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86" r:id="rId2"/>
    <p:sldId id="392" r:id="rId3"/>
    <p:sldId id="393" r:id="rId4"/>
    <p:sldId id="394" r:id="rId5"/>
    <p:sldId id="395" r:id="rId6"/>
    <p:sldId id="396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9900"/>
    <a:srgbClr val="FFFF00"/>
    <a:srgbClr val="FF00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91" d="100"/>
          <a:sy n="91" d="100"/>
        </p:scale>
        <p:origin x="10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E956BFD-CFDF-4E0D-8C2F-D552C05051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24A98A5-CD51-41E2-8A2A-6C127D44C5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91C15DE7-6AB6-4BA2-9DCE-CEC1D8B3343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955F9644-98DD-4052-872B-D9C2FBE68A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56B0AE6-23E3-48D1-9BE9-37BC81F28D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3D203DA-9659-4BEC-973C-A746E4EDF1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C1131E-EA25-4F2A-92DA-A51B69760B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CFCEDC9-A7D6-4246-B219-7D1C89FEA90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A8B5D7B-BFCE-4292-BC70-6A782AB4BB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20D371C-F47C-41CC-94F6-D7527F5A34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7FFF700-7B4D-4930-B95A-1E6B2BAF5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979967-CCD5-4C44-84B6-BC5A59D48D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EEDAF3-4DD8-463A-921E-F5DB0BBBD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9904C-F7AA-4A99-BE2B-F5EA756BAD1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25B4473-EADD-48CE-9097-3323A375C7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8A07999-A80B-4F5A-9D27-8E509634D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CD8665-B9FE-41D9-B3EF-361B44A07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7D8D1-ABC3-4726-86C6-402E7AE028B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6CDE190B-36A0-4FD5-8708-32693D294C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F557C317-C278-461F-BA62-427412A33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1688F3-3AB2-4E0D-B6ED-27622486E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80E0F-F014-4600-B263-6619BF5F1A8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4066" name="Rectangle 2">
            <a:extLst>
              <a:ext uri="{FF2B5EF4-FFF2-40B4-BE49-F238E27FC236}">
                <a16:creationId xmlns:a16="http://schemas.microsoft.com/office/drawing/2014/main" id="{5B7D1C61-659B-4892-8775-82A50FACED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F6BE05CD-28E8-4728-BFB1-FF57FDEDD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C846F9-B065-4657-9FDA-900B87FB3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30257-1B55-4D54-9C5A-6630809365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46114" name="Rectangle 2">
            <a:extLst>
              <a:ext uri="{FF2B5EF4-FFF2-40B4-BE49-F238E27FC236}">
                <a16:creationId xmlns:a16="http://schemas.microsoft.com/office/drawing/2014/main" id="{B3CBFE03-32A6-4DF9-BAE9-D424C0B6B8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25120262-A214-4BA8-BD7B-C2B6F784C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5E73E1-D6B8-4D54-9473-0BD314A9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C0D15-93B6-4F65-BFE3-FAD8FCA5EC4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62" name="Rectangle 2">
            <a:extLst>
              <a:ext uri="{FF2B5EF4-FFF2-40B4-BE49-F238E27FC236}">
                <a16:creationId xmlns:a16="http://schemas.microsoft.com/office/drawing/2014/main" id="{A5DFC530-3878-40E4-AD40-2B00159A80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D79CCCC3-03A7-4D96-9DF5-188BB01AB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8B6EFF-9E47-4CC1-BF2C-265A2F17A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9A745-D935-4653-BF3E-1921DA049C1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0210" name="Rectangle 2">
            <a:extLst>
              <a:ext uri="{FF2B5EF4-FFF2-40B4-BE49-F238E27FC236}">
                <a16:creationId xmlns:a16="http://schemas.microsoft.com/office/drawing/2014/main" id="{CC1B7EB8-AA33-4DC1-AB96-6BDD443905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792C65A4-543C-457C-85A2-96A5E6304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7A2F0043-5BC7-48E8-B874-9052D0658D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>
              <a:extLst>
                <a:ext uri="{FF2B5EF4-FFF2-40B4-BE49-F238E27FC236}">
                  <a16:creationId xmlns:a16="http://schemas.microsoft.com/office/drawing/2014/main" id="{7C8DC4EB-6892-4A99-8C3F-037F59845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076" name="Rectangle 4">
                <a:extLst>
                  <a:ext uri="{FF2B5EF4-FFF2-40B4-BE49-F238E27FC236}">
                    <a16:creationId xmlns:a16="http://schemas.microsoft.com/office/drawing/2014/main" id="{455E9269-59A3-41FA-9C01-DACB652FDD1D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Rectangle 5">
                <a:extLst>
                  <a:ext uri="{FF2B5EF4-FFF2-40B4-BE49-F238E27FC236}">
                    <a16:creationId xmlns:a16="http://schemas.microsoft.com/office/drawing/2014/main" id="{716AA0E5-7E4F-4167-93E0-ABC7CDC17625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31C4027D-8EFC-4EEA-B30F-87BB61431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79" name="Group 7">
              <a:extLst>
                <a:ext uri="{FF2B5EF4-FFF2-40B4-BE49-F238E27FC236}">
                  <a16:creationId xmlns:a16="http://schemas.microsoft.com/office/drawing/2014/main" id="{2B46A1B5-3E09-4628-9C2D-C5C076B64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3080" name="Rectangle 8">
                <a:extLst>
                  <a:ext uri="{FF2B5EF4-FFF2-40B4-BE49-F238E27FC236}">
                    <a16:creationId xmlns:a16="http://schemas.microsoft.com/office/drawing/2014/main" id="{F6F916FC-F37A-41BC-9CC8-50A846C35AB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Rectangle 9">
                <a:extLst>
                  <a:ext uri="{FF2B5EF4-FFF2-40B4-BE49-F238E27FC236}">
                    <a16:creationId xmlns:a16="http://schemas.microsoft.com/office/drawing/2014/main" id="{9EF6AD6F-884D-4E89-8560-5524ADF6EFA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6E9271FC-A0C8-443B-9E4E-BD6F68BD98D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83" name="Rectangle 11">
            <a:extLst>
              <a:ext uri="{FF2B5EF4-FFF2-40B4-BE49-F238E27FC236}">
                <a16:creationId xmlns:a16="http://schemas.microsoft.com/office/drawing/2014/main" id="{AA61B17C-B70A-4DEB-B215-0199AE859E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49645114-3F2C-4900-9917-C36110920C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21CFB5BB-73C3-4E14-B6B4-AE5CC6949E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22D6D483-B3C9-4B53-A4C8-BCD789E99B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86E9ECB2-BAE9-4DE2-AE06-873408A8DA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41C9E7BC-8E3F-49FB-B177-1CAD44D60D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D88F-F07E-44EE-917F-643FBC07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56616-76C1-412F-AD40-1151131F8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DDBD7-7F92-488B-A4D1-31F0F7EE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70C3C-ADEE-4D1B-9EAF-360DA1A4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CAF62-BF60-48D3-89FF-0A90192D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8DD7-7C88-43D5-8706-72DC5885D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2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D0B47-37C3-4D78-BC98-A351EBC03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751DD-6E21-467C-8D14-1D51F6387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2BAB9-96B0-479D-A784-4ADFD55B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9C6D-8DE1-44CB-90EA-39742B13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3B38-0706-493A-9EA7-0AA226E9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5F36-318C-40BD-99BE-A4300AC6B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4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725D-FAFA-4EA6-A96C-B8C86361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47933-0433-4501-8784-E40406C88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9351-E93B-4A1C-9232-567A9923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69EA-98ED-4BF9-966B-1FCFC437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F603C-302A-4404-881C-10DB0AF2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45A-F32F-4563-902A-DEA15CB1A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9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4D7F-D2A2-475E-B9E3-12DF1E9F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0F5F-B304-4BC0-86F1-7F2B95041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E44D-A9CE-4641-ADC6-7B5695348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BE9A9-3FEA-458B-99B6-12E5968E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06B01-2FF1-4C5D-ABFA-2735BE8A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14F85-37AF-45B3-9728-D28C2BD93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72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F315-58AA-489D-AE59-9456428C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8F9C-1135-421E-9AC1-C4DCCC559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0CEB0-8FE4-4F98-A789-95CEFB0E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49AD2-D6CA-4097-90BE-F51DD5DD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B31E3-6E81-4655-9350-EF4823E6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2A71D-AB52-4974-8770-29D43FD2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99A0A-D6C1-4041-8EF1-18C463238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8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2C16-C81A-4828-95E2-2A2542E6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6553-88A9-4307-8726-9E9D3BC6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D739C-A138-4D20-8783-826EA4B02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E4955-5B2C-452E-9B09-1D63BC8DD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B219A-CA4C-488B-A401-A29146E3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E6AA8-C9D4-45EF-9D6E-15EF9CC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95329-7CC5-4F25-AEDD-8B2F80CF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9E586-2E11-4089-88DA-B46BBEDB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F23C0-59E2-4653-A600-58D3ED005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96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0807-9E15-434F-A8A2-7859C02B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3B64E-42A2-496F-923B-0DB2236CD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74744-0149-4AE0-B9BC-010794F1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04656-7539-4010-BEA4-F8D49CDE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1DB5-AE9C-43D8-9550-21A9FD627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DF22C-2FC8-4485-8449-F4FCAC54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C7E3B-3A25-45E9-AB7A-77011D54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9579-BAA6-451B-BCB8-888F8958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74635-AAED-4009-A3ED-2B28000C2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03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2B8C-BB34-4001-931C-08B138C9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C00B1-A7BD-47ED-8378-ABCAC4FA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7C6EF-B4DF-4275-BAF8-EB35BB77B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99D3E-44CF-4A29-A891-AC656833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A46CD-D553-4CC9-8225-C7C28598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559CD-EFD4-49B9-880B-AF92EC0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FAE7E-C9AA-44DA-9D74-3A0F34845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E128-D1DB-4268-BDA7-74274A1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13B86-1CA8-4E0D-82FB-06FF91A1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62A2-6435-4C73-905D-8266897D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2DC25-6405-4C48-A5BD-0FCFFCC5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A26B4-B6CE-4136-AC74-BA01B6EA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A3446-AEB7-451F-ABF4-1F65B4C2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D36BF-BAF5-4B44-B332-6304059E7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2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E7B0720F-B2A8-4FEE-B97B-36BBED60FF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>
              <a:extLst>
                <a:ext uri="{FF2B5EF4-FFF2-40B4-BE49-F238E27FC236}">
                  <a16:creationId xmlns:a16="http://schemas.microsoft.com/office/drawing/2014/main" id="{3485FC07-5040-426D-98E0-6B443F2F0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>
                <a:extLst>
                  <a:ext uri="{FF2B5EF4-FFF2-40B4-BE49-F238E27FC236}">
                    <a16:creationId xmlns:a16="http://schemas.microsoft.com/office/drawing/2014/main" id="{68E1A007-99F9-494D-98BC-3F8FBB90B34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Rectangle 5">
                <a:extLst>
                  <a:ext uri="{FF2B5EF4-FFF2-40B4-BE49-F238E27FC236}">
                    <a16:creationId xmlns:a16="http://schemas.microsoft.com/office/drawing/2014/main" id="{E93923DF-857B-4D16-B478-4D3783A4F1FE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54" name="Group 6">
              <a:extLst>
                <a:ext uri="{FF2B5EF4-FFF2-40B4-BE49-F238E27FC236}">
                  <a16:creationId xmlns:a16="http://schemas.microsoft.com/office/drawing/2014/main" id="{9E3E207E-74C3-4603-B80A-1914B393B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2055" name="Picture 7">
                <a:extLst>
                  <a:ext uri="{FF2B5EF4-FFF2-40B4-BE49-F238E27FC236}">
                    <a16:creationId xmlns:a16="http://schemas.microsoft.com/office/drawing/2014/main" id="{E67E2375-9B7D-4A2C-85D3-498CE7ECD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56" name="Group 8">
                <a:extLst>
                  <a:ext uri="{FF2B5EF4-FFF2-40B4-BE49-F238E27FC236}">
                    <a16:creationId xmlns:a16="http://schemas.microsoft.com/office/drawing/2014/main" id="{ED60B97D-09E0-4698-BACA-1D5CB53A2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2057" name="Rectangle 9">
                  <a:extLst>
                    <a:ext uri="{FF2B5EF4-FFF2-40B4-BE49-F238E27FC236}">
                      <a16:creationId xmlns:a16="http://schemas.microsoft.com/office/drawing/2014/main" id="{09A2A1C4-72E3-4E8C-8C2E-F95863B15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8" name="Rectangle 10">
                  <a:extLst>
                    <a:ext uri="{FF2B5EF4-FFF2-40B4-BE49-F238E27FC236}">
                      <a16:creationId xmlns:a16="http://schemas.microsoft.com/office/drawing/2014/main" id="{3C01EBDE-E2EE-4052-85B7-7335BAB98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059" name="Rectangle 11">
                <a:extLst>
                  <a:ext uri="{FF2B5EF4-FFF2-40B4-BE49-F238E27FC236}">
                    <a16:creationId xmlns:a16="http://schemas.microsoft.com/office/drawing/2014/main" id="{93DBCEEC-3E8F-4767-8694-8D9C8E552AB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D215EA0B-B019-4B81-99E2-E7B5CC692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4022493F-A493-460E-91D3-A54DFE169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BB787618-57E1-4C7D-92C9-ABA75F8E47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D8E99935-8EB1-43F0-A9BC-1378E6EEF1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534F72C7-14A3-46E9-B14E-5C7B871C4D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B29A56F-BAFA-4B9B-9FFC-C3B47D0CA0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image" Target="../media/image3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6.wav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2.wav"/><Relationship Id="rId15" Type="http://schemas.openxmlformats.org/officeDocument/2006/relationships/slide" Target="slide1.xml"/><Relationship Id="rId10" Type="http://schemas.openxmlformats.org/officeDocument/2006/relationships/audio" Target="../media/audio9.wav"/><Relationship Id="rId4" Type="http://schemas.openxmlformats.org/officeDocument/2006/relationships/audio" Target="../media/audio4.wav"/><Relationship Id="rId9" Type="http://schemas.openxmlformats.org/officeDocument/2006/relationships/audio" Target="../media/audio8.wav"/><Relationship Id="rId1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12.wav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image" Target="../media/image5.wmf"/><Relationship Id="rId5" Type="http://schemas.openxmlformats.org/officeDocument/2006/relationships/audio" Target="../media/audio11.wav"/><Relationship Id="rId10" Type="http://schemas.openxmlformats.org/officeDocument/2006/relationships/oleObject" Target="../embeddings/oleObject6.bin"/><Relationship Id="rId4" Type="http://schemas.openxmlformats.org/officeDocument/2006/relationships/audio" Target="../media/audio10.wav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5.wav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14.wav"/><Relationship Id="rId11" Type="http://schemas.openxmlformats.org/officeDocument/2006/relationships/image" Target="../media/image7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8.bin"/><Relationship Id="rId4" Type="http://schemas.openxmlformats.org/officeDocument/2006/relationships/audio" Target="../media/audio13.wav"/><Relationship Id="rId9" Type="http://schemas.openxmlformats.org/officeDocument/2006/relationships/image" Target="../media/image6.wmf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8.wav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7.wav"/><Relationship Id="rId11" Type="http://schemas.openxmlformats.org/officeDocument/2006/relationships/image" Target="../media/image9.wmf"/><Relationship Id="rId5" Type="http://schemas.openxmlformats.org/officeDocument/2006/relationships/audio" Target="../media/audio2.wav"/><Relationship Id="rId10" Type="http://schemas.openxmlformats.org/officeDocument/2006/relationships/oleObject" Target="../embeddings/oleObject11.bin"/><Relationship Id="rId4" Type="http://schemas.openxmlformats.org/officeDocument/2006/relationships/audio" Target="../media/audio16.wav"/><Relationship Id="rId9" Type="http://schemas.openxmlformats.org/officeDocument/2006/relationships/image" Target="../media/image2.wmf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011A296-14DF-4C3A-95A3-B1F6AE8D4A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en-US" altLang="en-US"/>
              <a:t>Physics Support Materials 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234FBAFB-15C8-4788-BF3C-0AE22DF7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48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on the question number below.</a:t>
            </a: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AF509729-DC52-4F4E-882A-933CB7F2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hlinkClick r:id="rId3" action="ppaction://hlinksldjump"/>
              </a:rPr>
              <a:t>109,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hlinkClick r:id="rId4" action="ppaction://hlinksldjump"/>
              </a:rPr>
              <a:t>110,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hlinkClick r:id="rId5" action="ppaction://hlinksldjump"/>
              </a:rPr>
              <a:t>111,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hlinkClick r:id="rId6" action="ppaction://hlinksldjump"/>
              </a:rPr>
              <a:t>112,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hlinkClick r:id="rId7" action="ppaction://hlinksldjump"/>
              </a:rPr>
              <a:t>113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7BD60DE5-5C38-4A99-85EE-9705C8D0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57150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Solutions to momentum and energy problems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Gravitational potential energy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A8E67D10-D146-47C9-8BE7-F3C3F23C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764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    Mechanics and Heat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83139820-4B6E-4297-A2B4-F9AADB3A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340995" name="Text Box 3">
            <a:extLst>
              <a:ext uri="{FF2B5EF4-FFF2-40B4-BE49-F238E27FC236}">
                <a16:creationId xmlns:a16="http://schemas.microsoft.com/office/drawing/2014/main" id="{61A9F0E5-A704-41C8-A0FB-D04DFB72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340996" name="Text Box 4">
            <a:extLst>
              <a:ext uri="{FF2B5EF4-FFF2-40B4-BE49-F238E27FC236}">
                <a16:creationId xmlns:a16="http://schemas.microsoft.com/office/drawing/2014/main" id="{1F857733-C075-4901-9C51-C9F09F7DE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543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A chairlift raises a skier of mass 60 kg to a height of 250 m. How much potential energy does the skier gain?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0997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706D73B-196F-47EF-8F79-C87D76AB7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0998" name="Rectangle 6">
            <a:extLst>
              <a:ext uri="{FF2B5EF4-FFF2-40B4-BE49-F238E27FC236}">
                <a16:creationId xmlns:a16="http://schemas.microsoft.com/office/drawing/2014/main" id="{BFE68E25-FA42-49B0-B910-4807F8AAB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340999" name="Text Box 7">
            <a:extLst>
              <a:ext uri="{FF2B5EF4-FFF2-40B4-BE49-F238E27FC236}">
                <a16:creationId xmlns:a16="http://schemas.microsoft.com/office/drawing/2014/main" id="{961D52A9-B08E-4316-854D-F8048CC7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Momentum and Energy</a:t>
            </a:r>
            <a:r>
              <a:rPr lang="en-US" altLang="en-US" sz="1600"/>
              <a:t>  / Gravitational Potential Energy </a:t>
            </a:r>
            <a:endParaRPr lang="en-US" altLang="en-US" sz="1400"/>
          </a:p>
        </p:txBody>
      </p:sp>
      <p:sp>
        <p:nvSpPr>
          <p:cNvPr id="341000" name="Rectangle 8">
            <a:extLst>
              <a:ext uri="{FF2B5EF4-FFF2-40B4-BE49-F238E27FC236}">
                <a16:creationId xmlns:a16="http://schemas.microsoft.com/office/drawing/2014/main" id="{A0BB1CDA-F9EC-4FEB-AABF-F7537337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3622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109</a:t>
            </a:r>
            <a:endParaRPr lang="en-US" altLang="en-US"/>
          </a:p>
        </p:txBody>
      </p:sp>
      <p:sp>
        <p:nvSpPr>
          <p:cNvPr id="341001" name="AutoShape 9">
            <a:hlinkClick r:id="rId7" action="ppaction://hlinksldjump" highlightClick="1" endSnd="1"/>
            <a:extLst>
              <a:ext uri="{FF2B5EF4-FFF2-40B4-BE49-F238E27FC236}">
                <a16:creationId xmlns:a16="http://schemas.microsoft.com/office/drawing/2014/main" id="{4C071C84-A486-49D8-854E-CB9C13907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41005" name="Object 13">
            <a:extLst>
              <a:ext uri="{FF2B5EF4-FFF2-40B4-BE49-F238E27FC236}">
                <a16:creationId xmlns:a16="http://schemas.microsoft.com/office/drawing/2014/main" id="{F0629136-C860-4CFC-A16A-C040249C5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8350" y="4019550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8" name="Equation" r:id="rId8" imgW="1218960" imgH="419040" progId="Equation.3">
                  <p:embed/>
                </p:oleObj>
              </mc:Choice>
              <mc:Fallback>
                <p:oleObj name="Equation" r:id="rId8" imgW="121896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019550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6" name="Object 14">
            <a:extLst>
              <a:ext uri="{FF2B5EF4-FFF2-40B4-BE49-F238E27FC236}">
                <a16:creationId xmlns:a16="http://schemas.microsoft.com/office/drawing/2014/main" id="{1689C6B5-EB62-4AAD-84D4-F75B69D81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648200"/>
          <a:ext cx="3124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9" name="Equation" r:id="rId10" imgW="1625400" imgH="482400" progId="Equation.3">
                  <p:embed/>
                </p:oleObj>
              </mc:Choice>
              <mc:Fallback>
                <p:oleObj name="Equation" r:id="rId10" imgW="162540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31242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9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9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9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autoUpdateAnimBg="0"/>
      <p:bldP spid="3409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4343CE6B-02A2-41F5-B4CA-09575A50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343043" name="Text Box 3">
            <a:extLst>
              <a:ext uri="{FF2B5EF4-FFF2-40B4-BE49-F238E27FC236}">
                <a16:creationId xmlns:a16="http://schemas.microsoft.com/office/drawing/2014/main" id="{4560F16F-8862-4CF9-A0FC-02E8A2A0A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343044" name="Text Box 4">
            <a:extLst>
              <a:ext uri="{FF2B5EF4-FFF2-40B4-BE49-F238E27FC236}">
                <a16:creationId xmlns:a16="http://schemas.microsoft.com/office/drawing/2014/main" id="{B3E32DD8-59E0-4DE7-BA53-946F71A7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543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A brick of mass 3 kg rests on a platform 25 m above the ground on a building site. </a:t>
            </a:r>
          </a:p>
          <a:p>
            <a:r>
              <a:rPr lang="en-US" altLang="en-US">
                <a:solidFill>
                  <a:schemeClr val="tx1"/>
                </a:solidFill>
              </a:rPr>
              <a:t>a) How much potential energy is stored in the brick?</a:t>
            </a:r>
            <a:endParaRPr lang="en-US" altLang="en-US" sz="24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3045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301D470-EE97-41E4-9D3B-081EEF8ED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id="{4ED8AABC-D228-4033-9F4C-3C7DE757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343047" name="Text Box 7">
            <a:extLst>
              <a:ext uri="{FF2B5EF4-FFF2-40B4-BE49-F238E27FC236}">
                <a16:creationId xmlns:a16="http://schemas.microsoft.com/office/drawing/2014/main" id="{D778C286-4A56-4D10-B5B9-F5447B865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Momentum and Energy</a:t>
            </a:r>
            <a:r>
              <a:rPr lang="en-US" altLang="en-US" sz="1600"/>
              <a:t>  / Gravitational Potential Energy </a:t>
            </a:r>
            <a:endParaRPr lang="en-US" altLang="en-US" sz="1400"/>
          </a:p>
        </p:txBody>
      </p:sp>
      <p:sp>
        <p:nvSpPr>
          <p:cNvPr id="343048" name="Rectangle 8">
            <a:extLst>
              <a:ext uri="{FF2B5EF4-FFF2-40B4-BE49-F238E27FC236}">
                <a16:creationId xmlns:a16="http://schemas.microsoft.com/office/drawing/2014/main" id="{9BF44A7A-5CAA-4B56-BADA-74CB424C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3622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110</a:t>
            </a:r>
            <a:endParaRPr lang="en-US" altLang="en-US"/>
          </a:p>
        </p:txBody>
      </p:sp>
      <p:sp>
        <p:nvSpPr>
          <p:cNvPr id="343050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A7B71D-2D61-481E-A7F0-52586849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43051" name="Object 11">
            <a:extLst>
              <a:ext uri="{FF2B5EF4-FFF2-40B4-BE49-F238E27FC236}">
                <a16:creationId xmlns:a16="http://schemas.microsoft.com/office/drawing/2014/main" id="{96707446-E47E-4B0C-8C47-A4D62273E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581400"/>
          <a:ext cx="12954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9" name="Equation" r:id="rId11" imgW="1218960" imgH="419040" progId="Equation.3">
                  <p:embed/>
                </p:oleObj>
              </mc:Choice>
              <mc:Fallback>
                <p:oleObj name="Equation" r:id="rId11" imgW="121896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81400"/>
                        <a:ext cx="12954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>
            <a:extLst>
              <a:ext uri="{FF2B5EF4-FFF2-40B4-BE49-F238E27FC236}">
                <a16:creationId xmlns:a16="http://schemas.microsoft.com/office/drawing/2014/main" id="{4FA46D6C-B6E9-4312-8B81-466CCBA6E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557588"/>
          <a:ext cx="16002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0" name="Equation" r:id="rId13" imgW="965160" imgH="482400" progId="Equation.3">
                  <p:embed/>
                </p:oleObj>
              </mc:Choice>
              <mc:Fallback>
                <p:oleObj name="Equation" r:id="rId13" imgW="96516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57588"/>
                        <a:ext cx="16002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Text Box 13">
            <a:extLst>
              <a:ext uri="{FF2B5EF4-FFF2-40B4-BE49-F238E27FC236}">
                <a16:creationId xmlns:a16="http://schemas.microsoft.com/office/drawing/2014/main" id="{52BF827A-12A7-4ABF-8941-8AF4CFB8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67200"/>
            <a:ext cx="742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b) If the brick falls 25 m to the ground, how much potential energy will it lose?</a:t>
            </a:r>
            <a:endParaRPr lang="en-US" altLang="en-US"/>
          </a:p>
        </p:txBody>
      </p:sp>
      <p:sp>
        <p:nvSpPr>
          <p:cNvPr id="343055" name="Text Box 15">
            <a:extLst>
              <a:ext uri="{FF2B5EF4-FFF2-40B4-BE49-F238E27FC236}">
                <a16:creationId xmlns:a16="http://schemas.microsoft.com/office/drawing/2014/main" id="{10AB9E21-D9A3-414C-8735-14C40652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469265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750 J</a:t>
            </a:r>
          </a:p>
        </p:txBody>
      </p:sp>
      <p:sp>
        <p:nvSpPr>
          <p:cNvPr id="343056" name="Text Box 16">
            <a:extLst>
              <a:ext uri="{FF2B5EF4-FFF2-40B4-BE49-F238E27FC236}">
                <a16:creationId xmlns:a16="http://schemas.microsoft.com/office/drawing/2014/main" id="{4E2428E4-0FAF-4ED4-8CDA-528242B8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417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c) What form of energy will the brick gain?</a:t>
            </a:r>
            <a:endParaRPr lang="en-US" altLang="en-US"/>
          </a:p>
        </p:txBody>
      </p:sp>
      <p:sp>
        <p:nvSpPr>
          <p:cNvPr id="343057" name="Text Box 17">
            <a:extLst>
              <a:ext uri="{FF2B5EF4-FFF2-40B4-BE49-F238E27FC236}">
                <a16:creationId xmlns:a16="http://schemas.microsoft.com/office/drawing/2014/main" id="{02A6A521-B206-497B-B3EE-38E6D0E9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Kinetic Energy</a:t>
            </a:r>
          </a:p>
        </p:txBody>
      </p:sp>
      <p:sp>
        <p:nvSpPr>
          <p:cNvPr id="343058" name="AutoShape 18">
            <a:hlinkClick r:id="rId15" action="ppaction://hlinksldjump" highlightClick="1" endSnd="1"/>
            <a:extLst>
              <a:ext uri="{FF2B5EF4-FFF2-40B4-BE49-F238E27FC236}">
                <a16:creationId xmlns:a16="http://schemas.microsoft.com/office/drawing/2014/main" id="{18C06171-1EBD-4E9E-9374-105CF835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0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9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0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0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10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10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10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autoUpdateAnimBg="0"/>
      <p:bldP spid="343044" grpId="0" autoUpdateAnimBg="0"/>
      <p:bldP spid="343053" grpId="0" autoUpdateAnimBg="0"/>
      <p:bldP spid="343055" grpId="0" autoUpdateAnimBg="0"/>
      <p:bldP spid="343056" grpId="0" autoUpdateAnimBg="0"/>
      <p:bldP spid="3430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141F7A3E-1277-4A42-AB8E-FCDC7BBDB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345091" name="Text Box 3">
            <a:extLst>
              <a:ext uri="{FF2B5EF4-FFF2-40B4-BE49-F238E27FC236}">
                <a16:creationId xmlns:a16="http://schemas.microsoft.com/office/drawing/2014/main" id="{62949995-9224-45BD-8948-91BD5F32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345092" name="Text Box 4">
            <a:extLst>
              <a:ext uri="{FF2B5EF4-FFF2-40B4-BE49-F238E27FC236}">
                <a16:creationId xmlns:a16="http://schemas.microsoft.com/office/drawing/2014/main" id="{B4C2F5F7-FBA0-43FA-A807-E5110B37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772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Estimate how much gravitational potential energy </a:t>
            </a:r>
            <a:r>
              <a:rPr lang="en-US" altLang="en-US" sz="2400" b="1">
                <a:solidFill>
                  <a:schemeClr val="tx1"/>
                </a:solidFill>
              </a:rPr>
              <a:t>you</a:t>
            </a:r>
            <a:r>
              <a:rPr lang="en-US" altLang="en-US" sz="2400">
                <a:solidFill>
                  <a:schemeClr val="tx1"/>
                </a:solidFill>
              </a:rPr>
              <a:t> would gain if you were lifted 30 m up to the top of a fun-ride.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5093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2B4E98D-8D20-41DE-ABC0-25E221760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5094" name="Rectangle 6">
            <a:extLst>
              <a:ext uri="{FF2B5EF4-FFF2-40B4-BE49-F238E27FC236}">
                <a16:creationId xmlns:a16="http://schemas.microsoft.com/office/drawing/2014/main" id="{E271D75E-09BE-4AAE-9DA0-273394AF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345095" name="Text Box 7">
            <a:extLst>
              <a:ext uri="{FF2B5EF4-FFF2-40B4-BE49-F238E27FC236}">
                <a16:creationId xmlns:a16="http://schemas.microsoft.com/office/drawing/2014/main" id="{FC0E9162-DE33-4FFC-9C56-34E991290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Momentum and Energy</a:t>
            </a:r>
            <a:r>
              <a:rPr lang="en-US" altLang="en-US" sz="1600"/>
              <a:t>  / Gravitational Potential Energy </a:t>
            </a:r>
            <a:endParaRPr lang="en-US" altLang="en-US" sz="1400"/>
          </a:p>
        </p:txBody>
      </p:sp>
      <p:sp>
        <p:nvSpPr>
          <p:cNvPr id="345096" name="Rectangle 8">
            <a:extLst>
              <a:ext uri="{FF2B5EF4-FFF2-40B4-BE49-F238E27FC236}">
                <a16:creationId xmlns:a16="http://schemas.microsoft.com/office/drawing/2014/main" id="{94F3AA66-841C-4A52-AEF6-C24EE9EC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3622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111</a:t>
            </a:r>
            <a:endParaRPr lang="en-US" altLang="en-US"/>
          </a:p>
        </p:txBody>
      </p:sp>
      <p:sp>
        <p:nvSpPr>
          <p:cNvPr id="345098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C741D7-28AF-4969-BE3A-7EFA10DF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45099" name="Object 11">
            <a:extLst>
              <a:ext uri="{FF2B5EF4-FFF2-40B4-BE49-F238E27FC236}">
                <a16:creationId xmlns:a16="http://schemas.microsoft.com/office/drawing/2014/main" id="{7AB198BE-0726-4DD3-A561-899E211B68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648200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3" name="Equation" r:id="rId8" imgW="1218960" imgH="419040" progId="Equation.3">
                  <p:embed/>
                </p:oleObj>
              </mc:Choice>
              <mc:Fallback>
                <p:oleObj name="Equation" r:id="rId8" imgW="121896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>
            <a:extLst>
              <a:ext uri="{FF2B5EF4-FFF2-40B4-BE49-F238E27FC236}">
                <a16:creationId xmlns:a16="http://schemas.microsoft.com/office/drawing/2014/main" id="{A17CEA17-4ACC-45C1-866F-0E88299A2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5257800"/>
          <a:ext cx="2819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4" name="Equation" r:id="rId10" imgW="1485720" imgH="482400" progId="Equation.3">
                  <p:embed/>
                </p:oleObj>
              </mc:Choice>
              <mc:Fallback>
                <p:oleObj name="Equation" r:id="rId10" imgW="148572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57800"/>
                        <a:ext cx="2819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1" name="Text Box 13">
            <a:extLst>
              <a:ext uri="{FF2B5EF4-FFF2-40B4-BE49-F238E27FC236}">
                <a16:creationId xmlns:a16="http://schemas.microsoft.com/office/drawing/2014/main" id="{B31DB25E-FF6E-4C8B-A914-1FE85DB0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29000"/>
            <a:ext cx="4902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In your calculation you should estimate your mass. 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In this solution your mass is assumed to be 70 kg</a:t>
            </a:r>
          </a:p>
        </p:txBody>
      </p:sp>
      <p:sp>
        <p:nvSpPr>
          <p:cNvPr id="345102" name="AutoShape 14">
            <a:hlinkClick r:id="rId12" action="ppaction://hlinksldjump" highlightClick="1" endSnd="1"/>
            <a:extLst>
              <a:ext uri="{FF2B5EF4-FFF2-40B4-BE49-F238E27FC236}">
                <a16:creationId xmlns:a16="http://schemas.microsoft.com/office/drawing/2014/main" id="{DD7920EB-B820-46E1-808C-6D818321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1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09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1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autoUpdateAnimBg="0"/>
      <p:bldP spid="345092" grpId="0" autoUpdateAnimBg="0"/>
      <p:bldP spid="3451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CC4FA29F-6475-48B6-AADD-8D2503C6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347139" name="Text Box 3">
            <a:extLst>
              <a:ext uri="{FF2B5EF4-FFF2-40B4-BE49-F238E27FC236}">
                <a16:creationId xmlns:a16="http://schemas.microsoft.com/office/drawing/2014/main" id="{00927943-E583-4FAA-AC0E-CC0D906CA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347140" name="Text Box 4">
            <a:extLst>
              <a:ext uri="{FF2B5EF4-FFF2-40B4-BE49-F238E27FC236}">
                <a16:creationId xmlns:a16="http://schemas.microsoft.com/office/drawing/2014/main" id="{73E313E2-EEE5-401D-B58D-84542E31C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67000"/>
            <a:ext cx="7848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An apple, mass 100 g, has 300 J of potential energy at the top of the Eiffel Tower. What is the height of the Eiffel Tower?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7141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CD3FEE2-8D63-4498-B4E3-C7CB3C0E3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912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7142" name="Rectangle 6">
            <a:extLst>
              <a:ext uri="{FF2B5EF4-FFF2-40B4-BE49-F238E27FC236}">
                <a16:creationId xmlns:a16="http://schemas.microsoft.com/office/drawing/2014/main" id="{6C5682D5-189F-4AFA-85FA-00D80F53A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347143" name="Text Box 7">
            <a:extLst>
              <a:ext uri="{FF2B5EF4-FFF2-40B4-BE49-F238E27FC236}">
                <a16:creationId xmlns:a16="http://schemas.microsoft.com/office/drawing/2014/main" id="{39DFDF5A-7C13-4255-BBCD-919A5772B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Momentum and Energy</a:t>
            </a:r>
            <a:r>
              <a:rPr lang="en-US" altLang="en-US" sz="1600"/>
              <a:t>  / Gravitational Potential Energy </a:t>
            </a:r>
            <a:endParaRPr lang="en-US" altLang="en-US" sz="1400"/>
          </a:p>
        </p:txBody>
      </p:sp>
      <p:sp>
        <p:nvSpPr>
          <p:cNvPr id="347144" name="Rectangle 8">
            <a:extLst>
              <a:ext uri="{FF2B5EF4-FFF2-40B4-BE49-F238E27FC236}">
                <a16:creationId xmlns:a16="http://schemas.microsoft.com/office/drawing/2014/main" id="{3360C98B-4088-4518-9CE1-A1FB837C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3622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112</a:t>
            </a:r>
            <a:endParaRPr lang="en-US" altLang="en-US"/>
          </a:p>
        </p:txBody>
      </p:sp>
      <p:sp>
        <p:nvSpPr>
          <p:cNvPr id="347146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3460193-62BD-4E38-A328-2ACD8EF01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47147" name="Object 11">
            <a:extLst>
              <a:ext uri="{FF2B5EF4-FFF2-40B4-BE49-F238E27FC236}">
                <a16:creationId xmlns:a16="http://schemas.microsoft.com/office/drawing/2014/main" id="{BA58C29B-EA1B-4E0D-905D-E2476BEFA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657600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2" name="Equation" r:id="rId8" imgW="1218960" imgH="419040" progId="Equation.3">
                  <p:embed/>
                </p:oleObj>
              </mc:Choice>
              <mc:Fallback>
                <p:oleObj name="Equation" r:id="rId8" imgW="121896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9" name="Object 13">
            <a:extLst>
              <a:ext uri="{FF2B5EF4-FFF2-40B4-BE49-F238E27FC236}">
                <a16:creationId xmlns:a16="http://schemas.microsoft.com/office/drawing/2014/main" id="{14E462DA-8B21-4F13-AE97-CE329B35C2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3530600"/>
          <a:ext cx="914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3" name="Equation" r:id="rId10" imgW="914400" imgH="825480" progId="Equation.3">
                  <p:embed/>
                </p:oleObj>
              </mc:Choice>
              <mc:Fallback>
                <p:oleObj name="Equation" r:id="rId10" imgW="914400" imgH="825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30600"/>
                        <a:ext cx="914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50" name="Object 14">
            <a:extLst>
              <a:ext uri="{FF2B5EF4-FFF2-40B4-BE49-F238E27FC236}">
                <a16:creationId xmlns:a16="http://schemas.microsoft.com/office/drawing/2014/main" id="{6D1AD93F-8D8F-48FD-8324-34C5CCBB0F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572000"/>
          <a:ext cx="1384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4" name="Equation" r:id="rId12" imgW="1384200" imgH="1117440" progId="Equation.3">
                  <p:embed/>
                </p:oleObj>
              </mc:Choice>
              <mc:Fallback>
                <p:oleObj name="Equation" r:id="rId12" imgW="1384200" imgH="11174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72000"/>
                        <a:ext cx="13843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51" name="AutoShape 15">
            <a:hlinkClick r:id="rId14" action="ppaction://hlinksldjump" highlightClick="1" endSnd="1"/>
            <a:extLst>
              <a:ext uri="{FF2B5EF4-FFF2-40B4-BE49-F238E27FC236}">
                <a16:creationId xmlns:a16="http://schemas.microsoft.com/office/drawing/2014/main" id="{35CB584D-28E1-4CB9-A0CC-4481291E0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2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9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2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2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utoUpdateAnimBg="0"/>
      <p:bldP spid="34714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7849983C-59A0-4343-88B1-9D1B0D02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1pPr>
            <a:lvl2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r>
              <a:rPr lang="en-US" altLang="en-US"/>
              <a:t>Physics Support Materials</a:t>
            </a:r>
          </a:p>
        </p:txBody>
      </p:sp>
      <p:sp>
        <p:nvSpPr>
          <p:cNvPr id="349187" name="Text Box 3">
            <a:extLst>
              <a:ext uri="{FF2B5EF4-FFF2-40B4-BE49-F238E27FC236}">
                <a16:creationId xmlns:a16="http://schemas.microsoft.com/office/drawing/2014/main" id="{CB3C0E53-67CD-4125-B906-246945F8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40080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Click the mouse to continue</a:t>
            </a:r>
          </a:p>
        </p:txBody>
      </p:sp>
      <p:sp>
        <p:nvSpPr>
          <p:cNvPr id="349188" name="Text Box 4">
            <a:extLst>
              <a:ext uri="{FF2B5EF4-FFF2-40B4-BE49-F238E27FC236}">
                <a16:creationId xmlns:a16="http://schemas.microsoft.com/office/drawing/2014/main" id="{8AC05E35-27D5-4EDD-9ED7-0228BDB0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7543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An astronaut of mass 70 kg climbs to a height of 5 m on the moon and gains 560 J of gravitational potential energy. What must be the gravitational field strength on the moon?</a:t>
            </a:r>
          </a:p>
          <a:p>
            <a:pPr>
              <a:spcBef>
                <a:spcPct val="5000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9190" name="Rectangle 6">
            <a:extLst>
              <a:ext uri="{FF2B5EF4-FFF2-40B4-BE49-F238E27FC236}">
                <a16:creationId xmlns:a16="http://schemas.microsoft.com/office/drawing/2014/main" id="{718819F1-0CB1-4782-B052-131DE1722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</a:rPr>
              <a:t>Intermediate 2        Mechanics and Heat</a:t>
            </a:r>
            <a:endParaRPr lang="en-US" altLang="en-US" sz="4000" b="1">
              <a:solidFill>
                <a:schemeClr val="tx1"/>
              </a:solidFill>
            </a:endParaRPr>
          </a:p>
        </p:txBody>
      </p:sp>
      <p:sp>
        <p:nvSpPr>
          <p:cNvPr id="349191" name="Text Box 7">
            <a:extLst>
              <a:ext uri="{FF2B5EF4-FFF2-40B4-BE49-F238E27FC236}">
                <a16:creationId xmlns:a16="http://schemas.microsoft.com/office/drawing/2014/main" id="{29AB3E52-3BEB-444D-A644-404FD365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502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/>
              <a:t>Momentum and Energy</a:t>
            </a:r>
            <a:r>
              <a:rPr lang="en-US" altLang="en-US" sz="1600"/>
              <a:t>  / Gravitational Potential Energy </a:t>
            </a:r>
            <a:endParaRPr lang="en-US" altLang="en-US" sz="1400"/>
          </a:p>
        </p:txBody>
      </p:sp>
      <p:sp>
        <p:nvSpPr>
          <p:cNvPr id="349192" name="Rectangle 8">
            <a:extLst>
              <a:ext uri="{FF2B5EF4-FFF2-40B4-BE49-F238E27FC236}">
                <a16:creationId xmlns:a16="http://schemas.microsoft.com/office/drawing/2014/main" id="{EC601344-2F50-4C44-827C-A65451ABA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36220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113</a:t>
            </a:r>
            <a:endParaRPr lang="en-US" altLang="en-US"/>
          </a:p>
        </p:txBody>
      </p:sp>
      <p:sp>
        <p:nvSpPr>
          <p:cNvPr id="349194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14C79C-A5B6-4EB2-8402-7D290725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816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49195" name="Object 11">
            <a:extLst>
              <a:ext uri="{FF2B5EF4-FFF2-40B4-BE49-F238E27FC236}">
                <a16:creationId xmlns:a16="http://schemas.microsoft.com/office/drawing/2014/main" id="{71C96BDF-C1F0-4F5A-BD43-2BEE176C6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8350" y="4019550"/>
          <a:ext cx="1219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0" name="Equation" r:id="rId8" imgW="1218960" imgH="419040" progId="Equation.3">
                  <p:embed/>
                </p:oleObj>
              </mc:Choice>
              <mc:Fallback>
                <p:oleObj name="Equation" r:id="rId8" imgW="121896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019550"/>
                        <a:ext cx="1219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7" name="Object 13">
            <a:extLst>
              <a:ext uri="{FF2B5EF4-FFF2-40B4-BE49-F238E27FC236}">
                <a16:creationId xmlns:a16="http://schemas.microsoft.com/office/drawing/2014/main" id="{309618C2-2836-47B0-9D22-16634B7620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0" y="3867150"/>
          <a:ext cx="93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Equation" r:id="rId10" imgW="939600" imgH="761760" progId="Equation.3">
                  <p:embed/>
                </p:oleObj>
              </mc:Choice>
              <mc:Fallback>
                <p:oleObj name="Equation" r:id="rId10" imgW="939600" imgH="7617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867150"/>
                        <a:ext cx="939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8" name="Object 14">
            <a:extLst>
              <a:ext uri="{FF2B5EF4-FFF2-40B4-BE49-F238E27FC236}">
                <a16:creationId xmlns:a16="http://schemas.microsoft.com/office/drawing/2014/main" id="{EC5A95BE-9050-4016-98A9-5D850A6CA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4800600"/>
          <a:ext cx="1701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2" name="Equation" r:id="rId12" imgW="1701720" imgH="1168200" progId="Equation.3">
                  <p:embed/>
                </p:oleObj>
              </mc:Choice>
              <mc:Fallback>
                <p:oleObj name="Equation" r:id="rId12" imgW="1701720" imgH="1168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00600"/>
                        <a:ext cx="17018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9" name="AutoShape 15">
            <a:hlinkClick r:id="rId14" action="ppaction://hlinksldjump" highlightClick="1" endSnd="1"/>
            <a:extLst>
              <a:ext uri="{FF2B5EF4-FFF2-40B4-BE49-F238E27FC236}">
                <a16:creationId xmlns:a16="http://schemas.microsoft.com/office/drawing/2014/main" id="{AE2D6741-2839-455E-9F6E-C9D5980E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3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9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9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13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9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13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utoUpdateAnimBg="0"/>
      <p:bldP spid="349188" grpId="0" autoUpdateAnimBg="0"/>
    </p:bldLst>
  </p:timing>
</p:sld>
</file>

<file path=ppt/theme/theme1.xml><?xml version="1.0" encoding="utf-8"?>
<a:theme xmlns:a="http://schemas.openxmlformats.org/drawingml/2006/main" name="Kinematics solutions">
  <a:themeElements>
    <a:clrScheme name="">
      <a:dk1>
        <a:srgbClr val="660066"/>
      </a:dk1>
      <a:lt1>
        <a:srgbClr val="FFFFFF"/>
      </a:lt1>
      <a:dk2>
        <a:srgbClr val="800080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33CC"/>
      </a:hlink>
      <a:folHlink>
        <a:srgbClr val="006600"/>
      </a:folHlink>
    </a:clrScheme>
    <a:fontScheme name="Kinematics solutions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Kinematics solutions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ematics solutions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matics solution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ematics solutions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Office\Templates\Kinematics solutions.pot</Template>
  <TotalTime>10002</TotalTime>
  <Words>345</Words>
  <Application>Microsoft Office PowerPoint</Application>
  <PresentationFormat>On-screen Show (4:3)</PresentationFormat>
  <Paragraphs>49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Times New Roman</vt:lpstr>
      <vt:lpstr>Impact</vt:lpstr>
      <vt:lpstr>Kinematics solutions</vt:lpstr>
      <vt:lpstr>Microsoft Equation 3.0</vt:lpstr>
      <vt:lpstr>Physics Support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Haldane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Still </dc:title>
  <dc:creator>John Sharkey</dc:creator>
  <cp:lastModifiedBy>Mrs Hargreaves</cp:lastModifiedBy>
  <cp:revision>90</cp:revision>
  <cp:lastPrinted>1999-03-08T14:32:10Z</cp:lastPrinted>
  <dcterms:created xsi:type="dcterms:W3CDTF">1998-09-04T13:35:22Z</dcterms:created>
  <dcterms:modified xsi:type="dcterms:W3CDTF">2020-06-09T09:15:57Z</dcterms:modified>
</cp:coreProperties>
</file>