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2"/>
  </p:notesMasterIdLst>
  <p:handoutMasterIdLst>
    <p:handoutMasterId r:id="rId13"/>
  </p:handoutMasterIdLst>
  <p:sldIdLst>
    <p:sldId id="289" r:id="rId2"/>
    <p:sldId id="411" r:id="rId3"/>
    <p:sldId id="412" r:id="rId4"/>
    <p:sldId id="413" r:id="rId5"/>
    <p:sldId id="414" r:id="rId6"/>
    <p:sldId id="415" r:id="rId7"/>
    <p:sldId id="416" r:id="rId8"/>
    <p:sldId id="417" r:id="rId9"/>
    <p:sldId id="418" r:id="rId10"/>
    <p:sldId id="419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77777"/>
    <a:srgbClr val="FF9900"/>
    <a:srgbClr val="FFFF00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>
      <p:cViewPr varScale="1">
        <p:scale>
          <a:sx n="91" d="100"/>
          <a:sy n="91" d="100"/>
        </p:scale>
        <p:origin x="103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9.wmf"/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9.wmf"/><Relationship Id="rId1" Type="http://schemas.openxmlformats.org/officeDocument/2006/relationships/image" Target="../media/image2.wmf"/><Relationship Id="rId4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ECA997D-5F86-4DA5-85F0-5E88CD4A81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0FD7BC1-7224-49C1-9F80-B6B1189199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D043C037-DDA9-48D5-A1F0-E0CFEF8F195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6756AD9D-DF72-4F7D-81AD-DE48E70D26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DCC202-345E-43EC-B3B1-BD615FCBD7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F60318F-C0B4-4B70-AA18-C83FEB5DC0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42642AA-6E76-4B03-97C1-445D166301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A6D70CF6-764C-4076-9961-30457AEB39F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B4AA6B76-24C2-4EC8-A18A-8E031C3675D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F387C533-0161-40D6-8336-4ED62DF835C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CDA5086E-834D-4CAE-9536-96F120F967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9C3C4C7-49C8-469E-B289-14BACF7C98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2C8902-0A46-4E57-B1CD-111F49773A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730EF-68CD-4530-AC6A-6D5B255032B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2D85220-D5E8-41AC-8029-2CA3937227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0FF0B356-0198-43BF-BE1F-29DF06A2F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12B938-A0B6-4AC3-B6C6-F05FDE9EA8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028C8-2B59-4B36-89FD-76692DC0363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7C57A0F0-EC5C-493E-8E29-8F2786B691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C3162F16-4C35-4BD4-B9D8-3B6B1E956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6042ED-6092-4548-A737-1BA086436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1701-D8F0-4D1D-B5A7-CD4194B4D25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07243D29-93AC-492F-8203-E56B43F093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1E0DDD78-EA5B-4DF9-BEF1-AB4AED74F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223FCD-CCA3-4D43-B6EE-EDD5C507B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FBA0E8-BE91-4107-B04C-5438E2370A48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82978" name="Rectangle 2">
            <a:extLst>
              <a:ext uri="{FF2B5EF4-FFF2-40B4-BE49-F238E27FC236}">
                <a16:creationId xmlns:a16="http://schemas.microsoft.com/office/drawing/2014/main" id="{3E522D4F-791B-4BEA-97C5-DBBEB84267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988A554E-F4EE-48E0-8EB5-E6F86C14B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C080F7-7CF1-4918-B72E-E12E7BC74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67090-518D-4951-B9F8-EFDBCF34A3D6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85026" name="Rectangle 2">
            <a:extLst>
              <a:ext uri="{FF2B5EF4-FFF2-40B4-BE49-F238E27FC236}">
                <a16:creationId xmlns:a16="http://schemas.microsoft.com/office/drawing/2014/main" id="{D9B6C105-B6FD-4DAA-B15E-1E755AB1BF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302C4A8E-06B1-45DF-A974-85831A932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45EAD9-3C29-4596-8BBC-CC4788CF4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4F1E4-D235-48D0-9E84-B281CC972C2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87074" name="Rectangle 2">
            <a:extLst>
              <a:ext uri="{FF2B5EF4-FFF2-40B4-BE49-F238E27FC236}">
                <a16:creationId xmlns:a16="http://schemas.microsoft.com/office/drawing/2014/main" id="{F659AD4B-8C76-4156-B9CD-2945E446D7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>
            <a:extLst>
              <a:ext uri="{FF2B5EF4-FFF2-40B4-BE49-F238E27FC236}">
                <a16:creationId xmlns:a16="http://schemas.microsoft.com/office/drawing/2014/main" id="{D8BCF913-DF86-46A4-A16D-F7FE9D299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186EC3-C403-41E9-912D-A61F5853E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C0F951-4F42-459B-965E-6DE4B074D5C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89122" name="Rectangle 2">
            <a:extLst>
              <a:ext uri="{FF2B5EF4-FFF2-40B4-BE49-F238E27FC236}">
                <a16:creationId xmlns:a16="http://schemas.microsoft.com/office/drawing/2014/main" id="{5F46A536-2B21-4D48-BA40-E741DCC1B5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>
            <a:extLst>
              <a:ext uri="{FF2B5EF4-FFF2-40B4-BE49-F238E27FC236}">
                <a16:creationId xmlns:a16="http://schemas.microsoft.com/office/drawing/2014/main" id="{B968111F-C4B0-415E-9074-B6A167E6A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61B856-79E2-4368-8B12-F1900B5BE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409C1-9198-45D7-A1B4-A100781B787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91170" name="Rectangle 2">
            <a:extLst>
              <a:ext uri="{FF2B5EF4-FFF2-40B4-BE49-F238E27FC236}">
                <a16:creationId xmlns:a16="http://schemas.microsoft.com/office/drawing/2014/main" id="{CF75804C-8A7C-4BE0-A657-1EFB0F3841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92669380-E14C-4830-9D63-7585DEBF53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56BD76-3000-4F48-9401-04A168AB1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84F2D-366B-43D5-AFAD-D079FAA94DE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93218" name="Rectangle 2">
            <a:extLst>
              <a:ext uri="{FF2B5EF4-FFF2-40B4-BE49-F238E27FC236}">
                <a16:creationId xmlns:a16="http://schemas.microsoft.com/office/drawing/2014/main" id="{A94D783E-F34F-4C19-8649-09BE741D8E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id="{86E3B022-58B0-43FA-A255-17F999CC4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D4D275-A6B9-49B5-8166-D9DDCC34F8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D3A6D-F3D4-456F-914D-89097872D49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95266" name="Rectangle 2">
            <a:extLst>
              <a:ext uri="{FF2B5EF4-FFF2-40B4-BE49-F238E27FC236}">
                <a16:creationId xmlns:a16="http://schemas.microsoft.com/office/drawing/2014/main" id="{EBE9CC68-54EC-4FAD-9497-04D2C08069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C44845BF-123B-4974-A394-EF0C7D106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22C75A56-78B7-4648-A81C-5D3F081958E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3D8B9452-9272-441E-A7CA-6E7E08F213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076" name="Rectangle 4">
                <a:extLst>
                  <a:ext uri="{FF2B5EF4-FFF2-40B4-BE49-F238E27FC236}">
                    <a16:creationId xmlns:a16="http://schemas.microsoft.com/office/drawing/2014/main" id="{E2B45483-F21C-4C01-A057-B96D44115811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77" name="Rectangle 5">
                <a:extLst>
                  <a:ext uri="{FF2B5EF4-FFF2-40B4-BE49-F238E27FC236}">
                    <a16:creationId xmlns:a16="http://schemas.microsoft.com/office/drawing/2014/main" id="{36727D11-D59F-4822-B184-13BADDD8A952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0F5CE644-18BB-4F31-9FBF-F4EA5FF50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79" name="Group 7">
              <a:extLst>
                <a:ext uri="{FF2B5EF4-FFF2-40B4-BE49-F238E27FC236}">
                  <a16:creationId xmlns:a16="http://schemas.microsoft.com/office/drawing/2014/main" id="{AF177F41-CBD3-4D3F-A1FA-7F91616B6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3080" name="Rectangle 8">
                <a:extLst>
                  <a:ext uri="{FF2B5EF4-FFF2-40B4-BE49-F238E27FC236}">
                    <a16:creationId xmlns:a16="http://schemas.microsoft.com/office/drawing/2014/main" id="{A1E9DFD1-556B-4CAC-95BE-65ACB802313A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81" name="Rectangle 9">
                <a:extLst>
                  <a:ext uri="{FF2B5EF4-FFF2-40B4-BE49-F238E27FC236}">
                    <a16:creationId xmlns:a16="http://schemas.microsoft.com/office/drawing/2014/main" id="{7C439648-37D3-47D0-9D65-1ABA2310153C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082" name="Rectangle 10">
              <a:extLst>
                <a:ext uri="{FF2B5EF4-FFF2-40B4-BE49-F238E27FC236}">
                  <a16:creationId xmlns:a16="http://schemas.microsoft.com/office/drawing/2014/main" id="{D08961EB-F1D8-4EF3-8B46-0A7C181E8C8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83" name="Rectangle 11">
            <a:extLst>
              <a:ext uri="{FF2B5EF4-FFF2-40B4-BE49-F238E27FC236}">
                <a16:creationId xmlns:a16="http://schemas.microsoft.com/office/drawing/2014/main" id="{E9D15FA6-DE19-4E9B-B234-DF60F81EBD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1001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11879A7B-D22A-46B8-872B-8645AFE18D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CD7DEF11-F7BE-40CF-B439-A14B92C3E6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AF46E7C2-61B9-4E20-9FD7-8E3A948E3F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C8C5513F-88EE-4747-B96E-07CAF968E4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861F9321-6B5E-444B-AED1-BB60F1E5CA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CF80B-B412-4BD5-AF8C-8DB5CA50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1D00E-5E8A-41C7-8339-588A25BE3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401BE-41C3-4CCE-9894-140D9CD1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ACDCD-5AAF-4AF3-8652-C173FCCFC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11A5-7BB0-4F1A-8CF4-1BD78935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EC01C-B203-446B-AA68-65830DDCE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06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BF1154-7118-4747-9F4C-416E5B598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247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999E0-86A7-48F9-9F27-B0B40E363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058A5-372B-4519-97FC-CF0E702E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2445F-5668-4E51-9A67-2E5B7E93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DA68-66BB-476A-AB53-07DE2FE0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C257B-3FA5-480E-9A07-EC758B8A77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10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D1B9-84D3-4FAE-A271-ECA58FCC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62B2B-651D-422F-937D-0442CCB7C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D50B3-80A7-4D67-81AF-A525CB80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190A0-2FEC-41EE-B675-A45651D8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7B097-D42F-402D-9588-3EF8BEB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28B14-1805-4151-9B2D-5A155168DB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27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417B-CD5E-427E-9AD8-460A9D0B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FD6B8-798C-4153-B303-94FA529F5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16E5D-62B7-4DF7-9B83-6A5A490F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1730-6896-4B50-B408-991E51C1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40B5D-E37F-46F6-B276-98CA6244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D34DE-1BD0-4B96-B3D5-835310BF8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1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39F8-87BB-437C-B0BE-BC47F43A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B477-B48D-4031-AD95-4AFF66455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11110-BC54-41F0-AC2F-2F8F820CC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614B5-3E8C-4314-9099-11BF60C6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E2032-03F7-4CED-94B7-73EE952B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CB056-6377-4109-B122-BD268C16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9C031-318A-49BC-B112-04BDC7FDA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67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83A0-BC44-4C00-BE28-8424B3EA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E4CAE-3BA8-4A02-91CC-7580B783B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5A3DB-A09C-438B-8F05-AFA3F0791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A0993-00CE-43B2-A9CD-64C88DC9B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50AB6-BB53-45FD-91CD-42B877D63A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67804-9BD7-4E62-A3FA-BEB0FD71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D8D2DD-8CE3-43BC-9348-0A3CB55C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F748A-BDC5-45D6-98F0-852E6BCB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689E7-2052-4E34-BD21-549BA3696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00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1702-67A6-404D-A1EE-57BF2E5D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86440-A01D-48CA-B4C0-745E595A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C3C79-9055-4A6E-A2A1-CDA1EDB9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EB0A2-DCC4-4DC1-BA37-8CCBDA3D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F2B3F-A322-461C-A830-4C7EE79B0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38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52D96-9690-4204-9D5A-ECD05D57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49658-7EDA-4A25-92AF-8AF85A75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7A026-3FB2-449E-BAF4-782710EE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19773-82F6-4421-8B9A-6411E71E0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62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1975-0125-486E-9469-718EC62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70F9F-9343-46E1-A294-C1ED18925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04A66-7D00-4669-8300-76696E86A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BA821-50A7-4F12-A0FD-A4880A76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EB47-E6B8-4D39-B368-B5D649B7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28C9A-4C46-4CA6-A59E-554688AD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A23F9-50C3-4169-91C1-574F424A8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6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22D9-4D32-448E-9D4F-F346EA7CE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BEA69-9907-4AB9-A519-637106BEC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C9943-583E-437F-BE81-405A8ED8A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79708-E70E-455E-9C08-BCDC11C7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4A992-C2D8-44A8-932E-AEA7C7E3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91EB9-C232-482F-9E6D-45BFC38C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FCDFD-4A83-4C73-A096-9A1A8FEAE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12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BC912337-F812-4B5E-BAAF-9058AD90DD3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1" name="Group 3">
              <a:extLst>
                <a:ext uri="{FF2B5EF4-FFF2-40B4-BE49-F238E27FC236}">
                  <a16:creationId xmlns:a16="http://schemas.microsoft.com/office/drawing/2014/main" id="{38D46B7C-CD50-44A2-88D3-634808C8F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>
                <a:extLst>
                  <a:ext uri="{FF2B5EF4-FFF2-40B4-BE49-F238E27FC236}">
                    <a16:creationId xmlns:a16="http://schemas.microsoft.com/office/drawing/2014/main" id="{98689A69-3A22-4DF7-9C45-DCBCE10A85B0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3" name="Rectangle 5">
                <a:extLst>
                  <a:ext uri="{FF2B5EF4-FFF2-40B4-BE49-F238E27FC236}">
                    <a16:creationId xmlns:a16="http://schemas.microsoft.com/office/drawing/2014/main" id="{BC34E2FA-7031-41E4-9476-7E1FE8DD78BB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54" name="Group 6">
              <a:extLst>
                <a:ext uri="{FF2B5EF4-FFF2-40B4-BE49-F238E27FC236}">
                  <a16:creationId xmlns:a16="http://schemas.microsoft.com/office/drawing/2014/main" id="{3370DCEB-AEB5-40ED-93C9-59DF37FE1B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2055" name="Picture 7">
                <a:extLst>
                  <a:ext uri="{FF2B5EF4-FFF2-40B4-BE49-F238E27FC236}">
                    <a16:creationId xmlns:a16="http://schemas.microsoft.com/office/drawing/2014/main" id="{6D2A1F5C-7A65-41A3-BB4A-7A8519E951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56" name="Group 8">
                <a:extLst>
                  <a:ext uri="{FF2B5EF4-FFF2-40B4-BE49-F238E27FC236}">
                    <a16:creationId xmlns:a16="http://schemas.microsoft.com/office/drawing/2014/main" id="{94859997-385D-4365-9F30-23E9A63C0A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2057" name="Rectangle 9">
                  <a:extLst>
                    <a:ext uri="{FF2B5EF4-FFF2-40B4-BE49-F238E27FC236}">
                      <a16:creationId xmlns:a16="http://schemas.microsoft.com/office/drawing/2014/main" id="{88FC8508-1880-484D-97DE-48380C4AD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8" name="Rectangle 10">
                  <a:extLst>
                    <a:ext uri="{FF2B5EF4-FFF2-40B4-BE49-F238E27FC236}">
                      <a16:creationId xmlns:a16="http://schemas.microsoft.com/office/drawing/2014/main" id="{05D47882-C979-4A3F-BF4C-4112A2C3E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59" name="Rectangle 11">
                <a:extLst>
                  <a:ext uri="{FF2B5EF4-FFF2-40B4-BE49-F238E27FC236}">
                    <a16:creationId xmlns:a16="http://schemas.microsoft.com/office/drawing/2014/main" id="{86CB6727-35BF-4C4F-81DC-73F915B718FB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060" name="Rectangle 12">
            <a:extLst>
              <a:ext uri="{FF2B5EF4-FFF2-40B4-BE49-F238E27FC236}">
                <a16:creationId xmlns:a16="http://schemas.microsoft.com/office/drawing/2014/main" id="{DE1FF5B0-2A49-42E3-BE70-E801DAF2C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EB03933F-B505-4AB0-B909-1510A1BC8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0DACFABA-779D-4302-AB72-E9FFB8F405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B4B98D55-483C-44B2-87A0-325CE0C61A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70A5CADE-08AB-4BE8-87DD-6557DA3E6B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45C9F72-B60A-42A7-B68D-580070F631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9.wmf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13.wav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8.vml"/><Relationship Id="rId6" Type="http://schemas.openxmlformats.org/officeDocument/2006/relationships/audio" Target="../media/audio4.wav"/><Relationship Id="rId11" Type="http://schemas.openxmlformats.org/officeDocument/2006/relationships/image" Target="../media/image2.wmf"/><Relationship Id="rId5" Type="http://schemas.openxmlformats.org/officeDocument/2006/relationships/audio" Target="../media/audio25.wav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20.bin"/><Relationship Id="rId4" Type="http://schemas.openxmlformats.org/officeDocument/2006/relationships/audio" Target="../media/audio24.wav"/><Relationship Id="rId9" Type="http://schemas.openxmlformats.org/officeDocument/2006/relationships/slide" Target="slide1.xml"/><Relationship Id="rId1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openxmlformats.org/officeDocument/2006/relationships/image" Target="../media/image3.wmf"/><Relationship Id="rId5" Type="http://schemas.openxmlformats.org/officeDocument/2006/relationships/audio" Target="../media/audio4.wav"/><Relationship Id="rId10" Type="http://schemas.openxmlformats.org/officeDocument/2006/relationships/oleObject" Target="../embeddings/oleObject2.bin"/><Relationship Id="rId4" Type="http://schemas.openxmlformats.org/officeDocument/2006/relationships/audio" Target="../media/audio3.wav"/><Relationship Id="rId9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8.wav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7.wav"/><Relationship Id="rId11" Type="http://schemas.openxmlformats.org/officeDocument/2006/relationships/oleObject" Target="../embeddings/oleObject4.bin"/><Relationship Id="rId5" Type="http://schemas.openxmlformats.org/officeDocument/2006/relationships/audio" Target="../media/audio4.wav"/><Relationship Id="rId10" Type="http://schemas.openxmlformats.org/officeDocument/2006/relationships/image" Target="../media/image4.wmf"/><Relationship Id="rId4" Type="http://schemas.openxmlformats.org/officeDocument/2006/relationships/audio" Target="../media/audio6.wav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1.wav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0.wav"/><Relationship Id="rId11" Type="http://schemas.openxmlformats.org/officeDocument/2006/relationships/oleObject" Target="../embeddings/oleObject7.bin"/><Relationship Id="rId5" Type="http://schemas.openxmlformats.org/officeDocument/2006/relationships/audio" Target="../media/audio4.wav"/><Relationship Id="rId10" Type="http://schemas.openxmlformats.org/officeDocument/2006/relationships/image" Target="../media/image2.wmf"/><Relationship Id="rId4" Type="http://schemas.openxmlformats.org/officeDocument/2006/relationships/audio" Target="../media/audio9.wav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4.wav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wmf"/><Relationship Id="rId1" Type="http://schemas.openxmlformats.org/officeDocument/2006/relationships/vmlDrawing" Target="../drawings/vmlDrawing4.vml"/><Relationship Id="rId6" Type="http://schemas.openxmlformats.org/officeDocument/2006/relationships/audio" Target="../media/audio13.wav"/><Relationship Id="rId11" Type="http://schemas.openxmlformats.org/officeDocument/2006/relationships/oleObject" Target="../embeddings/oleObject9.bin"/><Relationship Id="rId5" Type="http://schemas.openxmlformats.org/officeDocument/2006/relationships/audio" Target="../media/audio4.wav"/><Relationship Id="rId15" Type="http://schemas.openxmlformats.org/officeDocument/2006/relationships/oleObject" Target="../embeddings/oleObject11.bin"/><Relationship Id="rId10" Type="http://schemas.openxmlformats.org/officeDocument/2006/relationships/slide" Target="slide1.xml"/><Relationship Id="rId4" Type="http://schemas.openxmlformats.org/officeDocument/2006/relationships/audio" Target="../media/audio12.wav"/><Relationship Id="rId9" Type="http://schemas.openxmlformats.org/officeDocument/2006/relationships/audio" Target="../media/audio16.wav"/><Relationship Id="rId1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19.wav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13.bin"/><Relationship Id="rId5" Type="http://schemas.openxmlformats.org/officeDocument/2006/relationships/audio" Target="../media/audio18.wav"/><Relationship Id="rId10" Type="http://schemas.openxmlformats.org/officeDocument/2006/relationships/image" Target="../media/image2.wmf"/><Relationship Id="rId4" Type="http://schemas.openxmlformats.org/officeDocument/2006/relationships/audio" Target="../media/audio17.wav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21.wav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13.wav"/><Relationship Id="rId11" Type="http://schemas.openxmlformats.org/officeDocument/2006/relationships/oleObject" Target="../embeddings/oleObject16.bin"/><Relationship Id="rId5" Type="http://schemas.openxmlformats.org/officeDocument/2006/relationships/audio" Target="../media/audio4.wav"/><Relationship Id="rId10" Type="http://schemas.openxmlformats.org/officeDocument/2006/relationships/image" Target="../media/image2.wmf"/><Relationship Id="rId4" Type="http://schemas.openxmlformats.org/officeDocument/2006/relationships/audio" Target="../media/audio20.wav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9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23.wav"/><Relationship Id="rId11" Type="http://schemas.openxmlformats.org/officeDocument/2006/relationships/image" Target="../media/image14.wmf"/><Relationship Id="rId5" Type="http://schemas.openxmlformats.org/officeDocument/2006/relationships/audio" Target="../media/audio4.wav"/><Relationship Id="rId10" Type="http://schemas.openxmlformats.org/officeDocument/2006/relationships/oleObject" Target="../embeddings/oleObject19.bin"/><Relationship Id="rId4" Type="http://schemas.openxmlformats.org/officeDocument/2006/relationships/audio" Target="../media/audio22.wav"/><Relationship Id="rId9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E4F2F208-FDA6-4835-BDB0-0F8271FC32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r>
              <a:rPr lang="en-US" altLang="en-US"/>
              <a:t>Physics Support Materials </a:t>
            </a: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5843938A-FED9-4105-89B3-B43E4DB4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48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on the question number below.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5D5CBE29-5294-4C61-98DB-4E20D508D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340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hlinkClick r:id="rId3" action="ppaction://hlinksldjump"/>
              </a:rPr>
              <a:t>128,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4" action="ppaction://hlinksldjump"/>
              </a:rPr>
              <a:t>129,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5" action="ppaction://hlinksldjump"/>
              </a:rPr>
              <a:t>130,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6" action="ppaction://hlinksldjump"/>
              </a:rPr>
              <a:t>131,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7" action="ppaction://hlinksldjump"/>
              </a:rPr>
              <a:t>132,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8" action="ppaction://hlinksldjump"/>
              </a:rPr>
              <a:t>133,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9" action="ppaction://hlinksldjump"/>
              </a:rPr>
              <a:t>134,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0" action="ppaction://hlinksldjump"/>
              </a:rPr>
              <a:t>135,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1" action="ppaction://hlinksldjump"/>
              </a:rPr>
              <a:t>136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2271B709-895D-43E3-83D4-ACE29EB20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67000"/>
            <a:ext cx="525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Solutions to heat problems</a:t>
            </a:r>
          </a:p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Specific heat capacity</a:t>
            </a:r>
          </a:p>
        </p:txBody>
      </p:sp>
      <p:sp>
        <p:nvSpPr>
          <p:cNvPr id="103434" name="Text Box 10">
            <a:extLst>
              <a:ext uri="{FF2B5EF4-FFF2-40B4-BE49-F238E27FC236}">
                <a16:creationId xmlns:a16="http://schemas.microsoft.com/office/drawing/2014/main" id="{698A9781-1D9F-446A-B4F3-5EAC10CCA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764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     Mechanics and Heat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>
            <a:extLst>
              <a:ext uri="{FF2B5EF4-FFF2-40B4-BE49-F238E27FC236}">
                <a16:creationId xmlns:a16="http://schemas.microsoft.com/office/drawing/2014/main" id="{A92A5972-A2F1-4164-A526-7D7250CD4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96291" name="Text Box 3">
            <a:extLst>
              <a:ext uri="{FF2B5EF4-FFF2-40B4-BE49-F238E27FC236}">
                <a16:creationId xmlns:a16="http://schemas.microsoft.com/office/drawing/2014/main" id="{0BAEEBC8-DAC8-446F-A8F2-85217815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96292" name="Text Box 4">
            <a:extLst>
              <a:ext uri="{FF2B5EF4-FFF2-40B4-BE49-F238E27FC236}">
                <a16:creationId xmlns:a16="http://schemas.microsoft.com/office/drawing/2014/main" id="{9F50D359-82CB-4B04-824E-63238B5BD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The graph below represents how the temperature of a 2 kg steel block changes as heat energy is supplied. From the graph calculate the specific heat capacity of the steel.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96294" name="Rectangle 6">
            <a:extLst>
              <a:ext uri="{FF2B5EF4-FFF2-40B4-BE49-F238E27FC236}">
                <a16:creationId xmlns:a16="http://schemas.microsoft.com/office/drawing/2014/main" id="{B68F9434-DB93-46F4-97BC-3331B23B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96295" name="Text Box 7">
            <a:extLst>
              <a:ext uri="{FF2B5EF4-FFF2-40B4-BE49-F238E27FC236}">
                <a16:creationId xmlns:a16="http://schemas.microsoft.com/office/drawing/2014/main" id="{AF7EA460-0100-489A-A56A-346E936C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96296" name="Rectangle 8">
            <a:extLst>
              <a:ext uri="{FF2B5EF4-FFF2-40B4-BE49-F238E27FC236}">
                <a16:creationId xmlns:a16="http://schemas.microsoft.com/office/drawing/2014/main" id="{1B378E41-6D5C-4CFE-BEE8-D93A87676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136</a:t>
            </a:r>
            <a:endParaRPr lang="en-US" altLang="en-US"/>
          </a:p>
        </p:txBody>
      </p:sp>
      <p:sp>
        <p:nvSpPr>
          <p:cNvPr id="396297" name="AutoShape 9">
            <a:hlinkClick r:id="rId9" action="ppaction://hlinksldjump" highlightClick="1" endSnd="1"/>
            <a:extLst>
              <a:ext uri="{FF2B5EF4-FFF2-40B4-BE49-F238E27FC236}">
                <a16:creationId xmlns:a16="http://schemas.microsoft.com/office/drawing/2014/main" id="{FEF12FFD-E596-46C2-9BFF-A52F0500E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6298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CEBCCBA-7F4E-43E7-AA50-7D503CBDD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6301" name="Line 13">
            <a:extLst>
              <a:ext uri="{FF2B5EF4-FFF2-40B4-BE49-F238E27FC236}">
                <a16:creationId xmlns:a16="http://schemas.microsoft.com/office/drawing/2014/main" id="{0A2045E1-BA55-48BA-BAE4-E8A0B3E8DF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476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6302" name="Line 14">
            <a:extLst>
              <a:ext uri="{FF2B5EF4-FFF2-40B4-BE49-F238E27FC236}">
                <a16:creationId xmlns:a16="http://schemas.microsoft.com/office/drawing/2014/main" id="{7BFD5A56-8CA4-4359-BB3B-ED0F06F65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6963" y="52578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6303" name="Text Box 15">
            <a:extLst>
              <a:ext uri="{FF2B5EF4-FFF2-40B4-BE49-F238E27FC236}">
                <a16:creationId xmlns:a16="http://schemas.microsoft.com/office/drawing/2014/main" id="{4D3A55A2-74ED-473B-BD73-44322037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81600"/>
            <a:ext cx="222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/>
              <a:t>10             20             30    </a:t>
            </a:r>
            <a:r>
              <a:rPr lang="en-US" altLang="en-US"/>
              <a:t>   </a:t>
            </a:r>
          </a:p>
        </p:txBody>
      </p:sp>
      <p:sp>
        <p:nvSpPr>
          <p:cNvPr id="396304" name="Text Box 16">
            <a:extLst>
              <a:ext uri="{FF2B5EF4-FFF2-40B4-BE49-F238E27FC236}">
                <a16:creationId xmlns:a16="http://schemas.microsoft.com/office/drawing/2014/main" id="{E46344FA-02D4-4758-A281-66F25A137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114800"/>
            <a:ext cx="132873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Temperature of </a:t>
            </a:r>
          </a:p>
          <a:p>
            <a:pPr>
              <a:spcBef>
                <a:spcPct val="50000"/>
              </a:spcBef>
            </a:pPr>
            <a:r>
              <a:rPr lang="en-US" altLang="en-US" sz="1400"/>
              <a:t>steel block</a:t>
            </a:r>
            <a:r>
              <a:rPr lang="en-US" altLang="en-US" sz="1400" baseline="30000"/>
              <a:t> (o</a:t>
            </a:r>
            <a:r>
              <a:rPr lang="en-US" altLang="en-US" sz="1400"/>
              <a:t>C)</a:t>
            </a:r>
            <a:endParaRPr lang="en-US" altLang="en-US"/>
          </a:p>
        </p:txBody>
      </p:sp>
      <p:sp>
        <p:nvSpPr>
          <p:cNvPr id="396305" name="Text Box 17">
            <a:extLst>
              <a:ext uri="{FF2B5EF4-FFF2-40B4-BE49-F238E27FC236}">
                <a16:creationId xmlns:a16="http://schemas.microsoft.com/office/drawing/2014/main" id="{DE47A600-987B-4A27-8568-1F77C9E8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070350"/>
            <a:ext cx="3619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/>
              <a:t>50</a:t>
            </a:r>
          </a:p>
          <a:p>
            <a:pPr algn="ctr">
              <a:spcBef>
                <a:spcPct val="50000"/>
              </a:spcBef>
            </a:pPr>
            <a:r>
              <a:rPr lang="en-US" altLang="en-US" sz="1400"/>
              <a:t>40</a:t>
            </a:r>
          </a:p>
          <a:p>
            <a:pPr algn="ctr">
              <a:spcBef>
                <a:spcPct val="50000"/>
              </a:spcBef>
            </a:pPr>
            <a:r>
              <a:rPr lang="en-US" altLang="en-US" sz="1400"/>
              <a:t>30</a:t>
            </a:r>
          </a:p>
          <a:p>
            <a:pPr algn="ctr">
              <a:spcBef>
                <a:spcPct val="50000"/>
              </a:spcBef>
            </a:pPr>
            <a:r>
              <a:rPr lang="en-US" altLang="en-US" sz="1400"/>
              <a:t>20</a:t>
            </a:r>
          </a:p>
        </p:txBody>
      </p:sp>
      <p:sp>
        <p:nvSpPr>
          <p:cNvPr id="396306" name="Text Box 18">
            <a:extLst>
              <a:ext uri="{FF2B5EF4-FFF2-40B4-BE49-F238E27FC236}">
                <a16:creationId xmlns:a16="http://schemas.microsoft.com/office/drawing/2014/main" id="{1D955D08-9B23-4101-9402-6C6AE8437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486400"/>
            <a:ext cx="2017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/>
              <a:t>Heat energy supplied (kJ)</a:t>
            </a:r>
            <a:endParaRPr lang="en-US" altLang="en-US"/>
          </a:p>
        </p:txBody>
      </p:sp>
      <p:sp>
        <p:nvSpPr>
          <p:cNvPr id="396307" name="Line 19">
            <a:extLst>
              <a:ext uri="{FF2B5EF4-FFF2-40B4-BE49-F238E27FC236}">
                <a16:creationId xmlns:a16="http://schemas.microsoft.com/office/drawing/2014/main" id="{2237AF08-E2C4-4CE9-A70C-905FE1047A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6963" y="4191000"/>
            <a:ext cx="2205037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6308" name="Line 20">
            <a:extLst>
              <a:ext uri="{FF2B5EF4-FFF2-40B4-BE49-F238E27FC236}">
                <a16:creationId xmlns:a16="http://schemas.microsoft.com/office/drawing/2014/main" id="{4BA47B46-50A6-4A98-A555-02E47A615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191000"/>
            <a:ext cx="4763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6310" name="Line 22">
            <a:extLst>
              <a:ext uri="{FF2B5EF4-FFF2-40B4-BE49-F238E27FC236}">
                <a16:creationId xmlns:a16="http://schemas.microsoft.com/office/drawing/2014/main" id="{454F9867-6882-4781-89A7-09DAAFB63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6311" name="Object 23">
            <a:extLst>
              <a:ext uri="{FF2B5EF4-FFF2-40B4-BE49-F238E27FC236}">
                <a16:creationId xmlns:a16="http://schemas.microsoft.com/office/drawing/2014/main" id="{5DB251B3-5A39-4FFD-A1AD-B30C1AC240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0" y="36576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15" name="Equation" r:id="rId10" imgW="1409400" imgH="380880" progId="Equation.3">
                  <p:embed/>
                </p:oleObj>
              </mc:Choice>
              <mc:Fallback>
                <p:oleObj name="Equation" r:id="rId10" imgW="1409400" imgH="3808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6576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312" name="Object 24">
            <a:extLst>
              <a:ext uri="{FF2B5EF4-FFF2-40B4-BE49-F238E27FC236}">
                <a16:creationId xmlns:a16="http://schemas.microsoft.com/office/drawing/2014/main" id="{96A9B56E-4D95-4C3B-A228-800583A385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4267200"/>
          <a:ext cx="1117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16" name="Equation" r:id="rId12" imgW="1117440" imgH="723600" progId="Equation.3">
                  <p:embed/>
                </p:oleObj>
              </mc:Choice>
              <mc:Fallback>
                <p:oleObj name="Equation" r:id="rId12" imgW="1117440" imgH="723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267200"/>
                        <a:ext cx="1117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313" name="Object 25">
            <a:extLst>
              <a:ext uri="{FF2B5EF4-FFF2-40B4-BE49-F238E27FC236}">
                <a16:creationId xmlns:a16="http://schemas.microsoft.com/office/drawing/2014/main" id="{68DC5B9C-D391-4981-89AB-FC29D8492B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5181600"/>
          <a:ext cx="18161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17" name="Equation" r:id="rId14" imgW="1815840" imgH="1218960" progId="Equation.3">
                  <p:embed/>
                </p:oleObj>
              </mc:Choice>
              <mc:Fallback>
                <p:oleObj name="Equation" r:id="rId14" imgW="1815840" imgH="121896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181600"/>
                        <a:ext cx="18161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314" name="Object 26">
            <a:extLst>
              <a:ext uri="{FF2B5EF4-FFF2-40B4-BE49-F238E27FC236}">
                <a16:creationId xmlns:a16="http://schemas.microsoft.com/office/drawing/2014/main" id="{F79A3DAC-BFAC-4538-BB86-03639EDFD5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3641725"/>
          <a:ext cx="137160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18" name="Equation" r:id="rId16" imgW="825480" imgH="660240" progId="Equation.3">
                  <p:embed/>
                </p:oleObj>
              </mc:Choice>
              <mc:Fallback>
                <p:oleObj name="Equation" r:id="rId16" imgW="825480" imgH="6602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641725"/>
                        <a:ext cx="1371600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96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6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6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6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96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6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6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6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6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36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1" grpId="0" autoUpdateAnimBg="0"/>
      <p:bldP spid="396292" grpId="0" autoUpdateAnimBg="0"/>
      <p:bldP spid="396303" grpId="0" autoUpdateAnimBg="0"/>
      <p:bldP spid="396304" grpId="0" autoUpdateAnimBg="0"/>
      <p:bldP spid="396305" grpId="0" autoUpdateAnimBg="0"/>
      <p:bldP spid="39630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>
            <a:extLst>
              <a:ext uri="{FF2B5EF4-FFF2-40B4-BE49-F238E27FC236}">
                <a16:creationId xmlns:a16="http://schemas.microsoft.com/office/drawing/2014/main" id="{4916E253-C181-4D1F-AA68-F55B5F0A1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79907" name="Text Box 3">
            <a:extLst>
              <a:ext uri="{FF2B5EF4-FFF2-40B4-BE49-F238E27FC236}">
                <a16:creationId xmlns:a16="http://schemas.microsoft.com/office/drawing/2014/main" id="{8FA5D0A5-F828-44A5-881A-055AE721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79908" name="Text Box 4">
            <a:extLst>
              <a:ext uri="{FF2B5EF4-FFF2-40B4-BE49-F238E27FC236}">
                <a16:creationId xmlns:a16="http://schemas.microsoft.com/office/drawing/2014/main" id="{58F42431-D40D-442C-983C-F1FFB6C48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10000 J of energy raises the temperature of 1 kg of liquid by 2 degrees celsius. How much energy will be required to raise the temperature of 4 kg of the liquid by 1 degree celsius?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379909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B598E5D-0C79-4055-B923-A8ECBE728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910" name="Rectangle 6">
            <a:extLst>
              <a:ext uri="{FF2B5EF4-FFF2-40B4-BE49-F238E27FC236}">
                <a16:creationId xmlns:a16="http://schemas.microsoft.com/office/drawing/2014/main" id="{1CD29143-27CE-41F9-AE6C-0AD611495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79911" name="Text Box 7">
            <a:extLst>
              <a:ext uri="{FF2B5EF4-FFF2-40B4-BE49-F238E27FC236}">
                <a16:creationId xmlns:a16="http://schemas.microsoft.com/office/drawing/2014/main" id="{78C89241-4FBE-45DD-A84B-9198CCC1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79912" name="Rectangle 8">
            <a:extLst>
              <a:ext uri="{FF2B5EF4-FFF2-40B4-BE49-F238E27FC236}">
                <a16:creationId xmlns:a16="http://schemas.microsoft.com/office/drawing/2014/main" id="{B754826A-7887-4BBD-AD2C-39BA74BD7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128</a:t>
            </a:r>
            <a:endParaRPr lang="en-US" altLang="en-US"/>
          </a:p>
        </p:txBody>
      </p:sp>
      <p:sp>
        <p:nvSpPr>
          <p:cNvPr id="379913" name="AutoShape 9">
            <a:hlinkClick r:id="rId5" action="ppaction://hlinksldjump" highlightClick="1" endSnd="1"/>
            <a:extLst>
              <a:ext uri="{FF2B5EF4-FFF2-40B4-BE49-F238E27FC236}">
                <a16:creationId xmlns:a16="http://schemas.microsoft.com/office/drawing/2014/main" id="{44D6205E-8D84-4CCA-9104-2CCE37542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916" name="Text Box 12">
            <a:extLst>
              <a:ext uri="{FF2B5EF4-FFF2-40B4-BE49-F238E27FC236}">
                <a16:creationId xmlns:a16="http://schemas.microsoft.com/office/drawing/2014/main" id="{A200C998-042B-4687-BAF3-1701D320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14800"/>
            <a:ext cx="62611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 mass is increased by four so four times the energy is required 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but the temperature rise is half so half of this energy is required.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The result is that twice the energy is required i.e. 20000 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8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9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8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autoUpdateAnimBg="0"/>
      <p:bldP spid="379908" grpId="0" autoUpdateAnimBg="0"/>
      <p:bldP spid="37991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>
            <a:extLst>
              <a:ext uri="{FF2B5EF4-FFF2-40B4-BE49-F238E27FC236}">
                <a16:creationId xmlns:a16="http://schemas.microsoft.com/office/drawing/2014/main" id="{41339BE6-9204-4203-A0ED-617D0E4B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81955" name="Text Box 3">
            <a:extLst>
              <a:ext uri="{FF2B5EF4-FFF2-40B4-BE49-F238E27FC236}">
                <a16:creationId xmlns:a16="http://schemas.microsoft.com/office/drawing/2014/main" id="{9C7E3E89-6B5B-482C-AA3B-931BCAD33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81956" name="Text Box 4">
            <a:extLst>
              <a:ext uri="{FF2B5EF4-FFF2-40B4-BE49-F238E27FC236}">
                <a16:creationId xmlns:a16="http://schemas.microsoft.com/office/drawing/2014/main" id="{766EB8C2-80B1-4756-A5C9-421C0C568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The specific heat capacity of concrete is about 800 J/kg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C. How much heat is stored in a storage heater containing 50 kg of concrete when it is heated through 100 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C?</a:t>
            </a:r>
          </a:p>
        </p:txBody>
      </p:sp>
      <p:sp>
        <p:nvSpPr>
          <p:cNvPr id="381957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AE95802-BC8B-4DC8-8858-895D9F2DD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1958" name="Rectangle 6">
            <a:extLst>
              <a:ext uri="{FF2B5EF4-FFF2-40B4-BE49-F238E27FC236}">
                <a16:creationId xmlns:a16="http://schemas.microsoft.com/office/drawing/2014/main" id="{6AEFCD87-A65B-4F1F-9E8C-41165C752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81959" name="Text Box 7">
            <a:extLst>
              <a:ext uri="{FF2B5EF4-FFF2-40B4-BE49-F238E27FC236}">
                <a16:creationId xmlns:a16="http://schemas.microsoft.com/office/drawing/2014/main" id="{86F37B1A-CB9C-4AB7-8A57-D1D9B2631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81960" name="Rectangle 8">
            <a:extLst>
              <a:ext uri="{FF2B5EF4-FFF2-40B4-BE49-F238E27FC236}">
                <a16:creationId xmlns:a16="http://schemas.microsoft.com/office/drawing/2014/main" id="{229C6D08-3940-4FA0-8FEA-95D232F8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129</a:t>
            </a:r>
            <a:endParaRPr lang="en-US" altLang="en-US"/>
          </a:p>
        </p:txBody>
      </p:sp>
      <p:sp>
        <p:nvSpPr>
          <p:cNvPr id="381961" name="AutoShape 9">
            <a:hlinkClick r:id="rId7" action="ppaction://hlinksldjump" highlightClick="1" endSnd="1"/>
            <a:extLst>
              <a:ext uri="{FF2B5EF4-FFF2-40B4-BE49-F238E27FC236}">
                <a16:creationId xmlns:a16="http://schemas.microsoft.com/office/drawing/2014/main" id="{D1D83EC5-E281-4BDA-9833-5C870D76F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1962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87B440B-F771-4925-96ED-0642FA8CE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81964" name="Object 12">
            <a:extLst>
              <a:ext uri="{FF2B5EF4-FFF2-40B4-BE49-F238E27FC236}">
                <a16:creationId xmlns:a16="http://schemas.microsoft.com/office/drawing/2014/main" id="{94CC43B2-5E62-4D9E-ADB9-D3106317D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1148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66" name="Equation" r:id="rId8" imgW="1409400" imgH="380880" progId="Equation.3">
                  <p:embed/>
                </p:oleObj>
              </mc:Choice>
              <mc:Fallback>
                <p:oleObj name="Equation" r:id="rId8" imgW="1409400" imgH="3808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148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1965" name="Object 13">
            <a:extLst>
              <a:ext uri="{FF2B5EF4-FFF2-40B4-BE49-F238E27FC236}">
                <a16:creationId xmlns:a16="http://schemas.microsoft.com/office/drawing/2014/main" id="{CD2E9FB0-C30C-4AB3-8156-94476BC7C8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4114800"/>
          <a:ext cx="2933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67" name="Equation" r:id="rId10" imgW="2933640" imgH="838080" progId="Equation.3">
                  <p:embed/>
                </p:oleObj>
              </mc:Choice>
              <mc:Fallback>
                <p:oleObj name="Equation" r:id="rId10" imgW="2933640" imgH="8380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114800"/>
                        <a:ext cx="29337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81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9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1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1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9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 autoUpdateAnimBg="0"/>
      <p:bldP spid="38195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>
            <a:extLst>
              <a:ext uri="{FF2B5EF4-FFF2-40B4-BE49-F238E27FC236}">
                <a16:creationId xmlns:a16="http://schemas.microsoft.com/office/drawing/2014/main" id="{350A5D08-EDF3-4D31-B9BE-D6002311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84003" name="Text Box 3">
            <a:extLst>
              <a:ext uri="{FF2B5EF4-FFF2-40B4-BE49-F238E27FC236}">
                <a16:creationId xmlns:a16="http://schemas.microsoft.com/office/drawing/2014/main" id="{B4687149-7017-429C-B81B-0AE25965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84004" name="Text Box 4">
            <a:extLst>
              <a:ext uri="{FF2B5EF4-FFF2-40B4-BE49-F238E27FC236}">
                <a16:creationId xmlns:a16="http://schemas.microsoft.com/office/drawing/2014/main" id="{3FE14285-0980-41CF-81CD-1D932DDD5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1.344 MJ of heat energy are used to heat water from 20 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 to 100 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C. Calculate the mass of water if the specific heat capacity of water is 4200 J/kg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384005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A5C93C-2872-453E-82BB-FB31FFBBA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4006" name="Rectangle 6">
            <a:extLst>
              <a:ext uri="{FF2B5EF4-FFF2-40B4-BE49-F238E27FC236}">
                <a16:creationId xmlns:a16="http://schemas.microsoft.com/office/drawing/2014/main" id="{69CC1FEF-B985-4EF0-A701-1DB900770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84007" name="Text Box 7">
            <a:extLst>
              <a:ext uri="{FF2B5EF4-FFF2-40B4-BE49-F238E27FC236}">
                <a16:creationId xmlns:a16="http://schemas.microsoft.com/office/drawing/2014/main" id="{9BBE693B-A9E0-49EA-840E-1AA93E91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84008" name="Rectangle 8">
            <a:extLst>
              <a:ext uri="{FF2B5EF4-FFF2-40B4-BE49-F238E27FC236}">
                <a16:creationId xmlns:a16="http://schemas.microsoft.com/office/drawing/2014/main" id="{EF39AC5F-983F-43A9-A3BE-C6CCBDA9D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130</a:t>
            </a:r>
            <a:endParaRPr lang="en-US" altLang="en-US"/>
          </a:p>
        </p:txBody>
      </p:sp>
      <p:sp>
        <p:nvSpPr>
          <p:cNvPr id="384009" name="AutoShape 9">
            <a:hlinkClick r:id="rId8" action="ppaction://hlinksldjump" highlightClick="1" endSnd="1"/>
            <a:extLst>
              <a:ext uri="{FF2B5EF4-FFF2-40B4-BE49-F238E27FC236}">
                <a16:creationId xmlns:a16="http://schemas.microsoft.com/office/drawing/2014/main" id="{0A4D5DED-42F0-4E65-AFEE-0216045AB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4010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FF63D1F-E2AF-4B4F-8D75-4F4B0F7E1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84011" name="Object 11">
            <a:extLst>
              <a:ext uri="{FF2B5EF4-FFF2-40B4-BE49-F238E27FC236}">
                <a16:creationId xmlns:a16="http://schemas.microsoft.com/office/drawing/2014/main" id="{FE1CEC95-6509-4BD7-AA10-22DD20D819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1148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5" name="Equation" r:id="rId9" imgW="1409400" imgH="380880" progId="Equation.3">
                  <p:embed/>
                </p:oleObj>
              </mc:Choice>
              <mc:Fallback>
                <p:oleObj name="Equation" r:id="rId9" imgW="1409400" imgH="3808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148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4013" name="Object 13">
            <a:extLst>
              <a:ext uri="{FF2B5EF4-FFF2-40B4-BE49-F238E27FC236}">
                <a16:creationId xmlns:a16="http://schemas.microsoft.com/office/drawing/2014/main" id="{739A4543-C55A-4F48-8C98-25AD9EE8B1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3962400"/>
          <a:ext cx="1117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6" name="Equation" r:id="rId11" imgW="1117440" imgH="723600" progId="Equation.3">
                  <p:embed/>
                </p:oleObj>
              </mc:Choice>
              <mc:Fallback>
                <p:oleObj name="Equation" r:id="rId11" imgW="111744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962400"/>
                        <a:ext cx="1117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4014" name="Object 14">
            <a:extLst>
              <a:ext uri="{FF2B5EF4-FFF2-40B4-BE49-F238E27FC236}">
                <a16:creationId xmlns:a16="http://schemas.microsoft.com/office/drawing/2014/main" id="{C91B701D-5845-47DB-A8EA-C36BD4CE1B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4800600"/>
          <a:ext cx="1892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7" name="Equation" r:id="rId13" imgW="1892160" imgH="1218960" progId="Equation.3">
                  <p:embed/>
                </p:oleObj>
              </mc:Choice>
              <mc:Fallback>
                <p:oleObj name="Equation" r:id="rId13" imgW="1892160" imgH="12189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800600"/>
                        <a:ext cx="18923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840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40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40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0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40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0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3" grpId="0" autoUpdateAnimBg="0"/>
      <p:bldP spid="38400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>
            <a:extLst>
              <a:ext uri="{FF2B5EF4-FFF2-40B4-BE49-F238E27FC236}">
                <a16:creationId xmlns:a16="http://schemas.microsoft.com/office/drawing/2014/main" id="{95431178-2129-4FCD-98A2-CFAA10EBD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86051" name="Text Box 3">
            <a:extLst>
              <a:ext uri="{FF2B5EF4-FFF2-40B4-BE49-F238E27FC236}">
                <a16:creationId xmlns:a16="http://schemas.microsoft.com/office/drawing/2014/main" id="{BCDEF033-083E-4155-9CAC-8C3598EA1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86052" name="Text Box 4">
            <a:extLst>
              <a:ext uri="{FF2B5EF4-FFF2-40B4-BE49-F238E27FC236}">
                <a16:creationId xmlns:a16="http://schemas.microsoft.com/office/drawing/2014/main" id="{C1B4BAB7-1FF9-438C-8909-3D46150B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9600 J of heat energy is supplied to 1 kg of methylated spirit in a polystyrene cup. Calculate the rise in temperature produced.</a:t>
            </a:r>
          </a:p>
          <a:p>
            <a:r>
              <a:rPr lang="en-US" altLang="en-US">
                <a:solidFill>
                  <a:schemeClr val="tx1"/>
                </a:solidFill>
              </a:rPr>
              <a:t>Take the specific heat capacity of methylated spirit to be 2300 J/kg</a:t>
            </a:r>
            <a:r>
              <a:rPr lang="en-US" altLang="en-US" baseline="58000">
                <a:solidFill>
                  <a:schemeClr val="tx1"/>
                </a:solidFill>
              </a:rPr>
              <a:t>o</a:t>
            </a:r>
            <a:r>
              <a:rPr lang="en-US" altLang="en-US">
                <a:solidFill>
                  <a:schemeClr val="tx1"/>
                </a:solidFill>
              </a:rPr>
              <a:t>C.</a:t>
            </a:r>
            <a:endParaRPr lang="en-US" altLang="en-US" sz="2400">
              <a:solidFill>
                <a:schemeClr val="tx1"/>
              </a:solidFill>
            </a:endParaRPr>
          </a:p>
          <a:p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86053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DA0480-4010-47FD-BC8D-44B071998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6054" name="Rectangle 6">
            <a:extLst>
              <a:ext uri="{FF2B5EF4-FFF2-40B4-BE49-F238E27FC236}">
                <a16:creationId xmlns:a16="http://schemas.microsoft.com/office/drawing/2014/main" id="{C3E9F050-2E5B-48B2-9BD4-21F99BD0D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86055" name="Text Box 7">
            <a:extLst>
              <a:ext uri="{FF2B5EF4-FFF2-40B4-BE49-F238E27FC236}">
                <a16:creationId xmlns:a16="http://schemas.microsoft.com/office/drawing/2014/main" id="{0F5D1D38-A08C-4203-BC56-9F7826EFE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86056" name="Rectangle 8">
            <a:extLst>
              <a:ext uri="{FF2B5EF4-FFF2-40B4-BE49-F238E27FC236}">
                <a16:creationId xmlns:a16="http://schemas.microsoft.com/office/drawing/2014/main" id="{2184A916-D4D0-493C-B67C-CC04FB70D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131</a:t>
            </a:r>
            <a:endParaRPr lang="en-US" altLang="en-US"/>
          </a:p>
        </p:txBody>
      </p:sp>
      <p:sp>
        <p:nvSpPr>
          <p:cNvPr id="386057" name="AutoShape 9">
            <a:hlinkClick r:id="rId8" action="ppaction://hlinksldjump" highlightClick="1" endSnd="1"/>
            <a:extLst>
              <a:ext uri="{FF2B5EF4-FFF2-40B4-BE49-F238E27FC236}">
                <a16:creationId xmlns:a16="http://schemas.microsoft.com/office/drawing/2014/main" id="{F8991A1C-DA67-49FC-AF5C-1B0FE48A2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6058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D195A18-FD7A-47DE-A92A-B30B3F97B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86059" name="Object 11">
            <a:extLst>
              <a:ext uri="{FF2B5EF4-FFF2-40B4-BE49-F238E27FC236}">
                <a16:creationId xmlns:a16="http://schemas.microsoft.com/office/drawing/2014/main" id="{0F1DB23D-12DD-4A09-AE85-9ABCDF27B1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38862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64" name="Equation" r:id="rId9" imgW="1409400" imgH="380880" progId="Equation.3">
                  <p:embed/>
                </p:oleObj>
              </mc:Choice>
              <mc:Fallback>
                <p:oleObj name="Equation" r:id="rId9" imgW="1409400" imgH="3808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862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61" name="Object 13">
            <a:extLst>
              <a:ext uri="{FF2B5EF4-FFF2-40B4-BE49-F238E27FC236}">
                <a16:creationId xmlns:a16="http://schemas.microsoft.com/office/drawing/2014/main" id="{E1B8BA71-27AA-4430-98B4-A8D1990CD9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0850" y="3716338"/>
          <a:ext cx="111760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65" name="Equation" r:id="rId11" imgW="1117440" imgH="723600" progId="Equation.3">
                  <p:embed/>
                </p:oleObj>
              </mc:Choice>
              <mc:Fallback>
                <p:oleObj name="Equation" r:id="rId11" imgW="111744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850" y="3716338"/>
                        <a:ext cx="1117600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63" name="Object 15">
            <a:extLst>
              <a:ext uri="{FF2B5EF4-FFF2-40B4-BE49-F238E27FC236}">
                <a16:creationId xmlns:a16="http://schemas.microsoft.com/office/drawing/2014/main" id="{C1EE486A-1129-44CF-82E9-3CA5734F09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4724400"/>
          <a:ext cx="1714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66" name="Equation" r:id="rId13" imgW="1714320" imgH="1218960" progId="Equation.3">
                  <p:embed/>
                </p:oleObj>
              </mc:Choice>
              <mc:Fallback>
                <p:oleObj name="Equation" r:id="rId13" imgW="1714320" imgH="121896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724400"/>
                        <a:ext cx="17145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86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6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6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60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1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1" grpId="0" autoUpdateAnimBg="0"/>
      <p:bldP spid="38605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>
            <a:extLst>
              <a:ext uri="{FF2B5EF4-FFF2-40B4-BE49-F238E27FC236}">
                <a16:creationId xmlns:a16="http://schemas.microsoft.com/office/drawing/2014/main" id="{2636322D-9675-4772-8B31-7321D5549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88099" name="Text Box 3">
            <a:extLst>
              <a:ext uri="{FF2B5EF4-FFF2-40B4-BE49-F238E27FC236}">
                <a16:creationId xmlns:a16="http://schemas.microsoft.com/office/drawing/2014/main" id="{7FA7A9E8-CC7F-4FEF-BBA5-AE0E3A7B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88100" name="Text Box 4">
            <a:extLst>
              <a:ext uri="{FF2B5EF4-FFF2-40B4-BE49-F238E27FC236}">
                <a16:creationId xmlns:a16="http://schemas.microsoft.com/office/drawing/2014/main" id="{D0D168D9-4A1A-4835-B7A3-C828F8B22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When 4.0 x 10</a:t>
            </a:r>
            <a:r>
              <a:rPr lang="en-US" altLang="en-US" baseline="30000">
                <a:solidFill>
                  <a:schemeClr val="tx1"/>
                </a:solidFill>
              </a:rPr>
              <a:t>4</a:t>
            </a:r>
            <a:r>
              <a:rPr lang="en-US" altLang="en-US">
                <a:solidFill>
                  <a:schemeClr val="tx1"/>
                </a:solidFill>
              </a:rPr>
              <a:t> J of heat is supplied to 4 kg of paraffin at 10</a:t>
            </a:r>
            <a:r>
              <a:rPr lang="en-US" altLang="en-US" baseline="58000">
                <a:solidFill>
                  <a:schemeClr val="tx1"/>
                </a:solidFill>
              </a:rPr>
              <a:t>o</a:t>
            </a:r>
            <a:r>
              <a:rPr lang="en-US" altLang="en-US">
                <a:solidFill>
                  <a:schemeClr val="tx1"/>
                </a:solidFill>
              </a:rPr>
              <a:t>C in a container the temperature increases to 14</a:t>
            </a:r>
            <a:r>
              <a:rPr lang="en-US" altLang="en-US" baseline="58000">
                <a:solidFill>
                  <a:schemeClr val="tx1"/>
                </a:solidFill>
              </a:rPr>
              <a:t>o</a:t>
            </a:r>
            <a:r>
              <a:rPr lang="en-US" altLang="en-US">
                <a:solidFill>
                  <a:schemeClr val="tx1"/>
                </a:solidFill>
              </a:rPr>
              <a:t>C.</a:t>
            </a:r>
          </a:p>
          <a:p>
            <a:r>
              <a:rPr lang="en-US" altLang="en-US">
                <a:solidFill>
                  <a:schemeClr val="tx1"/>
                </a:solidFill>
              </a:rPr>
              <a:t>a) Calculate the specific heat capacity of the paraffin.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88101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1E4427-93BC-424E-B56F-F71BEF4B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8102" name="Rectangle 6">
            <a:extLst>
              <a:ext uri="{FF2B5EF4-FFF2-40B4-BE49-F238E27FC236}">
                <a16:creationId xmlns:a16="http://schemas.microsoft.com/office/drawing/2014/main" id="{C98839E9-94D6-41DD-B4E2-1E258179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88103" name="Text Box 7">
            <a:extLst>
              <a:ext uri="{FF2B5EF4-FFF2-40B4-BE49-F238E27FC236}">
                <a16:creationId xmlns:a16="http://schemas.microsoft.com/office/drawing/2014/main" id="{A4DAA9C8-02B0-47DC-9535-0E430147A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88104" name="Rectangle 8">
            <a:extLst>
              <a:ext uri="{FF2B5EF4-FFF2-40B4-BE49-F238E27FC236}">
                <a16:creationId xmlns:a16="http://schemas.microsoft.com/office/drawing/2014/main" id="{0889D311-CEB2-41B3-87E0-49C74C95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132</a:t>
            </a:r>
            <a:endParaRPr lang="en-US" altLang="en-US"/>
          </a:p>
        </p:txBody>
      </p:sp>
      <p:sp>
        <p:nvSpPr>
          <p:cNvPr id="388105" name="AutoShape 9">
            <a:hlinkClick r:id="rId10" action="ppaction://hlinksldjump" highlightClick="1" endSnd="1"/>
            <a:extLst>
              <a:ext uri="{FF2B5EF4-FFF2-40B4-BE49-F238E27FC236}">
                <a16:creationId xmlns:a16="http://schemas.microsoft.com/office/drawing/2014/main" id="{37407342-C26B-4754-92D1-BE458EE10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8106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7482F0-C8E7-44AF-9C37-FB9EF4734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88107" name="Object 11">
            <a:extLst>
              <a:ext uri="{FF2B5EF4-FFF2-40B4-BE49-F238E27FC236}">
                <a16:creationId xmlns:a16="http://schemas.microsoft.com/office/drawing/2014/main" id="{611462FA-E8A8-4656-A8BB-FD757FBF0E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38100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13" name="Equation" r:id="rId11" imgW="1409400" imgH="380880" progId="Equation.3">
                  <p:embed/>
                </p:oleObj>
              </mc:Choice>
              <mc:Fallback>
                <p:oleObj name="Equation" r:id="rId11" imgW="1409400" imgH="3808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8100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09" name="Object 13">
            <a:extLst>
              <a:ext uri="{FF2B5EF4-FFF2-40B4-BE49-F238E27FC236}">
                <a16:creationId xmlns:a16="http://schemas.microsoft.com/office/drawing/2014/main" id="{9D2BA3C7-A4F1-4CE8-830D-0ADCC024F4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3733800"/>
          <a:ext cx="1117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14" name="Equation" r:id="rId13" imgW="1117440" imgH="723600" progId="Equation.3">
                  <p:embed/>
                </p:oleObj>
              </mc:Choice>
              <mc:Fallback>
                <p:oleObj name="Equation" r:id="rId13" imgW="111744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733800"/>
                        <a:ext cx="1117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10" name="Object 14">
            <a:extLst>
              <a:ext uri="{FF2B5EF4-FFF2-40B4-BE49-F238E27FC236}">
                <a16:creationId xmlns:a16="http://schemas.microsoft.com/office/drawing/2014/main" id="{C8D4A40B-D6E7-47A4-986A-8A0BCE48F3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2450" y="3657600"/>
          <a:ext cx="19812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15" name="Equation" r:id="rId15" imgW="1981080" imgH="1244520" progId="Equation.3">
                  <p:embed/>
                </p:oleObj>
              </mc:Choice>
              <mc:Fallback>
                <p:oleObj name="Equation" r:id="rId15" imgW="1981080" imgH="124452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3657600"/>
                        <a:ext cx="19812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8111" name="Text Box 15">
            <a:extLst>
              <a:ext uri="{FF2B5EF4-FFF2-40B4-BE49-F238E27FC236}">
                <a16:creationId xmlns:a16="http://schemas.microsoft.com/office/drawing/2014/main" id="{0F5870E2-F984-4B15-BF14-AA65C1646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876800"/>
            <a:ext cx="769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b) Explain why the the result in part a) is different from the theoretical value of 2200 J/kg</a:t>
            </a:r>
            <a:r>
              <a:rPr lang="en-US" altLang="en-US" sz="1600" baseline="58000">
                <a:solidFill>
                  <a:schemeClr val="tx1"/>
                </a:solidFill>
              </a:rPr>
              <a:t>o</a:t>
            </a:r>
            <a:r>
              <a:rPr lang="en-US" altLang="en-US" sz="1600">
                <a:solidFill>
                  <a:schemeClr val="tx1"/>
                </a:solidFill>
              </a:rPr>
              <a:t>C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88112" name="Text Box 16">
            <a:extLst>
              <a:ext uri="{FF2B5EF4-FFF2-40B4-BE49-F238E27FC236}">
                <a16:creationId xmlns:a16="http://schemas.microsoft.com/office/drawing/2014/main" id="{3A0DB46F-0D47-40C6-AAE6-4F036993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5334000"/>
            <a:ext cx="3035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Heat is lost to the surroundings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8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8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8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8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32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8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32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9" grpId="0" autoUpdateAnimBg="0"/>
      <p:bldP spid="388100" grpId="0" autoUpdateAnimBg="0"/>
      <p:bldP spid="388111" grpId="0" autoUpdateAnimBg="0"/>
      <p:bldP spid="38811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6F0C54CF-9994-4999-8C02-A5E5F7D49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90147" name="Text Box 3">
            <a:extLst>
              <a:ext uri="{FF2B5EF4-FFF2-40B4-BE49-F238E27FC236}">
                <a16:creationId xmlns:a16="http://schemas.microsoft.com/office/drawing/2014/main" id="{5378DF8E-03A6-4AAA-9D0D-CDB65659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90148" name="Text Box 4">
            <a:extLst>
              <a:ext uri="{FF2B5EF4-FFF2-40B4-BE49-F238E27FC236}">
                <a16:creationId xmlns:a16="http://schemas.microsoft.com/office/drawing/2014/main" id="{57720290-2243-464E-B877-CD540F91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If a kettle containing 2 kg of water cools from 40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 to 25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C, calculate the heat given out by the water.</a:t>
            </a:r>
          </a:p>
        </p:txBody>
      </p:sp>
      <p:sp>
        <p:nvSpPr>
          <p:cNvPr id="390149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78982EA-F2CA-4896-8C25-476AD2F99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0150" name="Rectangle 6">
            <a:extLst>
              <a:ext uri="{FF2B5EF4-FFF2-40B4-BE49-F238E27FC236}">
                <a16:creationId xmlns:a16="http://schemas.microsoft.com/office/drawing/2014/main" id="{E8E69933-29B3-4CEB-B5F0-E24EB418B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90151" name="Text Box 7">
            <a:extLst>
              <a:ext uri="{FF2B5EF4-FFF2-40B4-BE49-F238E27FC236}">
                <a16:creationId xmlns:a16="http://schemas.microsoft.com/office/drawing/2014/main" id="{6CAAB013-0EC7-4516-81D9-06CA2E715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90152" name="Rectangle 8">
            <a:extLst>
              <a:ext uri="{FF2B5EF4-FFF2-40B4-BE49-F238E27FC236}">
                <a16:creationId xmlns:a16="http://schemas.microsoft.com/office/drawing/2014/main" id="{CFC1484F-D70E-44A3-B639-727789852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133</a:t>
            </a:r>
            <a:endParaRPr lang="en-US" altLang="en-US"/>
          </a:p>
        </p:txBody>
      </p:sp>
      <p:sp>
        <p:nvSpPr>
          <p:cNvPr id="390153" name="AutoShape 9">
            <a:hlinkClick r:id="rId8" action="ppaction://hlinksldjump" highlightClick="1" endSnd="1"/>
            <a:extLst>
              <a:ext uri="{FF2B5EF4-FFF2-40B4-BE49-F238E27FC236}">
                <a16:creationId xmlns:a16="http://schemas.microsoft.com/office/drawing/2014/main" id="{EC6F5336-B0DC-4DD4-9348-08AB5C7A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0154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EAEDEF-C79C-4110-829C-9F4D6A5E2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0155" name="Object 11">
            <a:extLst>
              <a:ext uri="{FF2B5EF4-FFF2-40B4-BE49-F238E27FC236}">
                <a16:creationId xmlns:a16="http://schemas.microsoft.com/office/drawing/2014/main" id="{FEEFD812-9CB3-4C29-AF83-85F9C6C568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38100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8" name="Equation" r:id="rId9" imgW="1409400" imgH="380880" progId="Equation.3">
                  <p:embed/>
                </p:oleObj>
              </mc:Choice>
              <mc:Fallback>
                <p:oleObj name="Equation" r:id="rId9" imgW="1409400" imgH="3808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8100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56" name="Object 12">
            <a:extLst>
              <a:ext uri="{FF2B5EF4-FFF2-40B4-BE49-F238E27FC236}">
                <a16:creationId xmlns:a16="http://schemas.microsoft.com/office/drawing/2014/main" id="{AE7055CA-022F-406D-81B9-D55582ABF7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4648200"/>
          <a:ext cx="2171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9" name="Equation" r:id="rId11" imgW="2171520" imgH="838080" progId="Equation.3">
                  <p:embed/>
                </p:oleObj>
              </mc:Choice>
              <mc:Fallback>
                <p:oleObj name="Equation" r:id="rId11" imgW="2171520" imgH="8380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648200"/>
                        <a:ext cx="21717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57" name="Object 13">
            <a:extLst>
              <a:ext uri="{FF2B5EF4-FFF2-40B4-BE49-F238E27FC236}">
                <a16:creationId xmlns:a16="http://schemas.microsoft.com/office/drawing/2014/main" id="{AF4E3180-354C-4E35-8954-E9817F5A3B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3810000"/>
          <a:ext cx="1981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60" name="Equation" r:id="rId13" imgW="1981080" imgH="1295280" progId="Equation.3">
                  <p:embed/>
                </p:oleObj>
              </mc:Choice>
              <mc:Fallback>
                <p:oleObj name="Equation" r:id="rId13" imgW="1981080" imgH="12952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10000"/>
                        <a:ext cx="1981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0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3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7" grpId="0" autoUpdateAnimBg="0"/>
      <p:bldP spid="39014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>
            <a:extLst>
              <a:ext uri="{FF2B5EF4-FFF2-40B4-BE49-F238E27FC236}">
                <a16:creationId xmlns:a16="http://schemas.microsoft.com/office/drawing/2014/main" id="{CE158CF2-6DB2-4C63-BB48-655DD56E2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92195" name="Text Box 3">
            <a:extLst>
              <a:ext uri="{FF2B5EF4-FFF2-40B4-BE49-F238E27FC236}">
                <a16:creationId xmlns:a16="http://schemas.microsoft.com/office/drawing/2014/main" id="{4551D504-767C-4CC6-A23C-4C51417EA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92196" name="Text Box 4">
            <a:extLst>
              <a:ext uri="{FF2B5EF4-FFF2-40B4-BE49-F238E27FC236}">
                <a16:creationId xmlns:a16="http://schemas.microsoft.com/office/drawing/2014/main" id="{DF212DE3-45D6-4862-90EC-4F8E93151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The temperature of a 0.8 kg metal block is raised from 27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 to 77</a:t>
            </a:r>
            <a:r>
              <a:rPr lang="en-US" altLang="en-US" sz="2000" baseline="58000">
                <a:solidFill>
                  <a:schemeClr val="tx1"/>
                </a:solidFill>
              </a:rPr>
              <a:t>o</a:t>
            </a:r>
            <a:r>
              <a:rPr lang="en-US" altLang="en-US" sz="2400">
                <a:solidFill>
                  <a:schemeClr val="tx1"/>
                </a:solidFill>
              </a:rPr>
              <a:t>C when 4200 J of energy is supplied. Find the specific heat capacity of the metal.</a:t>
            </a:r>
          </a:p>
        </p:txBody>
      </p:sp>
      <p:sp>
        <p:nvSpPr>
          <p:cNvPr id="392197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1501AE-F9E3-4CE8-B532-65764939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2198" name="Rectangle 6">
            <a:extLst>
              <a:ext uri="{FF2B5EF4-FFF2-40B4-BE49-F238E27FC236}">
                <a16:creationId xmlns:a16="http://schemas.microsoft.com/office/drawing/2014/main" id="{D02175C0-3111-40AB-B50A-EC5310288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92199" name="Text Box 7">
            <a:extLst>
              <a:ext uri="{FF2B5EF4-FFF2-40B4-BE49-F238E27FC236}">
                <a16:creationId xmlns:a16="http://schemas.microsoft.com/office/drawing/2014/main" id="{F932C62C-45AA-45EE-A75E-233ABAD79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92200" name="Rectangle 8">
            <a:extLst>
              <a:ext uri="{FF2B5EF4-FFF2-40B4-BE49-F238E27FC236}">
                <a16:creationId xmlns:a16="http://schemas.microsoft.com/office/drawing/2014/main" id="{89F1F1CA-C88D-4FC2-B4EF-28A3241B7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134</a:t>
            </a:r>
            <a:endParaRPr lang="en-US" altLang="en-US"/>
          </a:p>
        </p:txBody>
      </p:sp>
      <p:sp>
        <p:nvSpPr>
          <p:cNvPr id="392201" name="AutoShape 9">
            <a:hlinkClick r:id="rId8" action="ppaction://hlinksldjump" highlightClick="1" endSnd="1"/>
            <a:extLst>
              <a:ext uri="{FF2B5EF4-FFF2-40B4-BE49-F238E27FC236}">
                <a16:creationId xmlns:a16="http://schemas.microsoft.com/office/drawing/2014/main" id="{D4F94B4B-D32F-4BBD-BAA4-8CA1EF85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2202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09F404B-CA06-4554-AA48-893A6F5B9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2205" name="Object 13">
            <a:extLst>
              <a:ext uri="{FF2B5EF4-FFF2-40B4-BE49-F238E27FC236}">
                <a16:creationId xmlns:a16="http://schemas.microsoft.com/office/drawing/2014/main" id="{9C1BECDF-6936-4792-9EE1-8956477C89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41148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08" name="Equation" r:id="rId9" imgW="1409400" imgH="380880" progId="Equation.3">
                  <p:embed/>
                </p:oleObj>
              </mc:Choice>
              <mc:Fallback>
                <p:oleObj name="Equation" r:id="rId9" imgW="1409400" imgH="3808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1148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206" name="Object 14">
            <a:extLst>
              <a:ext uri="{FF2B5EF4-FFF2-40B4-BE49-F238E27FC236}">
                <a16:creationId xmlns:a16="http://schemas.microsoft.com/office/drawing/2014/main" id="{BE922970-5A90-419A-BB65-B43793D56D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3962400"/>
          <a:ext cx="1117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09" name="Equation" r:id="rId11" imgW="1117440" imgH="723600" progId="Equation.3">
                  <p:embed/>
                </p:oleObj>
              </mc:Choice>
              <mc:Fallback>
                <p:oleObj name="Equation" r:id="rId11" imgW="1117440" imgH="723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962400"/>
                        <a:ext cx="1117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207" name="Object 15">
            <a:extLst>
              <a:ext uri="{FF2B5EF4-FFF2-40B4-BE49-F238E27FC236}">
                <a16:creationId xmlns:a16="http://schemas.microsoft.com/office/drawing/2014/main" id="{B681B224-6210-4031-B470-75E3DDF84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2650" y="4051300"/>
          <a:ext cx="1790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0" name="Equation" r:id="rId13" imgW="1790640" imgH="1218960" progId="Equation.3">
                  <p:embed/>
                </p:oleObj>
              </mc:Choice>
              <mc:Fallback>
                <p:oleObj name="Equation" r:id="rId13" imgW="1790640" imgH="121896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2650" y="4051300"/>
                        <a:ext cx="17907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2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2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2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4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autoUpdateAnimBg="0"/>
      <p:bldP spid="39219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>
            <a:extLst>
              <a:ext uri="{FF2B5EF4-FFF2-40B4-BE49-F238E27FC236}">
                <a16:creationId xmlns:a16="http://schemas.microsoft.com/office/drawing/2014/main" id="{A7E41FFC-45B3-44C0-9D64-215ACC41D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394243" name="Text Box 3">
            <a:extLst>
              <a:ext uri="{FF2B5EF4-FFF2-40B4-BE49-F238E27FC236}">
                <a16:creationId xmlns:a16="http://schemas.microsoft.com/office/drawing/2014/main" id="{8CB82333-DA74-4F52-B019-914B57083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394244" name="Text Box 4">
            <a:extLst>
              <a:ext uri="{FF2B5EF4-FFF2-40B4-BE49-F238E27FC236}">
                <a16:creationId xmlns:a16="http://schemas.microsoft.com/office/drawing/2014/main" id="{0E9A518F-E95A-4DC3-82F0-80A7D3E5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The tip of a soldering iron is made of copper with a mass of 30 g. Calculate how much heat energy is required to heat up the tip of a soldering iron by 400</a:t>
            </a:r>
            <a:r>
              <a:rPr lang="en-US" altLang="en-US" baseline="58000">
                <a:solidFill>
                  <a:schemeClr val="tx1"/>
                </a:solidFill>
              </a:rPr>
              <a:t>o</a:t>
            </a:r>
            <a:r>
              <a:rPr lang="en-US" altLang="en-US">
                <a:solidFill>
                  <a:schemeClr val="tx1"/>
                </a:solidFill>
              </a:rPr>
              <a:t>C.</a:t>
            </a:r>
          </a:p>
          <a:p>
            <a:r>
              <a:rPr lang="en-US" altLang="en-US">
                <a:solidFill>
                  <a:schemeClr val="tx1"/>
                </a:solidFill>
              </a:rPr>
              <a:t>(Specific heat capacity of copper = 380 J/kg</a:t>
            </a:r>
            <a:r>
              <a:rPr lang="en-US" altLang="en-US" baseline="58000">
                <a:solidFill>
                  <a:schemeClr val="tx1"/>
                </a:solidFill>
              </a:rPr>
              <a:t>o</a:t>
            </a:r>
            <a:r>
              <a:rPr lang="en-US" altLang="en-US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4245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286F60-7E11-43D0-8FB7-6B3565881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4246" name="Rectangle 6">
            <a:extLst>
              <a:ext uri="{FF2B5EF4-FFF2-40B4-BE49-F238E27FC236}">
                <a16:creationId xmlns:a16="http://schemas.microsoft.com/office/drawing/2014/main" id="{1ACF5436-1BFF-4B46-A514-594A982A0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394247" name="Text Box 7">
            <a:extLst>
              <a:ext uri="{FF2B5EF4-FFF2-40B4-BE49-F238E27FC236}">
                <a16:creationId xmlns:a16="http://schemas.microsoft.com/office/drawing/2014/main" id="{B9D7A50A-226E-48DF-93A5-04C46D08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Heat</a:t>
            </a:r>
            <a:r>
              <a:rPr lang="en-US" altLang="en-US" sz="1600"/>
              <a:t>  / Specific Heat Capacity </a:t>
            </a:r>
            <a:endParaRPr lang="en-US" altLang="en-US" sz="1400"/>
          </a:p>
        </p:txBody>
      </p:sp>
      <p:sp>
        <p:nvSpPr>
          <p:cNvPr id="394248" name="Rectangle 8">
            <a:extLst>
              <a:ext uri="{FF2B5EF4-FFF2-40B4-BE49-F238E27FC236}">
                <a16:creationId xmlns:a16="http://schemas.microsoft.com/office/drawing/2014/main" id="{BF963BD4-4EEC-40A4-8F32-8EC40A539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362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135</a:t>
            </a:r>
            <a:endParaRPr lang="en-US" altLang="en-US"/>
          </a:p>
        </p:txBody>
      </p:sp>
      <p:sp>
        <p:nvSpPr>
          <p:cNvPr id="394249" name="AutoShape 9">
            <a:hlinkClick r:id="rId7" action="ppaction://hlinksldjump" highlightClick="1" endSnd="1"/>
            <a:extLst>
              <a:ext uri="{FF2B5EF4-FFF2-40B4-BE49-F238E27FC236}">
                <a16:creationId xmlns:a16="http://schemas.microsoft.com/office/drawing/2014/main" id="{10A76EE9-4226-4D41-9147-5F94126BD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4250" name="AutoShape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5513CCF-2339-4D11-B0AD-A9BD5D799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4251" name="Object 11">
            <a:extLst>
              <a:ext uri="{FF2B5EF4-FFF2-40B4-BE49-F238E27FC236}">
                <a16:creationId xmlns:a16="http://schemas.microsoft.com/office/drawing/2014/main" id="{7297A487-9A80-4463-A6F9-7AC23D9993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3962400"/>
          <a:ext cx="1409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3" name="Equation" r:id="rId8" imgW="1409400" imgH="380880" progId="Equation.3">
                  <p:embed/>
                </p:oleObj>
              </mc:Choice>
              <mc:Fallback>
                <p:oleObj name="Equation" r:id="rId8" imgW="1409400" imgH="3808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962400"/>
                        <a:ext cx="14097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4252" name="Object 12">
            <a:extLst>
              <a:ext uri="{FF2B5EF4-FFF2-40B4-BE49-F238E27FC236}">
                <a16:creationId xmlns:a16="http://schemas.microsoft.com/office/drawing/2014/main" id="{03B6FB7E-07FB-4134-9105-98F9C4FAF1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7550" y="4114800"/>
          <a:ext cx="2565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4" name="Equation" r:id="rId10" imgW="2565360" imgH="838080" progId="Equation.3">
                  <p:embed/>
                </p:oleObj>
              </mc:Choice>
              <mc:Fallback>
                <p:oleObj name="Equation" r:id="rId10" imgW="2565360" imgH="8380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4114800"/>
                        <a:ext cx="25654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94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4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4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5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autoUpdateAnimBg="0"/>
      <p:bldP spid="394244" grpId="0" autoUpdateAnimBg="0"/>
    </p:bldLst>
  </p:timing>
</p:sld>
</file>

<file path=ppt/theme/theme1.xml><?xml version="1.0" encoding="utf-8"?>
<a:theme xmlns:a="http://schemas.openxmlformats.org/drawingml/2006/main" name="Kinematics solutions">
  <a:themeElements>
    <a:clrScheme name="">
      <a:dk1>
        <a:srgbClr val="660066"/>
      </a:dk1>
      <a:lt1>
        <a:srgbClr val="FFFFFF"/>
      </a:lt1>
      <a:dk2>
        <a:srgbClr val="800080"/>
      </a:dk2>
      <a:lt2>
        <a:srgbClr val="FFCC99"/>
      </a:lt2>
      <a:accent1>
        <a:srgbClr val="99FF99"/>
      </a:accent1>
      <a:accent2>
        <a:srgbClr val="CC66FF"/>
      </a:accent2>
      <a:accent3>
        <a:srgbClr val="FFFFFF"/>
      </a:accent3>
      <a:accent4>
        <a:srgbClr val="560056"/>
      </a:accent4>
      <a:accent5>
        <a:srgbClr val="CAFFCA"/>
      </a:accent5>
      <a:accent6>
        <a:srgbClr val="B95CE7"/>
      </a:accent6>
      <a:hlink>
        <a:srgbClr val="FF33CC"/>
      </a:hlink>
      <a:folHlink>
        <a:srgbClr val="006600"/>
      </a:folHlink>
    </a:clrScheme>
    <a:fontScheme name="Kinematics solutions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Kinematics solutions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nematics solutions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Office\Templates\Kinematics solutions.pot</Template>
  <TotalTime>10097</TotalTime>
  <Words>627</Words>
  <Application>Microsoft Office PowerPoint</Application>
  <PresentationFormat>On-screen Show (4:3)</PresentationFormat>
  <Paragraphs>86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Times New Roman</vt:lpstr>
      <vt:lpstr>Impact</vt:lpstr>
      <vt:lpstr>Kinematics solutions</vt:lpstr>
      <vt:lpstr>Microsoft Equation 3.0</vt:lpstr>
      <vt:lpstr>Physics Support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Haldane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Still </dc:title>
  <dc:creator>John Sharkey</dc:creator>
  <cp:lastModifiedBy>Mrs Hargreaves</cp:lastModifiedBy>
  <cp:revision>93</cp:revision>
  <cp:lastPrinted>1999-03-08T14:32:10Z</cp:lastPrinted>
  <dcterms:created xsi:type="dcterms:W3CDTF">1998-09-04T13:35:22Z</dcterms:created>
  <dcterms:modified xsi:type="dcterms:W3CDTF">2020-06-09T09:30:30Z</dcterms:modified>
</cp:coreProperties>
</file>