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9"/>
  </p:notesMasterIdLst>
  <p:handoutMasterIdLst>
    <p:handoutMasterId r:id="rId10"/>
  </p:handoutMasterIdLst>
  <p:sldIdLst>
    <p:sldId id="274" r:id="rId2"/>
    <p:sldId id="302" r:id="rId3"/>
    <p:sldId id="303" r:id="rId4"/>
    <p:sldId id="304" r:id="rId5"/>
    <p:sldId id="305" r:id="rId6"/>
    <p:sldId id="306" r:id="rId7"/>
    <p:sldId id="307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77777"/>
    <a:srgbClr val="FF9900"/>
    <a:srgbClr val="FFFF00"/>
    <a:srgbClr val="FF000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>
      <p:cViewPr varScale="1">
        <p:scale>
          <a:sx n="91" d="100"/>
          <a:sy n="91" d="100"/>
        </p:scale>
        <p:origin x="103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9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8.wmf"/><Relationship Id="rId5" Type="http://schemas.openxmlformats.org/officeDocument/2006/relationships/image" Target="../media/image14.wmf"/><Relationship Id="rId4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CB0B4C2-D0C8-4952-B974-542D743DA1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B34C1BA-396D-477D-A30F-FAA2223068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CF1639FD-6E59-489B-BC33-E58F60F9C2B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2907FC98-D1E4-4514-AFD1-054CC6A45F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1BC1369-45E8-4135-85C9-5ED4953BC7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26C1452-2EDF-42D8-BD59-4F70F733EF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58E8D0E-1588-4C52-9657-AC3CBA55A68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54B3DCB7-D1F9-4E83-8605-ACF58EA90A3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F754B9A7-DF61-4961-ABC1-15EB5D2FC59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3961601A-309C-497A-BDF1-2E9C28E4DC9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253C9325-0D67-4ABE-A4DA-5C1C6A3C7D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51D6A-EAD8-45BA-882D-40B4679D92B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051420-909E-4E1A-974A-BDC4D1066C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E77CB4-CE3A-472B-9563-8D01192A474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67B2154-4CBA-415F-A3AC-520BFE4593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8C7553D-AD76-49DF-A23F-2126C63FF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94F343-2082-434B-84AB-DA3E9DBEB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6F6E8A-222B-4954-817D-C9759F00706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867E42CD-2B45-4143-9B6B-46DCFD7CB7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D7FC8AB8-CFD0-43E1-A1AE-6C0791A9E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170361-3FEB-4A2D-994E-C104272B87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F20E0-B8BF-4D03-9C36-4F367FF27BF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6013EFEE-322F-4E37-96FE-8DEBAB2AAF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16B3CE8C-CFF4-4B9C-A2C2-6735DF84A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2B618F-ADC4-4327-986E-1511881A51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BA729-385E-4214-97E9-AFD1F04527F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108485D4-2458-4467-AB7A-2FD6C0CC90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E08F2D69-0463-49FC-8938-3552E6C1B2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57F7D6-5EDB-4085-A710-E66E67EE17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37153-DCEB-4FF3-9D1D-E6F2C8C85ACB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1CEC41CB-43C2-4882-B4F6-08C26F40AF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E182526F-2B8E-40C3-9CBC-675D5D46C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FDE4E7-C04C-4EE4-A622-0F19BBAC05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84825F-86CB-4A53-9E59-4513F81FA2B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BE49BDAC-0624-4153-B478-9A26D3392B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30718FC8-7155-4890-B35B-DB38642A6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601A03-7235-40AB-A4EC-E1D2344C4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2BE30F-157F-4ABD-82E4-69AD0CB25E95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DAF90AE9-8820-4F40-BF0B-9A9D045D28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44B71929-3015-4EEC-966A-3C4A2C7C26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DCA8B4C5-D55A-43AC-B5AC-501D45ACE26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075" name="Group 3">
              <a:extLst>
                <a:ext uri="{FF2B5EF4-FFF2-40B4-BE49-F238E27FC236}">
                  <a16:creationId xmlns:a16="http://schemas.microsoft.com/office/drawing/2014/main" id="{73BEE865-D16F-4DEE-9F98-C4B2A323DD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076" name="Rectangle 4">
                <a:extLst>
                  <a:ext uri="{FF2B5EF4-FFF2-40B4-BE49-F238E27FC236}">
                    <a16:creationId xmlns:a16="http://schemas.microsoft.com/office/drawing/2014/main" id="{9968195D-5C24-46E0-9135-1DCEA7E97B91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160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77" name="Rectangle 5">
                <a:extLst>
                  <a:ext uri="{FF2B5EF4-FFF2-40B4-BE49-F238E27FC236}">
                    <a16:creationId xmlns:a16="http://schemas.microsoft.com/office/drawing/2014/main" id="{EC8711C9-C347-445E-B45C-BF9A60946A13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1600"/>
                <a:ext cx="5760" cy="27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0EF6C621-1895-40E3-9E00-F23922842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63" y="0"/>
              <a:ext cx="680" cy="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79" name="Group 7">
              <a:extLst>
                <a:ext uri="{FF2B5EF4-FFF2-40B4-BE49-F238E27FC236}">
                  <a16:creationId xmlns:a16="http://schemas.microsoft.com/office/drawing/2014/main" id="{C92E9BA8-131A-4A53-B598-5A3C01F5E0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8" y="0"/>
              <a:ext cx="97" cy="3613"/>
              <a:chOff x="226" y="0"/>
              <a:chExt cx="80" cy="3613"/>
            </a:xfrm>
          </p:grpSpPr>
          <p:sp>
            <p:nvSpPr>
              <p:cNvPr id="3080" name="Rectangle 8">
                <a:extLst>
                  <a:ext uri="{FF2B5EF4-FFF2-40B4-BE49-F238E27FC236}">
                    <a16:creationId xmlns:a16="http://schemas.microsoft.com/office/drawing/2014/main" id="{61C8402A-5E9C-4C15-A7B3-BCA364E957B0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26" y="0"/>
                <a:ext cx="80" cy="853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81" name="Rectangle 9">
                <a:extLst>
                  <a:ext uri="{FF2B5EF4-FFF2-40B4-BE49-F238E27FC236}">
                    <a16:creationId xmlns:a16="http://schemas.microsoft.com/office/drawing/2014/main" id="{0CE08A6A-90C4-4E31-AB19-AAC3C23376CD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26" y="840"/>
                <a:ext cx="80" cy="277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082" name="Rectangle 10">
              <a:extLst>
                <a:ext uri="{FF2B5EF4-FFF2-40B4-BE49-F238E27FC236}">
                  <a16:creationId xmlns:a16="http://schemas.microsoft.com/office/drawing/2014/main" id="{7F560D11-A333-4574-B720-EA8EA18E377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0" y="1536"/>
              <a:ext cx="4294" cy="16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21B5AA8-8622-45BF-8447-97B5EBE8B1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1001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3E0F97E9-8044-4764-83B6-15016ACFDF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14724F93-D9F3-4CBF-AA5A-5520658585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6" name="Rectangle 14">
            <a:extLst>
              <a:ext uri="{FF2B5EF4-FFF2-40B4-BE49-F238E27FC236}">
                <a16:creationId xmlns:a16="http://schemas.microsoft.com/office/drawing/2014/main" id="{3E5F92DB-144C-4B26-84A3-AD79965907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ABBE6333-B182-4F81-A2D4-6DD9B62EEC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fld id="{BED0E6FF-016E-4252-92C9-5C7A7878C5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BCF5-7CBE-40CD-A270-0368B8D6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E29A7-C027-46F1-AEDF-A301CB8BE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EE3E7-FEF9-4711-83B4-CCEC9EA3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EB9F2-03CD-4F12-A4DD-12AF80D0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2104B-9EC0-415D-A860-16425C0CA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9769A-AC03-4104-901B-9EB032299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08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B38DF9-9A4C-44D2-B1D7-93E4E32B2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247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B6917-E89B-4FCF-88AC-FCC293A3C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954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BDBC5-235C-43A9-B349-7EDB803A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6A5F2-2FBD-457C-A5A1-28AF6F86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F8CE5-5404-41FA-B42F-62A0E768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849A5-C37E-4A05-92B1-8135A547E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6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864E4-9D34-485D-BECF-44FCFCC5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017E6-14C6-4DDF-91D1-28F881EB4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B2F8C-A9F7-47CF-BA38-AFC79162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31309-8983-4E1A-9D6B-31E19D87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3A0BF-6B75-443F-B6CE-B7528180B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EED30-1A3E-4EB0-8504-89026E404B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00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A7B1-302E-493C-BD2D-0205DFC9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1AECF-C8F3-4D4E-B787-3E833648E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A724B-7EDF-4706-8089-B1E63F07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56B4C-DCEA-4DF5-BC26-A4299E1B8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D900-D17D-4606-BA56-3F7242D2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C6F7F-2DBC-457A-AC8C-FAD6EABB7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618F-57FC-4940-BF7B-E474C76C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2091-AC4B-43E3-8C26-3F435709D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45C28-A807-48CB-86E8-B7630282E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8F705-43B3-4D8E-9DDB-3553F6E0D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16253-594F-4263-99CE-069CDF83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9F49-F892-4C3C-A355-C555FA721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85D0D-91B2-4568-9F8C-8F72F9998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50D5-F5BE-4317-9DE7-94844353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79174-DAE1-48B3-956D-0B0F4B501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771C6-369E-4A39-81DE-997089FF0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FCE0C-0306-46F2-AFD8-A426A2640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2DFE17-0DE1-455D-81D3-C3DA660CE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911DF-D38B-4DB6-983A-28CB1EE3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C5B53-39E0-4173-8E64-297F90C3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BB2BBD-D26C-46FE-9390-F34028E7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08A89-1A66-4C2D-9A6F-E6B503B4E6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44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E95A-D3A4-4F0A-A8A1-9E31B1D3E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BF1C5-3A84-463A-BE9B-6C0678EA3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02D23-95BE-4178-9892-A637838A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1AEF5-B921-4D7D-A95B-27CCC402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2E5F3-2EF8-4C38-8334-96A3A84F31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79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486C9-C151-47CE-ABBE-CF55129F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D76E9-E7BA-4A8A-9067-CABF4E15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C7DB9-76A3-490A-ACF2-7E5DD3EE1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DBD48-B219-4B3F-A5BD-30A81C1D2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25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74F15-2A42-4BF7-9C10-8FA336584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04591-B71B-4E51-8318-8729D1173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1F25F-DC28-4800-B221-42E8023AB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CEAFF-1AF2-4967-AFFA-FDA63FE3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607AD-BD87-4522-B1FE-E95154EE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0B9B1-C350-4A09-BE62-CBAB4E80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392B3-A280-4F4F-A297-927F106FD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67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EE7D-58C9-4553-B5C4-4FEF2D0E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B9096-6251-4D4B-B41B-8ECD78D32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B2E8-385E-432C-8999-79609501B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D5260-5189-4C44-8592-3FCB3551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AEB38-0AEF-46A0-AD65-23C78F03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28F97-52A8-41C2-8141-C6CB5283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05610-4182-421C-B225-F510D64881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6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1A015817-6341-4DA5-B185-4FE88A451AD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1" name="Group 3">
              <a:extLst>
                <a:ext uri="{FF2B5EF4-FFF2-40B4-BE49-F238E27FC236}">
                  <a16:creationId xmlns:a16="http://schemas.microsoft.com/office/drawing/2014/main" id="{3C1BFDEA-83BB-44E9-9A86-CEA787642C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052" name="Rectangle 4">
                <a:extLst>
                  <a:ext uri="{FF2B5EF4-FFF2-40B4-BE49-F238E27FC236}">
                    <a16:creationId xmlns:a16="http://schemas.microsoft.com/office/drawing/2014/main" id="{31E52A33-E60E-44A7-85CA-ACA61FF61FD1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384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3" name="Rectangle 5">
                <a:extLst>
                  <a:ext uri="{FF2B5EF4-FFF2-40B4-BE49-F238E27FC236}">
                    <a16:creationId xmlns:a16="http://schemas.microsoft.com/office/drawing/2014/main" id="{EF114A3A-AE2A-438A-8DBF-56DF0C280063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384"/>
                <a:ext cx="5760" cy="393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54" name="Group 6">
              <a:extLst>
                <a:ext uri="{FF2B5EF4-FFF2-40B4-BE49-F238E27FC236}">
                  <a16:creationId xmlns:a16="http://schemas.microsoft.com/office/drawing/2014/main" id="{81ABDB3F-E157-40BB-AACC-DCE39E792C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667" cy="3613"/>
              <a:chOff x="0" y="0"/>
              <a:chExt cx="1667" cy="3613"/>
            </a:xfrm>
          </p:grpSpPr>
          <p:pic>
            <p:nvPicPr>
              <p:cNvPr id="2055" name="Picture 7">
                <a:extLst>
                  <a:ext uri="{FF2B5EF4-FFF2-40B4-BE49-F238E27FC236}">
                    <a16:creationId xmlns:a16="http://schemas.microsoft.com/office/drawing/2014/main" id="{090F329A-41E7-4C28-BBA1-07260D4F25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163" y="0"/>
                <a:ext cx="534" cy="3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56" name="Group 8">
                <a:extLst>
                  <a:ext uri="{FF2B5EF4-FFF2-40B4-BE49-F238E27FC236}">
                    <a16:creationId xmlns:a16="http://schemas.microsoft.com/office/drawing/2014/main" id="{00E65052-C553-4C38-A53C-9B89A94EB2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" y="0"/>
                <a:ext cx="80" cy="3613"/>
                <a:chOff x="226" y="0"/>
                <a:chExt cx="80" cy="3613"/>
              </a:xfrm>
            </p:grpSpPr>
            <p:sp>
              <p:nvSpPr>
                <p:cNvPr id="2057" name="Rectangle 9">
                  <a:extLst>
                    <a:ext uri="{FF2B5EF4-FFF2-40B4-BE49-F238E27FC236}">
                      <a16:creationId xmlns:a16="http://schemas.microsoft.com/office/drawing/2014/main" id="{0AA8447C-61F7-4742-8B5C-063D7B9E0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26" y="0"/>
                  <a:ext cx="80" cy="85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8" name="Rectangle 10">
                  <a:extLst>
                    <a:ext uri="{FF2B5EF4-FFF2-40B4-BE49-F238E27FC236}">
                      <a16:creationId xmlns:a16="http://schemas.microsoft.com/office/drawing/2014/main" id="{595E1DB6-29CA-4CB2-8AF6-D04A75579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26" y="840"/>
                  <a:ext cx="80" cy="277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59" name="Rectangle 11">
                <a:extLst>
                  <a:ext uri="{FF2B5EF4-FFF2-40B4-BE49-F238E27FC236}">
                    <a16:creationId xmlns:a16="http://schemas.microsoft.com/office/drawing/2014/main" id="{056D3D69-0204-4C09-9A37-84951C861D58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0" y="347"/>
                <a:ext cx="1667" cy="8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060" name="Rectangle 12">
            <a:extLst>
              <a:ext uri="{FF2B5EF4-FFF2-40B4-BE49-F238E27FC236}">
                <a16:creationId xmlns:a16="http://schemas.microsoft.com/office/drawing/2014/main" id="{A3326868-E460-43E2-8F6A-4524A212A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E5F6C209-B213-4329-9B82-24AD0A8FB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BD178B23-57B5-408C-B0E4-27AD36A1C3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A273FA99-8EBA-476B-8572-559CB2ECC3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C858BBBA-67A5-4E83-A16B-D873848CBF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9C7E83A-3B42-4BD9-84E0-4ABA4FC590F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slide" Target="slide1.xml"/><Relationship Id="rId5" Type="http://schemas.openxmlformats.org/officeDocument/2006/relationships/audio" Target="../media/audio2.wav"/><Relationship Id="rId10" Type="http://schemas.openxmlformats.org/officeDocument/2006/relationships/image" Target="../media/image3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6.wav"/><Relationship Id="rId12" Type="http://schemas.openxmlformats.org/officeDocument/2006/relationships/image" Target="../media/image5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5.wav"/><Relationship Id="rId11" Type="http://schemas.openxmlformats.org/officeDocument/2006/relationships/oleObject" Target="../embeddings/oleObject4.bin"/><Relationship Id="rId5" Type="http://schemas.openxmlformats.org/officeDocument/2006/relationships/audio" Target="../media/audio4.wav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4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1.wav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.bin"/><Relationship Id="rId20" Type="http://schemas.openxmlformats.org/officeDocument/2006/relationships/slide" Target="slide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10.wav"/><Relationship Id="rId11" Type="http://schemas.openxmlformats.org/officeDocument/2006/relationships/image" Target="../media/image8.wmf"/><Relationship Id="rId5" Type="http://schemas.openxmlformats.org/officeDocument/2006/relationships/audio" Target="../media/audio9.wav"/><Relationship Id="rId15" Type="http://schemas.openxmlformats.org/officeDocument/2006/relationships/image" Target="../media/image4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1.wmf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7.wav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5.bin"/><Relationship Id="rId20" Type="http://schemas.openxmlformats.org/officeDocument/2006/relationships/slide" Target="slide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16.wav"/><Relationship Id="rId11" Type="http://schemas.openxmlformats.org/officeDocument/2006/relationships/image" Target="../media/image8.wmf"/><Relationship Id="rId5" Type="http://schemas.openxmlformats.org/officeDocument/2006/relationships/audio" Target="../media/audio15.wav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14.wmf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oleObject" Target="../embeddings/oleObject1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16.wmf"/><Relationship Id="rId18" Type="http://schemas.openxmlformats.org/officeDocument/2006/relationships/oleObject" Target="../embeddings/oleObject21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9.wmf"/><Relationship Id="rId7" Type="http://schemas.openxmlformats.org/officeDocument/2006/relationships/audio" Target="../media/audio23.wav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5.vml"/><Relationship Id="rId6" Type="http://schemas.openxmlformats.org/officeDocument/2006/relationships/audio" Target="../media/audio22.wav"/><Relationship Id="rId11" Type="http://schemas.openxmlformats.org/officeDocument/2006/relationships/image" Target="../media/image15.wmf"/><Relationship Id="rId5" Type="http://schemas.openxmlformats.org/officeDocument/2006/relationships/audio" Target="../media/audio21.wav"/><Relationship Id="rId15" Type="http://schemas.openxmlformats.org/officeDocument/2006/relationships/image" Target="../media/image17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18.wmf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oleObject" Target="../embeddings/oleObject19.bin"/><Relationship Id="rId22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4.wmf"/><Relationship Id="rId3" Type="http://schemas.openxmlformats.org/officeDocument/2006/relationships/notesSlide" Target="../notesSlides/notesSlide7.xml"/><Relationship Id="rId21" Type="http://schemas.openxmlformats.org/officeDocument/2006/relationships/oleObject" Target="../embeddings/oleObject28.bin"/><Relationship Id="rId7" Type="http://schemas.openxmlformats.org/officeDocument/2006/relationships/audio" Target="../media/audio29.wav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.wmf"/><Relationship Id="rId20" Type="http://schemas.openxmlformats.org/officeDocument/2006/relationships/image" Target="../media/image22.wmf"/><Relationship Id="rId1" Type="http://schemas.openxmlformats.org/officeDocument/2006/relationships/vmlDrawing" Target="../drawings/vmlDrawing6.vml"/><Relationship Id="rId6" Type="http://schemas.openxmlformats.org/officeDocument/2006/relationships/audio" Target="../media/audio28.wav"/><Relationship Id="rId11" Type="http://schemas.openxmlformats.org/officeDocument/2006/relationships/oleObject" Target="../embeddings/oleObject23.bin"/><Relationship Id="rId5" Type="http://schemas.openxmlformats.org/officeDocument/2006/relationships/audio" Target="../media/audio27.wav"/><Relationship Id="rId15" Type="http://schemas.openxmlformats.org/officeDocument/2006/relationships/oleObject" Target="../embeddings/oleObject25.bin"/><Relationship Id="rId23" Type="http://schemas.openxmlformats.org/officeDocument/2006/relationships/slide" Target="slide1.xml"/><Relationship Id="rId10" Type="http://schemas.openxmlformats.org/officeDocument/2006/relationships/audio" Target="../media/audio32.wav"/><Relationship Id="rId19" Type="http://schemas.openxmlformats.org/officeDocument/2006/relationships/oleObject" Target="../embeddings/oleObject27.bin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image" Target="../media/image21.wmf"/><Relationship Id="rId22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A25FC42-A321-4AC4-8240-5F9FD317B5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772400" cy="1143000"/>
          </a:xfrm>
        </p:spPr>
        <p:txBody>
          <a:bodyPr/>
          <a:lstStyle/>
          <a:p>
            <a:r>
              <a:rPr lang="en-US" altLang="en-US"/>
              <a:t>Physics Support Materials 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94B7E449-56EF-4362-9B04-6AB4F17A2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2766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Vectors and Scalars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F4A1726B-2630-43EF-8BB2-A5DF2F941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2672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on the question number below.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B38AD20D-3289-4E11-9B3D-067BF6927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0292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hlinkClick r:id="rId3" action="ppaction://hlinksldjump"/>
              </a:rPr>
              <a:t>17,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4" action="ppaction://hlinksldjump"/>
              </a:rPr>
              <a:t>18,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5" action="ppaction://hlinksldjump"/>
              </a:rPr>
              <a:t>19,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6" action="ppaction://hlinksldjump"/>
              </a:rPr>
              <a:t>20,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7" action="ppaction://hlinksldjump"/>
              </a:rPr>
              <a:t>21,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8" action="ppaction://hlinksldjump"/>
              </a:rPr>
              <a:t>22,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4C375B7C-2DA7-420D-A6C8-30761E4C9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667000"/>
            <a:ext cx="731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Solutions to Kinematics problems</a:t>
            </a:r>
          </a:p>
        </p:txBody>
      </p:sp>
      <p:sp>
        <p:nvSpPr>
          <p:cNvPr id="44044" name="Text Box 12">
            <a:extLst>
              <a:ext uri="{FF2B5EF4-FFF2-40B4-BE49-F238E27FC236}">
                <a16:creationId xmlns:a16="http://schemas.microsoft.com/office/drawing/2014/main" id="{2237E07E-EA46-48E5-99C0-CD3E49591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764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    Mechanics and Heat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1148B44D-9C9E-4823-A277-0A02F1C8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30051" name="Text Box 3">
            <a:extLst>
              <a:ext uri="{FF2B5EF4-FFF2-40B4-BE49-F238E27FC236}">
                <a16:creationId xmlns:a16="http://schemas.microsoft.com/office/drawing/2014/main" id="{57221632-0C7F-4AC3-BAE5-B486584E7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87346E50-715C-4049-9833-C1A0630C4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man walks from X to Y along a winding road.</a:t>
            </a:r>
          </a:p>
          <a:p>
            <a:endParaRPr lang="en-US" altLang="en-US" sz="2400">
              <a:solidFill>
                <a:schemeClr val="tx1"/>
              </a:solidFill>
            </a:endParaRPr>
          </a:p>
          <a:p>
            <a:endParaRPr lang="en-US" altLang="en-US" sz="2400">
              <a:solidFill>
                <a:schemeClr val="tx1"/>
              </a:solidFill>
            </a:endParaRPr>
          </a:p>
          <a:p>
            <a:r>
              <a:rPr lang="en-US" altLang="en-US" sz="2400">
                <a:solidFill>
                  <a:schemeClr val="tx1"/>
                </a:solidFill>
              </a:rPr>
              <a:t>a) What is his displacement at the end of his walk?</a:t>
            </a:r>
          </a:p>
          <a:p>
            <a:r>
              <a:rPr lang="en-US" altLang="en-US" sz="2400">
                <a:solidFill>
                  <a:schemeClr val="tx1"/>
                </a:solidFill>
              </a:rPr>
              <a:t>b) What distance has he walked?</a:t>
            </a:r>
          </a:p>
          <a:p>
            <a:endParaRPr lang="en-US" altLang="en-US" sz="240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3005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ACD08B-6E78-4A45-9C3E-468CBB7BA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0055" name="AutoShape 7">
            <a:hlinkClick r:id="rId6" action="ppaction://hlinksldjump" highlightClick="1" endSnd="1"/>
            <a:extLst>
              <a:ext uri="{FF2B5EF4-FFF2-40B4-BE49-F238E27FC236}">
                <a16:creationId xmlns:a16="http://schemas.microsoft.com/office/drawing/2014/main" id="{C87714FC-F3C9-4E4F-8BEE-C8EAF67DA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0056" name="Rectangle 8">
            <a:extLst>
              <a:ext uri="{FF2B5EF4-FFF2-40B4-BE49-F238E27FC236}">
                <a16:creationId xmlns:a16="http://schemas.microsoft.com/office/drawing/2014/main" id="{FA8EB552-65E7-4187-B6D2-321A40310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30057" name="Text Box 9">
            <a:extLst>
              <a:ext uri="{FF2B5EF4-FFF2-40B4-BE49-F238E27FC236}">
                <a16:creationId xmlns:a16="http://schemas.microsoft.com/office/drawing/2014/main" id="{6E68A450-F3BB-4136-8459-87C2FA732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Vectors and Scalars</a:t>
            </a:r>
            <a:endParaRPr lang="en-US" altLang="en-US" sz="1400"/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3304466A-C47D-4BA3-8015-D6F61CA1C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17</a:t>
            </a:r>
            <a:endParaRPr lang="en-US" altLang="en-US"/>
          </a:p>
        </p:txBody>
      </p:sp>
      <p:sp>
        <p:nvSpPr>
          <p:cNvPr id="130063" name="Line 15">
            <a:extLst>
              <a:ext uri="{FF2B5EF4-FFF2-40B4-BE49-F238E27FC236}">
                <a16:creationId xmlns:a16="http://schemas.microsoft.com/office/drawing/2014/main" id="{B1BAC9F2-7E95-4C06-8630-6111DEA8ED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5052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0064" name="Text Box 16">
            <a:extLst>
              <a:ext uri="{FF2B5EF4-FFF2-40B4-BE49-F238E27FC236}">
                <a16:creationId xmlns:a16="http://schemas.microsoft.com/office/drawing/2014/main" id="{3E91E341-DE6C-4342-BB80-C864F364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3528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Y</a:t>
            </a:r>
          </a:p>
        </p:txBody>
      </p:sp>
      <p:sp>
        <p:nvSpPr>
          <p:cNvPr id="130065" name="Text Box 17">
            <a:extLst>
              <a:ext uri="{FF2B5EF4-FFF2-40B4-BE49-F238E27FC236}">
                <a16:creationId xmlns:a16="http://schemas.microsoft.com/office/drawing/2014/main" id="{C505FB7C-E8F4-400A-8B0B-D402CD32D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3528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X</a:t>
            </a:r>
          </a:p>
        </p:txBody>
      </p:sp>
      <p:sp>
        <p:nvSpPr>
          <p:cNvPr id="130066" name="Freeform 18">
            <a:extLst>
              <a:ext uri="{FF2B5EF4-FFF2-40B4-BE49-F238E27FC236}">
                <a16:creationId xmlns:a16="http://schemas.microsoft.com/office/drawing/2014/main" id="{58B16153-E1E7-42C2-8755-940AACA2C311}"/>
              </a:ext>
            </a:extLst>
          </p:cNvPr>
          <p:cNvSpPr>
            <a:spLocks/>
          </p:cNvSpPr>
          <p:nvPr/>
        </p:nvSpPr>
        <p:spPr bwMode="auto">
          <a:xfrm>
            <a:off x="3124200" y="3200400"/>
            <a:ext cx="2057400" cy="711200"/>
          </a:xfrm>
          <a:custGeom>
            <a:avLst/>
            <a:gdLst>
              <a:gd name="T0" fmla="*/ 0 w 1296"/>
              <a:gd name="T1" fmla="*/ 192 h 448"/>
              <a:gd name="T2" fmla="*/ 96 w 1296"/>
              <a:gd name="T3" fmla="*/ 48 h 448"/>
              <a:gd name="T4" fmla="*/ 192 w 1296"/>
              <a:gd name="T5" fmla="*/ 0 h 448"/>
              <a:gd name="T6" fmla="*/ 240 w 1296"/>
              <a:gd name="T7" fmla="*/ 48 h 448"/>
              <a:gd name="T8" fmla="*/ 288 w 1296"/>
              <a:gd name="T9" fmla="*/ 96 h 448"/>
              <a:gd name="T10" fmla="*/ 336 w 1296"/>
              <a:gd name="T11" fmla="*/ 192 h 448"/>
              <a:gd name="T12" fmla="*/ 384 w 1296"/>
              <a:gd name="T13" fmla="*/ 288 h 448"/>
              <a:gd name="T14" fmla="*/ 432 w 1296"/>
              <a:gd name="T15" fmla="*/ 336 h 448"/>
              <a:gd name="T16" fmla="*/ 576 w 1296"/>
              <a:gd name="T17" fmla="*/ 432 h 448"/>
              <a:gd name="T18" fmla="*/ 672 w 1296"/>
              <a:gd name="T19" fmla="*/ 432 h 448"/>
              <a:gd name="T20" fmla="*/ 768 w 1296"/>
              <a:gd name="T21" fmla="*/ 336 h 448"/>
              <a:gd name="T22" fmla="*/ 816 w 1296"/>
              <a:gd name="T23" fmla="*/ 288 h 448"/>
              <a:gd name="T24" fmla="*/ 960 w 1296"/>
              <a:gd name="T25" fmla="*/ 336 h 448"/>
              <a:gd name="T26" fmla="*/ 1008 w 1296"/>
              <a:gd name="T27" fmla="*/ 384 h 448"/>
              <a:gd name="T28" fmla="*/ 1104 w 1296"/>
              <a:gd name="T29" fmla="*/ 384 h 448"/>
              <a:gd name="T30" fmla="*/ 1152 w 1296"/>
              <a:gd name="T31" fmla="*/ 288 h 448"/>
              <a:gd name="T32" fmla="*/ 1248 w 1296"/>
              <a:gd name="T33" fmla="*/ 240 h 448"/>
              <a:gd name="T34" fmla="*/ 1296 w 1296"/>
              <a:gd name="T35" fmla="*/ 192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96" h="448">
                <a:moveTo>
                  <a:pt x="0" y="192"/>
                </a:moveTo>
                <a:cubicBezTo>
                  <a:pt x="32" y="136"/>
                  <a:pt x="64" y="80"/>
                  <a:pt x="96" y="48"/>
                </a:cubicBezTo>
                <a:cubicBezTo>
                  <a:pt x="128" y="16"/>
                  <a:pt x="168" y="0"/>
                  <a:pt x="192" y="0"/>
                </a:cubicBezTo>
                <a:cubicBezTo>
                  <a:pt x="216" y="0"/>
                  <a:pt x="224" y="32"/>
                  <a:pt x="240" y="48"/>
                </a:cubicBezTo>
                <a:cubicBezTo>
                  <a:pt x="256" y="64"/>
                  <a:pt x="272" y="72"/>
                  <a:pt x="288" y="96"/>
                </a:cubicBezTo>
                <a:cubicBezTo>
                  <a:pt x="304" y="120"/>
                  <a:pt x="320" y="160"/>
                  <a:pt x="336" y="192"/>
                </a:cubicBezTo>
                <a:cubicBezTo>
                  <a:pt x="352" y="224"/>
                  <a:pt x="368" y="264"/>
                  <a:pt x="384" y="288"/>
                </a:cubicBezTo>
                <a:cubicBezTo>
                  <a:pt x="400" y="312"/>
                  <a:pt x="400" y="312"/>
                  <a:pt x="432" y="336"/>
                </a:cubicBezTo>
                <a:cubicBezTo>
                  <a:pt x="464" y="360"/>
                  <a:pt x="536" y="416"/>
                  <a:pt x="576" y="432"/>
                </a:cubicBezTo>
                <a:cubicBezTo>
                  <a:pt x="616" y="448"/>
                  <a:pt x="640" y="448"/>
                  <a:pt x="672" y="432"/>
                </a:cubicBezTo>
                <a:cubicBezTo>
                  <a:pt x="704" y="416"/>
                  <a:pt x="744" y="360"/>
                  <a:pt x="768" y="336"/>
                </a:cubicBezTo>
                <a:cubicBezTo>
                  <a:pt x="792" y="312"/>
                  <a:pt x="784" y="288"/>
                  <a:pt x="816" y="288"/>
                </a:cubicBezTo>
                <a:cubicBezTo>
                  <a:pt x="848" y="288"/>
                  <a:pt x="928" y="320"/>
                  <a:pt x="960" y="336"/>
                </a:cubicBezTo>
                <a:cubicBezTo>
                  <a:pt x="992" y="352"/>
                  <a:pt x="984" y="376"/>
                  <a:pt x="1008" y="384"/>
                </a:cubicBezTo>
                <a:cubicBezTo>
                  <a:pt x="1032" y="392"/>
                  <a:pt x="1080" y="400"/>
                  <a:pt x="1104" y="384"/>
                </a:cubicBezTo>
                <a:cubicBezTo>
                  <a:pt x="1128" y="368"/>
                  <a:pt x="1128" y="312"/>
                  <a:pt x="1152" y="288"/>
                </a:cubicBezTo>
                <a:cubicBezTo>
                  <a:pt x="1176" y="264"/>
                  <a:pt x="1224" y="256"/>
                  <a:pt x="1248" y="240"/>
                </a:cubicBezTo>
                <a:cubicBezTo>
                  <a:pt x="1272" y="224"/>
                  <a:pt x="1288" y="200"/>
                  <a:pt x="1296" y="19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0067" name="Text Box 19">
            <a:extLst>
              <a:ext uri="{FF2B5EF4-FFF2-40B4-BE49-F238E27FC236}">
                <a16:creationId xmlns:a16="http://schemas.microsoft.com/office/drawing/2014/main" id="{8E6EA293-4468-49EC-9AAB-77C38FF59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81400"/>
            <a:ext cx="1182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/>
              <a:t>road = 3.6 km</a:t>
            </a:r>
          </a:p>
        </p:txBody>
      </p:sp>
      <p:sp>
        <p:nvSpPr>
          <p:cNvPr id="130069" name="Text Box 21">
            <a:extLst>
              <a:ext uri="{FF2B5EF4-FFF2-40B4-BE49-F238E27FC236}">
                <a16:creationId xmlns:a16="http://schemas.microsoft.com/office/drawing/2014/main" id="{0CFDA38B-1644-4B81-AE65-A2EEFF7DF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276600"/>
            <a:ext cx="4937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2 km</a:t>
            </a:r>
          </a:p>
        </p:txBody>
      </p:sp>
      <p:graphicFrame>
        <p:nvGraphicFramePr>
          <p:cNvPr id="130070" name="Object 22">
            <a:extLst>
              <a:ext uri="{FF2B5EF4-FFF2-40B4-BE49-F238E27FC236}">
                <a16:creationId xmlns:a16="http://schemas.microsoft.com/office/drawing/2014/main" id="{2FFA99B6-E944-48D3-9F8E-552352E710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4876800"/>
          <a:ext cx="33020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5" name="Equation" r:id="rId7" imgW="3301920" imgH="342720" progId="Equation.3">
                  <p:embed/>
                </p:oleObj>
              </mc:Choice>
              <mc:Fallback>
                <p:oleObj name="Equation" r:id="rId7" imgW="3301920" imgH="34272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876800"/>
                        <a:ext cx="33020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71" name="Object 23">
            <a:extLst>
              <a:ext uri="{FF2B5EF4-FFF2-40B4-BE49-F238E27FC236}">
                <a16:creationId xmlns:a16="http://schemas.microsoft.com/office/drawing/2014/main" id="{63F64BBB-EC44-46ED-AD68-D026421D2D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7350" y="5410200"/>
          <a:ext cx="33401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6" name="Equation" r:id="rId9" imgW="3340080" imgH="342720" progId="Equation.3">
                  <p:embed/>
                </p:oleObj>
              </mc:Choice>
              <mc:Fallback>
                <p:oleObj name="Equation" r:id="rId9" imgW="3340080" imgH="34272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5410200"/>
                        <a:ext cx="33401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73" name="Text Box 25">
            <a:extLst>
              <a:ext uri="{FF2B5EF4-FFF2-40B4-BE49-F238E27FC236}">
                <a16:creationId xmlns:a16="http://schemas.microsoft.com/office/drawing/2014/main" id="{362ADF3F-FB38-4885-A5D8-C506D45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006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a)</a:t>
            </a:r>
          </a:p>
        </p:txBody>
      </p:sp>
      <p:sp>
        <p:nvSpPr>
          <p:cNvPr id="130074" name="Text Box 26">
            <a:extLst>
              <a:ext uri="{FF2B5EF4-FFF2-40B4-BE49-F238E27FC236}">
                <a16:creationId xmlns:a16="http://schemas.microsoft.com/office/drawing/2014/main" id="{D8946273-D056-44D3-9691-5358337D0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7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autoUpdateAnimBg="0"/>
      <p:bldP spid="130052" grpId="0" autoUpdateAnimBg="0"/>
      <p:bldP spid="130064" grpId="0" autoUpdateAnimBg="0"/>
      <p:bldP spid="130065" grpId="0" autoUpdateAnimBg="0"/>
      <p:bldP spid="130067" grpId="0" autoUpdateAnimBg="0"/>
      <p:bldP spid="13006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558EDE26-E5EB-4AF5-86DF-24AC0F889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42339" name="Text Box 3">
            <a:extLst>
              <a:ext uri="{FF2B5EF4-FFF2-40B4-BE49-F238E27FC236}">
                <a16:creationId xmlns:a16="http://schemas.microsoft.com/office/drawing/2014/main" id="{0A9C384E-7A3B-4303-9308-A7A64967B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42340" name="Text Box 4">
            <a:extLst>
              <a:ext uri="{FF2B5EF4-FFF2-40B4-BE49-F238E27FC236}">
                <a16:creationId xmlns:a16="http://schemas.microsoft.com/office/drawing/2014/main" id="{E49938F6-D8FB-42E0-954C-28E33C18A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If the walker in question 17 took 40 minutes for his walk, what was</a:t>
            </a:r>
          </a:p>
          <a:p>
            <a:r>
              <a:rPr lang="en-US" altLang="en-US" sz="2400">
                <a:solidFill>
                  <a:schemeClr val="tx1"/>
                </a:solidFill>
              </a:rPr>
              <a:t>a) his average speed</a:t>
            </a:r>
          </a:p>
          <a:p>
            <a:r>
              <a:rPr lang="en-US" altLang="en-US" sz="2400">
                <a:solidFill>
                  <a:schemeClr val="tx1"/>
                </a:solidFill>
              </a:rPr>
              <a:t>b) his average velocity?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42341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64A7373-8859-46BE-A25F-080D69118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234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21C5CF-31F2-49A2-B6B9-8C9BD8B33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2344" name="Rectangle 8">
            <a:extLst>
              <a:ext uri="{FF2B5EF4-FFF2-40B4-BE49-F238E27FC236}">
                <a16:creationId xmlns:a16="http://schemas.microsoft.com/office/drawing/2014/main" id="{35D1A7CF-4A3C-4268-AE59-81C3C6585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42345" name="Text Box 9">
            <a:extLst>
              <a:ext uri="{FF2B5EF4-FFF2-40B4-BE49-F238E27FC236}">
                <a16:creationId xmlns:a16="http://schemas.microsoft.com/office/drawing/2014/main" id="{533ECBA5-C44E-4AEA-B742-AF9A903A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Vectors and Scalars</a:t>
            </a:r>
            <a:endParaRPr lang="en-US" altLang="en-US" sz="1400"/>
          </a:p>
        </p:txBody>
      </p:sp>
      <p:sp>
        <p:nvSpPr>
          <p:cNvPr id="142346" name="Rectangle 10">
            <a:extLst>
              <a:ext uri="{FF2B5EF4-FFF2-40B4-BE49-F238E27FC236}">
                <a16:creationId xmlns:a16="http://schemas.microsoft.com/office/drawing/2014/main" id="{68AC5854-200A-4958-85A3-3B526A557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18</a:t>
            </a:r>
            <a:endParaRPr lang="en-US" altLang="en-US"/>
          </a:p>
        </p:txBody>
      </p:sp>
      <p:graphicFrame>
        <p:nvGraphicFramePr>
          <p:cNvPr id="142351" name="Object 15">
            <a:extLst>
              <a:ext uri="{FF2B5EF4-FFF2-40B4-BE49-F238E27FC236}">
                <a16:creationId xmlns:a16="http://schemas.microsoft.com/office/drawing/2014/main" id="{B95B8CB3-6C58-4D36-8E17-A130C2C823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4343400"/>
          <a:ext cx="2895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62" name="Equation" r:id="rId9" imgW="2895480" imgH="723600" progId="Equation.3">
                  <p:embed/>
                </p:oleObj>
              </mc:Choice>
              <mc:Fallback>
                <p:oleObj name="Equation" r:id="rId9" imgW="2895480" imgH="723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343400"/>
                        <a:ext cx="2895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52" name="Object 16">
            <a:extLst>
              <a:ext uri="{FF2B5EF4-FFF2-40B4-BE49-F238E27FC236}">
                <a16:creationId xmlns:a16="http://schemas.microsoft.com/office/drawing/2014/main" id="{C7294292-5F08-43F0-B364-9FABF9B36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5257800"/>
          <a:ext cx="29083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63" name="Equation" r:id="rId11" imgW="2908080" imgH="723600" progId="Equation.3">
                  <p:embed/>
                </p:oleObj>
              </mc:Choice>
              <mc:Fallback>
                <p:oleObj name="Equation" r:id="rId11" imgW="2908080" imgH="723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257800"/>
                        <a:ext cx="29083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53" name="Text Box 17">
            <a:extLst>
              <a:ext uri="{FF2B5EF4-FFF2-40B4-BE49-F238E27FC236}">
                <a16:creationId xmlns:a16="http://schemas.microsoft.com/office/drawing/2014/main" id="{1F732EA0-7D70-44F4-953A-88701EB31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4958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a)</a:t>
            </a:r>
          </a:p>
        </p:txBody>
      </p:sp>
      <p:sp>
        <p:nvSpPr>
          <p:cNvPr id="142354" name="Text Box 18">
            <a:extLst>
              <a:ext uri="{FF2B5EF4-FFF2-40B4-BE49-F238E27FC236}">
                <a16:creationId xmlns:a16="http://schemas.microsoft.com/office/drawing/2014/main" id="{E1B7B8A1-1F93-4246-95A4-D8DC6D225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4102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b)</a:t>
            </a:r>
          </a:p>
        </p:txBody>
      </p:sp>
      <p:graphicFrame>
        <p:nvGraphicFramePr>
          <p:cNvPr id="142359" name="Object 23">
            <a:extLst>
              <a:ext uri="{FF2B5EF4-FFF2-40B4-BE49-F238E27FC236}">
                <a16:creationId xmlns:a16="http://schemas.microsoft.com/office/drawing/2014/main" id="{D2C56197-B4A0-4BE7-9FF1-463C26EB91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4343400"/>
          <a:ext cx="22987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64" name="Equation" r:id="rId13" imgW="2298600" imgH="787320" progId="Equation.3">
                  <p:embed/>
                </p:oleObj>
              </mc:Choice>
              <mc:Fallback>
                <p:oleObj name="Equation" r:id="rId13" imgW="2298600" imgH="78732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343400"/>
                        <a:ext cx="22987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60" name="Object 24">
            <a:extLst>
              <a:ext uri="{FF2B5EF4-FFF2-40B4-BE49-F238E27FC236}">
                <a16:creationId xmlns:a16="http://schemas.microsoft.com/office/drawing/2014/main" id="{EB905723-D4DC-4F93-961C-54094D8A04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5257800"/>
          <a:ext cx="29591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65" name="Equation" r:id="rId15" imgW="2958840" imgH="914400" progId="Equation.3">
                  <p:embed/>
                </p:oleObj>
              </mc:Choice>
              <mc:Fallback>
                <p:oleObj name="Equation" r:id="rId15" imgW="2958840" imgH="9144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5257800"/>
                        <a:ext cx="29591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61" name="AutoShape 25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4ADAC301-CAF3-46AC-9DB5-0712E8CFD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8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2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8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2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1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23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8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2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18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autoUpdateAnimBg="0"/>
      <p:bldP spid="14234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41C3D601-6380-4E20-B239-1284D7BE0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44387" name="Text Box 3">
            <a:extLst>
              <a:ext uri="{FF2B5EF4-FFF2-40B4-BE49-F238E27FC236}">
                <a16:creationId xmlns:a16="http://schemas.microsoft.com/office/drawing/2014/main" id="{8516960F-5AD9-419E-81E8-B45BE9F4F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44388" name="Text Box 4">
            <a:extLst>
              <a:ext uri="{FF2B5EF4-FFF2-40B4-BE49-F238E27FC236}">
                <a16:creationId xmlns:a16="http://schemas.microsoft.com/office/drawing/2014/main" id="{E41DB183-ACB6-4AE6-ACA6-CB2CF260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One complete lap of a running track is 400 m. An athlete completes one lap in 48 s in the 400 m race. What is his</a:t>
            </a:r>
          </a:p>
          <a:p>
            <a:r>
              <a:rPr lang="en-US" altLang="en-US">
                <a:solidFill>
                  <a:schemeClr val="tx1"/>
                </a:solidFill>
              </a:rPr>
              <a:t>a) distance travelled</a:t>
            </a:r>
          </a:p>
          <a:p>
            <a:r>
              <a:rPr lang="en-US" altLang="en-US">
                <a:solidFill>
                  <a:schemeClr val="tx1"/>
                </a:solidFill>
              </a:rPr>
              <a:t>b) displacement</a:t>
            </a:r>
          </a:p>
          <a:p>
            <a:r>
              <a:rPr lang="en-US" altLang="en-US">
                <a:solidFill>
                  <a:schemeClr val="tx1"/>
                </a:solidFill>
              </a:rPr>
              <a:t>c) average speed</a:t>
            </a:r>
          </a:p>
          <a:p>
            <a:r>
              <a:rPr lang="en-US" altLang="en-US">
                <a:solidFill>
                  <a:schemeClr val="tx1"/>
                </a:solidFill>
              </a:rPr>
              <a:t>d) average velocity?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44389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B1E1908-EB36-4697-BCF1-7CD445DF8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390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9E08B54-9ABC-4808-8E47-24583397D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392" name="Rectangle 8">
            <a:extLst>
              <a:ext uri="{FF2B5EF4-FFF2-40B4-BE49-F238E27FC236}">
                <a16:creationId xmlns:a16="http://schemas.microsoft.com/office/drawing/2014/main" id="{427A819B-D626-4208-8686-53FC137F2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44393" name="Text Box 9">
            <a:extLst>
              <a:ext uri="{FF2B5EF4-FFF2-40B4-BE49-F238E27FC236}">
                <a16:creationId xmlns:a16="http://schemas.microsoft.com/office/drawing/2014/main" id="{38026855-D21F-4350-854D-810895FA8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Vectors and Scalars</a:t>
            </a:r>
            <a:endParaRPr lang="en-US" altLang="en-US" sz="1400"/>
          </a:p>
        </p:txBody>
      </p:sp>
      <p:sp>
        <p:nvSpPr>
          <p:cNvPr id="144394" name="Rectangle 10">
            <a:extLst>
              <a:ext uri="{FF2B5EF4-FFF2-40B4-BE49-F238E27FC236}">
                <a16:creationId xmlns:a16="http://schemas.microsoft.com/office/drawing/2014/main" id="{8D1059C1-0838-4551-934F-3AB6644FE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19</a:t>
            </a:r>
            <a:endParaRPr lang="en-US" altLang="en-US"/>
          </a:p>
        </p:txBody>
      </p:sp>
      <p:sp>
        <p:nvSpPr>
          <p:cNvPr id="144401" name="Arc 17">
            <a:extLst>
              <a:ext uri="{FF2B5EF4-FFF2-40B4-BE49-F238E27FC236}">
                <a16:creationId xmlns:a16="http://schemas.microsoft.com/office/drawing/2014/main" id="{8134FAFB-E999-4A24-B820-AFFAC9B3AEF2}"/>
              </a:ext>
            </a:extLst>
          </p:cNvPr>
          <p:cNvSpPr>
            <a:spLocks/>
          </p:cNvSpPr>
          <p:nvPr/>
        </p:nvSpPr>
        <p:spPr bwMode="auto">
          <a:xfrm flipH="1">
            <a:off x="5105400" y="3505200"/>
            <a:ext cx="4572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402" name="Arc 18">
            <a:extLst>
              <a:ext uri="{FF2B5EF4-FFF2-40B4-BE49-F238E27FC236}">
                <a16:creationId xmlns:a16="http://schemas.microsoft.com/office/drawing/2014/main" id="{F3D81948-A6B9-4B32-A943-377635D28D9E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5143500" y="3924300"/>
            <a:ext cx="4572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403" name="Arc 19">
            <a:extLst>
              <a:ext uri="{FF2B5EF4-FFF2-40B4-BE49-F238E27FC236}">
                <a16:creationId xmlns:a16="http://schemas.microsoft.com/office/drawing/2014/main" id="{F97E1F7C-1347-49BA-9F98-871D3CE84AA0}"/>
              </a:ext>
            </a:extLst>
          </p:cNvPr>
          <p:cNvSpPr>
            <a:spLocks/>
          </p:cNvSpPr>
          <p:nvPr/>
        </p:nvSpPr>
        <p:spPr bwMode="auto">
          <a:xfrm rot="5400000" flipH="1">
            <a:off x="6972300" y="3467100"/>
            <a:ext cx="4572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404" name="Arc 20">
            <a:extLst>
              <a:ext uri="{FF2B5EF4-FFF2-40B4-BE49-F238E27FC236}">
                <a16:creationId xmlns:a16="http://schemas.microsoft.com/office/drawing/2014/main" id="{1F2840D1-80DA-4F5D-8289-770DDE189CB6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010400" y="3886200"/>
            <a:ext cx="4572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405" name="Line 21">
            <a:extLst>
              <a:ext uri="{FF2B5EF4-FFF2-40B4-BE49-F238E27FC236}">
                <a16:creationId xmlns:a16="http://schemas.microsoft.com/office/drawing/2014/main" id="{3A107A34-2A24-4EB1-B0D4-47D905C9BA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419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406" name="Line 22">
            <a:extLst>
              <a:ext uri="{FF2B5EF4-FFF2-40B4-BE49-F238E27FC236}">
                <a16:creationId xmlns:a16="http://schemas.microsoft.com/office/drawing/2014/main" id="{CBB05610-F0BE-4681-BC0F-6040B2181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505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410" name="Rectangle 26">
            <a:extLst>
              <a:ext uri="{FF2B5EF4-FFF2-40B4-BE49-F238E27FC236}">
                <a16:creationId xmlns:a16="http://schemas.microsoft.com/office/drawing/2014/main" id="{C901021C-4F45-4B3B-B981-69A04EACA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505200"/>
            <a:ext cx="1524000" cy="91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411" name="Text Box 27">
            <a:extLst>
              <a:ext uri="{FF2B5EF4-FFF2-40B4-BE49-F238E27FC236}">
                <a16:creationId xmlns:a16="http://schemas.microsoft.com/office/drawing/2014/main" id="{E11FC54F-D6E1-4C90-8C15-79D5C3AA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810000"/>
            <a:ext cx="1455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1 lap = 400 m</a:t>
            </a:r>
          </a:p>
        </p:txBody>
      </p:sp>
      <p:sp>
        <p:nvSpPr>
          <p:cNvPr id="144412" name="Rectangle 28">
            <a:extLst>
              <a:ext uri="{FF2B5EF4-FFF2-40B4-BE49-F238E27FC236}">
                <a16:creationId xmlns:a16="http://schemas.microsoft.com/office/drawing/2014/main" id="{2317C7DC-2950-4B99-807C-6814F22F2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8768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b)</a:t>
            </a:r>
          </a:p>
        </p:txBody>
      </p:sp>
      <p:sp>
        <p:nvSpPr>
          <p:cNvPr id="144413" name="Rectangle 29">
            <a:extLst>
              <a:ext uri="{FF2B5EF4-FFF2-40B4-BE49-F238E27FC236}">
                <a16:creationId xmlns:a16="http://schemas.microsoft.com/office/drawing/2014/main" id="{0055C78D-33BE-49DA-BCDD-D14E31676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3340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c)</a:t>
            </a:r>
          </a:p>
        </p:txBody>
      </p:sp>
      <p:sp>
        <p:nvSpPr>
          <p:cNvPr id="144414" name="Rectangle 30">
            <a:extLst>
              <a:ext uri="{FF2B5EF4-FFF2-40B4-BE49-F238E27FC236}">
                <a16:creationId xmlns:a16="http://schemas.microsoft.com/office/drawing/2014/main" id="{B1F815F8-C8A6-49A4-93A4-F0672DD4D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9436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d)</a:t>
            </a:r>
          </a:p>
        </p:txBody>
      </p:sp>
      <p:sp>
        <p:nvSpPr>
          <p:cNvPr id="144415" name="Rectangle 31">
            <a:extLst>
              <a:ext uri="{FF2B5EF4-FFF2-40B4-BE49-F238E27FC236}">
                <a16:creationId xmlns:a16="http://schemas.microsoft.com/office/drawing/2014/main" id="{C9742AA3-7B2B-408F-BBF6-0DEB2D312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4196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a)</a:t>
            </a:r>
          </a:p>
        </p:txBody>
      </p:sp>
      <p:graphicFrame>
        <p:nvGraphicFramePr>
          <p:cNvPr id="144416" name="Object 32">
            <a:extLst>
              <a:ext uri="{FF2B5EF4-FFF2-40B4-BE49-F238E27FC236}">
                <a16:creationId xmlns:a16="http://schemas.microsoft.com/office/drawing/2014/main" id="{1391D169-4E48-43EF-8EB1-C756E9A841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876800"/>
          <a:ext cx="22098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2" name="Equation" r:id="rId10" imgW="2209680" imgH="342720" progId="Equation.3">
                  <p:embed/>
                </p:oleObj>
              </mc:Choice>
              <mc:Fallback>
                <p:oleObj name="Equation" r:id="rId10" imgW="2209680" imgH="34272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876800"/>
                        <a:ext cx="22098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417" name="Object 33">
            <a:extLst>
              <a:ext uri="{FF2B5EF4-FFF2-40B4-BE49-F238E27FC236}">
                <a16:creationId xmlns:a16="http://schemas.microsoft.com/office/drawing/2014/main" id="{975A8706-FC3C-47B7-A1F6-D23930B837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8500" y="4495800"/>
          <a:ext cx="35179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3" name="Equation" r:id="rId12" imgW="3517560" imgH="342720" progId="Equation.3">
                  <p:embed/>
                </p:oleObj>
              </mc:Choice>
              <mc:Fallback>
                <p:oleObj name="Equation" r:id="rId12" imgW="3517560" imgH="34272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0" y="4495800"/>
                        <a:ext cx="35179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418" name="Object 34">
            <a:extLst>
              <a:ext uri="{FF2B5EF4-FFF2-40B4-BE49-F238E27FC236}">
                <a16:creationId xmlns:a16="http://schemas.microsoft.com/office/drawing/2014/main" id="{C96FC0FC-AAC8-4C5A-BC83-9318E599B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5181600"/>
          <a:ext cx="2895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4" name="Equation" r:id="rId14" imgW="2895480" imgH="723600" progId="Equation.3">
                  <p:embed/>
                </p:oleObj>
              </mc:Choice>
              <mc:Fallback>
                <p:oleObj name="Equation" r:id="rId14" imgW="2895480" imgH="7236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181600"/>
                        <a:ext cx="2895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419" name="Object 35">
            <a:extLst>
              <a:ext uri="{FF2B5EF4-FFF2-40B4-BE49-F238E27FC236}">
                <a16:creationId xmlns:a16="http://schemas.microsoft.com/office/drawing/2014/main" id="{7312753D-F1E6-40C1-9DF7-16CD316C17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5791200"/>
          <a:ext cx="3403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5" name="Equation" r:id="rId16" imgW="3403440" imgH="723600" progId="Equation.3">
                  <p:embed/>
                </p:oleObj>
              </mc:Choice>
              <mc:Fallback>
                <p:oleObj name="Equation" r:id="rId16" imgW="3403440" imgH="7236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791200"/>
                        <a:ext cx="3403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420" name="Object 36">
            <a:extLst>
              <a:ext uri="{FF2B5EF4-FFF2-40B4-BE49-F238E27FC236}">
                <a16:creationId xmlns:a16="http://schemas.microsoft.com/office/drawing/2014/main" id="{A7E71767-7EAF-4B74-947E-8917D38F93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5181600"/>
          <a:ext cx="2197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6" name="Equation" r:id="rId18" imgW="2197080" imgH="723600" progId="Equation.3">
                  <p:embed/>
                </p:oleObj>
              </mc:Choice>
              <mc:Fallback>
                <p:oleObj name="Equation" r:id="rId18" imgW="2197080" imgH="7236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181600"/>
                        <a:ext cx="2197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421" name="AutoShape 37">
            <a:hlinkClick r:id="rId20" action="ppaction://hlinksldjump" highlightClick="1" endSnd="1"/>
            <a:extLst>
              <a:ext uri="{FF2B5EF4-FFF2-40B4-BE49-F238E27FC236}">
                <a16:creationId xmlns:a16="http://schemas.microsoft.com/office/drawing/2014/main" id="{6142A3B6-D6C5-4790-B0E1-C4A5429AB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9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4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44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19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4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9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44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19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44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19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autoUpdateAnimBg="0"/>
      <p:bldP spid="14438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CBB3BF40-FCE0-4256-86EE-9FEAF6C4A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46435" name="Text Box 3">
            <a:extLst>
              <a:ext uri="{FF2B5EF4-FFF2-40B4-BE49-F238E27FC236}">
                <a16:creationId xmlns:a16="http://schemas.microsoft.com/office/drawing/2014/main" id="{37BD5410-ABD5-4F82-963B-BB62C44E7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46436" name="Text Box 4">
            <a:extLst>
              <a:ext uri="{FF2B5EF4-FFF2-40B4-BE49-F238E27FC236}">
                <a16:creationId xmlns:a16="http://schemas.microsoft.com/office/drawing/2014/main" id="{09178BA9-D67C-4B56-8231-E03546BD2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Repeat question 19 for a runner in the 800 m race whose winning time was 1 min 54 s.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46437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6FB7965-F2AE-43F1-9267-F675C0B25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38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705D3C0-6E1F-442B-AAED-7A8334607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40" name="Rectangle 8">
            <a:extLst>
              <a:ext uri="{FF2B5EF4-FFF2-40B4-BE49-F238E27FC236}">
                <a16:creationId xmlns:a16="http://schemas.microsoft.com/office/drawing/2014/main" id="{9934F1A9-137F-4D10-A017-D0EC952F1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46441" name="Text Box 9">
            <a:extLst>
              <a:ext uri="{FF2B5EF4-FFF2-40B4-BE49-F238E27FC236}">
                <a16:creationId xmlns:a16="http://schemas.microsoft.com/office/drawing/2014/main" id="{E2B7B4EC-C7D7-4B7F-8CE6-1DF92C2E4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Vectors and Scalars</a:t>
            </a:r>
            <a:endParaRPr lang="en-US" altLang="en-US" sz="1400"/>
          </a:p>
        </p:txBody>
      </p:sp>
      <p:sp>
        <p:nvSpPr>
          <p:cNvPr id="146442" name="Rectangle 10">
            <a:extLst>
              <a:ext uri="{FF2B5EF4-FFF2-40B4-BE49-F238E27FC236}">
                <a16:creationId xmlns:a16="http://schemas.microsoft.com/office/drawing/2014/main" id="{BF8E614F-2671-4BA8-BF48-E73BF137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20</a:t>
            </a:r>
            <a:endParaRPr lang="en-US" altLang="en-US"/>
          </a:p>
        </p:txBody>
      </p:sp>
      <p:sp>
        <p:nvSpPr>
          <p:cNvPr id="146455" name="Rectangle 23">
            <a:extLst>
              <a:ext uri="{FF2B5EF4-FFF2-40B4-BE49-F238E27FC236}">
                <a16:creationId xmlns:a16="http://schemas.microsoft.com/office/drawing/2014/main" id="{E6A9871F-BDE3-4321-9F8B-45A392D75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910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b)</a:t>
            </a:r>
          </a:p>
        </p:txBody>
      </p:sp>
      <p:sp>
        <p:nvSpPr>
          <p:cNvPr id="146456" name="Rectangle 24">
            <a:extLst>
              <a:ext uri="{FF2B5EF4-FFF2-40B4-BE49-F238E27FC236}">
                <a16:creationId xmlns:a16="http://schemas.microsoft.com/office/drawing/2014/main" id="{76FA4D61-2B41-4346-A56B-BC5BD6027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648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c)</a:t>
            </a:r>
          </a:p>
        </p:txBody>
      </p:sp>
      <p:sp>
        <p:nvSpPr>
          <p:cNvPr id="146457" name="Rectangle 25">
            <a:extLst>
              <a:ext uri="{FF2B5EF4-FFF2-40B4-BE49-F238E27FC236}">
                <a16:creationId xmlns:a16="http://schemas.microsoft.com/office/drawing/2014/main" id="{E4F496D7-124C-41DF-B850-B9383808F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2578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d)</a:t>
            </a:r>
          </a:p>
        </p:txBody>
      </p:sp>
      <p:sp>
        <p:nvSpPr>
          <p:cNvPr id="146458" name="Rectangle 26">
            <a:extLst>
              <a:ext uri="{FF2B5EF4-FFF2-40B4-BE49-F238E27FC236}">
                <a16:creationId xmlns:a16="http://schemas.microsoft.com/office/drawing/2014/main" id="{C29FAE93-5381-411C-AE3D-A131FFD58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7338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a)</a:t>
            </a:r>
          </a:p>
        </p:txBody>
      </p:sp>
      <p:graphicFrame>
        <p:nvGraphicFramePr>
          <p:cNvPr id="146459" name="Object 27">
            <a:extLst>
              <a:ext uri="{FF2B5EF4-FFF2-40B4-BE49-F238E27FC236}">
                <a16:creationId xmlns:a16="http://schemas.microsoft.com/office/drawing/2014/main" id="{D9D8BF7B-5630-43D2-BFF4-E4C155DC1C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191000"/>
          <a:ext cx="22098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5" name="Equation" r:id="rId10" imgW="2209680" imgH="342720" progId="Equation.3">
                  <p:embed/>
                </p:oleObj>
              </mc:Choice>
              <mc:Fallback>
                <p:oleObj name="Equation" r:id="rId10" imgW="2209680" imgH="34272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91000"/>
                        <a:ext cx="22098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0" name="Object 28">
            <a:extLst>
              <a:ext uri="{FF2B5EF4-FFF2-40B4-BE49-F238E27FC236}">
                <a16:creationId xmlns:a16="http://schemas.microsoft.com/office/drawing/2014/main" id="{43662BA4-13F3-479A-8409-FA9ACF2878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4850" y="3810000"/>
          <a:ext cx="35052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6" name="Equation" r:id="rId12" imgW="3504960" imgH="342720" progId="Equation.3">
                  <p:embed/>
                </p:oleObj>
              </mc:Choice>
              <mc:Fallback>
                <p:oleObj name="Equation" r:id="rId12" imgW="3504960" imgH="34272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0" y="3810000"/>
                        <a:ext cx="35052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1" name="Object 29">
            <a:extLst>
              <a:ext uri="{FF2B5EF4-FFF2-40B4-BE49-F238E27FC236}">
                <a16:creationId xmlns:a16="http://schemas.microsoft.com/office/drawing/2014/main" id="{91D9093E-CC88-449E-BB80-1152283C68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495800"/>
          <a:ext cx="28448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7" name="Equation" r:id="rId14" imgW="2844720" imgH="723600" progId="Equation.3">
                  <p:embed/>
                </p:oleObj>
              </mc:Choice>
              <mc:Fallback>
                <p:oleObj name="Equation" r:id="rId14" imgW="2844720" imgH="7236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95800"/>
                        <a:ext cx="28448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2" name="Object 30">
            <a:extLst>
              <a:ext uri="{FF2B5EF4-FFF2-40B4-BE49-F238E27FC236}">
                <a16:creationId xmlns:a16="http://schemas.microsoft.com/office/drawing/2014/main" id="{50A5B6F6-0F20-43A9-A637-BD7F8A7EE3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5105400"/>
          <a:ext cx="3403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8" name="Equation" r:id="rId16" imgW="3403440" imgH="723600" progId="Equation.3">
                  <p:embed/>
                </p:oleObj>
              </mc:Choice>
              <mc:Fallback>
                <p:oleObj name="Equation" r:id="rId16" imgW="3403440" imgH="7236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105400"/>
                        <a:ext cx="3403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63" name="Object 31">
            <a:extLst>
              <a:ext uri="{FF2B5EF4-FFF2-40B4-BE49-F238E27FC236}">
                <a16:creationId xmlns:a16="http://schemas.microsoft.com/office/drawing/2014/main" id="{E671E17A-1D8D-4E5E-9E8D-5D14ADD3AD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4495800"/>
          <a:ext cx="20320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9" name="Equation" r:id="rId18" imgW="2031840" imgH="723600" progId="Equation.3">
                  <p:embed/>
                </p:oleObj>
              </mc:Choice>
              <mc:Fallback>
                <p:oleObj name="Equation" r:id="rId18" imgW="2031840" imgH="7236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495800"/>
                        <a:ext cx="20320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64" name="AutoShape 32">
            <a:hlinkClick r:id="rId20" action="ppaction://hlinksldjump" highlightClick="1" endSnd="1"/>
            <a:extLst>
              <a:ext uri="{FF2B5EF4-FFF2-40B4-BE49-F238E27FC236}">
                <a16:creationId xmlns:a16="http://schemas.microsoft.com/office/drawing/2014/main" id="{A76177DB-D86D-44B5-99B6-0BEF5A38E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0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6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0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6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0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6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0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6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20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6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20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autoUpdateAnimBg="0"/>
      <p:bldP spid="14643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3F5DD640-28F8-47E4-9A67-701D21118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48483" name="Text Box 3">
            <a:extLst>
              <a:ext uri="{FF2B5EF4-FFF2-40B4-BE49-F238E27FC236}">
                <a16:creationId xmlns:a16="http://schemas.microsoft.com/office/drawing/2014/main" id="{A09C25EE-85AC-4752-AF6B-D46A716A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48484" name="Text Box 4">
            <a:extLst>
              <a:ext uri="{FF2B5EF4-FFF2-40B4-BE49-F238E27FC236}">
                <a16:creationId xmlns:a16="http://schemas.microsoft.com/office/drawing/2014/main" id="{E1D33C4D-252B-49C7-B8DB-675B1718D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A car travels 40 km north, then turns back south for 10 km. The journey takes 1 hour. What is</a:t>
            </a:r>
          </a:p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a) the displacement of the car</a:t>
            </a:r>
          </a:p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b) the distance the car has travelled</a:t>
            </a:r>
          </a:p>
        </p:txBody>
      </p:sp>
      <p:sp>
        <p:nvSpPr>
          <p:cNvPr id="148485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545936E-0AB7-4498-840C-FD9A0E5D9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486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43B7AF6-C076-4096-A1A1-089DB1A24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488" name="Rectangle 8">
            <a:extLst>
              <a:ext uri="{FF2B5EF4-FFF2-40B4-BE49-F238E27FC236}">
                <a16:creationId xmlns:a16="http://schemas.microsoft.com/office/drawing/2014/main" id="{BBD8E318-25B7-41D3-B46D-9101A981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48489" name="Text Box 9">
            <a:extLst>
              <a:ext uri="{FF2B5EF4-FFF2-40B4-BE49-F238E27FC236}">
                <a16:creationId xmlns:a16="http://schemas.microsoft.com/office/drawing/2014/main" id="{EBD269E2-2C12-4AFF-8EB5-DD189CECE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Vectors and Scalars</a:t>
            </a:r>
            <a:endParaRPr lang="en-US" altLang="en-US" sz="1400"/>
          </a:p>
        </p:txBody>
      </p:sp>
      <p:sp>
        <p:nvSpPr>
          <p:cNvPr id="148490" name="Rectangle 10">
            <a:extLst>
              <a:ext uri="{FF2B5EF4-FFF2-40B4-BE49-F238E27FC236}">
                <a16:creationId xmlns:a16="http://schemas.microsoft.com/office/drawing/2014/main" id="{722D6C60-882D-4CC8-AED8-C583179FB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21</a:t>
            </a:r>
            <a:endParaRPr lang="en-US" altLang="en-US"/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A27E9709-4708-4E5B-AFF3-C4A1389BF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3352800"/>
            <a:ext cx="3773488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  c) the average velocity of the car (in km/h)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d) the average speed of the car? (in km/h)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id="{22209804-3724-439C-845A-8CA981F2C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5720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b)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id="{CC79ED2B-C5BF-41E6-BE10-2BB1FDCA8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029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c)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id="{C82557E2-0BEF-409A-B415-AF09DD8F3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7150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d)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id="{F23A10E6-77A7-4583-8014-2F814F88B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148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a)</a:t>
            </a:r>
          </a:p>
        </p:txBody>
      </p:sp>
      <p:graphicFrame>
        <p:nvGraphicFramePr>
          <p:cNvPr id="148500" name="Object 20">
            <a:extLst>
              <a:ext uri="{FF2B5EF4-FFF2-40B4-BE49-F238E27FC236}">
                <a16:creationId xmlns:a16="http://schemas.microsoft.com/office/drawing/2014/main" id="{28F94EFC-F7D1-4462-8D41-5DF06792C9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6250" y="4191000"/>
          <a:ext cx="36703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7" name="Equation" r:id="rId10" imgW="3670200" imgH="342720" progId="Equation.3">
                  <p:embed/>
                </p:oleObj>
              </mc:Choice>
              <mc:Fallback>
                <p:oleObj name="Equation" r:id="rId10" imgW="3670200" imgH="34272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0" y="4191000"/>
                        <a:ext cx="36703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501" name="Object 21">
            <a:extLst>
              <a:ext uri="{FF2B5EF4-FFF2-40B4-BE49-F238E27FC236}">
                <a16:creationId xmlns:a16="http://schemas.microsoft.com/office/drawing/2014/main" id="{DA39BA0E-F394-4322-89C9-7AD5109E94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4648200"/>
          <a:ext cx="35433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8" name="Equation" r:id="rId12" imgW="3543120" imgH="342720" progId="Equation.3">
                  <p:embed/>
                </p:oleObj>
              </mc:Choice>
              <mc:Fallback>
                <p:oleObj name="Equation" r:id="rId12" imgW="3543120" imgH="34272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648200"/>
                        <a:ext cx="35433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502" name="Object 22">
            <a:extLst>
              <a:ext uri="{FF2B5EF4-FFF2-40B4-BE49-F238E27FC236}">
                <a16:creationId xmlns:a16="http://schemas.microsoft.com/office/drawing/2014/main" id="{66F3ACBC-130F-4503-B4F3-3F046DD659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4953000"/>
          <a:ext cx="29083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9" name="Equation" r:id="rId14" imgW="2908080" imgH="723600" progId="Equation.3">
                  <p:embed/>
                </p:oleObj>
              </mc:Choice>
              <mc:Fallback>
                <p:oleObj name="Equation" r:id="rId14" imgW="2908080" imgH="7236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953000"/>
                        <a:ext cx="29083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503" name="Object 23">
            <a:extLst>
              <a:ext uri="{FF2B5EF4-FFF2-40B4-BE49-F238E27FC236}">
                <a16:creationId xmlns:a16="http://schemas.microsoft.com/office/drawing/2014/main" id="{432F1EDF-93F2-4ACC-8C09-CC7D331FBF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5562600"/>
          <a:ext cx="28448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0" name="Equation" r:id="rId16" imgW="2844720" imgH="723600" progId="Equation.3">
                  <p:embed/>
                </p:oleObj>
              </mc:Choice>
              <mc:Fallback>
                <p:oleObj name="Equation" r:id="rId16" imgW="2844720" imgH="7236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562600"/>
                        <a:ext cx="28448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504" name="Object 24">
            <a:extLst>
              <a:ext uri="{FF2B5EF4-FFF2-40B4-BE49-F238E27FC236}">
                <a16:creationId xmlns:a16="http://schemas.microsoft.com/office/drawing/2014/main" id="{3890A671-808D-48E5-9355-567DB06D3D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4953000"/>
          <a:ext cx="30480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1" name="Equation" r:id="rId18" imgW="3047760" imgH="723600" progId="Equation.3">
                  <p:embed/>
                </p:oleObj>
              </mc:Choice>
              <mc:Fallback>
                <p:oleObj name="Equation" r:id="rId18" imgW="3047760" imgH="7236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953000"/>
                        <a:ext cx="30480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505" name="Object 25">
            <a:extLst>
              <a:ext uri="{FF2B5EF4-FFF2-40B4-BE49-F238E27FC236}">
                <a16:creationId xmlns:a16="http://schemas.microsoft.com/office/drawing/2014/main" id="{3FCAC0A2-D48A-4A14-93AD-1B480917E3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5562600"/>
          <a:ext cx="2184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2" name="Equation" r:id="rId20" imgW="2184120" imgH="723600" progId="Equation.3">
                  <p:embed/>
                </p:oleObj>
              </mc:Choice>
              <mc:Fallback>
                <p:oleObj name="Equation" r:id="rId20" imgW="2184120" imgH="7236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562600"/>
                        <a:ext cx="2184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506" name="AutoShape 26">
            <a:hlinkClick r:id="rId22" action="ppaction://hlinksldjump" highlightClick="1" endSnd="1"/>
            <a:extLst>
              <a:ext uri="{FF2B5EF4-FFF2-40B4-BE49-F238E27FC236}">
                <a16:creationId xmlns:a16="http://schemas.microsoft.com/office/drawing/2014/main" id="{CC717A31-F511-4C6C-A60F-F80BF4661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8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1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21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21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autoUpdateAnimBg="0"/>
      <p:bldP spid="148484" grpId="0" autoUpdateAnimBg="0"/>
      <p:bldP spid="14849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129E101A-E1CF-4DF3-8493-E12AAC852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50531" name="Text Box 3">
            <a:extLst>
              <a:ext uri="{FF2B5EF4-FFF2-40B4-BE49-F238E27FC236}">
                <a16:creationId xmlns:a16="http://schemas.microsoft.com/office/drawing/2014/main" id="{37879A80-251F-460E-BD19-EF0133351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50532" name="Text Box 4">
            <a:extLst>
              <a:ext uri="{FF2B5EF4-FFF2-40B4-BE49-F238E27FC236}">
                <a16:creationId xmlns:a16="http://schemas.microsoft.com/office/drawing/2014/main" id="{C4118E33-784E-4E9F-A0A3-16B7A365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 car drives 60 km north, then 80 km east, as shown in the diagram. The journey takes 2 hours. Calculate</a:t>
            </a:r>
          </a:p>
          <a:p>
            <a:r>
              <a:rPr lang="en-US" altLang="en-US">
                <a:solidFill>
                  <a:schemeClr val="tx1"/>
                </a:solidFill>
              </a:rPr>
              <a:t>a) the distance travelled</a:t>
            </a:r>
          </a:p>
          <a:p>
            <a:r>
              <a:rPr lang="en-US" altLang="en-US">
                <a:solidFill>
                  <a:schemeClr val="tx1"/>
                </a:solidFill>
              </a:rPr>
              <a:t>b) the displacement</a:t>
            </a:r>
          </a:p>
          <a:p>
            <a:r>
              <a:rPr lang="en-US" altLang="en-US">
                <a:solidFill>
                  <a:schemeClr val="tx1"/>
                </a:solidFill>
              </a:rPr>
              <a:t>c) the average speed</a:t>
            </a:r>
          </a:p>
          <a:p>
            <a:r>
              <a:rPr lang="en-US" altLang="en-US">
                <a:solidFill>
                  <a:schemeClr val="tx1"/>
                </a:solidFill>
              </a:rPr>
              <a:t>d) the average velocity.</a:t>
            </a:r>
            <a:endParaRPr lang="en-US" altLang="en-US" sz="240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50533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97E50B8-7810-44D2-B4F4-4E644B645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0536" name="Rectangle 8">
            <a:extLst>
              <a:ext uri="{FF2B5EF4-FFF2-40B4-BE49-F238E27FC236}">
                <a16:creationId xmlns:a16="http://schemas.microsoft.com/office/drawing/2014/main" id="{8A2FD4DC-3C77-462C-9599-DC820FD10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50537" name="Text Box 9">
            <a:extLst>
              <a:ext uri="{FF2B5EF4-FFF2-40B4-BE49-F238E27FC236}">
                <a16:creationId xmlns:a16="http://schemas.microsoft.com/office/drawing/2014/main" id="{228A5E24-8E9C-48C0-83CB-571CD2FBF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Vectors and Scalars</a:t>
            </a:r>
            <a:endParaRPr lang="en-US" altLang="en-US" sz="1400"/>
          </a:p>
        </p:txBody>
      </p:sp>
      <p:sp>
        <p:nvSpPr>
          <p:cNvPr id="150538" name="Rectangle 10">
            <a:extLst>
              <a:ext uri="{FF2B5EF4-FFF2-40B4-BE49-F238E27FC236}">
                <a16:creationId xmlns:a16="http://schemas.microsoft.com/office/drawing/2014/main" id="{797BE1AC-32E1-4450-8942-A959F51C9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22</a:t>
            </a:r>
            <a:endParaRPr lang="en-US" altLang="en-US"/>
          </a:p>
        </p:txBody>
      </p:sp>
      <p:sp>
        <p:nvSpPr>
          <p:cNvPr id="150543" name="Line 15">
            <a:extLst>
              <a:ext uri="{FF2B5EF4-FFF2-40B4-BE49-F238E27FC236}">
                <a16:creationId xmlns:a16="http://schemas.microsoft.com/office/drawing/2014/main" id="{244C1B39-D288-4D59-8FE7-64551844A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8100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0544" name="Line 16">
            <a:extLst>
              <a:ext uri="{FF2B5EF4-FFF2-40B4-BE49-F238E27FC236}">
                <a16:creationId xmlns:a16="http://schemas.microsoft.com/office/drawing/2014/main" id="{A44FAA5E-F9ED-47C4-9179-B463571AD8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810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0545" name="Text Box 17">
            <a:extLst>
              <a:ext uri="{FF2B5EF4-FFF2-40B4-BE49-F238E27FC236}">
                <a16:creationId xmlns:a16="http://schemas.microsoft.com/office/drawing/2014/main" id="{8A0CEBE1-409B-40B5-84E9-4FFBEE214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505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80 km</a:t>
            </a:r>
          </a:p>
        </p:txBody>
      </p:sp>
      <p:sp>
        <p:nvSpPr>
          <p:cNvPr id="150548" name="Text Box 20">
            <a:extLst>
              <a:ext uri="{FF2B5EF4-FFF2-40B4-BE49-F238E27FC236}">
                <a16:creationId xmlns:a16="http://schemas.microsoft.com/office/drawing/2014/main" id="{448FFF58-22D3-440B-9269-CBE2BC64D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1910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60 km</a:t>
            </a:r>
          </a:p>
        </p:txBody>
      </p:sp>
      <p:sp>
        <p:nvSpPr>
          <p:cNvPr id="150550" name="Rectangle 22">
            <a:extLst>
              <a:ext uri="{FF2B5EF4-FFF2-40B4-BE49-F238E27FC236}">
                <a16:creationId xmlns:a16="http://schemas.microsoft.com/office/drawing/2014/main" id="{48370DC1-49F6-4108-99D5-9DC9F7B41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8768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b)</a:t>
            </a:r>
          </a:p>
        </p:txBody>
      </p:sp>
      <p:sp>
        <p:nvSpPr>
          <p:cNvPr id="150551" name="Rectangle 23">
            <a:extLst>
              <a:ext uri="{FF2B5EF4-FFF2-40B4-BE49-F238E27FC236}">
                <a16:creationId xmlns:a16="http://schemas.microsoft.com/office/drawing/2014/main" id="{A2118F14-4C68-4AC0-A6BD-C122E1D23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3340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c)</a:t>
            </a:r>
          </a:p>
        </p:txBody>
      </p:sp>
      <p:sp>
        <p:nvSpPr>
          <p:cNvPr id="150552" name="Rectangle 24">
            <a:extLst>
              <a:ext uri="{FF2B5EF4-FFF2-40B4-BE49-F238E27FC236}">
                <a16:creationId xmlns:a16="http://schemas.microsoft.com/office/drawing/2014/main" id="{4C0AE272-8350-40F2-918C-0F38E2759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0198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d)</a:t>
            </a:r>
          </a:p>
        </p:txBody>
      </p:sp>
      <p:sp>
        <p:nvSpPr>
          <p:cNvPr id="150553" name="Rectangle 25">
            <a:extLst>
              <a:ext uri="{FF2B5EF4-FFF2-40B4-BE49-F238E27FC236}">
                <a16:creationId xmlns:a16="http://schemas.microsoft.com/office/drawing/2014/main" id="{7331773A-3EF4-4E5A-A913-D666A02D9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4196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a)</a:t>
            </a:r>
          </a:p>
        </p:txBody>
      </p:sp>
      <p:graphicFrame>
        <p:nvGraphicFramePr>
          <p:cNvPr id="150554" name="Object 26">
            <a:extLst>
              <a:ext uri="{FF2B5EF4-FFF2-40B4-BE49-F238E27FC236}">
                <a16:creationId xmlns:a16="http://schemas.microsoft.com/office/drawing/2014/main" id="{6301D5A9-1C39-4416-B887-2AE3C8FC64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4953000"/>
          <a:ext cx="40640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5" name="Equation" r:id="rId11" imgW="4063680" imgH="342720" progId="Equation.3">
                  <p:embed/>
                </p:oleObj>
              </mc:Choice>
              <mc:Fallback>
                <p:oleObj name="Equation" r:id="rId11" imgW="4063680" imgH="34272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953000"/>
                        <a:ext cx="40640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55" name="Object 27">
            <a:extLst>
              <a:ext uri="{FF2B5EF4-FFF2-40B4-BE49-F238E27FC236}">
                <a16:creationId xmlns:a16="http://schemas.microsoft.com/office/drawing/2014/main" id="{B5E90C64-257C-4F50-97FE-096EA93240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89100" y="4495800"/>
          <a:ext cx="36703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6" name="Equation" r:id="rId13" imgW="3670200" imgH="342720" progId="Equation.3">
                  <p:embed/>
                </p:oleObj>
              </mc:Choice>
              <mc:Fallback>
                <p:oleObj name="Equation" r:id="rId13" imgW="3670200" imgH="34272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4495800"/>
                        <a:ext cx="36703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56" name="Object 28">
            <a:extLst>
              <a:ext uri="{FF2B5EF4-FFF2-40B4-BE49-F238E27FC236}">
                <a16:creationId xmlns:a16="http://schemas.microsoft.com/office/drawing/2014/main" id="{6C61AF02-3DE6-4B5F-9646-62CBF9CBA3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5867400"/>
          <a:ext cx="29083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7" name="Equation" r:id="rId15" imgW="2908080" imgH="723600" progId="Equation.3">
                  <p:embed/>
                </p:oleObj>
              </mc:Choice>
              <mc:Fallback>
                <p:oleObj name="Equation" r:id="rId15" imgW="2908080" imgH="7236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867400"/>
                        <a:ext cx="29083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57" name="Object 29">
            <a:extLst>
              <a:ext uri="{FF2B5EF4-FFF2-40B4-BE49-F238E27FC236}">
                <a16:creationId xmlns:a16="http://schemas.microsoft.com/office/drawing/2014/main" id="{C37B090D-4DB0-417A-92E5-C7FBE1C446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5257800"/>
          <a:ext cx="2895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8" name="Equation" r:id="rId17" imgW="2895480" imgH="723600" progId="Equation.3">
                  <p:embed/>
                </p:oleObj>
              </mc:Choice>
              <mc:Fallback>
                <p:oleObj name="Equation" r:id="rId17" imgW="2895480" imgH="7236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257800"/>
                        <a:ext cx="2895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58" name="Line 30">
            <a:extLst>
              <a:ext uri="{FF2B5EF4-FFF2-40B4-BE49-F238E27FC236}">
                <a16:creationId xmlns:a16="http://schemas.microsoft.com/office/drawing/2014/main" id="{AC9002C6-9D37-4042-80B2-811D91D4B4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3810000"/>
            <a:ext cx="14478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0559" name="Line 31">
            <a:extLst>
              <a:ext uri="{FF2B5EF4-FFF2-40B4-BE49-F238E27FC236}">
                <a16:creationId xmlns:a16="http://schemas.microsoft.com/office/drawing/2014/main" id="{E078B428-7F9A-4BC4-9179-C55FA4C6C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4648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0560" name="Text Box 32">
            <a:extLst>
              <a:ext uri="{FF2B5EF4-FFF2-40B4-BE49-F238E27FC236}">
                <a16:creationId xmlns:a16="http://schemas.microsoft.com/office/drawing/2014/main" id="{62EA5F8A-FE5A-49D0-918C-C6A912921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419600"/>
            <a:ext cx="116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53 degrees</a:t>
            </a:r>
          </a:p>
        </p:txBody>
      </p:sp>
      <p:graphicFrame>
        <p:nvGraphicFramePr>
          <p:cNvPr id="150561" name="Object 33">
            <a:extLst>
              <a:ext uri="{FF2B5EF4-FFF2-40B4-BE49-F238E27FC236}">
                <a16:creationId xmlns:a16="http://schemas.microsoft.com/office/drawing/2014/main" id="{67DC86ED-17B4-492C-8FEB-79CAD5F30F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5257800"/>
          <a:ext cx="2260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9" name="Equation" r:id="rId19" imgW="2260440" imgH="723600" progId="Equation.3">
                  <p:embed/>
                </p:oleObj>
              </mc:Choice>
              <mc:Fallback>
                <p:oleObj name="Equation" r:id="rId19" imgW="2260440" imgH="7236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257800"/>
                        <a:ext cx="2260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62" name="Object 34">
            <a:extLst>
              <a:ext uri="{FF2B5EF4-FFF2-40B4-BE49-F238E27FC236}">
                <a16:creationId xmlns:a16="http://schemas.microsoft.com/office/drawing/2014/main" id="{C5A15E08-AD07-4FA9-ADA8-6751D5AA2F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5867400"/>
          <a:ext cx="31496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0" name="Equation" r:id="rId21" imgW="3149280" imgH="723600" progId="Equation.3">
                  <p:embed/>
                </p:oleObj>
              </mc:Choice>
              <mc:Fallback>
                <p:oleObj name="Equation" r:id="rId21" imgW="3149280" imgH="7236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867400"/>
                        <a:ext cx="31496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3" name="Text Box 35">
            <a:extLst>
              <a:ext uri="{FF2B5EF4-FFF2-40B4-BE49-F238E27FC236}">
                <a16:creationId xmlns:a16="http://schemas.microsoft.com/office/drawing/2014/main" id="{073561CE-631D-4DE3-A790-ECE32B7DE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4198938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100km</a:t>
            </a:r>
          </a:p>
        </p:txBody>
      </p:sp>
      <p:sp>
        <p:nvSpPr>
          <p:cNvPr id="150564" name="AutoShape 36">
            <a:hlinkClick r:id="rId23" action="ppaction://hlinksldjump" highlightClick="1" endSnd="1"/>
            <a:extLst>
              <a:ext uri="{FF2B5EF4-FFF2-40B4-BE49-F238E27FC236}">
                <a16:creationId xmlns:a16="http://schemas.microsoft.com/office/drawing/2014/main" id="{49670860-8301-40A2-9EC4-B745DB51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0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0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0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0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0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0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0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22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0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22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05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22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autoUpdateAnimBg="0"/>
      <p:bldP spid="150532" grpId="0" autoUpdateAnimBg="0"/>
      <p:bldP spid="150545" grpId="0" autoUpdateAnimBg="0"/>
      <p:bldP spid="150548" grpId="0" autoUpdateAnimBg="0"/>
      <p:bldP spid="150560" grpId="0" autoUpdateAnimBg="0"/>
      <p:bldP spid="150563" grpId="0" autoUpdateAnimBg="0"/>
    </p:bldLst>
  </p:timing>
</p:sld>
</file>

<file path=ppt/theme/theme1.xml><?xml version="1.0" encoding="utf-8"?>
<a:theme xmlns:a="http://schemas.openxmlformats.org/drawingml/2006/main" name="Kinematics solutions">
  <a:themeElements>
    <a:clrScheme name="">
      <a:dk1>
        <a:srgbClr val="660066"/>
      </a:dk1>
      <a:lt1>
        <a:srgbClr val="FFFFFF"/>
      </a:lt1>
      <a:dk2>
        <a:srgbClr val="800080"/>
      </a:dk2>
      <a:lt2>
        <a:srgbClr val="FFCC99"/>
      </a:lt2>
      <a:accent1>
        <a:srgbClr val="99FF99"/>
      </a:accent1>
      <a:accent2>
        <a:srgbClr val="CC66FF"/>
      </a:accent2>
      <a:accent3>
        <a:srgbClr val="FFFFFF"/>
      </a:accent3>
      <a:accent4>
        <a:srgbClr val="560056"/>
      </a:accent4>
      <a:accent5>
        <a:srgbClr val="CAFFCA"/>
      </a:accent5>
      <a:accent6>
        <a:srgbClr val="B95CE7"/>
      </a:accent6>
      <a:hlink>
        <a:srgbClr val="FF33CC"/>
      </a:hlink>
      <a:folHlink>
        <a:srgbClr val="006600"/>
      </a:folHlink>
    </a:clrScheme>
    <a:fontScheme name="Kinematics solutions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Kinematics solutions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nematics solutions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nematics solution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nematics solutions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Office\Templates\Kinematics solutions.pot</Template>
  <TotalTime>9936</TotalTime>
  <Words>451</Words>
  <Application>Microsoft Office PowerPoint</Application>
  <PresentationFormat>On-screen Show (4:3)</PresentationFormat>
  <Paragraphs>96</Paragraphs>
  <Slides>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Times New Roman</vt:lpstr>
      <vt:lpstr>Impact</vt:lpstr>
      <vt:lpstr>Kinematics solutions</vt:lpstr>
      <vt:lpstr>Microsoft Equation 3.0</vt:lpstr>
      <vt:lpstr>Physics Support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Haldane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Still </dc:title>
  <dc:creator>John Sharkey</dc:creator>
  <cp:lastModifiedBy>Mrs Hargreaves</cp:lastModifiedBy>
  <cp:revision>91</cp:revision>
  <cp:lastPrinted>1999-03-08T14:32:10Z</cp:lastPrinted>
  <dcterms:created xsi:type="dcterms:W3CDTF">1998-09-04T13:35:22Z</dcterms:created>
  <dcterms:modified xsi:type="dcterms:W3CDTF">2020-06-09T09:32:40Z</dcterms:modified>
</cp:coreProperties>
</file>