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m4a" ContentType="audio/mp4"/>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7" r:id="rId3"/>
    <p:sldId id="265" r:id="rId4"/>
    <p:sldId id="258" r:id="rId5"/>
    <p:sldId id="259" r:id="rId6"/>
    <p:sldId id="260" r:id="rId7"/>
    <p:sldId id="261" r:id="rId8"/>
    <p:sldId id="262" r:id="rId9"/>
    <p:sldId id="263" r:id="rId10"/>
    <p:sldId id="264" r:id="rId11"/>
    <p:sldId id="425" r:id="rId12"/>
    <p:sldId id="426" r:id="rId13"/>
    <p:sldId id="427" r:id="rId14"/>
    <p:sldId id="266" r:id="rId15"/>
    <p:sldId id="294" r:id="rId16"/>
    <p:sldId id="295" r:id="rId17"/>
    <p:sldId id="296" r:id="rId18"/>
    <p:sldId id="420" r:id="rId19"/>
    <p:sldId id="421" r:id="rId20"/>
    <p:sldId id="423" r:id="rId21"/>
    <p:sldId id="417" r:id="rId22"/>
    <p:sldId id="409" r:id="rId23"/>
    <p:sldId id="410" r:id="rId24"/>
    <p:sldId id="418" r:id="rId25"/>
    <p:sldId id="419" r:id="rId26"/>
    <p:sldId id="273" r:id="rId27"/>
    <p:sldId id="424" r:id="rId28"/>
    <p:sldId id="422" r:id="rId29"/>
    <p:sldId id="274" r:id="rId30"/>
    <p:sldId id="276" r:id="rId31"/>
    <p:sldId id="288" r:id="rId32"/>
    <p:sldId id="289" r:id="rId33"/>
    <p:sldId id="290" r:id="rId34"/>
    <p:sldId id="291" r:id="rId35"/>
    <p:sldId id="292" r:id="rId36"/>
    <p:sldId id="277" r:id="rId37"/>
    <p:sldId id="278" r:id="rId38"/>
    <p:sldId id="279" r:id="rId39"/>
    <p:sldId id="280" r:id="rId40"/>
    <p:sldId id="281" r:id="rId41"/>
    <p:sldId id="282" r:id="rId42"/>
    <p:sldId id="283" r:id="rId43"/>
    <p:sldId id="284" r:id="rId44"/>
    <p:sldId id="269" r:id="rId45"/>
    <p:sldId id="285" r:id="rId46"/>
    <p:sldId id="286" r:id="rId47"/>
    <p:sldId id="275" r:id="rId48"/>
    <p:sldId id="270" r:id="rId49"/>
    <p:sldId id="28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CFC9F5-7621-47CA-8278-47653B6C4BC9}" v="23" dt="2021-12-14T21:16:31.5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8" autoAdjust="0"/>
    <p:restoredTop sz="94660"/>
  </p:normalViewPr>
  <p:slideViewPr>
    <p:cSldViewPr snapToGrid="0">
      <p:cViewPr varScale="1">
        <p:scale>
          <a:sx n="76" d="100"/>
          <a:sy n="76" d="100"/>
        </p:scale>
        <p:origin x="126" y="11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Hargreaves" userId="16d29ebe-5fd1-4f7c-a551-c4871f6cfdc9" providerId="ADAL" clId="{BDCFC9F5-7621-47CA-8278-47653B6C4BC9}"/>
    <pc:docChg chg="custSel addSld modSld">
      <pc:chgData name="Mrs Hargreaves" userId="16d29ebe-5fd1-4f7c-a551-c4871f6cfdc9" providerId="ADAL" clId="{BDCFC9F5-7621-47CA-8278-47653B6C4BC9}" dt="2021-12-14T21:17:36.001" v="140" actId="1076"/>
      <pc:docMkLst>
        <pc:docMk/>
      </pc:docMkLst>
      <pc:sldChg chg="addSp delSp modSp new mod setBg">
        <pc:chgData name="Mrs Hargreaves" userId="16d29ebe-5fd1-4f7c-a551-c4871f6cfdc9" providerId="ADAL" clId="{BDCFC9F5-7621-47CA-8278-47653B6C4BC9}" dt="2021-12-14T21:12:10.425" v="46" actId="26606"/>
        <pc:sldMkLst>
          <pc:docMk/>
          <pc:sldMk cId="4090676046" sldId="425"/>
        </pc:sldMkLst>
        <pc:spChg chg="mod">
          <ac:chgData name="Mrs Hargreaves" userId="16d29ebe-5fd1-4f7c-a551-c4871f6cfdc9" providerId="ADAL" clId="{BDCFC9F5-7621-47CA-8278-47653B6C4BC9}" dt="2021-12-14T21:12:10.425" v="46" actId="26606"/>
          <ac:spMkLst>
            <pc:docMk/>
            <pc:sldMk cId="4090676046" sldId="425"/>
            <ac:spMk id="2" creationId="{324A53F6-B9F3-4DE9-AAB0-19411F8A5640}"/>
          </ac:spMkLst>
        </pc:spChg>
        <pc:spChg chg="del">
          <ac:chgData name="Mrs Hargreaves" userId="16d29ebe-5fd1-4f7c-a551-c4871f6cfdc9" providerId="ADAL" clId="{BDCFC9F5-7621-47CA-8278-47653B6C4BC9}" dt="2021-12-14T21:12:07.785" v="45" actId="478"/>
          <ac:spMkLst>
            <pc:docMk/>
            <pc:sldMk cId="4090676046" sldId="425"/>
            <ac:spMk id="3" creationId="{221E955E-D6A6-431B-ADDD-7AADA4DE4123}"/>
          </ac:spMkLst>
        </pc:spChg>
        <pc:spChg chg="add mod">
          <ac:chgData name="Mrs Hargreaves" userId="16d29ebe-5fd1-4f7c-a551-c4871f6cfdc9" providerId="ADAL" clId="{BDCFC9F5-7621-47CA-8278-47653B6C4BC9}" dt="2021-12-14T21:11:52.753" v="44"/>
          <ac:spMkLst>
            <pc:docMk/>
            <pc:sldMk cId="4090676046" sldId="425"/>
            <ac:spMk id="6" creationId="{E9954216-ACFC-494D-9292-31DA77E6DBFF}"/>
          </ac:spMkLst>
        </pc:spChg>
        <pc:spChg chg="add mod">
          <ac:chgData name="Mrs Hargreaves" userId="16d29ebe-5fd1-4f7c-a551-c4871f6cfdc9" providerId="ADAL" clId="{BDCFC9F5-7621-47CA-8278-47653B6C4BC9}" dt="2021-12-14T21:11:52.753" v="44"/>
          <ac:spMkLst>
            <pc:docMk/>
            <pc:sldMk cId="4090676046" sldId="425"/>
            <ac:spMk id="8" creationId="{BDA39E29-80FB-4457-85B2-ED46F1883BE5}"/>
          </ac:spMkLst>
        </pc:spChg>
        <pc:spChg chg="add">
          <ac:chgData name="Mrs Hargreaves" userId="16d29ebe-5fd1-4f7c-a551-c4871f6cfdc9" providerId="ADAL" clId="{BDCFC9F5-7621-47CA-8278-47653B6C4BC9}" dt="2021-12-14T21:12:10.425" v="46" actId="26606"/>
          <ac:spMkLst>
            <pc:docMk/>
            <pc:sldMk cId="4090676046" sldId="425"/>
            <ac:spMk id="15" creationId="{42285737-90EE-47DC-AC80-8AE156B11969}"/>
          </ac:spMkLst>
        </pc:spChg>
        <pc:grpChg chg="add mod">
          <ac:chgData name="Mrs Hargreaves" userId="16d29ebe-5fd1-4f7c-a551-c4871f6cfdc9" providerId="ADAL" clId="{BDCFC9F5-7621-47CA-8278-47653B6C4BC9}" dt="2021-12-14T21:12:10.425" v="46" actId="26606"/>
          <ac:grpSpMkLst>
            <pc:docMk/>
            <pc:sldMk cId="4090676046" sldId="425"/>
            <ac:grpSpMk id="4" creationId="{1D3749F6-0783-45BB-8521-E4E7CBBF61E6}"/>
          </ac:grpSpMkLst>
        </pc:grpChg>
        <pc:grpChg chg="add mod">
          <ac:chgData name="Mrs Hargreaves" userId="16d29ebe-5fd1-4f7c-a551-c4871f6cfdc9" providerId="ADAL" clId="{BDCFC9F5-7621-47CA-8278-47653B6C4BC9}" dt="2021-12-14T21:11:52.753" v="44"/>
          <ac:grpSpMkLst>
            <pc:docMk/>
            <pc:sldMk cId="4090676046" sldId="425"/>
            <ac:grpSpMk id="5" creationId="{BF8C9176-C17C-440F-B990-BBCD98923D02}"/>
          </ac:grpSpMkLst>
        </pc:grpChg>
        <pc:grpChg chg="add mod">
          <ac:chgData name="Mrs Hargreaves" userId="16d29ebe-5fd1-4f7c-a551-c4871f6cfdc9" providerId="ADAL" clId="{BDCFC9F5-7621-47CA-8278-47653B6C4BC9}" dt="2021-12-14T21:11:52.753" v="44"/>
          <ac:grpSpMkLst>
            <pc:docMk/>
            <pc:sldMk cId="4090676046" sldId="425"/>
            <ac:grpSpMk id="7" creationId="{E13F2F17-1C5B-43CD-A958-B7604E933D9C}"/>
          </ac:grpSpMkLst>
        </pc:grpChg>
        <pc:grpChg chg="add">
          <ac:chgData name="Mrs Hargreaves" userId="16d29ebe-5fd1-4f7c-a551-c4871f6cfdc9" providerId="ADAL" clId="{BDCFC9F5-7621-47CA-8278-47653B6C4BC9}" dt="2021-12-14T21:12:10.425" v="46" actId="26606"/>
          <ac:grpSpMkLst>
            <pc:docMk/>
            <pc:sldMk cId="4090676046" sldId="425"/>
            <ac:grpSpMk id="17" creationId="{B57BDC17-F1B3-455F-BBF1-680AA1F25C06}"/>
          </ac:grpSpMkLst>
        </pc:grpChg>
        <pc:picChg chg="add mod">
          <ac:chgData name="Mrs Hargreaves" userId="16d29ebe-5fd1-4f7c-a551-c4871f6cfdc9" providerId="ADAL" clId="{BDCFC9F5-7621-47CA-8278-47653B6C4BC9}" dt="2021-12-14T21:11:52.753" v="44"/>
          <ac:picMkLst>
            <pc:docMk/>
            <pc:sldMk cId="4090676046" sldId="425"/>
            <ac:picMk id="9" creationId="{17FD3916-6FCA-4B9A-A26E-05ABCA592ED9}"/>
          </ac:picMkLst>
        </pc:picChg>
        <pc:picChg chg="add mod">
          <ac:chgData name="Mrs Hargreaves" userId="16d29ebe-5fd1-4f7c-a551-c4871f6cfdc9" providerId="ADAL" clId="{BDCFC9F5-7621-47CA-8278-47653B6C4BC9}" dt="2021-12-14T21:11:52.753" v="44"/>
          <ac:picMkLst>
            <pc:docMk/>
            <pc:sldMk cId="4090676046" sldId="425"/>
            <ac:picMk id="10" creationId="{321A0EA9-65AA-4A1D-ADE8-854B18BE5826}"/>
          </ac:picMkLst>
        </pc:picChg>
      </pc:sldChg>
      <pc:sldChg chg="addSp delSp modSp new mod setBg">
        <pc:chgData name="Mrs Hargreaves" userId="16d29ebe-5fd1-4f7c-a551-c4871f6cfdc9" providerId="ADAL" clId="{BDCFC9F5-7621-47CA-8278-47653B6C4BC9}" dt="2021-12-14T21:13:57.700" v="58" actId="1076"/>
        <pc:sldMkLst>
          <pc:docMk/>
          <pc:sldMk cId="753494944" sldId="426"/>
        </pc:sldMkLst>
        <pc:spChg chg="del">
          <ac:chgData name="Mrs Hargreaves" userId="16d29ebe-5fd1-4f7c-a551-c4871f6cfdc9" providerId="ADAL" clId="{BDCFC9F5-7621-47CA-8278-47653B6C4BC9}" dt="2021-12-14T21:13:07.385" v="49" actId="478"/>
          <ac:spMkLst>
            <pc:docMk/>
            <pc:sldMk cId="753494944" sldId="426"/>
            <ac:spMk id="2" creationId="{5FA28DAB-019C-49DD-A00A-F6907D04123C}"/>
          </ac:spMkLst>
        </pc:spChg>
        <pc:spChg chg="del">
          <ac:chgData name="Mrs Hargreaves" userId="16d29ebe-5fd1-4f7c-a551-c4871f6cfdc9" providerId="ADAL" clId="{BDCFC9F5-7621-47CA-8278-47653B6C4BC9}" dt="2021-12-14T21:13:03.197" v="48" actId="478"/>
          <ac:spMkLst>
            <pc:docMk/>
            <pc:sldMk cId="753494944" sldId="426"/>
            <ac:spMk id="3" creationId="{FC25699E-50EA-4655-BB05-7CB5556E9BD5}"/>
          </ac:spMkLst>
        </pc:spChg>
        <pc:spChg chg="add">
          <ac:chgData name="Mrs Hargreaves" userId="16d29ebe-5fd1-4f7c-a551-c4871f6cfdc9" providerId="ADAL" clId="{BDCFC9F5-7621-47CA-8278-47653B6C4BC9}" dt="2021-12-14T21:13:22.769" v="51" actId="26606"/>
          <ac:spMkLst>
            <pc:docMk/>
            <pc:sldMk cId="753494944" sldId="426"/>
            <ac:spMk id="10" creationId="{B775CD93-9DF2-48CB-9F57-1BCA9A46C7FA}"/>
          </ac:spMkLst>
        </pc:spChg>
        <pc:spChg chg="add">
          <ac:chgData name="Mrs Hargreaves" userId="16d29ebe-5fd1-4f7c-a551-c4871f6cfdc9" providerId="ADAL" clId="{BDCFC9F5-7621-47CA-8278-47653B6C4BC9}" dt="2021-12-14T21:13:22.769" v="51" actId="26606"/>
          <ac:spMkLst>
            <pc:docMk/>
            <pc:sldMk cId="753494944" sldId="426"/>
            <ac:spMk id="12" creationId="{6166C6D1-23AC-49C4-BA07-238E4E9F8CEB}"/>
          </ac:spMkLst>
        </pc:spChg>
        <pc:picChg chg="add del mod">
          <ac:chgData name="Mrs Hargreaves" userId="16d29ebe-5fd1-4f7c-a551-c4871f6cfdc9" providerId="ADAL" clId="{BDCFC9F5-7621-47CA-8278-47653B6C4BC9}" dt="2021-12-14T21:13:45.156" v="53" actId="478"/>
          <ac:picMkLst>
            <pc:docMk/>
            <pc:sldMk cId="753494944" sldId="426"/>
            <ac:picMk id="5" creationId="{D5B2C2B7-FAA5-4195-9011-BCB4F11CBA52}"/>
          </ac:picMkLst>
        </pc:picChg>
        <pc:picChg chg="add mod">
          <ac:chgData name="Mrs Hargreaves" userId="16d29ebe-5fd1-4f7c-a551-c4871f6cfdc9" providerId="ADAL" clId="{BDCFC9F5-7621-47CA-8278-47653B6C4BC9}" dt="2021-12-14T21:13:57.700" v="58" actId="1076"/>
          <ac:picMkLst>
            <pc:docMk/>
            <pc:sldMk cId="753494944" sldId="426"/>
            <ac:picMk id="7" creationId="{11BB1222-07C0-4CAA-BD5F-BF6BF27F1933}"/>
          </ac:picMkLst>
        </pc:picChg>
      </pc:sldChg>
      <pc:sldChg chg="addSp modSp new mod setBg setClrOvrMap">
        <pc:chgData name="Mrs Hargreaves" userId="16d29ebe-5fd1-4f7c-a551-c4871f6cfdc9" providerId="ADAL" clId="{BDCFC9F5-7621-47CA-8278-47653B6C4BC9}" dt="2021-12-14T21:17:36.001" v="140" actId="1076"/>
        <pc:sldMkLst>
          <pc:docMk/>
          <pc:sldMk cId="2181793761" sldId="427"/>
        </pc:sldMkLst>
        <pc:spChg chg="mod">
          <ac:chgData name="Mrs Hargreaves" userId="16d29ebe-5fd1-4f7c-a551-c4871f6cfdc9" providerId="ADAL" clId="{BDCFC9F5-7621-47CA-8278-47653B6C4BC9}" dt="2021-12-14T21:16:46.805" v="130" actId="26606"/>
          <ac:spMkLst>
            <pc:docMk/>
            <pc:sldMk cId="2181793761" sldId="427"/>
            <ac:spMk id="2" creationId="{A3C7DE5D-B2AC-4D11-88E9-B3606F11FAA5}"/>
          </ac:spMkLst>
        </pc:spChg>
        <pc:spChg chg="mod">
          <ac:chgData name="Mrs Hargreaves" userId="16d29ebe-5fd1-4f7c-a551-c4871f6cfdc9" providerId="ADAL" clId="{BDCFC9F5-7621-47CA-8278-47653B6C4BC9}" dt="2021-12-14T21:17:36.001" v="140" actId="1076"/>
          <ac:spMkLst>
            <pc:docMk/>
            <pc:sldMk cId="2181793761" sldId="427"/>
            <ac:spMk id="3" creationId="{16F37A91-C42B-4ED5-B7E1-F52D51141236}"/>
          </ac:spMkLst>
        </pc:spChg>
        <pc:spChg chg="add">
          <ac:chgData name="Mrs Hargreaves" userId="16d29ebe-5fd1-4f7c-a551-c4871f6cfdc9" providerId="ADAL" clId="{BDCFC9F5-7621-47CA-8278-47653B6C4BC9}" dt="2021-12-14T21:16:46.805" v="130" actId="26606"/>
          <ac:spMkLst>
            <pc:docMk/>
            <pc:sldMk cId="2181793761" sldId="427"/>
            <ac:spMk id="8" creationId="{AD21898E-86C0-4C8A-A76C-DF33E844C87A}"/>
          </ac:spMkLst>
        </pc:spChg>
        <pc:spChg chg="add">
          <ac:chgData name="Mrs Hargreaves" userId="16d29ebe-5fd1-4f7c-a551-c4871f6cfdc9" providerId="ADAL" clId="{BDCFC9F5-7621-47CA-8278-47653B6C4BC9}" dt="2021-12-14T21:16:46.805" v="130" actId="26606"/>
          <ac:spMkLst>
            <pc:docMk/>
            <pc:sldMk cId="2181793761" sldId="427"/>
            <ac:spMk id="10" creationId="{5C8F04BD-D093-45D0-B54C-50FDB308B4E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dirty="0"/>
              <a:t>Graph of a car accelerating at 2 m/s every second </a:t>
            </a:r>
            <a:r>
              <a:rPr lang="en-US"/>
              <a:t>or </a:t>
            </a:r>
          </a:p>
          <a:p>
            <a:pPr>
              <a:defRPr/>
            </a:pPr>
            <a:r>
              <a:rPr lang="en-US"/>
              <a:t>2 </a:t>
            </a:r>
            <a:r>
              <a:rPr lang="en-US" dirty="0"/>
              <a:t>m/s</a:t>
            </a:r>
            <a:r>
              <a:rPr lang="en-US" baseline="30000" dirty="0"/>
              <a:t>2</a:t>
            </a:r>
          </a:p>
        </c:rich>
      </c:tx>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Sheet1!$B$1:$B$2</c:f>
              <c:strCache>
                <c:ptCount val="2"/>
                <c:pt idx="0">
                  <c:v>velocity</c:v>
                </c:pt>
                <c:pt idx="1">
                  <c:v>(m/s)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xVal>
            <c:numRef>
              <c:f>Sheet1!$A$3:$A$13</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xVal>
          <c:yVal>
            <c:numRef>
              <c:f>Sheet1!$B$3:$B$13</c:f>
              <c:numCache>
                <c:formatCode>General</c:formatCode>
                <c:ptCount val="11"/>
                <c:pt idx="0">
                  <c:v>0</c:v>
                </c:pt>
                <c:pt idx="1">
                  <c:v>2</c:v>
                </c:pt>
                <c:pt idx="2">
                  <c:v>4</c:v>
                </c:pt>
                <c:pt idx="3">
                  <c:v>6</c:v>
                </c:pt>
                <c:pt idx="4">
                  <c:v>8</c:v>
                </c:pt>
                <c:pt idx="5">
                  <c:v>10</c:v>
                </c:pt>
                <c:pt idx="6">
                  <c:v>12</c:v>
                </c:pt>
                <c:pt idx="7">
                  <c:v>14</c:v>
                </c:pt>
                <c:pt idx="8">
                  <c:v>16</c:v>
                </c:pt>
                <c:pt idx="9">
                  <c:v>18</c:v>
                </c:pt>
                <c:pt idx="10">
                  <c:v>20</c:v>
                </c:pt>
              </c:numCache>
            </c:numRef>
          </c:yVal>
          <c:smooth val="0"/>
          <c:extLst>
            <c:ext xmlns:c16="http://schemas.microsoft.com/office/drawing/2014/chart" uri="{C3380CC4-5D6E-409C-BE32-E72D297353CC}">
              <c16:uniqueId val="{00000000-8D3F-48C2-A6A7-5232A205D9F8}"/>
            </c:ext>
          </c:extLst>
        </c:ser>
        <c:dLbls>
          <c:dLblPos val="t"/>
          <c:showLegendKey val="0"/>
          <c:showVal val="1"/>
          <c:showCatName val="0"/>
          <c:showSerName val="0"/>
          <c:showPercent val="0"/>
          <c:showBubbleSize val="0"/>
        </c:dLbls>
        <c:axId val="1172254847"/>
        <c:axId val="1172245695"/>
      </c:scatterChart>
      <c:valAx>
        <c:axId val="1172254847"/>
        <c:scaling>
          <c:orientation val="minMax"/>
          <c:max val="1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time /s</a:t>
                </a:r>
              </a:p>
            </c:rich>
          </c:tx>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72245695"/>
        <c:crosses val="autoZero"/>
        <c:crossBetween val="midCat"/>
        <c:majorUnit val="1"/>
      </c:valAx>
      <c:valAx>
        <c:axId val="1172245695"/>
        <c:scaling>
          <c:orientation val="minMax"/>
          <c:max val="22"/>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dirty="0"/>
                  <a:t>velocity / ms</a:t>
                </a:r>
                <a:r>
                  <a:rPr lang="en-US" baseline="30000" dirty="0"/>
                  <a:t>-1</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172254847"/>
        <c:crosses val="autoZero"/>
        <c:crossBetween val="midCat"/>
        <c:majorUnit val="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4"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109F7D-766C-4175-A50C-C6C6FC5EABA1}" type="datetimeFigureOut">
              <a:rPr lang="en-GB" smtClean="0"/>
              <a:t>15/12/2021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AB983-CF7F-49E6-9721-DF20B3B3BF33}" type="slidenum">
              <a:rPr lang="en-GB" smtClean="0"/>
              <a:t>‹#›</a:t>
            </a:fld>
            <a:endParaRPr lang="en-GB"/>
          </a:p>
        </p:txBody>
      </p:sp>
    </p:spTree>
    <p:extLst>
      <p:ext uri="{BB962C8B-B14F-4D97-AF65-F5344CB8AC3E}">
        <p14:creationId xmlns:p14="http://schemas.microsoft.com/office/powerpoint/2010/main" val="3051204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3D3C898-708C-4EBF-B9E7-5B92C9E218DA}" type="slidenum">
              <a:rPr lang="en-GB" sz="1200" smtClean="0"/>
              <a:pPr eaLnBrk="1" hangingPunct="1"/>
              <a:t>26</a:t>
            </a:fld>
            <a:endParaRPr lang="en-GB"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r>
              <a:rPr lang="en-GB">
                <a:latin typeface="Comic Sans MS" pitchFamily="66" charset="0"/>
                <a:cs typeface="Times New Roman" pitchFamily="18" charset="0"/>
              </a:rPr>
              <a:t>If the change in speed is measured in metres per second (m/s) and the time is measured in seconds, then the acceleration is measured in metres per second per second (m/s</a:t>
            </a:r>
            <a:r>
              <a:rPr lang="en-GB" baseline="30000">
                <a:latin typeface="Comic Sans MS" pitchFamily="66" charset="0"/>
                <a:cs typeface="Times New Roman" pitchFamily="18" charset="0"/>
              </a:rPr>
              <a:t>2</a:t>
            </a:r>
            <a:r>
              <a:rPr lang="en-GB">
                <a:latin typeface="Comic Sans MS" pitchFamily="66" charset="0"/>
                <a:cs typeface="Times New Roman" pitchFamily="18" charset="0"/>
              </a:rPr>
              <a:t>).</a:t>
            </a:r>
            <a:endParaRPr lang="en-GB">
              <a:cs typeface="Times New Roman" pitchFamily="18" charset="0"/>
            </a:endParaRPr>
          </a:p>
          <a:p>
            <a:pPr eaLnBrk="1" hangingPunct="1"/>
            <a:r>
              <a:rPr lang="en-GB">
                <a:latin typeface="Comic Sans MS" pitchFamily="66" charset="0"/>
                <a:cs typeface="Times New Roman" pitchFamily="18" charset="0"/>
              </a:rPr>
              <a:t> </a:t>
            </a:r>
            <a:endParaRPr lang="en-GB">
              <a:cs typeface="Times New Roman" pitchFamily="18" charset="0"/>
            </a:endParaRPr>
          </a:p>
          <a:p>
            <a:pPr eaLnBrk="1" hangingPunct="1"/>
            <a:r>
              <a:rPr lang="en-GB">
                <a:latin typeface="Comic Sans MS" pitchFamily="66" charset="0"/>
                <a:cs typeface="Times New Roman" pitchFamily="18" charset="0"/>
              </a:rPr>
              <a:t>For example, if a car accelerates at 2 m/s</a:t>
            </a:r>
            <a:r>
              <a:rPr lang="en-GB" baseline="30000">
                <a:latin typeface="Comic Sans MS" pitchFamily="66" charset="0"/>
                <a:cs typeface="Times New Roman" pitchFamily="18" charset="0"/>
              </a:rPr>
              <a:t>2</a:t>
            </a:r>
            <a:r>
              <a:rPr lang="en-GB">
                <a:latin typeface="Comic Sans MS" pitchFamily="66" charset="0"/>
                <a:cs typeface="Times New Roman" pitchFamily="18" charset="0"/>
              </a:rPr>
              <a:t>,then its speed increases by 2 metres per second every second. If it was stationary when the clock is started, then after the first second it will be going at 2 m/s, after the second second it will be travelling at 4m/s, and  after ten seconds the car will be travelling at 20m/s. what will be the speed of the car after sixty seconds?</a:t>
            </a:r>
            <a:endParaRPr lang="en-GB">
              <a:cs typeface="Times New Roman" pitchFamily="18" charset="0"/>
            </a:endParaRPr>
          </a:p>
          <a:p>
            <a:pPr eaLnBrk="1" hangingPunct="1"/>
            <a:r>
              <a:rPr lang="en-GB">
                <a:latin typeface="Comic Sans MS" pitchFamily="66" charset="0"/>
                <a:cs typeface="Times New Roman" pitchFamily="18" charset="0"/>
              </a:rPr>
              <a:t> </a:t>
            </a:r>
            <a:endParaRPr lang="en-GB">
              <a:cs typeface="Times New Roman" pitchFamily="18" charset="0"/>
            </a:endParaRPr>
          </a:p>
          <a:p>
            <a:pPr eaLnBrk="1" hangingPunct="1"/>
            <a:r>
              <a:rPr lang="en-GB">
                <a:latin typeface="Comic Sans MS" pitchFamily="66" charset="0"/>
                <a:cs typeface="Times New Roman" pitchFamily="18" charset="0"/>
              </a:rPr>
              <a:t>When you buy a new car, figures are given to indicate the acceleration car companies often only quote the time it takes for vehicles to speed up from 0 mph to 60 mph. From this information the customer can work out whether it is a sporty or slow car. As a customer, wanting to purchase a new sporty car, would you want a long time or a short time for the change in speed to occur?</a:t>
            </a:r>
            <a:endParaRPr lang="en-GB">
              <a:cs typeface="Times New Roman" pitchFamily="18" charset="0"/>
            </a:endParaRPr>
          </a:p>
          <a:p>
            <a:pPr eaLnBrk="1" hangingPunct="1"/>
            <a:r>
              <a:rPr lang="en-GB">
                <a:latin typeface="Comic Sans MS" pitchFamily="66" charset="0"/>
                <a:cs typeface="Times New Roman" pitchFamily="18" charset="0"/>
              </a:rPr>
              <a:t> </a:t>
            </a:r>
            <a:endParaRPr lang="en-GB">
              <a:cs typeface="Times New Roman" pitchFamily="18" charset="0"/>
            </a:endParaRPr>
          </a:p>
          <a:p>
            <a:pPr eaLnBrk="1" hangingPunct="1"/>
            <a:r>
              <a:rPr lang="en-GB">
                <a:latin typeface="Comic Sans MS" pitchFamily="66" charset="0"/>
                <a:cs typeface="Times New Roman" pitchFamily="18" charset="0"/>
              </a:rPr>
              <a:t>lf a car is slowing down then it is said to be decelerating or has a negative acceleration.</a:t>
            </a:r>
            <a:endParaRPr lang="en-GB">
              <a:cs typeface="Times New Roman" pitchFamily="18" charset="0"/>
            </a:endParaRPr>
          </a:p>
          <a:p>
            <a:pPr eaLnBrk="1" hangingPunct="1"/>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ED162-C881-4C7F-B971-9E8EB3392D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B77FC9A-531C-4113-BBA9-A5CE53BD1F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6997CDC-5318-49E0-A0BA-3BCC8230D7F1}"/>
              </a:ext>
            </a:extLst>
          </p:cNvPr>
          <p:cNvSpPr>
            <a:spLocks noGrp="1"/>
          </p:cNvSpPr>
          <p:nvPr>
            <p:ph type="dt" sz="half" idx="10"/>
          </p:nvPr>
        </p:nvSpPr>
        <p:spPr/>
        <p:txBody>
          <a:bodyPr/>
          <a:lstStyle/>
          <a:p>
            <a:fld id="{08A511E1-0EED-4381-B597-CFE351B55C52}" type="datetimeFigureOut">
              <a:rPr lang="en-GB" smtClean="0"/>
              <a:t>15/12/2021</a:t>
            </a:fld>
            <a:endParaRPr lang="en-GB"/>
          </a:p>
        </p:txBody>
      </p:sp>
      <p:sp>
        <p:nvSpPr>
          <p:cNvPr id="5" name="Footer Placeholder 4">
            <a:extLst>
              <a:ext uri="{FF2B5EF4-FFF2-40B4-BE49-F238E27FC236}">
                <a16:creationId xmlns:a16="http://schemas.microsoft.com/office/drawing/2014/main" id="{1322EADD-D2B2-45F8-AB1D-ED660B7950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928DE0-68DD-4BA3-9B20-ABB806DC128E}"/>
              </a:ext>
            </a:extLst>
          </p:cNvPr>
          <p:cNvSpPr>
            <a:spLocks noGrp="1"/>
          </p:cNvSpPr>
          <p:nvPr>
            <p:ph type="sldNum" sz="quarter" idx="12"/>
          </p:nvPr>
        </p:nvSpPr>
        <p:spPr/>
        <p:txBody>
          <a:bodyPr/>
          <a:lstStyle/>
          <a:p>
            <a:fld id="{DE0F088B-3212-4570-9F10-8E42C5ED2B03}" type="slidenum">
              <a:rPr lang="en-GB" smtClean="0"/>
              <a:t>‹#›</a:t>
            </a:fld>
            <a:endParaRPr lang="en-GB"/>
          </a:p>
        </p:txBody>
      </p:sp>
    </p:spTree>
    <p:extLst>
      <p:ext uri="{BB962C8B-B14F-4D97-AF65-F5344CB8AC3E}">
        <p14:creationId xmlns:p14="http://schemas.microsoft.com/office/powerpoint/2010/main" val="881718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23AD-C196-4DCC-9831-9DAE1B6EF20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FA1E9C-3CA4-4EE8-A6F6-FDF4B978BD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92B4ED-1B1A-4C36-9D34-C9612F431DAB}"/>
              </a:ext>
            </a:extLst>
          </p:cNvPr>
          <p:cNvSpPr>
            <a:spLocks noGrp="1"/>
          </p:cNvSpPr>
          <p:nvPr>
            <p:ph type="dt" sz="half" idx="10"/>
          </p:nvPr>
        </p:nvSpPr>
        <p:spPr/>
        <p:txBody>
          <a:bodyPr/>
          <a:lstStyle/>
          <a:p>
            <a:fld id="{08A511E1-0EED-4381-B597-CFE351B55C52}" type="datetimeFigureOut">
              <a:rPr lang="en-GB" smtClean="0"/>
              <a:t>15/12/2021</a:t>
            </a:fld>
            <a:endParaRPr lang="en-GB"/>
          </a:p>
        </p:txBody>
      </p:sp>
      <p:sp>
        <p:nvSpPr>
          <p:cNvPr id="5" name="Footer Placeholder 4">
            <a:extLst>
              <a:ext uri="{FF2B5EF4-FFF2-40B4-BE49-F238E27FC236}">
                <a16:creationId xmlns:a16="http://schemas.microsoft.com/office/drawing/2014/main" id="{789E442F-D429-445C-B489-F6C0895D38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59F1D2-9C59-431E-9997-31DEF22F2C03}"/>
              </a:ext>
            </a:extLst>
          </p:cNvPr>
          <p:cNvSpPr>
            <a:spLocks noGrp="1"/>
          </p:cNvSpPr>
          <p:nvPr>
            <p:ph type="sldNum" sz="quarter" idx="12"/>
          </p:nvPr>
        </p:nvSpPr>
        <p:spPr/>
        <p:txBody>
          <a:bodyPr/>
          <a:lstStyle/>
          <a:p>
            <a:fld id="{DE0F088B-3212-4570-9F10-8E42C5ED2B03}" type="slidenum">
              <a:rPr lang="en-GB" smtClean="0"/>
              <a:t>‹#›</a:t>
            </a:fld>
            <a:endParaRPr lang="en-GB"/>
          </a:p>
        </p:txBody>
      </p:sp>
    </p:spTree>
    <p:extLst>
      <p:ext uri="{BB962C8B-B14F-4D97-AF65-F5344CB8AC3E}">
        <p14:creationId xmlns:p14="http://schemas.microsoft.com/office/powerpoint/2010/main" val="3746388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9DBA36-A969-4E67-A283-991DE55BB2A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A6B32D-967B-4B7A-812C-A1C01873B4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EA37A4-524C-4540-96F8-4DB082A2DF39}"/>
              </a:ext>
            </a:extLst>
          </p:cNvPr>
          <p:cNvSpPr>
            <a:spLocks noGrp="1"/>
          </p:cNvSpPr>
          <p:nvPr>
            <p:ph type="dt" sz="half" idx="10"/>
          </p:nvPr>
        </p:nvSpPr>
        <p:spPr/>
        <p:txBody>
          <a:bodyPr/>
          <a:lstStyle/>
          <a:p>
            <a:fld id="{08A511E1-0EED-4381-B597-CFE351B55C52}" type="datetimeFigureOut">
              <a:rPr lang="en-GB" smtClean="0"/>
              <a:t>15/12/2021</a:t>
            </a:fld>
            <a:endParaRPr lang="en-GB"/>
          </a:p>
        </p:txBody>
      </p:sp>
      <p:sp>
        <p:nvSpPr>
          <p:cNvPr id="5" name="Footer Placeholder 4">
            <a:extLst>
              <a:ext uri="{FF2B5EF4-FFF2-40B4-BE49-F238E27FC236}">
                <a16:creationId xmlns:a16="http://schemas.microsoft.com/office/drawing/2014/main" id="{26DB62CE-067A-48A9-8456-BF4611C50C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298A01-6D44-4E7B-A18E-E5F952367E95}"/>
              </a:ext>
            </a:extLst>
          </p:cNvPr>
          <p:cNvSpPr>
            <a:spLocks noGrp="1"/>
          </p:cNvSpPr>
          <p:nvPr>
            <p:ph type="sldNum" sz="quarter" idx="12"/>
          </p:nvPr>
        </p:nvSpPr>
        <p:spPr/>
        <p:txBody>
          <a:bodyPr/>
          <a:lstStyle/>
          <a:p>
            <a:fld id="{DE0F088B-3212-4570-9F10-8E42C5ED2B03}" type="slidenum">
              <a:rPr lang="en-GB" smtClean="0"/>
              <a:t>‹#›</a:t>
            </a:fld>
            <a:endParaRPr lang="en-GB"/>
          </a:p>
        </p:txBody>
      </p:sp>
    </p:spTree>
    <p:extLst>
      <p:ext uri="{BB962C8B-B14F-4D97-AF65-F5344CB8AC3E}">
        <p14:creationId xmlns:p14="http://schemas.microsoft.com/office/powerpoint/2010/main" val="3963401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9ED80-E458-40CE-BCE7-2AA866D4188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74ED0B-7172-45E8-934D-586494F525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C840DA-6F59-48AE-8B56-43CB4AFAEEAE}"/>
              </a:ext>
            </a:extLst>
          </p:cNvPr>
          <p:cNvSpPr>
            <a:spLocks noGrp="1"/>
          </p:cNvSpPr>
          <p:nvPr>
            <p:ph type="dt" sz="half" idx="10"/>
          </p:nvPr>
        </p:nvSpPr>
        <p:spPr/>
        <p:txBody>
          <a:bodyPr/>
          <a:lstStyle/>
          <a:p>
            <a:fld id="{08A511E1-0EED-4381-B597-CFE351B55C52}" type="datetimeFigureOut">
              <a:rPr lang="en-GB" smtClean="0"/>
              <a:t>15/12/2021</a:t>
            </a:fld>
            <a:endParaRPr lang="en-GB"/>
          </a:p>
        </p:txBody>
      </p:sp>
      <p:sp>
        <p:nvSpPr>
          <p:cNvPr id="5" name="Footer Placeholder 4">
            <a:extLst>
              <a:ext uri="{FF2B5EF4-FFF2-40B4-BE49-F238E27FC236}">
                <a16:creationId xmlns:a16="http://schemas.microsoft.com/office/drawing/2014/main" id="{ED77FC2D-FA1D-4C8D-BD2F-A8A6BC1306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D12183-3B33-4D84-81B9-FBB640BF63EB}"/>
              </a:ext>
            </a:extLst>
          </p:cNvPr>
          <p:cNvSpPr>
            <a:spLocks noGrp="1"/>
          </p:cNvSpPr>
          <p:nvPr>
            <p:ph type="sldNum" sz="quarter" idx="12"/>
          </p:nvPr>
        </p:nvSpPr>
        <p:spPr/>
        <p:txBody>
          <a:bodyPr/>
          <a:lstStyle/>
          <a:p>
            <a:fld id="{DE0F088B-3212-4570-9F10-8E42C5ED2B03}" type="slidenum">
              <a:rPr lang="en-GB" smtClean="0"/>
              <a:t>‹#›</a:t>
            </a:fld>
            <a:endParaRPr lang="en-GB"/>
          </a:p>
        </p:txBody>
      </p:sp>
    </p:spTree>
    <p:extLst>
      <p:ext uri="{BB962C8B-B14F-4D97-AF65-F5344CB8AC3E}">
        <p14:creationId xmlns:p14="http://schemas.microsoft.com/office/powerpoint/2010/main" val="3074905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F266-65F4-42BD-86F2-1BC026F74C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029243C-FF62-4705-8722-69DC4409D6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89F6DA-5E1A-4D34-B706-564E8FAEC757}"/>
              </a:ext>
            </a:extLst>
          </p:cNvPr>
          <p:cNvSpPr>
            <a:spLocks noGrp="1"/>
          </p:cNvSpPr>
          <p:nvPr>
            <p:ph type="dt" sz="half" idx="10"/>
          </p:nvPr>
        </p:nvSpPr>
        <p:spPr/>
        <p:txBody>
          <a:bodyPr/>
          <a:lstStyle/>
          <a:p>
            <a:fld id="{08A511E1-0EED-4381-B597-CFE351B55C52}" type="datetimeFigureOut">
              <a:rPr lang="en-GB" smtClean="0"/>
              <a:t>15/12/2021</a:t>
            </a:fld>
            <a:endParaRPr lang="en-GB"/>
          </a:p>
        </p:txBody>
      </p:sp>
      <p:sp>
        <p:nvSpPr>
          <p:cNvPr id="5" name="Footer Placeholder 4">
            <a:extLst>
              <a:ext uri="{FF2B5EF4-FFF2-40B4-BE49-F238E27FC236}">
                <a16:creationId xmlns:a16="http://schemas.microsoft.com/office/drawing/2014/main" id="{222BC17D-4A98-4E35-B392-31BED3B790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201403-7521-4123-902D-5C4327AD632E}"/>
              </a:ext>
            </a:extLst>
          </p:cNvPr>
          <p:cNvSpPr>
            <a:spLocks noGrp="1"/>
          </p:cNvSpPr>
          <p:nvPr>
            <p:ph type="sldNum" sz="quarter" idx="12"/>
          </p:nvPr>
        </p:nvSpPr>
        <p:spPr/>
        <p:txBody>
          <a:bodyPr/>
          <a:lstStyle/>
          <a:p>
            <a:fld id="{DE0F088B-3212-4570-9F10-8E42C5ED2B03}" type="slidenum">
              <a:rPr lang="en-GB" smtClean="0"/>
              <a:t>‹#›</a:t>
            </a:fld>
            <a:endParaRPr lang="en-GB"/>
          </a:p>
        </p:txBody>
      </p:sp>
    </p:spTree>
    <p:extLst>
      <p:ext uri="{BB962C8B-B14F-4D97-AF65-F5344CB8AC3E}">
        <p14:creationId xmlns:p14="http://schemas.microsoft.com/office/powerpoint/2010/main" val="4236875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4D1D6-5750-4DC1-B4D9-C88BC8338B1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D0705E-DD8F-4E56-BA57-018FF5B3B7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DFE8BD5-92DB-44F9-BAC3-166E497184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1575E78-FF3F-4CD3-BFEF-2FEE82A9DC97}"/>
              </a:ext>
            </a:extLst>
          </p:cNvPr>
          <p:cNvSpPr>
            <a:spLocks noGrp="1"/>
          </p:cNvSpPr>
          <p:nvPr>
            <p:ph type="dt" sz="half" idx="10"/>
          </p:nvPr>
        </p:nvSpPr>
        <p:spPr/>
        <p:txBody>
          <a:bodyPr/>
          <a:lstStyle/>
          <a:p>
            <a:fld id="{08A511E1-0EED-4381-B597-CFE351B55C52}" type="datetimeFigureOut">
              <a:rPr lang="en-GB" smtClean="0"/>
              <a:t>15/12/2021</a:t>
            </a:fld>
            <a:endParaRPr lang="en-GB"/>
          </a:p>
        </p:txBody>
      </p:sp>
      <p:sp>
        <p:nvSpPr>
          <p:cNvPr id="6" name="Footer Placeholder 5">
            <a:extLst>
              <a:ext uri="{FF2B5EF4-FFF2-40B4-BE49-F238E27FC236}">
                <a16:creationId xmlns:a16="http://schemas.microsoft.com/office/drawing/2014/main" id="{5F20A6F9-94B7-46A5-981D-8548E15087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481A4D-0C3C-47DD-A004-C213AD52C46A}"/>
              </a:ext>
            </a:extLst>
          </p:cNvPr>
          <p:cNvSpPr>
            <a:spLocks noGrp="1"/>
          </p:cNvSpPr>
          <p:nvPr>
            <p:ph type="sldNum" sz="quarter" idx="12"/>
          </p:nvPr>
        </p:nvSpPr>
        <p:spPr/>
        <p:txBody>
          <a:bodyPr/>
          <a:lstStyle/>
          <a:p>
            <a:fld id="{DE0F088B-3212-4570-9F10-8E42C5ED2B03}" type="slidenum">
              <a:rPr lang="en-GB" smtClean="0"/>
              <a:t>‹#›</a:t>
            </a:fld>
            <a:endParaRPr lang="en-GB"/>
          </a:p>
        </p:txBody>
      </p:sp>
    </p:spTree>
    <p:extLst>
      <p:ext uri="{BB962C8B-B14F-4D97-AF65-F5344CB8AC3E}">
        <p14:creationId xmlns:p14="http://schemas.microsoft.com/office/powerpoint/2010/main" val="4225451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439A2-09D1-44B6-BC4B-CCCB1C77BD2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722C0E-2E08-4AC3-8D61-820A39DE92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13C4A-3C42-45F0-B302-B5F85CED05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A1C4079-9666-4FC9-A9EB-1A10231AA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AEECF0-6DCA-4478-9A03-0B7FED9D70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860798-3F08-475C-9298-EE441670D78F}"/>
              </a:ext>
            </a:extLst>
          </p:cNvPr>
          <p:cNvSpPr>
            <a:spLocks noGrp="1"/>
          </p:cNvSpPr>
          <p:nvPr>
            <p:ph type="dt" sz="half" idx="10"/>
          </p:nvPr>
        </p:nvSpPr>
        <p:spPr/>
        <p:txBody>
          <a:bodyPr/>
          <a:lstStyle/>
          <a:p>
            <a:fld id="{08A511E1-0EED-4381-B597-CFE351B55C52}" type="datetimeFigureOut">
              <a:rPr lang="en-GB" smtClean="0"/>
              <a:t>15/12/2021</a:t>
            </a:fld>
            <a:endParaRPr lang="en-GB"/>
          </a:p>
        </p:txBody>
      </p:sp>
      <p:sp>
        <p:nvSpPr>
          <p:cNvPr id="8" name="Footer Placeholder 7">
            <a:extLst>
              <a:ext uri="{FF2B5EF4-FFF2-40B4-BE49-F238E27FC236}">
                <a16:creationId xmlns:a16="http://schemas.microsoft.com/office/drawing/2014/main" id="{365AA6C1-FA65-4A89-BEF9-67113FEEDD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CAEA4A9-ABEF-42D8-89FC-DD0BFD05DE0A}"/>
              </a:ext>
            </a:extLst>
          </p:cNvPr>
          <p:cNvSpPr>
            <a:spLocks noGrp="1"/>
          </p:cNvSpPr>
          <p:nvPr>
            <p:ph type="sldNum" sz="quarter" idx="12"/>
          </p:nvPr>
        </p:nvSpPr>
        <p:spPr/>
        <p:txBody>
          <a:bodyPr/>
          <a:lstStyle/>
          <a:p>
            <a:fld id="{DE0F088B-3212-4570-9F10-8E42C5ED2B03}" type="slidenum">
              <a:rPr lang="en-GB" smtClean="0"/>
              <a:t>‹#›</a:t>
            </a:fld>
            <a:endParaRPr lang="en-GB"/>
          </a:p>
        </p:txBody>
      </p:sp>
    </p:spTree>
    <p:extLst>
      <p:ext uri="{BB962C8B-B14F-4D97-AF65-F5344CB8AC3E}">
        <p14:creationId xmlns:p14="http://schemas.microsoft.com/office/powerpoint/2010/main" val="3965031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678D6-8724-43BB-898B-61CBAFE0B82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5D3AEF4-7B8C-49D3-AF24-F9FE9467C81B}"/>
              </a:ext>
            </a:extLst>
          </p:cNvPr>
          <p:cNvSpPr>
            <a:spLocks noGrp="1"/>
          </p:cNvSpPr>
          <p:nvPr>
            <p:ph type="dt" sz="half" idx="10"/>
          </p:nvPr>
        </p:nvSpPr>
        <p:spPr/>
        <p:txBody>
          <a:bodyPr/>
          <a:lstStyle/>
          <a:p>
            <a:fld id="{08A511E1-0EED-4381-B597-CFE351B55C52}" type="datetimeFigureOut">
              <a:rPr lang="en-GB" smtClean="0"/>
              <a:t>15/12/2021</a:t>
            </a:fld>
            <a:endParaRPr lang="en-GB"/>
          </a:p>
        </p:txBody>
      </p:sp>
      <p:sp>
        <p:nvSpPr>
          <p:cNvPr id="4" name="Footer Placeholder 3">
            <a:extLst>
              <a:ext uri="{FF2B5EF4-FFF2-40B4-BE49-F238E27FC236}">
                <a16:creationId xmlns:a16="http://schemas.microsoft.com/office/drawing/2014/main" id="{F4C1E9B1-FEB8-4012-A292-720ACACCF84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37B3F1F-2C72-406F-B378-D54BFB1C35AE}"/>
              </a:ext>
            </a:extLst>
          </p:cNvPr>
          <p:cNvSpPr>
            <a:spLocks noGrp="1"/>
          </p:cNvSpPr>
          <p:nvPr>
            <p:ph type="sldNum" sz="quarter" idx="12"/>
          </p:nvPr>
        </p:nvSpPr>
        <p:spPr/>
        <p:txBody>
          <a:bodyPr/>
          <a:lstStyle/>
          <a:p>
            <a:fld id="{DE0F088B-3212-4570-9F10-8E42C5ED2B03}" type="slidenum">
              <a:rPr lang="en-GB" smtClean="0"/>
              <a:t>‹#›</a:t>
            </a:fld>
            <a:endParaRPr lang="en-GB"/>
          </a:p>
        </p:txBody>
      </p:sp>
    </p:spTree>
    <p:extLst>
      <p:ext uri="{BB962C8B-B14F-4D97-AF65-F5344CB8AC3E}">
        <p14:creationId xmlns:p14="http://schemas.microsoft.com/office/powerpoint/2010/main" val="1670618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CD3E55-930A-4341-BA8C-D7157053DBA4}"/>
              </a:ext>
            </a:extLst>
          </p:cNvPr>
          <p:cNvSpPr>
            <a:spLocks noGrp="1"/>
          </p:cNvSpPr>
          <p:nvPr>
            <p:ph type="dt" sz="half" idx="10"/>
          </p:nvPr>
        </p:nvSpPr>
        <p:spPr/>
        <p:txBody>
          <a:bodyPr/>
          <a:lstStyle/>
          <a:p>
            <a:fld id="{08A511E1-0EED-4381-B597-CFE351B55C52}" type="datetimeFigureOut">
              <a:rPr lang="en-GB" smtClean="0"/>
              <a:t>15/12/2021</a:t>
            </a:fld>
            <a:endParaRPr lang="en-GB"/>
          </a:p>
        </p:txBody>
      </p:sp>
      <p:sp>
        <p:nvSpPr>
          <p:cNvPr id="3" name="Footer Placeholder 2">
            <a:extLst>
              <a:ext uri="{FF2B5EF4-FFF2-40B4-BE49-F238E27FC236}">
                <a16:creationId xmlns:a16="http://schemas.microsoft.com/office/drawing/2014/main" id="{AEAC1021-AABE-480C-AFFE-E5C8BF3B469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034E3D6-4C47-4D2A-809D-AE1B800A20EC}"/>
              </a:ext>
            </a:extLst>
          </p:cNvPr>
          <p:cNvSpPr>
            <a:spLocks noGrp="1"/>
          </p:cNvSpPr>
          <p:nvPr>
            <p:ph type="sldNum" sz="quarter" idx="12"/>
          </p:nvPr>
        </p:nvSpPr>
        <p:spPr/>
        <p:txBody>
          <a:bodyPr/>
          <a:lstStyle/>
          <a:p>
            <a:fld id="{DE0F088B-3212-4570-9F10-8E42C5ED2B03}" type="slidenum">
              <a:rPr lang="en-GB" smtClean="0"/>
              <a:t>‹#›</a:t>
            </a:fld>
            <a:endParaRPr lang="en-GB"/>
          </a:p>
        </p:txBody>
      </p:sp>
    </p:spTree>
    <p:extLst>
      <p:ext uri="{BB962C8B-B14F-4D97-AF65-F5344CB8AC3E}">
        <p14:creationId xmlns:p14="http://schemas.microsoft.com/office/powerpoint/2010/main" val="1696195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B2D1C-B933-4FB9-B816-36FE1D39F6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CAC6334-D750-453B-A239-9F42577DD8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7F6B624-D6F2-4E99-999B-A22D61CD2A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CEA87-FD79-47DF-B7A7-81F39E875121}"/>
              </a:ext>
            </a:extLst>
          </p:cNvPr>
          <p:cNvSpPr>
            <a:spLocks noGrp="1"/>
          </p:cNvSpPr>
          <p:nvPr>
            <p:ph type="dt" sz="half" idx="10"/>
          </p:nvPr>
        </p:nvSpPr>
        <p:spPr/>
        <p:txBody>
          <a:bodyPr/>
          <a:lstStyle/>
          <a:p>
            <a:fld id="{08A511E1-0EED-4381-B597-CFE351B55C52}" type="datetimeFigureOut">
              <a:rPr lang="en-GB" smtClean="0"/>
              <a:t>15/12/2021</a:t>
            </a:fld>
            <a:endParaRPr lang="en-GB"/>
          </a:p>
        </p:txBody>
      </p:sp>
      <p:sp>
        <p:nvSpPr>
          <p:cNvPr id="6" name="Footer Placeholder 5">
            <a:extLst>
              <a:ext uri="{FF2B5EF4-FFF2-40B4-BE49-F238E27FC236}">
                <a16:creationId xmlns:a16="http://schemas.microsoft.com/office/drawing/2014/main" id="{EC378709-952E-4503-9D0E-46774AD240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B4437E-8DBB-4CE2-A126-C8DE7F1C3676}"/>
              </a:ext>
            </a:extLst>
          </p:cNvPr>
          <p:cNvSpPr>
            <a:spLocks noGrp="1"/>
          </p:cNvSpPr>
          <p:nvPr>
            <p:ph type="sldNum" sz="quarter" idx="12"/>
          </p:nvPr>
        </p:nvSpPr>
        <p:spPr/>
        <p:txBody>
          <a:bodyPr/>
          <a:lstStyle/>
          <a:p>
            <a:fld id="{DE0F088B-3212-4570-9F10-8E42C5ED2B03}" type="slidenum">
              <a:rPr lang="en-GB" smtClean="0"/>
              <a:t>‹#›</a:t>
            </a:fld>
            <a:endParaRPr lang="en-GB"/>
          </a:p>
        </p:txBody>
      </p:sp>
    </p:spTree>
    <p:extLst>
      <p:ext uri="{BB962C8B-B14F-4D97-AF65-F5344CB8AC3E}">
        <p14:creationId xmlns:p14="http://schemas.microsoft.com/office/powerpoint/2010/main" val="1232096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6C45-F490-44F7-983B-975B6F4A28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7A60F13-04C2-4FEF-854D-C42151C9DA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BEB8DED-EEFB-4B91-B03A-94F37364F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439D29-7237-4A08-8097-3AE7D659CF60}"/>
              </a:ext>
            </a:extLst>
          </p:cNvPr>
          <p:cNvSpPr>
            <a:spLocks noGrp="1"/>
          </p:cNvSpPr>
          <p:nvPr>
            <p:ph type="dt" sz="half" idx="10"/>
          </p:nvPr>
        </p:nvSpPr>
        <p:spPr/>
        <p:txBody>
          <a:bodyPr/>
          <a:lstStyle/>
          <a:p>
            <a:fld id="{08A511E1-0EED-4381-B597-CFE351B55C52}" type="datetimeFigureOut">
              <a:rPr lang="en-GB" smtClean="0"/>
              <a:t>15/12/2021</a:t>
            </a:fld>
            <a:endParaRPr lang="en-GB"/>
          </a:p>
        </p:txBody>
      </p:sp>
      <p:sp>
        <p:nvSpPr>
          <p:cNvPr id="6" name="Footer Placeholder 5">
            <a:extLst>
              <a:ext uri="{FF2B5EF4-FFF2-40B4-BE49-F238E27FC236}">
                <a16:creationId xmlns:a16="http://schemas.microsoft.com/office/drawing/2014/main" id="{870E4589-CF36-47F0-9BF4-6FD6FE44B2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0C8B29-804D-489A-BBE4-779427D5BF55}"/>
              </a:ext>
            </a:extLst>
          </p:cNvPr>
          <p:cNvSpPr>
            <a:spLocks noGrp="1"/>
          </p:cNvSpPr>
          <p:nvPr>
            <p:ph type="sldNum" sz="quarter" idx="12"/>
          </p:nvPr>
        </p:nvSpPr>
        <p:spPr/>
        <p:txBody>
          <a:bodyPr/>
          <a:lstStyle/>
          <a:p>
            <a:fld id="{DE0F088B-3212-4570-9F10-8E42C5ED2B03}" type="slidenum">
              <a:rPr lang="en-GB" smtClean="0"/>
              <a:t>‹#›</a:t>
            </a:fld>
            <a:endParaRPr lang="en-GB"/>
          </a:p>
        </p:txBody>
      </p:sp>
    </p:spTree>
    <p:extLst>
      <p:ext uri="{BB962C8B-B14F-4D97-AF65-F5344CB8AC3E}">
        <p14:creationId xmlns:p14="http://schemas.microsoft.com/office/powerpoint/2010/main" val="2393094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87EB9-F82C-4BBD-83C0-C1DFAECC73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17EBDF-02F1-493F-A669-5A4A2C2BF9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F017E6-4DFE-41EE-904F-E0C0297137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A511E1-0EED-4381-B597-CFE351B55C52}" type="datetimeFigureOut">
              <a:rPr lang="en-GB" smtClean="0"/>
              <a:t>15/12/2021</a:t>
            </a:fld>
            <a:endParaRPr lang="en-GB"/>
          </a:p>
        </p:txBody>
      </p:sp>
      <p:sp>
        <p:nvSpPr>
          <p:cNvPr id="5" name="Footer Placeholder 4">
            <a:extLst>
              <a:ext uri="{FF2B5EF4-FFF2-40B4-BE49-F238E27FC236}">
                <a16:creationId xmlns:a16="http://schemas.microsoft.com/office/drawing/2014/main" id="{A5D2321B-51E1-44BF-A284-10ABB124B4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75C90CE-945B-4FC1-8491-452915BF89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0F088B-3212-4570-9F10-8E42C5ED2B03}" type="slidenum">
              <a:rPr lang="en-GB" smtClean="0"/>
              <a:t>‹#›</a:t>
            </a:fld>
            <a:endParaRPr lang="en-GB"/>
          </a:p>
        </p:txBody>
      </p:sp>
    </p:spTree>
    <p:extLst>
      <p:ext uri="{BB962C8B-B14F-4D97-AF65-F5344CB8AC3E}">
        <p14:creationId xmlns:p14="http://schemas.microsoft.com/office/powerpoint/2010/main" val="3906791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9.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9.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9.png"/><Relationship Id="rId5" Type="http://schemas.openxmlformats.org/officeDocument/2006/relationships/image" Target="../media/image28.wmf"/><Relationship Id="rId4" Type="http://schemas.openxmlformats.org/officeDocument/2006/relationships/image" Target="../media/image27.w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9.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3.w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3.wmf"/></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youtube.com/watch?v=YUqwdD73610" TargetMode="Externa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7.wmf"/><Relationship Id="rId5" Type="http://schemas.openxmlformats.org/officeDocument/2006/relationships/oleObject" Target="../embeddings/oleObject3.bin"/><Relationship Id="rId10" Type="http://schemas.openxmlformats.org/officeDocument/2006/relationships/image" Target="../media/image59.wmf"/><Relationship Id="rId4" Type="http://schemas.openxmlformats.org/officeDocument/2006/relationships/image" Target="../media/image56.wmf"/><Relationship Id="rId9" Type="http://schemas.openxmlformats.org/officeDocument/2006/relationships/oleObject" Target="../embeddings/oleObject5.bin"/></Relationships>
</file>

<file path=ppt/slides/_rels/slide49.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5" name="Straight Connector 134">
            <a:extLst>
              <a:ext uri="{FF2B5EF4-FFF2-40B4-BE49-F238E27FC236}">
                <a16:creationId xmlns:a16="http://schemas.microsoft.com/office/drawing/2014/main"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9C66A2-2C41-495E-8931-0F59A36C31AB}"/>
              </a:ext>
            </a:extLst>
          </p:cNvPr>
          <p:cNvSpPr>
            <a:spLocks noGrp="1"/>
          </p:cNvSpPr>
          <p:nvPr>
            <p:ph type="ctrTitle"/>
          </p:nvPr>
        </p:nvSpPr>
        <p:spPr>
          <a:xfrm>
            <a:off x="527538" y="4756638"/>
            <a:ext cx="11139854" cy="930447"/>
          </a:xfrm>
        </p:spPr>
        <p:txBody>
          <a:bodyPr>
            <a:normAutofit/>
          </a:bodyPr>
          <a:lstStyle/>
          <a:p>
            <a:r>
              <a:rPr lang="en-GB" sz="5400">
                <a:solidFill>
                  <a:srgbClr val="FFFFFF"/>
                </a:solidFill>
              </a:rPr>
              <a:t>Dynamics</a:t>
            </a:r>
          </a:p>
        </p:txBody>
      </p:sp>
      <p:sp>
        <p:nvSpPr>
          <p:cNvPr id="3" name="Subtitle 2">
            <a:extLst>
              <a:ext uri="{FF2B5EF4-FFF2-40B4-BE49-F238E27FC236}">
                <a16:creationId xmlns:a16="http://schemas.microsoft.com/office/drawing/2014/main" id="{9E6D33A8-7254-4D7A-8795-6CC7B7C46BD6}"/>
              </a:ext>
            </a:extLst>
          </p:cNvPr>
          <p:cNvSpPr>
            <a:spLocks noGrp="1"/>
          </p:cNvSpPr>
          <p:nvPr>
            <p:ph type="subTitle" idx="1"/>
          </p:nvPr>
        </p:nvSpPr>
        <p:spPr>
          <a:xfrm>
            <a:off x="1339362" y="5815698"/>
            <a:ext cx="9144000" cy="420001"/>
          </a:xfrm>
        </p:spPr>
        <p:txBody>
          <a:bodyPr>
            <a:normAutofit/>
          </a:bodyPr>
          <a:lstStyle/>
          <a:p>
            <a:r>
              <a:rPr lang="en-GB" sz="2000">
                <a:solidFill>
                  <a:srgbClr val="E7E6E6"/>
                </a:solidFill>
              </a:rPr>
              <a:t>N5 Physics</a:t>
            </a:r>
          </a:p>
        </p:txBody>
      </p:sp>
      <p:pic>
        <p:nvPicPr>
          <p:cNvPr id="20" name="Picture 19">
            <a:extLst>
              <a:ext uri="{FF2B5EF4-FFF2-40B4-BE49-F238E27FC236}">
                <a16:creationId xmlns:a16="http://schemas.microsoft.com/office/drawing/2014/main" id="{73470E03-AE4E-495F-A0C7-F12381113B9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00472" y="307731"/>
            <a:ext cx="2695053" cy="3997637"/>
          </a:xfrm>
          <a:prstGeom prst="rect">
            <a:avLst/>
          </a:prstGeom>
        </p:spPr>
      </p:pic>
      <p:pic>
        <p:nvPicPr>
          <p:cNvPr id="1026" name="Picture 2">
            <a:extLst>
              <a:ext uri="{FF2B5EF4-FFF2-40B4-BE49-F238E27FC236}">
                <a16:creationId xmlns:a16="http://schemas.microsoft.com/office/drawing/2014/main" id="{1F2D96C6-826E-4E80-BA17-7EB5DE6F35A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6416043" y="489729"/>
            <a:ext cx="5455917" cy="3633640"/>
          </a:xfrm>
          <a:prstGeom prst="rect">
            <a:avLst/>
          </a:prstGeom>
          <a:noFill/>
          <a:extLst>
            <a:ext uri="{909E8E84-426E-40DD-AFC4-6F175D3DCCD1}">
              <a14:hiddenFill xmlns:a14="http://schemas.microsoft.com/office/drawing/2010/main">
                <a:solidFill>
                  <a:srgbClr val="FFFFFF"/>
                </a:solidFill>
              </a14:hiddenFill>
            </a:ext>
          </a:extLst>
        </p:spPr>
      </p:pic>
      <p:cxnSp>
        <p:nvCxnSpPr>
          <p:cNvPr id="139" name="Straight Connector 138">
            <a:extLst>
              <a:ext uri="{FF2B5EF4-FFF2-40B4-BE49-F238E27FC236}">
                <a16:creationId xmlns:a16="http://schemas.microsoft.com/office/drawing/2014/main"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413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7304ED6-AB06-42FE-9ACE-5577497BF6BD}"/>
              </a:ext>
            </a:extLst>
          </p:cNvPr>
          <p:cNvGraphicFramePr>
            <a:graphicFrameLocks noGrp="1"/>
          </p:cNvGraphicFramePr>
          <p:nvPr>
            <p:ph idx="1"/>
            <p:extLst>
              <p:ext uri="{D42A27DB-BD31-4B8C-83A1-F6EECF244321}">
                <p14:modId xmlns:p14="http://schemas.microsoft.com/office/powerpoint/2010/main" val="447580388"/>
              </p:ext>
            </p:extLst>
          </p:nvPr>
        </p:nvGraphicFramePr>
        <p:xfrm>
          <a:off x="429350" y="579803"/>
          <a:ext cx="5868670" cy="5821680"/>
        </p:xfrm>
        <a:graphic>
          <a:graphicData uri="http://schemas.openxmlformats.org/drawingml/2006/table">
            <a:tbl>
              <a:tblPr firstRow="1" firstCol="1" bandRow="1">
                <a:tableStyleId>{5C22544A-7EE6-4342-B048-85BDC9FD1C3A}</a:tableStyleId>
              </a:tblPr>
              <a:tblGrid>
                <a:gridCol w="5868670">
                  <a:extLst>
                    <a:ext uri="{9D8B030D-6E8A-4147-A177-3AD203B41FA5}">
                      <a16:colId xmlns:a16="http://schemas.microsoft.com/office/drawing/2014/main" val="2563800428"/>
                    </a:ext>
                  </a:extLst>
                </a:gridCol>
              </a:tblGrid>
              <a:tr h="0">
                <a:tc>
                  <a:txBody>
                    <a:bodyPr/>
                    <a:lstStyle/>
                    <a:p>
                      <a:pPr algn="just">
                        <a:lnSpc>
                          <a:spcPct val="115000"/>
                        </a:lnSpc>
                        <a:spcBef>
                          <a:spcPts val="600"/>
                        </a:spcBef>
                        <a:spcAft>
                          <a:spcPts val="600"/>
                        </a:spcAft>
                      </a:pPr>
                      <a:r>
                        <a:rPr lang="en-GB" sz="2000" cap="small" spc="25">
                          <a:effectLst/>
                        </a:rPr>
                        <a:t>Measuring the Instantaneous Speed of a Vehicle</a:t>
                      </a:r>
                      <a:endParaRPr lang="en-GB" sz="2000" b="1" cap="small" spc="25">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19968804"/>
                  </a:ext>
                </a:extLst>
              </a:tr>
              <a:tr h="0">
                <a:tc>
                  <a:txBody>
                    <a:bodyPr/>
                    <a:lstStyle/>
                    <a:p>
                      <a:pPr algn="just">
                        <a:lnSpc>
                          <a:spcPct val="115000"/>
                        </a:lnSpc>
                        <a:spcBef>
                          <a:spcPts val="600"/>
                        </a:spcBef>
                        <a:spcAft>
                          <a:spcPts val="600"/>
                        </a:spcAft>
                      </a:pPr>
                      <a:r>
                        <a:rPr lang="en-GB" sz="2000">
                          <a:effectLst/>
                        </a:rPr>
                        <a:t>Aim: Measuring the instantaneous speed of a vehicle</a:t>
                      </a:r>
                      <a:endParaRPr lang="en-GB"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18872715"/>
                  </a:ext>
                </a:extLst>
              </a:tr>
              <a:tr h="0">
                <a:tc>
                  <a:txBody>
                    <a:bodyPr/>
                    <a:lstStyle/>
                    <a:p>
                      <a:pPr algn="just">
                        <a:lnSpc>
                          <a:spcPct val="115000"/>
                        </a:lnSpc>
                        <a:spcBef>
                          <a:spcPts val="600"/>
                        </a:spcBef>
                        <a:spcAft>
                          <a:spcPts val="600"/>
                        </a:spcAft>
                      </a:pPr>
                      <a:r>
                        <a:rPr lang="en-GB" sz="2000">
                          <a:effectLst/>
                        </a:rPr>
                        <a:t>Apparatus Runway, trolley with single mask, light gate, computer timer, ruler.</a:t>
                      </a:r>
                      <a:endParaRPr lang="en-GB"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01168919"/>
                  </a:ext>
                </a:extLst>
              </a:tr>
              <a:tr h="0">
                <a:tc>
                  <a:txBody>
                    <a:bodyPr/>
                    <a:lstStyle/>
                    <a:p>
                      <a:pPr algn="just">
                        <a:lnSpc>
                          <a:spcPct val="115000"/>
                        </a:lnSpc>
                        <a:spcBef>
                          <a:spcPts val="600"/>
                        </a:spcBef>
                        <a:spcAft>
                          <a:spcPts val="600"/>
                        </a:spcAft>
                      </a:pPr>
                      <a:r>
                        <a:rPr lang="en-GB" sz="2000" dirty="0">
                          <a:effectLst/>
                        </a:rPr>
                        <a:t>Instructions </a:t>
                      </a:r>
                    </a:p>
                    <a:p>
                      <a:pPr marL="342900" lvl="0" indent="-342900" algn="just">
                        <a:lnSpc>
                          <a:spcPct val="115000"/>
                        </a:lnSpc>
                        <a:spcBef>
                          <a:spcPts val="600"/>
                        </a:spcBef>
                        <a:spcAft>
                          <a:spcPts val="600"/>
                        </a:spcAft>
                        <a:buFont typeface="+mj-lt"/>
                        <a:buAutoNum type="arabicPeriod"/>
                      </a:pPr>
                      <a:r>
                        <a:rPr lang="en-GB" sz="2000" dirty="0">
                          <a:effectLst/>
                        </a:rPr>
                        <a:t>Measure distance, d, between the two light gates. </a:t>
                      </a:r>
                    </a:p>
                    <a:p>
                      <a:pPr marL="342900" lvl="0" indent="-342900" algn="just">
                        <a:lnSpc>
                          <a:spcPct val="115000"/>
                        </a:lnSpc>
                        <a:spcBef>
                          <a:spcPts val="600"/>
                        </a:spcBef>
                        <a:spcAft>
                          <a:spcPts val="600"/>
                        </a:spcAft>
                        <a:buFont typeface="+mj-lt"/>
                        <a:buAutoNum type="arabicPeriod"/>
                      </a:pPr>
                      <a:r>
                        <a:rPr lang="en-GB" sz="2000" dirty="0">
                          <a:effectLst/>
                        </a:rPr>
                        <a:t>Set the computer to measure the time between the trolley passing through the light gates.</a:t>
                      </a:r>
                    </a:p>
                    <a:p>
                      <a:pPr marL="342900" lvl="0" indent="-342900" algn="just">
                        <a:lnSpc>
                          <a:spcPct val="115000"/>
                        </a:lnSpc>
                        <a:spcBef>
                          <a:spcPts val="600"/>
                        </a:spcBef>
                        <a:spcAft>
                          <a:spcPts val="600"/>
                        </a:spcAft>
                        <a:buFont typeface="+mj-lt"/>
                        <a:buAutoNum type="arabicPeriod"/>
                      </a:pPr>
                      <a:r>
                        <a:rPr lang="en-GB" sz="2000" dirty="0">
                          <a:effectLst/>
                        </a:rPr>
                        <a:t>Release the trolley and record the time, t. </a:t>
                      </a:r>
                    </a:p>
                    <a:p>
                      <a:pPr marL="342900" lvl="0" indent="-342900" algn="just">
                        <a:lnSpc>
                          <a:spcPct val="115000"/>
                        </a:lnSpc>
                        <a:spcBef>
                          <a:spcPts val="600"/>
                        </a:spcBef>
                        <a:spcAft>
                          <a:spcPts val="600"/>
                        </a:spcAft>
                        <a:buFont typeface="+mj-lt"/>
                        <a:buAutoNum type="arabicPeriod"/>
                      </a:pPr>
                      <a:r>
                        <a:rPr lang="en-GB" sz="2000" dirty="0">
                          <a:effectLst/>
                        </a:rPr>
                        <a:t>Calculate average speed ṽ = d / t </a:t>
                      </a:r>
                    </a:p>
                    <a:p>
                      <a:pPr marL="342900" lvl="0" indent="-342900" algn="just">
                        <a:lnSpc>
                          <a:spcPct val="115000"/>
                        </a:lnSpc>
                        <a:spcBef>
                          <a:spcPts val="600"/>
                        </a:spcBef>
                        <a:spcAft>
                          <a:spcPts val="600"/>
                        </a:spcAft>
                        <a:buFont typeface="+mj-lt"/>
                        <a:buAutoNum type="arabicPeriod"/>
                      </a:pPr>
                      <a:r>
                        <a:rPr lang="en-GB" sz="2000" dirty="0">
                          <a:effectLst/>
                        </a:rPr>
                        <a:t>Repeat several times and calculate an average.</a:t>
                      </a:r>
                      <a:endParaRPr lang="en-GB" sz="2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4461856"/>
                  </a:ext>
                </a:extLst>
              </a:tr>
              <a:tr h="0">
                <a:tc>
                  <a:txBody>
                    <a:bodyPr/>
                    <a:lstStyle/>
                    <a:p>
                      <a:pPr algn="just">
                        <a:lnSpc>
                          <a:spcPct val="115000"/>
                        </a:lnSpc>
                        <a:spcBef>
                          <a:spcPts val="600"/>
                        </a:spcBef>
                        <a:spcAft>
                          <a:spcPts val="600"/>
                        </a:spcAft>
                      </a:pPr>
                      <a:r>
                        <a:rPr lang="en-GB" sz="2000" dirty="0">
                          <a:effectLst/>
                        </a:rPr>
                        <a:t>Evaluation</a:t>
                      </a:r>
                    </a:p>
                    <a:p>
                      <a:pPr algn="just">
                        <a:lnSpc>
                          <a:spcPct val="115000"/>
                        </a:lnSpc>
                        <a:spcBef>
                          <a:spcPts val="600"/>
                        </a:spcBef>
                        <a:spcAft>
                          <a:spcPts val="600"/>
                        </a:spcAft>
                      </a:pPr>
                      <a:r>
                        <a:rPr lang="en-GB" sz="2000" dirty="0">
                          <a:effectLst/>
                        </a:rPr>
                        <a:t>Look over your results and comment on the accuracy and precision</a:t>
                      </a:r>
                      <a:endParaRPr lang="en-GB" sz="2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31100690"/>
                  </a:ext>
                </a:extLst>
              </a:tr>
            </a:tbl>
          </a:graphicData>
        </a:graphic>
      </p:graphicFrame>
      <p:pic>
        <p:nvPicPr>
          <p:cNvPr id="6146" name="Picture 203783">
            <a:extLst>
              <a:ext uri="{FF2B5EF4-FFF2-40B4-BE49-F238E27FC236}">
                <a16:creationId xmlns:a16="http://schemas.microsoft.com/office/drawing/2014/main" id="{EEA92CB3-A556-46A7-971F-BB7FE3A2E0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32" t="32719" b="24265"/>
          <a:stretch/>
        </p:blipFill>
        <p:spPr bwMode="auto">
          <a:xfrm>
            <a:off x="6436072" y="721859"/>
            <a:ext cx="5543202" cy="2184627"/>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203782">
            <a:extLst>
              <a:ext uri="{FF2B5EF4-FFF2-40B4-BE49-F238E27FC236}">
                <a16:creationId xmlns:a16="http://schemas.microsoft.com/office/drawing/2014/main" id="{98416AD3-0121-418B-B869-BE9C50682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730"/>
          <a:stretch>
            <a:fillRect/>
          </a:stretch>
        </p:blipFill>
        <p:spPr bwMode="auto">
          <a:xfrm>
            <a:off x="6515099" y="3312659"/>
            <a:ext cx="5464175" cy="1981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7BCE33-4BAA-45E9-AB39-0DE7A56B375B}"/>
              </a:ext>
            </a:extLst>
          </p:cNvPr>
          <p:cNvSpPr txBox="1"/>
          <p:nvPr/>
        </p:nvSpPr>
        <p:spPr>
          <a:xfrm>
            <a:off x="7141029" y="5845629"/>
            <a:ext cx="3978077" cy="369332"/>
          </a:xfrm>
          <a:prstGeom prst="rect">
            <a:avLst/>
          </a:prstGeom>
          <a:noFill/>
        </p:spPr>
        <p:txBody>
          <a:bodyPr wrap="none" rtlCol="0">
            <a:spAutoFit/>
          </a:bodyPr>
          <a:lstStyle/>
          <a:p>
            <a:r>
              <a:rPr lang="en-GB" dirty="0"/>
              <a:t>Use a small width of card (this is too big)</a:t>
            </a:r>
          </a:p>
        </p:txBody>
      </p:sp>
    </p:spTree>
    <p:extLst>
      <p:ext uri="{BB962C8B-B14F-4D97-AF65-F5344CB8AC3E}">
        <p14:creationId xmlns:p14="http://schemas.microsoft.com/office/powerpoint/2010/main" val="19053578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42285737-90EE-47DC-AC80-8AE156B119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B57BDC17-F1B3-455F-BBF1-680AA1F25C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8"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9"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20"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1"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2"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3"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324A53F6-B9F3-4DE9-AAB0-19411F8A5640}"/>
              </a:ext>
            </a:extLst>
          </p:cNvPr>
          <p:cNvSpPr>
            <a:spLocks noGrp="1"/>
          </p:cNvSpPr>
          <p:nvPr>
            <p:ph type="title"/>
          </p:nvPr>
        </p:nvSpPr>
        <p:spPr>
          <a:xfrm>
            <a:off x="535020" y="685800"/>
            <a:ext cx="2780271" cy="5105400"/>
          </a:xfrm>
        </p:spPr>
        <p:txBody>
          <a:bodyPr>
            <a:normAutofit/>
          </a:bodyPr>
          <a:lstStyle/>
          <a:p>
            <a:r>
              <a:rPr lang="en-GB" sz="3700">
                <a:solidFill>
                  <a:srgbClr val="FFFFFF"/>
                </a:solidFill>
              </a:rPr>
              <a:t>Speed velocity, distance and Displacement</a:t>
            </a:r>
          </a:p>
        </p:txBody>
      </p:sp>
      <p:grpSp>
        <p:nvGrpSpPr>
          <p:cNvPr id="4" name="Group 3">
            <a:extLst>
              <a:ext uri="{FF2B5EF4-FFF2-40B4-BE49-F238E27FC236}">
                <a16:creationId xmlns:a16="http://schemas.microsoft.com/office/drawing/2014/main" id="{1D3749F6-0783-45BB-8521-E4E7CBBF61E6}"/>
              </a:ext>
            </a:extLst>
          </p:cNvPr>
          <p:cNvGrpSpPr/>
          <p:nvPr/>
        </p:nvGrpSpPr>
        <p:grpSpPr>
          <a:xfrm>
            <a:off x="5238714" y="685800"/>
            <a:ext cx="6035747" cy="5105399"/>
            <a:chOff x="0" y="0"/>
            <a:chExt cx="2830773" cy="2394339"/>
          </a:xfrm>
        </p:grpSpPr>
        <p:grpSp>
          <p:nvGrpSpPr>
            <p:cNvPr id="5" name="Group 4">
              <a:extLst>
                <a:ext uri="{FF2B5EF4-FFF2-40B4-BE49-F238E27FC236}">
                  <a16:creationId xmlns:a16="http://schemas.microsoft.com/office/drawing/2014/main" id="{BF8C9176-C17C-440F-B990-BBCD98923D02}"/>
                </a:ext>
              </a:extLst>
            </p:cNvPr>
            <p:cNvGrpSpPr/>
            <p:nvPr/>
          </p:nvGrpSpPr>
          <p:grpSpPr>
            <a:xfrm>
              <a:off x="163773" y="0"/>
              <a:ext cx="2667000" cy="2134169"/>
              <a:chOff x="0" y="0"/>
              <a:chExt cx="2667000" cy="2134169"/>
            </a:xfrm>
          </p:grpSpPr>
          <p:grpSp>
            <p:nvGrpSpPr>
              <p:cNvPr id="7" name="Group 6">
                <a:extLst>
                  <a:ext uri="{FF2B5EF4-FFF2-40B4-BE49-F238E27FC236}">
                    <a16:creationId xmlns:a16="http://schemas.microsoft.com/office/drawing/2014/main" id="{E13F2F17-1C5B-43CD-A958-B7604E933D9C}"/>
                  </a:ext>
                </a:extLst>
              </p:cNvPr>
              <p:cNvGrpSpPr/>
              <p:nvPr/>
            </p:nvGrpSpPr>
            <p:grpSpPr>
              <a:xfrm>
                <a:off x="0" y="191069"/>
                <a:ext cx="2667000" cy="1943100"/>
                <a:chOff x="0" y="0"/>
                <a:chExt cx="2667000" cy="1943100"/>
              </a:xfrm>
            </p:grpSpPr>
            <p:pic>
              <p:nvPicPr>
                <p:cNvPr id="9" name="Picture 8">
                  <a:extLst>
                    <a:ext uri="{FF2B5EF4-FFF2-40B4-BE49-F238E27FC236}">
                      <a16:creationId xmlns:a16="http://schemas.microsoft.com/office/drawing/2014/main" id="{17FD3916-6FCA-4B9A-A26E-05ABCA592ED9}"/>
                    </a:ext>
                  </a:extLst>
                </p:cNvPr>
                <p:cNvPicPr>
                  <a:picLocks noChangeAspect="1"/>
                </p:cNvPicPr>
                <p:nvPr/>
              </p:nvPicPr>
              <p:blipFill>
                <a:blip r:embed="rId2" cstate="print">
                  <a:lum contrast="-57000"/>
                  <a:extLst>
                    <a:ext uri="{28A0092B-C50C-407E-A947-70E740481C1C}">
                      <a14:useLocalDpi xmlns:a14="http://schemas.microsoft.com/office/drawing/2010/main" val="0"/>
                    </a:ext>
                  </a:extLst>
                </a:blip>
                <a:srcRect/>
                <a:stretch>
                  <a:fillRect/>
                </a:stretch>
              </p:blipFill>
              <p:spPr bwMode="auto">
                <a:xfrm rot="5400000">
                  <a:off x="95250" y="1295400"/>
                  <a:ext cx="838200" cy="457200"/>
                </a:xfrm>
                <a:prstGeom prst="rect">
                  <a:avLst/>
                </a:prstGeom>
                <a:noFill/>
              </p:spPr>
            </p:pic>
            <p:pic>
              <p:nvPicPr>
                <p:cNvPr id="10" name="Picture 9">
                  <a:extLst>
                    <a:ext uri="{FF2B5EF4-FFF2-40B4-BE49-F238E27FC236}">
                      <a16:creationId xmlns:a16="http://schemas.microsoft.com/office/drawing/2014/main" id="{321A0EA9-65AA-4A1D-ADE8-854B18BE5826}"/>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0" y="0"/>
                  <a:ext cx="2667000" cy="1885950"/>
                </a:xfrm>
                <a:prstGeom prst="rect">
                  <a:avLst/>
                </a:prstGeom>
                <a:noFill/>
                <a:ln>
                  <a:noFill/>
                </a:ln>
              </p:spPr>
            </p:pic>
          </p:grpSp>
          <p:sp>
            <p:nvSpPr>
              <p:cNvPr id="8" name="Text Box 106">
                <a:extLst>
                  <a:ext uri="{FF2B5EF4-FFF2-40B4-BE49-F238E27FC236}">
                    <a16:creationId xmlns:a16="http://schemas.microsoft.com/office/drawing/2014/main" id="{BDA39E29-80FB-4457-85B2-ED46F1883BE5}"/>
                  </a:ext>
                </a:extLst>
              </p:cNvPr>
              <p:cNvSpPr txBox="1"/>
              <p:nvPr/>
            </p:nvSpPr>
            <p:spPr>
              <a:xfrm>
                <a:off x="2210938" y="0"/>
                <a:ext cx="448310" cy="770890"/>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80340" indent="-180340" algn="ctr">
                  <a:lnSpc>
                    <a:spcPct val="115000"/>
                  </a:lnSpc>
                  <a:spcAft>
                    <a:spcPts val="1000"/>
                  </a:spcAft>
                </a:pPr>
                <a:r>
                  <a:rPr lang="en-GB" sz="5000" b="1">
                    <a:ln>
                      <a:noFill/>
                    </a:ln>
                    <a:gradFill>
                      <a:gsLst>
                        <a:gs pos="0">
                          <a:srgbClr val="FC7B79"/>
                        </a:gs>
                        <a:gs pos="75000">
                          <a:srgbClr val="CF2C28"/>
                        </a:gs>
                        <a:gs pos="100000">
                          <a:srgbClr val="C90000"/>
                        </a:gs>
                      </a:gsLst>
                      <a:lin ang="5400000" scaled="0"/>
                    </a:gradFill>
                    <a:effectLst>
                      <a:outerShdw blurRad="50800" dist="39002" dir="5460000" algn="tl">
                        <a:srgbClr val="000000">
                          <a:alpha val="38000"/>
                        </a:srgbClr>
                      </a:outerShdw>
                    </a:effectLst>
                    <a:latin typeface="Trebuchet MS" panose="020B0603020202020204" pitchFamily="34" charset="0"/>
                    <a:ea typeface="Times New Roman" panose="02020603050405020304" pitchFamily="18" charset="0"/>
                    <a:cs typeface="Times New Roman" panose="02020603050405020304" pitchFamily="18" charset="0"/>
                  </a:rPr>
                  <a:t>B</a:t>
                </a:r>
                <a:endParaRPr lang="en-GB" sz="5000">
                  <a:effectLst/>
                  <a:latin typeface="Trebuchet MS" panose="020B0603020202020204" pitchFamily="34" charset="0"/>
                  <a:ea typeface="Times New Roman" panose="02020603050405020304" pitchFamily="18" charset="0"/>
                  <a:cs typeface="Times New Roman" panose="02020603050405020304" pitchFamily="18" charset="0"/>
                </a:endParaRPr>
              </a:p>
            </p:txBody>
          </p:sp>
        </p:grpSp>
        <p:sp>
          <p:nvSpPr>
            <p:cNvPr id="6" name="Text Box 203777">
              <a:extLst>
                <a:ext uri="{FF2B5EF4-FFF2-40B4-BE49-F238E27FC236}">
                  <a16:creationId xmlns:a16="http://schemas.microsoft.com/office/drawing/2014/main" id="{E9954216-ACFC-494D-9292-31DA77E6DBFF}"/>
                </a:ext>
              </a:extLst>
            </p:cNvPr>
            <p:cNvSpPr txBox="1"/>
            <p:nvPr/>
          </p:nvSpPr>
          <p:spPr>
            <a:xfrm>
              <a:off x="0" y="1624084"/>
              <a:ext cx="448310" cy="770255"/>
            </a:xfrm>
            <a:prstGeom prst="rect">
              <a:avLst/>
            </a:prstGeom>
            <a:noFill/>
            <a:ln>
              <a:noFill/>
            </a:ln>
            <a:effectLst/>
          </p:spPr>
          <p:txBody>
            <a:bodyPr rot="0" spcFirstLastPara="0" vert="horz" wrap="square" lIns="91440" tIns="45720" rIns="91440" bIns="45720" numCol="1" spcCol="0" rtlCol="0" fromWordArt="0" anchor="t" anchorCtr="0" forceAA="0" compatLnSpc="1">
              <a:prstTxWarp prst="textNoShape">
                <a:avLst/>
              </a:prstTxWarp>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80340" indent="-180340" algn="ctr">
                <a:lnSpc>
                  <a:spcPct val="115000"/>
                </a:lnSpc>
                <a:spcAft>
                  <a:spcPts val="1000"/>
                </a:spcAft>
              </a:pPr>
              <a:r>
                <a:rPr lang="en-GB" sz="5000" b="1">
                  <a:ln>
                    <a:noFill/>
                  </a:ln>
                  <a:gradFill>
                    <a:gsLst>
                      <a:gs pos="0">
                        <a:srgbClr val="FC7B79"/>
                      </a:gs>
                      <a:gs pos="75000">
                        <a:srgbClr val="CF2C28"/>
                      </a:gs>
                      <a:gs pos="100000">
                        <a:srgbClr val="C90000"/>
                      </a:gs>
                    </a:gsLst>
                    <a:lin ang="5400000" scaled="0"/>
                  </a:gradFill>
                  <a:effectLst>
                    <a:outerShdw blurRad="50800" dist="39002" dir="5460000" algn="tl">
                      <a:srgbClr val="000000">
                        <a:alpha val="38000"/>
                      </a:srgbClr>
                    </a:outerShdw>
                  </a:effectLst>
                  <a:latin typeface="Trebuchet MS" panose="020B0603020202020204" pitchFamily="34" charset="0"/>
                  <a:ea typeface="Times New Roman" panose="02020603050405020304" pitchFamily="18" charset="0"/>
                  <a:cs typeface="Times New Roman" panose="02020603050405020304" pitchFamily="18" charset="0"/>
                </a:rPr>
                <a:t>A</a:t>
              </a:r>
              <a:endParaRPr lang="en-GB" sz="5000">
                <a:effectLst/>
                <a:latin typeface="Trebuchet MS" panose="020B0603020202020204"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906760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75CD93-9DF2-48CB-9F57-1BCA9A46C7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8056"/>
            <a:ext cx="1920339" cy="2894124"/>
          </a:xfrm>
          <a:prstGeom prst="rect">
            <a:avLst/>
          </a:prstGeom>
          <a:solidFill>
            <a:srgbClr val="85625A"/>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6166C6D1-23AC-49C4-BA07-238E4E9F8C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3515821"/>
            <a:ext cx="1920338" cy="2883258"/>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7" name="Picture 6">
            <a:extLst>
              <a:ext uri="{FF2B5EF4-FFF2-40B4-BE49-F238E27FC236}">
                <a16:creationId xmlns:a16="http://schemas.microsoft.com/office/drawing/2014/main" id="{11BB1222-07C0-4CAA-BD5F-BF6BF27F1933}"/>
              </a:ext>
            </a:extLst>
          </p:cNvPr>
          <p:cNvPicPr>
            <a:picLocks noChangeAspect="1"/>
          </p:cNvPicPr>
          <p:nvPr/>
        </p:nvPicPr>
        <p:blipFill>
          <a:blip r:embed="rId2"/>
          <a:stretch>
            <a:fillRect/>
          </a:stretch>
        </p:blipFill>
        <p:spPr>
          <a:xfrm>
            <a:off x="2769588" y="448056"/>
            <a:ext cx="8681491" cy="6126915"/>
          </a:xfrm>
          <a:prstGeom prst="rect">
            <a:avLst/>
          </a:prstGeom>
        </p:spPr>
      </p:pic>
    </p:spTree>
    <p:extLst>
      <p:ext uri="{BB962C8B-B14F-4D97-AF65-F5344CB8AC3E}">
        <p14:creationId xmlns:p14="http://schemas.microsoft.com/office/powerpoint/2010/main" val="7534949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3C7DE5D-B2AC-4D11-88E9-B3606F11FAA5}"/>
                  </a:ext>
                </a:extLst>
              </p:cNvPr>
              <p:cNvSpPr>
                <a:spLocks noGrp="1"/>
              </p:cNvSpPr>
              <p:nvPr>
                <p:ph type="title"/>
              </p:nvPr>
            </p:nvSpPr>
            <p:spPr>
              <a:xfrm>
                <a:off x="2311147" y="365760"/>
                <a:ext cx="7569706" cy="1288238"/>
              </a:xfrm>
            </p:spPr>
            <p:txBody>
              <a:bodyPr anchor="ctr">
                <a:normAutofit/>
              </a:bodyPr>
              <a:lstStyle/>
              <a:p>
                <a:pPr algn="ctr"/>
                <a:r>
                  <a:rPr lang="en-GB" b="1" cap="small" spc="25">
                    <a:effectLst/>
                    <a:latin typeface="Trebuchet MS" panose="020B0603020202020204" pitchFamily="34" charset="0"/>
                  </a:rPr>
                  <a:t>Velocity </a:t>
                </a:r>
                <a14:m>
                  <m:oMath xmlns:m="http://schemas.openxmlformats.org/officeDocument/2006/math">
                    <m:r>
                      <a:rPr lang="en-GB" b="1" i="1" cap="small" spc="25">
                        <a:effectLst/>
                        <a:latin typeface="Cambria Math" panose="02040503050406030204" pitchFamily="18" charset="0"/>
                      </a:rPr>
                      <m:t>𝑠</m:t>
                    </m:r>
                    <m:r>
                      <a:rPr lang="en-GB" b="1" i="1" cap="small" spc="25">
                        <a:effectLst/>
                        <a:latin typeface="Cambria Math" panose="02040503050406030204" pitchFamily="18" charset="0"/>
                      </a:rPr>
                      <m:t>=</m:t>
                    </m:r>
                    <m:r>
                      <a:rPr lang="en-GB" b="1" i="1" cap="small" spc="25">
                        <a:effectLst/>
                        <a:latin typeface="Cambria Math" panose="02040503050406030204" pitchFamily="18" charset="0"/>
                      </a:rPr>
                      <m:t>𝑣𝑡</m:t>
                    </m:r>
                  </m:oMath>
                </a14:m>
                <a:endParaRPr lang="en-GB"/>
              </a:p>
            </p:txBody>
          </p:sp>
        </mc:Choice>
        <mc:Fallback xmlns="">
          <p:sp>
            <p:nvSpPr>
              <p:cNvPr id="2" name="Title 1">
                <a:extLst>
                  <a:ext uri="{FF2B5EF4-FFF2-40B4-BE49-F238E27FC236}">
                    <a16:creationId xmlns:a16="http://schemas.microsoft.com/office/drawing/2014/main" id="{A3C7DE5D-B2AC-4D11-88E9-B3606F11FAA5}"/>
                  </a:ext>
                </a:extLst>
              </p:cNvPr>
              <p:cNvSpPr>
                <a:spLocks noGrp="1" noRot="1" noChangeAspect="1" noMove="1" noResize="1" noEditPoints="1" noAdjustHandles="1" noChangeArrowheads="1" noChangeShapeType="1" noTextEdit="1"/>
              </p:cNvSpPr>
              <p:nvPr>
                <p:ph type="title"/>
              </p:nvPr>
            </p:nvSpPr>
            <p:spPr>
              <a:xfrm>
                <a:off x="2311147" y="365760"/>
                <a:ext cx="7569706" cy="1288238"/>
              </a:xfrm>
              <a:blipFill>
                <a:blip r:embed="rId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6F37A91-C42B-4ED5-B7E1-F52D51141236}"/>
                  </a:ext>
                </a:extLst>
              </p:cNvPr>
              <p:cNvSpPr>
                <a:spLocks noGrp="1"/>
              </p:cNvSpPr>
              <p:nvPr>
                <p:ph idx="1"/>
              </p:nvPr>
            </p:nvSpPr>
            <p:spPr>
              <a:xfrm>
                <a:off x="1981200" y="1876164"/>
                <a:ext cx="8741228" cy="4759670"/>
              </a:xfrm>
            </p:spPr>
            <p:txBody>
              <a:bodyPr anchor="t">
                <a:normAutofit/>
              </a:bodyPr>
              <a:lstStyle/>
              <a:p>
                <a:pPr>
                  <a:spcBef>
                    <a:spcPts val="600"/>
                  </a:spcBef>
                  <a:spcAft>
                    <a:spcPts val="600"/>
                  </a:spcAft>
                </a:pPr>
                <a:r>
                  <a:rPr lang="en-GB" sz="2400" b="1" dirty="0">
                    <a:effectLst/>
                    <a:latin typeface="Trebuchet MS" panose="020B0603020202020204" pitchFamily="34" charset="0"/>
                    <a:ea typeface="Times New Roman" panose="02020603050405020304" pitchFamily="18" charset="0"/>
                    <a:cs typeface="Times New Roman" panose="02020603050405020304" pitchFamily="18" charset="0"/>
                  </a:rPr>
                  <a:t>Velocity</a:t>
                </a:r>
                <a:r>
                  <a:rPr lang="en-GB" sz="2400" dirty="0">
                    <a:effectLst/>
                    <a:latin typeface="Trebuchet MS" panose="020B0603020202020204" pitchFamily="34" charset="0"/>
                    <a:ea typeface="Times New Roman" panose="02020603050405020304" pitchFamily="18" charset="0"/>
                    <a:cs typeface="Times New Roman" panose="02020603050405020304" pitchFamily="18" charset="0"/>
                  </a:rPr>
                  <a:t> is the rate of change of displacement and is described by the equation below. </a:t>
                </a:r>
              </a:p>
              <a:p>
                <a:pPr>
                  <a:spcBef>
                    <a:spcPts val="600"/>
                  </a:spcBef>
                  <a:spcAft>
                    <a:spcPts val="600"/>
                  </a:spcAft>
                </a:pPr>
                <a:endParaRPr lang="en-GB" sz="2400" dirty="0">
                  <a:effectLst/>
                  <a:latin typeface="Trebuchet MS" panose="020B0603020202020204" pitchFamily="34" charset="0"/>
                  <a:ea typeface="Times New Roman" panose="02020603050405020304" pitchFamily="18" charset="0"/>
                  <a:cs typeface="Times New Roman" panose="02020603050405020304" pitchFamily="18" charset="0"/>
                </a:endParaRPr>
              </a:p>
              <a:p>
                <a:pPr marL="0" indent="0">
                  <a:spcBef>
                    <a:spcPts val="600"/>
                  </a:spcBef>
                  <a:spcAft>
                    <a:spcPts val="600"/>
                  </a:spcAft>
                  <a:buNone/>
                </a:pPr>
                <a14:m>
                  <m:oMathPara xmlns:m="http://schemas.openxmlformats.org/officeDocument/2006/math">
                    <m:oMathParaPr>
                      <m:jc m:val="center"/>
                    </m:oMathParaPr>
                    <m:oMath xmlns:m="http://schemas.openxmlformats.org/officeDocument/2006/math">
                      <m:r>
                        <a:rPr lang="en-GB" sz="2400" i="1">
                          <a:effectLst/>
                          <a:latin typeface="Cambria Math" panose="02040503050406030204" pitchFamily="18" charset="0"/>
                          <a:ea typeface="Times New Roman" panose="02020603050405020304" pitchFamily="18" charset="0"/>
                          <a:cs typeface="Times New Roman" panose="02020603050405020304" pitchFamily="18" charset="0"/>
                        </a:rPr>
                        <m:t>𝑣𝑒𝑙𝑜𝑐𝑖𝑡𝑦</m:t>
                      </m:r>
                      <m:r>
                        <a:rPr lang="en-GB" sz="24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GB" sz="2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GB" sz="2400" i="1">
                              <a:effectLst/>
                              <a:latin typeface="Cambria Math" panose="02040503050406030204" pitchFamily="18" charset="0"/>
                              <a:ea typeface="Times New Roman" panose="02020603050405020304" pitchFamily="18" charset="0"/>
                              <a:cs typeface="Times New Roman" panose="02020603050405020304" pitchFamily="18" charset="0"/>
                            </a:rPr>
                            <m:t>𝑑𝑖𝑠𝑝𝑙𝑎𝑐𝑒𝑚𝑒𝑛𝑡</m:t>
                          </m:r>
                        </m:num>
                        <m:den>
                          <m:r>
                            <a:rPr lang="en-GB" sz="2400" i="1">
                              <a:effectLst/>
                              <a:latin typeface="Cambria Math" panose="02040503050406030204" pitchFamily="18" charset="0"/>
                              <a:ea typeface="Times New Roman" panose="02020603050405020304" pitchFamily="18" charset="0"/>
                              <a:cs typeface="Times New Roman" panose="02020603050405020304" pitchFamily="18" charset="0"/>
                            </a:rPr>
                            <m:t>𝑡𝑖𝑚𝑒</m:t>
                          </m:r>
                        </m:den>
                      </m:f>
                      <m:r>
                        <a:rPr lang="en-GB" sz="2400" b="0" i="1">
                          <a:effectLst/>
                          <a:latin typeface="Cambria Math" panose="02040503050406030204" pitchFamily="18" charset="0"/>
                          <a:ea typeface="Times New Roman" panose="02020603050405020304" pitchFamily="18" charset="0"/>
                          <a:cs typeface="Times New Roman" panose="02020603050405020304" pitchFamily="18" charset="0"/>
                        </a:rPr>
                        <m:t>             </m:t>
                      </m:r>
                      <m:r>
                        <a:rPr lang="en-GB" sz="2400" i="1">
                          <a:effectLst/>
                          <a:latin typeface="Cambria Math" panose="02040503050406030204" pitchFamily="18" charset="0"/>
                          <a:ea typeface="Times New Roman" panose="02020603050405020304" pitchFamily="18" charset="0"/>
                          <a:cs typeface="Times New Roman" panose="02020603050405020304" pitchFamily="18" charset="0"/>
                        </a:rPr>
                        <m:t>𝑣</m:t>
                      </m:r>
                      <m:r>
                        <a:rPr lang="en-GB" sz="2400" i="1">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GB" sz="2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GB" sz="2400" i="1">
                              <a:effectLst/>
                              <a:latin typeface="Cambria Math" panose="02040503050406030204" pitchFamily="18" charset="0"/>
                              <a:ea typeface="Times New Roman" panose="02020603050405020304" pitchFamily="18" charset="0"/>
                              <a:cs typeface="Times New Roman" panose="02020603050405020304" pitchFamily="18" charset="0"/>
                            </a:rPr>
                            <m:t>𝑠</m:t>
                          </m:r>
                        </m:num>
                        <m:den>
                          <m:r>
                            <a:rPr lang="en-GB" sz="2400" i="1">
                              <a:effectLst/>
                              <a:latin typeface="Cambria Math" panose="02040503050406030204" pitchFamily="18" charset="0"/>
                              <a:ea typeface="Times New Roman" panose="02020603050405020304" pitchFamily="18" charset="0"/>
                              <a:cs typeface="Times New Roman" panose="02020603050405020304" pitchFamily="18" charset="0"/>
                            </a:rPr>
                            <m:t>𝑡</m:t>
                          </m:r>
                        </m:den>
                      </m:f>
                    </m:oMath>
                  </m:oMathPara>
                </a14:m>
                <a:endParaRPr lang="en-GB" sz="2400" dirty="0">
                  <a:effectLst/>
                  <a:latin typeface="Trebuchet MS" panose="020B0603020202020204" pitchFamily="34" charset="0"/>
                  <a:ea typeface="Times New Roman" panose="02020603050405020304" pitchFamily="18" charset="0"/>
                  <a:cs typeface="Times New Roman" panose="02020603050405020304" pitchFamily="18" charset="0"/>
                </a:endParaRPr>
              </a:p>
              <a:p>
                <a:pPr>
                  <a:spcBef>
                    <a:spcPts val="600"/>
                  </a:spcBef>
                  <a:spcAft>
                    <a:spcPts val="600"/>
                  </a:spcAft>
                </a:pPr>
                <a:endParaRPr lang="en-GB" sz="2400" dirty="0">
                  <a:effectLst/>
                  <a:latin typeface="Trebuchet MS" panose="020B0603020202020204" pitchFamily="34" charset="0"/>
                  <a:ea typeface="Times New Roman" panose="02020603050405020304" pitchFamily="18" charset="0"/>
                  <a:cs typeface="Times New Roman" panose="02020603050405020304" pitchFamily="18" charset="0"/>
                </a:endParaRPr>
              </a:p>
              <a:p>
                <a:pPr>
                  <a:spcBef>
                    <a:spcPts val="600"/>
                  </a:spcBef>
                  <a:spcAft>
                    <a:spcPts val="600"/>
                  </a:spcAft>
                </a:pPr>
                <a:r>
                  <a:rPr lang="en-GB" sz="2400" dirty="0">
                    <a:effectLst/>
                    <a:latin typeface="Trebuchet MS" panose="020B0603020202020204" pitchFamily="34" charset="0"/>
                    <a:ea typeface="Times New Roman" panose="02020603050405020304" pitchFamily="18" charset="0"/>
                    <a:cs typeface="Times New Roman" panose="02020603050405020304" pitchFamily="18" charset="0"/>
                  </a:rPr>
                  <a:t>Velocity is a </a:t>
                </a:r>
                <a:r>
                  <a:rPr lang="en-GB" sz="2400" b="1" dirty="0">
                    <a:effectLst/>
                    <a:latin typeface="Trebuchet MS" panose="020B0603020202020204" pitchFamily="34" charset="0"/>
                    <a:ea typeface="Times New Roman" panose="02020603050405020304" pitchFamily="18" charset="0"/>
                    <a:cs typeface="Times New Roman" panose="02020603050405020304" pitchFamily="18" charset="0"/>
                  </a:rPr>
                  <a:t>vector</a:t>
                </a:r>
                <a:r>
                  <a:rPr lang="en-GB" sz="2400" dirty="0">
                    <a:effectLst/>
                    <a:latin typeface="Trebuchet MS" panose="020B0603020202020204" pitchFamily="34" charset="0"/>
                    <a:ea typeface="Times New Roman" panose="02020603050405020304" pitchFamily="18" charset="0"/>
                    <a:cs typeface="Times New Roman" panose="02020603050405020304" pitchFamily="18" charset="0"/>
                  </a:rPr>
                  <a:t> quantity. </a:t>
                </a:r>
              </a:p>
              <a:p>
                <a:pPr>
                  <a:spcBef>
                    <a:spcPts val="600"/>
                  </a:spcBef>
                  <a:spcAft>
                    <a:spcPts val="600"/>
                  </a:spcAft>
                </a:pPr>
                <a:r>
                  <a:rPr lang="en-GB" sz="2400" dirty="0">
                    <a:effectLst/>
                    <a:latin typeface="Trebuchet MS" panose="020B0603020202020204" pitchFamily="34" charset="0"/>
                    <a:ea typeface="Times New Roman" panose="02020603050405020304" pitchFamily="18" charset="0"/>
                    <a:cs typeface="Times New Roman" panose="02020603050405020304" pitchFamily="18" charset="0"/>
                  </a:rPr>
                  <a:t>The direction of the velocity will be the same as the direction of the displacement. </a:t>
                </a:r>
              </a:p>
              <a:p>
                <a:pPr>
                  <a:spcBef>
                    <a:spcPts val="600"/>
                  </a:spcBef>
                  <a:spcAft>
                    <a:spcPts val="600"/>
                  </a:spcAft>
                </a:pPr>
                <a:r>
                  <a:rPr lang="en-GB" sz="1800" dirty="0">
                    <a:effectLst/>
                    <a:latin typeface="Trebuchet MS" panose="020B0603020202020204" pitchFamily="34" charset="0"/>
                    <a:ea typeface="Times New Roman" panose="02020603050405020304" pitchFamily="18" charset="0"/>
                    <a:cs typeface="Times New Roman" panose="02020603050405020304" pitchFamily="18" charset="0"/>
                  </a:rPr>
                  <a:t>If the velocity is measured over the whole journey then it is known as </a:t>
                </a:r>
                <a:r>
                  <a:rPr lang="en-GB" sz="1800" b="1" dirty="0">
                    <a:effectLst/>
                    <a:latin typeface="Trebuchet MS" panose="020B0603020202020204" pitchFamily="34" charset="0"/>
                    <a:ea typeface="Times New Roman" panose="02020603050405020304" pitchFamily="18" charset="0"/>
                    <a:cs typeface="Times New Roman" panose="02020603050405020304" pitchFamily="18" charset="0"/>
                  </a:rPr>
                  <a:t>average velocity</a:t>
                </a:r>
                <a:r>
                  <a:rPr lang="en-GB" sz="1800" dirty="0">
                    <a:effectLst/>
                    <a:latin typeface="Trebuchet MS" panose="020B0603020202020204" pitchFamily="34" charset="0"/>
                    <a:ea typeface="Times New Roman" panose="02020603050405020304" pitchFamily="18" charset="0"/>
                    <a:cs typeface="Times New Roman" panose="02020603050405020304" pitchFamily="18" charset="0"/>
                  </a:rPr>
                  <a:t>, with the symbol </a:t>
                </a:r>
                <a14:m>
                  <m:oMath xmlns:m="http://schemas.openxmlformats.org/officeDocument/2006/math">
                    <m:acc>
                      <m:accPr>
                        <m:chr m:val="̅"/>
                        <m:ctrlPr>
                          <a:rPr lang="en-GB" sz="1800" b="1" i="1">
                            <a:effectLst/>
                            <a:latin typeface="Cambria Math" panose="02040503050406030204" pitchFamily="18" charset="0"/>
                          </a:rPr>
                        </m:ctrlPr>
                      </m:accPr>
                      <m:e>
                        <m:r>
                          <a:rPr lang="en-GB" sz="1800" b="1" i="1">
                            <a:effectLst/>
                            <a:latin typeface="Cambria Math" panose="02040503050406030204" pitchFamily="18" charset="0"/>
                            <a:ea typeface="Times New Roman" panose="02020603050405020304" pitchFamily="18" charset="0"/>
                            <a:cs typeface="Times New Roman" panose="02020603050405020304" pitchFamily="18" charset="0"/>
                          </a:rPr>
                          <m:t>𝐯</m:t>
                        </m:r>
                      </m:e>
                    </m:acc>
                  </m:oMath>
                </a14:m>
                <a:r>
                  <a:rPr lang="en-GB" sz="1800" b="1" dirty="0">
                    <a:effectLst/>
                    <a:latin typeface="Trebuchet MS" panose="020B0603020202020204" pitchFamily="34" charset="0"/>
                    <a:ea typeface="Times New Roman" panose="02020603050405020304" pitchFamily="18" charset="0"/>
                    <a:cs typeface="Times New Roman" panose="02020603050405020304" pitchFamily="18" charset="0"/>
                  </a:rPr>
                  <a:t>.</a:t>
                </a:r>
                <a:endParaRPr lang="en-GB" sz="2400" dirty="0">
                  <a:effectLst/>
                  <a:latin typeface="Trebuchet MS" panose="020B0603020202020204" pitchFamily="34" charset="0"/>
                  <a:ea typeface="Times New Roman" panose="02020603050405020304" pitchFamily="18" charset="0"/>
                  <a:cs typeface="Times New Roman" panose="02020603050405020304" pitchFamily="18" charset="0"/>
                </a:endParaRPr>
              </a:p>
              <a:p>
                <a:pPr>
                  <a:spcBef>
                    <a:spcPts val="600"/>
                  </a:spcBef>
                  <a:spcAft>
                    <a:spcPts val="600"/>
                  </a:spcAft>
                </a:pPr>
                <a:endParaRPr lang="en-GB" sz="2400" dirty="0">
                  <a:effectLst/>
                  <a:latin typeface="Trebuchet MS" panose="020B0603020202020204" pitchFamily="34" charset="0"/>
                  <a:ea typeface="Times New Roman" panose="02020603050405020304" pitchFamily="18" charset="0"/>
                  <a:cs typeface="Times New Roman" panose="02020603050405020304" pitchFamily="18" charset="0"/>
                </a:endParaRPr>
              </a:p>
              <a:p>
                <a:endParaRPr lang="en-GB" sz="2400" dirty="0"/>
              </a:p>
            </p:txBody>
          </p:sp>
        </mc:Choice>
        <mc:Fallback xmlns="">
          <p:sp>
            <p:nvSpPr>
              <p:cNvPr id="3" name="Content Placeholder 2">
                <a:extLst>
                  <a:ext uri="{FF2B5EF4-FFF2-40B4-BE49-F238E27FC236}">
                    <a16:creationId xmlns:a16="http://schemas.microsoft.com/office/drawing/2014/main" id="{16F37A91-C42B-4ED5-B7E1-F52D51141236}"/>
                  </a:ext>
                </a:extLst>
              </p:cNvPr>
              <p:cNvSpPr>
                <a:spLocks noGrp="1" noRot="1" noChangeAspect="1" noMove="1" noResize="1" noEditPoints="1" noAdjustHandles="1" noChangeArrowheads="1" noChangeShapeType="1" noTextEdit="1"/>
              </p:cNvSpPr>
              <p:nvPr>
                <p:ph idx="1"/>
              </p:nvPr>
            </p:nvSpPr>
            <p:spPr>
              <a:xfrm>
                <a:off x="1981200" y="1876164"/>
                <a:ext cx="8741228" cy="4759670"/>
              </a:xfrm>
              <a:blipFill>
                <a:blip r:embed="rId3"/>
                <a:stretch>
                  <a:fillRect l="-907" t="-1793"/>
                </a:stretch>
              </a:blipFill>
            </p:spPr>
            <p:txBody>
              <a:bodyPr/>
              <a:lstStyle/>
              <a:p>
                <a:r>
                  <a:rPr lang="en-GB">
                    <a:noFill/>
                  </a:rPr>
                  <a:t> </a:t>
                </a:r>
              </a:p>
            </p:txBody>
          </p:sp>
        </mc:Fallback>
      </mc:AlternateContent>
    </p:spTree>
    <p:extLst>
      <p:ext uri="{BB962C8B-B14F-4D97-AF65-F5344CB8AC3E}">
        <p14:creationId xmlns:p14="http://schemas.microsoft.com/office/powerpoint/2010/main" val="21817937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145C98-CA2E-4059-BEEE-D76199A3391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Scalars and Vectors, Distance and Displacement, Speed and Velocity</a:t>
            </a:r>
          </a:p>
        </p:txBody>
      </p:sp>
      <p:pic>
        <p:nvPicPr>
          <p:cNvPr id="27" name="Content Placeholder 26">
            <a:extLst>
              <a:ext uri="{FF2B5EF4-FFF2-40B4-BE49-F238E27FC236}">
                <a16:creationId xmlns:a16="http://schemas.microsoft.com/office/drawing/2014/main" id="{F8BDB64E-FDAE-4EA3-89F0-CAEF69A8CA03}"/>
              </a:ext>
            </a:extLst>
          </p:cNvPr>
          <p:cNvPicPr>
            <a:picLocks noGrp="1" noChangeAspect="1"/>
          </p:cNvPicPr>
          <p:nvPr>
            <p:ph idx="1"/>
          </p:nvPr>
        </p:nvPicPr>
        <p:blipFill>
          <a:blip r:embed="rId2"/>
          <a:stretch>
            <a:fillRect/>
          </a:stretch>
        </p:blipFill>
        <p:spPr>
          <a:xfrm>
            <a:off x="643467" y="2045728"/>
            <a:ext cx="10905066" cy="3653196"/>
          </a:xfrm>
          <a:prstGeom prst="rect">
            <a:avLst/>
          </a:prstGeom>
        </p:spPr>
      </p:pic>
    </p:spTree>
    <p:extLst>
      <p:ext uri="{BB962C8B-B14F-4D97-AF65-F5344CB8AC3E}">
        <p14:creationId xmlns:p14="http://schemas.microsoft.com/office/powerpoint/2010/main" val="6033418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EFFF4A2-EB01-4738-9824-8D9A72A51B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3084F23F-27AD-4CAF-ACDF-68299C6C35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574" y="643467"/>
            <a:ext cx="1937613" cy="3280212"/>
          </a:xfrm>
          <a:prstGeom prst="rect">
            <a:avLst/>
          </a:prstGeom>
        </p:spPr>
      </p:pic>
      <p:pic>
        <p:nvPicPr>
          <p:cNvPr id="7" name="Picture 6" descr="Icon&#10;&#10;Description automatically generated">
            <a:extLst>
              <a:ext uri="{FF2B5EF4-FFF2-40B4-BE49-F238E27FC236}">
                <a16:creationId xmlns:a16="http://schemas.microsoft.com/office/drawing/2014/main" id="{60E9DBBB-494C-4596-BF4A-4BFCA3DE8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875" y="643467"/>
            <a:ext cx="1937613" cy="3280212"/>
          </a:xfrm>
          <a:prstGeom prst="rect">
            <a:avLst/>
          </a:prstGeom>
        </p:spPr>
      </p:pic>
      <p:pic>
        <p:nvPicPr>
          <p:cNvPr id="5" name="Picture 4" descr="Icon&#10;&#10;Description automatically generated">
            <a:extLst>
              <a:ext uri="{FF2B5EF4-FFF2-40B4-BE49-F238E27FC236}">
                <a16:creationId xmlns:a16="http://schemas.microsoft.com/office/drawing/2014/main" id="{EEDADB56-8B06-49A7-B373-70EED996DB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9524" y="643467"/>
            <a:ext cx="1937613" cy="3280212"/>
          </a:xfrm>
          <a:prstGeom prst="rect">
            <a:avLst/>
          </a:prstGeom>
        </p:spPr>
      </p:pic>
      <p:sp>
        <p:nvSpPr>
          <p:cNvPr id="17" name="Rectangle 16">
            <a:extLst>
              <a:ext uri="{FF2B5EF4-FFF2-40B4-BE49-F238E27FC236}">
                <a16:creationId xmlns:a16="http://schemas.microsoft.com/office/drawing/2014/main" id="{23D97D8B-CFC5-431A-AA32-93C4522A6E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233674"/>
            <a:ext cx="12192000" cy="2624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E54E53-B0F9-4795-A6A5-8962BDAFE604}"/>
              </a:ext>
            </a:extLst>
          </p:cNvPr>
          <p:cNvSpPr>
            <a:spLocks noGrp="1"/>
          </p:cNvSpPr>
          <p:nvPr>
            <p:ph type="title"/>
          </p:nvPr>
        </p:nvSpPr>
        <p:spPr>
          <a:xfrm>
            <a:off x="969264" y="4535424"/>
            <a:ext cx="3685032" cy="1499616"/>
          </a:xfrm>
        </p:spPr>
        <p:txBody>
          <a:bodyPr anchor="t">
            <a:normAutofit/>
          </a:bodyPr>
          <a:lstStyle/>
          <a:p>
            <a:r>
              <a:rPr lang="en-GB" sz="3400">
                <a:solidFill>
                  <a:schemeClr val="bg1"/>
                </a:solidFill>
              </a:rPr>
              <a:t>Acceleration</a:t>
            </a:r>
            <a:br>
              <a:rPr lang="en-GB" sz="3400">
                <a:solidFill>
                  <a:schemeClr val="bg1"/>
                </a:solidFill>
              </a:rPr>
            </a:br>
            <a:endParaRPr lang="en-GB" sz="3400">
              <a:solidFill>
                <a:schemeClr val="bg1"/>
              </a:solidFill>
            </a:endParaRPr>
          </a:p>
        </p:txBody>
      </p:sp>
      <p:sp>
        <p:nvSpPr>
          <p:cNvPr id="3" name="Content Placeholder 2">
            <a:extLst>
              <a:ext uri="{FF2B5EF4-FFF2-40B4-BE49-F238E27FC236}">
                <a16:creationId xmlns:a16="http://schemas.microsoft.com/office/drawing/2014/main" id="{6E2613D0-9F97-4CEE-A8E3-1E4FB60F4E91}"/>
              </a:ext>
            </a:extLst>
          </p:cNvPr>
          <p:cNvSpPr>
            <a:spLocks noGrp="1"/>
          </p:cNvSpPr>
          <p:nvPr>
            <p:ph idx="1"/>
          </p:nvPr>
        </p:nvSpPr>
        <p:spPr>
          <a:xfrm>
            <a:off x="5074920" y="4535423"/>
            <a:ext cx="4930626" cy="1586163"/>
          </a:xfrm>
        </p:spPr>
        <p:txBody>
          <a:bodyPr>
            <a:normAutofit/>
          </a:bodyPr>
          <a:lstStyle/>
          <a:p>
            <a:pPr lvl="1">
              <a:buFont typeface="Wingdings" panose="05000000000000000000" pitchFamily="2" charset="2"/>
              <a:buChar char="Ø"/>
            </a:pPr>
            <a:r>
              <a:rPr lang="en-GB" sz="2000" dirty="0">
                <a:solidFill>
                  <a:schemeClr val="bg1"/>
                </a:solidFill>
              </a:rPr>
              <a:t>What is acceleration?</a:t>
            </a:r>
          </a:p>
          <a:p>
            <a:pPr lvl="1">
              <a:buFont typeface="Wingdings" panose="05000000000000000000" pitchFamily="2" charset="2"/>
              <a:buChar char="Ø"/>
            </a:pPr>
            <a:r>
              <a:rPr lang="en-GB" sz="2000" dirty="0">
                <a:solidFill>
                  <a:schemeClr val="bg1"/>
                </a:solidFill>
              </a:rPr>
              <a:t>How to measure acceleration</a:t>
            </a:r>
          </a:p>
          <a:p>
            <a:pPr lvl="1">
              <a:buFont typeface="Wingdings" panose="05000000000000000000" pitchFamily="2" charset="2"/>
              <a:buChar char="Ø"/>
            </a:pPr>
            <a:r>
              <a:rPr lang="en-GB" sz="2000" dirty="0">
                <a:solidFill>
                  <a:schemeClr val="bg1"/>
                </a:solidFill>
              </a:rPr>
              <a:t>Using the equations to calculate acceleration</a:t>
            </a:r>
          </a:p>
          <a:p>
            <a:pPr marL="457200" lvl="1" indent="0">
              <a:buNone/>
            </a:pPr>
            <a:endParaRPr lang="en-GB" sz="2000" dirty="0">
              <a:solidFill>
                <a:schemeClr val="bg1"/>
              </a:solidFill>
            </a:endParaRPr>
          </a:p>
        </p:txBody>
      </p:sp>
      <p:grpSp>
        <p:nvGrpSpPr>
          <p:cNvPr id="19" name="Group 18">
            <a:extLst>
              <a:ext uri="{FF2B5EF4-FFF2-40B4-BE49-F238E27FC236}">
                <a16:creationId xmlns:a16="http://schemas.microsoft.com/office/drawing/2014/main" id="{F91EAA54-AC0A-4AEF-ACE5-B1DD3DC8173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08171" y="4821439"/>
            <a:ext cx="1128382" cy="847206"/>
            <a:chOff x="8183879" y="1000124"/>
            <a:chExt cx="1562267" cy="1172973"/>
          </a:xfrm>
        </p:grpSpPr>
        <p:sp>
          <p:nvSpPr>
            <p:cNvPr id="20" name="Freeform 5">
              <a:extLst>
                <a:ext uri="{FF2B5EF4-FFF2-40B4-BE49-F238E27FC236}">
                  <a16:creationId xmlns:a16="http://schemas.microsoft.com/office/drawing/2014/main" id="{57EE6F04-B543-44E1-BA29-3DD44C5AEDF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1" name="Freeform 5">
              <a:extLst>
                <a:ext uri="{FF2B5EF4-FFF2-40B4-BE49-F238E27FC236}">
                  <a16:creationId xmlns:a16="http://schemas.microsoft.com/office/drawing/2014/main" id="{D5559A4F-CFAC-4ECC-B04A-670D559B960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29567238"/>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999"/>
                                          </p:stCondLst>
                                        </p:cTn>
                                        <p:tgtEl>
                                          <p:spTgt spid="10"/>
                                        </p:tgtEl>
                                        <p:attrNameLst>
                                          <p:attrName>style.visibility</p:attrName>
                                        </p:attrNameLst>
                                      </p:cBhvr>
                                      <p:to>
                                        <p:strVal val="hidden"/>
                                      </p:to>
                                    </p:set>
                                  </p:childTnLst>
                                </p:cTn>
                              </p:par>
                            </p:childTnLst>
                          </p:cTn>
                        </p:par>
                        <p:par>
                          <p:cTn id="7" fill="hold">
                            <p:stCondLst>
                              <p:cond delay="1000"/>
                            </p:stCondLst>
                            <p:childTnLst>
                              <p:par>
                                <p:cTn id="8" presetID="1" presetClass="exit" presetSubtype="0" fill="hold" nodeType="afterEffect">
                                  <p:stCondLst>
                                    <p:cond delay="1000"/>
                                  </p:stCondLst>
                                  <p:childTnLst>
                                    <p:set>
                                      <p:cBhvr>
                                        <p:cTn id="9" dur="1" fill="hold">
                                          <p:stCondLst>
                                            <p:cond delay="999"/>
                                          </p:stCondLst>
                                        </p:cTn>
                                        <p:tgtEl>
                                          <p:spTgt spid="7"/>
                                        </p:tgtEl>
                                        <p:attrNameLst>
                                          <p:attrName>style.visibility</p:attrName>
                                        </p:attrNameLst>
                                      </p:cBhvr>
                                      <p:to>
                                        <p:strVal val="hidden"/>
                                      </p:to>
                                    </p:set>
                                  </p:childTnLst>
                                </p:cTn>
                              </p:par>
                            </p:childTnLst>
                          </p:cTn>
                        </p:par>
                        <p:par>
                          <p:cTn id="10" fill="hold">
                            <p:stCondLst>
                              <p:cond delay="3000"/>
                            </p:stCondLst>
                            <p:childTnLst>
                              <p:par>
                                <p:cTn id="11" presetID="1" presetClass="exit" presetSubtype="0" fill="hold" nodeType="afterEffect">
                                  <p:stCondLst>
                                    <p:cond delay="2000"/>
                                  </p:stCondLst>
                                  <p:childTnLst>
                                    <p:set>
                                      <p:cBhvr>
                                        <p:cTn id="1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A4FAF47-3E98-4E5B-A885-ED9FB2DA5F4D}"/>
              </a:ext>
            </a:extLst>
          </p:cNvPr>
          <p:cNvPicPr>
            <a:picLocks noChangeAspect="1"/>
          </p:cNvPicPr>
          <p:nvPr/>
        </p:nvPicPr>
        <p:blipFill rotWithShape="1">
          <a:blip r:embed="rId4"/>
          <a:srcRect t="9659" r="1" b="9659"/>
          <a:stretch/>
        </p:blipFill>
        <p:spPr>
          <a:xfrm>
            <a:off x="2843" y="10"/>
            <a:ext cx="12186315" cy="6857990"/>
          </a:xfrm>
          <a:prstGeom prst="rect">
            <a:avLst/>
          </a:prstGeom>
        </p:spPr>
      </p:pic>
      <p:sp>
        <p:nvSpPr>
          <p:cNvPr id="2" name="Title 1">
            <a:extLst>
              <a:ext uri="{FF2B5EF4-FFF2-40B4-BE49-F238E27FC236}">
                <a16:creationId xmlns:a16="http://schemas.microsoft.com/office/drawing/2014/main" id="{2E939E48-0119-44A3-AA67-BB03BBAF5E60}"/>
              </a:ext>
            </a:extLst>
          </p:cNvPr>
          <p:cNvSpPr>
            <a:spLocks noGrp="1"/>
          </p:cNvSpPr>
          <p:nvPr>
            <p:ph type="title"/>
          </p:nvPr>
        </p:nvSpPr>
        <p:spPr>
          <a:xfrm>
            <a:off x="948648" y="1419273"/>
            <a:ext cx="3153580" cy="1358188"/>
          </a:xfrm>
        </p:spPr>
        <p:txBody>
          <a:bodyPr>
            <a:normAutofit/>
          </a:bodyPr>
          <a:lstStyle/>
          <a:p>
            <a:r>
              <a:rPr lang="en-GB" sz="3600">
                <a:solidFill>
                  <a:srgbClr val="FFFFFF"/>
                </a:solidFill>
              </a:rPr>
              <a:t>Acceleration</a:t>
            </a:r>
          </a:p>
        </p:txBody>
      </p:sp>
      <p:sp>
        <p:nvSpPr>
          <p:cNvPr id="9" name="Content Placeholder 8">
            <a:extLst>
              <a:ext uri="{FF2B5EF4-FFF2-40B4-BE49-F238E27FC236}">
                <a16:creationId xmlns:a16="http://schemas.microsoft.com/office/drawing/2014/main" id="{1F6ADFE1-1009-4869-A724-D8A62098FEFE}"/>
              </a:ext>
            </a:extLst>
          </p:cNvPr>
          <p:cNvSpPr>
            <a:spLocks noGrp="1"/>
          </p:cNvSpPr>
          <p:nvPr>
            <p:ph idx="1"/>
          </p:nvPr>
        </p:nvSpPr>
        <p:spPr>
          <a:xfrm>
            <a:off x="948648" y="2978254"/>
            <a:ext cx="3153580" cy="2444238"/>
          </a:xfrm>
        </p:spPr>
        <p:txBody>
          <a:bodyPr>
            <a:normAutofit/>
          </a:bodyPr>
          <a:lstStyle/>
          <a:p>
            <a:r>
              <a:rPr lang="en-US" sz="1600" dirty="0">
                <a:solidFill>
                  <a:srgbClr val="FFFFFF"/>
                </a:solidFill>
              </a:rPr>
              <a:t>TASK</a:t>
            </a:r>
          </a:p>
          <a:p>
            <a:r>
              <a:rPr lang="en-US" sz="1600" dirty="0">
                <a:solidFill>
                  <a:srgbClr val="FFFFFF"/>
                </a:solidFill>
              </a:rPr>
              <a:t>Write down what you think is the meaning of acceleration</a:t>
            </a:r>
          </a:p>
        </p:txBody>
      </p:sp>
      <p:pic>
        <p:nvPicPr>
          <p:cNvPr id="6" name="What is acceleration">
            <a:hlinkClick r:id="" action="ppaction://media"/>
            <a:extLst>
              <a:ext uri="{FF2B5EF4-FFF2-40B4-BE49-F238E27FC236}">
                <a16:creationId xmlns:a16="http://schemas.microsoft.com/office/drawing/2014/main" id="{86C2A604-4243-4001-A261-9A2147CED1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082841691"/>
      </p:ext>
    </p:extLst>
  </p:cSld>
  <p:clrMapOvr>
    <a:masterClrMapping/>
  </p:clrMapOvr>
  <mc:AlternateContent xmlns:mc="http://schemas.openxmlformats.org/markup-compatibility/2006" xmlns:p14="http://schemas.microsoft.com/office/powerpoint/2010/main">
    <mc:Choice Requires="p14">
      <p:transition spd="slow" p14:dur="2000" advTm="13500"/>
    </mc:Choice>
    <mc:Fallback xmlns="">
      <p:transition spd="slow" advTm="1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607079-0D40-4ED4-84ED-1DCCB6DFD081}"/>
              </a:ext>
            </a:extLst>
          </p:cNvPr>
          <p:cNvPicPr>
            <a:picLocks noChangeAspect="1"/>
          </p:cNvPicPr>
          <p:nvPr/>
        </p:nvPicPr>
        <p:blipFill rotWithShape="1">
          <a:blip r:embed="rId4"/>
          <a:srcRect r="1" b="8121"/>
          <a:stretch/>
        </p:blipFill>
        <p:spPr>
          <a:xfrm>
            <a:off x="20" y="10"/>
            <a:ext cx="12186295" cy="6857990"/>
          </a:xfrm>
          <a:prstGeom prst="rect">
            <a:avLst/>
          </a:prstGeom>
        </p:spPr>
      </p:pic>
      <p:sp>
        <p:nvSpPr>
          <p:cNvPr id="2" name="Title 1">
            <a:extLst>
              <a:ext uri="{FF2B5EF4-FFF2-40B4-BE49-F238E27FC236}">
                <a16:creationId xmlns:a16="http://schemas.microsoft.com/office/drawing/2014/main" id="{42D82249-6C45-4B80-8A2D-0552974703E3}"/>
              </a:ext>
            </a:extLst>
          </p:cNvPr>
          <p:cNvSpPr>
            <a:spLocks noGrp="1"/>
          </p:cNvSpPr>
          <p:nvPr>
            <p:ph type="title"/>
          </p:nvPr>
        </p:nvSpPr>
        <p:spPr>
          <a:xfrm>
            <a:off x="8089772" y="1419273"/>
            <a:ext cx="3153580" cy="1358188"/>
          </a:xfrm>
        </p:spPr>
        <p:txBody>
          <a:bodyPr>
            <a:normAutofit/>
          </a:bodyPr>
          <a:lstStyle/>
          <a:p>
            <a:r>
              <a:rPr lang="en-GB" sz="3600">
                <a:solidFill>
                  <a:srgbClr val="FFFFFF"/>
                </a:solidFill>
              </a:rPr>
              <a:t>My money is on……</a:t>
            </a:r>
          </a:p>
        </p:txBody>
      </p:sp>
      <p:sp>
        <p:nvSpPr>
          <p:cNvPr id="3" name="Content Placeholder 2">
            <a:extLst>
              <a:ext uri="{FF2B5EF4-FFF2-40B4-BE49-F238E27FC236}">
                <a16:creationId xmlns:a16="http://schemas.microsoft.com/office/drawing/2014/main" id="{399CE917-801C-4FCC-8B74-65E522E6987E}"/>
              </a:ext>
            </a:extLst>
          </p:cNvPr>
          <p:cNvSpPr>
            <a:spLocks noGrp="1"/>
          </p:cNvSpPr>
          <p:nvPr>
            <p:ph idx="1"/>
          </p:nvPr>
        </p:nvSpPr>
        <p:spPr>
          <a:xfrm>
            <a:off x="8089772" y="2978254"/>
            <a:ext cx="3153580" cy="2444238"/>
          </a:xfrm>
        </p:spPr>
        <p:txBody>
          <a:bodyPr>
            <a:normAutofit/>
          </a:bodyPr>
          <a:lstStyle/>
          <a:p>
            <a:r>
              <a:rPr lang="en-GB" sz="2400" dirty="0">
                <a:solidFill>
                  <a:srgbClr val="FFFFFF"/>
                </a:solidFill>
              </a:rPr>
              <a:t>I bet you nearly all said</a:t>
            </a:r>
          </a:p>
          <a:p>
            <a:r>
              <a:rPr lang="en-GB" sz="2400" dirty="0">
                <a:solidFill>
                  <a:srgbClr val="FFFFFF"/>
                </a:solidFill>
              </a:rPr>
              <a:t>“speeding up”</a:t>
            </a:r>
          </a:p>
        </p:txBody>
      </p:sp>
      <p:pic>
        <p:nvPicPr>
          <p:cNvPr id="6" name="my bet">
            <a:hlinkClick r:id="" action="ppaction://media"/>
            <a:extLst>
              <a:ext uri="{FF2B5EF4-FFF2-40B4-BE49-F238E27FC236}">
                <a16:creationId xmlns:a16="http://schemas.microsoft.com/office/drawing/2014/main" id="{5F6EB0D8-8A86-468A-AD0C-4AAB172B56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094984062"/>
      </p:ext>
    </p:extLst>
  </p:cSld>
  <p:clrMapOvr>
    <a:masterClrMapping/>
  </p:clrMapOvr>
  <mc:AlternateContent xmlns:mc="http://schemas.openxmlformats.org/markup-compatibility/2006" xmlns:p14="http://schemas.microsoft.com/office/powerpoint/2010/main">
    <mc:Choice Requires="p14">
      <p:transition spd="slow" p14:dur="2000" advTm="15451"/>
    </mc:Choice>
    <mc:Fallback xmlns="">
      <p:transition spd="slow" advTm="15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01593-A141-4116-B301-46CF39C06369}"/>
              </a:ext>
            </a:extLst>
          </p:cNvPr>
          <p:cNvSpPr>
            <a:spLocks noGrp="1"/>
          </p:cNvSpPr>
          <p:nvPr>
            <p:ph type="title"/>
          </p:nvPr>
        </p:nvSpPr>
        <p:spPr>
          <a:xfrm>
            <a:off x="5172074" y="286603"/>
            <a:ext cx="5983605" cy="1450757"/>
          </a:xfrm>
        </p:spPr>
        <p:txBody>
          <a:bodyPr>
            <a:normAutofit/>
          </a:bodyPr>
          <a:lstStyle/>
          <a:p>
            <a:r>
              <a:rPr lang="en-GB"/>
              <a:t>Warning!</a:t>
            </a:r>
            <a:endParaRPr lang="en-GB" dirty="0"/>
          </a:p>
        </p:txBody>
      </p:sp>
      <p:pic>
        <p:nvPicPr>
          <p:cNvPr id="6" name="Picture 5" descr="Icon&#10;&#10;Description automatically generated">
            <a:extLst>
              <a:ext uri="{FF2B5EF4-FFF2-40B4-BE49-F238E27FC236}">
                <a16:creationId xmlns:a16="http://schemas.microsoft.com/office/drawing/2014/main" id="{537FEA28-128D-4E1B-B0C8-B37D8B081ADE}"/>
              </a:ext>
            </a:extLst>
          </p:cNvPr>
          <p:cNvPicPr>
            <a:picLocks noChangeAspect="1"/>
          </p:cNvPicPr>
          <p:nvPr/>
        </p:nvPicPr>
        <p:blipFill rotWithShape="1">
          <a:blip r:embed="rId4">
            <a:extLst>
              <a:ext uri="{28A0092B-C50C-407E-A947-70E740481C1C}">
                <a14:useLocalDpi xmlns:a14="http://schemas.microsoft.com/office/drawing/2010/main" val="0"/>
              </a:ext>
            </a:extLst>
          </a:blip>
          <a:srcRect l="3794" r="3675" b="2"/>
          <a:stretch/>
        </p:blipFill>
        <p:spPr>
          <a:xfrm>
            <a:off x="20" y="10"/>
            <a:ext cx="4580077" cy="6857990"/>
          </a:xfrm>
          <a:prstGeom prst="rect">
            <a:avLst/>
          </a:prstGeom>
        </p:spPr>
      </p:pic>
      <p:sp>
        <p:nvSpPr>
          <p:cNvPr id="3" name="Content Placeholder 2">
            <a:extLst>
              <a:ext uri="{FF2B5EF4-FFF2-40B4-BE49-F238E27FC236}">
                <a16:creationId xmlns:a16="http://schemas.microsoft.com/office/drawing/2014/main" id="{BAB0ED0B-C7E8-4E66-B649-CE266182A380}"/>
              </a:ext>
            </a:extLst>
          </p:cNvPr>
          <p:cNvSpPr>
            <a:spLocks noGrp="1"/>
          </p:cNvSpPr>
          <p:nvPr>
            <p:ph idx="1"/>
          </p:nvPr>
        </p:nvSpPr>
        <p:spPr>
          <a:xfrm>
            <a:off x="5172074" y="2108201"/>
            <a:ext cx="5983606" cy="3760891"/>
          </a:xfrm>
        </p:spPr>
        <p:txBody>
          <a:bodyPr>
            <a:normAutofit/>
          </a:bodyPr>
          <a:lstStyle/>
          <a:p>
            <a:r>
              <a:rPr lang="en-GB" dirty="0"/>
              <a:t>For all of our examples we will assume you are travelling in a </a:t>
            </a:r>
            <a:r>
              <a:rPr lang="en-GB" b="1" dirty="0"/>
              <a:t>straight line </a:t>
            </a:r>
            <a:r>
              <a:rPr lang="en-GB" dirty="0"/>
              <a:t>so the </a:t>
            </a:r>
            <a:r>
              <a:rPr lang="en-GB" b="1" dirty="0">
                <a:solidFill>
                  <a:schemeClr val="tx1"/>
                </a:solidFill>
              </a:rPr>
              <a:t>value (magnitude) </a:t>
            </a:r>
            <a:r>
              <a:rPr lang="en-GB" dirty="0"/>
              <a:t>of your </a:t>
            </a:r>
            <a:r>
              <a:rPr lang="en-GB" b="1" dirty="0"/>
              <a:t>speed</a:t>
            </a:r>
            <a:r>
              <a:rPr lang="en-GB" dirty="0"/>
              <a:t> </a:t>
            </a:r>
            <a:r>
              <a:rPr lang="en-GB" b="1" dirty="0"/>
              <a:t>is the same </a:t>
            </a:r>
            <a:r>
              <a:rPr lang="en-GB" dirty="0"/>
              <a:t>as the </a:t>
            </a:r>
            <a:r>
              <a:rPr lang="en-GB" b="1" dirty="0"/>
              <a:t>magnitude of the velocity </a:t>
            </a:r>
            <a:r>
              <a:rPr lang="en-GB" dirty="0"/>
              <a:t>so I might be a little careless in my language.</a:t>
            </a:r>
          </a:p>
          <a:p>
            <a:r>
              <a:rPr lang="en-GB" i="1" dirty="0">
                <a:solidFill>
                  <a:schemeClr val="tx1"/>
                </a:solidFill>
              </a:rPr>
              <a:t>You should always try to use velocity with acceleration</a:t>
            </a:r>
          </a:p>
        </p:txBody>
      </p:sp>
      <p:pic>
        <p:nvPicPr>
          <p:cNvPr id="7" name="velocity not speed">
            <a:hlinkClick r:id="" action="ppaction://media"/>
            <a:extLst>
              <a:ext uri="{FF2B5EF4-FFF2-40B4-BE49-F238E27FC236}">
                <a16:creationId xmlns:a16="http://schemas.microsoft.com/office/drawing/2014/main" id="{1AC582E3-C0E5-44BA-AF6F-5FBE1B4FA5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46376" y="6135747"/>
            <a:ext cx="487363" cy="487363"/>
          </a:xfrm>
          <a:prstGeom prst="rect">
            <a:avLst/>
          </a:prstGeom>
        </p:spPr>
      </p:pic>
    </p:spTree>
    <p:extLst>
      <p:ext uri="{BB962C8B-B14F-4D97-AF65-F5344CB8AC3E}">
        <p14:creationId xmlns:p14="http://schemas.microsoft.com/office/powerpoint/2010/main" val="4213366164"/>
      </p:ext>
    </p:extLst>
  </p:cSld>
  <p:clrMapOvr>
    <a:masterClrMapping/>
  </p:clrMapOvr>
  <mc:AlternateContent xmlns:mc="http://schemas.openxmlformats.org/markup-compatibility/2006" xmlns:p14="http://schemas.microsoft.com/office/powerpoint/2010/main">
    <mc:Choice Requires="p14">
      <p:transition spd="slow" p14:dur="2000" advTm="49770"/>
    </mc:Choice>
    <mc:Fallback xmlns="">
      <p:transition spd="slow" advTm="49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3CF42-ACE7-4287-80F8-95C64D550324}"/>
              </a:ext>
            </a:extLst>
          </p:cNvPr>
          <p:cNvSpPr>
            <a:spLocks noGrp="1"/>
          </p:cNvSpPr>
          <p:nvPr>
            <p:ph type="title"/>
          </p:nvPr>
        </p:nvSpPr>
        <p:spPr>
          <a:xfrm>
            <a:off x="1097280" y="516835"/>
            <a:ext cx="5977937" cy="1666501"/>
          </a:xfrm>
        </p:spPr>
        <p:txBody>
          <a:bodyPr>
            <a:normAutofit/>
          </a:bodyPr>
          <a:lstStyle/>
          <a:p>
            <a:r>
              <a:rPr lang="en-GB" sz="4000"/>
              <a:t>Buying a “fast” car</a:t>
            </a:r>
          </a:p>
        </p:txBody>
      </p:sp>
      <p:sp>
        <p:nvSpPr>
          <p:cNvPr id="3" name="Content Placeholder 2">
            <a:extLst>
              <a:ext uri="{FF2B5EF4-FFF2-40B4-BE49-F238E27FC236}">
                <a16:creationId xmlns:a16="http://schemas.microsoft.com/office/drawing/2014/main" id="{39E0D1EE-C65B-46AD-B6F9-D6349875CC76}"/>
              </a:ext>
            </a:extLst>
          </p:cNvPr>
          <p:cNvSpPr>
            <a:spLocks noGrp="1"/>
          </p:cNvSpPr>
          <p:nvPr>
            <p:ph idx="1"/>
          </p:nvPr>
        </p:nvSpPr>
        <p:spPr>
          <a:xfrm>
            <a:off x="1097279" y="2546224"/>
            <a:ext cx="5977938" cy="3342747"/>
          </a:xfrm>
        </p:spPr>
        <p:txBody>
          <a:bodyPr>
            <a:normAutofit/>
          </a:bodyPr>
          <a:lstStyle/>
          <a:p>
            <a:pPr eaLnBrk="1" hangingPunct="1"/>
            <a:r>
              <a:rPr lang="en-GB" sz="1700" dirty="0">
                <a:cs typeface="Times New Roman" pitchFamily="18" charset="0"/>
              </a:rPr>
              <a:t>Have you ever looked closely at advertisements for cars? Most of them will say something like this:</a:t>
            </a:r>
          </a:p>
          <a:p>
            <a:pPr eaLnBrk="1" hangingPunct="1"/>
            <a:r>
              <a:rPr lang="en-GB" sz="1700" dirty="0">
                <a:cs typeface="Times New Roman" pitchFamily="18" charset="0"/>
              </a:rPr>
              <a:t> </a:t>
            </a:r>
            <a:r>
              <a:rPr lang="en-GB" sz="1700" b="1" dirty="0">
                <a:cs typeface="Times New Roman" pitchFamily="18" charset="0"/>
              </a:rPr>
              <a:t>0 – 60 mph in 8 seconds</a:t>
            </a:r>
            <a:endParaRPr lang="en-GB" sz="1700" dirty="0">
              <a:cs typeface="Times New Roman" pitchFamily="18" charset="0"/>
            </a:endParaRPr>
          </a:p>
          <a:p>
            <a:pPr eaLnBrk="1" hangingPunct="1"/>
            <a:r>
              <a:rPr lang="en-GB" sz="1700" dirty="0">
                <a:cs typeface="Times New Roman" pitchFamily="18" charset="0"/>
              </a:rPr>
              <a:t> </a:t>
            </a:r>
            <a:r>
              <a:rPr lang="en-GB" sz="1700" b="1" dirty="0">
                <a:cs typeface="Times New Roman" pitchFamily="18" charset="0"/>
              </a:rPr>
              <a:t>What does this tell you?</a:t>
            </a:r>
          </a:p>
          <a:p>
            <a:pPr eaLnBrk="1" hangingPunct="1"/>
            <a:r>
              <a:rPr lang="en-GB" sz="1700" dirty="0">
                <a:cs typeface="Times New Roman" pitchFamily="18" charset="0"/>
              </a:rPr>
              <a:t>It’s not how fast the car can go – cars can manage more than 60 miles per hour.</a:t>
            </a:r>
          </a:p>
          <a:p>
            <a:pPr eaLnBrk="1" hangingPunct="1"/>
            <a:r>
              <a:rPr lang="en-GB" sz="1700" dirty="0">
                <a:cs typeface="Times New Roman" pitchFamily="18" charset="0"/>
              </a:rPr>
              <a:t>It’s how quickly the car gains speed – the car’s. The less time a car takes to gain speed, the greater its acceleration.</a:t>
            </a:r>
          </a:p>
          <a:p>
            <a:endParaRPr lang="en-GB" sz="1700" dirty="0">
              <a:solidFill>
                <a:srgbClr val="FFFFFF"/>
              </a:solidFill>
            </a:endParaRPr>
          </a:p>
        </p:txBody>
      </p:sp>
      <p:pic>
        <p:nvPicPr>
          <p:cNvPr id="1028" name="Picture 4" descr="Image result for slowest accelerating car 2020">
            <a:extLst>
              <a:ext uri="{FF2B5EF4-FFF2-40B4-BE49-F238E27FC236}">
                <a16:creationId xmlns:a16="http://schemas.microsoft.com/office/drawing/2014/main" id="{58D3B176-2C6B-4016-8C75-5DC7BDA3C0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99" r="4815" b="-1"/>
          <a:stretch/>
        </p:blipFill>
        <p:spPr bwMode="auto">
          <a:xfrm>
            <a:off x="7611900" y="-10230"/>
            <a:ext cx="4580098" cy="33832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B9FBE7B-8FE3-432B-AC12-4611E5D108D4}"/>
              </a:ext>
            </a:extLst>
          </p:cNvPr>
          <p:cNvPicPr>
            <a:picLocks noChangeAspect="1"/>
          </p:cNvPicPr>
          <p:nvPr/>
        </p:nvPicPr>
        <p:blipFill rotWithShape="1">
          <a:blip r:embed="rId3"/>
          <a:srcRect t="13689" r="2" b="2001"/>
          <a:stretch/>
        </p:blipFill>
        <p:spPr>
          <a:xfrm>
            <a:off x="7611904" y="3474718"/>
            <a:ext cx="4580097" cy="3383280"/>
          </a:xfrm>
          <a:prstGeom prst="rect">
            <a:avLst/>
          </a:prstGeom>
        </p:spPr>
      </p:pic>
    </p:spTree>
    <p:extLst>
      <p:ext uri="{BB962C8B-B14F-4D97-AF65-F5344CB8AC3E}">
        <p14:creationId xmlns:p14="http://schemas.microsoft.com/office/powerpoint/2010/main" val="3743331540"/>
      </p:ext>
    </p:extLst>
  </p:cSld>
  <p:clrMapOvr>
    <a:masterClrMapping/>
  </p:clrMapOvr>
  <mc:AlternateContent xmlns:mc="http://schemas.openxmlformats.org/markup-compatibility/2006" xmlns:p14="http://schemas.microsoft.com/office/powerpoint/2010/main">
    <mc:Choice Requires="p14">
      <p:transition spd="slow" p14:dur="2000" advTm="11341"/>
    </mc:Choice>
    <mc:Fallback xmlns="">
      <p:transition spd="slow" advTm="1134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Content Placeholder 3">
                <a:extLst>
                  <a:ext uri="{FF2B5EF4-FFF2-40B4-BE49-F238E27FC236}">
                    <a16:creationId xmlns:a16="http://schemas.microsoft.com/office/drawing/2014/main" id="{0E8A6925-A01D-4791-9664-D68756CA1002}"/>
                  </a:ext>
                </a:extLst>
              </p:cNvPr>
              <p:cNvGraphicFramePr>
                <a:graphicFrameLocks noGrp="1"/>
              </p:cNvGraphicFramePr>
              <p:nvPr>
                <p:ph idx="1"/>
                <p:extLst>
                  <p:ext uri="{D42A27DB-BD31-4B8C-83A1-F6EECF244321}">
                    <p14:modId xmlns:p14="http://schemas.microsoft.com/office/powerpoint/2010/main" val="3640904771"/>
                  </p:ext>
                </p:extLst>
              </p:nvPr>
            </p:nvGraphicFramePr>
            <p:xfrm>
              <a:off x="362903" y="237985"/>
              <a:ext cx="11411764" cy="6514849"/>
            </p:xfrm>
            <a:graphic>
              <a:graphicData uri="http://schemas.openxmlformats.org/drawingml/2006/table">
                <a:tbl>
                  <a:tblPr firstRow="1" firstCol="1" bandRow="1">
                    <a:tableStyleId>{5C22544A-7EE6-4342-B048-85BDC9FD1C3A}</a:tableStyleId>
                  </a:tblPr>
                  <a:tblGrid>
                    <a:gridCol w="581186">
                      <a:extLst>
                        <a:ext uri="{9D8B030D-6E8A-4147-A177-3AD203B41FA5}">
                          <a16:colId xmlns:a16="http://schemas.microsoft.com/office/drawing/2014/main" val="3350691519"/>
                        </a:ext>
                      </a:extLst>
                    </a:gridCol>
                    <a:gridCol w="10830578">
                      <a:extLst>
                        <a:ext uri="{9D8B030D-6E8A-4147-A177-3AD203B41FA5}">
                          <a16:colId xmlns:a16="http://schemas.microsoft.com/office/drawing/2014/main" val="3512784284"/>
                        </a:ext>
                      </a:extLst>
                    </a:gridCol>
                  </a:tblGrid>
                  <a:tr h="140420">
                    <a:tc>
                      <a:txBody>
                        <a:bodyPr/>
                        <a:lstStyle/>
                        <a:p>
                          <a:pPr algn="l">
                            <a:lnSpc>
                              <a:spcPct val="115000"/>
                            </a:lnSpc>
                            <a:spcBef>
                              <a:spcPts val="600"/>
                            </a:spcBef>
                            <a:spcAft>
                              <a:spcPts val="0"/>
                            </a:spcAft>
                          </a:pPr>
                          <a:endParaRPr lang="en-GB" sz="8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47508" marR="47508" marT="0" marB="0" anchor="ctr"/>
                    </a:tc>
                    <a:tc>
                      <a:txBody>
                        <a:bodyPr/>
                        <a:lstStyle/>
                        <a:p>
                          <a:pPr algn="l">
                            <a:lnSpc>
                              <a:spcPct val="115000"/>
                            </a:lnSpc>
                            <a:spcBef>
                              <a:spcPts val="600"/>
                            </a:spcBef>
                            <a:spcAft>
                              <a:spcPts val="0"/>
                            </a:spcAft>
                          </a:pPr>
                          <a:endParaRPr lang="en-GB" sz="8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47508" marR="47508" marT="0" marB="0" anchor="ctr"/>
                    </a:tc>
                    <a:extLst>
                      <a:ext uri="{0D108BD9-81ED-4DB2-BD59-A6C34878D82A}">
                        <a16:rowId xmlns:a16="http://schemas.microsoft.com/office/drawing/2014/main" val="4226607048"/>
                      </a:ext>
                    </a:extLst>
                  </a:tr>
                  <a:tr h="667597">
                    <a:tc>
                      <a:txBody>
                        <a:bodyPr/>
                        <a:lstStyle/>
                        <a:p>
                          <a:pPr algn="l">
                            <a:lnSpc>
                              <a:spcPct val="115000"/>
                            </a:lnSpc>
                            <a:spcBef>
                              <a:spcPts val="600"/>
                            </a:spcBef>
                            <a:spcAft>
                              <a:spcPts val="0"/>
                            </a:spcAft>
                          </a:pPr>
                          <a:r>
                            <a:rPr lang="en-GB" sz="1600" dirty="0">
                              <a:effectLst/>
                              <a:latin typeface="Trebuchet"/>
                            </a:rPr>
                            <a:t>1.1</a:t>
                          </a:r>
                          <a:endParaRPr lang="en-GB" sz="1600" dirty="0">
                            <a:effectLst/>
                            <a:latin typeface="Trebuchet"/>
                            <a:ea typeface="Times New Roman" panose="02020603050405020304" pitchFamily="18" charset="0"/>
                            <a:cs typeface="Times New Roman" panose="02020603050405020304" pitchFamily="18" charset="0"/>
                          </a:endParaRPr>
                        </a:p>
                      </a:txBody>
                      <a:tcPr marL="47508" marR="47508" marT="0" marB="0" anchor="ctr"/>
                    </a:tc>
                    <a:tc>
                      <a:txBody>
                        <a:bodyPr/>
                        <a:lstStyle/>
                        <a:p>
                          <a:pPr algn="l">
                            <a:lnSpc>
                              <a:spcPct val="115000"/>
                            </a:lnSpc>
                            <a:spcBef>
                              <a:spcPts val="600"/>
                            </a:spcBef>
                            <a:spcAft>
                              <a:spcPts val="0"/>
                            </a:spcAft>
                          </a:pPr>
                          <a:r>
                            <a:rPr lang="en-GB" sz="1600">
                              <a:effectLst/>
                              <a:latin typeface="Trebuchet"/>
                            </a:rPr>
                            <a:t>I can define scalar quantities and vector quantities a  scalar has magnitude/size, and unit only, a vector has magnitude/size and unit + direction</a:t>
                          </a:r>
                          <a:endParaRPr lang="en-GB" sz="1600" dirty="0">
                            <a:effectLst/>
                            <a:latin typeface="Trebuchet"/>
                            <a:ea typeface="Times New Roman" panose="02020603050405020304" pitchFamily="18" charset="0"/>
                            <a:cs typeface="Times New Roman" panose="02020603050405020304" pitchFamily="18" charset="0"/>
                          </a:endParaRPr>
                        </a:p>
                      </a:txBody>
                      <a:tcPr marL="47508" marR="47508" marT="0" marB="0" anchor="ctr"/>
                    </a:tc>
                    <a:extLst>
                      <a:ext uri="{0D108BD9-81ED-4DB2-BD59-A6C34878D82A}">
                        <a16:rowId xmlns:a16="http://schemas.microsoft.com/office/drawing/2014/main" val="569579683"/>
                      </a:ext>
                    </a:extLst>
                  </a:tr>
                  <a:tr h="667597">
                    <a:tc>
                      <a:txBody>
                        <a:bodyPr/>
                        <a:lstStyle/>
                        <a:p>
                          <a:pPr algn="l">
                            <a:lnSpc>
                              <a:spcPct val="115000"/>
                            </a:lnSpc>
                            <a:spcBef>
                              <a:spcPts val="600"/>
                            </a:spcBef>
                            <a:spcAft>
                              <a:spcPts val="0"/>
                            </a:spcAft>
                          </a:pPr>
                          <a:r>
                            <a:rPr lang="en-GB" sz="1600">
                              <a:effectLst/>
                              <a:latin typeface="Trebuchet"/>
                            </a:rPr>
                            <a:t>1.2</a:t>
                          </a:r>
                          <a:endParaRPr lang="en-GB" sz="1600">
                            <a:effectLst/>
                            <a:latin typeface="Trebuchet"/>
                            <a:ea typeface="Times New Roman" panose="02020603050405020304" pitchFamily="18" charset="0"/>
                            <a:cs typeface="Times New Roman" panose="02020603050405020304" pitchFamily="18" charset="0"/>
                          </a:endParaRPr>
                        </a:p>
                      </a:txBody>
                      <a:tcPr marL="47508" marR="47508" marT="0" marB="0" anchor="ctr"/>
                    </a:tc>
                    <a:tc>
                      <a:txBody>
                        <a:bodyPr/>
                        <a:lstStyle/>
                        <a:p>
                          <a:pPr algn="l">
                            <a:lnSpc>
                              <a:spcPct val="115000"/>
                            </a:lnSpc>
                            <a:spcBef>
                              <a:spcPts val="600"/>
                            </a:spcBef>
                            <a:spcAft>
                              <a:spcPts val="0"/>
                            </a:spcAft>
                          </a:pPr>
                          <a:r>
                            <a:rPr lang="en-GB" sz="1600" dirty="0">
                              <a:effectLst/>
                              <a:latin typeface="Trebuchet"/>
                            </a:rPr>
                            <a:t>I can identify vector and scalar quantities such as: force, speed, velocity, distance, displacement, acceleration, mass, time and energy.</a:t>
                          </a:r>
                          <a:endParaRPr lang="en-GB" sz="1600" dirty="0">
                            <a:effectLst/>
                            <a:latin typeface="Trebuchet"/>
                            <a:ea typeface="Times New Roman" panose="02020603050405020304" pitchFamily="18" charset="0"/>
                            <a:cs typeface="Times New Roman" panose="02020603050405020304" pitchFamily="18" charset="0"/>
                          </a:endParaRPr>
                        </a:p>
                      </a:txBody>
                      <a:tcPr marL="47508" marR="47508" marT="0" marB="0" anchor="ctr"/>
                    </a:tc>
                    <a:extLst>
                      <a:ext uri="{0D108BD9-81ED-4DB2-BD59-A6C34878D82A}">
                        <a16:rowId xmlns:a16="http://schemas.microsoft.com/office/drawing/2014/main" val="1018893260"/>
                      </a:ext>
                    </a:extLst>
                  </a:tr>
                  <a:tr h="322762">
                    <a:tc>
                      <a:txBody>
                        <a:bodyPr/>
                        <a:lstStyle/>
                        <a:p>
                          <a:pPr algn="l">
                            <a:lnSpc>
                              <a:spcPct val="115000"/>
                            </a:lnSpc>
                            <a:spcBef>
                              <a:spcPts val="600"/>
                            </a:spcBef>
                            <a:spcAft>
                              <a:spcPts val="0"/>
                            </a:spcAft>
                          </a:pPr>
                          <a:r>
                            <a:rPr lang="en-GB" sz="1600">
                              <a:effectLst/>
                              <a:latin typeface="Trebuchet"/>
                            </a:rPr>
                            <a:t>1.3</a:t>
                          </a:r>
                          <a:endParaRPr lang="en-GB" sz="1600">
                            <a:effectLst/>
                            <a:latin typeface="Trebuchet"/>
                            <a:ea typeface="Times New Roman" panose="02020603050405020304" pitchFamily="18" charset="0"/>
                            <a:cs typeface="Times New Roman" panose="02020603050405020304" pitchFamily="18" charset="0"/>
                          </a:endParaRPr>
                        </a:p>
                      </a:txBody>
                      <a:tcPr marL="47508" marR="47508" marT="0" marB="0" anchor="ctr"/>
                    </a:tc>
                    <a:tc>
                      <a:txBody>
                        <a:bodyPr/>
                        <a:lstStyle/>
                        <a:p>
                          <a:pPr algn="l">
                            <a:lnSpc>
                              <a:spcPct val="115000"/>
                            </a:lnSpc>
                            <a:spcBef>
                              <a:spcPts val="600"/>
                            </a:spcBef>
                            <a:spcAft>
                              <a:spcPts val="0"/>
                            </a:spcAft>
                          </a:pPr>
                          <a:r>
                            <a:rPr lang="en-GB" sz="1600" dirty="0">
                              <a:effectLst/>
                              <a:latin typeface="Trebuchet"/>
                            </a:rPr>
                            <a:t>I can calculate the resultant of two vector quantities in one dimension or at right angles.</a:t>
                          </a:r>
                          <a:endParaRPr lang="en-GB" sz="1600" dirty="0">
                            <a:effectLst/>
                            <a:latin typeface="Trebuchet"/>
                            <a:ea typeface="Times New Roman" panose="02020603050405020304" pitchFamily="18" charset="0"/>
                            <a:cs typeface="Times New Roman" panose="02020603050405020304" pitchFamily="18" charset="0"/>
                          </a:endParaRPr>
                        </a:p>
                      </a:txBody>
                      <a:tcPr marL="47508" marR="47508" marT="0" marB="0" anchor="ctr"/>
                    </a:tc>
                    <a:extLst>
                      <a:ext uri="{0D108BD9-81ED-4DB2-BD59-A6C34878D82A}">
                        <a16:rowId xmlns:a16="http://schemas.microsoft.com/office/drawing/2014/main" val="1296063762"/>
                      </a:ext>
                    </a:extLst>
                  </a:tr>
                  <a:tr h="322762">
                    <a:tc>
                      <a:txBody>
                        <a:bodyPr/>
                        <a:lstStyle/>
                        <a:p>
                          <a:pPr algn="l">
                            <a:lnSpc>
                              <a:spcPct val="115000"/>
                            </a:lnSpc>
                            <a:spcBef>
                              <a:spcPts val="600"/>
                            </a:spcBef>
                            <a:spcAft>
                              <a:spcPts val="0"/>
                            </a:spcAft>
                          </a:pPr>
                          <a:r>
                            <a:rPr lang="en-GB" sz="1600">
                              <a:effectLst/>
                              <a:latin typeface="Trebuchet"/>
                            </a:rPr>
                            <a:t>1.4</a:t>
                          </a:r>
                          <a:endParaRPr lang="en-GB" sz="1600">
                            <a:effectLst/>
                            <a:latin typeface="Trebuchet"/>
                            <a:ea typeface="Times New Roman" panose="02020603050405020304" pitchFamily="18" charset="0"/>
                            <a:cs typeface="Times New Roman" panose="02020603050405020304" pitchFamily="18" charset="0"/>
                          </a:endParaRPr>
                        </a:p>
                      </a:txBody>
                      <a:tcPr marL="47508" marR="47508" marT="0" marB="0" anchor="ctr"/>
                    </a:tc>
                    <a:tc>
                      <a:txBody>
                        <a:bodyPr/>
                        <a:lstStyle/>
                        <a:p>
                          <a:pPr algn="l">
                            <a:lnSpc>
                              <a:spcPct val="115000"/>
                            </a:lnSpc>
                            <a:spcBef>
                              <a:spcPts val="600"/>
                            </a:spcBef>
                            <a:spcAft>
                              <a:spcPts val="0"/>
                            </a:spcAft>
                          </a:pPr>
                          <a:r>
                            <a:rPr lang="en-GB" sz="1600">
                              <a:effectLst/>
                              <a:latin typeface="Trebuchet"/>
                            </a:rPr>
                            <a:t>I can determine displacement and/or distance using scale diagram or calculation.</a:t>
                          </a:r>
                          <a:endParaRPr lang="en-GB" sz="1600">
                            <a:effectLst/>
                            <a:latin typeface="Trebuchet"/>
                            <a:ea typeface="Times New Roman" panose="02020603050405020304" pitchFamily="18" charset="0"/>
                            <a:cs typeface="Times New Roman" panose="02020603050405020304" pitchFamily="18" charset="0"/>
                          </a:endParaRPr>
                        </a:p>
                      </a:txBody>
                      <a:tcPr marL="47508" marR="47508" marT="0" marB="0" anchor="ctr"/>
                    </a:tc>
                    <a:extLst>
                      <a:ext uri="{0D108BD9-81ED-4DB2-BD59-A6C34878D82A}">
                        <a16:rowId xmlns:a16="http://schemas.microsoft.com/office/drawing/2014/main" val="4244881287"/>
                      </a:ext>
                    </a:extLst>
                  </a:tr>
                  <a:tr h="322762">
                    <a:tc>
                      <a:txBody>
                        <a:bodyPr/>
                        <a:lstStyle/>
                        <a:p>
                          <a:pPr algn="l">
                            <a:lnSpc>
                              <a:spcPct val="115000"/>
                            </a:lnSpc>
                            <a:spcBef>
                              <a:spcPts val="600"/>
                            </a:spcBef>
                            <a:spcAft>
                              <a:spcPts val="0"/>
                            </a:spcAft>
                          </a:pPr>
                          <a:r>
                            <a:rPr lang="en-GB" sz="1600" dirty="0">
                              <a:effectLst/>
                              <a:latin typeface="Trebuchet"/>
                            </a:rPr>
                            <a:t>1.5</a:t>
                          </a:r>
                          <a:endParaRPr lang="en-GB" sz="1600" dirty="0">
                            <a:effectLst/>
                            <a:latin typeface="Trebuchet"/>
                            <a:ea typeface="Times New Roman" panose="02020603050405020304" pitchFamily="18" charset="0"/>
                            <a:cs typeface="Times New Roman" panose="02020603050405020304" pitchFamily="18" charset="0"/>
                          </a:endParaRPr>
                        </a:p>
                      </a:txBody>
                      <a:tcPr marL="47508" marR="47508" marT="0" marB="0" anchor="ctr"/>
                    </a:tc>
                    <a:tc>
                      <a:txBody>
                        <a:bodyPr/>
                        <a:lstStyle/>
                        <a:p>
                          <a:pPr algn="l">
                            <a:lnSpc>
                              <a:spcPct val="115000"/>
                            </a:lnSpc>
                            <a:spcBef>
                              <a:spcPts val="600"/>
                            </a:spcBef>
                            <a:spcAft>
                              <a:spcPts val="0"/>
                            </a:spcAft>
                          </a:pPr>
                          <a:r>
                            <a:rPr lang="en-GB" sz="1600" dirty="0">
                              <a:effectLst/>
                              <a:latin typeface="Trebuchet"/>
                            </a:rPr>
                            <a:t>I can determine velocity and/or speed using scale diagram or calculation.</a:t>
                          </a:r>
                          <a:endParaRPr lang="en-GB" sz="1600" dirty="0">
                            <a:effectLst/>
                            <a:latin typeface="Trebuchet"/>
                            <a:ea typeface="Times New Roman" panose="02020603050405020304" pitchFamily="18" charset="0"/>
                            <a:cs typeface="Times New Roman" panose="02020603050405020304" pitchFamily="18" charset="0"/>
                          </a:endParaRPr>
                        </a:p>
                      </a:txBody>
                      <a:tcPr marL="47508" marR="47508" marT="0" marB="0" anchor="ctr"/>
                    </a:tc>
                    <a:extLst>
                      <a:ext uri="{0D108BD9-81ED-4DB2-BD59-A6C34878D82A}">
                        <a16:rowId xmlns:a16="http://schemas.microsoft.com/office/drawing/2014/main" val="696499214"/>
                      </a:ext>
                    </a:extLst>
                  </a:tr>
                  <a:tr h="667597">
                    <a:tc>
                      <a:txBody>
                        <a:bodyPr/>
                        <a:lstStyle/>
                        <a:p>
                          <a:pPr algn="l">
                            <a:lnSpc>
                              <a:spcPct val="115000"/>
                            </a:lnSpc>
                            <a:spcBef>
                              <a:spcPts val="600"/>
                            </a:spcBef>
                            <a:spcAft>
                              <a:spcPts val="0"/>
                            </a:spcAft>
                          </a:pPr>
                          <a:r>
                            <a:rPr lang="en-GB" sz="1600" dirty="0">
                              <a:effectLst/>
                              <a:latin typeface="Trebuchet"/>
                            </a:rPr>
                            <a:t>1.6</a:t>
                          </a:r>
                          <a:endParaRPr lang="en-GB" sz="1600" dirty="0">
                            <a:effectLst/>
                            <a:latin typeface="Trebuchet"/>
                            <a:ea typeface="Times New Roman" panose="02020603050405020304" pitchFamily="18" charset="0"/>
                            <a:cs typeface="Times New Roman" panose="02020603050405020304" pitchFamily="18" charset="0"/>
                          </a:endParaRPr>
                        </a:p>
                      </a:txBody>
                      <a:tcPr marL="47508" marR="47508" marT="0" marB="0" anchor="ctr"/>
                    </a:tc>
                    <a:tc>
                      <a:txBody>
                        <a:bodyPr/>
                        <a:lstStyle/>
                        <a:p>
                          <a:pPr algn="l">
                            <a:lnSpc>
                              <a:spcPct val="115000"/>
                            </a:lnSpc>
                            <a:spcAft>
                              <a:spcPts val="0"/>
                            </a:spcAft>
                          </a:pPr>
                          <a:r>
                            <a:rPr lang="en-GB" sz="1600" dirty="0">
                              <a:effectLst/>
                              <a:latin typeface="Trebuchet"/>
                            </a:rPr>
                            <a:t>I can perform calculations/ solve problems involving the relationship between speed, distance and time </a:t>
                          </a:r>
                        </a:p>
                        <a:p>
                          <a:pPr algn="l">
                            <a:lnSpc>
                              <a:spcPct val="115000"/>
                            </a:lnSpc>
                            <a:spcAft>
                              <a:spcPts val="0"/>
                            </a:spcAft>
                          </a:pPr>
                          <a:r>
                            <a:rPr lang="en-GB" sz="1600" dirty="0">
                              <a:effectLst/>
                              <a:latin typeface="Trebuchet"/>
                            </a:rPr>
                            <a:t>(d</a:t>
                          </a:r>
                          <a:r>
                            <a:rPr lang="en-GB" sz="1600" i="1" dirty="0">
                              <a:effectLst/>
                              <a:latin typeface="Trebuchet"/>
                            </a:rPr>
                            <a:t> = </a:t>
                          </a:r>
                          <a:r>
                            <a:rPr lang="en-GB" sz="1600" i="1" dirty="0" err="1">
                              <a:effectLst/>
                              <a:latin typeface="Trebuchet"/>
                            </a:rPr>
                            <a:t>vt</a:t>
                          </a:r>
                          <a:r>
                            <a:rPr lang="en-GB" sz="1600" dirty="0">
                              <a:effectLst/>
                              <a:latin typeface="Trebuchet"/>
                            </a:rPr>
                            <a:t>, and </a:t>
                          </a:r>
                          <a14:m>
                            <m:oMath xmlns:m="http://schemas.openxmlformats.org/officeDocument/2006/math">
                              <m:r>
                                <a:rPr lang="en-GB" sz="1600">
                                  <a:effectLst/>
                                  <a:latin typeface="Cambria Math" panose="02040503050406030204" pitchFamily="18" charset="0"/>
                                </a:rPr>
                                <m:t>𝑑</m:t>
                              </m:r>
                              <m:r>
                                <a:rPr lang="en-GB" sz="1600">
                                  <a:effectLst/>
                                  <a:latin typeface="Cambria Math" panose="02040503050406030204" pitchFamily="18" charset="0"/>
                                </a:rPr>
                                <m:t>=</m:t>
                              </m:r>
                              <m:acc>
                                <m:accPr>
                                  <m:chr m:val="̅"/>
                                  <m:ctrlPr>
                                    <a:rPr lang="en-GB" sz="1600" i="1">
                                      <a:effectLst/>
                                      <a:latin typeface="Cambria Math" panose="02040503050406030204" pitchFamily="18" charset="0"/>
                                    </a:rPr>
                                  </m:ctrlPr>
                                </m:accPr>
                                <m:e>
                                  <m:r>
                                    <a:rPr lang="en-GB" sz="1600">
                                      <a:effectLst/>
                                      <a:latin typeface="Cambria Math" panose="02040503050406030204" pitchFamily="18" charset="0"/>
                                    </a:rPr>
                                    <m:t>𝑣</m:t>
                                  </m:r>
                                </m:e>
                              </m:acc>
                              <m:r>
                                <a:rPr lang="en-GB" sz="1600">
                                  <a:effectLst/>
                                  <a:latin typeface="Cambria Math" panose="02040503050406030204" pitchFamily="18" charset="0"/>
                                </a:rPr>
                                <m:t>𝑡</m:t>
                              </m:r>
                            </m:oMath>
                          </a14:m>
                          <a:r>
                            <a:rPr lang="en-GB" sz="1600" dirty="0">
                              <a:effectLst/>
                              <a:latin typeface="Trebuchet"/>
                            </a:rPr>
                            <a:t>) </a:t>
                          </a:r>
                          <a:endParaRPr lang="en-GB" sz="1600" dirty="0">
                            <a:effectLst/>
                            <a:latin typeface="Trebuchet"/>
                            <a:ea typeface="Times New Roman" panose="02020603050405020304" pitchFamily="18" charset="0"/>
                            <a:cs typeface="Times New Roman" panose="02020603050405020304" pitchFamily="18" charset="0"/>
                          </a:endParaRPr>
                        </a:p>
                      </a:txBody>
                      <a:tcPr marL="47508" marR="47508" marT="0" marB="0" anchor="ctr"/>
                    </a:tc>
                    <a:extLst>
                      <a:ext uri="{0D108BD9-81ED-4DB2-BD59-A6C34878D82A}">
                        <a16:rowId xmlns:a16="http://schemas.microsoft.com/office/drawing/2014/main" val="1157982832"/>
                      </a:ext>
                    </a:extLst>
                  </a:tr>
                  <a:tr h="667878">
                    <a:tc>
                      <a:txBody>
                        <a:bodyPr/>
                        <a:lstStyle/>
                        <a:p>
                          <a:pPr algn="l">
                            <a:lnSpc>
                              <a:spcPct val="115000"/>
                            </a:lnSpc>
                            <a:spcBef>
                              <a:spcPts val="600"/>
                            </a:spcBef>
                            <a:spcAft>
                              <a:spcPts val="0"/>
                            </a:spcAft>
                          </a:pPr>
                          <a:r>
                            <a:rPr lang="en-GB" sz="1600">
                              <a:effectLst/>
                              <a:latin typeface="Trebuchet"/>
                            </a:rPr>
                            <a:t>1.7</a:t>
                          </a:r>
                          <a:endParaRPr lang="en-GB" sz="1600">
                            <a:effectLst/>
                            <a:latin typeface="Trebuchet"/>
                            <a:ea typeface="Times New Roman" panose="02020603050405020304" pitchFamily="18" charset="0"/>
                            <a:cs typeface="Times New Roman" panose="02020603050405020304" pitchFamily="18" charset="0"/>
                          </a:endParaRPr>
                        </a:p>
                      </a:txBody>
                      <a:tcPr marL="47508" marR="47508" marT="0" marB="0" anchor="ctr"/>
                    </a:tc>
                    <a:tc>
                      <a:txBody>
                        <a:bodyPr/>
                        <a:lstStyle/>
                        <a:p>
                          <a:pPr algn="l">
                            <a:lnSpc>
                              <a:spcPct val="115000"/>
                            </a:lnSpc>
                            <a:spcAft>
                              <a:spcPts val="0"/>
                            </a:spcAft>
                          </a:pPr>
                          <a:r>
                            <a:rPr lang="en-GB" sz="1600" dirty="0">
                              <a:effectLst/>
                              <a:latin typeface="Trebuchet"/>
                            </a:rPr>
                            <a:t>I can perform calculations/ solve problems involving the relationship between velocity, displacement and time </a:t>
                          </a:r>
                        </a:p>
                        <a:p>
                          <a:pPr algn="l">
                            <a:lnSpc>
                              <a:spcPct val="115000"/>
                            </a:lnSpc>
                            <a:spcAft>
                              <a:spcPts val="0"/>
                            </a:spcAft>
                          </a:pPr>
                          <a:r>
                            <a:rPr lang="en-GB" sz="1600" dirty="0">
                              <a:effectLst/>
                              <a:latin typeface="Trebuchet"/>
                            </a:rPr>
                            <a:t>( </a:t>
                          </a:r>
                          <a14:m>
                            <m:oMath xmlns:m="http://schemas.openxmlformats.org/officeDocument/2006/math">
                              <m:r>
                                <a:rPr lang="en-GB" sz="1600">
                                  <a:effectLst/>
                                  <a:latin typeface="Cambria Math" panose="02040503050406030204" pitchFamily="18" charset="0"/>
                                </a:rPr>
                                <m:t>𝑠</m:t>
                              </m:r>
                              <m:r>
                                <a:rPr lang="en-GB" sz="1600">
                                  <a:effectLst/>
                                  <a:latin typeface="Cambria Math" panose="02040503050406030204" pitchFamily="18" charset="0"/>
                                </a:rPr>
                                <m:t>=</m:t>
                              </m:r>
                              <m:acc>
                                <m:accPr>
                                  <m:chr m:val="̅"/>
                                  <m:ctrlPr>
                                    <a:rPr lang="en-GB" sz="1600" i="1">
                                      <a:effectLst/>
                                      <a:latin typeface="Cambria Math" panose="02040503050406030204" pitchFamily="18" charset="0"/>
                                    </a:rPr>
                                  </m:ctrlPr>
                                </m:accPr>
                                <m:e>
                                  <m:r>
                                    <a:rPr lang="en-GB" sz="1600">
                                      <a:effectLst/>
                                      <a:latin typeface="Cambria Math" panose="02040503050406030204" pitchFamily="18" charset="0"/>
                                    </a:rPr>
                                    <m:t>𝑣</m:t>
                                  </m:r>
                                </m:e>
                              </m:acc>
                              <m:r>
                                <a:rPr lang="en-GB" sz="1600">
                                  <a:effectLst/>
                                  <a:latin typeface="Cambria Math" panose="02040503050406030204" pitchFamily="18" charset="0"/>
                                </a:rPr>
                                <m:t>𝑡</m:t>
                              </m:r>
                            </m:oMath>
                          </a14:m>
                          <a:r>
                            <a:rPr lang="en-GB" sz="1600" dirty="0">
                              <a:effectLst/>
                              <a:latin typeface="Trebuchet"/>
                            </a:rPr>
                            <a:t>) in one dimension </a:t>
                          </a:r>
                          <a:endParaRPr lang="en-GB" sz="1600" dirty="0">
                            <a:effectLst/>
                            <a:latin typeface="Trebuchet"/>
                            <a:ea typeface="Times New Roman" panose="02020603050405020304" pitchFamily="18" charset="0"/>
                            <a:cs typeface="Times New Roman" panose="02020603050405020304" pitchFamily="18" charset="0"/>
                          </a:endParaRPr>
                        </a:p>
                      </a:txBody>
                      <a:tcPr marL="47508" marR="47508" marT="0" marB="0" anchor="ctr"/>
                    </a:tc>
                    <a:extLst>
                      <a:ext uri="{0D108BD9-81ED-4DB2-BD59-A6C34878D82A}">
                        <a16:rowId xmlns:a16="http://schemas.microsoft.com/office/drawing/2014/main" val="1740531516"/>
                      </a:ext>
                    </a:extLst>
                  </a:tr>
                  <a:tr h="322762">
                    <a:tc>
                      <a:txBody>
                        <a:bodyPr/>
                        <a:lstStyle/>
                        <a:p>
                          <a:pPr algn="l">
                            <a:lnSpc>
                              <a:spcPct val="115000"/>
                            </a:lnSpc>
                            <a:spcBef>
                              <a:spcPts val="600"/>
                            </a:spcBef>
                            <a:spcAft>
                              <a:spcPts val="0"/>
                            </a:spcAft>
                          </a:pPr>
                          <a:r>
                            <a:rPr lang="en-GB" sz="1600">
                              <a:effectLst/>
                              <a:latin typeface="Trebuchet"/>
                            </a:rPr>
                            <a:t>1.8</a:t>
                          </a:r>
                          <a:endParaRPr lang="en-GB" sz="1600">
                            <a:effectLst/>
                            <a:latin typeface="Trebuchet"/>
                            <a:ea typeface="Times New Roman" panose="02020603050405020304" pitchFamily="18" charset="0"/>
                            <a:cs typeface="Times New Roman" panose="02020603050405020304" pitchFamily="18" charset="0"/>
                          </a:endParaRPr>
                        </a:p>
                      </a:txBody>
                      <a:tcPr marL="47508" marR="47508" marT="0" marB="0" anchor="ctr"/>
                    </a:tc>
                    <a:tc>
                      <a:txBody>
                        <a:bodyPr/>
                        <a:lstStyle/>
                        <a:p>
                          <a:pPr algn="l">
                            <a:lnSpc>
                              <a:spcPct val="115000"/>
                            </a:lnSpc>
                            <a:spcBef>
                              <a:spcPts val="600"/>
                            </a:spcBef>
                            <a:spcAft>
                              <a:spcPts val="0"/>
                            </a:spcAft>
                          </a:pPr>
                          <a:r>
                            <a:rPr lang="en-GB" sz="1600" dirty="0">
                              <a:effectLst/>
                              <a:latin typeface="Trebuchet"/>
                            </a:rPr>
                            <a:t>I can determine average and instantaneous speed.</a:t>
                          </a:r>
                          <a:endParaRPr lang="en-GB" sz="1600" dirty="0">
                            <a:effectLst/>
                            <a:latin typeface="Trebuchet"/>
                            <a:ea typeface="Times New Roman" panose="02020603050405020304" pitchFamily="18" charset="0"/>
                            <a:cs typeface="Times New Roman" panose="02020603050405020304" pitchFamily="18" charset="0"/>
                          </a:endParaRPr>
                        </a:p>
                      </a:txBody>
                      <a:tcPr marL="47508" marR="47508" marT="0" marB="0" anchor="ctr"/>
                    </a:tc>
                    <a:extLst>
                      <a:ext uri="{0D108BD9-81ED-4DB2-BD59-A6C34878D82A}">
                        <a16:rowId xmlns:a16="http://schemas.microsoft.com/office/drawing/2014/main" val="3645318431"/>
                      </a:ext>
                    </a:extLst>
                  </a:tr>
                  <a:tr h="322762">
                    <a:tc>
                      <a:txBody>
                        <a:bodyPr/>
                        <a:lstStyle/>
                        <a:p>
                          <a:pPr algn="l">
                            <a:lnSpc>
                              <a:spcPct val="115000"/>
                            </a:lnSpc>
                            <a:spcBef>
                              <a:spcPts val="600"/>
                            </a:spcBef>
                            <a:spcAft>
                              <a:spcPts val="0"/>
                            </a:spcAft>
                          </a:pPr>
                          <a:r>
                            <a:rPr lang="en-GB" sz="1600">
                              <a:effectLst/>
                              <a:latin typeface="Trebuchet"/>
                            </a:rPr>
                            <a:t>1.9</a:t>
                          </a:r>
                          <a:endParaRPr lang="en-GB" sz="1600">
                            <a:effectLst/>
                            <a:latin typeface="Trebuchet"/>
                            <a:ea typeface="Times New Roman" panose="02020603050405020304" pitchFamily="18" charset="0"/>
                            <a:cs typeface="Times New Roman" panose="02020603050405020304" pitchFamily="18" charset="0"/>
                          </a:endParaRPr>
                        </a:p>
                      </a:txBody>
                      <a:tcPr marL="47508" marR="47508" marT="0" marB="0" anchor="ctr"/>
                    </a:tc>
                    <a:tc>
                      <a:txBody>
                        <a:bodyPr/>
                        <a:lstStyle/>
                        <a:p>
                          <a:pPr algn="l">
                            <a:lnSpc>
                              <a:spcPct val="115000"/>
                            </a:lnSpc>
                            <a:spcBef>
                              <a:spcPts val="600"/>
                            </a:spcBef>
                            <a:spcAft>
                              <a:spcPts val="0"/>
                            </a:spcAft>
                          </a:pPr>
                          <a:r>
                            <a:rPr lang="en-GB" sz="1600" dirty="0">
                              <a:effectLst/>
                              <a:latin typeface="Trebuchet"/>
                            </a:rPr>
                            <a:t>I can describe experiments to measure average and instantaneous speed.</a:t>
                          </a:r>
                          <a:endParaRPr lang="en-GB" sz="1600" dirty="0">
                            <a:effectLst/>
                            <a:latin typeface="Trebuchet"/>
                            <a:ea typeface="Times New Roman" panose="02020603050405020304" pitchFamily="18" charset="0"/>
                            <a:cs typeface="Times New Roman" panose="02020603050405020304" pitchFamily="18" charset="0"/>
                          </a:endParaRPr>
                        </a:p>
                      </a:txBody>
                      <a:tcPr marL="47508" marR="47508" marT="0" marB="0" anchor="ctr"/>
                    </a:tc>
                    <a:extLst>
                      <a:ext uri="{0D108BD9-81ED-4DB2-BD59-A6C34878D82A}">
                        <a16:rowId xmlns:a16="http://schemas.microsoft.com/office/drawing/2014/main" val="1459141836"/>
                      </a:ext>
                    </a:extLst>
                  </a:tr>
                  <a:tr h="322762">
                    <a:tc>
                      <a:txBody>
                        <a:bodyPr/>
                        <a:lstStyle/>
                        <a:p>
                          <a:pPr algn="ctr">
                            <a:lnSpc>
                              <a:spcPct val="115000"/>
                            </a:lnSpc>
                            <a:spcBef>
                              <a:spcPts val="600"/>
                            </a:spcBef>
                            <a:spcAft>
                              <a:spcPts val="1000"/>
                            </a:spcAft>
                          </a:pPr>
                          <a:r>
                            <a:rPr lang="en-GB" sz="1600" b="1" dirty="0">
                              <a:effectLst/>
                              <a:latin typeface="Trebuchet"/>
                              <a:ea typeface="Times New Roman" panose="02020603050405020304" pitchFamily="18" charset="0"/>
                              <a:cs typeface="Times New Roman" panose="02020603050405020304" pitchFamily="18" charset="0"/>
                            </a:rPr>
                            <a:t>3.1</a:t>
                          </a:r>
                          <a:endParaRPr lang="en-GB" sz="1600" dirty="0">
                            <a:effectLst/>
                            <a:latin typeface="Trebuchet"/>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GB" sz="1600" dirty="0">
                              <a:effectLst/>
                              <a:latin typeface="Trebuchet"/>
                              <a:ea typeface="Times New Roman" panose="02020603050405020304" pitchFamily="18" charset="0"/>
                              <a:cs typeface="Times New Roman" panose="02020603050405020304" pitchFamily="18" charset="0"/>
                            </a:rPr>
                            <a:t>I can define acceleration as rate of change of velocity. Which is found from the final velocity subtract the initial velocity all divided by the time for the change.</a:t>
                          </a:r>
                        </a:p>
                      </a:txBody>
                      <a:tcPr marL="68580" marR="68580" marT="0" marB="0" anchor="ctr"/>
                    </a:tc>
                    <a:extLst>
                      <a:ext uri="{0D108BD9-81ED-4DB2-BD59-A6C34878D82A}">
                        <a16:rowId xmlns:a16="http://schemas.microsoft.com/office/drawing/2014/main" val="681729040"/>
                      </a:ext>
                    </a:extLst>
                  </a:tr>
                  <a:tr h="322762">
                    <a:tc>
                      <a:txBody>
                        <a:bodyPr/>
                        <a:lstStyle/>
                        <a:p>
                          <a:pPr algn="ctr">
                            <a:lnSpc>
                              <a:spcPct val="115000"/>
                            </a:lnSpc>
                            <a:spcBef>
                              <a:spcPts val="600"/>
                            </a:spcBef>
                            <a:spcAft>
                              <a:spcPts val="1000"/>
                            </a:spcAft>
                          </a:pPr>
                          <a:r>
                            <a:rPr lang="en-GB" sz="1600" b="1">
                              <a:effectLst/>
                              <a:latin typeface="Trebuchet"/>
                              <a:ea typeface="Times New Roman" panose="02020603050405020304" pitchFamily="18" charset="0"/>
                              <a:cs typeface="Times New Roman" panose="02020603050405020304" pitchFamily="18" charset="0"/>
                            </a:rPr>
                            <a:t>3.2</a:t>
                          </a:r>
                          <a:endParaRPr lang="en-GB" sz="1600">
                            <a:effectLst/>
                            <a:latin typeface="Trebuchet"/>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GB" sz="1600" dirty="0">
                              <a:effectLst/>
                              <a:latin typeface="Trebuchet"/>
                              <a:ea typeface="Times New Roman" panose="02020603050405020304" pitchFamily="18" charset="0"/>
                              <a:cs typeface="Times New Roman" panose="02020603050405020304" pitchFamily="18" charset="0"/>
                            </a:rPr>
                            <a:t>I can use (a = ∆v/t).to solve problems on acceleration, change in speed and time. </a:t>
                          </a:r>
                        </a:p>
                      </a:txBody>
                      <a:tcPr marL="68580" marR="68580" marT="0" marB="0" anchor="ctr"/>
                    </a:tc>
                    <a:extLst>
                      <a:ext uri="{0D108BD9-81ED-4DB2-BD59-A6C34878D82A}">
                        <a16:rowId xmlns:a16="http://schemas.microsoft.com/office/drawing/2014/main" val="2187859491"/>
                      </a:ext>
                    </a:extLst>
                  </a:tr>
                  <a:tr h="322762">
                    <a:tc>
                      <a:txBody>
                        <a:bodyPr/>
                        <a:lstStyle/>
                        <a:p>
                          <a:pPr algn="ctr">
                            <a:lnSpc>
                              <a:spcPct val="115000"/>
                            </a:lnSpc>
                            <a:spcBef>
                              <a:spcPts val="600"/>
                            </a:spcBef>
                            <a:spcAft>
                              <a:spcPts val="1000"/>
                            </a:spcAft>
                          </a:pPr>
                          <a:r>
                            <a:rPr lang="en-GB" sz="1600" b="1">
                              <a:effectLst/>
                              <a:latin typeface="Trebuchet"/>
                              <a:ea typeface="Times New Roman" panose="02020603050405020304" pitchFamily="18" charset="0"/>
                              <a:cs typeface="Times New Roman" panose="02020603050405020304" pitchFamily="18" charset="0"/>
                            </a:rPr>
                            <a:t>3.3</a:t>
                          </a:r>
                          <a:endParaRPr lang="en-GB" sz="1600">
                            <a:effectLst/>
                            <a:latin typeface="Trebuchet"/>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GB" sz="1600">
                              <a:effectLst/>
                              <a:latin typeface="Trebuchet"/>
                              <a:ea typeface="Times New Roman" panose="02020603050405020304" pitchFamily="18" charset="0"/>
                              <a:cs typeface="Times New Roman" panose="02020603050405020304" pitchFamily="18" charset="0"/>
                            </a:rPr>
                            <a:t>I can use (a = (v – u)/t ).to solve problems involving acceleration, initial velocity (or speed) final velocity (or speed) and time of change. </a:t>
                          </a:r>
                        </a:p>
                      </a:txBody>
                      <a:tcPr marL="68580" marR="68580" marT="0" marB="0" anchor="ctr"/>
                    </a:tc>
                    <a:extLst>
                      <a:ext uri="{0D108BD9-81ED-4DB2-BD59-A6C34878D82A}">
                        <a16:rowId xmlns:a16="http://schemas.microsoft.com/office/drawing/2014/main" val="54978043"/>
                      </a:ext>
                    </a:extLst>
                  </a:tr>
                  <a:tr h="322762">
                    <a:tc>
                      <a:txBody>
                        <a:bodyPr/>
                        <a:lstStyle/>
                        <a:p>
                          <a:pPr algn="ctr">
                            <a:lnSpc>
                              <a:spcPct val="115000"/>
                            </a:lnSpc>
                            <a:spcBef>
                              <a:spcPts val="600"/>
                            </a:spcBef>
                            <a:spcAft>
                              <a:spcPts val="1000"/>
                            </a:spcAft>
                          </a:pPr>
                          <a:r>
                            <a:rPr lang="en-GB" sz="1600" b="1">
                              <a:effectLst/>
                              <a:latin typeface="Trebuchet"/>
                              <a:ea typeface="Times New Roman" panose="02020603050405020304" pitchFamily="18" charset="0"/>
                              <a:cs typeface="Times New Roman" panose="02020603050405020304" pitchFamily="18" charset="0"/>
                            </a:rPr>
                            <a:t>3.4</a:t>
                          </a:r>
                          <a:endParaRPr lang="en-GB" sz="1600">
                            <a:effectLst/>
                            <a:latin typeface="Trebuchet"/>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GB" sz="1600" dirty="0">
                              <a:effectLst/>
                              <a:latin typeface="Trebuchet"/>
                              <a:ea typeface="Times New Roman" panose="02020603050405020304" pitchFamily="18" charset="0"/>
                              <a:cs typeface="Times New Roman" panose="02020603050405020304" pitchFamily="18" charset="0"/>
                            </a:rPr>
                            <a:t>I can find the acceleration from the gradient of velocity–time graphs.</a:t>
                          </a:r>
                        </a:p>
                      </a:txBody>
                      <a:tcPr marL="68580" marR="68580" marT="0" marB="0" anchor="ctr"/>
                    </a:tc>
                    <a:extLst>
                      <a:ext uri="{0D108BD9-81ED-4DB2-BD59-A6C34878D82A}">
                        <a16:rowId xmlns:a16="http://schemas.microsoft.com/office/drawing/2014/main" val="855094864"/>
                      </a:ext>
                    </a:extLst>
                  </a:tr>
                  <a:tr h="322762">
                    <a:tc>
                      <a:txBody>
                        <a:bodyPr/>
                        <a:lstStyle/>
                        <a:p>
                          <a:pPr algn="ctr">
                            <a:lnSpc>
                              <a:spcPct val="115000"/>
                            </a:lnSpc>
                            <a:spcBef>
                              <a:spcPts val="600"/>
                            </a:spcBef>
                            <a:spcAft>
                              <a:spcPts val="1000"/>
                            </a:spcAft>
                          </a:pPr>
                          <a:r>
                            <a:rPr lang="en-GB" sz="1600" b="1">
                              <a:effectLst/>
                              <a:latin typeface="Trebuchet"/>
                              <a:ea typeface="Times New Roman" panose="02020603050405020304" pitchFamily="18" charset="0"/>
                              <a:cs typeface="Times New Roman" panose="02020603050405020304" pitchFamily="18" charset="0"/>
                            </a:rPr>
                            <a:t>3.5</a:t>
                          </a:r>
                          <a:endParaRPr lang="en-GB" sz="1600">
                            <a:effectLst/>
                            <a:latin typeface="Trebuchet"/>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GB" sz="1600" b="1" dirty="0">
                              <a:effectLst/>
                              <a:latin typeface="Trebuchet"/>
                              <a:ea typeface="Times New Roman" panose="02020603050405020304" pitchFamily="18" charset="0"/>
                              <a:cs typeface="Times New Roman" panose="02020603050405020304" pitchFamily="18" charset="0"/>
                            </a:rPr>
                            <a:t>I can describe an experiment to measure acceleration</a:t>
                          </a:r>
                          <a:endParaRPr lang="en-GB" sz="1600" dirty="0">
                            <a:effectLst/>
                            <a:latin typeface="Trebuche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7873214"/>
                      </a:ext>
                    </a:extLst>
                  </a:tr>
                </a:tbl>
              </a:graphicData>
            </a:graphic>
          </p:graphicFrame>
        </mc:Choice>
        <mc:Fallback xmlns="">
          <p:graphicFrame>
            <p:nvGraphicFramePr>
              <p:cNvPr id="4" name="Content Placeholder 3">
                <a:extLst>
                  <a:ext uri="{FF2B5EF4-FFF2-40B4-BE49-F238E27FC236}">
                    <a16:creationId xmlns:a16="http://schemas.microsoft.com/office/drawing/2014/main" id="{0E8A6925-A01D-4791-9664-D68756CA1002}"/>
                  </a:ext>
                </a:extLst>
              </p:cNvPr>
              <p:cNvGraphicFramePr>
                <a:graphicFrameLocks noGrp="1"/>
              </p:cNvGraphicFramePr>
              <p:nvPr>
                <p:ph idx="1"/>
                <p:extLst>
                  <p:ext uri="{D42A27DB-BD31-4B8C-83A1-F6EECF244321}">
                    <p14:modId xmlns:p14="http://schemas.microsoft.com/office/powerpoint/2010/main" val="3640904771"/>
                  </p:ext>
                </p:extLst>
              </p:nvPr>
            </p:nvGraphicFramePr>
            <p:xfrm>
              <a:off x="362903" y="237985"/>
              <a:ext cx="11411764" cy="6481829"/>
            </p:xfrm>
            <a:graphic>
              <a:graphicData uri="http://schemas.openxmlformats.org/drawingml/2006/table">
                <a:tbl>
                  <a:tblPr firstRow="1" firstCol="1" bandRow="1">
                    <a:tableStyleId>{5C22544A-7EE6-4342-B048-85BDC9FD1C3A}</a:tableStyleId>
                  </a:tblPr>
                  <a:tblGrid>
                    <a:gridCol w="581186">
                      <a:extLst>
                        <a:ext uri="{9D8B030D-6E8A-4147-A177-3AD203B41FA5}">
                          <a16:colId xmlns:a16="http://schemas.microsoft.com/office/drawing/2014/main" val="3350691519"/>
                        </a:ext>
                      </a:extLst>
                    </a:gridCol>
                    <a:gridCol w="10830578">
                      <a:extLst>
                        <a:ext uri="{9D8B030D-6E8A-4147-A177-3AD203B41FA5}">
                          <a16:colId xmlns:a16="http://schemas.microsoft.com/office/drawing/2014/main" val="3512784284"/>
                        </a:ext>
                      </a:extLst>
                    </a:gridCol>
                  </a:tblGrid>
                  <a:tr h="140420">
                    <a:tc>
                      <a:txBody>
                        <a:bodyPr/>
                        <a:lstStyle/>
                        <a:p>
                          <a:pPr algn="l">
                            <a:lnSpc>
                              <a:spcPct val="115000"/>
                            </a:lnSpc>
                            <a:spcBef>
                              <a:spcPts val="600"/>
                            </a:spcBef>
                            <a:spcAft>
                              <a:spcPts val="0"/>
                            </a:spcAft>
                          </a:pPr>
                          <a:endParaRPr lang="en-GB" sz="8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47508" marR="47508" marT="0" marB="0" anchor="ctr"/>
                    </a:tc>
                    <a:tc>
                      <a:txBody>
                        <a:bodyPr/>
                        <a:lstStyle/>
                        <a:p>
                          <a:pPr algn="l">
                            <a:lnSpc>
                              <a:spcPct val="115000"/>
                            </a:lnSpc>
                            <a:spcBef>
                              <a:spcPts val="600"/>
                            </a:spcBef>
                            <a:spcAft>
                              <a:spcPts val="0"/>
                            </a:spcAft>
                          </a:pPr>
                          <a:endParaRPr lang="en-GB" sz="8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47508" marR="47508" marT="0" marB="0" anchor="ctr"/>
                    </a:tc>
                    <a:extLst>
                      <a:ext uri="{0D108BD9-81ED-4DB2-BD59-A6C34878D82A}">
                        <a16:rowId xmlns:a16="http://schemas.microsoft.com/office/drawing/2014/main" val="4226607048"/>
                      </a:ext>
                    </a:extLst>
                  </a:tr>
                  <a:tr h="667597">
                    <a:tc>
                      <a:txBody>
                        <a:bodyPr/>
                        <a:lstStyle/>
                        <a:p>
                          <a:pPr algn="l">
                            <a:lnSpc>
                              <a:spcPct val="115000"/>
                            </a:lnSpc>
                            <a:spcBef>
                              <a:spcPts val="600"/>
                            </a:spcBef>
                            <a:spcAft>
                              <a:spcPts val="0"/>
                            </a:spcAft>
                          </a:pPr>
                          <a:r>
                            <a:rPr lang="en-GB" sz="1600" dirty="0">
                              <a:effectLst/>
                              <a:latin typeface="Trebuchet"/>
                            </a:rPr>
                            <a:t>1.1</a:t>
                          </a:r>
                          <a:endParaRPr lang="en-GB" sz="1600" dirty="0">
                            <a:effectLst/>
                            <a:latin typeface="Trebuchet"/>
                            <a:ea typeface="Times New Roman" panose="02020603050405020304" pitchFamily="18" charset="0"/>
                            <a:cs typeface="Times New Roman" panose="02020603050405020304" pitchFamily="18" charset="0"/>
                          </a:endParaRPr>
                        </a:p>
                      </a:txBody>
                      <a:tcPr marL="47508" marR="47508" marT="0" marB="0" anchor="ctr"/>
                    </a:tc>
                    <a:tc>
                      <a:txBody>
                        <a:bodyPr/>
                        <a:lstStyle/>
                        <a:p>
                          <a:pPr algn="l">
                            <a:lnSpc>
                              <a:spcPct val="115000"/>
                            </a:lnSpc>
                            <a:spcBef>
                              <a:spcPts val="600"/>
                            </a:spcBef>
                            <a:spcAft>
                              <a:spcPts val="0"/>
                            </a:spcAft>
                          </a:pPr>
                          <a:r>
                            <a:rPr lang="en-GB" sz="1600">
                              <a:effectLst/>
                              <a:latin typeface="Trebuchet"/>
                            </a:rPr>
                            <a:t>I can define scalar quantities and vector quantities a  scalar has magnitude/size, and unit only, a vector has magnitude/size and unit + direction</a:t>
                          </a:r>
                          <a:endParaRPr lang="en-GB" sz="1600" dirty="0">
                            <a:effectLst/>
                            <a:latin typeface="Trebuchet"/>
                            <a:ea typeface="Times New Roman" panose="02020603050405020304" pitchFamily="18" charset="0"/>
                            <a:cs typeface="Times New Roman" panose="02020603050405020304" pitchFamily="18" charset="0"/>
                          </a:endParaRPr>
                        </a:p>
                      </a:txBody>
                      <a:tcPr marL="47508" marR="47508" marT="0" marB="0" anchor="ctr"/>
                    </a:tc>
                    <a:extLst>
                      <a:ext uri="{0D108BD9-81ED-4DB2-BD59-A6C34878D82A}">
                        <a16:rowId xmlns:a16="http://schemas.microsoft.com/office/drawing/2014/main" val="569579683"/>
                      </a:ext>
                    </a:extLst>
                  </a:tr>
                  <a:tr h="667597">
                    <a:tc>
                      <a:txBody>
                        <a:bodyPr/>
                        <a:lstStyle/>
                        <a:p>
                          <a:pPr algn="l">
                            <a:lnSpc>
                              <a:spcPct val="115000"/>
                            </a:lnSpc>
                            <a:spcBef>
                              <a:spcPts val="600"/>
                            </a:spcBef>
                            <a:spcAft>
                              <a:spcPts val="0"/>
                            </a:spcAft>
                          </a:pPr>
                          <a:r>
                            <a:rPr lang="en-GB" sz="1600">
                              <a:effectLst/>
                              <a:latin typeface="Trebuchet"/>
                            </a:rPr>
                            <a:t>1.2</a:t>
                          </a:r>
                          <a:endParaRPr lang="en-GB" sz="1600">
                            <a:effectLst/>
                            <a:latin typeface="Trebuchet"/>
                            <a:ea typeface="Times New Roman" panose="02020603050405020304" pitchFamily="18" charset="0"/>
                            <a:cs typeface="Times New Roman" panose="02020603050405020304" pitchFamily="18" charset="0"/>
                          </a:endParaRPr>
                        </a:p>
                      </a:txBody>
                      <a:tcPr marL="47508" marR="47508" marT="0" marB="0" anchor="ctr"/>
                    </a:tc>
                    <a:tc>
                      <a:txBody>
                        <a:bodyPr/>
                        <a:lstStyle/>
                        <a:p>
                          <a:pPr algn="l">
                            <a:lnSpc>
                              <a:spcPct val="115000"/>
                            </a:lnSpc>
                            <a:spcBef>
                              <a:spcPts val="600"/>
                            </a:spcBef>
                            <a:spcAft>
                              <a:spcPts val="0"/>
                            </a:spcAft>
                          </a:pPr>
                          <a:r>
                            <a:rPr lang="en-GB" sz="1600" dirty="0">
                              <a:effectLst/>
                              <a:latin typeface="Trebuchet"/>
                            </a:rPr>
                            <a:t>I can identify vector and scalar quantities such as: force, speed, velocity, distance, displacement, acceleration, mass, time and energy.</a:t>
                          </a:r>
                          <a:endParaRPr lang="en-GB" sz="1600" dirty="0">
                            <a:effectLst/>
                            <a:latin typeface="Trebuchet"/>
                            <a:ea typeface="Times New Roman" panose="02020603050405020304" pitchFamily="18" charset="0"/>
                            <a:cs typeface="Times New Roman" panose="02020603050405020304" pitchFamily="18" charset="0"/>
                          </a:endParaRPr>
                        </a:p>
                      </a:txBody>
                      <a:tcPr marL="47508" marR="47508" marT="0" marB="0" anchor="ctr"/>
                    </a:tc>
                    <a:extLst>
                      <a:ext uri="{0D108BD9-81ED-4DB2-BD59-A6C34878D82A}">
                        <a16:rowId xmlns:a16="http://schemas.microsoft.com/office/drawing/2014/main" val="1018893260"/>
                      </a:ext>
                    </a:extLst>
                  </a:tr>
                  <a:tr h="322762">
                    <a:tc>
                      <a:txBody>
                        <a:bodyPr/>
                        <a:lstStyle/>
                        <a:p>
                          <a:pPr algn="l">
                            <a:lnSpc>
                              <a:spcPct val="115000"/>
                            </a:lnSpc>
                            <a:spcBef>
                              <a:spcPts val="600"/>
                            </a:spcBef>
                            <a:spcAft>
                              <a:spcPts val="0"/>
                            </a:spcAft>
                          </a:pPr>
                          <a:r>
                            <a:rPr lang="en-GB" sz="1600">
                              <a:effectLst/>
                              <a:latin typeface="Trebuchet"/>
                            </a:rPr>
                            <a:t>1.3</a:t>
                          </a:r>
                          <a:endParaRPr lang="en-GB" sz="1600">
                            <a:effectLst/>
                            <a:latin typeface="Trebuchet"/>
                            <a:ea typeface="Times New Roman" panose="02020603050405020304" pitchFamily="18" charset="0"/>
                            <a:cs typeface="Times New Roman" panose="02020603050405020304" pitchFamily="18" charset="0"/>
                          </a:endParaRPr>
                        </a:p>
                      </a:txBody>
                      <a:tcPr marL="47508" marR="47508" marT="0" marB="0" anchor="ctr"/>
                    </a:tc>
                    <a:tc>
                      <a:txBody>
                        <a:bodyPr/>
                        <a:lstStyle/>
                        <a:p>
                          <a:pPr algn="l">
                            <a:lnSpc>
                              <a:spcPct val="115000"/>
                            </a:lnSpc>
                            <a:spcBef>
                              <a:spcPts val="600"/>
                            </a:spcBef>
                            <a:spcAft>
                              <a:spcPts val="0"/>
                            </a:spcAft>
                          </a:pPr>
                          <a:r>
                            <a:rPr lang="en-GB" sz="1600" dirty="0">
                              <a:effectLst/>
                              <a:latin typeface="Trebuchet"/>
                            </a:rPr>
                            <a:t>I can calculate the resultant of two vector quantities in one dimension or at right angles.</a:t>
                          </a:r>
                          <a:endParaRPr lang="en-GB" sz="1600" dirty="0">
                            <a:effectLst/>
                            <a:latin typeface="Trebuchet"/>
                            <a:ea typeface="Times New Roman" panose="02020603050405020304" pitchFamily="18" charset="0"/>
                            <a:cs typeface="Times New Roman" panose="02020603050405020304" pitchFamily="18" charset="0"/>
                          </a:endParaRPr>
                        </a:p>
                      </a:txBody>
                      <a:tcPr marL="47508" marR="47508" marT="0" marB="0" anchor="ctr"/>
                    </a:tc>
                    <a:extLst>
                      <a:ext uri="{0D108BD9-81ED-4DB2-BD59-A6C34878D82A}">
                        <a16:rowId xmlns:a16="http://schemas.microsoft.com/office/drawing/2014/main" val="1296063762"/>
                      </a:ext>
                    </a:extLst>
                  </a:tr>
                  <a:tr h="322762">
                    <a:tc>
                      <a:txBody>
                        <a:bodyPr/>
                        <a:lstStyle/>
                        <a:p>
                          <a:pPr algn="l">
                            <a:lnSpc>
                              <a:spcPct val="115000"/>
                            </a:lnSpc>
                            <a:spcBef>
                              <a:spcPts val="600"/>
                            </a:spcBef>
                            <a:spcAft>
                              <a:spcPts val="0"/>
                            </a:spcAft>
                          </a:pPr>
                          <a:r>
                            <a:rPr lang="en-GB" sz="1600">
                              <a:effectLst/>
                              <a:latin typeface="Trebuchet"/>
                            </a:rPr>
                            <a:t>1.4</a:t>
                          </a:r>
                          <a:endParaRPr lang="en-GB" sz="1600">
                            <a:effectLst/>
                            <a:latin typeface="Trebuchet"/>
                            <a:ea typeface="Times New Roman" panose="02020603050405020304" pitchFamily="18" charset="0"/>
                            <a:cs typeface="Times New Roman" panose="02020603050405020304" pitchFamily="18" charset="0"/>
                          </a:endParaRPr>
                        </a:p>
                      </a:txBody>
                      <a:tcPr marL="47508" marR="47508" marT="0" marB="0" anchor="ctr"/>
                    </a:tc>
                    <a:tc>
                      <a:txBody>
                        <a:bodyPr/>
                        <a:lstStyle/>
                        <a:p>
                          <a:pPr algn="l">
                            <a:lnSpc>
                              <a:spcPct val="115000"/>
                            </a:lnSpc>
                            <a:spcBef>
                              <a:spcPts val="600"/>
                            </a:spcBef>
                            <a:spcAft>
                              <a:spcPts val="0"/>
                            </a:spcAft>
                          </a:pPr>
                          <a:r>
                            <a:rPr lang="en-GB" sz="1600">
                              <a:effectLst/>
                              <a:latin typeface="Trebuchet"/>
                            </a:rPr>
                            <a:t>I can determine displacement and/or distance using scale diagram or calculation.</a:t>
                          </a:r>
                          <a:endParaRPr lang="en-GB" sz="1600">
                            <a:effectLst/>
                            <a:latin typeface="Trebuchet"/>
                            <a:ea typeface="Times New Roman" panose="02020603050405020304" pitchFamily="18" charset="0"/>
                            <a:cs typeface="Times New Roman" panose="02020603050405020304" pitchFamily="18" charset="0"/>
                          </a:endParaRPr>
                        </a:p>
                      </a:txBody>
                      <a:tcPr marL="47508" marR="47508" marT="0" marB="0" anchor="ctr"/>
                    </a:tc>
                    <a:extLst>
                      <a:ext uri="{0D108BD9-81ED-4DB2-BD59-A6C34878D82A}">
                        <a16:rowId xmlns:a16="http://schemas.microsoft.com/office/drawing/2014/main" val="4244881287"/>
                      </a:ext>
                    </a:extLst>
                  </a:tr>
                  <a:tr h="322762">
                    <a:tc>
                      <a:txBody>
                        <a:bodyPr/>
                        <a:lstStyle/>
                        <a:p>
                          <a:pPr algn="l">
                            <a:lnSpc>
                              <a:spcPct val="115000"/>
                            </a:lnSpc>
                            <a:spcBef>
                              <a:spcPts val="600"/>
                            </a:spcBef>
                            <a:spcAft>
                              <a:spcPts val="0"/>
                            </a:spcAft>
                          </a:pPr>
                          <a:r>
                            <a:rPr lang="en-GB" sz="1600" dirty="0">
                              <a:effectLst/>
                              <a:latin typeface="Trebuchet"/>
                            </a:rPr>
                            <a:t>1.5</a:t>
                          </a:r>
                          <a:endParaRPr lang="en-GB" sz="1600" dirty="0">
                            <a:effectLst/>
                            <a:latin typeface="Trebuchet"/>
                            <a:ea typeface="Times New Roman" panose="02020603050405020304" pitchFamily="18" charset="0"/>
                            <a:cs typeface="Times New Roman" panose="02020603050405020304" pitchFamily="18" charset="0"/>
                          </a:endParaRPr>
                        </a:p>
                      </a:txBody>
                      <a:tcPr marL="47508" marR="47508" marT="0" marB="0" anchor="ctr"/>
                    </a:tc>
                    <a:tc>
                      <a:txBody>
                        <a:bodyPr/>
                        <a:lstStyle/>
                        <a:p>
                          <a:pPr algn="l">
                            <a:lnSpc>
                              <a:spcPct val="115000"/>
                            </a:lnSpc>
                            <a:spcBef>
                              <a:spcPts val="600"/>
                            </a:spcBef>
                            <a:spcAft>
                              <a:spcPts val="0"/>
                            </a:spcAft>
                          </a:pPr>
                          <a:r>
                            <a:rPr lang="en-GB" sz="1600" dirty="0">
                              <a:effectLst/>
                              <a:latin typeface="Trebuchet"/>
                            </a:rPr>
                            <a:t>I can determine velocity and/or speed using scale diagram or calculation.</a:t>
                          </a:r>
                          <a:endParaRPr lang="en-GB" sz="1600" dirty="0">
                            <a:effectLst/>
                            <a:latin typeface="Trebuchet"/>
                            <a:ea typeface="Times New Roman" panose="02020603050405020304" pitchFamily="18" charset="0"/>
                            <a:cs typeface="Times New Roman" panose="02020603050405020304" pitchFamily="18" charset="0"/>
                          </a:endParaRPr>
                        </a:p>
                      </a:txBody>
                      <a:tcPr marL="47508" marR="47508" marT="0" marB="0" anchor="ctr"/>
                    </a:tc>
                    <a:extLst>
                      <a:ext uri="{0D108BD9-81ED-4DB2-BD59-A6C34878D82A}">
                        <a16:rowId xmlns:a16="http://schemas.microsoft.com/office/drawing/2014/main" val="696499214"/>
                      </a:ext>
                    </a:extLst>
                  </a:tr>
                  <a:tr h="667597">
                    <a:tc>
                      <a:txBody>
                        <a:bodyPr/>
                        <a:lstStyle/>
                        <a:p>
                          <a:pPr algn="l">
                            <a:lnSpc>
                              <a:spcPct val="115000"/>
                            </a:lnSpc>
                            <a:spcBef>
                              <a:spcPts val="600"/>
                            </a:spcBef>
                            <a:spcAft>
                              <a:spcPts val="0"/>
                            </a:spcAft>
                          </a:pPr>
                          <a:r>
                            <a:rPr lang="en-GB" sz="1600" dirty="0">
                              <a:effectLst/>
                              <a:latin typeface="Trebuchet"/>
                            </a:rPr>
                            <a:t>1.6</a:t>
                          </a:r>
                          <a:endParaRPr lang="en-GB" sz="1600" dirty="0">
                            <a:effectLst/>
                            <a:latin typeface="Trebuchet"/>
                            <a:ea typeface="Times New Roman" panose="02020603050405020304" pitchFamily="18" charset="0"/>
                            <a:cs typeface="Times New Roman" panose="02020603050405020304" pitchFamily="18" charset="0"/>
                          </a:endParaRPr>
                        </a:p>
                      </a:txBody>
                      <a:tcPr marL="47508" marR="47508" marT="0" marB="0" anchor="ctr"/>
                    </a:tc>
                    <a:tc>
                      <a:txBody>
                        <a:bodyPr/>
                        <a:lstStyle/>
                        <a:p>
                          <a:endParaRPr lang="en-US"/>
                        </a:p>
                      </a:txBody>
                      <a:tcPr marL="47508" marR="47508" marT="0" marB="0" anchor="ctr">
                        <a:blipFill>
                          <a:blip r:embed="rId2"/>
                          <a:stretch>
                            <a:fillRect l="-5399" t="-366364" r="-225" b="-517273"/>
                          </a:stretch>
                        </a:blipFill>
                      </a:tcPr>
                    </a:tc>
                    <a:extLst>
                      <a:ext uri="{0D108BD9-81ED-4DB2-BD59-A6C34878D82A}">
                        <a16:rowId xmlns:a16="http://schemas.microsoft.com/office/drawing/2014/main" val="1157982832"/>
                      </a:ext>
                    </a:extLst>
                  </a:tr>
                  <a:tr h="667878">
                    <a:tc>
                      <a:txBody>
                        <a:bodyPr/>
                        <a:lstStyle/>
                        <a:p>
                          <a:pPr algn="l">
                            <a:lnSpc>
                              <a:spcPct val="115000"/>
                            </a:lnSpc>
                            <a:spcBef>
                              <a:spcPts val="600"/>
                            </a:spcBef>
                            <a:spcAft>
                              <a:spcPts val="0"/>
                            </a:spcAft>
                          </a:pPr>
                          <a:r>
                            <a:rPr lang="en-GB" sz="1600">
                              <a:effectLst/>
                              <a:latin typeface="Trebuchet"/>
                            </a:rPr>
                            <a:t>1.7</a:t>
                          </a:r>
                          <a:endParaRPr lang="en-GB" sz="1600">
                            <a:effectLst/>
                            <a:latin typeface="Trebuchet"/>
                            <a:ea typeface="Times New Roman" panose="02020603050405020304" pitchFamily="18" charset="0"/>
                            <a:cs typeface="Times New Roman" panose="02020603050405020304" pitchFamily="18" charset="0"/>
                          </a:endParaRPr>
                        </a:p>
                      </a:txBody>
                      <a:tcPr marL="47508" marR="47508" marT="0" marB="0" anchor="ctr"/>
                    </a:tc>
                    <a:tc>
                      <a:txBody>
                        <a:bodyPr/>
                        <a:lstStyle/>
                        <a:p>
                          <a:endParaRPr lang="en-US"/>
                        </a:p>
                      </a:txBody>
                      <a:tcPr marL="47508" marR="47508" marT="0" marB="0" anchor="ctr">
                        <a:blipFill>
                          <a:blip r:embed="rId2"/>
                          <a:stretch>
                            <a:fillRect l="-5399" t="-470642" r="-225" b="-422018"/>
                          </a:stretch>
                        </a:blipFill>
                      </a:tcPr>
                    </a:tc>
                    <a:extLst>
                      <a:ext uri="{0D108BD9-81ED-4DB2-BD59-A6C34878D82A}">
                        <a16:rowId xmlns:a16="http://schemas.microsoft.com/office/drawing/2014/main" val="1740531516"/>
                      </a:ext>
                    </a:extLst>
                  </a:tr>
                  <a:tr h="322762">
                    <a:tc>
                      <a:txBody>
                        <a:bodyPr/>
                        <a:lstStyle/>
                        <a:p>
                          <a:pPr algn="l">
                            <a:lnSpc>
                              <a:spcPct val="115000"/>
                            </a:lnSpc>
                            <a:spcBef>
                              <a:spcPts val="600"/>
                            </a:spcBef>
                            <a:spcAft>
                              <a:spcPts val="0"/>
                            </a:spcAft>
                          </a:pPr>
                          <a:r>
                            <a:rPr lang="en-GB" sz="1600">
                              <a:effectLst/>
                              <a:latin typeface="Trebuchet"/>
                            </a:rPr>
                            <a:t>1.8</a:t>
                          </a:r>
                          <a:endParaRPr lang="en-GB" sz="1600">
                            <a:effectLst/>
                            <a:latin typeface="Trebuchet"/>
                            <a:ea typeface="Times New Roman" panose="02020603050405020304" pitchFamily="18" charset="0"/>
                            <a:cs typeface="Times New Roman" panose="02020603050405020304" pitchFamily="18" charset="0"/>
                          </a:endParaRPr>
                        </a:p>
                      </a:txBody>
                      <a:tcPr marL="47508" marR="47508" marT="0" marB="0" anchor="ctr"/>
                    </a:tc>
                    <a:tc>
                      <a:txBody>
                        <a:bodyPr/>
                        <a:lstStyle/>
                        <a:p>
                          <a:pPr algn="l">
                            <a:lnSpc>
                              <a:spcPct val="115000"/>
                            </a:lnSpc>
                            <a:spcBef>
                              <a:spcPts val="600"/>
                            </a:spcBef>
                            <a:spcAft>
                              <a:spcPts val="0"/>
                            </a:spcAft>
                          </a:pPr>
                          <a:r>
                            <a:rPr lang="en-GB" sz="1600" dirty="0">
                              <a:effectLst/>
                              <a:latin typeface="Trebuchet"/>
                            </a:rPr>
                            <a:t>I can determine average and instantaneous speed.</a:t>
                          </a:r>
                          <a:endParaRPr lang="en-GB" sz="1600" dirty="0">
                            <a:effectLst/>
                            <a:latin typeface="Trebuchet"/>
                            <a:ea typeface="Times New Roman" panose="02020603050405020304" pitchFamily="18" charset="0"/>
                            <a:cs typeface="Times New Roman" panose="02020603050405020304" pitchFamily="18" charset="0"/>
                          </a:endParaRPr>
                        </a:p>
                      </a:txBody>
                      <a:tcPr marL="47508" marR="47508" marT="0" marB="0" anchor="ctr"/>
                    </a:tc>
                    <a:extLst>
                      <a:ext uri="{0D108BD9-81ED-4DB2-BD59-A6C34878D82A}">
                        <a16:rowId xmlns:a16="http://schemas.microsoft.com/office/drawing/2014/main" val="3645318431"/>
                      </a:ext>
                    </a:extLst>
                  </a:tr>
                  <a:tr h="322762">
                    <a:tc>
                      <a:txBody>
                        <a:bodyPr/>
                        <a:lstStyle/>
                        <a:p>
                          <a:pPr algn="l">
                            <a:lnSpc>
                              <a:spcPct val="115000"/>
                            </a:lnSpc>
                            <a:spcBef>
                              <a:spcPts val="600"/>
                            </a:spcBef>
                            <a:spcAft>
                              <a:spcPts val="0"/>
                            </a:spcAft>
                          </a:pPr>
                          <a:r>
                            <a:rPr lang="en-GB" sz="1600">
                              <a:effectLst/>
                              <a:latin typeface="Trebuchet"/>
                            </a:rPr>
                            <a:t>1.9</a:t>
                          </a:r>
                          <a:endParaRPr lang="en-GB" sz="1600">
                            <a:effectLst/>
                            <a:latin typeface="Trebuchet"/>
                            <a:ea typeface="Times New Roman" panose="02020603050405020304" pitchFamily="18" charset="0"/>
                            <a:cs typeface="Times New Roman" panose="02020603050405020304" pitchFamily="18" charset="0"/>
                          </a:endParaRPr>
                        </a:p>
                      </a:txBody>
                      <a:tcPr marL="47508" marR="47508" marT="0" marB="0" anchor="ctr"/>
                    </a:tc>
                    <a:tc>
                      <a:txBody>
                        <a:bodyPr/>
                        <a:lstStyle/>
                        <a:p>
                          <a:pPr algn="l">
                            <a:lnSpc>
                              <a:spcPct val="115000"/>
                            </a:lnSpc>
                            <a:spcBef>
                              <a:spcPts val="600"/>
                            </a:spcBef>
                            <a:spcAft>
                              <a:spcPts val="0"/>
                            </a:spcAft>
                          </a:pPr>
                          <a:r>
                            <a:rPr lang="en-GB" sz="1600" dirty="0">
                              <a:effectLst/>
                              <a:latin typeface="Trebuchet"/>
                            </a:rPr>
                            <a:t>I can describe experiments to measure average and instantaneous speed.</a:t>
                          </a:r>
                          <a:endParaRPr lang="en-GB" sz="1600" dirty="0">
                            <a:effectLst/>
                            <a:latin typeface="Trebuchet"/>
                            <a:ea typeface="Times New Roman" panose="02020603050405020304" pitchFamily="18" charset="0"/>
                            <a:cs typeface="Times New Roman" panose="02020603050405020304" pitchFamily="18" charset="0"/>
                          </a:endParaRPr>
                        </a:p>
                      </a:txBody>
                      <a:tcPr marL="47508" marR="47508" marT="0" marB="0" anchor="ctr"/>
                    </a:tc>
                    <a:extLst>
                      <a:ext uri="{0D108BD9-81ED-4DB2-BD59-A6C34878D82A}">
                        <a16:rowId xmlns:a16="http://schemas.microsoft.com/office/drawing/2014/main" val="1459141836"/>
                      </a:ext>
                    </a:extLst>
                  </a:tr>
                  <a:tr h="544322">
                    <a:tc>
                      <a:txBody>
                        <a:bodyPr/>
                        <a:lstStyle/>
                        <a:p>
                          <a:pPr algn="ctr">
                            <a:lnSpc>
                              <a:spcPct val="115000"/>
                            </a:lnSpc>
                            <a:spcBef>
                              <a:spcPts val="600"/>
                            </a:spcBef>
                            <a:spcAft>
                              <a:spcPts val="1000"/>
                            </a:spcAft>
                          </a:pPr>
                          <a:r>
                            <a:rPr lang="en-GB" sz="1600" b="1" dirty="0">
                              <a:effectLst/>
                              <a:latin typeface="Trebuchet"/>
                              <a:ea typeface="Times New Roman" panose="02020603050405020304" pitchFamily="18" charset="0"/>
                              <a:cs typeface="Times New Roman" panose="02020603050405020304" pitchFamily="18" charset="0"/>
                            </a:rPr>
                            <a:t>3.1</a:t>
                          </a:r>
                          <a:endParaRPr lang="en-GB" sz="1600" dirty="0">
                            <a:effectLst/>
                            <a:latin typeface="Trebuchet"/>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GB" sz="1600" dirty="0">
                              <a:effectLst/>
                              <a:latin typeface="Trebuchet"/>
                              <a:ea typeface="Times New Roman" panose="02020603050405020304" pitchFamily="18" charset="0"/>
                              <a:cs typeface="Times New Roman" panose="02020603050405020304" pitchFamily="18" charset="0"/>
                            </a:rPr>
                            <a:t>I can define acceleration as rate of change of velocity. Which is found from the final velocity subtract the initial velocity all divided by the time for the change.</a:t>
                          </a:r>
                        </a:p>
                      </a:txBody>
                      <a:tcPr marL="68580" marR="68580" marT="0" marB="0" anchor="ctr"/>
                    </a:tc>
                    <a:extLst>
                      <a:ext uri="{0D108BD9-81ED-4DB2-BD59-A6C34878D82A}">
                        <a16:rowId xmlns:a16="http://schemas.microsoft.com/office/drawing/2014/main" val="681729040"/>
                      </a:ext>
                    </a:extLst>
                  </a:tr>
                  <a:tr h="322762">
                    <a:tc>
                      <a:txBody>
                        <a:bodyPr/>
                        <a:lstStyle/>
                        <a:p>
                          <a:pPr algn="ctr">
                            <a:lnSpc>
                              <a:spcPct val="115000"/>
                            </a:lnSpc>
                            <a:spcBef>
                              <a:spcPts val="600"/>
                            </a:spcBef>
                            <a:spcAft>
                              <a:spcPts val="1000"/>
                            </a:spcAft>
                          </a:pPr>
                          <a:r>
                            <a:rPr lang="en-GB" sz="1600" b="1">
                              <a:effectLst/>
                              <a:latin typeface="Trebuchet"/>
                              <a:ea typeface="Times New Roman" panose="02020603050405020304" pitchFamily="18" charset="0"/>
                              <a:cs typeface="Times New Roman" panose="02020603050405020304" pitchFamily="18" charset="0"/>
                            </a:rPr>
                            <a:t>3.2</a:t>
                          </a:r>
                          <a:endParaRPr lang="en-GB" sz="1600">
                            <a:effectLst/>
                            <a:latin typeface="Trebuchet"/>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GB" sz="1600" dirty="0">
                              <a:effectLst/>
                              <a:latin typeface="Trebuchet"/>
                              <a:ea typeface="Times New Roman" panose="02020603050405020304" pitchFamily="18" charset="0"/>
                              <a:cs typeface="Times New Roman" panose="02020603050405020304" pitchFamily="18" charset="0"/>
                            </a:rPr>
                            <a:t>I can use (a = ∆v/t).to solve problems on acceleration, change in speed and time. </a:t>
                          </a:r>
                        </a:p>
                      </a:txBody>
                      <a:tcPr marL="68580" marR="68580" marT="0" marB="0" anchor="ctr"/>
                    </a:tc>
                    <a:extLst>
                      <a:ext uri="{0D108BD9-81ED-4DB2-BD59-A6C34878D82A}">
                        <a16:rowId xmlns:a16="http://schemas.microsoft.com/office/drawing/2014/main" val="2187859491"/>
                      </a:ext>
                    </a:extLst>
                  </a:tr>
                  <a:tr h="544322">
                    <a:tc>
                      <a:txBody>
                        <a:bodyPr/>
                        <a:lstStyle/>
                        <a:p>
                          <a:pPr algn="ctr">
                            <a:lnSpc>
                              <a:spcPct val="115000"/>
                            </a:lnSpc>
                            <a:spcBef>
                              <a:spcPts val="600"/>
                            </a:spcBef>
                            <a:spcAft>
                              <a:spcPts val="1000"/>
                            </a:spcAft>
                          </a:pPr>
                          <a:r>
                            <a:rPr lang="en-GB" sz="1600" b="1">
                              <a:effectLst/>
                              <a:latin typeface="Trebuchet"/>
                              <a:ea typeface="Times New Roman" panose="02020603050405020304" pitchFamily="18" charset="0"/>
                              <a:cs typeface="Times New Roman" panose="02020603050405020304" pitchFamily="18" charset="0"/>
                            </a:rPr>
                            <a:t>3.3</a:t>
                          </a:r>
                          <a:endParaRPr lang="en-GB" sz="1600">
                            <a:effectLst/>
                            <a:latin typeface="Trebuchet"/>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GB" sz="1600">
                              <a:effectLst/>
                              <a:latin typeface="Trebuchet"/>
                              <a:ea typeface="Times New Roman" panose="02020603050405020304" pitchFamily="18" charset="0"/>
                              <a:cs typeface="Times New Roman" panose="02020603050405020304" pitchFamily="18" charset="0"/>
                            </a:rPr>
                            <a:t>I can use (a = (v – u)/t ).to solve problems involving acceleration, initial velocity (or speed) final velocity (or speed) and time of change. </a:t>
                          </a:r>
                        </a:p>
                      </a:txBody>
                      <a:tcPr marL="68580" marR="68580" marT="0" marB="0" anchor="ctr"/>
                    </a:tc>
                    <a:extLst>
                      <a:ext uri="{0D108BD9-81ED-4DB2-BD59-A6C34878D82A}">
                        <a16:rowId xmlns:a16="http://schemas.microsoft.com/office/drawing/2014/main" val="54978043"/>
                      </a:ext>
                    </a:extLst>
                  </a:tr>
                  <a:tr h="322762">
                    <a:tc>
                      <a:txBody>
                        <a:bodyPr/>
                        <a:lstStyle/>
                        <a:p>
                          <a:pPr algn="ctr">
                            <a:lnSpc>
                              <a:spcPct val="115000"/>
                            </a:lnSpc>
                            <a:spcBef>
                              <a:spcPts val="600"/>
                            </a:spcBef>
                            <a:spcAft>
                              <a:spcPts val="1000"/>
                            </a:spcAft>
                          </a:pPr>
                          <a:r>
                            <a:rPr lang="en-GB" sz="1600" b="1">
                              <a:effectLst/>
                              <a:latin typeface="Trebuchet"/>
                              <a:ea typeface="Times New Roman" panose="02020603050405020304" pitchFamily="18" charset="0"/>
                              <a:cs typeface="Times New Roman" panose="02020603050405020304" pitchFamily="18" charset="0"/>
                            </a:rPr>
                            <a:t>3.4</a:t>
                          </a:r>
                          <a:endParaRPr lang="en-GB" sz="1600">
                            <a:effectLst/>
                            <a:latin typeface="Trebuchet"/>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GB" sz="1600" dirty="0">
                              <a:effectLst/>
                              <a:latin typeface="Trebuchet"/>
                              <a:ea typeface="Times New Roman" panose="02020603050405020304" pitchFamily="18" charset="0"/>
                              <a:cs typeface="Times New Roman" panose="02020603050405020304" pitchFamily="18" charset="0"/>
                            </a:rPr>
                            <a:t>I can find the acceleration from the gradient of velocity–time graphs.</a:t>
                          </a:r>
                        </a:p>
                      </a:txBody>
                      <a:tcPr marL="68580" marR="68580" marT="0" marB="0" anchor="ctr"/>
                    </a:tc>
                    <a:extLst>
                      <a:ext uri="{0D108BD9-81ED-4DB2-BD59-A6C34878D82A}">
                        <a16:rowId xmlns:a16="http://schemas.microsoft.com/office/drawing/2014/main" val="855094864"/>
                      </a:ext>
                    </a:extLst>
                  </a:tr>
                  <a:tr h="322762">
                    <a:tc>
                      <a:txBody>
                        <a:bodyPr/>
                        <a:lstStyle/>
                        <a:p>
                          <a:pPr algn="ctr">
                            <a:lnSpc>
                              <a:spcPct val="115000"/>
                            </a:lnSpc>
                            <a:spcBef>
                              <a:spcPts val="600"/>
                            </a:spcBef>
                            <a:spcAft>
                              <a:spcPts val="1000"/>
                            </a:spcAft>
                          </a:pPr>
                          <a:r>
                            <a:rPr lang="en-GB" sz="1600" b="1">
                              <a:effectLst/>
                              <a:latin typeface="Trebuchet"/>
                              <a:ea typeface="Times New Roman" panose="02020603050405020304" pitchFamily="18" charset="0"/>
                              <a:cs typeface="Times New Roman" panose="02020603050405020304" pitchFamily="18" charset="0"/>
                            </a:rPr>
                            <a:t>3.5</a:t>
                          </a:r>
                          <a:endParaRPr lang="en-GB" sz="1600">
                            <a:effectLst/>
                            <a:latin typeface="Trebuchet"/>
                            <a:ea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GB" sz="1600" b="1" dirty="0">
                              <a:effectLst/>
                              <a:latin typeface="Trebuchet"/>
                              <a:ea typeface="Times New Roman" panose="02020603050405020304" pitchFamily="18" charset="0"/>
                              <a:cs typeface="Times New Roman" panose="02020603050405020304" pitchFamily="18" charset="0"/>
                            </a:rPr>
                            <a:t>I can describe an experiment to measure acceleration</a:t>
                          </a:r>
                          <a:endParaRPr lang="en-GB" sz="1600" dirty="0">
                            <a:effectLst/>
                            <a:latin typeface="Trebuche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17873214"/>
                      </a:ext>
                    </a:extLst>
                  </a:tr>
                </a:tbl>
              </a:graphicData>
            </a:graphic>
          </p:graphicFrame>
        </mc:Fallback>
      </mc:AlternateContent>
      <p:sp>
        <p:nvSpPr>
          <p:cNvPr id="6" name="Rectangle 5">
            <a:extLst>
              <a:ext uri="{FF2B5EF4-FFF2-40B4-BE49-F238E27FC236}">
                <a16:creationId xmlns:a16="http://schemas.microsoft.com/office/drawing/2014/main" id="{2D13C1F7-52B7-44A4-BB91-EECD3C737729}"/>
              </a:ext>
            </a:extLst>
          </p:cNvPr>
          <p:cNvSpPr/>
          <p:nvPr/>
        </p:nvSpPr>
        <p:spPr>
          <a:xfrm>
            <a:off x="9234219" y="860698"/>
            <a:ext cx="2594878"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Revision</a:t>
            </a:r>
          </a:p>
        </p:txBody>
      </p:sp>
      <p:sp>
        <p:nvSpPr>
          <p:cNvPr id="7" name="Rectangle 6">
            <a:extLst>
              <a:ext uri="{FF2B5EF4-FFF2-40B4-BE49-F238E27FC236}">
                <a16:creationId xmlns:a16="http://schemas.microsoft.com/office/drawing/2014/main" id="{CA46A854-A34F-4442-8F7F-199046BDAF00}"/>
              </a:ext>
            </a:extLst>
          </p:cNvPr>
          <p:cNvSpPr/>
          <p:nvPr/>
        </p:nvSpPr>
        <p:spPr>
          <a:xfrm>
            <a:off x="9193397" y="163766"/>
            <a:ext cx="2594878"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Revision</a:t>
            </a:r>
          </a:p>
        </p:txBody>
      </p:sp>
      <p:sp>
        <p:nvSpPr>
          <p:cNvPr id="8" name="Rectangle 7">
            <a:extLst>
              <a:ext uri="{FF2B5EF4-FFF2-40B4-BE49-F238E27FC236}">
                <a16:creationId xmlns:a16="http://schemas.microsoft.com/office/drawing/2014/main" id="{53257398-4832-437E-B387-3D3E509F94B4}"/>
              </a:ext>
            </a:extLst>
          </p:cNvPr>
          <p:cNvSpPr/>
          <p:nvPr/>
        </p:nvSpPr>
        <p:spPr>
          <a:xfrm>
            <a:off x="9898303" y="1510488"/>
            <a:ext cx="1794722" cy="646331"/>
          </a:xfrm>
          <a:prstGeom prst="rect">
            <a:avLst/>
          </a:prstGeom>
          <a:noFill/>
        </p:spPr>
        <p:txBody>
          <a:bodyPr wrap="none" lIns="91440" tIns="45720" rIns="91440" bIns="45720">
            <a:spAutoFit/>
          </a:bodyPr>
          <a:lstStyle/>
          <a:p>
            <a:pPr algn="ctr"/>
            <a:r>
              <a:rPr lang="en-US" sz="3600" b="1" cap="none" spc="0" dirty="0">
                <a:ln w="22225">
                  <a:solidFill>
                    <a:schemeClr val="accent2"/>
                  </a:solidFill>
                  <a:prstDash val="solid"/>
                </a:ln>
                <a:solidFill>
                  <a:schemeClr val="accent2">
                    <a:lumMod val="40000"/>
                    <a:lumOff val="60000"/>
                  </a:schemeClr>
                </a:solidFill>
                <a:effectLst/>
              </a:rPr>
              <a:t>Revision</a:t>
            </a:r>
          </a:p>
        </p:txBody>
      </p:sp>
      <p:sp>
        <p:nvSpPr>
          <p:cNvPr id="9" name="Rectangle 8">
            <a:extLst>
              <a:ext uri="{FF2B5EF4-FFF2-40B4-BE49-F238E27FC236}">
                <a16:creationId xmlns:a16="http://schemas.microsoft.com/office/drawing/2014/main" id="{BC41FE7D-5703-42F6-A0DB-D22B629FD022}"/>
              </a:ext>
            </a:extLst>
          </p:cNvPr>
          <p:cNvSpPr/>
          <p:nvPr/>
        </p:nvSpPr>
        <p:spPr>
          <a:xfrm>
            <a:off x="9898303" y="1907047"/>
            <a:ext cx="1794722" cy="646331"/>
          </a:xfrm>
          <a:prstGeom prst="rect">
            <a:avLst/>
          </a:prstGeom>
          <a:noFill/>
        </p:spPr>
        <p:txBody>
          <a:bodyPr wrap="none" lIns="91440" tIns="45720" rIns="91440" bIns="45720">
            <a:spAutoFit/>
          </a:bodyPr>
          <a:lstStyle/>
          <a:p>
            <a:pPr algn="ctr"/>
            <a:r>
              <a:rPr lang="en-US" sz="3600" b="1" cap="none" spc="0" dirty="0">
                <a:ln w="22225">
                  <a:solidFill>
                    <a:schemeClr val="accent2"/>
                  </a:solidFill>
                  <a:prstDash val="solid"/>
                </a:ln>
                <a:solidFill>
                  <a:schemeClr val="accent2">
                    <a:lumMod val="40000"/>
                    <a:lumOff val="60000"/>
                  </a:schemeClr>
                </a:solidFill>
                <a:effectLst/>
              </a:rPr>
              <a:t>Revision</a:t>
            </a:r>
          </a:p>
        </p:txBody>
      </p:sp>
      <p:sp>
        <p:nvSpPr>
          <p:cNvPr id="10" name="Rectangle 9">
            <a:extLst>
              <a:ext uri="{FF2B5EF4-FFF2-40B4-BE49-F238E27FC236}">
                <a16:creationId xmlns:a16="http://schemas.microsoft.com/office/drawing/2014/main" id="{0523DC20-3C7F-4FF0-B1DD-644F9B0C3284}"/>
              </a:ext>
            </a:extLst>
          </p:cNvPr>
          <p:cNvSpPr/>
          <p:nvPr/>
        </p:nvSpPr>
        <p:spPr>
          <a:xfrm>
            <a:off x="9843873" y="2304431"/>
            <a:ext cx="1794722" cy="646331"/>
          </a:xfrm>
          <a:prstGeom prst="rect">
            <a:avLst/>
          </a:prstGeom>
          <a:noFill/>
        </p:spPr>
        <p:txBody>
          <a:bodyPr wrap="none" lIns="91440" tIns="45720" rIns="91440" bIns="45720">
            <a:spAutoFit/>
          </a:bodyPr>
          <a:lstStyle/>
          <a:p>
            <a:pPr algn="ctr"/>
            <a:r>
              <a:rPr lang="en-US" sz="3600" b="1" cap="none" spc="0" dirty="0">
                <a:ln w="22225">
                  <a:solidFill>
                    <a:schemeClr val="accent2"/>
                  </a:solidFill>
                  <a:prstDash val="solid"/>
                </a:ln>
                <a:solidFill>
                  <a:schemeClr val="accent2">
                    <a:lumMod val="40000"/>
                    <a:lumOff val="60000"/>
                  </a:schemeClr>
                </a:solidFill>
                <a:effectLst/>
              </a:rPr>
              <a:t>Revision</a:t>
            </a:r>
          </a:p>
        </p:txBody>
      </p:sp>
      <p:sp>
        <p:nvSpPr>
          <p:cNvPr id="11" name="Rectangle 10">
            <a:extLst>
              <a:ext uri="{FF2B5EF4-FFF2-40B4-BE49-F238E27FC236}">
                <a16:creationId xmlns:a16="http://schemas.microsoft.com/office/drawing/2014/main" id="{5C2732E8-2C65-462C-99E1-FE0645378540}"/>
              </a:ext>
            </a:extLst>
          </p:cNvPr>
          <p:cNvSpPr/>
          <p:nvPr/>
        </p:nvSpPr>
        <p:spPr>
          <a:xfrm rot="19798721">
            <a:off x="7570347" y="3809249"/>
            <a:ext cx="4078761" cy="2400657"/>
          </a:xfrm>
          <a:prstGeom prst="rect">
            <a:avLst/>
          </a:prstGeom>
          <a:noFill/>
        </p:spPr>
        <p:txBody>
          <a:bodyPr wrap="square" lIns="91440" tIns="45720" rIns="91440" bIns="45720">
            <a:spAutoFit/>
          </a:bodyPr>
          <a:lstStyle/>
          <a:p>
            <a:pPr algn="ctr"/>
            <a:r>
              <a:rPr lang="en-US" sz="15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S3?</a:t>
            </a:r>
          </a:p>
        </p:txBody>
      </p:sp>
    </p:spTree>
    <p:extLst>
      <p:ext uri="{BB962C8B-B14F-4D97-AF65-F5344CB8AC3E}">
        <p14:creationId xmlns:p14="http://schemas.microsoft.com/office/powerpoint/2010/main" val="139897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0792D4F-247E-46FE-85FC-881DEFA41D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7" name="Screen Recording 6">
            <a:hlinkClick r:id="" action="ppaction://media"/>
            <a:extLst>
              <a:ext uri="{FF2B5EF4-FFF2-40B4-BE49-F238E27FC236}">
                <a16:creationId xmlns:a16="http://schemas.microsoft.com/office/drawing/2014/main" id="{B9C917A5-93F5-4067-A555-D335ECBB66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67550" y="320040"/>
            <a:ext cx="7653851" cy="4305291"/>
          </a:xfrm>
          <a:prstGeom prst="rect">
            <a:avLst/>
          </a:prstGeom>
        </p:spPr>
      </p:pic>
      <p:sp>
        <p:nvSpPr>
          <p:cNvPr id="18" name="Rectangle 17">
            <a:extLst>
              <a:ext uri="{FF2B5EF4-FFF2-40B4-BE49-F238E27FC236}">
                <a16:creationId xmlns:a16="http://schemas.microsoft.com/office/drawing/2014/main" id="{FA3CD3A3-D3C1-4567-BEC0-3A50E9A3A6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FD646E-F9E1-40BF-A3A6-0345A0B261B9}"/>
              </a:ext>
            </a:extLst>
          </p:cNvPr>
          <p:cNvSpPr>
            <a:spLocks noGrp="1"/>
          </p:cNvSpPr>
          <p:nvPr>
            <p:ph type="title"/>
          </p:nvPr>
        </p:nvSpPr>
        <p:spPr>
          <a:xfrm>
            <a:off x="841248" y="5010912"/>
            <a:ext cx="2889504" cy="1344168"/>
          </a:xfrm>
        </p:spPr>
        <p:txBody>
          <a:bodyPr anchor="ctr">
            <a:normAutofit/>
          </a:bodyPr>
          <a:lstStyle/>
          <a:p>
            <a:r>
              <a:rPr lang="en-GB" sz="2200">
                <a:solidFill>
                  <a:schemeClr val="bg1"/>
                </a:solidFill>
              </a:rPr>
              <a:t>Time how long it takes this car to get from 3 mph to 63 mph, it isn’t long</a:t>
            </a:r>
          </a:p>
        </p:txBody>
      </p:sp>
      <p:cxnSp>
        <p:nvCxnSpPr>
          <p:cNvPr id="20" name="Straight Connector 19">
            <a:extLst>
              <a:ext uri="{FF2B5EF4-FFF2-40B4-BE49-F238E27FC236}">
                <a16:creationId xmlns:a16="http://schemas.microsoft.com/office/drawing/2014/main" id="{B56D13EF-D431-4D0F-BFFC-1B5A686FF9B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43DB9228-0C87-4F87-8CD0-49DE590D4E39}"/>
              </a:ext>
            </a:extLst>
          </p:cNvPr>
          <p:cNvSpPr>
            <a:spLocks noGrp="1"/>
          </p:cNvSpPr>
          <p:nvPr>
            <p:ph idx="1"/>
          </p:nvPr>
        </p:nvSpPr>
        <p:spPr>
          <a:xfrm>
            <a:off x="4379976" y="5010912"/>
            <a:ext cx="6976872" cy="1344168"/>
          </a:xfrm>
        </p:spPr>
        <p:txBody>
          <a:bodyPr anchor="ctr">
            <a:normAutofit/>
          </a:bodyPr>
          <a:lstStyle/>
          <a:p>
            <a:pPr>
              <a:spcBef>
                <a:spcPts val="0"/>
              </a:spcBef>
              <a:spcAft>
                <a:spcPts val="600"/>
              </a:spcAft>
            </a:pPr>
            <a:r>
              <a:rPr lang="en-US" sz="1700">
                <a:solidFill>
                  <a:schemeClr val="bg1"/>
                </a:solidFill>
              </a:rPr>
              <a:t>I think this car was going for top speed rather than maximum acceleration. You could later work out the acceleration for different changes of velocity. Do you see how the road is long and straight so the </a:t>
            </a:r>
          </a:p>
          <a:p>
            <a:pPr>
              <a:spcBef>
                <a:spcPts val="0"/>
              </a:spcBef>
              <a:spcAft>
                <a:spcPts val="600"/>
              </a:spcAft>
            </a:pPr>
            <a:r>
              <a:rPr lang="en-US" sz="1700">
                <a:solidFill>
                  <a:schemeClr val="bg1"/>
                </a:solidFill>
              </a:rPr>
              <a:t>magnitude of speed = size of velocity along the road.</a:t>
            </a:r>
          </a:p>
        </p:txBody>
      </p:sp>
    </p:spTree>
    <p:extLst>
      <p:ext uri="{BB962C8B-B14F-4D97-AF65-F5344CB8AC3E}">
        <p14:creationId xmlns:p14="http://schemas.microsoft.com/office/powerpoint/2010/main" val="36984831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8514"/>
    </mc:Choice>
    <mc:Fallback xmlns="">
      <p:transition spd="slow" advTm="28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 Box 4"/>
          <p:cNvSpPr txBox="1">
            <a:spLocks noChangeArrowheads="1"/>
          </p:cNvSpPr>
          <p:nvPr/>
        </p:nvSpPr>
        <p:spPr bwMode="auto">
          <a:xfrm>
            <a:off x="581586" y="2999946"/>
            <a:ext cx="3886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dirty="0">
                <a:solidFill>
                  <a:schemeClr val="accent4">
                    <a:lumMod val="50000"/>
                  </a:schemeClr>
                </a:solidFill>
                <a:latin typeface="BrowalliaUPC" panose="020B0604020202020204" pitchFamily="34" charset="-34"/>
                <a:cs typeface="BrowalliaUPC" panose="020B0604020202020204" pitchFamily="34" charset="-34"/>
              </a:rPr>
              <a:t>Ford </a:t>
            </a:r>
            <a:r>
              <a:rPr lang="en-US" b="1" dirty="0" err="1">
                <a:solidFill>
                  <a:schemeClr val="accent4">
                    <a:lumMod val="50000"/>
                  </a:schemeClr>
                </a:solidFill>
                <a:latin typeface="BrowalliaUPC" panose="020B0604020202020204" pitchFamily="34" charset="-34"/>
                <a:cs typeface="BrowalliaUPC" panose="020B0604020202020204" pitchFamily="34" charset="-34"/>
              </a:rPr>
              <a:t>Speeda</a:t>
            </a:r>
            <a:r>
              <a:rPr lang="en-US" b="1" dirty="0">
                <a:solidFill>
                  <a:schemeClr val="accent4">
                    <a:lumMod val="50000"/>
                  </a:schemeClr>
                </a:solidFill>
                <a:latin typeface="BrowalliaUPC" panose="020B0604020202020204" pitchFamily="34" charset="-34"/>
                <a:cs typeface="BrowalliaUPC" panose="020B0604020202020204" pitchFamily="34" charset="-34"/>
              </a:rPr>
              <a:t>:</a:t>
            </a:r>
          </a:p>
          <a:p>
            <a:r>
              <a:rPr lang="en-US" b="1" dirty="0">
                <a:solidFill>
                  <a:schemeClr val="accent4">
                    <a:lumMod val="50000"/>
                  </a:schemeClr>
                </a:solidFill>
                <a:latin typeface="BrowalliaUPC" panose="020B0604020202020204" pitchFamily="34" charset="-34"/>
                <a:cs typeface="BrowalliaUPC" panose="020B0604020202020204" pitchFamily="34" charset="-34"/>
              </a:rPr>
              <a:t>Top speed: 125 mph</a:t>
            </a:r>
          </a:p>
          <a:p>
            <a:r>
              <a:rPr lang="en-US" b="1" dirty="0">
                <a:solidFill>
                  <a:schemeClr val="accent4">
                    <a:lumMod val="50000"/>
                  </a:schemeClr>
                </a:solidFill>
                <a:latin typeface="BrowalliaUPC" panose="020B0604020202020204" pitchFamily="34" charset="-34"/>
                <a:cs typeface="BrowalliaUPC" panose="020B0604020202020204" pitchFamily="34" charset="-34"/>
              </a:rPr>
              <a:t>Engine size: 1.6 </a:t>
            </a:r>
            <a:r>
              <a:rPr lang="en-US" b="1" dirty="0" err="1">
                <a:solidFill>
                  <a:schemeClr val="accent4">
                    <a:lumMod val="50000"/>
                  </a:schemeClr>
                </a:solidFill>
                <a:latin typeface="BrowalliaUPC" panose="020B0604020202020204" pitchFamily="34" charset="-34"/>
                <a:cs typeface="BrowalliaUPC" panose="020B0604020202020204" pitchFamily="34" charset="-34"/>
              </a:rPr>
              <a:t>litres</a:t>
            </a:r>
            <a:endParaRPr lang="en-US" b="1" dirty="0">
              <a:solidFill>
                <a:schemeClr val="accent4">
                  <a:lumMod val="50000"/>
                </a:schemeClr>
              </a:solidFill>
              <a:latin typeface="BrowalliaUPC" panose="020B0604020202020204" pitchFamily="34" charset="-34"/>
              <a:cs typeface="BrowalliaUPC" panose="020B0604020202020204" pitchFamily="34" charset="-34"/>
            </a:endParaRPr>
          </a:p>
          <a:p>
            <a:r>
              <a:rPr lang="en-US" b="1" dirty="0">
                <a:solidFill>
                  <a:schemeClr val="accent4">
                    <a:lumMod val="50000"/>
                  </a:schemeClr>
                </a:solidFill>
                <a:latin typeface="BrowalliaUPC" panose="020B0604020202020204" pitchFamily="34" charset="-34"/>
                <a:cs typeface="BrowalliaUPC" panose="020B0604020202020204" pitchFamily="34" charset="-34"/>
              </a:rPr>
              <a:t>0 – 60 mph: 7.5 seconds</a:t>
            </a:r>
          </a:p>
        </p:txBody>
      </p:sp>
      <p:sp>
        <p:nvSpPr>
          <p:cNvPr id="16390" name="Text Box 6"/>
          <p:cNvSpPr txBox="1">
            <a:spLocks noChangeArrowheads="1"/>
          </p:cNvSpPr>
          <p:nvPr/>
        </p:nvSpPr>
        <p:spPr bwMode="auto">
          <a:xfrm>
            <a:off x="5992602" y="2763976"/>
            <a:ext cx="3952875"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dirty="0">
                <a:latin typeface="Aharoni" panose="02010803020104030203" pitchFamily="2" charset="-79"/>
                <a:cs typeface="Aharoni" panose="02010803020104030203" pitchFamily="2" charset="-79"/>
              </a:rPr>
              <a:t>Mazda Vroom:</a:t>
            </a:r>
          </a:p>
          <a:p>
            <a:r>
              <a:rPr lang="en-US" dirty="0">
                <a:latin typeface="Aharoni" panose="02010803020104030203" pitchFamily="2" charset="-79"/>
                <a:cs typeface="Aharoni" panose="02010803020104030203" pitchFamily="2" charset="-79"/>
              </a:rPr>
              <a:t>Top speed: 135 mph</a:t>
            </a:r>
          </a:p>
          <a:p>
            <a:r>
              <a:rPr lang="en-US" dirty="0">
                <a:latin typeface="Aharoni" panose="02010803020104030203" pitchFamily="2" charset="-79"/>
                <a:cs typeface="Aharoni" panose="02010803020104030203" pitchFamily="2" charset="-79"/>
              </a:rPr>
              <a:t>Engine size: 2.0 </a:t>
            </a:r>
            <a:r>
              <a:rPr lang="en-US" dirty="0" err="1">
                <a:latin typeface="Aharoni" panose="02010803020104030203" pitchFamily="2" charset="-79"/>
                <a:cs typeface="Aharoni" panose="02010803020104030203" pitchFamily="2" charset="-79"/>
              </a:rPr>
              <a:t>litres</a:t>
            </a:r>
            <a:endParaRPr lang="en-US" dirty="0">
              <a:latin typeface="Aharoni" panose="02010803020104030203" pitchFamily="2" charset="-79"/>
              <a:cs typeface="Aharoni" panose="02010803020104030203" pitchFamily="2" charset="-79"/>
            </a:endParaRPr>
          </a:p>
          <a:p>
            <a:r>
              <a:rPr lang="en-US" dirty="0">
                <a:latin typeface="Aharoni" panose="02010803020104030203" pitchFamily="2" charset="-79"/>
                <a:cs typeface="Aharoni" panose="02010803020104030203" pitchFamily="2" charset="-79"/>
              </a:rPr>
              <a:t>0 – 60 mph: 6 seconds</a:t>
            </a:r>
          </a:p>
        </p:txBody>
      </p:sp>
      <p:sp>
        <p:nvSpPr>
          <p:cNvPr id="16391" name="Text Box 7"/>
          <p:cNvSpPr txBox="1">
            <a:spLocks noChangeArrowheads="1"/>
          </p:cNvSpPr>
          <p:nvPr/>
        </p:nvSpPr>
        <p:spPr bwMode="auto">
          <a:xfrm>
            <a:off x="8936376" y="180749"/>
            <a:ext cx="3733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dirty="0">
                <a:solidFill>
                  <a:schemeClr val="accent5"/>
                </a:solidFill>
                <a:latin typeface="+mj-lt"/>
                <a:cs typeface="Browallia New" panose="020B0604020202020204" pitchFamily="34" charset="-34"/>
              </a:rPr>
              <a:t>Ferrari Flyer:</a:t>
            </a:r>
          </a:p>
          <a:p>
            <a:r>
              <a:rPr lang="en-US" b="1" dirty="0">
                <a:solidFill>
                  <a:schemeClr val="accent5"/>
                </a:solidFill>
                <a:latin typeface="+mj-lt"/>
                <a:cs typeface="Browallia New" panose="020B0604020202020204" pitchFamily="34" charset="-34"/>
              </a:rPr>
              <a:t>Top speed: 130 mph</a:t>
            </a:r>
          </a:p>
          <a:p>
            <a:r>
              <a:rPr lang="en-US" b="1" dirty="0">
                <a:solidFill>
                  <a:schemeClr val="accent5"/>
                </a:solidFill>
                <a:latin typeface="+mj-lt"/>
                <a:cs typeface="Browallia New" panose="020B0604020202020204" pitchFamily="34" charset="-34"/>
              </a:rPr>
              <a:t>Engine size: 2.4 </a:t>
            </a:r>
            <a:r>
              <a:rPr lang="en-US" b="1" dirty="0" err="1">
                <a:solidFill>
                  <a:schemeClr val="accent5"/>
                </a:solidFill>
                <a:latin typeface="+mj-lt"/>
                <a:cs typeface="Browallia New" panose="020B0604020202020204" pitchFamily="34" charset="-34"/>
              </a:rPr>
              <a:t>litres</a:t>
            </a:r>
            <a:endParaRPr lang="en-US" b="1" dirty="0">
              <a:solidFill>
                <a:schemeClr val="accent5"/>
              </a:solidFill>
              <a:latin typeface="+mj-lt"/>
              <a:cs typeface="Browallia New" panose="020B0604020202020204" pitchFamily="34" charset="-34"/>
            </a:endParaRPr>
          </a:p>
          <a:p>
            <a:r>
              <a:rPr lang="en-US" b="1" dirty="0">
                <a:solidFill>
                  <a:schemeClr val="accent5"/>
                </a:solidFill>
                <a:latin typeface="+mj-lt"/>
                <a:cs typeface="Browallia New" panose="020B0604020202020204" pitchFamily="34" charset="-34"/>
              </a:rPr>
              <a:t>0 – 60 mph: 5 second</a:t>
            </a:r>
            <a:r>
              <a:rPr lang="en-US" dirty="0">
                <a:solidFill>
                  <a:schemeClr val="accent5"/>
                </a:solidFill>
                <a:latin typeface="+mj-lt"/>
                <a:cs typeface="Browallia New" panose="020B0604020202020204" pitchFamily="34" charset="-34"/>
              </a:rPr>
              <a:t>s</a:t>
            </a:r>
          </a:p>
        </p:txBody>
      </p:sp>
      <p:pic>
        <p:nvPicPr>
          <p:cNvPr id="16393" name="Picture 10" descr="Mazda 6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6523" y="2519501"/>
            <a:ext cx="26670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1" descr="Ferrari Testaross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39143" y="442823"/>
            <a:ext cx="23622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Text Box 12"/>
          <p:cNvSpPr>
            <a:spLocks noGrp="1" noChangeArrowheads="1"/>
          </p:cNvSpPr>
          <p:nvPr>
            <p:ph type="body" idx="1"/>
          </p:nvPr>
        </p:nvSpPr>
        <p:spPr>
          <a:xfrm>
            <a:off x="425631" y="268675"/>
            <a:ext cx="3505200" cy="1676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a:bodyPr>
          <a:lstStyle/>
          <a:p>
            <a:pPr>
              <a:spcBef>
                <a:spcPct val="0"/>
              </a:spcBef>
              <a:buFontTx/>
              <a:buNone/>
            </a:pPr>
            <a:r>
              <a:rPr lang="en-US" sz="2400" b="1" dirty="0">
                <a:solidFill>
                  <a:schemeClr val="accent2">
                    <a:lumMod val="75000"/>
                  </a:schemeClr>
                </a:solidFill>
              </a:rPr>
              <a:t>Vauxhall Nippy:</a:t>
            </a:r>
          </a:p>
          <a:p>
            <a:pPr>
              <a:spcBef>
                <a:spcPct val="0"/>
              </a:spcBef>
              <a:buFontTx/>
              <a:buNone/>
            </a:pPr>
            <a:r>
              <a:rPr lang="en-US" sz="2400" dirty="0">
                <a:solidFill>
                  <a:schemeClr val="accent2">
                    <a:lumMod val="75000"/>
                  </a:schemeClr>
                </a:solidFill>
              </a:rPr>
              <a:t>Top speed: 115 mph</a:t>
            </a:r>
          </a:p>
          <a:p>
            <a:pPr>
              <a:spcBef>
                <a:spcPct val="0"/>
              </a:spcBef>
              <a:buFontTx/>
              <a:buNone/>
            </a:pPr>
            <a:r>
              <a:rPr lang="en-US" sz="2400" dirty="0">
                <a:solidFill>
                  <a:schemeClr val="accent2">
                    <a:lumMod val="75000"/>
                  </a:schemeClr>
                </a:solidFill>
              </a:rPr>
              <a:t>Engine size: 1.2 </a:t>
            </a:r>
            <a:r>
              <a:rPr lang="en-US" sz="2400" dirty="0" err="1">
                <a:solidFill>
                  <a:schemeClr val="accent2">
                    <a:lumMod val="75000"/>
                  </a:schemeClr>
                </a:solidFill>
              </a:rPr>
              <a:t>litres</a:t>
            </a:r>
            <a:endParaRPr lang="en-US" sz="2400" dirty="0">
              <a:solidFill>
                <a:schemeClr val="accent2">
                  <a:lumMod val="75000"/>
                </a:schemeClr>
              </a:solidFill>
            </a:endParaRPr>
          </a:p>
          <a:p>
            <a:pPr>
              <a:spcBef>
                <a:spcPct val="0"/>
              </a:spcBef>
              <a:buFontTx/>
              <a:buNone/>
            </a:pPr>
            <a:r>
              <a:rPr lang="en-US" sz="2400" dirty="0">
                <a:solidFill>
                  <a:schemeClr val="accent2">
                    <a:lumMod val="75000"/>
                  </a:schemeClr>
                </a:solidFill>
              </a:rPr>
              <a:t>0 – 60 mph: 10 seconds</a:t>
            </a:r>
          </a:p>
        </p:txBody>
      </p:sp>
      <p:pic>
        <p:nvPicPr>
          <p:cNvPr id="16396"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6260" y="349022"/>
            <a:ext cx="3276600" cy="128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7"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5277" y="2165488"/>
            <a:ext cx="32004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965C9A42-81FF-47CC-ABD9-6FA009DF8A1D}"/>
              </a:ext>
            </a:extLst>
          </p:cNvPr>
          <p:cNvSpPr txBox="1"/>
          <p:nvPr/>
        </p:nvSpPr>
        <p:spPr>
          <a:xfrm>
            <a:off x="1574075" y="4643462"/>
            <a:ext cx="6335484" cy="1477328"/>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eaLnBrk="1" hangingPunct="1"/>
            <a:r>
              <a:rPr lang="en-GB" dirty="0">
                <a:cs typeface="Times New Roman" pitchFamily="18" charset="0"/>
              </a:rPr>
              <a:t>1. Which car has the highest top speed?</a:t>
            </a:r>
          </a:p>
          <a:p>
            <a:pPr eaLnBrk="1" hangingPunct="1">
              <a:buFontTx/>
              <a:buNone/>
            </a:pPr>
            <a:endParaRPr lang="en-GB" dirty="0">
              <a:cs typeface="Times New Roman" pitchFamily="18" charset="0"/>
            </a:endParaRPr>
          </a:p>
          <a:p>
            <a:pPr eaLnBrk="1" hangingPunct="1"/>
            <a:r>
              <a:rPr lang="en-GB" dirty="0">
                <a:cs typeface="Times New Roman" pitchFamily="18" charset="0"/>
              </a:rPr>
              <a:t>2. Which car has the greatest acceleration?</a:t>
            </a:r>
          </a:p>
          <a:p>
            <a:pPr eaLnBrk="1" hangingPunct="1">
              <a:buFontTx/>
              <a:buNone/>
            </a:pPr>
            <a:r>
              <a:rPr lang="en-GB" dirty="0">
                <a:cs typeface="Times New Roman" pitchFamily="18" charset="0"/>
              </a:rPr>
              <a:t> </a:t>
            </a:r>
          </a:p>
          <a:p>
            <a:pPr eaLnBrk="1" hangingPunct="1"/>
            <a:r>
              <a:rPr lang="en-GB" dirty="0">
                <a:cs typeface="Times New Roman" pitchFamily="18" charset="0"/>
              </a:rPr>
              <a:t>3. Which car would you prefer to drive? Why?</a:t>
            </a:r>
          </a:p>
        </p:txBody>
      </p:sp>
      <p:pic>
        <p:nvPicPr>
          <p:cNvPr id="3" name="pause here">
            <a:hlinkClick r:id="" action="ppaction://media"/>
            <a:extLst>
              <a:ext uri="{FF2B5EF4-FFF2-40B4-BE49-F238E27FC236}">
                <a16:creationId xmlns:a16="http://schemas.microsoft.com/office/drawing/2014/main" id="{CA4BCB72-4533-4E1F-9C0C-9A80448118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9178" y="5274582"/>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613"/>
    </mc:Choice>
    <mc:Fallback xmlns="">
      <p:transition spd="slow" advTm="15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a:xfrm>
            <a:off x="5116783" y="516835"/>
            <a:ext cx="5977937" cy="1666501"/>
          </a:xfrm>
        </p:spPr>
        <p:txBody>
          <a:bodyPr>
            <a:normAutofit/>
          </a:bodyPr>
          <a:lstStyle/>
          <a:p>
            <a:pPr eaLnBrk="1" hangingPunct="1"/>
            <a:r>
              <a:rPr lang="en-GB" sz="4000">
                <a:solidFill>
                  <a:srgbClr val="FFFFFF"/>
                </a:solidFill>
              </a:rPr>
              <a:t>ACCELERATION</a:t>
            </a:r>
          </a:p>
        </p:txBody>
      </p:sp>
      <p:pic>
        <p:nvPicPr>
          <p:cNvPr id="3" name="Picture 2">
            <a:extLst>
              <a:ext uri="{FF2B5EF4-FFF2-40B4-BE49-F238E27FC236}">
                <a16:creationId xmlns:a16="http://schemas.microsoft.com/office/drawing/2014/main" id="{96D9A951-8CC2-4300-B240-58991A8D6E05}"/>
              </a:ext>
            </a:extLst>
          </p:cNvPr>
          <p:cNvPicPr>
            <a:picLocks noChangeAspect="1"/>
          </p:cNvPicPr>
          <p:nvPr/>
        </p:nvPicPr>
        <p:blipFill rotWithShape="1">
          <a:blip r:embed="rId4"/>
          <a:srcRect l="16432" r="12141"/>
          <a:stretch/>
        </p:blipFill>
        <p:spPr>
          <a:xfrm>
            <a:off x="20" y="10"/>
            <a:ext cx="4580077" cy="6857990"/>
          </a:xfrm>
          <a:prstGeom prst="rect">
            <a:avLst/>
          </a:prstGeom>
        </p:spPr>
      </p:pic>
      <p:sp>
        <p:nvSpPr>
          <p:cNvPr id="19461" name="Rectangle 3"/>
          <p:cNvSpPr>
            <a:spLocks noGrp="1" noChangeArrowheads="1"/>
          </p:cNvSpPr>
          <p:nvPr>
            <p:ph type="body" idx="1"/>
          </p:nvPr>
        </p:nvSpPr>
        <p:spPr>
          <a:xfrm>
            <a:off x="4862784" y="780924"/>
            <a:ext cx="6681516" cy="4946776"/>
          </a:xfrm>
        </p:spPr>
        <p:txBody>
          <a:bodyPr>
            <a:normAutofit fontScale="92500" lnSpcReduction="10000"/>
          </a:bodyPr>
          <a:lstStyle/>
          <a:p>
            <a:pPr eaLnBrk="1" hangingPunct="1">
              <a:lnSpc>
                <a:spcPct val="110000"/>
              </a:lnSpc>
            </a:pPr>
            <a:r>
              <a:rPr lang="en-GB" sz="2200" dirty="0"/>
              <a:t>Imagine two drivers side by side at a set of traffic lights, the lights are on red. Angus is in a boring saloon car, and Caitlin is sitting on her motorbike. The lights turn green and both vehicles set off. Both vehicles accelerate, the speed of both vehicles increases.</a:t>
            </a:r>
          </a:p>
          <a:p>
            <a:pPr>
              <a:lnSpc>
                <a:spcPct val="110000"/>
              </a:lnSpc>
            </a:pPr>
            <a:r>
              <a:rPr lang="en-GB" sz="2200" dirty="0">
                <a:latin typeface="Trebuchet MS" panose="020B0603020202020204" pitchFamily="34" charset="0"/>
              </a:rPr>
              <a:t>After a while both vehicles reach the same speed; but we can tell that the motorbike will have a greater acceleration than  the car.</a:t>
            </a:r>
          </a:p>
          <a:p>
            <a:pPr>
              <a:lnSpc>
                <a:spcPct val="110000"/>
              </a:lnSpc>
            </a:pPr>
            <a:r>
              <a:rPr lang="en-GB" sz="2200" dirty="0">
                <a:latin typeface="Trebuchet MS" panose="020B0603020202020204" pitchFamily="34" charset="0"/>
              </a:rPr>
              <a:t>Acceleration is not just about the increase in </a:t>
            </a:r>
            <a:r>
              <a:rPr lang="en-GB" sz="2200" dirty="0" smtClean="0">
                <a:latin typeface="Trebuchet MS" panose="020B0603020202020204" pitchFamily="34" charset="0"/>
              </a:rPr>
              <a:t>your velocity </a:t>
            </a:r>
            <a:r>
              <a:rPr lang="en-GB" sz="2200" dirty="0">
                <a:latin typeface="Trebuchet MS" panose="020B0603020202020204" pitchFamily="34" charset="0"/>
              </a:rPr>
              <a:t>it takes account of the time it takes to change </a:t>
            </a:r>
            <a:r>
              <a:rPr lang="en-GB" sz="2200" dirty="0" smtClean="0">
                <a:latin typeface="Trebuchet MS" panose="020B0603020202020204" pitchFamily="34" charset="0"/>
              </a:rPr>
              <a:t>your velocity</a:t>
            </a:r>
            <a:r>
              <a:rPr lang="en-GB" sz="2200" dirty="0">
                <a:latin typeface="Trebuchet MS" panose="020B0603020202020204" pitchFamily="34" charset="0"/>
              </a:rPr>
              <a:t>. </a:t>
            </a:r>
          </a:p>
          <a:p>
            <a:pPr>
              <a:lnSpc>
                <a:spcPct val="110000"/>
              </a:lnSpc>
            </a:pPr>
            <a:r>
              <a:rPr lang="en-GB" sz="2200" dirty="0">
                <a:latin typeface="Trebuchet MS" panose="020B0603020202020204" pitchFamily="34" charset="0"/>
              </a:rPr>
              <a:t>The </a:t>
            </a:r>
            <a:r>
              <a:rPr lang="en-GB" sz="2200" b="1" u="dbl" dirty="0">
                <a:uFill>
                  <a:solidFill>
                    <a:schemeClr val="accent2">
                      <a:lumMod val="60000"/>
                      <a:lumOff val="40000"/>
                    </a:schemeClr>
                  </a:solidFill>
                </a:uFill>
                <a:latin typeface="Trebuchet MS" panose="020B0603020202020204" pitchFamily="34" charset="0"/>
              </a:rPr>
              <a:t>time it takes </a:t>
            </a:r>
            <a:r>
              <a:rPr lang="en-GB" sz="2200" dirty="0">
                <a:latin typeface="Trebuchet MS" panose="020B0603020202020204" pitchFamily="34" charset="0"/>
              </a:rPr>
              <a:t>your </a:t>
            </a:r>
            <a:r>
              <a:rPr lang="en-GB" sz="2200" strike="sngStrike" dirty="0">
                <a:latin typeface="Trebuchet MS" panose="020B0603020202020204" pitchFamily="34" charset="0"/>
              </a:rPr>
              <a:t>speed</a:t>
            </a:r>
            <a:r>
              <a:rPr lang="en-GB" sz="2200" dirty="0">
                <a:latin typeface="Trebuchet MS" panose="020B0603020202020204" pitchFamily="34" charset="0"/>
              </a:rPr>
              <a:t> velocity to change must be in the equation</a:t>
            </a:r>
            <a:r>
              <a:rPr lang="en-GB" sz="1500" dirty="0">
                <a:solidFill>
                  <a:srgbClr val="FFFFFF"/>
                </a:solidFill>
                <a:latin typeface="Trebuchet MS" panose="020B0603020202020204" pitchFamily="34" charset="0"/>
              </a:rPr>
              <a:t>.</a:t>
            </a:r>
          </a:p>
          <a:p>
            <a:pPr marL="0" indent="0" eaLnBrk="1" hangingPunct="1">
              <a:lnSpc>
                <a:spcPct val="110000"/>
              </a:lnSpc>
              <a:buNone/>
            </a:pPr>
            <a:r>
              <a:rPr lang="en-GB" sz="1500" dirty="0">
                <a:solidFill>
                  <a:srgbClr val="FFFFFF"/>
                </a:solidFill>
              </a:rPr>
              <a:t> </a:t>
            </a:r>
          </a:p>
        </p:txBody>
      </p:sp>
      <p:pic>
        <p:nvPicPr>
          <p:cNvPr id="4" name="acc traffic lights">
            <a:hlinkClick r:id="" action="ppaction://media"/>
            <a:extLst>
              <a:ext uri="{FF2B5EF4-FFF2-40B4-BE49-F238E27FC236}">
                <a16:creationId xmlns:a16="http://schemas.microsoft.com/office/drawing/2014/main" id="{C34C579D-2E0A-4866-B980-80DC87A7BD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5879" y="6076581"/>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3183"/>
    </mc:Choice>
    <mc:Fallback xmlns="">
      <p:transition spd="slow" advTm="83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1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61" name="Rectangle 75">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9" name="Picture 23558" descr="Vehicle speeding down a mountain road at dusk">
            <a:extLst>
              <a:ext uri="{FF2B5EF4-FFF2-40B4-BE49-F238E27FC236}">
                <a16:creationId xmlns:a16="http://schemas.microsoft.com/office/drawing/2014/main" id="{C27A7B63-87B8-466F-BFDC-D958DFEDEF18}"/>
              </a:ext>
            </a:extLst>
          </p:cNvPr>
          <p:cNvPicPr>
            <a:picLocks noChangeAspect="1"/>
          </p:cNvPicPr>
          <p:nvPr/>
        </p:nvPicPr>
        <p:blipFill rotWithShape="1">
          <a:blip r:embed="rId2">
            <a:alphaModFix amt="35000"/>
          </a:blip>
          <a:srcRect t="15730"/>
          <a:stretch/>
        </p:blipFill>
        <p:spPr>
          <a:xfrm>
            <a:off x="20" y="1"/>
            <a:ext cx="12191980" cy="6857999"/>
          </a:xfrm>
          <a:prstGeom prst="rect">
            <a:avLst/>
          </a:prstGeom>
        </p:spPr>
      </p:pic>
      <p:sp>
        <p:nvSpPr>
          <p:cNvPr id="23556" name="Rectangle 2"/>
          <p:cNvSpPr>
            <a:spLocks noGrp="1" noChangeArrowheads="1"/>
          </p:cNvSpPr>
          <p:nvPr>
            <p:ph type="title"/>
          </p:nvPr>
        </p:nvSpPr>
        <p:spPr>
          <a:xfrm>
            <a:off x="838201" y="1065862"/>
            <a:ext cx="3313164" cy="4726276"/>
          </a:xfrm>
        </p:spPr>
        <p:txBody>
          <a:bodyPr>
            <a:normAutofit/>
          </a:bodyPr>
          <a:lstStyle/>
          <a:p>
            <a:pPr algn="r" eaLnBrk="1" hangingPunct="1"/>
            <a:r>
              <a:rPr lang="en-GB" sz="4000" dirty="0">
                <a:solidFill>
                  <a:srgbClr val="FFFFFF"/>
                </a:solidFill>
              </a:rPr>
              <a:t>Acceleration</a:t>
            </a:r>
          </a:p>
        </p:txBody>
      </p:sp>
      <p:cxnSp>
        <p:nvCxnSpPr>
          <p:cNvPr id="23562" name="Straight Connector 77">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3557" name="Rectangle 5"/>
          <p:cNvSpPr>
            <a:spLocks noGrp="1" noChangeArrowheads="1"/>
          </p:cNvSpPr>
          <p:nvPr>
            <p:ph type="body" idx="1"/>
          </p:nvPr>
        </p:nvSpPr>
        <p:spPr>
          <a:xfrm>
            <a:off x="5155379" y="1065862"/>
            <a:ext cx="5744685" cy="4726276"/>
          </a:xfrm>
        </p:spPr>
        <p:txBody>
          <a:bodyPr anchor="ctr">
            <a:normAutofit/>
          </a:bodyPr>
          <a:lstStyle/>
          <a:p>
            <a:pPr eaLnBrk="1" hangingPunct="1">
              <a:spcBef>
                <a:spcPct val="0"/>
              </a:spcBef>
              <a:spcAft>
                <a:spcPts val="600"/>
              </a:spcAft>
              <a:buFontTx/>
              <a:buNone/>
            </a:pPr>
            <a:r>
              <a:rPr lang="en-GB" sz="2000" b="1" dirty="0">
                <a:solidFill>
                  <a:srgbClr val="FFFF00"/>
                </a:solidFill>
              </a:rPr>
              <a:t>Acceleration is the rate of change of velocity. </a:t>
            </a:r>
          </a:p>
          <a:p>
            <a:pPr eaLnBrk="1" hangingPunct="1">
              <a:spcBef>
                <a:spcPct val="0"/>
              </a:spcBef>
              <a:spcAft>
                <a:spcPts val="600"/>
              </a:spcAft>
              <a:buFontTx/>
              <a:buNone/>
            </a:pPr>
            <a:r>
              <a:rPr lang="en-GB" sz="2000" b="1" dirty="0">
                <a:solidFill>
                  <a:srgbClr val="FFFFFF"/>
                </a:solidFill>
              </a:rPr>
              <a:t>(how quickly you change your velocity). </a:t>
            </a:r>
          </a:p>
          <a:p>
            <a:pPr eaLnBrk="1" hangingPunct="1">
              <a:spcBef>
                <a:spcPct val="0"/>
              </a:spcBef>
              <a:spcAft>
                <a:spcPts val="600"/>
              </a:spcAft>
              <a:buFontTx/>
              <a:buNone/>
            </a:pPr>
            <a:endParaRPr lang="en-GB" sz="2000" b="1" dirty="0">
              <a:solidFill>
                <a:srgbClr val="FFFFFF"/>
              </a:solidFill>
            </a:endParaRPr>
          </a:p>
          <a:p>
            <a:pPr eaLnBrk="1" hangingPunct="1">
              <a:spcBef>
                <a:spcPct val="0"/>
              </a:spcBef>
              <a:spcAft>
                <a:spcPts val="600"/>
              </a:spcAft>
              <a:buFontTx/>
              <a:buNone/>
            </a:pPr>
            <a:r>
              <a:rPr lang="en-GB" sz="2000" b="1" dirty="0">
                <a:solidFill>
                  <a:srgbClr val="FFFFFF"/>
                </a:solidFill>
              </a:rPr>
              <a:t>Or</a:t>
            </a:r>
          </a:p>
          <a:p>
            <a:pPr eaLnBrk="1" hangingPunct="1">
              <a:spcBef>
                <a:spcPct val="0"/>
              </a:spcBef>
              <a:spcAft>
                <a:spcPts val="600"/>
              </a:spcAft>
              <a:buFontTx/>
              <a:buNone/>
            </a:pPr>
            <a:r>
              <a:rPr lang="en-GB" sz="2000" b="1" dirty="0">
                <a:solidFill>
                  <a:srgbClr val="FFFF00"/>
                </a:solidFill>
              </a:rPr>
              <a:t>change of velocity per second</a:t>
            </a:r>
          </a:p>
          <a:p>
            <a:pPr eaLnBrk="1" hangingPunct="1">
              <a:spcBef>
                <a:spcPct val="0"/>
              </a:spcBef>
              <a:spcAft>
                <a:spcPts val="600"/>
              </a:spcAft>
              <a:buFontTx/>
              <a:buNone/>
            </a:pPr>
            <a:endParaRPr lang="en-GB" sz="2000" b="1" dirty="0">
              <a:solidFill>
                <a:srgbClr val="FFFFFF"/>
              </a:solidFill>
            </a:endParaRPr>
          </a:p>
          <a:p>
            <a:pPr eaLnBrk="1" hangingPunct="1">
              <a:spcBef>
                <a:spcPct val="0"/>
              </a:spcBef>
              <a:spcAft>
                <a:spcPts val="600"/>
              </a:spcAft>
              <a:buFontTx/>
              <a:buNone/>
            </a:pPr>
            <a:r>
              <a:rPr lang="en-GB" sz="2000" b="1" dirty="0">
                <a:solidFill>
                  <a:srgbClr val="FFFFFF"/>
                </a:solidFill>
              </a:rPr>
              <a:t>If you change your velocity quickly you have a high acceleration.</a:t>
            </a: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6465"/>
    </mc:Choice>
    <mc:Fallback xmlns="">
      <p:transition spd="slow" advTm="36465"/>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sports car&#10;&#10;Description automatically generated with medium confidence">
            <a:extLst>
              <a:ext uri="{FF2B5EF4-FFF2-40B4-BE49-F238E27FC236}">
                <a16:creationId xmlns:a16="http://schemas.microsoft.com/office/drawing/2014/main" id="{AB6487C0-6F66-430B-875A-7642026D1650}"/>
              </a:ext>
            </a:extLst>
          </p:cNvPr>
          <p:cNvPicPr>
            <a:picLocks noChangeAspect="1"/>
          </p:cNvPicPr>
          <p:nvPr/>
        </p:nvPicPr>
        <p:blipFill rotWithShape="1">
          <a:blip r:embed="rId3"/>
          <a:srcRect l="4823" r="12105" b="1"/>
          <a:stretch/>
        </p:blipFill>
        <p:spPr>
          <a:xfrm>
            <a:off x="0" y="10"/>
            <a:ext cx="12186315" cy="6857990"/>
          </a:xfrm>
          <a:prstGeom prst="rect">
            <a:avLst/>
          </a:prstGeom>
        </p:spPr>
      </p:pic>
      <p:grpSp>
        <p:nvGrpSpPr>
          <p:cNvPr id="14" name="Group 13">
            <a:extLst>
              <a:ext uri="{FF2B5EF4-FFF2-40B4-BE49-F238E27FC236}">
                <a16:creationId xmlns:a16="http://schemas.microsoft.com/office/drawing/2014/main" id="{8CB58B50-E8AA-4C20-81F2-6EB4BFA03B7E}"/>
              </a:ext>
            </a:extLst>
          </p:cNvPr>
          <p:cNvGrpSpPr/>
          <p:nvPr/>
        </p:nvGrpSpPr>
        <p:grpSpPr>
          <a:xfrm>
            <a:off x="165030" y="5493613"/>
            <a:ext cx="8961553" cy="1176338"/>
            <a:chOff x="-1135351" y="6249163"/>
            <a:chExt cx="8344173" cy="1176338"/>
          </a:xfrm>
        </p:grpSpPr>
        <p:graphicFrame>
          <p:nvGraphicFramePr>
            <p:cNvPr id="15" name="Object 3076">
              <a:extLst>
                <a:ext uri="{FF2B5EF4-FFF2-40B4-BE49-F238E27FC236}">
                  <a16:creationId xmlns:a16="http://schemas.microsoft.com/office/drawing/2014/main" id="{8181EED1-CC18-4280-B8EF-29B435E5C008}"/>
                </a:ext>
              </a:extLst>
            </p:cNvPr>
            <p:cNvGraphicFramePr>
              <a:graphicFrameLocks noChangeAspect="1"/>
            </p:cNvGraphicFramePr>
            <p:nvPr>
              <p:extLst>
                <p:ext uri="{D42A27DB-BD31-4B8C-83A1-F6EECF244321}">
                  <p14:modId xmlns:p14="http://schemas.microsoft.com/office/powerpoint/2010/main" val="4097879537"/>
                </p:ext>
              </p:extLst>
            </p:nvPr>
          </p:nvGraphicFramePr>
          <p:xfrm>
            <a:off x="-1135351" y="6249163"/>
            <a:ext cx="6048375" cy="1176338"/>
          </p:xfrm>
          <a:graphic>
            <a:graphicData uri="http://schemas.openxmlformats.org/presentationml/2006/ole">
              <mc:AlternateContent xmlns:mc="http://schemas.openxmlformats.org/markup-compatibility/2006">
                <mc:Choice xmlns:v="urn:schemas-microsoft-com:vml" Requires="v">
                  <p:oleObj spid="_x0000_s1027" r:id="rId4" imgW="3086100" imgH="596900" progId="Equation.DSMT4">
                    <p:embed/>
                  </p:oleObj>
                </mc:Choice>
                <mc:Fallback>
                  <p:oleObj r:id="rId4" imgW="3086100" imgH="596900" progId="Equation.DSMT4">
                    <p:embed/>
                    <p:pic>
                      <p:nvPicPr>
                        <p:cNvPr id="15" name="Object 3076">
                          <a:extLst>
                            <a:ext uri="{FF2B5EF4-FFF2-40B4-BE49-F238E27FC236}">
                              <a16:creationId xmlns:a16="http://schemas.microsoft.com/office/drawing/2014/main" id="{8181EED1-CC18-4280-B8EF-29B435E5C0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351" y="6249163"/>
                          <a:ext cx="6048375" cy="1176338"/>
                        </a:xfrm>
                        <a:prstGeom prst="rect">
                          <a:avLst/>
                        </a:prstGeom>
                        <a:solidFill>
                          <a:schemeClr val="bg2">
                            <a:lumMod val="75000"/>
                          </a:schemeClr>
                        </a:solidFill>
                        <a:ln>
                          <a:noFill/>
                        </a:ln>
                      </p:spPr>
                    </p:pic>
                  </p:oleObj>
                </mc:Fallback>
              </mc:AlternateContent>
            </a:graphicData>
          </a:graphic>
        </p:graphicFrame>
        <p:sp>
          <p:nvSpPr>
            <p:cNvPr id="16" name="TextBox 15">
              <a:extLst>
                <a:ext uri="{FF2B5EF4-FFF2-40B4-BE49-F238E27FC236}">
                  <a16:creationId xmlns:a16="http://schemas.microsoft.com/office/drawing/2014/main" id="{16925174-E8C0-4D76-8973-EDBA0855C714}"/>
                </a:ext>
              </a:extLst>
            </p:cNvPr>
            <p:cNvSpPr txBox="1"/>
            <p:nvPr/>
          </p:nvSpPr>
          <p:spPr>
            <a:xfrm>
              <a:off x="5066683" y="6520221"/>
              <a:ext cx="912429" cy="830997"/>
            </a:xfrm>
            <a:prstGeom prst="rect">
              <a:avLst/>
            </a:prstGeom>
            <a:solidFill>
              <a:schemeClr val="bg1"/>
            </a:solidFill>
          </p:spPr>
          <p:txBody>
            <a:bodyPr wrap="none" rtlCol="0">
              <a:spAutoFit/>
            </a:bodyPr>
            <a:lstStyle/>
            <a:p>
              <a:r>
                <a:rPr lang="en-GB" dirty="0"/>
                <a:t>a=</a:t>
              </a:r>
              <a:r>
                <a:rPr lang="en-GB" u="sng" dirty="0">
                  <a:sym typeface="Symbol"/>
                </a:rPr>
                <a:t>v</a:t>
              </a:r>
              <a:endParaRPr lang="en-GB" dirty="0">
                <a:sym typeface="Symbol"/>
              </a:endParaRPr>
            </a:p>
            <a:p>
              <a:r>
                <a:rPr lang="en-GB" dirty="0">
                  <a:sym typeface="Symbol"/>
                </a:rPr>
                <a:t>       t</a:t>
              </a:r>
            </a:p>
          </p:txBody>
        </p:sp>
        <p:sp>
          <p:nvSpPr>
            <p:cNvPr id="17" name="TextBox 16">
              <a:extLst>
                <a:ext uri="{FF2B5EF4-FFF2-40B4-BE49-F238E27FC236}">
                  <a16:creationId xmlns:a16="http://schemas.microsoft.com/office/drawing/2014/main" id="{437B95ED-CB71-4747-889E-858DE591F96D}"/>
                </a:ext>
              </a:extLst>
            </p:cNvPr>
            <p:cNvSpPr txBox="1"/>
            <p:nvPr/>
          </p:nvSpPr>
          <p:spPr>
            <a:xfrm>
              <a:off x="6227463" y="6523511"/>
              <a:ext cx="981359" cy="830997"/>
            </a:xfrm>
            <a:prstGeom prst="rect">
              <a:avLst/>
            </a:prstGeom>
            <a:solidFill>
              <a:schemeClr val="bg1"/>
            </a:solidFill>
          </p:spPr>
          <p:txBody>
            <a:bodyPr wrap="none" rtlCol="0">
              <a:spAutoFit/>
            </a:bodyPr>
            <a:lstStyle/>
            <a:p>
              <a:r>
                <a:rPr lang="en-GB" dirty="0"/>
                <a:t>a=</a:t>
              </a:r>
              <a:r>
                <a:rPr lang="en-GB" u="sng" dirty="0">
                  <a:sym typeface="Symbol"/>
                </a:rPr>
                <a:t>v-u</a:t>
              </a:r>
              <a:endParaRPr lang="en-GB" dirty="0">
                <a:sym typeface="Symbol"/>
              </a:endParaRPr>
            </a:p>
            <a:p>
              <a:r>
                <a:rPr lang="en-GB" dirty="0">
                  <a:sym typeface="Symbol"/>
                </a:rPr>
                <a:t>       t</a:t>
              </a:r>
            </a:p>
          </p:txBody>
        </p:sp>
      </p:grpSp>
      <p:graphicFrame>
        <p:nvGraphicFramePr>
          <p:cNvPr id="18" name="Table 17">
            <a:extLst>
              <a:ext uri="{FF2B5EF4-FFF2-40B4-BE49-F238E27FC236}">
                <a16:creationId xmlns:a16="http://schemas.microsoft.com/office/drawing/2014/main" id="{D65BBB3B-28B6-4155-BD5A-396FE787C44E}"/>
              </a:ext>
            </a:extLst>
          </p:cNvPr>
          <p:cNvGraphicFramePr>
            <a:graphicFrameLocks noGrp="1"/>
          </p:cNvGraphicFramePr>
          <p:nvPr>
            <p:extLst>
              <p:ext uri="{D42A27DB-BD31-4B8C-83A1-F6EECF244321}">
                <p14:modId xmlns:p14="http://schemas.microsoft.com/office/powerpoint/2010/main" val="2685725256"/>
              </p:ext>
            </p:extLst>
          </p:nvPr>
        </p:nvGraphicFramePr>
        <p:xfrm>
          <a:off x="9813505" y="4818231"/>
          <a:ext cx="1963941" cy="1851720"/>
        </p:xfrm>
        <a:graphic>
          <a:graphicData uri="http://schemas.openxmlformats.org/drawingml/2006/table">
            <a:tbl>
              <a:tblPr firstRow="1" bandRow="1">
                <a:tableStyleId>{F5AB1C69-6EDB-4FF4-983F-18BD219EF322}</a:tableStyleId>
              </a:tblPr>
              <a:tblGrid>
                <a:gridCol w="230794">
                  <a:extLst>
                    <a:ext uri="{9D8B030D-6E8A-4147-A177-3AD203B41FA5}">
                      <a16:colId xmlns:a16="http://schemas.microsoft.com/office/drawing/2014/main" val="20000"/>
                    </a:ext>
                  </a:extLst>
                </a:gridCol>
                <a:gridCol w="1733147">
                  <a:extLst>
                    <a:ext uri="{9D8B030D-6E8A-4147-A177-3AD203B41FA5}">
                      <a16:colId xmlns:a16="http://schemas.microsoft.com/office/drawing/2014/main" val="20001"/>
                    </a:ext>
                  </a:extLst>
                </a:gridCol>
              </a:tblGrid>
              <a:tr h="315480">
                <a:tc>
                  <a:txBody>
                    <a:bodyPr/>
                    <a:lstStyle/>
                    <a:p>
                      <a:r>
                        <a:rPr lang="en-GB" sz="1200" b="1" dirty="0">
                          <a:solidFill>
                            <a:schemeClr val="tx1"/>
                          </a:solidFill>
                        </a:rPr>
                        <a:t>a</a:t>
                      </a:r>
                    </a:p>
                  </a:txBody>
                  <a:tcPr/>
                </a:tc>
                <a:tc>
                  <a:txBody>
                    <a:bodyPr/>
                    <a:lstStyle/>
                    <a:p>
                      <a:r>
                        <a:rPr lang="en-GB" sz="1200" b="1" dirty="0">
                          <a:solidFill>
                            <a:schemeClr val="tx1"/>
                          </a:solidFill>
                        </a:rPr>
                        <a:t>acceleration</a:t>
                      </a:r>
                    </a:p>
                  </a:txBody>
                  <a:tcPr/>
                </a:tc>
                <a:extLst>
                  <a:ext uri="{0D108BD9-81ED-4DB2-BD59-A6C34878D82A}">
                    <a16:rowId xmlns:a16="http://schemas.microsoft.com/office/drawing/2014/main" val="10000"/>
                  </a:ext>
                </a:extLst>
              </a:tr>
              <a:tr h="315480">
                <a:tc>
                  <a:txBody>
                    <a:bodyPr/>
                    <a:lstStyle/>
                    <a:p>
                      <a:r>
                        <a:rPr lang="en-GB" sz="1200" b="1" dirty="0">
                          <a:solidFill>
                            <a:schemeClr val="tx1"/>
                          </a:solidFill>
                          <a:sym typeface="Symbol"/>
                        </a:rPr>
                        <a:t></a:t>
                      </a:r>
                      <a:endParaRPr lang="en-GB" sz="1200" b="1" dirty="0">
                        <a:solidFill>
                          <a:schemeClr val="tx1"/>
                        </a:solidFill>
                      </a:endParaRPr>
                    </a:p>
                  </a:txBody>
                  <a:tcPr/>
                </a:tc>
                <a:tc>
                  <a:txBody>
                    <a:bodyPr/>
                    <a:lstStyle/>
                    <a:p>
                      <a:r>
                        <a:rPr lang="en-GB" sz="1200" b="1" dirty="0">
                          <a:solidFill>
                            <a:schemeClr val="tx1"/>
                          </a:solidFill>
                        </a:rPr>
                        <a:t>change in</a:t>
                      </a:r>
                    </a:p>
                  </a:txBody>
                  <a:tcPr/>
                </a:tc>
                <a:extLst>
                  <a:ext uri="{0D108BD9-81ED-4DB2-BD59-A6C34878D82A}">
                    <a16:rowId xmlns:a16="http://schemas.microsoft.com/office/drawing/2014/main" val="10001"/>
                  </a:ext>
                </a:extLst>
              </a:tr>
              <a:tr h="315480">
                <a:tc>
                  <a:txBody>
                    <a:bodyPr/>
                    <a:lstStyle/>
                    <a:p>
                      <a:r>
                        <a:rPr lang="en-GB" sz="1200" b="1" dirty="0">
                          <a:solidFill>
                            <a:schemeClr val="tx1"/>
                          </a:solidFill>
                        </a:rPr>
                        <a:t>v</a:t>
                      </a:r>
                    </a:p>
                  </a:txBody>
                  <a:tcPr/>
                </a:tc>
                <a:tc>
                  <a:txBody>
                    <a:bodyPr/>
                    <a:lstStyle/>
                    <a:p>
                      <a:r>
                        <a:rPr lang="en-GB" sz="1200" b="1" dirty="0">
                          <a:solidFill>
                            <a:schemeClr val="tx1"/>
                          </a:solidFill>
                        </a:rPr>
                        <a:t>velocity</a:t>
                      </a:r>
                    </a:p>
                  </a:txBody>
                  <a:tcPr/>
                </a:tc>
                <a:extLst>
                  <a:ext uri="{0D108BD9-81ED-4DB2-BD59-A6C34878D82A}">
                    <a16:rowId xmlns:a16="http://schemas.microsoft.com/office/drawing/2014/main" val="10002"/>
                  </a:ext>
                </a:extLst>
              </a:tr>
              <a:tr h="315480">
                <a:tc>
                  <a:txBody>
                    <a:bodyPr/>
                    <a:lstStyle/>
                    <a:p>
                      <a:r>
                        <a:rPr lang="en-GB" sz="1200" b="1" dirty="0">
                          <a:solidFill>
                            <a:schemeClr val="tx1"/>
                          </a:solidFill>
                        </a:rPr>
                        <a:t>v</a:t>
                      </a:r>
                    </a:p>
                  </a:txBody>
                  <a:tcPr/>
                </a:tc>
                <a:tc>
                  <a:txBody>
                    <a:bodyPr/>
                    <a:lstStyle/>
                    <a:p>
                      <a:r>
                        <a:rPr lang="en-GB" sz="1200" b="1" dirty="0">
                          <a:solidFill>
                            <a:schemeClr val="tx1"/>
                          </a:solidFill>
                        </a:rPr>
                        <a:t>final velocity</a:t>
                      </a:r>
                    </a:p>
                  </a:txBody>
                  <a:tcPr/>
                </a:tc>
                <a:extLst>
                  <a:ext uri="{0D108BD9-81ED-4DB2-BD59-A6C34878D82A}">
                    <a16:rowId xmlns:a16="http://schemas.microsoft.com/office/drawing/2014/main" val="10003"/>
                  </a:ext>
                </a:extLst>
              </a:tr>
              <a:tr h="315480">
                <a:tc>
                  <a:txBody>
                    <a:bodyPr/>
                    <a:lstStyle/>
                    <a:p>
                      <a:r>
                        <a:rPr lang="en-GB" sz="1200" b="1" dirty="0">
                          <a:solidFill>
                            <a:schemeClr val="tx1"/>
                          </a:solidFill>
                        </a:rPr>
                        <a:t>u</a:t>
                      </a:r>
                    </a:p>
                  </a:txBody>
                  <a:tcPr/>
                </a:tc>
                <a:tc>
                  <a:txBody>
                    <a:bodyPr/>
                    <a:lstStyle/>
                    <a:p>
                      <a:r>
                        <a:rPr lang="en-GB" sz="1200" b="1" dirty="0">
                          <a:solidFill>
                            <a:schemeClr val="tx1"/>
                          </a:solidFill>
                        </a:rPr>
                        <a:t>initial velocity</a:t>
                      </a:r>
                    </a:p>
                  </a:txBody>
                  <a:tcPr/>
                </a:tc>
                <a:extLst>
                  <a:ext uri="{0D108BD9-81ED-4DB2-BD59-A6C34878D82A}">
                    <a16:rowId xmlns:a16="http://schemas.microsoft.com/office/drawing/2014/main" val="10004"/>
                  </a:ext>
                </a:extLst>
              </a:tr>
              <a:tr h="0">
                <a:tc>
                  <a:txBody>
                    <a:bodyPr/>
                    <a:lstStyle/>
                    <a:p>
                      <a:r>
                        <a:rPr lang="en-GB" sz="1200" b="1" dirty="0">
                          <a:solidFill>
                            <a:schemeClr val="tx1"/>
                          </a:solidFill>
                        </a:rPr>
                        <a:t>t</a:t>
                      </a:r>
                    </a:p>
                  </a:txBody>
                  <a:tcPr/>
                </a:tc>
                <a:tc>
                  <a:txBody>
                    <a:bodyPr/>
                    <a:lstStyle/>
                    <a:p>
                      <a:r>
                        <a:rPr lang="en-GB" sz="1200" b="1" dirty="0">
                          <a:solidFill>
                            <a:schemeClr val="tx1"/>
                          </a:solidFill>
                        </a:rPr>
                        <a:t>time</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52789218"/>
      </p:ext>
    </p:extLst>
  </p:cSld>
  <p:clrMapOvr>
    <a:masterClrMapping/>
  </p:clrMapOvr>
  <mc:AlternateContent xmlns:mc="http://schemas.openxmlformats.org/markup-compatibility/2006" xmlns:p14="http://schemas.microsoft.com/office/powerpoint/2010/main">
    <mc:Choice Requires="p14">
      <p:transition spd="slow" p14:dur="2000" advTm="82347"/>
    </mc:Choice>
    <mc:Fallback xmlns="">
      <p:transition spd="slow" advTm="823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83C62-576B-41A6-B34F-CFA7EFE81B0D}"/>
              </a:ext>
            </a:extLst>
          </p:cNvPr>
          <p:cNvSpPr>
            <a:spLocks noGrp="1"/>
          </p:cNvSpPr>
          <p:nvPr>
            <p:ph type="title"/>
          </p:nvPr>
        </p:nvSpPr>
        <p:spPr>
          <a:xfrm>
            <a:off x="878911" y="643468"/>
            <a:ext cx="3177847" cy="1674180"/>
          </a:xfrm>
        </p:spPr>
        <p:txBody>
          <a:bodyPr>
            <a:normAutofit/>
          </a:bodyPr>
          <a:lstStyle/>
          <a:p>
            <a:r>
              <a:rPr lang="en-GB" sz="4000"/>
              <a:t>Units of Acceleration</a:t>
            </a:r>
          </a:p>
        </p:txBody>
      </p:sp>
      <p:sp>
        <p:nvSpPr>
          <p:cNvPr id="3" name="Content Placeholder 2">
            <a:extLst>
              <a:ext uri="{FF2B5EF4-FFF2-40B4-BE49-F238E27FC236}">
                <a16:creationId xmlns:a16="http://schemas.microsoft.com/office/drawing/2014/main" id="{49F23454-CB2D-414C-BB05-A6992AF06484}"/>
              </a:ext>
            </a:extLst>
          </p:cNvPr>
          <p:cNvSpPr>
            <a:spLocks noGrp="1"/>
          </p:cNvSpPr>
          <p:nvPr>
            <p:ph idx="1"/>
          </p:nvPr>
        </p:nvSpPr>
        <p:spPr>
          <a:xfrm>
            <a:off x="357051" y="2639380"/>
            <a:ext cx="3962399" cy="3229714"/>
          </a:xfrm>
        </p:spPr>
        <p:txBody>
          <a:bodyPr>
            <a:normAutofit lnSpcReduction="10000"/>
          </a:bodyPr>
          <a:lstStyle/>
          <a:p>
            <a:pPr eaLnBrk="1" hangingPunct="1">
              <a:lnSpc>
                <a:spcPct val="110000"/>
              </a:lnSpc>
            </a:pPr>
            <a:r>
              <a:rPr lang="en-GB" sz="1400"/>
              <a:t>If the change in velocity is measured in metres per second (m/s) and the time is measured in seconds, then the acceleration is measured in metres per second per second (m/s</a:t>
            </a:r>
            <a:r>
              <a:rPr lang="en-GB" sz="1400" baseline="30000"/>
              <a:t>2</a:t>
            </a:r>
            <a:r>
              <a:rPr lang="en-GB" sz="1400"/>
              <a:t>).</a:t>
            </a:r>
          </a:p>
          <a:p>
            <a:pPr eaLnBrk="1" hangingPunct="1">
              <a:lnSpc>
                <a:spcPct val="110000"/>
              </a:lnSpc>
            </a:pPr>
            <a:r>
              <a:rPr lang="en-GB" sz="1400"/>
              <a:t>For example, if a car accelerates at 2 m/s</a:t>
            </a:r>
            <a:r>
              <a:rPr lang="en-GB" sz="1400" baseline="30000"/>
              <a:t>2</a:t>
            </a:r>
            <a:r>
              <a:rPr lang="en-GB" sz="1400"/>
              <a:t>,then its speed increases by 2 metres per second every second. </a:t>
            </a:r>
          </a:p>
          <a:p>
            <a:pPr eaLnBrk="1" hangingPunct="1">
              <a:lnSpc>
                <a:spcPct val="110000"/>
              </a:lnSpc>
            </a:pPr>
            <a:r>
              <a:rPr lang="en-GB" sz="1400"/>
              <a:t>If it was stationary when the clock is started, then after the first second it will be going at 2 m/s, after the second second it will be travelling at 4 m/s, and  after ten seconds the car will be travelling at 20 m/s. what will be the speed of the car after sixty seconds?</a:t>
            </a:r>
          </a:p>
          <a:p>
            <a:pPr>
              <a:lnSpc>
                <a:spcPct val="110000"/>
              </a:lnSpc>
            </a:pPr>
            <a:endParaRPr lang="en-GB" sz="1000" dirty="0"/>
          </a:p>
        </p:txBody>
      </p:sp>
      <p:graphicFrame>
        <p:nvGraphicFramePr>
          <p:cNvPr id="6" name="Chart 5">
            <a:extLst>
              <a:ext uri="{FF2B5EF4-FFF2-40B4-BE49-F238E27FC236}">
                <a16:creationId xmlns:a16="http://schemas.microsoft.com/office/drawing/2014/main" id="{CAF7E598-4CA5-4C60-86DD-91D37D22133C}"/>
              </a:ext>
            </a:extLst>
          </p:cNvPr>
          <p:cNvGraphicFramePr>
            <a:graphicFrameLocks noGrp="1"/>
          </p:cNvGraphicFramePr>
          <p:nvPr>
            <p:extLst>
              <p:ext uri="{D42A27DB-BD31-4B8C-83A1-F6EECF244321}">
                <p14:modId xmlns:p14="http://schemas.microsoft.com/office/powerpoint/2010/main" val="2503312712"/>
              </p:ext>
            </p:extLst>
          </p:nvPr>
        </p:nvGraphicFramePr>
        <p:xfrm>
          <a:off x="4653447" y="643466"/>
          <a:ext cx="6892560" cy="52256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6742668"/>
      </p:ext>
    </p:extLst>
  </p:cSld>
  <p:clrMapOvr>
    <a:masterClrMapping/>
  </p:clrMapOvr>
  <mc:AlternateContent xmlns:mc="http://schemas.openxmlformats.org/markup-compatibility/2006" xmlns:p14="http://schemas.microsoft.com/office/powerpoint/2010/main">
    <mc:Choice Requires="p14">
      <p:transition spd="slow" p14:dur="2000" advTm="107611"/>
    </mc:Choice>
    <mc:Fallback xmlns="">
      <p:transition spd="slow" advTm="107611"/>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654" name="Object 3"/>
              <p:cNvSpPr txBox="1"/>
              <p:nvPr/>
            </p:nvSpPr>
            <p:spPr bwMode="auto">
              <a:xfrm>
                <a:off x="5116783" y="516835"/>
                <a:ext cx="5977937" cy="1666501"/>
              </a:xfrm>
              <a:prstGeom prst="rect">
                <a:avLst/>
              </a:prstGeom>
            </p:spPr>
            <p:txBody>
              <a:bodyPr vert="horz" lIns="91440" tIns="45720" rIns="91440" bIns="45720" rtlCol="0" anchor="b">
                <a:normAutofit/>
              </a:bodyPr>
              <a:lstStyle/>
              <a:p>
                <a:pPr>
                  <a:lnSpc>
                    <a:spcPct val="90000"/>
                  </a:lnSpc>
                  <a:spcBef>
                    <a:spcPct val="0"/>
                  </a:spcBef>
                  <a:spcAft>
                    <a:spcPts val="600"/>
                  </a:spcAft>
                </a:pPr>
                <a14:m>
                  <m:oMathPara xmlns:m="http://schemas.openxmlformats.org/officeDocument/2006/math">
                    <m:oMathParaPr>
                      <m:jc m:val="left"/>
                    </m:oMathParaPr>
                    <m:oMath xmlns:m="http://schemas.openxmlformats.org/officeDocument/2006/math">
                      <m:r>
                        <m:rPr>
                          <m:nor/>
                        </m:rPr>
                        <a:rPr lang="en-US" sz="3100" i="0" spc="-50" smtClean="0">
                          <a:solidFill>
                            <a:schemeClr val="tx1"/>
                          </a:solidFill>
                          <a:latin typeface="+mj-lt"/>
                          <a:ea typeface="+mj-ea"/>
                          <a:cs typeface="+mj-cs"/>
                        </a:rPr>
                        <m:t>acceleration</m:t>
                      </m:r>
                      <m:r>
                        <m:rPr>
                          <m:nor/>
                        </m:rPr>
                        <a:rPr lang="en-US" sz="3100" i="0" spc="-50" smtClean="0">
                          <a:solidFill>
                            <a:schemeClr val="tx1"/>
                          </a:solidFill>
                          <a:latin typeface="+mj-lt"/>
                          <a:ea typeface="+mj-ea"/>
                          <a:cs typeface="+mj-cs"/>
                        </a:rPr>
                        <m:t>=</m:t>
                      </m:r>
                      <m:f>
                        <m:fPr>
                          <m:ctrlPr>
                            <a:rPr lang="en-US" sz="3100" i="1" spc="-50">
                              <a:solidFill>
                                <a:schemeClr val="tx1"/>
                              </a:solidFill>
                              <a:latin typeface="Cambria Math" panose="02040503050406030204" pitchFamily="18" charset="0"/>
                              <a:ea typeface="+mj-ea"/>
                              <a:cs typeface="+mj-cs"/>
                            </a:rPr>
                          </m:ctrlPr>
                        </m:fPr>
                        <m:num>
                          <m:r>
                            <m:rPr>
                              <m:nor/>
                            </m:rPr>
                            <a:rPr lang="en-US" sz="3100" i="0" spc="-50">
                              <a:solidFill>
                                <a:schemeClr val="tx1"/>
                              </a:solidFill>
                              <a:latin typeface="+mj-lt"/>
                              <a:ea typeface="+mj-ea"/>
                              <a:cs typeface="+mj-cs"/>
                            </a:rPr>
                            <m:t>change</m:t>
                          </m:r>
                          <m:r>
                            <m:rPr>
                              <m:nor/>
                            </m:rPr>
                            <a:rPr lang="en-US" sz="3100" i="0" spc="-50">
                              <a:solidFill>
                                <a:schemeClr val="tx1"/>
                              </a:solidFill>
                              <a:latin typeface="+mj-lt"/>
                              <a:ea typeface="+mj-ea"/>
                              <a:cs typeface="+mj-cs"/>
                            </a:rPr>
                            <m:t> </m:t>
                          </m:r>
                          <m:r>
                            <m:rPr>
                              <m:nor/>
                            </m:rPr>
                            <a:rPr lang="en-US" sz="3100" i="0" spc="-50">
                              <a:solidFill>
                                <a:schemeClr val="tx1"/>
                              </a:solidFill>
                              <a:latin typeface="+mj-lt"/>
                              <a:ea typeface="+mj-ea"/>
                              <a:cs typeface="+mj-cs"/>
                            </a:rPr>
                            <m:t>in</m:t>
                          </m:r>
                          <m:r>
                            <m:rPr>
                              <m:nor/>
                            </m:rPr>
                            <a:rPr lang="en-US" sz="3100" i="0" spc="-50">
                              <a:solidFill>
                                <a:schemeClr val="tx1"/>
                              </a:solidFill>
                              <a:latin typeface="+mj-lt"/>
                              <a:ea typeface="+mj-ea"/>
                              <a:cs typeface="+mj-cs"/>
                            </a:rPr>
                            <m:t> </m:t>
                          </m:r>
                          <m:r>
                            <m:rPr>
                              <m:nor/>
                            </m:rPr>
                            <a:rPr lang="en-US" sz="3100" i="0" spc="-50">
                              <a:solidFill>
                                <a:schemeClr val="tx1"/>
                              </a:solidFill>
                              <a:latin typeface="+mj-lt"/>
                              <a:ea typeface="+mj-ea"/>
                              <a:cs typeface="+mj-cs"/>
                            </a:rPr>
                            <m:t>velocity</m:t>
                          </m:r>
                        </m:num>
                        <m:den>
                          <m:r>
                            <m:rPr>
                              <m:nor/>
                            </m:rPr>
                            <a:rPr lang="en-US" sz="3100" i="0" spc="-50">
                              <a:solidFill>
                                <a:schemeClr val="tx1"/>
                              </a:solidFill>
                              <a:latin typeface="+mj-lt"/>
                              <a:ea typeface="+mj-ea"/>
                              <a:cs typeface="+mj-cs"/>
                            </a:rPr>
                            <m:t>time</m:t>
                          </m:r>
                          <m:r>
                            <m:rPr>
                              <m:nor/>
                            </m:rPr>
                            <a:rPr lang="en-US" sz="3100" i="0" spc="-50">
                              <a:solidFill>
                                <a:schemeClr val="tx1"/>
                              </a:solidFill>
                              <a:latin typeface="+mj-lt"/>
                              <a:ea typeface="+mj-ea"/>
                              <a:cs typeface="+mj-cs"/>
                            </a:rPr>
                            <m:t> </m:t>
                          </m:r>
                          <m:r>
                            <m:rPr>
                              <m:nor/>
                            </m:rPr>
                            <a:rPr lang="en-US" sz="3100" i="0" spc="-50">
                              <a:solidFill>
                                <a:schemeClr val="tx1"/>
                              </a:solidFill>
                              <a:latin typeface="+mj-lt"/>
                              <a:ea typeface="+mj-ea"/>
                              <a:cs typeface="+mj-cs"/>
                            </a:rPr>
                            <m:t>for</m:t>
                          </m:r>
                          <m:r>
                            <m:rPr>
                              <m:nor/>
                            </m:rPr>
                            <a:rPr lang="en-US" sz="3100" i="0" spc="-50">
                              <a:solidFill>
                                <a:schemeClr val="tx1"/>
                              </a:solidFill>
                              <a:latin typeface="+mj-lt"/>
                              <a:ea typeface="+mj-ea"/>
                              <a:cs typeface="+mj-cs"/>
                            </a:rPr>
                            <m:t> </m:t>
                          </m:r>
                          <m:r>
                            <m:rPr>
                              <m:nor/>
                            </m:rPr>
                            <a:rPr lang="en-US" sz="3100" i="0" spc="-50">
                              <a:solidFill>
                                <a:schemeClr val="tx1"/>
                              </a:solidFill>
                              <a:latin typeface="+mj-lt"/>
                              <a:ea typeface="+mj-ea"/>
                              <a:cs typeface="+mj-cs"/>
                            </a:rPr>
                            <m:t>the</m:t>
                          </m:r>
                          <m:r>
                            <m:rPr>
                              <m:nor/>
                            </m:rPr>
                            <a:rPr lang="en-US" sz="3100" i="0" spc="-50">
                              <a:solidFill>
                                <a:schemeClr val="tx1"/>
                              </a:solidFill>
                              <a:latin typeface="+mj-lt"/>
                              <a:ea typeface="+mj-ea"/>
                              <a:cs typeface="+mj-cs"/>
                            </a:rPr>
                            <m:t> </m:t>
                          </m:r>
                          <m:r>
                            <m:rPr>
                              <m:nor/>
                            </m:rPr>
                            <a:rPr lang="en-US" sz="3100" i="0" spc="-50">
                              <a:solidFill>
                                <a:schemeClr val="tx1"/>
                              </a:solidFill>
                              <a:latin typeface="+mj-lt"/>
                              <a:ea typeface="+mj-ea"/>
                              <a:cs typeface="+mj-cs"/>
                            </a:rPr>
                            <m:t>change</m:t>
                          </m:r>
                        </m:den>
                      </m:f>
                    </m:oMath>
                  </m:oMathPara>
                </a14:m>
                <a:endParaRPr lang="en-US" sz="3100" spc="-50" dirty="0">
                  <a:solidFill>
                    <a:srgbClr val="FFFFFF"/>
                  </a:solidFill>
                  <a:latin typeface="+mj-lt"/>
                  <a:ea typeface="+mj-ea"/>
                  <a:cs typeface="+mj-cs"/>
                </a:endParaRPr>
              </a:p>
            </p:txBody>
          </p:sp>
        </mc:Choice>
        <mc:Fallback xmlns="">
          <p:sp>
            <p:nvSpPr>
              <p:cNvPr id="27654" name="Object 3"/>
              <p:cNvSpPr txBox="1">
                <a:spLocks noRot="1" noChangeAspect="1" noMove="1" noResize="1" noEditPoints="1" noAdjustHandles="1" noChangeArrowheads="1" noChangeShapeType="1" noTextEdit="1"/>
              </p:cNvSpPr>
              <p:nvPr/>
            </p:nvSpPr>
            <p:spPr bwMode="auto">
              <a:xfrm>
                <a:off x="5116783" y="516835"/>
                <a:ext cx="5977937" cy="1666501"/>
              </a:xfrm>
              <a:prstGeom prst="rect">
                <a:avLst/>
              </a:prstGeom>
              <a:blipFill>
                <a:blip r:embed="rId3"/>
                <a:stretch>
                  <a:fillRect/>
                </a:stretch>
              </a:blipFill>
            </p:spPr>
            <p:txBody>
              <a:bodyPr/>
              <a:lstStyle/>
              <a:p>
                <a:r>
                  <a:rPr lang="en-GB">
                    <a:noFill/>
                  </a:rPr>
                  <a:t> </a:t>
                </a:r>
              </a:p>
            </p:txBody>
          </p:sp>
        </mc:Fallback>
      </mc:AlternateContent>
      <p:pic>
        <p:nvPicPr>
          <p:cNvPr id="27657" name="Picture 27656" descr="Wristwatch face">
            <a:extLst>
              <a:ext uri="{FF2B5EF4-FFF2-40B4-BE49-F238E27FC236}">
                <a16:creationId xmlns:a16="http://schemas.microsoft.com/office/drawing/2014/main" id="{015B29FB-0F1C-4E22-9179-FAAA78DAFAC9}"/>
              </a:ext>
            </a:extLst>
          </p:cNvPr>
          <p:cNvPicPr>
            <a:picLocks noChangeAspect="1"/>
          </p:cNvPicPr>
          <p:nvPr/>
        </p:nvPicPr>
        <p:blipFill rotWithShape="1">
          <a:blip r:embed="rId4"/>
          <a:srcRect l="23839" r="31582" b="-1"/>
          <a:stretch/>
        </p:blipFill>
        <p:spPr>
          <a:xfrm>
            <a:off x="20" y="10"/>
            <a:ext cx="4580077" cy="6857990"/>
          </a:xfrm>
          <a:prstGeom prst="rect">
            <a:avLst/>
          </a:prstGeom>
        </p:spPr>
      </p:pic>
      <p:sp>
        <p:nvSpPr>
          <p:cNvPr id="27655" name="Text Box 2"/>
          <p:cNvSpPr txBox="1">
            <a:spLocks noChangeArrowheads="1"/>
          </p:cNvSpPr>
          <p:nvPr/>
        </p:nvSpPr>
        <p:spPr bwMode="auto">
          <a:xfrm>
            <a:off x="5116784" y="2546224"/>
            <a:ext cx="5977938" cy="33427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45720" rIns="0" bIns="45720" rtlCol="0">
            <a:norm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Aft>
                <a:spcPts val="600"/>
              </a:spcAft>
              <a:buFont typeface="Calibri" panose="020F0502020204030204" pitchFamily="34" charset="0"/>
            </a:pPr>
            <a:r>
              <a:rPr lang="en-US" sz="2800" b="1" dirty="0">
                <a:latin typeface="+mn-lt"/>
              </a:rPr>
              <a:t>The proper unit for acceleration is </a:t>
            </a:r>
          </a:p>
          <a:p>
            <a:pPr eaLnBrk="1" hangingPunct="1">
              <a:spcAft>
                <a:spcPts val="600"/>
              </a:spcAft>
              <a:buFont typeface="Calibri" panose="020F0502020204030204" pitchFamily="34" charset="0"/>
            </a:pPr>
            <a:r>
              <a:rPr lang="en-US" sz="2800" b="1" i="1" dirty="0" err="1">
                <a:latin typeface="+mn-lt"/>
              </a:rPr>
              <a:t>metres</a:t>
            </a:r>
            <a:r>
              <a:rPr lang="en-US" sz="2800" b="1" i="1" dirty="0">
                <a:latin typeface="+mn-lt"/>
              </a:rPr>
              <a:t> per second per second, </a:t>
            </a:r>
          </a:p>
          <a:p>
            <a:pPr eaLnBrk="1" hangingPunct="1">
              <a:spcAft>
                <a:spcPts val="600"/>
              </a:spcAft>
              <a:buFont typeface="Calibri" panose="020F0502020204030204" pitchFamily="34" charset="0"/>
            </a:pPr>
            <a:r>
              <a:rPr lang="en-US" sz="2800" b="1" i="1" dirty="0" err="1">
                <a:latin typeface="+mn-lt"/>
              </a:rPr>
              <a:t>metres</a:t>
            </a:r>
            <a:r>
              <a:rPr lang="en-US" sz="2800" b="1" i="1" dirty="0">
                <a:latin typeface="+mn-lt"/>
              </a:rPr>
              <a:t> per second squared. </a:t>
            </a:r>
          </a:p>
          <a:p>
            <a:pPr eaLnBrk="1" hangingPunct="1">
              <a:spcAft>
                <a:spcPts val="600"/>
              </a:spcAft>
              <a:buFont typeface="Calibri" panose="020F0502020204030204" pitchFamily="34" charset="0"/>
            </a:pPr>
            <a:r>
              <a:rPr lang="en-US" sz="2800" b="1" i="1" dirty="0">
                <a:latin typeface="+mn-lt"/>
              </a:rPr>
              <a:t>(miles per hour per second).</a:t>
            </a:r>
          </a:p>
          <a:p>
            <a:pPr eaLnBrk="1" hangingPunct="1">
              <a:spcAft>
                <a:spcPts val="600"/>
              </a:spcAft>
              <a:buFont typeface="Calibri" panose="020F0502020204030204" pitchFamily="34" charset="0"/>
            </a:pPr>
            <a:r>
              <a:rPr lang="en-US" sz="2800" b="1" i="1" dirty="0">
                <a:latin typeface="+mn-lt"/>
              </a:rPr>
              <a:t>m/s </a:t>
            </a:r>
            <a:r>
              <a:rPr lang="en-US" sz="2800" b="1" i="1" baseline="30000" dirty="0">
                <a:latin typeface="+mn-lt"/>
              </a:rPr>
              <a:t>2     </a:t>
            </a:r>
            <a:r>
              <a:rPr lang="en-US" sz="2800" b="1" i="1" dirty="0">
                <a:latin typeface="+mn-lt"/>
              </a:rPr>
              <a:t>or ms</a:t>
            </a:r>
            <a:r>
              <a:rPr lang="en-US" sz="2800" b="1" i="1" baseline="30000" dirty="0">
                <a:latin typeface="+mn-lt"/>
              </a:rPr>
              <a:t>-2</a:t>
            </a:r>
          </a:p>
          <a:p>
            <a:pPr eaLnBrk="1" hangingPunct="1">
              <a:spcAft>
                <a:spcPts val="600"/>
              </a:spcAft>
              <a:buFont typeface="Calibri" panose="020F0502020204030204" pitchFamily="34" charset="0"/>
            </a:pPr>
            <a:r>
              <a:rPr lang="en-US" sz="2800" b="1" i="1" dirty="0">
                <a:latin typeface="+mn-lt"/>
              </a:rPr>
              <a:t>mph/s</a:t>
            </a:r>
          </a:p>
        </p:txBody>
      </p:sp>
      <p:sp>
        <p:nvSpPr>
          <p:cNvPr id="27650" name="Date Placeholder 3"/>
          <p:cNvSpPr>
            <a:spLocks noGrp="1"/>
          </p:cNvSpPr>
          <p:nvPr>
            <p:ph type="dt" sz="quarter" idx="10"/>
          </p:nvPr>
        </p:nvSpPr>
        <p:spPr>
          <a:xfrm>
            <a:off x="640080" y="6446838"/>
            <a:ext cx="2472271" cy="365125"/>
          </a:xfrm>
        </p:spPr>
        <p:txBody>
          <a:bodyPr vert="horz" lIns="91440" tIns="45720" rIns="91440" bIns="45720" rtlCol="0" anchor="ctr">
            <a:norm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l" eaLnBrk="1" hangingPunct="1">
              <a:spcAft>
                <a:spcPts val="600"/>
              </a:spcAft>
            </a:pPr>
            <a:r>
              <a:rPr lang="en-US" sz="900">
                <a:solidFill>
                  <a:srgbClr val="FFFFFF"/>
                </a:solidFill>
                <a:latin typeface="+mn-lt"/>
              </a:rPr>
              <a:t>02/10/2011</a:t>
            </a:r>
          </a:p>
        </p:txBody>
      </p:sp>
      <p:sp>
        <p:nvSpPr>
          <p:cNvPr id="27651" name="Footer Placeholder 4"/>
          <p:cNvSpPr>
            <a:spLocks noGrp="1"/>
          </p:cNvSpPr>
          <p:nvPr>
            <p:ph type="ftr" sz="quarter" idx="11"/>
          </p:nvPr>
        </p:nvSpPr>
        <p:spPr>
          <a:xfrm>
            <a:off x="5116783" y="6446838"/>
            <a:ext cx="5486400" cy="365125"/>
          </a:xfrm>
        </p:spPr>
        <p:txBody>
          <a:bodyPr vert="horz" lIns="91440" tIns="45720" rIns="91440" bIns="45720" rtlCol="0" anchor="ctr">
            <a:norm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Aft>
                <a:spcPts val="600"/>
              </a:spcAft>
            </a:pPr>
            <a:r>
              <a:rPr lang="en-US" sz="900" kern="1200" cap="all" baseline="0">
                <a:solidFill>
                  <a:srgbClr val="FFFFFF"/>
                </a:solidFill>
                <a:latin typeface="+mn-lt"/>
                <a:ea typeface="+mn-ea"/>
                <a:cs typeface="+mn-cs"/>
              </a:rPr>
              <a:t>JAH</a:t>
            </a:r>
          </a:p>
        </p:txBody>
      </p:sp>
      <p:sp>
        <p:nvSpPr>
          <p:cNvPr id="27653" name="Rectangle 4"/>
          <p:cNvSpPr>
            <a:spLocks noChangeArrowheads="1"/>
          </p:cNvSpPr>
          <p:nvPr/>
        </p:nvSpPr>
        <p:spPr bwMode="auto">
          <a:xfrm>
            <a:off x="4552950" y="312896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2CAF3-93C4-4681-89AD-4D425FD6753D}"/>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…..and lastly</a:t>
            </a:r>
          </a:p>
        </p:txBody>
      </p:sp>
      <p:sp>
        <p:nvSpPr>
          <p:cNvPr id="3" name="Content Placeholder 2">
            <a:extLst>
              <a:ext uri="{FF2B5EF4-FFF2-40B4-BE49-F238E27FC236}">
                <a16:creationId xmlns:a16="http://schemas.microsoft.com/office/drawing/2014/main" id="{D94B53C4-90AF-494A-B633-F9187B94255C}"/>
              </a:ext>
            </a:extLst>
          </p:cNvPr>
          <p:cNvSpPr>
            <a:spLocks noGrp="1"/>
          </p:cNvSpPr>
          <p:nvPr>
            <p:ph idx="1"/>
          </p:nvPr>
        </p:nvSpPr>
        <p:spPr>
          <a:xfrm>
            <a:off x="7464612" y="4750893"/>
            <a:ext cx="4087305" cy="1147863"/>
          </a:xfrm>
        </p:spPr>
        <p:txBody>
          <a:bodyPr vert="horz" lIns="91440" tIns="45720" rIns="91440" bIns="45720" rtlCol="0" anchor="t">
            <a:noAutofit/>
          </a:bodyPr>
          <a:lstStyle/>
          <a:p>
            <a:pPr marL="0" indent="0">
              <a:buNone/>
            </a:pPr>
            <a:r>
              <a:rPr lang="en-US" sz="3200" dirty="0"/>
              <a:t>Do you think you are accelerating when you are slowing down?</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Empty speech bubbles">
            <a:extLst>
              <a:ext uri="{FF2B5EF4-FFF2-40B4-BE49-F238E27FC236}">
                <a16:creationId xmlns:a16="http://schemas.microsoft.com/office/drawing/2014/main" id="{F7235B92-9CB3-4196-BB85-4D8C6BA92A2A}"/>
              </a:ext>
            </a:extLst>
          </p:cNvPr>
          <p:cNvPicPr>
            <a:picLocks noChangeAspect="1"/>
          </p:cNvPicPr>
          <p:nvPr/>
        </p:nvPicPr>
        <p:blipFill rotWithShape="1">
          <a:blip r:embed="rId2"/>
          <a:srcRect l="20076" r="11513"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0380516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4754"/>
    </mc:Choice>
    <mc:Fallback xmlns="">
      <p:transition spd="slow" advTm="14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665C2-6C16-40AD-A431-CCD36653482B}"/>
              </a:ext>
            </a:extLst>
          </p:cNvPr>
          <p:cNvSpPr>
            <a:spLocks noGrp="1"/>
          </p:cNvSpPr>
          <p:nvPr>
            <p:ph type="title"/>
          </p:nvPr>
        </p:nvSpPr>
        <p:spPr/>
        <p:style>
          <a:lnRef idx="0">
            <a:schemeClr val="dk1"/>
          </a:lnRef>
          <a:fillRef idx="3">
            <a:schemeClr val="dk1"/>
          </a:fillRef>
          <a:effectRef idx="3">
            <a:schemeClr val="dk1"/>
          </a:effectRef>
          <a:fontRef idx="minor">
            <a:schemeClr val="lt1"/>
          </a:fontRef>
        </p:style>
        <p:txBody>
          <a:bodyPr/>
          <a:lstStyle/>
          <a:p>
            <a:r>
              <a:rPr lang="en-GB" dirty="0"/>
              <a:t>Slowing down is accelerating</a:t>
            </a:r>
          </a:p>
        </p:txBody>
      </p:sp>
      <p:sp>
        <p:nvSpPr>
          <p:cNvPr id="3" name="Content Placeholder 2">
            <a:extLst>
              <a:ext uri="{FF2B5EF4-FFF2-40B4-BE49-F238E27FC236}">
                <a16:creationId xmlns:a16="http://schemas.microsoft.com/office/drawing/2014/main" id="{5D0017BC-644E-438B-849D-EFF3A99228BD}"/>
              </a:ext>
            </a:extLst>
          </p:cNvPr>
          <p:cNvSpPr>
            <a:spLocks noGrp="1"/>
          </p:cNvSpPr>
          <p:nvPr>
            <p:ph idx="1"/>
          </p:nvPr>
        </p:nvSpPr>
        <p:spPr/>
        <p:txBody>
          <a:bodyPr>
            <a:normAutofit/>
          </a:bodyPr>
          <a:lstStyle/>
          <a:p>
            <a:r>
              <a:rPr lang="en-GB" dirty="0"/>
              <a:t>If we look at the formula</a:t>
            </a:r>
          </a:p>
          <a:p>
            <a:endParaRPr lang="en-GB" dirty="0"/>
          </a:p>
          <a:p>
            <a:endParaRPr lang="en-GB" dirty="0"/>
          </a:p>
          <a:p>
            <a:endParaRPr lang="en-GB" dirty="0"/>
          </a:p>
          <a:p>
            <a:r>
              <a:rPr lang="en-GB" dirty="0"/>
              <a:t>If you are slowing down your velocity is changing</a:t>
            </a:r>
          </a:p>
          <a:p>
            <a:r>
              <a:rPr lang="en-GB" dirty="0"/>
              <a:t>So you are accelerating.</a:t>
            </a:r>
          </a:p>
          <a:p>
            <a:r>
              <a:rPr lang="en-GB" dirty="0"/>
              <a:t>We will find out that you will have a </a:t>
            </a:r>
            <a:r>
              <a:rPr lang="en-GB" b="1" dirty="0"/>
              <a:t>negative acceleration</a:t>
            </a:r>
            <a:r>
              <a:rPr lang="en-GB" dirty="0"/>
              <a:t> if you are slowing down which is also called a </a:t>
            </a:r>
            <a:r>
              <a:rPr lang="en-GB" b="1" dirty="0"/>
              <a:t>deceleration</a:t>
            </a:r>
          </a:p>
          <a:p>
            <a:endParaRPr lang="en-GB" dirty="0"/>
          </a:p>
          <a:p>
            <a:endParaRPr lang="en-GB" dirty="0"/>
          </a:p>
          <a:p>
            <a:endParaRPr lang="en-GB" dirty="0"/>
          </a:p>
        </p:txBody>
      </p:sp>
      <p:grpSp>
        <p:nvGrpSpPr>
          <p:cNvPr id="4" name="Group 3">
            <a:extLst>
              <a:ext uri="{FF2B5EF4-FFF2-40B4-BE49-F238E27FC236}">
                <a16:creationId xmlns:a16="http://schemas.microsoft.com/office/drawing/2014/main" id="{7FFF04C5-EE33-49FC-9CA8-881553757913}"/>
              </a:ext>
            </a:extLst>
          </p:cNvPr>
          <p:cNvGrpSpPr/>
          <p:nvPr/>
        </p:nvGrpSpPr>
        <p:grpSpPr>
          <a:xfrm>
            <a:off x="1621102" y="2606696"/>
            <a:ext cx="8854744" cy="1176338"/>
            <a:chOff x="-1124404" y="6323160"/>
            <a:chExt cx="8244722" cy="1176338"/>
          </a:xfrm>
        </p:grpSpPr>
        <p:graphicFrame>
          <p:nvGraphicFramePr>
            <p:cNvPr id="5" name="Object 3076">
              <a:extLst>
                <a:ext uri="{FF2B5EF4-FFF2-40B4-BE49-F238E27FC236}">
                  <a16:creationId xmlns:a16="http://schemas.microsoft.com/office/drawing/2014/main" id="{198125E5-A368-4972-AA6A-02DD32199C9F}"/>
                </a:ext>
              </a:extLst>
            </p:cNvPr>
            <p:cNvGraphicFramePr>
              <a:graphicFrameLocks noChangeAspect="1"/>
            </p:cNvGraphicFramePr>
            <p:nvPr/>
          </p:nvGraphicFramePr>
          <p:xfrm>
            <a:off x="-1124404" y="6323160"/>
            <a:ext cx="6048375" cy="1176338"/>
          </p:xfrm>
          <a:graphic>
            <a:graphicData uri="http://schemas.openxmlformats.org/presentationml/2006/ole">
              <mc:AlternateContent xmlns:mc="http://schemas.openxmlformats.org/markup-compatibility/2006">
                <mc:Choice xmlns:v="urn:schemas-microsoft-com:vml" Requires="v">
                  <p:oleObj spid="_x0000_s2051" r:id="rId3" imgW="3086100" imgH="596900" progId="Equation.DSMT4">
                    <p:embed/>
                  </p:oleObj>
                </mc:Choice>
                <mc:Fallback>
                  <p:oleObj r:id="rId3" imgW="3086100" imgH="596900" progId="Equation.DSMT4">
                    <p:embed/>
                    <p:pic>
                      <p:nvPicPr>
                        <p:cNvPr id="5" name="Object 3076">
                          <a:extLst>
                            <a:ext uri="{FF2B5EF4-FFF2-40B4-BE49-F238E27FC236}">
                              <a16:creationId xmlns:a16="http://schemas.microsoft.com/office/drawing/2014/main" id="{198125E5-A368-4972-AA6A-02DD32199C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404" y="6323160"/>
                          <a:ext cx="6048375" cy="11763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a:extLst>
                <a:ext uri="{FF2B5EF4-FFF2-40B4-BE49-F238E27FC236}">
                  <a16:creationId xmlns:a16="http://schemas.microsoft.com/office/drawing/2014/main" id="{866F01D8-B708-453B-88CF-B1523EB5F3AD}"/>
                </a:ext>
              </a:extLst>
            </p:cNvPr>
            <p:cNvSpPr txBox="1"/>
            <p:nvPr/>
          </p:nvSpPr>
          <p:spPr>
            <a:xfrm>
              <a:off x="5066683" y="6520221"/>
              <a:ext cx="937632" cy="954107"/>
            </a:xfrm>
            <a:prstGeom prst="rect">
              <a:avLst/>
            </a:prstGeom>
            <a:solidFill>
              <a:schemeClr val="bg1"/>
            </a:solidFill>
          </p:spPr>
          <p:txBody>
            <a:bodyPr wrap="none" rtlCol="0">
              <a:spAutoFit/>
            </a:bodyPr>
            <a:lstStyle/>
            <a:p>
              <a:r>
                <a:rPr lang="en-GB" sz="2800" dirty="0"/>
                <a:t>a=</a:t>
              </a:r>
              <a:r>
                <a:rPr lang="en-GB" sz="2800" u="sng" dirty="0">
                  <a:sym typeface="Symbol"/>
                </a:rPr>
                <a:t>v</a:t>
              </a:r>
              <a:endParaRPr lang="en-GB" sz="2800" dirty="0">
                <a:sym typeface="Symbol"/>
              </a:endParaRPr>
            </a:p>
            <a:p>
              <a:r>
                <a:rPr lang="en-GB" sz="2800" dirty="0">
                  <a:sym typeface="Symbol"/>
                </a:rPr>
                <a:t>       t</a:t>
              </a:r>
            </a:p>
          </p:txBody>
        </p:sp>
        <p:sp>
          <p:nvSpPr>
            <p:cNvPr id="7" name="TextBox 6">
              <a:extLst>
                <a:ext uri="{FF2B5EF4-FFF2-40B4-BE49-F238E27FC236}">
                  <a16:creationId xmlns:a16="http://schemas.microsoft.com/office/drawing/2014/main" id="{87D5E6F3-5DE0-45AE-BB48-BE44F2ABBBDA}"/>
                </a:ext>
              </a:extLst>
            </p:cNvPr>
            <p:cNvSpPr txBox="1"/>
            <p:nvPr/>
          </p:nvSpPr>
          <p:spPr>
            <a:xfrm>
              <a:off x="6227463" y="6523511"/>
              <a:ext cx="892855" cy="830997"/>
            </a:xfrm>
            <a:prstGeom prst="rect">
              <a:avLst/>
            </a:prstGeom>
            <a:solidFill>
              <a:schemeClr val="bg1"/>
            </a:solidFill>
          </p:spPr>
          <p:txBody>
            <a:bodyPr wrap="none" rtlCol="0">
              <a:spAutoFit/>
            </a:bodyPr>
            <a:lstStyle/>
            <a:p>
              <a:r>
                <a:rPr lang="en-GB" sz="2400" dirty="0"/>
                <a:t>a=</a:t>
              </a:r>
              <a:r>
                <a:rPr lang="en-GB" sz="2400" u="sng" dirty="0">
                  <a:sym typeface="Symbol"/>
                </a:rPr>
                <a:t>v-u</a:t>
              </a:r>
              <a:endParaRPr lang="en-GB" sz="2400" dirty="0">
                <a:sym typeface="Symbol"/>
              </a:endParaRPr>
            </a:p>
            <a:p>
              <a:r>
                <a:rPr lang="en-GB" sz="2400" dirty="0">
                  <a:sym typeface="Symbol"/>
                </a:rPr>
                <a:t>       t</a:t>
              </a:r>
            </a:p>
          </p:txBody>
        </p:sp>
      </p:grpSp>
    </p:spTree>
    <p:extLst>
      <p:ext uri="{BB962C8B-B14F-4D97-AF65-F5344CB8AC3E}">
        <p14:creationId xmlns:p14="http://schemas.microsoft.com/office/powerpoint/2010/main" val="4244153810"/>
      </p:ext>
    </p:extLst>
  </p:cSld>
  <p:clrMapOvr>
    <a:masterClrMapping/>
  </p:clrMapOvr>
  <mc:AlternateContent xmlns:mc="http://schemas.openxmlformats.org/markup-compatibility/2006" xmlns:p14="http://schemas.microsoft.com/office/powerpoint/2010/main">
    <mc:Choice Requires="p14">
      <p:transition spd="slow" p14:dur="2000" advTm="61240"/>
    </mc:Choice>
    <mc:Fallback xmlns="">
      <p:transition spd="slow" advTm="6124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pPr eaLnBrk="1" hangingPunct="1"/>
            <a:r>
              <a:rPr lang="en-GB"/>
              <a:t>Calculating Acceleration</a:t>
            </a:r>
          </a:p>
        </p:txBody>
      </p:sp>
      <p:pic>
        <p:nvPicPr>
          <p:cNvPr id="409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959" y="2076314"/>
            <a:ext cx="10469480" cy="393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13058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B7F81B-6E3C-4635-87DB-47803E7BA606}"/>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State the headings on the table</a:t>
            </a:r>
          </a:p>
        </p:txBody>
      </p:sp>
      <p:graphicFrame>
        <p:nvGraphicFramePr>
          <p:cNvPr id="5" name="Content Placeholder 4">
            <a:extLst>
              <a:ext uri="{FF2B5EF4-FFF2-40B4-BE49-F238E27FC236}">
                <a16:creationId xmlns:a16="http://schemas.microsoft.com/office/drawing/2014/main" id="{4A536192-A5AD-4FEA-A673-65F85A81769D}"/>
              </a:ext>
            </a:extLst>
          </p:cNvPr>
          <p:cNvGraphicFramePr>
            <a:graphicFrameLocks noGrp="1"/>
          </p:cNvGraphicFramePr>
          <p:nvPr>
            <p:ph idx="1"/>
            <p:extLst>
              <p:ext uri="{D42A27DB-BD31-4B8C-83A1-F6EECF244321}">
                <p14:modId xmlns:p14="http://schemas.microsoft.com/office/powerpoint/2010/main" val="3167617096"/>
              </p:ext>
            </p:extLst>
          </p:nvPr>
        </p:nvGraphicFramePr>
        <p:xfrm>
          <a:off x="4292313" y="640080"/>
          <a:ext cx="7178777" cy="5578818"/>
        </p:xfrm>
        <a:graphic>
          <a:graphicData uri="http://schemas.openxmlformats.org/drawingml/2006/table">
            <a:tbl>
              <a:tblPr firstRow="1" bandRow="1">
                <a:tableStyleId>{8799B23B-EC83-4686-B30A-512413B5E67A}</a:tableStyleId>
              </a:tblPr>
              <a:tblGrid>
                <a:gridCol w="2937817">
                  <a:extLst>
                    <a:ext uri="{9D8B030D-6E8A-4147-A177-3AD203B41FA5}">
                      <a16:colId xmlns:a16="http://schemas.microsoft.com/office/drawing/2014/main" val="2772765186"/>
                    </a:ext>
                  </a:extLst>
                </a:gridCol>
                <a:gridCol w="4240960">
                  <a:extLst>
                    <a:ext uri="{9D8B030D-6E8A-4147-A177-3AD203B41FA5}">
                      <a16:colId xmlns:a16="http://schemas.microsoft.com/office/drawing/2014/main" val="3060021453"/>
                    </a:ext>
                  </a:extLst>
                </a:gridCol>
              </a:tblGrid>
              <a:tr h="398487">
                <a:tc>
                  <a:txBody>
                    <a:bodyPr/>
                    <a:lstStyle/>
                    <a:p>
                      <a:pPr algn="ctr">
                        <a:lnSpc>
                          <a:spcPct val="115000"/>
                        </a:lnSpc>
                        <a:spcAft>
                          <a:spcPts val="1000"/>
                        </a:spcAft>
                      </a:pPr>
                      <a:r>
                        <a:rPr lang="en-GB" sz="2100" dirty="0">
                          <a:solidFill>
                            <a:schemeClr val="tx1"/>
                          </a:solidFill>
                          <a:effectLst/>
                        </a:rPr>
                        <a:t>Scalars</a:t>
                      </a:r>
                      <a:endParaRPr lang="en-GB" sz="2100" dirty="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solidFill>
                      <a:schemeClr val="tx1"/>
                    </a:solidFill>
                  </a:tcPr>
                </a:tc>
                <a:tc>
                  <a:txBody>
                    <a:bodyPr/>
                    <a:lstStyle/>
                    <a:p>
                      <a:pPr algn="ctr">
                        <a:lnSpc>
                          <a:spcPct val="115000"/>
                        </a:lnSpc>
                        <a:spcAft>
                          <a:spcPts val="1000"/>
                        </a:spcAft>
                      </a:pPr>
                      <a:r>
                        <a:rPr lang="en-GB" sz="2100" dirty="0">
                          <a:solidFill>
                            <a:schemeClr val="tx1"/>
                          </a:solidFill>
                          <a:effectLst/>
                        </a:rPr>
                        <a:t>Vectors</a:t>
                      </a:r>
                      <a:endParaRPr lang="en-GB" sz="2100" dirty="0">
                        <a:solidFill>
                          <a:schemeClr val="tx1"/>
                        </a:solidFill>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solidFill>
                      <a:schemeClr val="tx1"/>
                    </a:solidFill>
                  </a:tcPr>
                </a:tc>
                <a:extLst>
                  <a:ext uri="{0D108BD9-81ED-4DB2-BD59-A6C34878D82A}">
                    <a16:rowId xmlns:a16="http://schemas.microsoft.com/office/drawing/2014/main" val="832082953"/>
                  </a:ext>
                </a:extLst>
              </a:tr>
              <a:tr h="398487">
                <a:tc>
                  <a:txBody>
                    <a:bodyPr/>
                    <a:lstStyle/>
                    <a:p>
                      <a:pPr algn="ctr">
                        <a:lnSpc>
                          <a:spcPct val="115000"/>
                        </a:lnSpc>
                        <a:spcAft>
                          <a:spcPts val="1000"/>
                        </a:spcAft>
                      </a:pPr>
                      <a:r>
                        <a:rPr lang="en-GB" sz="2100">
                          <a:effectLst/>
                        </a:rPr>
                        <a:t>Energy</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tc>
                  <a:txBody>
                    <a:bodyPr/>
                    <a:lstStyle/>
                    <a:p>
                      <a:pPr algn="ctr">
                        <a:lnSpc>
                          <a:spcPct val="115000"/>
                        </a:lnSpc>
                        <a:spcAft>
                          <a:spcPts val="1000"/>
                        </a:spcAft>
                      </a:pPr>
                      <a:r>
                        <a:rPr lang="en-GB" sz="2100">
                          <a:effectLst/>
                        </a:rPr>
                        <a:t>Velocity</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extLst>
                  <a:ext uri="{0D108BD9-81ED-4DB2-BD59-A6C34878D82A}">
                    <a16:rowId xmlns:a16="http://schemas.microsoft.com/office/drawing/2014/main" val="1764668707"/>
                  </a:ext>
                </a:extLst>
              </a:tr>
              <a:tr h="398487">
                <a:tc>
                  <a:txBody>
                    <a:bodyPr/>
                    <a:lstStyle/>
                    <a:p>
                      <a:pPr algn="ctr">
                        <a:lnSpc>
                          <a:spcPct val="115000"/>
                        </a:lnSpc>
                        <a:spcAft>
                          <a:spcPts val="1000"/>
                        </a:spcAft>
                      </a:pPr>
                      <a:r>
                        <a:rPr lang="en-GB" sz="2100">
                          <a:effectLst/>
                        </a:rPr>
                        <a:t>Temperature</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tc>
                  <a:txBody>
                    <a:bodyPr/>
                    <a:lstStyle/>
                    <a:p>
                      <a:pPr algn="ctr">
                        <a:lnSpc>
                          <a:spcPct val="115000"/>
                        </a:lnSpc>
                        <a:spcAft>
                          <a:spcPts val="1000"/>
                        </a:spcAft>
                      </a:pPr>
                      <a:r>
                        <a:rPr lang="en-GB" sz="2100">
                          <a:effectLst/>
                        </a:rPr>
                        <a:t>Acceleration</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extLst>
                  <a:ext uri="{0D108BD9-81ED-4DB2-BD59-A6C34878D82A}">
                    <a16:rowId xmlns:a16="http://schemas.microsoft.com/office/drawing/2014/main" val="2790538493"/>
                  </a:ext>
                </a:extLst>
              </a:tr>
              <a:tr h="398487">
                <a:tc>
                  <a:txBody>
                    <a:bodyPr/>
                    <a:lstStyle/>
                    <a:p>
                      <a:pPr algn="ctr">
                        <a:lnSpc>
                          <a:spcPct val="115000"/>
                        </a:lnSpc>
                        <a:spcAft>
                          <a:spcPts val="1000"/>
                        </a:spcAft>
                      </a:pPr>
                      <a:r>
                        <a:rPr lang="en-GB" sz="2100">
                          <a:effectLst/>
                        </a:rPr>
                        <a:t>Pressure</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tc>
                  <a:txBody>
                    <a:bodyPr/>
                    <a:lstStyle/>
                    <a:p>
                      <a:pPr algn="ctr">
                        <a:lnSpc>
                          <a:spcPct val="115000"/>
                        </a:lnSpc>
                        <a:spcAft>
                          <a:spcPts val="1000"/>
                        </a:spcAft>
                      </a:pPr>
                      <a:r>
                        <a:rPr lang="en-GB" sz="2100">
                          <a:effectLst/>
                        </a:rPr>
                        <a:t>Displacement</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extLst>
                  <a:ext uri="{0D108BD9-81ED-4DB2-BD59-A6C34878D82A}">
                    <a16:rowId xmlns:a16="http://schemas.microsoft.com/office/drawing/2014/main" val="2520101589"/>
                  </a:ext>
                </a:extLst>
              </a:tr>
              <a:tr h="398487">
                <a:tc>
                  <a:txBody>
                    <a:bodyPr/>
                    <a:lstStyle/>
                    <a:p>
                      <a:pPr algn="ctr">
                        <a:lnSpc>
                          <a:spcPct val="115000"/>
                        </a:lnSpc>
                        <a:spcAft>
                          <a:spcPts val="1000"/>
                        </a:spcAft>
                      </a:pPr>
                      <a:r>
                        <a:rPr lang="en-GB" sz="2100">
                          <a:effectLst/>
                        </a:rPr>
                        <a:t>Time</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tc>
                  <a:txBody>
                    <a:bodyPr/>
                    <a:lstStyle/>
                    <a:p>
                      <a:pPr algn="ctr">
                        <a:lnSpc>
                          <a:spcPct val="115000"/>
                        </a:lnSpc>
                        <a:spcAft>
                          <a:spcPts val="1000"/>
                        </a:spcAft>
                      </a:pPr>
                      <a:r>
                        <a:rPr lang="en-GB" sz="2100">
                          <a:effectLst/>
                        </a:rPr>
                        <a:t>(Momentum)- not required</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extLst>
                  <a:ext uri="{0D108BD9-81ED-4DB2-BD59-A6C34878D82A}">
                    <a16:rowId xmlns:a16="http://schemas.microsoft.com/office/drawing/2014/main" val="481636451"/>
                  </a:ext>
                </a:extLst>
              </a:tr>
              <a:tr h="398487">
                <a:tc>
                  <a:txBody>
                    <a:bodyPr/>
                    <a:lstStyle/>
                    <a:p>
                      <a:pPr algn="ctr">
                        <a:lnSpc>
                          <a:spcPct val="115000"/>
                        </a:lnSpc>
                        <a:spcAft>
                          <a:spcPts val="1000"/>
                        </a:spcAft>
                      </a:pPr>
                      <a:r>
                        <a:rPr lang="en-GB" sz="2100">
                          <a:effectLst/>
                        </a:rPr>
                        <a:t>Mass</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tc>
                  <a:txBody>
                    <a:bodyPr/>
                    <a:lstStyle/>
                    <a:p>
                      <a:pPr algn="ctr">
                        <a:lnSpc>
                          <a:spcPct val="115000"/>
                        </a:lnSpc>
                        <a:spcAft>
                          <a:spcPts val="1000"/>
                        </a:spcAft>
                      </a:pPr>
                      <a:r>
                        <a:rPr lang="en-GB" sz="2100">
                          <a:effectLst/>
                        </a:rPr>
                        <a:t>Force</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extLst>
                  <a:ext uri="{0D108BD9-81ED-4DB2-BD59-A6C34878D82A}">
                    <a16:rowId xmlns:a16="http://schemas.microsoft.com/office/drawing/2014/main" val="601423147"/>
                  </a:ext>
                </a:extLst>
              </a:tr>
              <a:tr h="398487">
                <a:tc>
                  <a:txBody>
                    <a:bodyPr/>
                    <a:lstStyle/>
                    <a:p>
                      <a:pPr algn="ctr">
                        <a:lnSpc>
                          <a:spcPct val="115000"/>
                        </a:lnSpc>
                        <a:spcAft>
                          <a:spcPts val="1000"/>
                        </a:spcAft>
                      </a:pPr>
                      <a:r>
                        <a:rPr lang="en-GB" sz="2100">
                          <a:effectLst/>
                        </a:rPr>
                        <a:t>Current</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tc>
                  <a:txBody>
                    <a:bodyPr/>
                    <a:lstStyle/>
                    <a:p>
                      <a:pPr algn="ctr">
                        <a:lnSpc>
                          <a:spcPct val="115000"/>
                        </a:lnSpc>
                        <a:spcAft>
                          <a:spcPts val="1000"/>
                        </a:spcAft>
                      </a:pPr>
                      <a:r>
                        <a:rPr lang="en-GB" sz="2100">
                          <a:effectLst/>
                        </a:rPr>
                        <a:t>(Weight/ friction etc)</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extLst>
                  <a:ext uri="{0D108BD9-81ED-4DB2-BD59-A6C34878D82A}">
                    <a16:rowId xmlns:a16="http://schemas.microsoft.com/office/drawing/2014/main" val="2492130573"/>
                  </a:ext>
                </a:extLst>
              </a:tr>
              <a:tr h="398487">
                <a:tc>
                  <a:txBody>
                    <a:bodyPr/>
                    <a:lstStyle/>
                    <a:p>
                      <a:pPr algn="ctr">
                        <a:lnSpc>
                          <a:spcPct val="115000"/>
                        </a:lnSpc>
                        <a:spcAft>
                          <a:spcPts val="1000"/>
                        </a:spcAft>
                      </a:pPr>
                      <a:r>
                        <a:rPr lang="en-GB" sz="2100">
                          <a:effectLst/>
                        </a:rPr>
                        <a:t>Speed</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tc>
                  <a:txBody>
                    <a:bodyPr/>
                    <a:lstStyle/>
                    <a:p>
                      <a:pPr algn="ctr">
                        <a:lnSpc>
                          <a:spcPct val="115000"/>
                        </a:lnSpc>
                        <a:spcAft>
                          <a:spcPts val="1000"/>
                        </a:spcAft>
                      </a:pPr>
                      <a:r>
                        <a:rPr lang="en-GB" sz="2100">
                          <a:effectLst/>
                        </a:rPr>
                        <a:t>Gravitational field strength</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extLst>
                  <a:ext uri="{0D108BD9-81ED-4DB2-BD59-A6C34878D82A}">
                    <a16:rowId xmlns:a16="http://schemas.microsoft.com/office/drawing/2014/main" val="3167607339"/>
                  </a:ext>
                </a:extLst>
              </a:tr>
              <a:tr h="398487">
                <a:tc>
                  <a:txBody>
                    <a:bodyPr/>
                    <a:lstStyle/>
                    <a:p>
                      <a:pPr algn="ctr">
                        <a:lnSpc>
                          <a:spcPct val="115000"/>
                        </a:lnSpc>
                        <a:spcAft>
                          <a:spcPts val="1000"/>
                        </a:spcAft>
                      </a:pPr>
                      <a:r>
                        <a:rPr lang="en-GB" sz="2100">
                          <a:effectLst/>
                        </a:rPr>
                        <a:t>Volume</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tc>
                  <a:txBody>
                    <a:bodyPr/>
                    <a:lstStyle/>
                    <a:p>
                      <a:pPr algn="l">
                        <a:lnSpc>
                          <a:spcPct val="115000"/>
                        </a:lnSpc>
                        <a:spcAft>
                          <a:spcPts val="1000"/>
                        </a:spcAft>
                      </a:pPr>
                      <a:r>
                        <a:rPr lang="en-GB" sz="2100">
                          <a:effectLst/>
                        </a:rPr>
                        <a:t> </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extLst>
                  <a:ext uri="{0D108BD9-81ED-4DB2-BD59-A6C34878D82A}">
                    <a16:rowId xmlns:a16="http://schemas.microsoft.com/office/drawing/2014/main" val="4223223015"/>
                  </a:ext>
                </a:extLst>
              </a:tr>
              <a:tr h="398487">
                <a:tc>
                  <a:txBody>
                    <a:bodyPr/>
                    <a:lstStyle/>
                    <a:p>
                      <a:pPr algn="ctr">
                        <a:lnSpc>
                          <a:spcPct val="115000"/>
                        </a:lnSpc>
                        <a:spcAft>
                          <a:spcPts val="1000"/>
                        </a:spcAft>
                      </a:pPr>
                      <a:r>
                        <a:rPr lang="en-GB" sz="2100">
                          <a:effectLst/>
                        </a:rPr>
                        <a:t>Voltage</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tc>
                  <a:txBody>
                    <a:bodyPr/>
                    <a:lstStyle/>
                    <a:p>
                      <a:pPr algn="l">
                        <a:lnSpc>
                          <a:spcPct val="115000"/>
                        </a:lnSpc>
                        <a:spcAft>
                          <a:spcPts val="1000"/>
                        </a:spcAft>
                      </a:pPr>
                      <a:r>
                        <a:rPr lang="en-GB" sz="2100">
                          <a:effectLst/>
                        </a:rPr>
                        <a:t> </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extLst>
                  <a:ext uri="{0D108BD9-81ED-4DB2-BD59-A6C34878D82A}">
                    <a16:rowId xmlns:a16="http://schemas.microsoft.com/office/drawing/2014/main" val="2644399135"/>
                  </a:ext>
                </a:extLst>
              </a:tr>
              <a:tr h="398487">
                <a:tc>
                  <a:txBody>
                    <a:bodyPr/>
                    <a:lstStyle/>
                    <a:p>
                      <a:pPr algn="ctr">
                        <a:lnSpc>
                          <a:spcPct val="115000"/>
                        </a:lnSpc>
                        <a:spcAft>
                          <a:spcPts val="1000"/>
                        </a:spcAft>
                      </a:pPr>
                      <a:r>
                        <a:rPr lang="en-GB" sz="2100">
                          <a:effectLst/>
                        </a:rPr>
                        <a:t>Distance</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tc>
                  <a:txBody>
                    <a:bodyPr/>
                    <a:lstStyle/>
                    <a:p>
                      <a:pPr algn="l">
                        <a:lnSpc>
                          <a:spcPct val="115000"/>
                        </a:lnSpc>
                        <a:spcAft>
                          <a:spcPts val="1000"/>
                        </a:spcAft>
                      </a:pPr>
                      <a:r>
                        <a:rPr lang="en-GB" sz="2100">
                          <a:effectLst/>
                        </a:rPr>
                        <a:t> </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extLst>
                  <a:ext uri="{0D108BD9-81ED-4DB2-BD59-A6C34878D82A}">
                    <a16:rowId xmlns:a16="http://schemas.microsoft.com/office/drawing/2014/main" val="1087734788"/>
                  </a:ext>
                </a:extLst>
              </a:tr>
              <a:tr h="398487">
                <a:tc>
                  <a:txBody>
                    <a:bodyPr/>
                    <a:lstStyle/>
                    <a:p>
                      <a:pPr algn="ctr">
                        <a:lnSpc>
                          <a:spcPct val="115000"/>
                        </a:lnSpc>
                        <a:spcAft>
                          <a:spcPts val="1000"/>
                        </a:spcAft>
                      </a:pPr>
                      <a:r>
                        <a:rPr lang="en-GB" sz="2100">
                          <a:effectLst/>
                        </a:rPr>
                        <a:t>Area</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tc>
                  <a:txBody>
                    <a:bodyPr/>
                    <a:lstStyle/>
                    <a:p>
                      <a:pPr algn="l">
                        <a:lnSpc>
                          <a:spcPct val="115000"/>
                        </a:lnSpc>
                        <a:spcAft>
                          <a:spcPts val="1000"/>
                        </a:spcAft>
                      </a:pPr>
                      <a:r>
                        <a:rPr lang="en-GB" sz="2100">
                          <a:effectLst/>
                        </a:rPr>
                        <a:t> </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extLst>
                  <a:ext uri="{0D108BD9-81ED-4DB2-BD59-A6C34878D82A}">
                    <a16:rowId xmlns:a16="http://schemas.microsoft.com/office/drawing/2014/main" val="1942207805"/>
                  </a:ext>
                </a:extLst>
              </a:tr>
              <a:tr h="398487">
                <a:tc>
                  <a:txBody>
                    <a:bodyPr/>
                    <a:lstStyle/>
                    <a:p>
                      <a:pPr algn="ctr">
                        <a:lnSpc>
                          <a:spcPct val="115000"/>
                        </a:lnSpc>
                        <a:spcAft>
                          <a:spcPts val="1000"/>
                        </a:spcAft>
                      </a:pPr>
                      <a:r>
                        <a:rPr lang="en-GB" sz="2100">
                          <a:effectLst/>
                        </a:rPr>
                        <a:t>Resistance</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tc>
                  <a:txBody>
                    <a:bodyPr/>
                    <a:lstStyle/>
                    <a:p>
                      <a:pPr algn="l">
                        <a:lnSpc>
                          <a:spcPct val="115000"/>
                        </a:lnSpc>
                        <a:spcAft>
                          <a:spcPts val="1000"/>
                        </a:spcAft>
                      </a:pPr>
                      <a:r>
                        <a:rPr lang="en-GB" sz="2100">
                          <a:effectLst/>
                        </a:rPr>
                        <a:t> </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extLst>
                  <a:ext uri="{0D108BD9-81ED-4DB2-BD59-A6C34878D82A}">
                    <a16:rowId xmlns:a16="http://schemas.microsoft.com/office/drawing/2014/main" val="494777960"/>
                  </a:ext>
                </a:extLst>
              </a:tr>
              <a:tr h="398487">
                <a:tc>
                  <a:txBody>
                    <a:bodyPr/>
                    <a:lstStyle/>
                    <a:p>
                      <a:pPr algn="ctr">
                        <a:lnSpc>
                          <a:spcPct val="115000"/>
                        </a:lnSpc>
                        <a:spcAft>
                          <a:spcPts val="1000"/>
                        </a:spcAft>
                      </a:pPr>
                      <a:r>
                        <a:rPr lang="en-GB" sz="2100">
                          <a:effectLst/>
                        </a:rPr>
                        <a:t>Frequency</a:t>
                      </a:r>
                      <a:endParaRPr lang="en-GB" sz="21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tc>
                  <a:txBody>
                    <a:bodyPr/>
                    <a:lstStyle/>
                    <a:p>
                      <a:pPr algn="l">
                        <a:lnSpc>
                          <a:spcPct val="115000"/>
                        </a:lnSpc>
                        <a:spcAft>
                          <a:spcPts val="1000"/>
                        </a:spcAft>
                      </a:pPr>
                      <a:r>
                        <a:rPr lang="en-GB" sz="2100" dirty="0">
                          <a:effectLst/>
                        </a:rPr>
                        <a:t> </a:t>
                      </a:r>
                      <a:endParaRPr lang="en-GB" sz="21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119215" marR="119215" marT="0" marB="0"/>
                </a:tc>
                <a:extLst>
                  <a:ext uri="{0D108BD9-81ED-4DB2-BD59-A6C34878D82A}">
                    <a16:rowId xmlns:a16="http://schemas.microsoft.com/office/drawing/2014/main" val="3620928423"/>
                  </a:ext>
                </a:extLst>
              </a:tr>
            </a:tbl>
          </a:graphicData>
        </a:graphic>
      </p:graphicFrame>
    </p:spTree>
    <p:extLst>
      <p:ext uri="{BB962C8B-B14F-4D97-AF65-F5344CB8AC3E}">
        <p14:creationId xmlns:p14="http://schemas.microsoft.com/office/powerpoint/2010/main" val="13961905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title"/>
          </p:nvPr>
        </p:nvSpPr>
        <p:spPr/>
        <p:txBody>
          <a:bodyPr/>
          <a:lstStyle/>
          <a:p>
            <a:pPr eaLnBrk="1" hangingPunct="1"/>
            <a:r>
              <a:rPr lang="en-GB" sz="2400" b="1"/>
              <a:t>Acceleration</a:t>
            </a:r>
            <a:endParaRPr lang="en-GB"/>
          </a:p>
        </p:txBody>
      </p:sp>
      <p:sp>
        <p:nvSpPr>
          <p:cNvPr id="41989" name="Rectangle 4"/>
          <p:cNvSpPr>
            <a:spLocks noChangeArrowheads="1"/>
          </p:cNvSpPr>
          <p:nvPr/>
        </p:nvSpPr>
        <p:spPr bwMode="auto">
          <a:xfrm>
            <a:off x="447473" y="1125164"/>
            <a:ext cx="9936804" cy="5863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spcBef>
                <a:spcPct val="50000"/>
              </a:spcBef>
              <a:buFontTx/>
              <a:buAutoNum type="arabicPeriod"/>
            </a:pPr>
            <a:r>
              <a:rPr lang="en-GB" sz="2400"/>
              <a:t>A Jaguar can reach 27 m/s from rest in 9.0 s, calculate its acceleration.</a:t>
            </a:r>
          </a:p>
          <a:p>
            <a:pPr marL="457200" indent="-457200">
              <a:spcBef>
                <a:spcPct val="50000"/>
              </a:spcBef>
              <a:buFontTx/>
              <a:buAutoNum type="arabicPeriod"/>
            </a:pPr>
            <a:r>
              <a:rPr lang="en-GB" sz="2400"/>
              <a:t> The space shuttle reaches 1000 m/s, 45 s after launch. Calculate the acceleration.</a:t>
            </a:r>
          </a:p>
          <a:p>
            <a:pPr marL="457200" indent="-457200">
              <a:spcBef>
                <a:spcPct val="50000"/>
              </a:spcBef>
              <a:buFontTx/>
              <a:buAutoNum type="arabicPeriod"/>
            </a:pPr>
            <a:r>
              <a:rPr lang="en-GB" sz="2400"/>
              <a:t>A car reach 30 m/s from a speed of 18 m/s in 6 s. calculate its acceleration.</a:t>
            </a:r>
          </a:p>
          <a:p>
            <a:pPr marL="457200" indent="-457200">
              <a:spcBef>
                <a:spcPct val="50000"/>
              </a:spcBef>
              <a:buFontTx/>
              <a:buAutoNum type="arabicPeriod"/>
            </a:pPr>
            <a:r>
              <a:rPr lang="en-GB" sz="2400"/>
              <a:t> A train moving at 10 m/s increases its speed to 45 m/s in 10 s. calculate its acceleration.</a:t>
            </a:r>
          </a:p>
          <a:p>
            <a:pPr marL="457200" indent="-457200">
              <a:spcBef>
                <a:spcPct val="50000"/>
              </a:spcBef>
              <a:buFontTx/>
              <a:buAutoNum type="arabicPeriod"/>
            </a:pPr>
            <a:r>
              <a:rPr lang="en-GB" sz="2400"/>
              <a:t>A bullet travelling at 240 m/s hits a wall and stops in 0.2 s. Calculate its acceleration.</a:t>
            </a:r>
          </a:p>
          <a:p>
            <a:pPr marL="457200" indent="-457200">
              <a:spcBef>
                <a:spcPct val="50000"/>
              </a:spcBef>
              <a:buFontTx/>
              <a:buAutoNum type="arabicPeriod"/>
            </a:pPr>
            <a:r>
              <a:rPr lang="en-GB" sz="2400"/>
              <a:t>A car travelling at 20 m/s brakes and slows to a halt in 8 s. Calculate its acceleration, it ought to be a negative value!</a:t>
            </a:r>
          </a:p>
          <a:p>
            <a:pPr marL="457200" indent="-457200">
              <a:spcBef>
                <a:spcPct val="50000"/>
              </a:spcBef>
              <a:buFontTx/>
              <a:buAutoNum type="arabicPeriod"/>
            </a:pPr>
            <a:endParaRPr lang="en-GB">
              <a:solidFill>
                <a:schemeClr val="bg1"/>
              </a:solidFill>
              <a:latin typeface="Comic Sans MS" pitchFamily="66" charset="0"/>
            </a:endParaRPr>
          </a:p>
        </p:txBody>
      </p:sp>
    </p:spTree>
    <p:extLst>
      <p:ext uri="{BB962C8B-B14F-4D97-AF65-F5344CB8AC3E}">
        <p14:creationId xmlns:p14="http://schemas.microsoft.com/office/powerpoint/2010/main" val="23841442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p:cNvSpPr>
            <a:spLocks noGrp="1" noChangeArrowheads="1"/>
          </p:cNvSpPr>
          <p:nvPr>
            <p:ph type="title"/>
          </p:nvPr>
        </p:nvSpPr>
        <p:spPr/>
        <p:txBody>
          <a:bodyPr>
            <a:normAutofit fontScale="90000"/>
          </a:bodyPr>
          <a:lstStyle/>
          <a:p>
            <a:pPr eaLnBrk="1" hangingPunct="1"/>
            <a:r>
              <a:rPr lang="en-US">
                <a:solidFill>
                  <a:schemeClr val="accent1">
                    <a:lumMod val="75000"/>
                  </a:schemeClr>
                </a:solidFill>
                <a:ea typeface="Helvetica" pitchFamily="34" charset="0"/>
                <a:cs typeface="Helvetica" pitchFamily="34" charset="0"/>
              </a:rPr>
              <a:t>In each case, calculate the </a:t>
            </a:r>
            <a:r>
              <a:rPr lang="en-US" b="1">
                <a:solidFill>
                  <a:schemeClr val="accent1">
                    <a:lumMod val="75000"/>
                  </a:schemeClr>
                </a:solidFill>
                <a:latin typeface="Helvetica-Bold"/>
                <a:cs typeface="Times New Roman" pitchFamily="18" charset="0"/>
              </a:rPr>
              <a:t>acceleration </a:t>
            </a:r>
            <a:r>
              <a:rPr lang="en-US">
                <a:solidFill>
                  <a:schemeClr val="accent1">
                    <a:lumMod val="75000"/>
                  </a:schemeClr>
                </a:solidFill>
                <a:ea typeface="Helvetica" pitchFamily="34" charset="0"/>
                <a:cs typeface="Helvetica" pitchFamily="34" charset="0"/>
              </a:rPr>
              <a:t>of the vehicle:</a:t>
            </a:r>
            <a:r>
              <a:rPr lang="en-GB">
                <a:cs typeface="Times New Roman" pitchFamily="18" charset="0"/>
              </a:rPr>
              <a:t/>
            </a:r>
            <a:br>
              <a:rPr lang="en-GB">
                <a:cs typeface="Times New Roman" pitchFamily="18" charset="0"/>
              </a:rPr>
            </a:br>
            <a:endParaRPr lang="en-GB">
              <a:cs typeface="Times New Roman" pitchFamily="18" charset="0"/>
            </a:endParaRPr>
          </a:p>
        </p:txBody>
      </p:sp>
      <p:sp>
        <p:nvSpPr>
          <p:cNvPr id="45061" name="Rectangle 3"/>
          <p:cNvSpPr>
            <a:spLocks noGrp="1" noChangeArrowheads="1"/>
          </p:cNvSpPr>
          <p:nvPr>
            <p:ph idx="1"/>
          </p:nvPr>
        </p:nvSpPr>
        <p:spPr/>
        <p:txBody>
          <a:bodyPr>
            <a:normAutofit lnSpcReduction="10000"/>
          </a:bodyPr>
          <a:lstStyle/>
          <a:p>
            <a:pPr eaLnBrk="1" hangingPunct="1">
              <a:lnSpc>
                <a:spcPct val="90000"/>
              </a:lnSpc>
              <a:buFontTx/>
              <a:buNone/>
            </a:pPr>
            <a:r>
              <a:rPr lang="en-US" sz="2400" b="1">
                <a:solidFill>
                  <a:schemeClr val="accent1">
                    <a:lumMod val="75000"/>
                  </a:schemeClr>
                </a:solidFill>
                <a:cs typeface="Times New Roman" pitchFamily="18" charset="0"/>
              </a:rPr>
              <a:t>(a) </a:t>
            </a:r>
            <a:r>
              <a:rPr lang="en-US" sz="2400">
                <a:solidFill>
                  <a:schemeClr val="accent1">
                    <a:lumMod val="75000"/>
                  </a:schemeClr>
                </a:solidFill>
                <a:ea typeface="Helvetica" pitchFamily="34" charset="0"/>
                <a:cs typeface="Helvetica" pitchFamily="34" charset="0"/>
              </a:rPr>
              <a:t>Farmer Jones' tractor starts from rest and increases its velocity to 8 m/s to the right in 10 s.</a:t>
            </a:r>
            <a:endParaRPr lang="en-GB" sz="2400">
              <a:solidFill>
                <a:schemeClr val="accent1">
                  <a:lumMod val="75000"/>
                </a:schemeClr>
              </a:solidFill>
              <a:cs typeface="Times New Roman" pitchFamily="18" charset="0"/>
            </a:endParaRPr>
          </a:p>
          <a:p>
            <a:pPr eaLnBrk="1" hangingPunct="1">
              <a:lnSpc>
                <a:spcPct val="90000"/>
              </a:lnSpc>
              <a:buFontTx/>
              <a:buNone/>
            </a:pPr>
            <a:endParaRPr lang="en-US" sz="2400" b="1">
              <a:solidFill>
                <a:schemeClr val="accent1">
                  <a:lumMod val="75000"/>
                </a:schemeClr>
              </a:solidFill>
              <a:cs typeface="Times New Roman" pitchFamily="18" charset="0"/>
            </a:endParaRPr>
          </a:p>
          <a:p>
            <a:pPr eaLnBrk="1" hangingPunct="1">
              <a:lnSpc>
                <a:spcPct val="90000"/>
              </a:lnSpc>
              <a:buFontTx/>
              <a:buNone/>
            </a:pPr>
            <a:r>
              <a:rPr lang="en-US" sz="2400" b="1">
                <a:solidFill>
                  <a:schemeClr val="accent1">
                    <a:lumMod val="75000"/>
                  </a:schemeClr>
                </a:solidFill>
                <a:cs typeface="Times New Roman" pitchFamily="18" charset="0"/>
              </a:rPr>
              <a:t>(b) </a:t>
            </a:r>
            <a:r>
              <a:rPr lang="en-US" sz="2400">
                <a:solidFill>
                  <a:schemeClr val="accent1">
                    <a:lumMod val="75000"/>
                  </a:schemeClr>
                </a:solidFill>
                <a:ea typeface="Helvetica" pitchFamily="34" charset="0"/>
                <a:cs typeface="Helvetica" pitchFamily="34" charset="0"/>
              </a:rPr>
              <a:t>In their go-kart, Jill and her Mum increase their velocity from rest to 6 m/s to the right in 12 s.</a:t>
            </a:r>
            <a:endParaRPr lang="en-GB" sz="2400">
              <a:solidFill>
                <a:schemeClr val="accent1">
                  <a:lumMod val="75000"/>
                </a:schemeClr>
              </a:solidFill>
              <a:cs typeface="Times New Roman" pitchFamily="18" charset="0"/>
            </a:endParaRPr>
          </a:p>
          <a:p>
            <a:pPr eaLnBrk="1" hangingPunct="1">
              <a:lnSpc>
                <a:spcPct val="90000"/>
              </a:lnSpc>
              <a:buFontTx/>
              <a:buNone/>
            </a:pPr>
            <a:endParaRPr lang="en-US" sz="2400" b="1">
              <a:solidFill>
                <a:schemeClr val="accent1">
                  <a:lumMod val="75000"/>
                </a:schemeClr>
              </a:solidFill>
              <a:cs typeface="Times New Roman" pitchFamily="18" charset="0"/>
            </a:endParaRPr>
          </a:p>
          <a:p>
            <a:pPr eaLnBrk="1" hangingPunct="1">
              <a:lnSpc>
                <a:spcPct val="90000"/>
              </a:lnSpc>
              <a:buFontTx/>
              <a:buNone/>
            </a:pPr>
            <a:r>
              <a:rPr lang="en-US" sz="2400" b="1">
                <a:solidFill>
                  <a:schemeClr val="accent1">
                    <a:lumMod val="75000"/>
                  </a:schemeClr>
                </a:solidFill>
                <a:cs typeface="Times New Roman" pitchFamily="18" charset="0"/>
              </a:rPr>
              <a:t>(c) </a:t>
            </a:r>
            <a:r>
              <a:rPr lang="en-US" sz="2400">
                <a:solidFill>
                  <a:schemeClr val="accent1">
                    <a:lumMod val="75000"/>
                  </a:schemeClr>
                </a:solidFill>
                <a:ea typeface="Helvetica" pitchFamily="34" charset="0"/>
                <a:cs typeface="Helvetica" pitchFamily="34" charset="0"/>
              </a:rPr>
              <a:t>On her motor scooter, Dominique takes 5 s to increase her velocity from 3 m/s to 13 m/s to the right.</a:t>
            </a:r>
            <a:endParaRPr lang="en-GB" sz="2400">
              <a:solidFill>
                <a:schemeClr val="accent1">
                  <a:lumMod val="75000"/>
                </a:schemeClr>
              </a:solidFill>
              <a:cs typeface="Times New Roman" pitchFamily="18" charset="0"/>
            </a:endParaRPr>
          </a:p>
          <a:p>
            <a:pPr eaLnBrk="1" hangingPunct="1">
              <a:lnSpc>
                <a:spcPct val="90000"/>
              </a:lnSpc>
              <a:buFontTx/>
              <a:buNone/>
            </a:pPr>
            <a:endParaRPr lang="en-US" sz="2400" b="1">
              <a:solidFill>
                <a:schemeClr val="accent1">
                  <a:lumMod val="75000"/>
                </a:schemeClr>
              </a:solidFill>
              <a:cs typeface="Times New Roman" pitchFamily="18" charset="0"/>
            </a:endParaRPr>
          </a:p>
          <a:p>
            <a:pPr eaLnBrk="1" hangingPunct="1">
              <a:lnSpc>
                <a:spcPct val="90000"/>
              </a:lnSpc>
              <a:buFontTx/>
              <a:buNone/>
            </a:pPr>
            <a:r>
              <a:rPr lang="en-US" sz="2400" b="1">
                <a:solidFill>
                  <a:schemeClr val="accent1">
                    <a:lumMod val="75000"/>
                  </a:schemeClr>
                </a:solidFill>
                <a:cs typeface="Times New Roman" pitchFamily="18" charset="0"/>
              </a:rPr>
              <a:t>(d) </a:t>
            </a:r>
            <a:r>
              <a:rPr lang="en-US" sz="2400">
                <a:solidFill>
                  <a:schemeClr val="accent1">
                    <a:lumMod val="75000"/>
                  </a:schemeClr>
                </a:solidFill>
                <a:cs typeface="Times New Roman" pitchFamily="18" charset="0"/>
              </a:rPr>
              <a:t>Mike's motorbike takes 5 s to increase in velocity from 10 m/s to 30 m/s to the right.</a:t>
            </a:r>
            <a:r>
              <a:rPr lang="en-GB" sz="2800">
                <a:solidFill>
                  <a:schemeClr val="accent1">
                    <a:lumMod val="75000"/>
                  </a:schemeClr>
                </a:solidFill>
              </a:rPr>
              <a:t> </a:t>
            </a:r>
          </a:p>
        </p:txBody>
      </p:sp>
      <p:pic>
        <p:nvPicPr>
          <p:cNvPr id="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0528" t="5959" r="51815" b="67103"/>
          <a:stretch/>
        </p:blipFill>
        <p:spPr>
          <a:xfrm>
            <a:off x="9627326" y="185194"/>
            <a:ext cx="1685109" cy="1724298"/>
          </a:xfrm>
          <a:prstGeom prst="rect">
            <a:avLst/>
          </a:prstGeom>
          <a:noFill/>
        </p:spPr>
      </p:pic>
      <p:pic>
        <p:nvPicPr>
          <p:cNvPr id="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70768" t="5823" b="66218"/>
          <a:stretch/>
        </p:blipFill>
        <p:spPr>
          <a:xfrm>
            <a:off x="9627326" y="2160589"/>
            <a:ext cx="1781054" cy="1789612"/>
          </a:xfrm>
          <a:prstGeom prst="rect">
            <a:avLst/>
          </a:prstGeom>
          <a:noFill/>
        </p:spPr>
      </p:pic>
      <p:pic>
        <p:nvPicPr>
          <p:cNvPr id="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72054" t="72150" b="14789"/>
          <a:stretch/>
        </p:blipFill>
        <p:spPr>
          <a:xfrm>
            <a:off x="7036855" y="5799910"/>
            <a:ext cx="1702677" cy="836024"/>
          </a:xfrm>
          <a:prstGeom prst="rect">
            <a:avLst/>
          </a:prstGeom>
          <a:noFill/>
        </p:spPr>
      </p:pic>
      <p:pic>
        <p:nvPicPr>
          <p:cNvPr id="9"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70381" r="79214" b="2884"/>
          <a:stretch/>
        </p:blipFill>
        <p:spPr>
          <a:xfrm>
            <a:off x="9907739" y="4506686"/>
            <a:ext cx="1220228" cy="1711236"/>
          </a:xfrm>
          <a:prstGeom prst="rect">
            <a:avLst/>
          </a:prstGeom>
          <a:noFill/>
        </p:spPr>
      </p:pic>
    </p:spTree>
    <p:extLst>
      <p:ext uri="{BB962C8B-B14F-4D97-AF65-F5344CB8AC3E}">
        <p14:creationId xmlns:p14="http://schemas.microsoft.com/office/powerpoint/2010/main" val="36078700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9818" y="898312"/>
            <a:ext cx="11313503" cy="5202042"/>
          </a:xfrm>
          <a:noFill/>
        </p:spPr>
      </p:pic>
    </p:spTree>
    <p:extLst>
      <p:ext uri="{BB962C8B-B14F-4D97-AF65-F5344CB8AC3E}">
        <p14:creationId xmlns:p14="http://schemas.microsoft.com/office/powerpoint/2010/main" val="780540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530" y="1345473"/>
            <a:ext cx="11277599" cy="4833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51048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50" y="836023"/>
            <a:ext cx="11662851" cy="4663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4703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165" y="1214846"/>
            <a:ext cx="11571866" cy="4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55564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13F5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F5C9C2F1-16EB-4874-98CA-59C4B9FC9CE8}"/>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Measuring Acceleration</a:t>
            </a:r>
          </a:p>
        </p:txBody>
      </p:sp>
      <p:pic>
        <p:nvPicPr>
          <p:cNvPr id="43015" name="Picture 43014" descr="Close-up of wooden white and yellow ruler">
            <a:extLst>
              <a:ext uri="{FF2B5EF4-FFF2-40B4-BE49-F238E27FC236}">
                <a16:creationId xmlns:a16="http://schemas.microsoft.com/office/drawing/2014/main" id="{53C9417C-F37E-4E1E-989A-0B327120B9D3}"/>
              </a:ext>
            </a:extLst>
          </p:cNvPr>
          <p:cNvPicPr>
            <a:picLocks noChangeAspect="1"/>
          </p:cNvPicPr>
          <p:nvPr/>
        </p:nvPicPr>
        <p:blipFill rotWithShape="1">
          <a:blip r:embed="rId2"/>
          <a:srcRect t="11204" r="1" b="11207"/>
          <a:stretch/>
        </p:blipFill>
        <p:spPr>
          <a:xfrm>
            <a:off x="327547" y="321733"/>
            <a:ext cx="7058306" cy="4107392"/>
          </a:xfrm>
          <a:prstGeom prst="rect">
            <a:avLst/>
          </a:prstGeom>
        </p:spPr>
      </p:pic>
      <p:sp>
        <p:nvSpPr>
          <p:cNvPr id="79" name="Rectangle 78">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013" name="Rectangle 3"/>
          <p:cNvSpPr>
            <a:spLocks noChangeArrowheads="1"/>
          </p:cNvSpPr>
          <p:nvPr/>
        </p:nvSpPr>
        <p:spPr bwMode="auto">
          <a:xfrm>
            <a:off x="8029319" y="917725"/>
            <a:ext cx="3424739" cy="485236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p>
            <a:pPr indent="-228600">
              <a:lnSpc>
                <a:spcPct val="90000"/>
              </a:lnSpc>
              <a:spcBef>
                <a:spcPct val="50000"/>
              </a:spcBef>
              <a:buFont typeface="Arial" panose="020B0604020202020204" pitchFamily="34" charset="0"/>
              <a:buChar char="•"/>
            </a:pPr>
            <a:r>
              <a:rPr lang="en-US" sz="3200" dirty="0">
                <a:solidFill>
                  <a:srgbClr val="FFFFFF"/>
                </a:solidFill>
              </a:rPr>
              <a:t>Describe how you could measure the acceleration of a small vehicle as it runs down a slope in the laboratory.</a:t>
            </a:r>
          </a:p>
        </p:txBody>
      </p:sp>
    </p:spTree>
    <p:extLst>
      <p:ext uri="{BB962C8B-B14F-4D97-AF65-F5344CB8AC3E}">
        <p14:creationId xmlns:p14="http://schemas.microsoft.com/office/powerpoint/2010/main" val="4446406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ing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314" t="17995"/>
          <a:stretch>
            <a:fillRect/>
          </a:stretch>
        </p:blipFill>
        <p:spPr bwMode="auto">
          <a:xfrm>
            <a:off x="-74716" y="572823"/>
            <a:ext cx="5228608" cy="2783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8229600" y="101311"/>
            <a:ext cx="3843050" cy="3394169"/>
          </a:xfrm>
          <a:prstGeom prst="rect">
            <a:avLst/>
          </a:prstGeom>
          <a:noFill/>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28600" y="3734896"/>
            <a:ext cx="5621868" cy="284702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353012" y="3734896"/>
            <a:ext cx="5621868" cy="2847023"/>
            <a:chOff x="6550439" y="3734896"/>
            <a:chExt cx="5621868" cy="2847023"/>
          </a:xfrm>
        </p:grpSpPr>
        <p:grpSp>
          <p:nvGrpSpPr>
            <p:cNvPr id="9" name="Group 8"/>
            <p:cNvGrpSpPr/>
            <p:nvPr/>
          </p:nvGrpSpPr>
          <p:grpSpPr>
            <a:xfrm>
              <a:off x="6550439" y="3734896"/>
              <a:ext cx="5621868" cy="2847023"/>
              <a:chOff x="6550439" y="3734896"/>
              <a:chExt cx="5621868" cy="2847023"/>
            </a:xfrm>
          </p:grpSpPr>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550439" y="3734896"/>
                <a:ext cx="5621868" cy="284702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rot="20493900">
                <a:off x="10443383" y="4010763"/>
                <a:ext cx="883227" cy="59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906519" y="4094018"/>
              <a:ext cx="646162" cy="783689"/>
            </a:xfrm>
            <a:prstGeom prst="rect">
              <a:avLst/>
            </a:prstGeom>
          </p:spPr>
        </p:pic>
      </p:grpSp>
      <p:sp>
        <p:nvSpPr>
          <p:cNvPr id="2" name="Title 1"/>
          <p:cNvSpPr>
            <a:spLocks noGrp="1"/>
          </p:cNvSpPr>
          <p:nvPr>
            <p:ph type="title"/>
          </p:nvPr>
        </p:nvSpPr>
        <p:spPr>
          <a:xfrm>
            <a:off x="228600" y="67618"/>
            <a:ext cx="5144589" cy="742873"/>
          </a:xfrm>
        </p:spPr>
        <p:txBody>
          <a:bodyPr/>
          <a:lstStyle/>
          <a:p>
            <a:r>
              <a:rPr lang="en-GB"/>
              <a:t>Many different ways</a:t>
            </a:r>
          </a:p>
        </p:txBody>
      </p:sp>
      <p:grpSp>
        <p:nvGrpSpPr>
          <p:cNvPr id="15" name="Group 14"/>
          <p:cNvGrpSpPr/>
          <p:nvPr/>
        </p:nvGrpSpPr>
        <p:grpSpPr>
          <a:xfrm>
            <a:off x="5237159" y="113935"/>
            <a:ext cx="3030270" cy="2090313"/>
            <a:chOff x="3651085" y="1245169"/>
            <a:chExt cx="5798706" cy="3816315"/>
          </a:xfrm>
        </p:grpSpPr>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1085" y="1245169"/>
              <a:ext cx="5798705" cy="193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1086" y="3126552"/>
              <a:ext cx="5798705" cy="193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584519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45143-79A7-447A-808B-62F928F336AC}"/>
              </a:ext>
            </a:extLst>
          </p:cNvPr>
          <p:cNvSpPr>
            <a:spLocks noGrp="1"/>
          </p:cNvSpPr>
          <p:nvPr>
            <p:ph type="title"/>
          </p:nvPr>
        </p:nvSpPr>
        <p:spPr>
          <a:xfrm>
            <a:off x="104503" y="609600"/>
            <a:ext cx="4245427" cy="1320800"/>
          </a:xfrm>
        </p:spPr>
        <p:txBody>
          <a:bodyPr vert="horz" lIns="91440" tIns="45720" rIns="91440" bIns="45720" rtlCol="0" anchor="ctr">
            <a:normAutofit/>
          </a:bodyPr>
          <a:lstStyle/>
          <a:p>
            <a:pPr>
              <a:lnSpc>
                <a:spcPct val="90000"/>
              </a:lnSpc>
            </a:pPr>
            <a:r>
              <a:rPr lang="en-US" sz="2000">
                <a:hlinkClick r:id="rId2"/>
              </a:rPr>
              <a:t>https://www.youtube.com/watch?v=YUqwdD73610</a:t>
            </a:r>
            <a:r>
              <a:rPr lang="en-US" sz="2000"/>
              <a:t/>
            </a:r>
            <a:br>
              <a:rPr lang="en-US" sz="2000"/>
            </a:br>
            <a:endParaRPr lang="en-US" sz="2000"/>
          </a:p>
        </p:txBody>
      </p:sp>
      <p:sp>
        <p:nvSpPr>
          <p:cNvPr id="49" name="Content Placeholder 48">
            <a:extLst>
              <a:ext uri="{FF2B5EF4-FFF2-40B4-BE49-F238E27FC236}">
                <a16:creationId xmlns:a16="http://schemas.microsoft.com/office/drawing/2014/main" id="{CCEB4FD7-7470-4907-B7C7-7BD10F20AFAF}"/>
              </a:ext>
            </a:extLst>
          </p:cNvPr>
          <p:cNvSpPr>
            <a:spLocks noGrp="1"/>
          </p:cNvSpPr>
          <p:nvPr>
            <p:ph idx="1"/>
          </p:nvPr>
        </p:nvSpPr>
        <p:spPr>
          <a:xfrm>
            <a:off x="268511" y="2075197"/>
            <a:ext cx="4656186" cy="1410795"/>
          </a:xfrm>
        </p:spPr>
        <p:txBody>
          <a:bodyPr>
            <a:normAutofit/>
          </a:bodyPr>
          <a:lstStyle/>
          <a:p>
            <a:r>
              <a:rPr lang="en-US"/>
              <a:t>There are different ways to measure acceleration here are a few.</a:t>
            </a:r>
          </a:p>
        </p:txBody>
      </p:sp>
      <p:pic>
        <p:nvPicPr>
          <p:cNvPr id="15" name="Picture 14">
            <a:extLst>
              <a:ext uri="{FF2B5EF4-FFF2-40B4-BE49-F238E27FC236}">
                <a16:creationId xmlns:a16="http://schemas.microsoft.com/office/drawing/2014/main" id="{6536F306-B999-46A9-9FE4-FB5435683468}"/>
              </a:ext>
            </a:extLst>
          </p:cNvPr>
          <p:cNvPicPr>
            <a:picLocks noChangeAspect="1"/>
          </p:cNvPicPr>
          <p:nvPr/>
        </p:nvPicPr>
        <p:blipFill>
          <a:blip r:embed="rId3"/>
          <a:stretch>
            <a:fillRect/>
          </a:stretch>
        </p:blipFill>
        <p:spPr>
          <a:xfrm>
            <a:off x="6097872" y="97462"/>
            <a:ext cx="5120767" cy="3533327"/>
          </a:xfrm>
          <a:prstGeom prst="rect">
            <a:avLst/>
          </a:prstGeom>
        </p:spPr>
      </p:pic>
      <p:pic>
        <p:nvPicPr>
          <p:cNvPr id="13" name="Content Placeholder 12">
            <a:extLst>
              <a:ext uri="{FF2B5EF4-FFF2-40B4-BE49-F238E27FC236}">
                <a16:creationId xmlns:a16="http://schemas.microsoft.com/office/drawing/2014/main" id="{BDECD27F-AF4F-42B0-A57D-FB190F7241BC}"/>
              </a:ext>
            </a:extLst>
          </p:cNvPr>
          <p:cNvPicPr>
            <a:picLocks noChangeAspect="1"/>
          </p:cNvPicPr>
          <p:nvPr/>
        </p:nvPicPr>
        <p:blipFill>
          <a:blip r:embed="rId4"/>
          <a:stretch>
            <a:fillRect/>
          </a:stretch>
        </p:blipFill>
        <p:spPr>
          <a:xfrm>
            <a:off x="193049" y="3630789"/>
            <a:ext cx="4202155" cy="2920496"/>
          </a:xfrm>
          <a:prstGeom prst="rect">
            <a:avLst/>
          </a:prstGeom>
        </p:spPr>
      </p:pic>
      <p:sp>
        <p:nvSpPr>
          <p:cNvPr id="5" name="Footer Placeholder 4">
            <a:extLst>
              <a:ext uri="{FF2B5EF4-FFF2-40B4-BE49-F238E27FC236}">
                <a16:creationId xmlns:a16="http://schemas.microsoft.com/office/drawing/2014/main" id="{C546FC54-6A15-4203-AADE-BCA88FAC4FBC}"/>
              </a:ext>
            </a:extLst>
          </p:cNvPr>
          <p:cNvSpPr>
            <a:spLocks noGrp="1"/>
          </p:cNvSpPr>
          <p:nvPr>
            <p:ph type="ftr" sz="quarter" idx="11"/>
          </p:nvPr>
        </p:nvSpPr>
        <p:spPr>
          <a:xfrm>
            <a:off x="2032000" y="6041363"/>
            <a:ext cx="3894420" cy="365125"/>
          </a:xfrm>
        </p:spPr>
        <p:txBody>
          <a:bodyPr vert="horz" lIns="91440" tIns="45720" rIns="91440" bIns="45720" rtlCol="0" anchor="ctr">
            <a:normAutofit/>
          </a:bodyPr>
          <a:lstStyle/>
          <a:p>
            <a:pPr defTabSz="914400">
              <a:spcAft>
                <a:spcPts val="600"/>
              </a:spcAft>
              <a:defRPr/>
            </a:pPr>
            <a:r>
              <a:rPr lang="en-US" kern="1200">
                <a:latin typeface="+mn-lt"/>
                <a:ea typeface="+mn-ea"/>
                <a:cs typeface="+mn-cs"/>
              </a:rPr>
              <a:t>JAH</a:t>
            </a:r>
          </a:p>
        </p:txBody>
      </p:sp>
      <p:sp>
        <p:nvSpPr>
          <p:cNvPr id="4" name="Date Placeholder 3">
            <a:extLst>
              <a:ext uri="{FF2B5EF4-FFF2-40B4-BE49-F238E27FC236}">
                <a16:creationId xmlns:a16="http://schemas.microsoft.com/office/drawing/2014/main" id="{65F2A167-9251-4618-AF80-B8EEB3F93CBD}"/>
              </a:ext>
            </a:extLst>
          </p:cNvPr>
          <p:cNvSpPr>
            <a:spLocks noGrp="1"/>
          </p:cNvSpPr>
          <p:nvPr>
            <p:ph type="dt" sz="half" idx="10"/>
          </p:nvPr>
        </p:nvSpPr>
        <p:spPr>
          <a:xfrm>
            <a:off x="6097872" y="6041363"/>
            <a:ext cx="1513932" cy="365125"/>
          </a:xfrm>
        </p:spPr>
        <p:txBody>
          <a:bodyPr vert="horz" lIns="91440" tIns="45720" rIns="91440" bIns="45720" rtlCol="0" anchor="ctr">
            <a:normAutofit/>
          </a:bodyPr>
          <a:lstStyle/>
          <a:p>
            <a:pPr defTabSz="914400">
              <a:spcAft>
                <a:spcPts val="600"/>
              </a:spcAft>
              <a:defRPr/>
            </a:pPr>
            <a:r>
              <a:rPr lang="en-GB"/>
              <a:t>02/10/2011</a:t>
            </a:r>
          </a:p>
        </p:txBody>
      </p:sp>
      <p:pic>
        <p:nvPicPr>
          <p:cNvPr id="11" name="Picture 10">
            <a:extLst>
              <a:ext uri="{FF2B5EF4-FFF2-40B4-BE49-F238E27FC236}">
                <a16:creationId xmlns:a16="http://schemas.microsoft.com/office/drawing/2014/main" id="{79DFBBC4-A223-42D0-8701-56953117F2B4}"/>
              </a:ext>
            </a:extLst>
          </p:cNvPr>
          <p:cNvPicPr>
            <a:picLocks noChangeAspect="1"/>
          </p:cNvPicPr>
          <p:nvPr/>
        </p:nvPicPr>
        <p:blipFill>
          <a:blip r:embed="rId5"/>
          <a:stretch>
            <a:fillRect/>
          </a:stretch>
        </p:blipFill>
        <p:spPr>
          <a:xfrm>
            <a:off x="5050973" y="3735543"/>
            <a:ext cx="4263499" cy="2920496"/>
          </a:xfrm>
          <a:prstGeom prst="rect">
            <a:avLst/>
          </a:prstGeom>
        </p:spPr>
      </p:pic>
    </p:spTree>
    <p:extLst>
      <p:ext uri="{BB962C8B-B14F-4D97-AF65-F5344CB8AC3E}">
        <p14:creationId xmlns:p14="http://schemas.microsoft.com/office/powerpoint/2010/main" val="1888359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311147" y="64160"/>
            <a:ext cx="7569706" cy="1288238"/>
          </a:xfrm>
        </p:spPr>
        <p:txBody>
          <a:bodyPr anchor="ctr">
            <a:normAutofit/>
          </a:bodyPr>
          <a:lstStyle/>
          <a:p>
            <a:pPr algn="ctr"/>
            <a:r>
              <a:rPr lang="en-GB" sz="4100"/>
              <a:t>Don’t measure acceleration we calculate it!</a:t>
            </a:r>
          </a:p>
        </p:txBody>
      </p:sp>
      <p:sp>
        <p:nvSpPr>
          <p:cNvPr id="3" name="Content Placeholder 2"/>
          <p:cNvSpPr>
            <a:spLocks noGrp="1"/>
          </p:cNvSpPr>
          <p:nvPr>
            <p:ph idx="1"/>
          </p:nvPr>
        </p:nvSpPr>
        <p:spPr>
          <a:xfrm>
            <a:off x="1665515" y="1416558"/>
            <a:ext cx="9329056" cy="4024884"/>
          </a:xfrm>
        </p:spPr>
        <p:txBody>
          <a:bodyPr anchor="t">
            <a:noAutofit/>
          </a:bodyPr>
          <a:lstStyle/>
          <a:p>
            <a:pPr marL="0" indent="0">
              <a:buNone/>
            </a:pPr>
            <a:r>
              <a:rPr lang="en-GB" sz="2400" dirty="0"/>
              <a:t>We don’t measure </a:t>
            </a:r>
            <a:r>
              <a:rPr lang="en-GB" sz="2400" i="1" dirty="0"/>
              <a:t>v</a:t>
            </a:r>
            <a:r>
              <a:rPr lang="en-GB" sz="2400" dirty="0"/>
              <a:t> and </a:t>
            </a:r>
            <a:r>
              <a:rPr lang="en-GB" sz="2400" i="1" dirty="0"/>
              <a:t>u</a:t>
            </a:r>
            <a:r>
              <a:rPr lang="en-GB" sz="2400" dirty="0"/>
              <a:t> we calculate them from </a:t>
            </a:r>
          </a:p>
          <a:p>
            <a:r>
              <a:rPr lang="en-GB" sz="2400" i="1" dirty="0"/>
              <a:t>u=s/t</a:t>
            </a:r>
          </a:p>
          <a:p>
            <a:pPr lvl="1"/>
            <a:r>
              <a:rPr lang="en-GB" dirty="0"/>
              <a:t>Where </a:t>
            </a:r>
          </a:p>
          <a:p>
            <a:pPr lvl="2"/>
            <a:r>
              <a:rPr lang="en-GB" sz="2400" dirty="0"/>
              <a:t>s = length of the card</a:t>
            </a:r>
          </a:p>
          <a:p>
            <a:pPr lvl="2"/>
            <a:r>
              <a:rPr lang="en-GB" sz="2400" dirty="0"/>
              <a:t>t= time for the vehicle to pass through the top light gates.</a:t>
            </a:r>
          </a:p>
          <a:p>
            <a:pPr marL="360363" lvl="2" indent="-360363">
              <a:buSzPct val="100000"/>
            </a:pPr>
            <a:r>
              <a:rPr lang="en-GB" sz="2400" i="1" dirty="0"/>
              <a:t>v=s/t</a:t>
            </a:r>
          </a:p>
          <a:p>
            <a:pPr lvl="1"/>
            <a:r>
              <a:rPr lang="en-GB" dirty="0"/>
              <a:t>Where </a:t>
            </a:r>
          </a:p>
          <a:p>
            <a:pPr lvl="2"/>
            <a:r>
              <a:rPr lang="en-GB" sz="2400" dirty="0"/>
              <a:t>s = length of the card</a:t>
            </a:r>
          </a:p>
          <a:p>
            <a:pPr lvl="2"/>
            <a:r>
              <a:rPr lang="en-GB" sz="2400" dirty="0"/>
              <a:t>t= time for the vehicle to pass through the bottom light gates.</a:t>
            </a:r>
          </a:p>
          <a:p>
            <a:pPr marL="0" lvl="2" indent="0">
              <a:buNone/>
            </a:pPr>
            <a:r>
              <a:rPr lang="en-GB" sz="2400" dirty="0"/>
              <a:t>We also need to know the time it took the car to go between the light gates.</a:t>
            </a:r>
          </a:p>
          <a:p>
            <a:pPr marL="285750" lvl="2" indent="-285750"/>
            <a:r>
              <a:rPr lang="en-GB" sz="2400" dirty="0"/>
              <a:t>Or v=s/t where s= length of second piece of card, and t is the time for the vehicle to pass through the light gate.</a:t>
            </a:r>
          </a:p>
          <a:p>
            <a:endParaRPr lang="en-GB" sz="2400" dirty="0"/>
          </a:p>
        </p:txBody>
      </p:sp>
    </p:spTree>
    <p:extLst>
      <p:ext uri="{BB962C8B-B14F-4D97-AF65-F5344CB8AC3E}">
        <p14:creationId xmlns:p14="http://schemas.microsoft.com/office/powerpoint/2010/main" val="182892265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5594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Box 2">
            <a:extLst>
              <a:ext uri="{FF2B5EF4-FFF2-40B4-BE49-F238E27FC236}">
                <a16:creationId xmlns:a16="http://schemas.microsoft.com/office/drawing/2014/main" id="{A80FB20C-1677-4D96-B46B-3CE5E22B31C5}"/>
              </a:ext>
            </a:extLst>
          </p:cNvPr>
          <p:cNvSpPr txBox="1">
            <a:spLocks noChangeArrowheads="1"/>
          </p:cNvSpPr>
          <p:nvPr/>
        </p:nvSpPr>
        <p:spPr bwMode="auto">
          <a:xfrm>
            <a:off x="524256" y="4767072"/>
            <a:ext cx="6594189" cy="1625210"/>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p>
            <a:pPr marL="0" marR="0" lvl="0" indent="0" algn="r" fontAlgn="base">
              <a:lnSpc>
                <a:spcPct val="90000"/>
              </a:lnSpc>
              <a:spcBef>
                <a:spcPct val="0"/>
              </a:spcBef>
              <a:spcAft>
                <a:spcPts val="600"/>
              </a:spcAft>
              <a:buClrTx/>
              <a:buSzTx/>
              <a:tabLst/>
            </a:pPr>
            <a:r>
              <a:rPr kumimoji="0" lang="en-US" altLang="en-US" sz="3700" b="0" i="0" u="none" strike="noStrike" cap="none" normalizeH="0" baseline="0" dirty="0">
                <a:ln>
                  <a:noFill/>
                </a:ln>
                <a:solidFill>
                  <a:srgbClr val="FFFFFF"/>
                </a:solidFill>
                <a:effectLst/>
                <a:latin typeface="+mj-lt"/>
                <a:ea typeface="+mj-ea"/>
                <a:cs typeface="+mj-cs"/>
              </a:rPr>
              <a:t>Speed is the distance travelled in unit time (distance travelled per second)</a:t>
            </a:r>
          </a:p>
        </p:txBody>
      </p:sp>
      <p:pic>
        <p:nvPicPr>
          <p:cNvPr id="8" name="Picture 7" descr="A dashboard of a car">
            <a:extLst>
              <a:ext uri="{FF2B5EF4-FFF2-40B4-BE49-F238E27FC236}">
                <a16:creationId xmlns:a16="http://schemas.microsoft.com/office/drawing/2014/main" id="{FEC10684-3E17-4A3F-8662-35C4099E78BC}"/>
              </a:ext>
            </a:extLst>
          </p:cNvPr>
          <p:cNvPicPr>
            <a:picLocks noChangeAspect="1"/>
          </p:cNvPicPr>
          <p:nvPr/>
        </p:nvPicPr>
        <p:blipFill rotWithShape="1">
          <a:blip r:embed="rId2"/>
          <a:srcRect t="12820" r="1" b="1"/>
          <a:stretch/>
        </p:blipFill>
        <p:spPr>
          <a:xfrm>
            <a:off x="327547" y="321733"/>
            <a:ext cx="7058306" cy="4107392"/>
          </a:xfrm>
          <a:prstGeom prst="rect">
            <a:avLst/>
          </a:prstGeom>
        </p:spPr>
      </p:pic>
      <p:sp>
        <p:nvSpPr>
          <p:cNvPr id="23" name="Rectangle 2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6" name="Rectangle 4">
                <a:extLst>
                  <a:ext uri="{FF2B5EF4-FFF2-40B4-BE49-F238E27FC236}">
                    <a16:creationId xmlns:a16="http://schemas.microsoft.com/office/drawing/2014/main" id="{16C5A3A4-5027-49C7-A50D-BEB47FAA111C}"/>
                  </a:ext>
                </a:extLst>
              </p:cNvPr>
              <p:cNvSpPr>
                <a:spLocks noChangeArrowheads="1"/>
              </p:cNvSpPr>
              <p:nvPr/>
            </p:nvSpPr>
            <p:spPr bwMode="auto">
              <a:xfrm>
                <a:off x="7528840" y="917725"/>
                <a:ext cx="4815560" cy="4852362"/>
              </a:xfrm>
              <a:prstGeom prst="rect">
                <a:avLst/>
              </a:prstGeom>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228600" eaLnBrk="1" fontAlgn="base" hangingPunct="1">
                  <a:lnSpc>
                    <a:spcPct val="90000"/>
                  </a:lnSpc>
                  <a:spcBef>
                    <a:spcPct val="0"/>
                  </a:spcBef>
                  <a:spcAft>
                    <a:spcPts val="600"/>
                  </a:spcAft>
                  <a:buClrTx/>
                  <a:buSzTx/>
                  <a:buFont typeface="Arial" panose="020B0604020202020204" pitchFamily="34" charset="0"/>
                  <a:buChar char="•"/>
                  <a:tabLst/>
                </a:pPr>
                <a:r>
                  <a:rPr kumimoji="0" lang="en-US" altLang="en-US" sz="2000" i="0" u="none" strike="noStrike" cap="none" normalizeH="0" baseline="0" dirty="0">
                    <a:ln>
                      <a:noFill/>
                    </a:ln>
                    <a:solidFill>
                      <a:srgbClr val="FFFFFF"/>
                    </a:solidFill>
                    <a:effectLst/>
                    <a:latin typeface="Trebuchet"/>
                  </a:rPr>
                  <a:t>Speed is described by the equation.</a:t>
                </a: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endParaRPr lang="en-US" altLang="en-US" sz="2000" dirty="0">
                  <a:solidFill>
                    <a:srgbClr val="FFFFFF"/>
                  </a:solidFill>
                  <a:latin typeface="Trebuchet"/>
                </a:endParaRPr>
              </a:p>
              <a:p>
                <a:pPr indent="-228600" eaLnBrk="1" hangingPunct="1">
                  <a:lnSpc>
                    <a:spcPct val="90000"/>
                  </a:lnSpc>
                  <a:spcAft>
                    <a:spcPts val="600"/>
                  </a:spcAft>
                  <a:buFont typeface="Arial" panose="020B0604020202020204" pitchFamily="34" charset="0"/>
                  <a:buChar char="•"/>
                </a:pPr>
                <a:r>
                  <a:rPr kumimoji="0" lang="en-US" altLang="en-US" sz="2000" i="0" u="none" strike="noStrike" cap="none" normalizeH="0" baseline="0" dirty="0">
                    <a:ln>
                      <a:noFill/>
                    </a:ln>
                    <a:solidFill>
                      <a:srgbClr val="FFFFFF"/>
                    </a:solidFill>
                    <a:effectLst/>
                    <a:latin typeface="Trebuchet"/>
                  </a:rPr>
                  <a:t>Speed =distance </a:t>
                </a:r>
                <a:r>
                  <a:rPr kumimoji="0" lang="en-US" altLang="en-US" sz="2000" i="0" u="none" strike="noStrike" cap="none" normalizeH="0" baseline="0" dirty="0">
                    <a:ln>
                      <a:noFill/>
                    </a:ln>
                    <a:solidFill>
                      <a:srgbClr val="FFFFFF"/>
                    </a:solidFill>
                    <a:effectLst/>
                    <a:latin typeface="Trebuchet"/>
                    <a:sym typeface="Symbol" panose="05050102010706020507" pitchFamily="18" charset="2"/>
                  </a:rPr>
                  <a:t></a:t>
                </a:r>
                <a:r>
                  <a:rPr kumimoji="0" lang="en-US" altLang="en-US" sz="2000" i="0" u="none" strike="noStrike" cap="none" normalizeH="0" baseline="0" dirty="0">
                    <a:ln>
                      <a:noFill/>
                    </a:ln>
                    <a:solidFill>
                      <a:srgbClr val="FFFFFF"/>
                    </a:solidFill>
                    <a:effectLst/>
                    <a:latin typeface="Trebuchet"/>
                  </a:rPr>
                  <a:t> time</a:t>
                </a:r>
                <a:endParaRPr kumimoji="0" lang="en-US" altLang="en-US" sz="2000" i="0" u="none" strike="noStrike" cap="none" normalizeH="0" baseline="0" dirty="0">
                  <a:ln>
                    <a:noFill/>
                  </a:ln>
                  <a:solidFill>
                    <a:srgbClr val="FFFFFF"/>
                  </a:solidFill>
                  <a:effectLst/>
                  <a:latin typeface="Trebuchet"/>
                  <a:sym typeface="Symbol" panose="05050102010706020507" pitchFamily="18" charset="2"/>
                </a:endParaRPr>
              </a:p>
              <a:p>
                <a:pPr marR="0" lvl="0" indent="-228600" eaLnBrk="1" fontAlgn="base" hangingPunct="1">
                  <a:lnSpc>
                    <a:spcPct val="90000"/>
                  </a:lnSpc>
                  <a:spcBef>
                    <a:spcPct val="0"/>
                  </a:spcBef>
                  <a:spcAft>
                    <a:spcPts val="600"/>
                  </a:spcAft>
                  <a:buClrTx/>
                  <a:buSzTx/>
                  <a:buFont typeface="Arial" panose="020B0604020202020204" pitchFamily="34" charset="0"/>
                  <a:buChar char="•"/>
                  <a:tabLst/>
                </a:pPr>
                <a:endParaRPr kumimoji="0" lang="en-US" altLang="en-US" sz="2000" i="0" u="none" strike="noStrike" cap="none" normalizeH="0" baseline="0" dirty="0">
                  <a:ln>
                    <a:noFill/>
                  </a:ln>
                  <a:solidFill>
                    <a:srgbClr val="FFFFFF"/>
                  </a:solidFill>
                  <a:effectLst/>
                  <a:latin typeface="Trebuchet"/>
                </a:endParaRP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14:m>
                  <m:oMath xmlns:m="http://schemas.openxmlformats.org/officeDocument/2006/math">
                    <m:r>
                      <a:rPr kumimoji="0" lang="en-US" altLang="en-US" sz="3200" b="0" i="1" u="none" strike="noStrike" cap="none" normalizeH="0" baseline="0" smtClean="0">
                        <a:ln>
                          <a:noFill/>
                        </a:ln>
                        <a:solidFill>
                          <a:srgbClr val="FFFFFF"/>
                        </a:solidFill>
                        <a:effectLst/>
                        <a:latin typeface="Cambria Math" panose="02040503050406030204" pitchFamily="18" charset="0"/>
                      </a:rPr>
                      <m:t>𝑠𝑝𝑒𝑒</m:t>
                    </m:r>
                    <m:r>
                      <a:rPr kumimoji="0" lang="en-GB" altLang="en-US" sz="3200" b="0" i="1" u="none" strike="noStrike" cap="none" normalizeH="0" baseline="0" smtClean="0">
                        <a:ln>
                          <a:noFill/>
                        </a:ln>
                        <a:solidFill>
                          <a:srgbClr val="FFFFFF"/>
                        </a:solidFill>
                        <a:effectLst/>
                        <a:latin typeface="Cambria Math" panose="02040503050406030204" pitchFamily="18" charset="0"/>
                      </a:rPr>
                      <m:t>𝑑</m:t>
                    </m:r>
                    <m:r>
                      <a:rPr kumimoji="0" lang="en-GB" altLang="en-US" sz="3200" b="0" i="1" u="none" strike="noStrike" cap="none" normalizeH="0" baseline="0" smtClean="0">
                        <a:ln>
                          <a:noFill/>
                        </a:ln>
                        <a:solidFill>
                          <a:srgbClr val="FFFFFF"/>
                        </a:solidFill>
                        <a:effectLst/>
                        <a:latin typeface="Cambria Math" panose="02040503050406030204" pitchFamily="18" charset="0"/>
                      </a:rPr>
                      <m:t>=</m:t>
                    </m:r>
                    <m:f>
                      <m:fPr>
                        <m:ctrlPr>
                          <a:rPr kumimoji="0" lang="en-US" altLang="en-US" sz="3200" i="1" u="none" strike="noStrike" cap="none" normalizeH="0" baseline="0">
                            <a:ln>
                              <a:noFill/>
                            </a:ln>
                            <a:solidFill>
                              <a:srgbClr val="FFFFFF"/>
                            </a:solidFill>
                            <a:effectLst/>
                            <a:latin typeface="Cambria Math" panose="02040503050406030204" pitchFamily="18" charset="0"/>
                          </a:rPr>
                        </m:ctrlPr>
                      </m:fPr>
                      <m:num>
                        <m:r>
                          <a:rPr kumimoji="0" lang="en-US" altLang="en-US" sz="3200" b="0" i="1" u="none" strike="noStrike" cap="none" normalizeH="0" baseline="0" smtClean="0">
                            <a:ln>
                              <a:noFill/>
                            </a:ln>
                            <a:solidFill>
                              <a:srgbClr val="FFFFFF"/>
                            </a:solidFill>
                            <a:effectLst/>
                            <a:latin typeface="Cambria Math" panose="02040503050406030204" pitchFamily="18" charset="0"/>
                          </a:rPr>
                          <m:t>𝑑𝑖𝑠𝑡𝑎𝑛𝑐𝑒</m:t>
                        </m:r>
                      </m:num>
                      <m:den>
                        <m:r>
                          <a:rPr kumimoji="0" lang="en-US" altLang="en-US" sz="3200" b="0" i="1" u="none" strike="noStrike" cap="none" normalizeH="0" baseline="0" smtClean="0">
                            <a:ln>
                              <a:noFill/>
                            </a:ln>
                            <a:solidFill>
                              <a:srgbClr val="FFFFFF"/>
                            </a:solidFill>
                            <a:effectLst/>
                            <a:latin typeface="Cambria Math" panose="02040503050406030204" pitchFamily="18" charset="0"/>
                          </a:rPr>
                          <m:t>𝑡𝑖𝑚𝑒</m:t>
                        </m:r>
                      </m:den>
                    </m:f>
                    <m:r>
                      <a:rPr kumimoji="0" lang="en-US" altLang="en-US" sz="3200" b="0" i="1" u="none" strike="noStrike" cap="none" normalizeH="0" baseline="0" smtClean="0">
                        <a:ln>
                          <a:noFill/>
                        </a:ln>
                        <a:solidFill>
                          <a:srgbClr val="FFFFFF"/>
                        </a:solidFill>
                        <a:effectLst/>
                        <a:latin typeface="Cambria Math" panose="02040503050406030204" pitchFamily="18" charset="0"/>
                      </a:rPr>
                      <m:t>             </m:t>
                    </m:r>
                  </m:oMath>
                </a14:m>
                <a:endParaRPr kumimoji="0" lang="en-US" altLang="en-US" sz="3200" i="1" u="none" strike="noStrike" cap="none" normalizeH="0" baseline="0" dirty="0">
                  <a:ln>
                    <a:noFill/>
                  </a:ln>
                  <a:solidFill>
                    <a:srgbClr val="FFFFFF"/>
                  </a:solidFill>
                  <a:effectLst/>
                  <a:latin typeface="Trebuchet"/>
                </a:endParaRP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endParaRPr kumimoji="0" lang="en-US" altLang="en-US" sz="2000" i="1" u="none" strike="noStrike" cap="none" normalizeH="0" baseline="0" dirty="0">
                  <a:ln>
                    <a:noFill/>
                  </a:ln>
                  <a:solidFill>
                    <a:srgbClr val="FFFFFF"/>
                  </a:solidFill>
                  <a:effectLst/>
                  <a:latin typeface="Trebuchet"/>
                </a:endParaRPr>
              </a:p>
              <a:p>
                <a:pPr marL="0" marR="0" lvl="0" indent="-228600" eaLnBrk="1" fontAlgn="base" hangingPunct="1">
                  <a:lnSpc>
                    <a:spcPct val="90000"/>
                  </a:lnSpc>
                  <a:spcBef>
                    <a:spcPct val="0"/>
                  </a:spcBef>
                  <a:spcAft>
                    <a:spcPts val="600"/>
                  </a:spcAft>
                  <a:buClrTx/>
                  <a:buSzTx/>
                  <a:buFont typeface="Arial" panose="020B0604020202020204" pitchFamily="34" charset="0"/>
                  <a:buChar char="•"/>
                  <a:tabLst/>
                </a:pPr>
                <a14:m>
                  <m:oMath xmlns:m="http://schemas.openxmlformats.org/officeDocument/2006/math">
                    <m:r>
                      <a:rPr kumimoji="0" lang="en-US" altLang="en-US" sz="4000" b="0" i="1" u="none" strike="noStrike" cap="none" normalizeH="0" baseline="0" smtClean="0">
                        <a:ln>
                          <a:noFill/>
                        </a:ln>
                        <a:solidFill>
                          <a:srgbClr val="FFFFFF"/>
                        </a:solidFill>
                        <a:effectLst/>
                        <a:latin typeface="Cambria Math" panose="02040503050406030204" pitchFamily="18" charset="0"/>
                      </a:rPr>
                      <m:t>𝑣</m:t>
                    </m:r>
                    <m:r>
                      <a:rPr kumimoji="0" lang="en-US" altLang="en-US" sz="4000" b="0" i="1" u="none" strike="noStrike" cap="none" normalizeH="0" baseline="0" smtClean="0">
                        <a:ln>
                          <a:noFill/>
                        </a:ln>
                        <a:solidFill>
                          <a:srgbClr val="FFFFFF"/>
                        </a:solidFill>
                        <a:effectLst/>
                        <a:latin typeface="Cambria Math" panose="02040503050406030204" pitchFamily="18" charset="0"/>
                      </a:rPr>
                      <m:t>=</m:t>
                    </m:r>
                    <m:f>
                      <m:fPr>
                        <m:ctrlPr>
                          <a:rPr kumimoji="0" lang="en-US" altLang="en-US" sz="4000" i="1" u="none" strike="noStrike" cap="none" normalizeH="0" baseline="0">
                            <a:ln>
                              <a:noFill/>
                            </a:ln>
                            <a:solidFill>
                              <a:srgbClr val="FFFFFF"/>
                            </a:solidFill>
                            <a:effectLst/>
                            <a:latin typeface="Cambria Math" panose="02040503050406030204" pitchFamily="18" charset="0"/>
                          </a:rPr>
                        </m:ctrlPr>
                      </m:fPr>
                      <m:num>
                        <m:r>
                          <a:rPr kumimoji="0" lang="en-US" altLang="en-US" sz="4000" b="0" i="1" u="none" strike="noStrike" cap="none" normalizeH="0" baseline="0" smtClean="0">
                            <a:ln>
                              <a:noFill/>
                            </a:ln>
                            <a:solidFill>
                              <a:srgbClr val="FFFFFF"/>
                            </a:solidFill>
                            <a:effectLst/>
                            <a:latin typeface="Cambria Math" panose="02040503050406030204" pitchFamily="18" charset="0"/>
                          </a:rPr>
                          <m:t>𝑑</m:t>
                        </m:r>
                      </m:num>
                      <m:den>
                        <m:r>
                          <a:rPr kumimoji="0" lang="en-US" altLang="en-US" sz="4000" b="0" i="1" u="none" strike="noStrike" cap="none" normalizeH="0" baseline="0" smtClean="0">
                            <a:ln>
                              <a:noFill/>
                            </a:ln>
                            <a:solidFill>
                              <a:srgbClr val="FFFFFF"/>
                            </a:solidFill>
                            <a:effectLst/>
                            <a:latin typeface="Cambria Math" panose="02040503050406030204" pitchFamily="18" charset="0"/>
                          </a:rPr>
                          <m:t>𝑡</m:t>
                        </m:r>
                      </m:den>
                    </m:f>
                  </m:oMath>
                </a14:m>
                <a:endParaRPr kumimoji="0" lang="en-US" altLang="en-US" sz="4000" i="0" u="none" strike="noStrike" cap="none" normalizeH="0" baseline="0" dirty="0">
                  <a:ln>
                    <a:noFill/>
                  </a:ln>
                  <a:solidFill>
                    <a:srgbClr val="FFFFFF"/>
                  </a:solidFill>
                  <a:effectLst/>
                  <a:latin typeface="Trebuchet"/>
                </a:endParaRPr>
              </a:p>
            </p:txBody>
          </p:sp>
        </mc:Choice>
        <mc:Fallback xmlns="">
          <p:sp>
            <p:nvSpPr>
              <p:cNvPr id="6" name="Rectangle 4">
                <a:extLst>
                  <a:ext uri="{FF2B5EF4-FFF2-40B4-BE49-F238E27FC236}">
                    <a16:creationId xmlns:a16="http://schemas.microsoft.com/office/drawing/2014/main" id="{16C5A3A4-5027-49C7-A50D-BEB47FAA111C}"/>
                  </a:ext>
                </a:extLst>
              </p:cNvPr>
              <p:cNvSpPr>
                <a:spLocks noRot="1" noChangeAspect="1" noMove="1" noResize="1" noEditPoints="1" noAdjustHandles="1" noChangeArrowheads="1" noChangeShapeType="1" noTextEdit="1"/>
              </p:cNvSpPr>
              <p:nvPr/>
            </p:nvSpPr>
            <p:spPr bwMode="auto">
              <a:xfrm>
                <a:off x="7528840" y="917725"/>
                <a:ext cx="4815560" cy="4852362"/>
              </a:xfrm>
              <a:prstGeom prst="rect">
                <a:avLst/>
              </a:prstGeom>
              <a:blipFill>
                <a:blip r:embed="rId3"/>
                <a:stretch>
                  <a:fillRect l="-1139"/>
                </a:stretch>
              </a:blip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noFill/>
                  </a:rPr>
                  <a:t> </a:t>
                </a:r>
              </a:p>
            </p:txBody>
          </p:sp>
        </mc:Fallback>
      </mc:AlternateContent>
    </p:spTree>
    <p:extLst>
      <p:ext uri="{BB962C8B-B14F-4D97-AF65-F5344CB8AC3E}">
        <p14:creationId xmlns:p14="http://schemas.microsoft.com/office/powerpoint/2010/main" val="16358717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36D30126-6314-4A93-B27E-5C66CF7819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42" name="Title 1"/>
          <p:cNvSpPr>
            <a:spLocks noGrp="1"/>
          </p:cNvSpPr>
          <p:nvPr>
            <p:ph type="title"/>
          </p:nvPr>
        </p:nvSpPr>
        <p:spPr>
          <a:xfrm>
            <a:off x="524256" y="4765963"/>
            <a:ext cx="6594189" cy="1625210"/>
          </a:xfrm>
        </p:spPr>
        <p:txBody>
          <a:bodyPr>
            <a:normAutofit/>
          </a:bodyPr>
          <a:lstStyle/>
          <a:p>
            <a:r>
              <a:rPr lang="en-GB">
                <a:solidFill>
                  <a:srgbClr val="FFFFFF"/>
                </a:solidFill>
              </a:rPr>
              <a:t>Measuring acceleration with the ALBA RANGER</a:t>
            </a:r>
            <a:endParaRPr lang="en-US">
              <a:solidFill>
                <a:srgbClr val="FFFFFF"/>
              </a:solidFill>
            </a:endParaRPr>
          </a:p>
        </p:txBody>
      </p:sp>
      <p:sp>
        <p:nvSpPr>
          <p:cNvPr id="80" name="Rectangle 79">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43" name="Content Placeholder 2"/>
          <p:cNvSpPr>
            <a:spLocks noGrp="1"/>
          </p:cNvSpPr>
          <p:nvPr>
            <p:ph idx="1"/>
          </p:nvPr>
        </p:nvSpPr>
        <p:spPr>
          <a:xfrm>
            <a:off x="8029319" y="917725"/>
            <a:ext cx="3424739" cy="4852362"/>
          </a:xfrm>
        </p:spPr>
        <p:txBody>
          <a:bodyPr anchor="ctr">
            <a:normAutofit/>
          </a:bodyPr>
          <a:lstStyle/>
          <a:p>
            <a:pPr marL="0" indent="0">
              <a:buNone/>
            </a:pPr>
            <a:r>
              <a:rPr lang="en-GB" sz="2000">
                <a:solidFill>
                  <a:srgbClr val="FFFFFF"/>
                </a:solidFill>
              </a:rPr>
              <a:t>Here the Ranger sends out pulses of sound / ultrasound. The sound waves reflect off the object and the reflected waves return to the ranger.</a:t>
            </a:r>
          </a:p>
          <a:p>
            <a:pPr marL="0" indent="0">
              <a:buNone/>
            </a:pPr>
            <a:endParaRPr lang="en-GB" sz="2000">
              <a:solidFill>
                <a:srgbClr val="FFFFFF"/>
              </a:solidFill>
            </a:endParaRPr>
          </a:p>
          <a:p>
            <a:pPr marL="0" indent="0">
              <a:buNone/>
            </a:pPr>
            <a:r>
              <a:rPr lang="en-GB" sz="2000">
                <a:solidFill>
                  <a:srgbClr val="FFFFFF"/>
                </a:solidFill>
              </a:rPr>
              <a:t>If the pulses are returning after a longer time what does this tell you about the vehicle?</a:t>
            </a:r>
          </a:p>
          <a:p>
            <a:pPr marL="0" indent="0">
              <a:buNone/>
            </a:pPr>
            <a:r>
              <a:rPr lang="en-GB" sz="2000">
                <a:solidFill>
                  <a:srgbClr val="FFFFFF"/>
                </a:solidFill>
              </a:rPr>
              <a:t>What about the pulses reflecting in a shorter time?</a:t>
            </a:r>
          </a:p>
          <a:p>
            <a:pPr eaLnBrk="1" hangingPunct="1"/>
            <a:endParaRPr lang="en-US" sz="2000">
              <a:solidFill>
                <a:srgbClr val="FFFFFF"/>
              </a:solidFill>
            </a:endParaRPr>
          </a:p>
        </p:txBody>
      </p:sp>
      <p:grpSp>
        <p:nvGrpSpPr>
          <p:cNvPr id="2" name="Group 1"/>
          <p:cNvGrpSpPr/>
          <p:nvPr/>
        </p:nvGrpSpPr>
        <p:grpSpPr>
          <a:xfrm>
            <a:off x="1445280" y="549714"/>
            <a:ext cx="4822838" cy="3646887"/>
            <a:chOff x="2063751" y="981075"/>
            <a:chExt cx="7559675" cy="5049838"/>
          </a:xfrm>
        </p:grpSpPr>
        <p:pic>
          <p:nvPicPr>
            <p:cNvPr id="358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751" y="981075"/>
              <a:ext cx="7559675" cy="252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751" y="3508375"/>
              <a:ext cx="7559675" cy="252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880369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25083" y="400593"/>
            <a:ext cx="8596668" cy="1480457"/>
          </a:xfrm>
        </p:spPr>
        <p:txBody>
          <a:bodyPr/>
          <a:lstStyle/>
          <a:p>
            <a:pPr eaLnBrk="1" hangingPunct="1"/>
            <a:r>
              <a:rPr lang="en-US"/>
              <a:t>Measuring acceleration with two light gates and a single mask</a:t>
            </a:r>
          </a:p>
        </p:txBody>
      </p:sp>
      <p:pic>
        <p:nvPicPr>
          <p:cNvPr id="3277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232401" y="1773239"/>
            <a:ext cx="1171575" cy="600075"/>
          </a:xfrm>
          <a:noFill/>
          <a:extLst>
            <a:ext uri="{909E8E84-426E-40DD-AFC4-6F175D3DCCD1}">
              <a14:hiddenFill xmlns:a14="http://schemas.microsoft.com/office/drawing/2010/main">
                <a:solidFill>
                  <a:srgbClr val="FFFFFF"/>
                </a:solidFill>
              </a14:hiddenFill>
            </a:ext>
          </a:extLst>
        </p:spPr>
      </p:pic>
      <p:pic>
        <p:nvPicPr>
          <p:cNvPr id="32773" name="Picture 2" descr="Single"/>
          <p:cNvPicPr>
            <a:picLocks noChangeAspect="1" noChangeArrowheads="1"/>
          </p:cNvPicPr>
          <p:nvPr/>
        </p:nvPicPr>
        <p:blipFill>
          <a:blip r:embed="rId3">
            <a:extLst>
              <a:ext uri="{28A0092B-C50C-407E-A947-70E740481C1C}">
                <a14:useLocalDpi xmlns:a14="http://schemas.microsoft.com/office/drawing/2010/main" val="0"/>
              </a:ext>
            </a:extLst>
          </a:blip>
          <a:srcRect l="-1314" t="17995"/>
          <a:stretch>
            <a:fillRect/>
          </a:stretch>
        </p:blipFill>
        <p:spPr bwMode="auto">
          <a:xfrm>
            <a:off x="1513295" y="1628800"/>
            <a:ext cx="8964996"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024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258" y="164367"/>
            <a:ext cx="10911597" cy="1320800"/>
          </a:xfrm>
        </p:spPr>
        <p:txBody>
          <a:bodyPr>
            <a:normAutofit fontScale="90000"/>
          </a:bodyPr>
          <a:lstStyle/>
          <a:p>
            <a:r>
              <a:rPr lang="en-GB" dirty="0"/>
              <a:t>Does it matter how far apart the light gates are?</a:t>
            </a:r>
            <a:br>
              <a:rPr lang="en-GB" dirty="0"/>
            </a:br>
            <a:endParaRPr lang="en-GB" dirty="0"/>
          </a:p>
        </p:txBody>
      </p:sp>
      <p:sp>
        <p:nvSpPr>
          <p:cNvPr id="3" name="Content Placeholder 2"/>
          <p:cNvSpPr>
            <a:spLocks noGrp="1"/>
          </p:cNvSpPr>
          <p:nvPr>
            <p:ph idx="1"/>
          </p:nvPr>
        </p:nvSpPr>
        <p:spPr>
          <a:xfrm>
            <a:off x="246258" y="1314624"/>
            <a:ext cx="10617685" cy="1075879"/>
          </a:xfrm>
        </p:spPr>
        <p:txBody>
          <a:bodyPr>
            <a:normAutofit/>
          </a:bodyPr>
          <a:lstStyle/>
          <a:p>
            <a:pPr marL="0" indent="0">
              <a:lnSpc>
                <a:spcPct val="110000"/>
              </a:lnSpc>
              <a:spcBef>
                <a:spcPts val="0"/>
              </a:spcBef>
              <a:buNone/>
            </a:pPr>
            <a:r>
              <a:rPr lang="en-GB" sz="2800" dirty="0"/>
              <a:t>Surely the further apart the light gates the greater the value of v. </a:t>
            </a:r>
          </a:p>
        </p:txBody>
      </p:sp>
      <p:pic>
        <p:nvPicPr>
          <p:cNvPr id="5" name="Picture 2" descr="Single"/>
          <p:cNvPicPr>
            <a:picLocks noChangeAspect="1" noChangeArrowheads="1"/>
          </p:cNvPicPr>
          <p:nvPr/>
        </p:nvPicPr>
        <p:blipFill>
          <a:blip r:embed="rId2">
            <a:extLst>
              <a:ext uri="{28A0092B-C50C-407E-A947-70E740481C1C}">
                <a14:useLocalDpi xmlns:a14="http://schemas.microsoft.com/office/drawing/2010/main" val="0"/>
              </a:ext>
            </a:extLst>
          </a:blip>
          <a:srcRect l="-1314" t="17995"/>
          <a:stretch>
            <a:fillRect/>
          </a:stretch>
        </p:blipFill>
        <p:spPr bwMode="auto">
          <a:xfrm>
            <a:off x="6461065" y="3978157"/>
            <a:ext cx="5569585" cy="281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46258" y="2423885"/>
            <a:ext cx="9550885" cy="3108543"/>
          </a:xfrm>
          <a:prstGeom prst="rect">
            <a:avLst/>
          </a:prstGeom>
          <a:noFill/>
        </p:spPr>
        <p:txBody>
          <a:bodyPr wrap="square" rtlCol="0">
            <a:spAutoFit/>
          </a:bodyPr>
          <a:lstStyle/>
          <a:p>
            <a:r>
              <a:rPr lang="en-GB" sz="2800" dirty="0">
                <a:solidFill>
                  <a:srgbClr val="FF0000"/>
                </a:solidFill>
              </a:rPr>
              <a:t>No it doesn’t matter how far apart the light gates are if the acceleration down the slope is constant</a:t>
            </a:r>
          </a:p>
          <a:p>
            <a:endParaRPr lang="en-GB" sz="2800" dirty="0">
              <a:solidFill>
                <a:srgbClr val="FF0000"/>
              </a:solidFill>
            </a:endParaRPr>
          </a:p>
          <a:p>
            <a:r>
              <a:rPr lang="en-GB" sz="2800" dirty="0">
                <a:solidFill>
                  <a:srgbClr val="FF0000"/>
                </a:solidFill>
              </a:rPr>
              <a:t>Yes the further apart the light gates the greater </a:t>
            </a:r>
          </a:p>
          <a:p>
            <a:r>
              <a:rPr lang="en-GB" sz="2800" dirty="0">
                <a:solidFill>
                  <a:srgbClr val="FF0000"/>
                </a:solidFill>
              </a:rPr>
              <a:t>the value of v but the longer it takes to go between the light gates. If a=v-u/t then v is greater but also t so these two cancel and a remains constant.</a:t>
            </a:r>
          </a:p>
        </p:txBody>
      </p:sp>
    </p:spTree>
    <p:extLst>
      <p:ext uri="{BB962C8B-B14F-4D97-AF65-F5344CB8AC3E}">
        <p14:creationId xmlns:p14="http://schemas.microsoft.com/office/powerpoint/2010/main" val="259178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 name="Rectangle 141">
            <a:extLst>
              <a:ext uri="{FF2B5EF4-FFF2-40B4-BE49-F238E27FC236}">
                <a16:creationId xmlns:a16="http://schemas.microsoft.com/office/drawing/2014/main" id="{A3BAF07C-C39E-42EB-BB22-8D46691D97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3061" cy="686920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143">
            <a:extLst>
              <a:ext uri="{FF2B5EF4-FFF2-40B4-BE49-F238E27FC236}">
                <a16:creationId xmlns:a16="http://schemas.microsoft.com/office/drawing/2014/main" id="{D8E9CF54-0466-4261-9E62-0249E60E188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45"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6"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7"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8"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9"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0"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1"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2"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3"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4"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5"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56"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57"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8"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9"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0"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1"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2"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3"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3794" name="Title 1"/>
          <p:cNvSpPr>
            <a:spLocks noGrp="1"/>
          </p:cNvSpPr>
          <p:nvPr>
            <p:ph type="title"/>
          </p:nvPr>
        </p:nvSpPr>
        <p:spPr>
          <a:xfrm>
            <a:off x="1378425" y="5199797"/>
            <a:ext cx="9435152" cy="789673"/>
          </a:xfrm>
        </p:spPr>
        <p:txBody>
          <a:bodyPr vert="horz" lIns="91440" tIns="45720" rIns="91440" bIns="45720" rtlCol="0" anchor="ctr">
            <a:normAutofit/>
          </a:bodyPr>
          <a:lstStyle/>
          <a:p>
            <a:pPr algn="ctr"/>
            <a:r>
              <a:rPr lang="en-US" sz="3700" kern="1200">
                <a:solidFill>
                  <a:schemeClr val="bg1"/>
                </a:solidFill>
                <a:latin typeface="+mj-lt"/>
                <a:ea typeface="+mj-ea"/>
                <a:cs typeface="+mj-cs"/>
              </a:rPr>
              <a:t>Measuring acceleration with only one light gate</a:t>
            </a:r>
          </a:p>
        </p:txBody>
      </p:sp>
      <p:sp>
        <p:nvSpPr>
          <p:cNvPr id="165" name="Freeform: Shape 164">
            <a:extLst>
              <a:ext uri="{FF2B5EF4-FFF2-40B4-BE49-F238E27FC236}">
                <a16:creationId xmlns:a16="http://schemas.microsoft.com/office/drawing/2014/main" id="{A7795DFA-888F-47E2-B44E-DE1D3B3E46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58957"/>
          </a:xfrm>
          <a:custGeom>
            <a:avLst/>
            <a:gdLst>
              <a:gd name="connsiteX0" fmla="*/ 0 w 12192000"/>
              <a:gd name="connsiteY0" fmla="*/ 0 h 5058957"/>
              <a:gd name="connsiteX1" fmla="*/ 12192000 w 12192000"/>
              <a:gd name="connsiteY1" fmla="*/ 0 h 5058957"/>
              <a:gd name="connsiteX2" fmla="*/ 12192000 w 12192000"/>
              <a:gd name="connsiteY2" fmla="*/ 259692 h 5058957"/>
              <a:gd name="connsiteX3" fmla="*/ 12192000 w 12192000"/>
              <a:gd name="connsiteY3" fmla="*/ 3542069 h 5058957"/>
              <a:gd name="connsiteX4" fmla="*/ 12192000 w 12192000"/>
              <a:gd name="connsiteY4" fmla="*/ 3734194 h 5058957"/>
              <a:gd name="connsiteX5" fmla="*/ 12192000 w 12192000"/>
              <a:gd name="connsiteY5" fmla="*/ 4710012 h 5058957"/>
              <a:gd name="connsiteX6" fmla="*/ 12113803 w 12192000"/>
              <a:gd name="connsiteY6" fmla="*/ 4718295 h 5058957"/>
              <a:gd name="connsiteX7" fmla="*/ 6753597 w 12192000"/>
              <a:gd name="connsiteY7" fmla="*/ 5041852 h 5058957"/>
              <a:gd name="connsiteX8" fmla="*/ 400746 w 12192000"/>
              <a:gd name="connsiteY8" fmla="*/ 4870509 h 5058957"/>
              <a:gd name="connsiteX9" fmla="*/ 0 w 12192000"/>
              <a:gd name="connsiteY9" fmla="*/ 4833533 h 5058957"/>
              <a:gd name="connsiteX10" fmla="*/ 0 w 12192000"/>
              <a:gd name="connsiteY10" fmla="*/ 3734194 h 5058957"/>
              <a:gd name="connsiteX11" fmla="*/ 0 w 12192000"/>
              <a:gd name="connsiteY11" fmla="*/ 3542069 h 5058957"/>
              <a:gd name="connsiteX12" fmla="*/ 0 w 12192000"/>
              <a:gd name="connsiteY12" fmla="*/ 259692 h 505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a:solidFill>
            <a:schemeClr val="bg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33801" name="Content Placeholder 33800">
            <a:extLst>
              <a:ext uri="{FF2B5EF4-FFF2-40B4-BE49-F238E27FC236}">
                <a16:creationId xmlns:a16="http://schemas.microsoft.com/office/drawing/2014/main" id="{EA3F8ACB-D252-4D6B-A73F-F76355A8A53D}"/>
              </a:ext>
            </a:extLst>
          </p:cNvPr>
          <p:cNvSpPr>
            <a:spLocks noGrp="1"/>
          </p:cNvSpPr>
          <p:nvPr>
            <p:ph idx="1"/>
          </p:nvPr>
        </p:nvSpPr>
        <p:spPr>
          <a:xfrm>
            <a:off x="1759237" y="6003836"/>
            <a:ext cx="8673427" cy="405405"/>
          </a:xfrm>
        </p:spPr>
        <p:txBody>
          <a:bodyPr vert="horz" lIns="91440" tIns="45720" rIns="91440" bIns="45720" rtlCol="0">
            <a:normAutofit/>
          </a:bodyPr>
          <a:lstStyle/>
          <a:p>
            <a:pPr marL="0" indent="0" algn="ctr">
              <a:buNone/>
            </a:pPr>
            <a:r>
              <a:rPr lang="en-US" sz="1600" kern="1200" dirty="0">
                <a:solidFill>
                  <a:schemeClr val="bg1"/>
                </a:solidFill>
                <a:latin typeface="+mn-lt"/>
                <a:ea typeface="+mn-ea"/>
                <a:cs typeface="+mn-cs"/>
              </a:rPr>
              <a:t>Notice we now have a double mask!</a:t>
            </a:r>
          </a:p>
        </p:txBody>
      </p:sp>
      <p:pic>
        <p:nvPicPr>
          <p:cNvPr id="3379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2293062" y="626940"/>
            <a:ext cx="7614870" cy="3864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3415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6D30126-6314-4A93-B27E-5C66CF7819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Diagram&#10;&#10;Description automatically generated"/>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566744" y="703505"/>
            <a:ext cx="6579910" cy="333930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rgbClr val="8A3F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765963"/>
            <a:ext cx="6594189" cy="1625210"/>
          </a:xfrm>
        </p:spPr>
        <p:txBody>
          <a:bodyPr vert="horz" lIns="91440" tIns="45720" rIns="91440" bIns="45720" rtlCol="0" anchor="ctr">
            <a:normAutofit/>
          </a:bodyPr>
          <a:lstStyle/>
          <a:p>
            <a:r>
              <a:rPr lang="en-US" sz="3700" kern="1200">
                <a:solidFill>
                  <a:srgbClr val="FFFFFF"/>
                </a:solidFill>
                <a:latin typeface="+mj-lt"/>
                <a:ea typeface="+mj-ea"/>
                <a:cs typeface="+mj-cs"/>
              </a:rPr>
              <a:t>How can we only use 1 light gate to find acceleration?</a:t>
            </a:r>
            <a:br>
              <a:rPr lang="en-US" sz="3700" kern="1200">
                <a:solidFill>
                  <a:srgbClr val="FFFFFF"/>
                </a:solidFill>
                <a:latin typeface="+mj-lt"/>
                <a:ea typeface="+mj-ea"/>
                <a:cs typeface="+mj-cs"/>
              </a:rPr>
            </a:br>
            <a:endParaRPr lang="en-US" sz="3700" kern="1200">
              <a:solidFill>
                <a:srgbClr val="FFFFFF"/>
              </a:solidFill>
              <a:latin typeface="+mj-lt"/>
              <a:ea typeface="+mj-ea"/>
              <a:cs typeface="+mj-cs"/>
            </a:endParaRPr>
          </a:p>
        </p:txBody>
      </p:sp>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2"/>
          <p:cNvSpPr txBox="1">
            <a:spLocks/>
          </p:cNvSpPr>
          <p:nvPr/>
        </p:nvSpPr>
        <p:spPr bwMode="auto">
          <a:xfrm>
            <a:off x="8029319" y="917725"/>
            <a:ext cx="3424739" cy="485236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defRPr>
            </a:lvl2pPr>
            <a:lvl3pPr marL="1143000" indent="-228600" algn="l" rtl="0" eaLnBrk="0" fontAlgn="base" hangingPunct="0">
              <a:spcBef>
                <a:spcPct val="20000"/>
              </a:spcBef>
              <a:spcAft>
                <a:spcPct val="0"/>
              </a:spcAft>
              <a:buChar char="•"/>
              <a:defRPr sz="2400">
                <a:solidFill>
                  <a:srgbClr val="FFFF00"/>
                </a:solidFill>
                <a:latin typeface="+mn-lt"/>
              </a:defRPr>
            </a:lvl3pPr>
            <a:lvl4pPr marL="1600200" indent="-228600" algn="l" rtl="0" eaLnBrk="0" fontAlgn="base" hangingPunct="0">
              <a:spcBef>
                <a:spcPct val="20000"/>
              </a:spcBef>
              <a:spcAft>
                <a:spcPct val="0"/>
              </a:spcAft>
              <a:buChar char="–"/>
              <a:defRPr sz="2000">
                <a:solidFill>
                  <a:srgbClr val="FFFF00"/>
                </a:solidFill>
                <a:latin typeface="+mn-lt"/>
              </a:defRPr>
            </a:lvl4pPr>
            <a:lvl5pPr marL="2057400" indent="-228600" algn="l" rtl="0" eaLnBrk="0" fontAlgn="base" hangingPunct="0">
              <a:spcBef>
                <a:spcPct val="20000"/>
              </a:spcBef>
              <a:spcAft>
                <a:spcPct val="0"/>
              </a:spcAft>
              <a:buChar char="»"/>
              <a:defRPr sz="2000">
                <a:solidFill>
                  <a:srgbClr val="FFFF00"/>
                </a:solidFill>
                <a:latin typeface="+mn-lt"/>
              </a:defRPr>
            </a:lvl5pPr>
            <a:lvl6pPr marL="2514600" indent="-228600" algn="l" rtl="0" fontAlgn="base">
              <a:spcBef>
                <a:spcPct val="20000"/>
              </a:spcBef>
              <a:spcAft>
                <a:spcPct val="0"/>
              </a:spcAft>
              <a:buChar char="»"/>
              <a:defRPr sz="2000">
                <a:solidFill>
                  <a:srgbClr val="FFFF00"/>
                </a:solidFill>
                <a:latin typeface="+mn-lt"/>
              </a:defRPr>
            </a:lvl6pPr>
            <a:lvl7pPr marL="2971800" indent="-228600" algn="l" rtl="0" fontAlgn="base">
              <a:spcBef>
                <a:spcPct val="20000"/>
              </a:spcBef>
              <a:spcAft>
                <a:spcPct val="0"/>
              </a:spcAft>
              <a:buChar char="»"/>
              <a:defRPr sz="2000">
                <a:solidFill>
                  <a:srgbClr val="FFFF00"/>
                </a:solidFill>
                <a:latin typeface="+mn-lt"/>
              </a:defRPr>
            </a:lvl7pPr>
            <a:lvl8pPr marL="3429000" indent="-228600" algn="l" rtl="0" fontAlgn="base">
              <a:spcBef>
                <a:spcPct val="20000"/>
              </a:spcBef>
              <a:spcAft>
                <a:spcPct val="0"/>
              </a:spcAft>
              <a:buChar char="»"/>
              <a:defRPr sz="2000">
                <a:solidFill>
                  <a:srgbClr val="FFFF00"/>
                </a:solidFill>
                <a:latin typeface="+mn-lt"/>
              </a:defRPr>
            </a:lvl8pPr>
            <a:lvl9pPr marL="3886200" indent="-228600" algn="l" rtl="0" fontAlgn="base">
              <a:spcBef>
                <a:spcPct val="20000"/>
              </a:spcBef>
              <a:spcAft>
                <a:spcPct val="0"/>
              </a:spcAft>
              <a:buChar char="»"/>
              <a:defRPr sz="2000">
                <a:solidFill>
                  <a:srgbClr val="FFFF00"/>
                </a:solidFill>
                <a:latin typeface="+mn-lt"/>
              </a:defRPr>
            </a:lvl9pPr>
          </a:lstStyle>
          <a:p>
            <a:pPr marL="0" indent="-228600" eaLnBrk="1" hangingPunct="1">
              <a:lnSpc>
                <a:spcPct val="90000"/>
              </a:lnSpc>
              <a:buFont typeface="Arial" panose="020B0604020202020204" pitchFamily="34" charset="0"/>
              <a:buChar char="•"/>
            </a:pPr>
            <a:r>
              <a:rPr lang="en-US" sz="2000" dirty="0">
                <a:solidFill>
                  <a:srgbClr val="FFFFFF"/>
                </a:solidFill>
              </a:rPr>
              <a:t>Yes the vehicle has a double MASK. </a:t>
            </a:r>
            <a:r>
              <a:rPr lang="en-US" sz="2000" i="1" dirty="0">
                <a:solidFill>
                  <a:srgbClr val="FFFFFF"/>
                </a:solidFill>
              </a:rPr>
              <a:t>u</a:t>
            </a:r>
            <a:r>
              <a:rPr lang="en-US" sz="2000" dirty="0">
                <a:solidFill>
                  <a:srgbClr val="FFFFFF"/>
                </a:solidFill>
              </a:rPr>
              <a:t> and </a:t>
            </a:r>
            <a:r>
              <a:rPr lang="en-US" sz="2000" i="1" dirty="0">
                <a:solidFill>
                  <a:srgbClr val="FFFFFF"/>
                </a:solidFill>
              </a:rPr>
              <a:t>v</a:t>
            </a:r>
            <a:r>
              <a:rPr lang="en-US" sz="2000" dirty="0">
                <a:solidFill>
                  <a:srgbClr val="FFFFFF"/>
                </a:solidFill>
              </a:rPr>
              <a:t> are still taken from the time it takes the mask to pass through the light gate and we need to measure the length of the mask.</a:t>
            </a:r>
          </a:p>
        </p:txBody>
      </p:sp>
    </p:spTree>
    <p:extLst>
      <p:ext uri="{BB962C8B-B14F-4D97-AF65-F5344CB8AC3E}">
        <p14:creationId xmlns:p14="http://schemas.microsoft.com/office/powerpoint/2010/main" val="19923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a:xfrm>
            <a:off x="1703388" y="333375"/>
            <a:ext cx="7772400" cy="609600"/>
          </a:xfrm>
        </p:spPr>
        <p:txBody>
          <a:bodyPr>
            <a:normAutofit fontScale="90000"/>
          </a:bodyPr>
          <a:lstStyle/>
          <a:p>
            <a:pPr eaLnBrk="1" hangingPunct="1"/>
            <a:r>
              <a:rPr lang="en-GB" sz="3200" u="sng"/>
              <a:t>Measuring Acceleration</a:t>
            </a:r>
            <a:r>
              <a:rPr lang="en-GB" sz="3200"/>
              <a:t/>
            </a:r>
            <a:br>
              <a:rPr lang="en-GB" sz="3200"/>
            </a:br>
            <a:endParaRPr lang="en-GB" sz="3200"/>
          </a:p>
        </p:txBody>
      </p:sp>
      <p:sp>
        <p:nvSpPr>
          <p:cNvPr id="30725" name="Rectangle 3"/>
          <p:cNvSpPr>
            <a:spLocks noGrp="1" noChangeArrowheads="1"/>
          </p:cNvSpPr>
          <p:nvPr>
            <p:ph idx="1"/>
          </p:nvPr>
        </p:nvSpPr>
        <p:spPr>
          <a:xfrm>
            <a:off x="-1" y="1190897"/>
            <a:ext cx="7916091" cy="4800600"/>
          </a:xfrm>
        </p:spPr>
        <p:txBody>
          <a:bodyPr>
            <a:normAutofit/>
          </a:bodyPr>
          <a:lstStyle/>
          <a:p>
            <a:pPr eaLnBrk="1" hangingPunct="1"/>
            <a:r>
              <a:rPr lang="en-GB" sz="2800"/>
              <a:t>You can measure acceleration in the lab with EITHER one single mask and two light gates or a double mask and one light gate.</a:t>
            </a:r>
          </a:p>
          <a:p>
            <a:pPr eaLnBrk="1" hangingPunct="1"/>
            <a:r>
              <a:rPr lang="en-GB" sz="2800"/>
              <a:t>Whichever way the experiment is conducted the measurements that need to be made are:</a:t>
            </a:r>
          </a:p>
          <a:p>
            <a:pPr lvl="1" eaLnBrk="1" hangingPunct="1"/>
            <a:r>
              <a:rPr lang="en-GB" sz="2400"/>
              <a:t>Width of the mask or masks.</a:t>
            </a:r>
          </a:p>
          <a:p>
            <a:pPr lvl="1" eaLnBrk="1" hangingPunct="1"/>
            <a:r>
              <a:rPr lang="en-GB" sz="2400"/>
              <a:t>Time for first light beam to be broken.</a:t>
            </a:r>
          </a:p>
          <a:p>
            <a:pPr lvl="1" eaLnBrk="1" hangingPunct="1"/>
            <a:r>
              <a:rPr lang="en-GB" sz="2400"/>
              <a:t>Time for second light beam to be broken.</a:t>
            </a:r>
          </a:p>
          <a:p>
            <a:pPr lvl="1" eaLnBrk="1" hangingPunct="1"/>
            <a:r>
              <a:rPr lang="en-GB" sz="2400"/>
              <a:t>Time between the breaks in the light beam to be measured.</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203474" y="1870438"/>
            <a:ext cx="3544162" cy="3130192"/>
          </a:xfrm>
          <a:prstGeom prst="rect">
            <a:avLst/>
          </a:prstGeom>
          <a:noFill/>
        </p:spPr>
      </p:pic>
    </p:spTree>
    <p:extLst>
      <p:ext uri="{BB962C8B-B14F-4D97-AF65-F5344CB8AC3E}">
        <p14:creationId xmlns:p14="http://schemas.microsoft.com/office/powerpoint/2010/main" val="26058741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56833-9139-4BE4-9DF3-DB144195A18B}"/>
              </a:ext>
            </a:extLst>
          </p:cNvPr>
          <p:cNvSpPr>
            <a:spLocks noGrp="1"/>
          </p:cNvSpPr>
          <p:nvPr>
            <p:ph type="title"/>
          </p:nvPr>
        </p:nvSpPr>
        <p:spPr/>
        <p:txBody>
          <a:bodyPr/>
          <a:lstStyle/>
          <a:p>
            <a:r>
              <a:rPr lang="en-GB"/>
              <a:t>Measuring acceleration from rest</a:t>
            </a:r>
          </a:p>
        </p:txBody>
      </p:sp>
      <p:grpSp>
        <p:nvGrpSpPr>
          <p:cNvPr id="4" name="Group 3">
            <a:extLst>
              <a:ext uri="{FF2B5EF4-FFF2-40B4-BE49-F238E27FC236}">
                <a16:creationId xmlns:a16="http://schemas.microsoft.com/office/drawing/2014/main" id="{CA166F99-B2CB-4DB0-8B26-4C315E165825}"/>
              </a:ext>
            </a:extLst>
          </p:cNvPr>
          <p:cNvGrpSpPr/>
          <p:nvPr/>
        </p:nvGrpSpPr>
        <p:grpSpPr>
          <a:xfrm>
            <a:off x="6353012" y="3734896"/>
            <a:ext cx="5621868" cy="2847023"/>
            <a:chOff x="6550439" y="3734896"/>
            <a:chExt cx="5621868" cy="2847023"/>
          </a:xfrm>
        </p:grpSpPr>
        <p:grpSp>
          <p:nvGrpSpPr>
            <p:cNvPr id="5" name="Group 4">
              <a:extLst>
                <a:ext uri="{FF2B5EF4-FFF2-40B4-BE49-F238E27FC236}">
                  <a16:creationId xmlns:a16="http://schemas.microsoft.com/office/drawing/2014/main" id="{FDE2CCB3-8E52-4491-A364-ADFDF237514B}"/>
                </a:ext>
              </a:extLst>
            </p:cNvPr>
            <p:cNvGrpSpPr/>
            <p:nvPr/>
          </p:nvGrpSpPr>
          <p:grpSpPr>
            <a:xfrm>
              <a:off x="6550439" y="3734896"/>
              <a:ext cx="5621868" cy="2847023"/>
              <a:chOff x="6550439" y="3734896"/>
              <a:chExt cx="5621868" cy="2847023"/>
            </a:xfrm>
          </p:grpSpPr>
          <p:pic>
            <p:nvPicPr>
              <p:cNvPr id="7" name="Picture 2">
                <a:extLst>
                  <a:ext uri="{FF2B5EF4-FFF2-40B4-BE49-F238E27FC236}">
                    <a16:creationId xmlns:a16="http://schemas.microsoft.com/office/drawing/2014/main" id="{A2CB160D-747A-4B56-8F00-04F03EC9D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550439" y="3734896"/>
                <a:ext cx="5621868" cy="284702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22615B8-3AB7-4F0E-A8D2-1A7256B9E48D}"/>
                  </a:ext>
                </a:extLst>
              </p:cNvPr>
              <p:cNvSpPr/>
              <p:nvPr/>
            </p:nvSpPr>
            <p:spPr>
              <a:xfrm rot="20493900">
                <a:off x="10443383" y="4010763"/>
                <a:ext cx="883227" cy="59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Picture 5">
              <a:extLst>
                <a:ext uri="{FF2B5EF4-FFF2-40B4-BE49-F238E27FC236}">
                  <a16:creationId xmlns:a16="http://schemas.microsoft.com/office/drawing/2014/main" id="{48507CD8-30C2-484F-82EF-37DCD81D629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06519" y="4094018"/>
              <a:ext cx="646162" cy="783689"/>
            </a:xfrm>
            <a:prstGeom prst="rect">
              <a:avLst/>
            </a:prstGeom>
          </p:spPr>
        </p:pic>
      </p:grpSp>
      <p:sp>
        <p:nvSpPr>
          <p:cNvPr id="3" name="Content Placeholder 2">
            <a:extLst>
              <a:ext uri="{FF2B5EF4-FFF2-40B4-BE49-F238E27FC236}">
                <a16:creationId xmlns:a16="http://schemas.microsoft.com/office/drawing/2014/main" id="{08B6663C-A55E-4B5B-8D60-2AFF03EA7CE9}"/>
              </a:ext>
            </a:extLst>
          </p:cNvPr>
          <p:cNvSpPr>
            <a:spLocks noGrp="1"/>
          </p:cNvSpPr>
          <p:nvPr>
            <p:ph idx="1"/>
          </p:nvPr>
        </p:nvSpPr>
        <p:spPr>
          <a:xfrm>
            <a:off x="677334" y="2160589"/>
            <a:ext cx="6783781" cy="3880773"/>
          </a:xfrm>
        </p:spPr>
        <p:txBody>
          <a:bodyPr>
            <a:normAutofit lnSpcReduction="10000"/>
          </a:bodyPr>
          <a:lstStyle/>
          <a:p>
            <a:r>
              <a:rPr lang="en-GB"/>
              <a:t>If the vehicle is starting from rest then u does not need to be physically measured.</a:t>
            </a:r>
          </a:p>
          <a:p>
            <a:r>
              <a:rPr lang="en-GB"/>
              <a:t>A stopwatch can be used to time the vehicle from the time of release until the mask cuts the light gate</a:t>
            </a:r>
          </a:p>
          <a:p>
            <a:r>
              <a:rPr lang="en-GB"/>
              <a:t>The time for the mask to break the light beam allows the final velocity to be calculate from v=s/t where s is the length of the mask and t the time to pass through the light gate.</a:t>
            </a:r>
          </a:p>
        </p:txBody>
      </p:sp>
    </p:spTree>
    <p:extLst>
      <p:ext uri="{BB962C8B-B14F-4D97-AF65-F5344CB8AC3E}">
        <p14:creationId xmlns:p14="http://schemas.microsoft.com/office/powerpoint/2010/main" val="3662999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71813" y="1557338"/>
            <a:ext cx="5886450" cy="3416300"/>
          </a:xfrm>
          <a:prstGeom prst="rect">
            <a:avLst/>
          </a:prstGeom>
        </p:spPr>
        <p:txBody>
          <a:bodyPr>
            <a:spAutoFit/>
          </a:bodyPr>
          <a:lstStyle/>
          <a:p>
            <a:pPr algn="ctr">
              <a:defRPr/>
            </a:pPr>
            <a:r>
              <a:rPr lang="en-GB" sz="3600">
                <a:solidFill>
                  <a:schemeClr val="bg1"/>
                </a:solidFill>
              </a:rPr>
              <a:t>TASK</a:t>
            </a:r>
          </a:p>
          <a:p>
            <a:pPr algn="ctr">
              <a:defRPr/>
            </a:pPr>
            <a:r>
              <a:rPr lang="en-GB" sz="3600">
                <a:solidFill>
                  <a:schemeClr val="bg1"/>
                </a:solidFill>
              </a:rPr>
              <a:t> </a:t>
            </a:r>
          </a:p>
          <a:p>
            <a:pPr algn="ctr">
              <a:defRPr/>
            </a:pPr>
            <a:r>
              <a:rPr lang="en-GB" sz="3600">
                <a:solidFill>
                  <a:schemeClr val="bg1"/>
                </a:solidFill>
              </a:rPr>
              <a:t>Using equipment of your choice investigate the effect of the angle of a slope on acceleration. </a:t>
            </a:r>
          </a:p>
        </p:txBody>
      </p:sp>
      <p:grpSp>
        <p:nvGrpSpPr>
          <p:cNvPr id="3" name="Group 2"/>
          <p:cNvGrpSpPr/>
          <p:nvPr/>
        </p:nvGrpSpPr>
        <p:grpSpPr>
          <a:xfrm>
            <a:off x="6554212" y="3578571"/>
            <a:ext cx="5621868" cy="2847023"/>
            <a:chOff x="6550439" y="3734896"/>
            <a:chExt cx="5621868" cy="2847023"/>
          </a:xfrm>
        </p:grpSpPr>
        <p:grpSp>
          <p:nvGrpSpPr>
            <p:cNvPr id="5" name="Group 4"/>
            <p:cNvGrpSpPr/>
            <p:nvPr/>
          </p:nvGrpSpPr>
          <p:grpSpPr>
            <a:xfrm>
              <a:off x="6550439" y="3734896"/>
              <a:ext cx="5621868" cy="2847023"/>
              <a:chOff x="6550439" y="3734896"/>
              <a:chExt cx="5621868" cy="2847023"/>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550439" y="3734896"/>
                <a:ext cx="5621868" cy="284702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rot="20493900">
                <a:off x="10443383" y="4010763"/>
                <a:ext cx="883227" cy="59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906519" y="4094018"/>
              <a:ext cx="646162" cy="783689"/>
            </a:xfrm>
            <a:prstGeom prst="rect">
              <a:avLst/>
            </a:prstGeom>
          </p:spPr>
        </p:pic>
      </p:grpSp>
      <p:sp>
        <p:nvSpPr>
          <p:cNvPr id="2" name="Rectangle 1"/>
          <p:cNvSpPr/>
          <p:nvPr/>
        </p:nvSpPr>
        <p:spPr>
          <a:xfrm>
            <a:off x="0" y="320829"/>
            <a:ext cx="12176080" cy="861774"/>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en-GB" sz="3200" dirty="0">
                <a:solidFill>
                  <a:schemeClr val="bg1"/>
                </a:solidFill>
                <a:latin typeface="+mj-lt"/>
              </a:rPr>
              <a:t>How can we only use 1 light gate and a single mask to find acceleration?</a:t>
            </a:r>
            <a:r>
              <a:rPr lang="en-GB" dirty="0">
                <a:solidFill>
                  <a:schemeClr val="bg1"/>
                </a:solidFill>
              </a:rPr>
              <a:t/>
            </a:r>
            <a:br>
              <a:rPr lang="en-GB" dirty="0">
                <a:solidFill>
                  <a:schemeClr val="bg1"/>
                </a:solidFill>
              </a:rPr>
            </a:br>
            <a:endParaRPr lang="en-GB" dirty="0">
              <a:solidFill>
                <a:schemeClr val="bg1"/>
              </a:solidFill>
            </a:endParaRPr>
          </a:p>
        </p:txBody>
      </p:sp>
      <p:sp>
        <p:nvSpPr>
          <p:cNvPr id="9" name="Rectangle 8"/>
          <p:cNvSpPr/>
          <p:nvPr/>
        </p:nvSpPr>
        <p:spPr>
          <a:xfrm>
            <a:off x="383177" y="1808206"/>
            <a:ext cx="8238309" cy="3108543"/>
          </a:xfrm>
          <a:prstGeom prst="rect">
            <a:avLst/>
          </a:prstGeom>
        </p:spPr>
        <p:txBody>
          <a:bodyPr wrap="square">
            <a:spAutoFit/>
          </a:bodyPr>
          <a:lstStyle/>
          <a:p>
            <a:r>
              <a:rPr lang="en-GB" sz="2800" dirty="0">
                <a:solidFill>
                  <a:srgbClr val="FF0000"/>
                </a:solidFill>
              </a:rPr>
              <a:t>Here we take </a:t>
            </a:r>
            <a:r>
              <a:rPr lang="en-GB" sz="2800" i="1" dirty="0">
                <a:solidFill>
                  <a:srgbClr val="FF0000"/>
                </a:solidFill>
              </a:rPr>
              <a:t>u</a:t>
            </a:r>
            <a:r>
              <a:rPr lang="en-GB" sz="2800" dirty="0">
                <a:solidFill>
                  <a:srgbClr val="FF0000"/>
                </a:solidFill>
              </a:rPr>
              <a:t>, the starting velocity as zero, so we don’t need to measure that.</a:t>
            </a:r>
          </a:p>
          <a:p>
            <a:endParaRPr lang="en-GB" sz="2800" dirty="0">
              <a:solidFill>
                <a:srgbClr val="FF0000"/>
              </a:solidFill>
            </a:endParaRPr>
          </a:p>
          <a:p>
            <a:r>
              <a:rPr lang="en-GB" sz="2800" dirty="0">
                <a:solidFill>
                  <a:srgbClr val="FF0000"/>
                </a:solidFill>
              </a:rPr>
              <a:t>We time how long the vehicle takes to travel to the light gate. </a:t>
            </a:r>
            <a:r>
              <a:rPr lang="en-GB" sz="2800" i="1" dirty="0">
                <a:solidFill>
                  <a:srgbClr val="FF0000"/>
                </a:solidFill>
              </a:rPr>
              <a:t>v</a:t>
            </a:r>
            <a:r>
              <a:rPr lang="en-GB" sz="2800" dirty="0">
                <a:solidFill>
                  <a:srgbClr val="FF0000"/>
                </a:solidFill>
              </a:rPr>
              <a:t> is found from the time it takes the mask to pass through the light gate and we need to measure the length of the mask.</a:t>
            </a:r>
          </a:p>
        </p:txBody>
      </p:sp>
    </p:spTree>
    <p:extLst>
      <p:ext uri="{BB962C8B-B14F-4D97-AF65-F5344CB8AC3E}">
        <p14:creationId xmlns:p14="http://schemas.microsoft.com/office/powerpoint/2010/main" val="21507159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285139584"/>
              </p:ext>
            </p:extLst>
          </p:nvPr>
        </p:nvGraphicFramePr>
        <p:xfrm>
          <a:off x="825139" y="335744"/>
          <a:ext cx="9130936" cy="5644564"/>
        </p:xfrm>
        <a:graphic>
          <a:graphicData uri="http://schemas.openxmlformats.org/drawingml/2006/table">
            <a:tbl>
              <a:tblPr>
                <a:tableStyleId>{5C22544A-7EE6-4342-B048-85BDC9FD1C3A}</a:tableStyleId>
              </a:tblPr>
              <a:tblGrid>
                <a:gridCol w="6709721">
                  <a:extLst>
                    <a:ext uri="{9D8B030D-6E8A-4147-A177-3AD203B41FA5}">
                      <a16:colId xmlns:a16="http://schemas.microsoft.com/office/drawing/2014/main" val="20000"/>
                    </a:ext>
                  </a:extLst>
                </a:gridCol>
                <a:gridCol w="2421215">
                  <a:extLst>
                    <a:ext uri="{9D8B030D-6E8A-4147-A177-3AD203B41FA5}">
                      <a16:colId xmlns:a16="http://schemas.microsoft.com/office/drawing/2014/main" val="20001"/>
                    </a:ext>
                  </a:extLst>
                </a:gridCol>
              </a:tblGrid>
              <a:tr h="796370">
                <a:tc>
                  <a:txBody>
                    <a:bodyPr/>
                    <a:lstStyle/>
                    <a:p>
                      <a:pPr algn="ctr">
                        <a:spcAft>
                          <a:spcPts val="0"/>
                        </a:spcAft>
                      </a:pPr>
                      <a:r>
                        <a:rPr lang="en-GB" sz="1800" u="none" strike="noStrike" dirty="0">
                          <a:effectLst/>
                          <a:highlight>
                            <a:srgbClr val="00FF00"/>
                          </a:highlight>
                        </a:rPr>
                        <a:t>Measurements</a:t>
                      </a:r>
                      <a:endParaRPr lang="en-GB" sz="1200" b="1" u="sng" dirty="0">
                        <a:effectLst/>
                        <a:latin typeface="Comic Sans MS"/>
                        <a:ea typeface="Times New Roman"/>
                        <a:cs typeface="Times New Roman"/>
                      </a:endParaRPr>
                    </a:p>
                  </a:txBody>
                  <a:tcPr marL="68580" marR="68580" marT="0" marB="0"/>
                </a:tc>
                <a:tc>
                  <a:txBody>
                    <a:bodyPr/>
                    <a:lstStyle/>
                    <a:p>
                      <a:pPr algn="ctr">
                        <a:spcAft>
                          <a:spcPts val="0"/>
                        </a:spcAft>
                      </a:pPr>
                      <a:r>
                        <a:rPr lang="en-GB" sz="1800" u="none" strike="noStrike">
                          <a:effectLst/>
                          <a:highlight>
                            <a:srgbClr val="00FF00"/>
                          </a:highlight>
                        </a:rPr>
                        <a:t>Calculations</a:t>
                      </a:r>
                      <a:endParaRPr lang="en-GB" sz="1200" b="1" u="sng">
                        <a:effectLst/>
                        <a:latin typeface="Comic Sans MS"/>
                        <a:ea typeface="Times New Roman"/>
                        <a:cs typeface="Times New Roman"/>
                      </a:endParaRPr>
                    </a:p>
                  </a:txBody>
                  <a:tcPr marL="68580" marR="68580" marT="0" marB="0"/>
                </a:tc>
                <a:extLst>
                  <a:ext uri="{0D108BD9-81ED-4DB2-BD59-A6C34878D82A}">
                    <a16:rowId xmlns:a16="http://schemas.microsoft.com/office/drawing/2014/main" val="10000"/>
                  </a:ext>
                </a:extLst>
              </a:tr>
              <a:tr h="1117947">
                <a:tc>
                  <a:txBody>
                    <a:bodyPr/>
                    <a:lstStyle/>
                    <a:p>
                      <a:pPr algn="ctr">
                        <a:spcAft>
                          <a:spcPts val="0"/>
                        </a:spcAft>
                      </a:pPr>
                      <a:r>
                        <a:rPr lang="en-GB" sz="3200" u="none" strike="noStrike">
                          <a:effectLst/>
                        </a:rPr>
                        <a:t>t</a:t>
                      </a:r>
                      <a:r>
                        <a:rPr lang="en-GB" sz="3200" u="none" strike="noStrike" baseline="-25000">
                          <a:effectLst/>
                        </a:rPr>
                        <a:t>1 </a:t>
                      </a:r>
                      <a:r>
                        <a:rPr lang="en-GB" sz="3200" u="none" strike="noStrike">
                          <a:effectLst/>
                        </a:rPr>
                        <a:t>time to pass first light gate</a:t>
                      </a:r>
                      <a:endParaRPr lang="en-GB" sz="3200" b="1" u="sng">
                        <a:effectLst/>
                        <a:latin typeface="Comic Sans MS"/>
                        <a:ea typeface="Times New Roman"/>
                        <a:cs typeface="Times New Roman"/>
                      </a:endParaRPr>
                    </a:p>
                  </a:txBody>
                  <a:tcPr marL="68580" marR="68580" marT="0" marB="0"/>
                </a:tc>
                <a:tc>
                  <a:txBody>
                    <a:bodyPr/>
                    <a:lstStyle/>
                    <a:p>
                      <a:pPr algn="ctr">
                        <a:spcAft>
                          <a:spcPts val="0"/>
                        </a:spcAft>
                      </a:pPr>
                      <a:endParaRPr lang="en-GB" sz="1200" b="1" u="sng">
                        <a:effectLst/>
                        <a:latin typeface="Comic Sans MS"/>
                        <a:ea typeface="Times New Roman"/>
                        <a:cs typeface="Times New Roman"/>
                      </a:endParaRPr>
                    </a:p>
                  </a:txBody>
                  <a:tcPr marL="68580" marR="68580" marT="0" marB="0"/>
                </a:tc>
                <a:extLst>
                  <a:ext uri="{0D108BD9-81ED-4DB2-BD59-A6C34878D82A}">
                    <a16:rowId xmlns:a16="http://schemas.microsoft.com/office/drawing/2014/main" val="10001"/>
                  </a:ext>
                </a:extLst>
              </a:tr>
              <a:tr h="1117947">
                <a:tc>
                  <a:txBody>
                    <a:bodyPr/>
                    <a:lstStyle/>
                    <a:p>
                      <a:pPr algn="ctr">
                        <a:spcAft>
                          <a:spcPts val="0"/>
                        </a:spcAft>
                      </a:pPr>
                      <a:r>
                        <a:rPr lang="en-GB" sz="3200" u="none" strike="noStrike">
                          <a:effectLst/>
                        </a:rPr>
                        <a:t>t</a:t>
                      </a:r>
                      <a:r>
                        <a:rPr lang="en-GB" sz="3200" u="none" strike="noStrike" baseline="-25000">
                          <a:effectLst/>
                        </a:rPr>
                        <a:t>2</a:t>
                      </a:r>
                      <a:r>
                        <a:rPr lang="en-GB" sz="3200" u="none" strike="noStrike">
                          <a:effectLst/>
                        </a:rPr>
                        <a:t> time to pass second light gate</a:t>
                      </a:r>
                      <a:endParaRPr lang="en-GB" sz="3200" b="1" u="sng">
                        <a:effectLst/>
                        <a:latin typeface="Comic Sans MS"/>
                        <a:ea typeface="Times New Roman"/>
                        <a:cs typeface="Times New Roman"/>
                      </a:endParaRPr>
                    </a:p>
                  </a:txBody>
                  <a:tcPr marL="68580" marR="68580" marT="0" marB="0"/>
                </a:tc>
                <a:tc>
                  <a:txBody>
                    <a:bodyPr/>
                    <a:lstStyle/>
                    <a:p>
                      <a:pPr algn="ctr">
                        <a:spcAft>
                          <a:spcPts val="0"/>
                        </a:spcAft>
                      </a:pPr>
                      <a:endParaRPr lang="en-GB" sz="1200" b="1" u="sng">
                        <a:effectLst/>
                        <a:latin typeface="Comic Sans MS"/>
                        <a:ea typeface="Times New Roman"/>
                        <a:cs typeface="Times New Roman"/>
                      </a:endParaRPr>
                    </a:p>
                  </a:txBody>
                  <a:tcPr marL="68580" marR="68580" marT="0" marB="0"/>
                </a:tc>
                <a:extLst>
                  <a:ext uri="{0D108BD9-81ED-4DB2-BD59-A6C34878D82A}">
                    <a16:rowId xmlns:a16="http://schemas.microsoft.com/office/drawing/2014/main" val="10002"/>
                  </a:ext>
                </a:extLst>
              </a:tr>
              <a:tr h="1494353">
                <a:tc>
                  <a:txBody>
                    <a:bodyPr/>
                    <a:lstStyle/>
                    <a:p>
                      <a:pPr algn="ctr">
                        <a:spcAft>
                          <a:spcPts val="0"/>
                        </a:spcAft>
                      </a:pPr>
                      <a:r>
                        <a:rPr lang="en-GB" sz="3200" u="none" strike="noStrike">
                          <a:effectLst/>
                        </a:rPr>
                        <a:t>t</a:t>
                      </a:r>
                      <a:r>
                        <a:rPr lang="en-GB" sz="3200" u="none" strike="noStrike" baseline="-25000">
                          <a:effectLst/>
                        </a:rPr>
                        <a:t>3 </a:t>
                      </a:r>
                      <a:r>
                        <a:rPr lang="en-GB" sz="3200" u="none" strike="noStrike">
                          <a:effectLst/>
                        </a:rPr>
                        <a:t>time between light gate</a:t>
                      </a:r>
                      <a:endParaRPr lang="en-GB" sz="3200" b="1" u="sng">
                        <a:effectLst/>
                        <a:latin typeface="Comic Sans MS"/>
                        <a:ea typeface="Times New Roman"/>
                        <a:cs typeface="Times New Roman"/>
                      </a:endParaRPr>
                    </a:p>
                  </a:txBody>
                  <a:tcPr marL="68580" marR="68580" marT="0" marB="0"/>
                </a:tc>
                <a:tc>
                  <a:txBody>
                    <a:bodyPr/>
                    <a:lstStyle/>
                    <a:p>
                      <a:pPr algn="ctr">
                        <a:spcAft>
                          <a:spcPts val="0"/>
                        </a:spcAft>
                      </a:pPr>
                      <a:endParaRPr lang="en-GB" sz="1200" b="1" u="sng">
                        <a:effectLst/>
                        <a:latin typeface="Comic Sans MS"/>
                        <a:ea typeface="Times New Roman"/>
                        <a:cs typeface="Times New Roman"/>
                      </a:endParaRPr>
                    </a:p>
                    <a:p>
                      <a:pPr algn="ctr">
                        <a:spcAft>
                          <a:spcPts val="0"/>
                        </a:spcAft>
                      </a:pPr>
                      <a:endParaRPr lang="en-GB" sz="1200" b="1" u="sng">
                        <a:effectLst/>
                        <a:latin typeface="Comic Sans MS"/>
                        <a:ea typeface="Times New Roman"/>
                        <a:cs typeface="Times New Roman"/>
                      </a:endParaRPr>
                    </a:p>
                    <a:p>
                      <a:pPr algn="ctr">
                        <a:spcAft>
                          <a:spcPts val="0"/>
                        </a:spcAft>
                      </a:pPr>
                      <a:endParaRPr lang="en-GB" sz="1200" b="1" u="sng">
                        <a:effectLst/>
                        <a:latin typeface="Comic Sans MS"/>
                        <a:ea typeface="Times New Roman"/>
                        <a:cs typeface="Times New Roman"/>
                      </a:endParaRPr>
                    </a:p>
                    <a:p>
                      <a:pPr algn="ctr">
                        <a:spcAft>
                          <a:spcPts val="0"/>
                        </a:spcAft>
                      </a:pPr>
                      <a:endParaRPr lang="en-GB" sz="1200" b="1" u="sng">
                        <a:effectLst/>
                        <a:latin typeface="Comic Sans MS"/>
                        <a:ea typeface="Times New Roman"/>
                        <a:cs typeface="Times New Roman"/>
                      </a:endParaRPr>
                    </a:p>
                    <a:p>
                      <a:pPr algn="ctr">
                        <a:spcAft>
                          <a:spcPts val="0"/>
                        </a:spcAft>
                      </a:pPr>
                      <a:endParaRPr lang="en-GB" sz="1200" b="1" u="sng">
                        <a:effectLst/>
                        <a:latin typeface="Comic Sans MS"/>
                        <a:ea typeface="Times New Roman"/>
                        <a:cs typeface="Times New Roman"/>
                      </a:endParaRPr>
                    </a:p>
                    <a:p>
                      <a:pPr algn="ctr">
                        <a:spcAft>
                          <a:spcPts val="0"/>
                        </a:spcAft>
                      </a:pPr>
                      <a:endParaRPr lang="en-GB" sz="1200" b="1" u="sng">
                        <a:effectLst/>
                        <a:latin typeface="Comic Sans MS"/>
                        <a:ea typeface="Times New Roman"/>
                        <a:cs typeface="Times New Roman"/>
                      </a:endParaRPr>
                    </a:p>
                    <a:p>
                      <a:pPr algn="ctr">
                        <a:spcAft>
                          <a:spcPts val="0"/>
                        </a:spcAft>
                      </a:pPr>
                      <a:endParaRPr lang="en-GB" sz="1200" b="1" u="sng">
                        <a:effectLst/>
                        <a:latin typeface="Comic Sans MS"/>
                        <a:ea typeface="Times New Roman"/>
                        <a:cs typeface="Times New Roman"/>
                      </a:endParaRPr>
                    </a:p>
                    <a:p>
                      <a:pPr algn="ctr">
                        <a:spcAft>
                          <a:spcPts val="0"/>
                        </a:spcAft>
                      </a:pPr>
                      <a:endParaRPr lang="en-GB" sz="1200" b="1" u="sng">
                        <a:effectLst/>
                        <a:latin typeface="Comic Sans MS"/>
                        <a:ea typeface="Times New Roman"/>
                        <a:cs typeface="Times New Roman"/>
                      </a:endParaRPr>
                    </a:p>
                  </a:txBody>
                  <a:tcPr marL="68580" marR="68580" marT="0" marB="0"/>
                </a:tc>
                <a:extLst>
                  <a:ext uri="{0D108BD9-81ED-4DB2-BD59-A6C34878D82A}">
                    <a16:rowId xmlns:a16="http://schemas.microsoft.com/office/drawing/2014/main" val="10003"/>
                  </a:ext>
                </a:extLst>
              </a:tr>
              <a:tr h="1117947">
                <a:tc>
                  <a:txBody>
                    <a:bodyPr/>
                    <a:lstStyle/>
                    <a:p>
                      <a:pPr algn="ctr">
                        <a:spcAft>
                          <a:spcPts val="0"/>
                        </a:spcAft>
                      </a:pPr>
                      <a:r>
                        <a:rPr lang="en-GB" sz="3200" u="none" strike="noStrike">
                          <a:effectLst/>
                        </a:rPr>
                        <a:t>Length of mask</a:t>
                      </a:r>
                      <a:endParaRPr lang="en-GB" sz="3200" b="1" u="sng">
                        <a:effectLst/>
                        <a:latin typeface="Comic Sans MS"/>
                        <a:ea typeface="Times New Roman"/>
                        <a:cs typeface="Times New Roman"/>
                      </a:endParaRPr>
                    </a:p>
                  </a:txBody>
                  <a:tcPr marL="68580" marR="68580" marT="0" marB="0"/>
                </a:tc>
                <a:tc>
                  <a:txBody>
                    <a:bodyPr/>
                    <a:lstStyle/>
                    <a:p>
                      <a:pPr algn="ctr">
                        <a:spcAft>
                          <a:spcPts val="0"/>
                        </a:spcAft>
                      </a:pPr>
                      <a:endParaRPr lang="en-GB" sz="1200" b="1" u="sng" dirty="0">
                        <a:effectLst/>
                        <a:latin typeface="Comic Sans MS"/>
                        <a:ea typeface="Times New Roman"/>
                        <a:cs typeface="Times New Roman"/>
                      </a:endParaRPr>
                    </a:p>
                  </a:txBody>
                  <a:tcPr marL="68580" marR="68580" marT="0" marB="0"/>
                </a:tc>
                <a:extLst>
                  <a:ext uri="{0D108BD9-81ED-4DB2-BD59-A6C34878D82A}">
                    <a16:rowId xmlns:a16="http://schemas.microsoft.com/office/drawing/2014/main" val="10004"/>
                  </a:ext>
                </a:extLst>
              </a:tr>
            </a:tbl>
          </a:graphicData>
        </a:graphic>
      </p:graphicFrame>
      <p:graphicFrame>
        <p:nvGraphicFramePr>
          <p:cNvPr id="34822" name="Object 6"/>
          <p:cNvGraphicFramePr>
            <a:graphicFrameLocks noChangeAspect="1"/>
          </p:cNvGraphicFramePr>
          <p:nvPr>
            <p:extLst>
              <p:ext uri="{D42A27DB-BD31-4B8C-83A1-F6EECF244321}">
                <p14:modId xmlns:p14="http://schemas.microsoft.com/office/powerpoint/2010/main" val="863164170"/>
              </p:ext>
            </p:extLst>
          </p:nvPr>
        </p:nvGraphicFramePr>
        <p:xfrm>
          <a:off x="8010487" y="1099271"/>
          <a:ext cx="1039442" cy="1065757"/>
        </p:xfrm>
        <a:graphic>
          <a:graphicData uri="http://schemas.openxmlformats.org/presentationml/2006/ole">
            <mc:AlternateContent xmlns:mc="http://schemas.openxmlformats.org/markup-compatibility/2006">
              <mc:Choice xmlns:v="urn:schemas-microsoft-com:vml" Requires="v">
                <p:oleObj spid="_x0000_s3078" r:id="rId3" imgW="482391" imgH="495085" progId="Equation.DSMT4">
                  <p:embed/>
                </p:oleObj>
              </mc:Choice>
              <mc:Fallback>
                <p:oleObj r:id="rId3" imgW="482391" imgH="495085" progId="Equation.DSMT4">
                  <p:embed/>
                  <p:pic>
                    <p:nvPicPr>
                      <p:cNvPr id="34822"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0487" y="1099271"/>
                        <a:ext cx="1039442" cy="1065757"/>
                      </a:xfrm>
                      <a:prstGeom prst="rect">
                        <a:avLst/>
                      </a:prstGeom>
                      <a:noFill/>
                      <a:ln>
                        <a:noFill/>
                      </a:ln>
                    </p:spPr>
                  </p:pic>
                </p:oleObj>
              </mc:Fallback>
            </mc:AlternateContent>
          </a:graphicData>
        </a:graphic>
      </p:graphicFrame>
      <p:graphicFrame>
        <p:nvGraphicFramePr>
          <p:cNvPr id="34823" name="Object 7"/>
          <p:cNvGraphicFramePr>
            <a:graphicFrameLocks noChangeAspect="1"/>
          </p:cNvGraphicFramePr>
          <p:nvPr>
            <p:extLst>
              <p:ext uri="{D42A27DB-BD31-4B8C-83A1-F6EECF244321}">
                <p14:modId xmlns:p14="http://schemas.microsoft.com/office/powerpoint/2010/main" val="2293494408"/>
              </p:ext>
            </p:extLst>
          </p:nvPr>
        </p:nvGraphicFramePr>
        <p:xfrm>
          <a:off x="7957565" y="2350424"/>
          <a:ext cx="954697" cy="980500"/>
        </p:xfrm>
        <a:graphic>
          <a:graphicData uri="http://schemas.openxmlformats.org/presentationml/2006/ole">
            <mc:AlternateContent xmlns:mc="http://schemas.openxmlformats.org/markup-compatibility/2006">
              <mc:Choice xmlns:v="urn:schemas-microsoft-com:vml" Requires="v">
                <p:oleObj spid="_x0000_s3079" r:id="rId5" imgW="482391" imgH="495085" progId="Equation.DSMT4">
                  <p:embed/>
                </p:oleObj>
              </mc:Choice>
              <mc:Fallback>
                <p:oleObj r:id="rId5" imgW="482391" imgH="495085" progId="Equation.DSMT4">
                  <p:embed/>
                  <p:pic>
                    <p:nvPicPr>
                      <p:cNvPr id="34823"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7565" y="2350424"/>
                        <a:ext cx="954697" cy="980500"/>
                      </a:xfrm>
                      <a:prstGeom prst="rect">
                        <a:avLst/>
                      </a:prstGeom>
                      <a:noFill/>
                      <a:ln>
                        <a:noFill/>
                      </a:ln>
                    </p:spPr>
                  </p:pic>
                </p:oleObj>
              </mc:Fallback>
            </mc:AlternateContent>
          </a:graphicData>
        </a:graphic>
      </p:graphicFrame>
      <p:graphicFrame>
        <p:nvGraphicFramePr>
          <p:cNvPr id="34824" name="Object 8"/>
          <p:cNvGraphicFramePr>
            <a:graphicFrameLocks noChangeAspect="1"/>
          </p:cNvGraphicFramePr>
          <p:nvPr>
            <p:extLst>
              <p:ext uri="{D42A27DB-BD31-4B8C-83A1-F6EECF244321}">
                <p14:modId xmlns:p14="http://schemas.microsoft.com/office/powerpoint/2010/main" val="2403979075"/>
              </p:ext>
            </p:extLst>
          </p:nvPr>
        </p:nvGraphicFramePr>
        <p:xfrm>
          <a:off x="7725476" y="3730264"/>
          <a:ext cx="1418873" cy="925352"/>
        </p:xfrm>
        <a:graphic>
          <a:graphicData uri="http://schemas.openxmlformats.org/presentationml/2006/ole">
            <mc:AlternateContent xmlns:mc="http://schemas.openxmlformats.org/markup-compatibility/2006">
              <mc:Choice xmlns:v="urn:schemas-microsoft-com:vml" Requires="v">
                <p:oleObj spid="_x0000_s3080" r:id="rId7" imgW="736600" imgH="482600" progId="Equation.DSMT4">
                  <p:embed/>
                </p:oleObj>
              </mc:Choice>
              <mc:Fallback>
                <p:oleObj r:id="rId7" imgW="736600" imgH="482600" progId="Equation.DSMT4">
                  <p:embed/>
                  <p:pic>
                    <p:nvPicPr>
                      <p:cNvPr id="34824"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25476" y="3730264"/>
                        <a:ext cx="1418873" cy="925352"/>
                      </a:xfrm>
                      <a:prstGeom prst="rect">
                        <a:avLst/>
                      </a:prstGeom>
                      <a:noFill/>
                      <a:ln>
                        <a:noFill/>
                      </a:ln>
                    </p:spPr>
                  </p:pic>
                </p:oleObj>
              </mc:Fallback>
            </mc:AlternateContent>
          </a:graphicData>
        </a:graphic>
      </p:graphicFrame>
      <p:graphicFrame>
        <p:nvGraphicFramePr>
          <p:cNvPr id="34825" name="Object 9"/>
          <p:cNvGraphicFramePr>
            <a:graphicFrameLocks noChangeAspect="1"/>
          </p:cNvGraphicFramePr>
          <p:nvPr>
            <p:extLst>
              <p:ext uri="{D42A27DB-BD31-4B8C-83A1-F6EECF244321}">
                <p14:modId xmlns:p14="http://schemas.microsoft.com/office/powerpoint/2010/main" val="3711108987"/>
              </p:ext>
            </p:extLst>
          </p:nvPr>
        </p:nvGraphicFramePr>
        <p:xfrm>
          <a:off x="8271906" y="4956201"/>
          <a:ext cx="516604" cy="861007"/>
        </p:xfrm>
        <a:graphic>
          <a:graphicData uri="http://schemas.openxmlformats.org/presentationml/2006/ole">
            <mc:AlternateContent xmlns:mc="http://schemas.openxmlformats.org/markup-compatibility/2006">
              <mc:Choice xmlns:v="urn:schemas-microsoft-com:vml" Requires="v">
                <p:oleObj spid="_x0000_s3081" r:id="rId9" imgW="126780" imgH="215526" progId="Equation.DSMT4">
                  <p:embed/>
                </p:oleObj>
              </mc:Choice>
              <mc:Fallback>
                <p:oleObj r:id="rId9" imgW="126780" imgH="215526" progId="Equation.DSMT4">
                  <p:embed/>
                  <p:pic>
                    <p:nvPicPr>
                      <p:cNvPr id="34825"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71906" y="4956201"/>
                        <a:ext cx="516604" cy="861007"/>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4653342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p:cNvSpPr>
            <a:spLocks noGrp="1" noChangeArrowheads="1"/>
          </p:cNvSpPr>
          <p:nvPr>
            <p:ph type="title"/>
          </p:nvPr>
        </p:nvSpPr>
        <p:spPr>
          <a:xfrm>
            <a:off x="479626" y="448962"/>
            <a:ext cx="8596668" cy="1320800"/>
          </a:xfrm>
        </p:spPr>
        <p:txBody>
          <a:bodyPr vert="horz" lIns="91440" tIns="45720" rIns="91440" bIns="45720" rtlCol="0" anchor="t">
            <a:normAutofit/>
          </a:bodyPr>
          <a:lstStyle/>
          <a:p>
            <a:r>
              <a:rPr lang="en-US"/>
              <a:t>Now we need to try it and see what works and what doesn’t</a:t>
            </a:r>
          </a:p>
        </p:txBody>
      </p:sp>
      <p:sp>
        <p:nvSpPr>
          <p:cNvPr id="2" name="TextBox 1"/>
          <p:cNvSpPr txBox="1"/>
          <p:nvPr/>
        </p:nvSpPr>
        <p:spPr>
          <a:xfrm>
            <a:off x="677333" y="2160589"/>
            <a:ext cx="5908817" cy="4487345"/>
          </a:xfrm>
          <a:prstGeom prst="rect">
            <a:avLst/>
          </a:prstGeom>
        </p:spPr>
        <p:txBody>
          <a:bodyPr vert="horz" lIns="91440" tIns="45720" rIns="91440" bIns="45720" rtlCol="0">
            <a:normAutofit/>
          </a:bodyPr>
          <a:lstStyle/>
          <a:p>
            <a:pPr>
              <a:lnSpc>
                <a:spcPct val="90000"/>
              </a:lnSpc>
              <a:spcBef>
                <a:spcPts val="1000"/>
              </a:spcBef>
              <a:buClr>
                <a:schemeClr val="accent1"/>
              </a:buClr>
              <a:buSzPct val="80000"/>
              <a:buFont typeface="Wingdings 3" charset="2"/>
              <a:buChar char=""/>
            </a:pPr>
            <a:r>
              <a:rPr lang="en-US" sz="2000">
                <a:solidFill>
                  <a:schemeClr val="tx1">
                    <a:lumMod val="75000"/>
                    <a:lumOff val="25000"/>
                  </a:schemeClr>
                </a:solidFill>
              </a:rPr>
              <a:t>Set up each method and find the value of the acceleration down the slope three times by each method.</a:t>
            </a:r>
          </a:p>
          <a:p>
            <a:pPr>
              <a:lnSpc>
                <a:spcPct val="90000"/>
              </a:lnSpc>
              <a:spcBef>
                <a:spcPts val="1000"/>
              </a:spcBef>
              <a:buClr>
                <a:schemeClr val="accent1"/>
              </a:buClr>
              <a:buSzPct val="80000"/>
              <a:buFont typeface="Wingdings 3" charset="2"/>
              <a:buChar char=""/>
            </a:pPr>
            <a:endParaRPr lang="en-US" sz="200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r>
              <a:rPr lang="en-US" sz="2000">
                <a:solidFill>
                  <a:schemeClr val="tx1">
                    <a:lumMod val="75000"/>
                    <a:lumOff val="25000"/>
                  </a:schemeClr>
                </a:solidFill>
              </a:rPr>
              <a:t>Record </a:t>
            </a:r>
            <a:r>
              <a:rPr lang="en-US" sz="2000" b="1">
                <a:solidFill>
                  <a:schemeClr val="tx1">
                    <a:lumMod val="75000"/>
                    <a:lumOff val="25000"/>
                  </a:schemeClr>
                </a:solidFill>
              </a:rPr>
              <a:t>all</a:t>
            </a:r>
            <a:r>
              <a:rPr lang="en-US" sz="2000">
                <a:solidFill>
                  <a:schemeClr val="tx1">
                    <a:lumMod val="75000"/>
                    <a:lumOff val="25000"/>
                  </a:schemeClr>
                </a:solidFill>
              </a:rPr>
              <a:t> of your measurements</a:t>
            </a:r>
          </a:p>
          <a:p>
            <a:pPr>
              <a:lnSpc>
                <a:spcPct val="90000"/>
              </a:lnSpc>
              <a:spcBef>
                <a:spcPts val="1000"/>
              </a:spcBef>
              <a:buClr>
                <a:schemeClr val="accent1"/>
              </a:buClr>
              <a:buSzPct val="80000"/>
              <a:buFont typeface="Wingdings 3" charset="2"/>
              <a:buChar char=""/>
            </a:pPr>
            <a:endParaRPr lang="en-US" sz="200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r>
              <a:rPr lang="en-US" sz="2000" b="1">
                <a:solidFill>
                  <a:schemeClr val="tx1">
                    <a:lumMod val="75000"/>
                    <a:lumOff val="25000"/>
                  </a:schemeClr>
                </a:solidFill>
              </a:rPr>
              <a:t>Evaluate</a:t>
            </a:r>
            <a:r>
              <a:rPr lang="en-US" sz="2000">
                <a:solidFill>
                  <a:schemeClr val="tx1">
                    <a:lumMod val="75000"/>
                    <a:lumOff val="25000"/>
                  </a:schemeClr>
                </a:solidFill>
              </a:rPr>
              <a:t> each method, discussing what is easy or hard to set up, which measurements are easy or hard to take and which measurements do you think are reliable. How confident do you feel that your answer tells you the exact value for the acceleration of your vehicle down the slope?</a:t>
            </a:r>
          </a:p>
        </p:txBody>
      </p:sp>
      <p:pic>
        <p:nvPicPr>
          <p:cNvPr id="6" name="Picture 5">
            <a:extLst>
              <a:ext uri="{FF2B5EF4-FFF2-40B4-BE49-F238E27FC236}">
                <a16:creationId xmlns:a16="http://schemas.microsoft.com/office/drawing/2014/main" id="{0A647041-1BD1-420D-8F24-01FE110243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3924" y="2422506"/>
            <a:ext cx="2445850" cy="2470655"/>
          </a:xfrm>
          <a:prstGeom prst="rect">
            <a:avLst/>
          </a:prstGeom>
        </p:spPr>
      </p:pic>
    </p:spTree>
    <p:extLst>
      <p:ext uri="{BB962C8B-B14F-4D97-AF65-F5344CB8AC3E}">
        <p14:creationId xmlns:p14="http://schemas.microsoft.com/office/powerpoint/2010/main" val="3498014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1D95C4-6C0E-4CD8-91D6-902A22A38888}"/>
              </a:ext>
            </a:extLst>
          </p:cNvPr>
          <p:cNvSpPr>
            <a:spLocks noGrp="1"/>
          </p:cNvSpPr>
          <p:nvPr>
            <p:ph type="title"/>
          </p:nvPr>
        </p:nvSpPr>
        <p:spPr>
          <a:xfrm>
            <a:off x="1286932" y="1204109"/>
            <a:ext cx="10023398" cy="857894"/>
          </a:xfrm>
        </p:spPr>
        <p:txBody>
          <a:bodyPr>
            <a:normAutofit/>
          </a:bodyPr>
          <a:lstStyle/>
          <a:p>
            <a:r>
              <a:rPr lang="en-GB" sz="4000" dirty="0">
                <a:solidFill>
                  <a:srgbClr val="FFFFFF"/>
                </a:solidFill>
              </a:rPr>
              <a:t>Symbols and Units</a:t>
            </a:r>
          </a:p>
        </p:txBody>
      </p:sp>
      <p:graphicFrame>
        <p:nvGraphicFramePr>
          <p:cNvPr id="4" name="Content Placeholder 3">
            <a:extLst>
              <a:ext uri="{FF2B5EF4-FFF2-40B4-BE49-F238E27FC236}">
                <a16:creationId xmlns:a16="http://schemas.microsoft.com/office/drawing/2014/main" id="{9E88CF7D-7E78-4DFD-BFA9-48089E45D0D4}"/>
              </a:ext>
            </a:extLst>
          </p:cNvPr>
          <p:cNvGraphicFramePr>
            <a:graphicFrameLocks noGrp="1"/>
          </p:cNvGraphicFramePr>
          <p:nvPr>
            <p:ph idx="1"/>
            <p:extLst>
              <p:ext uri="{D42A27DB-BD31-4B8C-83A1-F6EECF244321}">
                <p14:modId xmlns:p14="http://schemas.microsoft.com/office/powerpoint/2010/main" val="2532029660"/>
              </p:ext>
            </p:extLst>
          </p:nvPr>
        </p:nvGraphicFramePr>
        <p:xfrm>
          <a:off x="815784" y="2497062"/>
          <a:ext cx="11049000" cy="2420322"/>
        </p:xfrm>
        <a:graphic>
          <a:graphicData uri="http://schemas.openxmlformats.org/drawingml/2006/table">
            <a:tbl>
              <a:tblPr firstRow="1" firstCol="1" bandRow="1"/>
              <a:tblGrid>
                <a:gridCol w="2196555">
                  <a:extLst>
                    <a:ext uri="{9D8B030D-6E8A-4147-A177-3AD203B41FA5}">
                      <a16:colId xmlns:a16="http://schemas.microsoft.com/office/drawing/2014/main" val="3676223084"/>
                    </a:ext>
                  </a:extLst>
                </a:gridCol>
                <a:gridCol w="2766850">
                  <a:extLst>
                    <a:ext uri="{9D8B030D-6E8A-4147-A177-3AD203B41FA5}">
                      <a16:colId xmlns:a16="http://schemas.microsoft.com/office/drawing/2014/main" val="814020139"/>
                    </a:ext>
                  </a:extLst>
                </a:gridCol>
                <a:gridCol w="3674013">
                  <a:extLst>
                    <a:ext uri="{9D8B030D-6E8A-4147-A177-3AD203B41FA5}">
                      <a16:colId xmlns:a16="http://schemas.microsoft.com/office/drawing/2014/main" val="3564708817"/>
                    </a:ext>
                  </a:extLst>
                </a:gridCol>
                <a:gridCol w="2411582">
                  <a:extLst>
                    <a:ext uri="{9D8B030D-6E8A-4147-A177-3AD203B41FA5}">
                      <a16:colId xmlns:a16="http://schemas.microsoft.com/office/drawing/2014/main" val="1493920256"/>
                    </a:ext>
                  </a:extLst>
                </a:gridCol>
              </a:tblGrid>
              <a:tr h="584913">
                <a:tc>
                  <a:txBody>
                    <a:bodyPr/>
                    <a:lstStyle/>
                    <a:p>
                      <a:pPr algn="ctr" fontAlgn="t">
                        <a:lnSpc>
                          <a:spcPct val="115000"/>
                        </a:lnSpc>
                        <a:spcBef>
                          <a:spcPts val="600"/>
                        </a:spcBef>
                        <a:spcAft>
                          <a:spcPts val="600"/>
                        </a:spcAft>
                      </a:pPr>
                      <a:r>
                        <a:rPr lang="en-GB" sz="2700" b="1" i="0" u="none" strike="noStrike" dirty="0">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Symbol</a:t>
                      </a:r>
                      <a:endParaRPr lang="en-GB" sz="4100" b="0" i="0" u="none" strike="noStrike" dirty="0">
                        <a:effectLst/>
                        <a:latin typeface="Arial" panose="020B0604020202020204" pitchFamily="34" charset="0"/>
                      </a:endParaRPr>
                    </a:p>
                  </a:txBody>
                  <a:tcPr marL="156440" marR="156440" marT="21728"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algn="ctr" fontAlgn="t">
                        <a:lnSpc>
                          <a:spcPct val="115000"/>
                        </a:lnSpc>
                        <a:spcBef>
                          <a:spcPts val="600"/>
                        </a:spcBef>
                        <a:spcAft>
                          <a:spcPts val="600"/>
                        </a:spcAft>
                      </a:pPr>
                      <a:r>
                        <a:rPr lang="en-GB" sz="2700" b="1" i="0" u="none" strike="noStrike">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Definition</a:t>
                      </a:r>
                      <a:endParaRPr lang="en-GB" sz="4100" b="0" i="0" u="none" strike="noStrike">
                        <a:effectLst/>
                        <a:latin typeface="Arial" panose="020B0604020202020204" pitchFamily="34" charset="0"/>
                      </a:endParaRPr>
                    </a:p>
                  </a:txBody>
                  <a:tcPr marL="156440" marR="156440" marT="21728"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algn="ctr" fontAlgn="t">
                        <a:lnSpc>
                          <a:spcPct val="115000"/>
                        </a:lnSpc>
                        <a:spcBef>
                          <a:spcPts val="600"/>
                        </a:spcBef>
                        <a:spcAft>
                          <a:spcPts val="600"/>
                        </a:spcAft>
                      </a:pPr>
                      <a:r>
                        <a:rPr lang="en-GB" sz="2700" b="1" i="0" u="none" strike="noStrike">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Unit</a:t>
                      </a:r>
                      <a:endParaRPr lang="en-GB" sz="4100" b="0" i="0" u="none" strike="noStrike">
                        <a:effectLst/>
                        <a:latin typeface="Arial" panose="020B0604020202020204" pitchFamily="34" charset="0"/>
                      </a:endParaRPr>
                    </a:p>
                  </a:txBody>
                  <a:tcPr marL="156440" marR="156440" marT="21728"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algn="ctr" fontAlgn="t">
                        <a:lnSpc>
                          <a:spcPct val="115000"/>
                        </a:lnSpc>
                        <a:spcBef>
                          <a:spcPts val="600"/>
                        </a:spcBef>
                        <a:spcAft>
                          <a:spcPts val="600"/>
                        </a:spcAft>
                      </a:pPr>
                      <a:r>
                        <a:rPr lang="en-GB" sz="2700" b="1" i="0" u="none" strike="noStrike">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Unit Symbol</a:t>
                      </a:r>
                      <a:endParaRPr lang="en-GB" sz="4100" b="0" i="0" u="none" strike="noStrike">
                        <a:effectLst/>
                        <a:latin typeface="Arial" panose="020B0604020202020204" pitchFamily="34" charset="0"/>
                      </a:endParaRPr>
                    </a:p>
                  </a:txBody>
                  <a:tcPr marL="156440" marR="156440" marT="21728"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2991413461"/>
                  </a:ext>
                </a:extLst>
              </a:tr>
              <a:tr h="665583">
                <a:tc>
                  <a:txBody>
                    <a:bodyPr/>
                    <a:lstStyle/>
                    <a:p>
                      <a:pPr algn="ctr" fontAlgn="t">
                        <a:lnSpc>
                          <a:spcPct val="115000"/>
                        </a:lnSpc>
                        <a:spcBef>
                          <a:spcPts val="600"/>
                        </a:spcBef>
                        <a:spcAft>
                          <a:spcPts val="600"/>
                        </a:spcAft>
                      </a:pPr>
                      <a:r>
                        <a:rPr lang="en-GB" sz="2700" b="1" i="1" u="none" strike="noStrike">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v</a:t>
                      </a:r>
                      <a:endParaRPr lang="en-GB" sz="4100" b="0" i="0" u="none" strike="noStrike">
                        <a:effectLst/>
                        <a:latin typeface="Arial" panose="020B0604020202020204" pitchFamily="34" charset="0"/>
                      </a:endParaRPr>
                    </a:p>
                  </a:txBody>
                  <a:tcPr marL="156440" marR="156440" marT="21728"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a:noFill/>
                    </a:lnB>
                    <a:solidFill>
                      <a:srgbClr val="4F81BD"/>
                    </a:solidFill>
                  </a:tcPr>
                </a:tc>
                <a:tc>
                  <a:txBody>
                    <a:bodyPr/>
                    <a:lstStyle/>
                    <a:p>
                      <a:pPr algn="ctr" fontAlgn="t">
                        <a:lnSpc>
                          <a:spcPct val="115000"/>
                        </a:lnSpc>
                        <a:spcBef>
                          <a:spcPts val="600"/>
                        </a:spcBef>
                        <a:spcAft>
                          <a:spcPts val="600"/>
                        </a:spcAft>
                      </a:pPr>
                      <a:r>
                        <a:rPr lang="en-GB" sz="2700" b="0" i="0" u="none" strike="noStrike"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speed</a:t>
                      </a:r>
                      <a:endParaRPr lang="en-GB" sz="4100" b="0" i="0" u="none" strike="noStrike" dirty="0">
                        <a:effectLst/>
                        <a:latin typeface="Arial" panose="020B0604020202020204" pitchFamily="34" charset="0"/>
                      </a:endParaRPr>
                    </a:p>
                  </a:txBody>
                  <a:tcPr marL="156440" marR="156440" marT="21728"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algn="ctr" fontAlgn="t">
                        <a:lnSpc>
                          <a:spcPct val="115000"/>
                        </a:lnSpc>
                        <a:spcBef>
                          <a:spcPts val="600"/>
                        </a:spcBef>
                        <a:spcAft>
                          <a:spcPts val="600"/>
                        </a:spcAft>
                      </a:pPr>
                      <a:r>
                        <a:rPr lang="en-GB" sz="2700" b="0" i="0" u="none" strike="noStrike">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metres per second</a:t>
                      </a:r>
                      <a:endParaRPr lang="en-GB" sz="4100" b="0" i="0" u="none" strike="noStrike">
                        <a:effectLst/>
                        <a:latin typeface="Arial" panose="020B0604020202020204" pitchFamily="34" charset="0"/>
                      </a:endParaRPr>
                    </a:p>
                  </a:txBody>
                  <a:tcPr marL="156440" marR="156440" marT="21728"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algn="ctr" fontAlgn="t">
                        <a:lnSpc>
                          <a:spcPct val="115000"/>
                        </a:lnSpc>
                        <a:spcBef>
                          <a:spcPts val="600"/>
                        </a:spcBef>
                        <a:spcAft>
                          <a:spcPts val="600"/>
                        </a:spcAft>
                      </a:pPr>
                      <a:r>
                        <a:rPr lang="en-GB" sz="2700" b="0" i="0" u="none" strike="noStrike">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ms</a:t>
                      </a:r>
                      <a:r>
                        <a:rPr lang="en-GB" sz="2700" b="0" i="0" u="none" strike="noStrike" baseline="300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-1</a:t>
                      </a:r>
                      <a:endParaRPr lang="en-GB" sz="4100" b="0" i="0" u="none" strike="noStrike">
                        <a:effectLst/>
                        <a:latin typeface="Arial" panose="020B0604020202020204" pitchFamily="34" charset="0"/>
                      </a:endParaRPr>
                    </a:p>
                  </a:txBody>
                  <a:tcPr marL="156440" marR="156440" marT="21728"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extLst>
                  <a:ext uri="{0D108BD9-81ED-4DB2-BD59-A6C34878D82A}">
                    <a16:rowId xmlns:a16="http://schemas.microsoft.com/office/drawing/2014/main" val="2335341224"/>
                  </a:ext>
                </a:extLst>
              </a:tr>
              <a:tr h="584913">
                <a:tc>
                  <a:txBody>
                    <a:bodyPr/>
                    <a:lstStyle/>
                    <a:p>
                      <a:pPr algn="ctr" fontAlgn="t">
                        <a:lnSpc>
                          <a:spcPct val="115000"/>
                        </a:lnSpc>
                        <a:spcBef>
                          <a:spcPts val="600"/>
                        </a:spcBef>
                        <a:spcAft>
                          <a:spcPts val="600"/>
                        </a:spcAft>
                      </a:pPr>
                      <a:r>
                        <a:rPr lang="en-GB" sz="2700" b="1" i="1" u="none" strike="noStrike">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d</a:t>
                      </a:r>
                      <a:endParaRPr lang="en-GB" sz="4100" b="0" i="0" u="none" strike="noStrike">
                        <a:effectLst/>
                        <a:latin typeface="Arial" panose="020B0604020202020204" pitchFamily="34" charset="0"/>
                      </a:endParaRPr>
                    </a:p>
                  </a:txBody>
                  <a:tcPr marL="156440" marR="156440" marT="21728"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a:noFill/>
                    </a:lnT>
                    <a:lnB>
                      <a:noFill/>
                    </a:lnB>
                    <a:solidFill>
                      <a:srgbClr val="4F81BD"/>
                    </a:solidFill>
                  </a:tcPr>
                </a:tc>
                <a:tc>
                  <a:txBody>
                    <a:bodyPr/>
                    <a:lstStyle/>
                    <a:p>
                      <a:pPr algn="ctr" fontAlgn="t">
                        <a:lnSpc>
                          <a:spcPct val="115000"/>
                        </a:lnSpc>
                        <a:spcBef>
                          <a:spcPts val="600"/>
                        </a:spcBef>
                        <a:spcAft>
                          <a:spcPts val="600"/>
                        </a:spcAft>
                      </a:pPr>
                      <a:r>
                        <a:rPr lang="en-GB" sz="2700" b="0" i="0" u="none" strike="noStrike">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distance</a:t>
                      </a:r>
                      <a:endParaRPr lang="en-GB" sz="4100" b="0" i="0" u="none" strike="noStrike">
                        <a:effectLst/>
                        <a:latin typeface="Arial" panose="020B0604020202020204" pitchFamily="34" charset="0"/>
                      </a:endParaRPr>
                    </a:p>
                  </a:txBody>
                  <a:tcPr marL="156440" marR="156440" marT="21728"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fontAlgn="t">
                        <a:lnSpc>
                          <a:spcPct val="115000"/>
                        </a:lnSpc>
                        <a:spcBef>
                          <a:spcPts val="600"/>
                        </a:spcBef>
                        <a:spcAft>
                          <a:spcPts val="600"/>
                        </a:spcAft>
                      </a:pPr>
                      <a:r>
                        <a:rPr lang="en-GB" sz="2700" b="0" i="0" u="none" strike="noStrike">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metre</a:t>
                      </a:r>
                      <a:endParaRPr lang="en-GB" sz="4100" b="0" i="0" u="none" strike="noStrike">
                        <a:effectLst/>
                        <a:latin typeface="Arial" panose="020B0604020202020204" pitchFamily="34" charset="0"/>
                      </a:endParaRPr>
                    </a:p>
                  </a:txBody>
                  <a:tcPr marL="156440" marR="156440" marT="21728"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tc>
                  <a:txBody>
                    <a:bodyPr/>
                    <a:lstStyle/>
                    <a:p>
                      <a:pPr algn="ctr" fontAlgn="t">
                        <a:lnSpc>
                          <a:spcPct val="115000"/>
                        </a:lnSpc>
                        <a:spcBef>
                          <a:spcPts val="600"/>
                        </a:spcBef>
                        <a:spcAft>
                          <a:spcPts val="600"/>
                        </a:spcAft>
                      </a:pPr>
                      <a:r>
                        <a:rPr lang="en-GB" sz="2700" b="0" i="0" u="none" strike="noStrike">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m</a:t>
                      </a:r>
                      <a:endParaRPr lang="en-GB" sz="4100" b="0" i="0" u="none" strike="noStrike">
                        <a:effectLst/>
                        <a:latin typeface="Arial" panose="020B0604020202020204" pitchFamily="34" charset="0"/>
                      </a:endParaRPr>
                    </a:p>
                  </a:txBody>
                  <a:tcPr marL="156440" marR="156440" marT="21728"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3DFEE"/>
                    </a:solidFill>
                  </a:tcPr>
                </a:tc>
                <a:extLst>
                  <a:ext uri="{0D108BD9-81ED-4DB2-BD59-A6C34878D82A}">
                    <a16:rowId xmlns:a16="http://schemas.microsoft.com/office/drawing/2014/main" val="1053978775"/>
                  </a:ext>
                </a:extLst>
              </a:tr>
              <a:tr h="584913">
                <a:tc>
                  <a:txBody>
                    <a:bodyPr/>
                    <a:lstStyle/>
                    <a:p>
                      <a:pPr algn="ctr" fontAlgn="t">
                        <a:lnSpc>
                          <a:spcPct val="115000"/>
                        </a:lnSpc>
                        <a:spcBef>
                          <a:spcPts val="600"/>
                        </a:spcBef>
                        <a:spcAft>
                          <a:spcPts val="600"/>
                        </a:spcAft>
                      </a:pPr>
                      <a:r>
                        <a:rPr lang="en-GB" sz="2700" b="1" i="1" u="none" strike="noStrike">
                          <a:solidFill>
                            <a:srgbClr val="FFFFFF"/>
                          </a:solidFill>
                          <a:effectLst/>
                          <a:latin typeface="Trebuchet MS" panose="020B0603020202020204" pitchFamily="34" charset="0"/>
                          <a:ea typeface="Calibri" panose="020F0502020204030204" pitchFamily="34" charset="0"/>
                          <a:cs typeface="Times New Roman" panose="02020603050405020304" pitchFamily="18" charset="0"/>
                        </a:rPr>
                        <a:t>t</a:t>
                      </a:r>
                      <a:endParaRPr lang="en-GB" sz="4100" b="0" i="0" u="none" strike="noStrike">
                        <a:effectLst/>
                        <a:latin typeface="Arial" panose="020B0604020202020204" pitchFamily="34" charset="0"/>
                      </a:endParaRPr>
                    </a:p>
                  </a:txBody>
                  <a:tcPr marL="156440" marR="156440" marT="21728"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4F81BD"/>
                    </a:solidFill>
                  </a:tcPr>
                </a:tc>
                <a:tc>
                  <a:txBody>
                    <a:bodyPr/>
                    <a:lstStyle/>
                    <a:p>
                      <a:pPr algn="ctr" fontAlgn="t">
                        <a:lnSpc>
                          <a:spcPct val="115000"/>
                        </a:lnSpc>
                        <a:spcBef>
                          <a:spcPts val="600"/>
                        </a:spcBef>
                        <a:spcAft>
                          <a:spcPts val="600"/>
                        </a:spcAft>
                      </a:pPr>
                      <a:r>
                        <a:rPr lang="en-GB" sz="2700" b="0" i="0" u="none" strike="noStrike">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time</a:t>
                      </a:r>
                      <a:endParaRPr lang="en-GB" sz="4100" b="0" i="0" u="none" strike="noStrike">
                        <a:effectLst/>
                        <a:latin typeface="Arial" panose="020B0604020202020204" pitchFamily="34" charset="0"/>
                      </a:endParaRPr>
                    </a:p>
                  </a:txBody>
                  <a:tcPr marL="156440" marR="156440" marT="21728" marB="0">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algn="ctr" fontAlgn="t">
                        <a:lnSpc>
                          <a:spcPct val="115000"/>
                        </a:lnSpc>
                        <a:spcBef>
                          <a:spcPts val="600"/>
                        </a:spcBef>
                        <a:spcAft>
                          <a:spcPts val="600"/>
                        </a:spcAft>
                      </a:pPr>
                      <a:r>
                        <a:rPr lang="en-GB" sz="2700" b="0" i="0" u="none" strike="noStrike">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second</a:t>
                      </a:r>
                      <a:endParaRPr lang="en-GB" sz="4100" b="0" i="0" u="none" strike="noStrike">
                        <a:effectLst/>
                        <a:latin typeface="Arial" panose="020B0604020202020204" pitchFamily="34" charset="0"/>
                      </a:endParaRPr>
                    </a:p>
                  </a:txBody>
                  <a:tcPr marL="156440" marR="156440" marT="21728"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tc>
                  <a:txBody>
                    <a:bodyPr/>
                    <a:lstStyle/>
                    <a:p>
                      <a:pPr algn="ctr" fontAlgn="t">
                        <a:lnSpc>
                          <a:spcPct val="115000"/>
                        </a:lnSpc>
                        <a:spcBef>
                          <a:spcPts val="600"/>
                        </a:spcBef>
                        <a:spcAft>
                          <a:spcPts val="600"/>
                        </a:spcAft>
                      </a:pPr>
                      <a:r>
                        <a:rPr lang="en-GB" sz="2700" b="0" i="0" u="none" strike="noStrike"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a:t>
                      </a:r>
                      <a:endParaRPr lang="en-GB" sz="4100" b="0" i="0" u="none" strike="noStrike" dirty="0">
                        <a:effectLst/>
                        <a:latin typeface="Arial" panose="020B0604020202020204" pitchFamily="34" charset="0"/>
                      </a:endParaRPr>
                    </a:p>
                  </a:txBody>
                  <a:tcPr marL="156440" marR="156440" marT="21728"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7BFDE"/>
                    </a:solidFill>
                  </a:tcPr>
                </a:tc>
                <a:extLst>
                  <a:ext uri="{0D108BD9-81ED-4DB2-BD59-A6C34878D82A}">
                    <a16:rowId xmlns:a16="http://schemas.microsoft.com/office/drawing/2014/main" val="4041757177"/>
                  </a:ext>
                </a:extLst>
              </a:tr>
            </a:tbl>
          </a:graphicData>
        </a:graphic>
      </p:graphicFrame>
      <p:sp>
        <p:nvSpPr>
          <p:cNvPr id="12" name="TextBox 11">
            <a:extLst>
              <a:ext uri="{FF2B5EF4-FFF2-40B4-BE49-F238E27FC236}">
                <a16:creationId xmlns:a16="http://schemas.microsoft.com/office/drawing/2014/main" id="{2F32B759-783C-4EC3-BAF8-DB1E2A7162C9}"/>
              </a:ext>
            </a:extLst>
          </p:cNvPr>
          <p:cNvSpPr txBox="1"/>
          <p:nvPr/>
        </p:nvSpPr>
        <p:spPr>
          <a:xfrm>
            <a:off x="815784" y="5822027"/>
            <a:ext cx="6096000" cy="384272"/>
          </a:xfrm>
          <a:prstGeom prst="rect">
            <a:avLst/>
          </a:prstGeom>
          <a:noFill/>
        </p:spPr>
        <p:txBody>
          <a:bodyPr wrap="square">
            <a:spAutoFit/>
          </a:bodyPr>
          <a:lstStyle/>
          <a:p>
            <a:pPr algn="just">
              <a:lnSpc>
                <a:spcPct val="115000"/>
              </a:lnSpc>
              <a:spcAft>
                <a:spcPts val="1000"/>
              </a:spcAft>
            </a:pPr>
            <a:r>
              <a:rPr lang="en-GB" sz="1800" i="1" dirty="0">
                <a:effectLst/>
                <a:latin typeface="Trebuchet MS" panose="020B0603020202020204" pitchFamily="34" charset="0"/>
                <a:ea typeface="Times New Roman" panose="02020603050405020304" pitchFamily="18" charset="0"/>
                <a:cs typeface="Times New Roman" panose="02020603050405020304" pitchFamily="18" charset="0"/>
              </a:rPr>
              <a:t>But don’t use the triangle unless you absolutely have to.</a:t>
            </a:r>
            <a:endParaRPr lang="en-GB"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9B2D941E-7F56-4364-BA25-8972DD197365}"/>
              </a:ext>
            </a:extLst>
          </p:cNvPr>
          <p:cNvGrpSpPr/>
          <p:nvPr/>
        </p:nvGrpSpPr>
        <p:grpSpPr>
          <a:xfrm>
            <a:off x="8085380" y="4667373"/>
            <a:ext cx="2949846" cy="1973036"/>
            <a:chOff x="-2494269" y="-639272"/>
            <a:chExt cx="2018395" cy="3014972"/>
          </a:xfrm>
        </p:grpSpPr>
        <p:grpSp>
          <p:nvGrpSpPr>
            <p:cNvPr id="19" name="Group 18">
              <a:extLst>
                <a:ext uri="{FF2B5EF4-FFF2-40B4-BE49-F238E27FC236}">
                  <a16:creationId xmlns:a16="http://schemas.microsoft.com/office/drawing/2014/main" id="{F5CCF18D-B5AD-4693-B0F5-421642194D31}"/>
                </a:ext>
              </a:extLst>
            </p:cNvPr>
            <p:cNvGrpSpPr/>
            <p:nvPr/>
          </p:nvGrpSpPr>
          <p:grpSpPr>
            <a:xfrm>
              <a:off x="-2494269" y="-624291"/>
              <a:ext cx="2018395" cy="2999991"/>
              <a:chOff x="-4005946" y="-1070644"/>
              <a:chExt cx="3241663" cy="5144913"/>
            </a:xfrm>
          </p:grpSpPr>
          <p:sp>
            <p:nvSpPr>
              <p:cNvPr id="23" name="Isosceles Triangle 22">
                <a:extLst>
                  <a:ext uri="{FF2B5EF4-FFF2-40B4-BE49-F238E27FC236}">
                    <a16:creationId xmlns:a16="http://schemas.microsoft.com/office/drawing/2014/main" id="{C6635FE1-FFC5-4552-A735-D52A9C8A9425}"/>
                  </a:ext>
                </a:extLst>
              </p:cNvPr>
              <p:cNvSpPr/>
              <p:nvPr/>
            </p:nvSpPr>
            <p:spPr>
              <a:xfrm>
                <a:off x="-4005946" y="-1070644"/>
                <a:ext cx="3241663" cy="5144913"/>
              </a:xfrm>
              <a:prstGeom prst="triangle">
                <a:avLst/>
              </a:prstGeom>
              <a:ln w="28575"/>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6000"/>
              </a:p>
            </p:txBody>
          </p:sp>
          <p:cxnSp>
            <p:nvCxnSpPr>
              <p:cNvPr id="24" name="Straight Connector 23">
                <a:extLst>
                  <a:ext uri="{FF2B5EF4-FFF2-40B4-BE49-F238E27FC236}">
                    <a16:creationId xmlns:a16="http://schemas.microsoft.com/office/drawing/2014/main" id="{112F8C8F-818D-481A-B449-A2BEC3C7AE06}"/>
                  </a:ext>
                </a:extLst>
              </p:cNvPr>
              <p:cNvCxnSpPr>
                <a:cxnSpLocks/>
              </p:cNvCxnSpPr>
              <p:nvPr/>
            </p:nvCxnSpPr>
            <p:spPr>
              <a:xfrm>
                <a:off x="-3225404" y="1484836"/>
                <a:ext cx="1680579"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F3C66EE8-CFA4-4E4B-90C4-9889DA818252}"/>
                  </a:ext>
                </a:extLst>
              </p:cNvPr>
              <p:cNvCxnSpPr>
                <a:cxnSpLocks/>
                <a:stCxn id="23" idx="3"/>
              </p:cNvCxnSpPr>
              <p:nvPr/>
            </p:nvCxnSpPr>
            <p:spPr>
              <a:xfrm flipV="1">
                <a:off x="-2385115" y="1574732"/>
                <a:ext cx="0" cy="2499537"/>
              </a:xfrm>
              <a:prstGeom prst="line">
                <a:avLst/>
              </a:prstGeom>
              <a:ln w="28575"/>
            </p:spPr>
            <p:style>
              <a:lnRef idx="1">
                <a:schemeClr val="dk1"/>
              </a:lnRef>
              <a:fillRef idx="0">
                <a:schemeClr val="dk1"/>
              </a:fillRef>
              <a:effectRef idx="0">
                <a:schemeClr val="dk1"/>
              </a:effectRef>
              <a:fontRef idx="minor">
                <a:schemeClr val="tx1"/>
              </a:fontRef>
            </p:style>
          </p:cxnSp>
        </p:grpSp>
        <p:sp>
          <p:nvSpPr>
            <p:cNvPr id="20" name="Text Box 36">
              <a:extLst>
                <a:ext uri="{FF2B5EF4-FFF2-40B4-BE49-F238E27FC236}">
                  <a16:creationId xmlns:a16="http://schemas.microsoft.com/office/drawing/2014/main" id="{EF274931-7D4E-4930-9C51-95E1018F32E3}"/>
                </a:ext>
              </a:extLst>
            </p:cNvPr>
            <p:cNvSpPr txBox="1"/>
            <p:nvPr/>
          </p:nvSpPr>
          <p:spPr>
            <a:xfrm>
              <a:off x="-1707713" y="-639272"/>
              <a:ext cx="336549" cy="4444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1000"/>
                </a:spcAft>
              </a:pPr>
              <a:r>
                <a:rPr lang="en-GB" sz="6000" b="1" dirty="0">
                  <a:effectLst/>
                  <a:latin typeface="Cambria Math" panose="02040503050406030204" pitchFamily="18" charset="0"/>
                  <a:ea typeface="Times New Roman" panose="02020603050405020304" pitchFamily="18" charset="0"/>
                  <a:cs typeface="Times New Roman" panose="02020603050405020304" pitchFamily="18" charset="0"/>
                </a:rPr>
                <a:t>d</a:t>
              </a:r>
              <a:endParaRPr lang="en-GB" sz="60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 Box 37">
                  <a:extLst>
                    <a:ext uri="{FF2B5EF4-FFF2-40B4-BE49-F238E27FC236}">
                      <a16:creationId xmlns:a16="http://schemas.microsoft.com/office/drawing/2014/main" id="{56F6BA5F-973D-496E-80B6-9ECA9A963E37}"/>
                    </a:ext>
                  </a:extLst>
                </p:cNvPr>
                <p:cNvSpPr txBox="1"/>
                <p:nvPr/>
              </p:nvSpPr>
              <p:spPr>
                <a:xfrm>
                  <a:off x="-1280216" y="809567"/>
                  <a:ext cx="336549" cy="4444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1000"/>
                    </a:spcAft>
                  </a:pPr>
                  <a14:m>
                    <m:oMathPara xmlns:m="http://schemas.openxmlformats.org/officeDocument/2006/math">
                      <m:oMathParaPr>
                        <m:jc m:val="centerGroup"/>
                      </m:oMathParaPr>
                      <m:oMath xmlns:m="http://schemas.openxmlformats.org/officeDocument/2006/math">
                        <m:r>
                          <a:rPr lang="en-GB" sz="6000" b="1" i="1">
                            <a:effectLst/>
                            <a:latin typeface="Cambria Math" panose="02040503050406030204" pitchFamily="18" charset="0"/>
                            <a:ea typeface="Times New Roman" panose="02020603050405020304" pitchFamily="18" charset="0"/>
                            <a:cs typeface="Times New Roman" panose="02020603050405020304" pitchFamily="18" charset="0"/>
                          </a:rPr>
                          <m:t>𝐭</m:t>
                        </m:r>
                      </m:oMath>
                    </m:oMathPara>
                  </a14:m>
                  <a:endParaRPr lang="en-GB" sz="60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mc:Choice>
          <mc:Fallback xmlns="">
            <p:sp>
              <p:nvSpPr>
                <p:cNvPr id="21" name="Text Box 37">
                  <a:extLst>
                    <a:ext uri="{FF2B5EF4-FFF2-40B4-BE49-F238E27FC236}">
                      <a16:creationId xmlns:a16="http://schemas.microsoft.com/office/drawing/2014/main" id="{56F6BA5F-973D-496E-80B6-9ECA9A963E37}"/>
                    </a:ext>
                  </a:extLst>
                </p:cNvPr>
                <p:cNvSpPr txBox="1">
                  <a:spLocks noRot="1" noChangeAspect="1" noMove="1" noResize="1" noEditPoints="1" noAdjustHandles="1" noChangeArrowheads="1" noChangeShapeType="1" noTextEdit="1"/>
                </p:cNvSpPr>
                <p:nvPr/>
              </p:nvSpPr>
              <p:spPr>
                <a:xfrm>
                  <a:off x="-1280216" y="809567"/>
                  <a:ext cx="336549" cy="444499"/>
                </a:xfrm>
                <a:prstGeom prst="rect">
                  <a:avLst/>
                </a:prstGeom>
                <a:blipFill>
                  <a:blip r:embed="rId2"/>
                  <a:stretch>
                    <a:fillRect b="-187500"/>
                  </a:stretch>
                </a:blipFill>
                <a:ln w="6350">
                  <a:noFill/>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 Box 38">
                  <a:extLst>
                    <a:ext uri="{FF2B5EF4-FFF2-40B4-BE49-F238E27FC236}">
                      <a16:creationId xmlns:a16="http://schemas.microsoft.com/office/drawing/2014/main" id="{D0A7092B-DE6D-4EDF-9EFC-47A6AA30EB7C}"/>
                    </a:ext>
                  </a:extLst>
                </p:cNvPr>
                <p:cNvSpPr txBox="1"/>
                <p:nvPr/>
              </p:nvSpPr>
              <p:spPr>
                <a:xfrm>
                  <a:off x="-2080145" y="823287"/>
                  <a:ext cx="407261" cy="44450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1000"/>
                    </a:spcAft>
                  </a:pPr>
                  <a14:m>
                    <m:oMathPara xmlns:m="http://schemas.openxmlformats.org/officeDocument/2006/math">
                      <m:oMathParaPr>
                        <m:jc m:val="centerGroup"/>
                      </m:oMathParaPr>
                      <m:oMath xmlns:m="http://schemas.openxmlformats.org/officeDocument/2006/math">
                        <m:acc>
                          <m:accPr>
                            <m:chr m:val="̅"/>
                            <m:ctrlPr>
                              <a:rPr lang="en-GB" sz="6000" b="1"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en-GB" sz="6000" b="1" i="1">
                                <a:effectLst/>
                                <a:latin typeface="Cambria Math" panose="02040503050406030204" pitchFamily="18" charset="0"/>
                                <a:ea typeface="Times New Roman" panose="02020603050405020304" pitchFamily="18" charset="0"/>
                                <a:cs typeface="Times New Roman" panose="02020603050405020304" pitchFamily="18" charset="0"/>
                              </a:rPr>
                              <m:t>𝐯</m:t>
                            </m:r>
                          </m:e>
                        </m:acc>
                      </m:oMath>
                    </m:oMathPara>
                  </a14:m>
                  <a:endParaRPr lang="en-GB" sz="60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mc:Choice>
          <mc:Fallback xmlns="">
            <p:sp>
              <p:nvSpPr>
                <p:cNvPr id="22" name="Text Box 38">
                  <a:extLst>
                    <a:ext uri="{FF2B5EF4-FFF2-40B4-BE49-F238E27FC236}">
                      <a16:creationId xmlns:a16="http://schemas.microsoft.com/office/drawing/2014/main" id="{D0A7092B-DE6D-4EDF-9EFC-47A6AA30EB7C}"/>
                    </a:ext>
                  </a:extLst>
                </p:cNvPr>
                <p:cNvSpPr txBox="1">
                  <a:spLocks noRot="1" noChangeAspect="1" noMove="1" noResize="1" noEditPoints="1" noAdjustHandles="1" noChangeArrowheads="1" noChangeShapeType="1" noTextEdit="1"/>
                </p:cNvSpPr>
                <p:nvPr/>
              </p:nvSpPr>
              <p:spPr>
                <a:xfrm>
                  <a:off x="-2080145" y="823287"/>
                  <a:ext cx="407261" cy="444501"/>
                </a:xfrm>
                <a:prstGeom prst="rect">
                  <a:avLst/>
                </a:prstGeom>
                <a:blipFill>
                  <a:blip r:embed="rId3"/>
                  <a:stretch>
                    <a:fillRect b="-191489"/>
                  </a:stretch>
                </a:blipFill>
                <a:ln w="6350">
                  <a:noFill/>
                </a:ln>
                <a:effectLst/>
              </p:spPr>
              <p:txBody>
                <a:bodyPr/>
                <a:lstStyle/>
                <a:p>
                  <a:r>
                    <a:rPr lang="en-GB">
                      <a:noFill/>
                    </a:rPr>
                    <a:t> </a:t>
                  </a:r>
                </a:p>
              </p:txBody>
            </p:sp>
          </mc:Fallback>
        </mc:AlternateContent>
      </p:grpSp>
    </p:spTree>
    <p:extLst>
      <p:ext uri="{BB962C8B-B14F-4D97-AF65-F5344CB8AC3E}">
        <p14:creationId xmlns:p14="http://schemas.microsoft.com/office/powerpoint/2010/main" val="23612677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50A4E-86F2-4955-B378-C82B75DA3E46}"/>
              </a:ext>
            </a:extLst>
          </p:cNvPr>
          <p:cNvSpPr>
            <a:spLocks noGrp="1"/>
          </p:cNvSpPr>
          <p:nvPr>
            <p:ph type="title"/>
          </p:nvPr>
        </p:nvSpPr>
        <p:spPr>
          <a:xfrm>
            <a:off x="838200" y="365126"/>
            <a:ext cx="10515600" cy="962932"/>
          </a:xfrm>
        </p:spPr>
        <p:style>
          <a:lnRef idx="0">
            <a:schemeClr val="dk1"/>
          </a:lnRef>
          <a:fillRef idx="3">
            <a:schemeClr val="dk1"/>
          </a:fillRef>
          <a:effectRef idx="3">
            <a:schemeClr val="dk1"/>
          </a:effectRef>
          <a:fontRef idx="minor">
            <a:schemeClr val="lt1"/>
          </a:fontRef>
        </p:style>
        <p:txBody>
          <a:bodyPr/>
          <a:lstStyle/>
          <a:p>
            <a:r>
              <a:rPr lang="en-GB"/>
              <a:t>Average Speed</a:t>
            </a:r>
            <a:endParaRPr lang="en-GB" dirty="0"/>
          </a:p>
        </p:txBody>
      </p:sp>
      <p:sp>
        <p:nvSpPr>
          <p:cNvPr id="23" name="TextBox 22">
            <a:extLst>
              <a:ext uri="{FF2B5EF4-FFF2-40B4-BE49-F238E27FC236}">
                <a16:creationId xmlns:a16="http://schemas.microsoft.com/office/drawing/2014/main" id="{D19DBEC7-9516-4E7B-BACF-3CDD4A1C79EA}"/>
              </a:ext>
            </a:extLst>
          </p:cNvPr>
          <p:cNvSpPr txBox="1"/>
          <p:nvPr/>
        </p:nvSpPr>
        <p:spPr>
          <a:xfrm>
            <a:off x="838199" y="2057400"/>
            <a:ext cx="10167257" cy="702821"/>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just">
              <a:lnSpc>
                <a:spcPct val="115000"/>
              </a:lnSpc>
              <a:spcAft>
                <a:spcPts val="1000"/>
              </a:spcAft>
            </a:pPr>
            <a:r>
              <a:rPr lang="en-GB" sz="1800">
                <a:effectLst/>
                <a:latin typeface="Trebuchet MS" panose="020B0603020202020204" pitchFamily="34" charset="0"/>
                <a:ea typeface="Times New Roman" panose="02020603050405020304" pitchFamily="18" charset="0"/>
                <a:cs typeface="Times New Roman" panose="02020603050405020304" pitchFamily="18" charset="0"/>
              </a:rPr>
              <a:t>The </a:t>
            </a:r>
            <a:r>
              <a:rPr lang="en-GB" sz="1800" b="1">
                <a:effectLst/>
                <a:latin typeface="Trebuchet MS" panose="020B0603020202020204" pitchFamily="34" charset="0"/>
                <a:ea typeface="Times New Roman" panose="02020603050405020304" pitchFamily="18" charset="0"/>
                <a:cs typeface="Times New Roman" panose="02020603050405020304" pitchFamily="18" charset="0"/>
              </a:rPr>
              <a:t>average</a:t>
            </a:r>
            <a:r>
              <a:rPr lang="en-GB" sz="1800">
                <a:effectLst/>
                <a:latin typeface="Trebuchet MS" panose="020B0603020202020204" pitchFamily="34" charset="0"/>
                <a:ea typeface="Times New Roman" panose="02020603050405020304" pitchFamily="18" charset="0"/>
                <a:cs typeface="Times New Roman" panose="02020603050405020304" pitchFamily="18" charset="0"/>
              </a:rPr>
              <a:t> speed of an object is defined as the total distance travelled divided by the time for the journey, or the rate of covering a distance.</a:t>
            </a:r>
            <a:endParaRPr lang="en-GB"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BAEABAC-1F6F-43C2-B36E-1AE689265B2A}"/>
                  </a:ext>
                </a:extLst>
              </p:cNvPr>
              <p:cNvSpPr txBox="1"/>
              <p:nvPr/>
            </p:nvSpPr>
            <p:spPr>
              <a:xfrm>
                <a:off x="3048000" y="3119845"/>
                <a:ext cx="6096000" cy="21963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GB" sz="7200" i="1" smtClean="0">
                              <a:solidFill>
                                <a:srgbClr val="836967"/>
                              </a:solidFill>
                              <a:latin typeface="Cambria Math" panose="02040503050406030204" pitchFamily="18" charset="0"/>
                            </a:rPr>
                          </m:ctrlPr>
                        </m:accPr>
                        <m:e>
                          <m:r>
                            <a:rPr lang="en-GB" sz="7200" i="1">
                              <a:latin typeface="Cambria Math" panose="02040503050406030204" pitchFamily="18" charset="0"/>
                            </a:rPr>
                            <m:t>𝑣</m:t>
                          </m:r>
                        </m:e>
                      </m:acc>
                      <m:r>
                        <a:rPr lang="en-GB" sz="7200" i="1">
                          <a:latin typeface="Cambria Math" panose="02040503050406030204" pitchFamily="18" charset="0"/>
                        </a:rPr>
                        <m:t>=</m:t>
                      </m:r>
                      <m:f>
                        <m:fPr>
                          <m:ctrlPr>
                            <a:rPr lang="en-GB" sz="7200" i="1">
                              <a:solidFill>
                                <a:srgbClr val="836967"/>
                              </a:solidFill>
                              <a:latin typeface="Cambria Math" panose="02040503050406030204" pitchFamily="18" charset="0"/>
                            </a:rPr>
                          </m:ctrlPr>
                        </m:fPr>
                        <m:num>
                          <m:r>
                            <a:rPr lang="en-GB" sz="7200" i="1">
                              <a:latin typeface="Cambria Math" panose="02040503050406030204" pitchFamily="18" charset="0"/>
                            </a:rPr>
                            <m:t>𝑑</m:t>
                          </m:r>
                        </m:num>
                        <m:den>
                          <m:r>
                            <a:rPr lang="en-GB" sz="7200" i="1">
                              <a:latin typeface="Cambria Math" panose="02040503050406030204" pitchFamily="18" charset="0"/>
                            </a:rPr>
                            <m:t>𝑡</m:t>
                          </m:r>
                        </m:den>
                      </m:f>
                    </m:oMath>
                  </m:oMathPara>
                </a14:m>
                <a:endParaRPr lang="en-GB" sz="7200" i="1" dirty="0"/>
              </a:p>
            </p:txBody>
          </p:sp>
        </mc:Choice>
        <mc:Fallback xmlns="">
          <p:sp>
            <p:nvSpPr>
              <p:cNvPr id="30" name="TextBox 29">
                <a:extLst>
                  <a:ext uri="{FF2B5EF4-FFF2-40B4-BE49-F238E27FC236}">
                    <a16:creationId xmlns:a16="http://schemas.microsoft.com/office/drawing/2014/main" id="{0BAEABAC-1F6F-43C2-B36E-1AE689265B2A}"/>
                  </a:ext>
                </a:extLst>
              </p:cNvPr>
              <p:cNvSpPr txBox="1">
                <a:spLocks noRot="1" noChangeAspect="1" noMove="1" noResize="1" noEditPoints="1" noAdjustHandles="1" noChangeArrowheads="1" noChangeShapeType="1" noTextEdit="1"/>
              </p:cNvSpPr>
              <p:nvPr/>
            </p:nvSpPr>
            <p:spPr>
              <a:xfrm>
                <a:off x="3048000" y="3119845"/>
                <a:ext cx="6096000" cy="2196370"/>
              </a:xfrm>
              <a:prstGeom prst="rect">
                <a:avLst/>
              </a:prstGeom>
              <a:blipFill>
                <a:blip r:embed="rId2"/>
                <a:stretch>
                  <a:fillRect/>
                </a:stretch>
              </a:blipFill>
            </p:spPr>
            <p:txBody>
              <a:bodyPr/>
              <a:lstStyle/>
              <a:p>
                <a:r>
                  <a:rPr lang="en-GB">
                    <a:noFill/>
                  </a:rPr>
                  <a:t> </a:t>
                </a:r>
              </a:p>
            </p:txBody>
          </p:sp>
        </mc:Fallback>
      </mc:AlternateContent>
      <p:sp>
        <p:nvSpPr>
          <p:cNvPr id="32" name="TextBox 31">
            <a:extLst>
              <a:ext uri="{FF2B5EF4-FFF2-40B4-BE49-F238E27FC236}">
                <a16:creationId xmlns:a16="http://schemas.microsoft.com/office/drawing/2014/main" id="{7A3A4CE2-BE89-4DF3-B34E-1BD3D4E53C03}"/>
              </a:ext>
            </a:extLst>
          </p:cNvPr>
          <p:cNvSpPr txBox="1"/>
          <p:nvPr/>
        </p:nvSpPr>
        <p:spPr>
          <a:xfrm>
            <a:off x="838199" y="5831302"/>
            <a:ext cx="9927772" cy="369332"/>
          </a:xfrm>
          <a:prstGeom prst="rect">
            <a:avLst/>
          </a:prstGeom>
          <a:noFill/>
        </p:spPr>
        <p:txBody>
          <a:bodyPr wrap="square">
            <a:spAutoFit/>
          </a:bodyPr>
          <a:lstStyle/>
          <a:p>
            <a:r>
              <a:rPr lang="en-GB" sz="1800" dirty="0">
                <a:effectLst/>
                <a:latin typeface="Trebuchet MS" panose="020B0603020202020204" pitchFamily="34" charset="0"/>
                <a:ea typeface="Times New Roman" panose="02020603050405020304" pitchFamily="18" charset="0"/>
                <a:cs typeface="Times New Roman" panose="02020603050405020304" pitchFamily="18" charset="0"/>
              </a:rPr>
              <a:t>The bar over any quantity in Physics denotes that it is an average value</a:t>
            </a:r>
            <a:endParaRPr lang="en-GB" dirty="0"/>
          </a:p>
        </p:txBody>
      </p:sp>
    </p:spTree>
    <p:extLst>
      <p:ext uri="{BB962C8B-B14F-4D97-AF65-F5344CB8AC3E}">
        <p14:creationId xmlns:p14="http://schemas.microsoft.com/office/powerpoint/2010/main" val="24569214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2666B">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B8D1C5-0B57-460D-8C1E-17301DE07BF7}"/>
              </a:ext>
            </a:extLst>
          </p:cNvPr>
          <p:cNvSpPr>
            <a:spLocks noGrp="1"/>
          </p:cNvSpPr>
          <p:nvPr>
            <p:ph type="title"/>
          </p:nvPr>
        </p:nvSpPr>
        <p:spPr>
          <a:xfrm>
            <a:off x="524256" y="4767072"/>
            <a:ext cx="6594189" cy="1625210"/>
          </a:xfrm>
        </p:spPr>
        <p:txBody>
          <a:bodyPr>
            <a:normAutofit/>
          </a:bodyPr>
          <a:lstStyle/>
          <a:p>
            <a:pPr algn="r"/>
            <a:r>
              <a:rPr lang="en-GB">
                <a:solidFill>
                  <a:srgbClr val="FFFFFF"/>
                </a:solidFill>
              </a:rPr>
              <a:t>Measuring Average Speed</a:t>
            </a:r>
          </a:p>
        </p:txBody>
      </p:sp>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BA16CBF-1B32-4583-A04B-5EA51CC24855}"/>
                  </a:ext>
                </a:extLst>
              </p:cNvPr>
              <p:cNvSpPr>
                <a:spLocks noGrp="1"/>
              </p:cNvSpPr>
              <p:nvPr>
                <p:ph idx="1"/>
              </p:nvPr>
            </p:nvSpPr>
            <p:spPr>
              <a:xfrm>
                <a:off x="8029319" y="917725"/>
                <a:ext cx="3424739" cy="4852362"/>
              </a:xfrm>
            </p:spPr>
            <p:txBody>
              <a:bodyPr anchor="ctr">
                <a:normAutofit/>
              </a:bodyPr>
              <a:lstStyle/>
              <a:p>
                <a:pPr>
                  <a:spcBef>
                    <a:spcPts val="600"/>
                  </a:spcBef>
                  <a:spcAft>
                    <a:spcPts val="600"/>
                  </a:spcAft>
                </a:pPr>
                <a:r>
                  <a:rPr lang="en-GB" sz="2000">
                    <a:solidFill>
                      <a:srgbClr val="FFFFFF"/>
                    </a:solidFill>
                    <a:effectLst/>
                    <a:latin typeface="Trebuchet MS" panose="020B0603020202020204" pitchFamily="34" charset="0"/>
                    <a:ea typeface="Times New Roman" panose="02020603050405020304" pitchFamily="18" charset="0"/>
                    <a:cs typeface="Times New Roman" panose="02020603050405020304" pitchFamily="18" charset="0"/>
                  </a:rPr>
                  <a:t>To measure the average speed you need to </a:t>
                </a:r>
                <a:r>
                  <a:rPr lang="en-GB" sz="2000" b="1" u="sng">
                    <a:solidFill>
                      <a:srgbClr val="FFFFFF"/>
                    </a:solidFill>
                    <a:effectLst/>
                    <a:latin typeface="Trebuchet MS" panose="020B0603020202020204" pitchFamily="34" charset="0"/>
                    <a:ea typeface="Times New Roman" panose="02020603050405020304" pitchFamily="18" charset="0"/>
                    <a:cs typeface="Times New Roman" panose="02020603050405020304" pitchFamily="18" charset="0"/>
                  </a:rPr>
                  <a:t>measure the distance for the whole journey</a:t>
                </a:r>
                <a:r>
                  <a:rPr lang="en-GB" sz="2000">
                    <a:solidFill>
                      <a:srgbClr val="FFFFFF"/>
                    </a:solidFill>
                    <a:effectLst/>
                    <a:latin typeface="Trebuchet MS" panose="020B0603020202020204" pitchFamily="34" charset="0"/>
                    <a:ea typeface="Times New Roman" panose="02020603050405020304" pitchFamily="18" charset="0"/>
                    <a:cs typeface="Times New Roman" panose="02020603050405020304" pitchFamily="18" charset="0"/>
                  </a:rPr>
                  <a:t> and measure </a:t>
                </a:r>
                <a:r>
                  <a:rPr lang="en-GB" sz="2000" b="1" u="sng">
                    <a:solidFill>
                      <a:srgbClr val="FFFFFF"/>
                    </a:solidFill>
                    <a:effectLst/>
                    <a:latin typeface="Trebuchet MS" panose="020B0603020202020204" pitchFamily="34" charset="0"/>
                    <a:ea typeface="Times New Roman" panose="02020603050405020304" pitchFamily="18" charset="0"/>
                    <a:cs typeface="Times New Roman" panose="02020603050405020304" pitchFamily="18" charset="0"/>
                  </a:rPr>
                  <a:t>the time taken for the whole journey</a:t>
                </a:r>
                <a:r>
                  <a:rPr lang="en-GB" sz="2000">
                    <a:solidFill>
                      <a:srgbClr val="FFFFFF"/>
                    </a:solidFill>
                    <a:effectLst/>
                    <a:latin typeface="Trebuchet MS" panose="020B0603020202020204" pitchFamily="34" charset="0"/>
                    <a:ea typeface="Times New Roman" panose="02020603050405020304" pitchFamily="18" charset="0"/>
                    <a:cs typeface="Times New Roman" panose="02020603050405020304" pitchFamily="18" charset="0"/>
                  </a:rPr>
                  <a:t>. The distance can be measured with a trundle wheel, tape measure etc., and the time can be measured with a stop watch. Use the formula:</a:t>
                </a:r>
              </a:p>
              <a:p>
                <a:pPr>
                  <a:spcBef>
                    <a:spcPts val="600"/>
                  </a:spcBef>
                  <a:spcAft>
                    <a:spcPts val="600"/>
                  </a:spcAft>
                </a:pPr>
                <a14:m>
                  <m:oMath xmlns:m="http://schemas.openxmlformats.org/officeDocument/2006/math">
                    <m:acc>
                      <m:accPr>
                        <m:chr m:val="̅"/>
                        <m:ctrlPr>
                          <a:rPr lang="en-GB" sz="2000" i="1">
                            <a:solidFill>
                              <a:srgbClr val="FFFFFF"/>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GB" sz="2000">
                            <a:solidFill>
                              <a:srgbClr val="FFFFFF"/>
                            </a:solidFill>
                            <a:effectLst/>
                            <a:latin typeface="Cambria Math" panose="02040503050406030204" pitchFamily="18" charset="0"/>
                            <a:ea typeface="Times New Roman" panose="02020603050405020304" pitchFamily="18" charset="0"/>
                            <a:cs typeface="Times New Roman" panose="02020603050405020304" pitchFamily="18" charset="0"/>
                          </a:rPr>
                          <m:t>v</m:t>
                        </m:r>
                      </m:e>
                    </m:acc>
                    <m:r>
                      <a:rPr lang="en-GB" sz="2000">
                        <a:solidFill>
                          <a:srgbClr val="FFFFFF"/>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GB" sz="2000" i="1">
                            <a:solidFill>
                              <a:srgbClr val="FFFFFF"/>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GB" sz="2000">
                            <a:solidFill>
                              <a:srgbClr val="FFFFFF"/>
                            </a:solidFill>
                            <a:effectLst/>
                            <a:latin typeface="Cambria Math" panose="02040503050406030204" pitchFamily="18" charset="0"/>
                            <a:ea typeface="Times New Roman" panose="02020603050405020304" pitchFamily="18" charset="0"/>
                            <a:cs typeface="Times New Roman" panose="02020603050405020304" pitchFamily="18" charset="0"/>
                          </a:rPr>
                          <m:t>d</m:t>
                        </m:r>
                      </m:num>
                      <m:den>
                        <m:r>
                          <m:rPr>
                            <m:sty m:val="p"/>
                          </m:rPr>
                          <a:rPr lang="en-GB" sz="2000">
                            <a:solidFill>
                              <a:srgbClr val="FFFFFF"/>
                            </a:solidFill>
                            <a:effectLst/>
                            <a:latin typeface="Cambria Math" panose="02040503050406030204" pitchFamily="18" charset="0"/>
                            <a:ea typeface="Times New Roman" panose="02020603050405020304" pitchFamily="18" charset="0"/>
                            <a:cs typeface="Times New Roman" panose="02020603050405020304" pitchFamily="18" charset="0"/>
                          </a:rPr>
                          <m:t>t</m:t>
                        </m:r>
                      </m:den>
                    </m:f>
                  </m:oMath>
                </a14:m>
                <a:endParaRPr lang="en-GB" sz="2000">
                  <a:solidFill>
                    <a:srgbClr val="FFFFFF"/>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a:spcBef>
                    <a:spcPts val="600"/>
                  </a:spcBef>
                  <a:spcAft>
                    <a:spcPts val="600"/>
                  </a:spcAft>
                </a:pPr>
                <a:r>
                  <a:rPr lang="en-GB" sz="2000">
                    <a:solidFill>
                      <a:srgbClr val="FFFFFF"/>
                    </a:solidFill>
                    <a:effectLst/>
                    <a:latin typeface="Trebuchet MS" panose="020B0603020202020204" pitchFamily="34" charset="0"/>
                    <a:ea typeface="Times New Roman" panose="02020603050405020304" pitchFamily="18" charset="0"/>
                    <a:cs typeface="Times New Roman" panose="02020603050405020304" pitchFamily="18" charset="0"/>
                  </a:rPr>
                  <a:t>…to calculate the average speed for the journey.</a:t>
                </a:r>
              </a:p>
              <a:p>
                <a:endParaRPr lang="en-GB" sz="2000">
                  <a:solidFill>
                    <a:srgbClr val="FFFFFF"/>
                  </a:solidFill>
                </a:endParaRPr>
              </a:p>
            </p:txBody>
          </p:sp>
        </mc:Choice>
        <mc:Fallback xmlns="">
          <p:sp>
            <p:nvSpPr>
              <p:cNvPr id="3" name="Content Placeholder 2">
                <a:extLst>
                  <a:ext uri="{FF2B5EF4-FFF2-40B4-BE49-F238E27FC236}">
                    <a16:creationId xmlns:a16="http://schemas.microsoft.com/office/drawing/2014/main" id="{FBA16CBF-1B32-4583-A04B-5EA51CC24855}"/>
                  </a:ext>
                </a:extLst>
              </p:cNvPr>
              <p:cNvSpPr>
                <a:spLocks noGrp="1" noRot="1" noChangeAspect="1" noMove="1" noResize="1" noEditPoints="1" noAdjustHandles="1" noChangeArrowheads="1" noChangeShapeType="1" noTextEdit="1"/>
              </p:cNvSpPr>
              <p:nvPr>
                <p:ph idx="1"/>
              </p:nvPr>
            </p:nvSpPr>
            <p:spPr>
              <a:xfrm>
                <a:off x="8029319" y="917725"/>
                <a:ext cx="3424739" cy="4852362"/>
              </a:xfrm>
              <a:blipFill>
                <a:blip r:embed="rId2"/>
                <a:stretch>
                  <a:fillRect l="-1601" t="-4271" r="-3203"/>
                </a:stretch>
              </a:blipFill>
            </p:spPr>
            <p:txBody>
              <a:bodyPr/>
              <a:lstStyle/>
              <a:p>
                <a:r>
                  <a:rPr lang="en-GB">
                    <a:noFill/>
                  </a:rPr>
                  <a:t> </a:t>
                </a:r>
              </a:p>
            </p:txBody>
          </p:sp>
        </mc:Fallback>
      </mc:AlternateContent>
      <p:grpSp>
        <p:nvGrpSpPr>
          <p:cNvPr id="8" name="Canvas 1683">
            <a:extLst>
              <a:ext uri="{FF2B5EF4-FFF2-40B4-BE49-F238E27FC236}">
                <a16:creationId xmlns:a16="http://schemas.microsoft.com/office/drawing/2014/main" id="{B1D0CC48-16A6-45B8-99A9-0CA77CEFFFD1}"/>
              </a:ext>
            </a:extLst>
          </p:cNvPr>
          <p:cNvGrpSpPr/>
          <p:nvPr/>
        </p:nvGrpSpPr>
        <p:grpSpPr>
          <a:xfrm>
            <a:off x="321732" y="1153886"/>
            <a:ext cx="6470954" cy="2506000"/>
            <a:chOff x="0" y="0"/>
            <a:chExt cx="5486400" cy="2019300"/>
          </a:xfrm>
        </p:grpSpPr>
        <p:sp>
          <p:nvSpPr>
            <p:cNvPr id="9" name="Rectangle 8">
              <a:extLst>
                <a:ext uri="{FF2B5EF4-FFF2-40B4-BE49-F238E27FC236}">
                  <a16:creationId xmlns:a16="http://schemas.microsoft.com/office/drawing/2014/main" id="{B1A8DBA3-0AB7-418A-AA4C-060771FB4C87}"/>
                </a:ext>
              </a:extLst>
            </p:cNvPr>
            <p:cNvSpPr/>
            <p:nvPr/>
          </p:nvSpPr>
          <p:spPr>
            <a:xfrm>
              <a:off x="0" y="0"/>
              <a:ext cx="5486400" cy="2019300"/>
            </a:xfrm>
            <a:prstGeom prst="rect">
              <a:avLst/>
            </a:prstGeom>
          </p:spPr>
        </p:sp>
        <p:pic>
          <p:nvPicPr>
            <p:cNvPr id="11" name="Picture 10">
              <a:extLst>
                <a:ext uri="{FF2B5EF4-FFF2-40B4-BE49-F238E27FC236}">
                  <a16:creationId xmlns:a16="http://schemas.microsoft.com/office/drawing/2014/main" id="{16937B39-DB01-4F00-B65B-DD17E65E3F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03285"/>
              <a:ext cx="1828800" cy="650929"/>
            </a:xfrm>
            <a:prstGeom prst="rect">
              <a:avLst/>
            </a:prstGeom>
          </p:spPr>
        </p:pic>
        <p:pic>
          <p:nvPicPr>
            <p:cNvPr id="13" name="Picture 12">
              <a:extLst>
                <a:ext uri="{FF2B5EF4-FFF2-40B4-BE49-F238E27FC236}">
                  <a16:creationId xmlns:a16="http://schemas.microsoft.com/office/drawing/2014/main" id="{B56ED3D9-BCF3-4501-967A-1A04006884D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0855" y="196850"/>
              <a:ext cx="566795" cy="687430"/>
            </a:xfrm>
            <a:prstGeom prst="rect">
              <a:avLst/>
            </a:prstGeom>
          </p:spPr>
        </p:pic>
        <p:cxnSp>
          <p:nvCxnSpPr>
            <p:cNvPr id="14" name="Straight Connector 13">
              <a:extLst>
                <a:ext uri="{FF2B5EF4-FFF2-40B4-BE49-F238E27FC236}">
                  <a16:creationId xmlns:a16="http://schemas.microsoft.com/office/drawing/2014/main" id="{77564722-1581-4152-A88E-73E9F2892D87}"/>
                </a:ext>
              </a:extLst>
            </p:cNvPr>
            <p:cNvCxnSpPr/>
            <p:nvPr/>
          </p:nvCxnSpPr>
          <p:spPr>
            <a:xfrm flipV="1">
              <a:off x="165100" y="1682750"/>
              <a:ext cx="5073650" cy="1270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FF789C9B-282D-4F7A-B6D8-3A276EB0D22A}"/>
                </a:ext>
              </a:extLst>
            </p:cNvPr>
            <p:cNvCxnSpPr/>
            <p:nvPr/>
          </p:nvCxnSpPr>
          <p:spPr>
            <a:xfrm>
              <a:off x="1466850" y="1803400"/>
              <a:ext cx="35052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sp>
        <p:nvSpPr>
          <p:cNvPr id="16" name="Text Box 2">
            <a:extLst>
              <a:ext uri="{FF2B5EF4-FFF2-40B4-BE49-F238E27FC236}">
                <a16:creationId xmlns:a16="http://schemas.microsoft.com/office/drawing/2014/main" id="{AA987BF1-CF10-4BAE-8ECD-0884E252BA4B}"/>
              </a:ext>
            </a:extLst>
          </p:cNvPr>
          <p:cNvSpPr txBox="1">
            <a:spLocks noChangeArrowheads="1"/>
          </p:cNvSpPr>
          <p:nvPr/>
        </p:nvSpPr>
        <p:spPr bwMode="auto">
          <a:xfrm>
            <a:off x="2688690" y="646646"/>
            <a:ext cx="4367740" cy="2442913"/>
          </a:xfrm>
          <a:prstGeom prst="rect">
            <a:avLst/>
          </a:prstGeom>
          <a:noFill/>
          <a:ln w="9525">
            <a:noFill/>
            <a:miter lim="800000"/>
            <a:headEnd/>
            <a:tailEnd/>
          </a:ln>
        </p:spPr>
        <p:txBody>
          <a:bodyPr rot="0" vert="horz" wrap="square" lIns="91440" tIns="45720" rIns="91440" bIns="45720" anchor="t" anchorCtr="0">
            <a:spAutoFit/>
          </a:bodyPr>
          <a:lstStyle/>
          <a:p>
            <a:pPr algn="just">
              <a:lnSpc>
                <a:spcPct val="115000"/>
              </a:lnSpc>
              <a:spcAft>
                <a:spcPts val="1000"/>
              </a:spcAft>
            </a:pPr>
            <a:r>
              <a:rPr lang="en-GB" sz="2000" dirty="0">
                <a:effectLst/>
                <a:latin typeface="Trebuchet MS" panose="020B0603020202020204" pitchFamily="34" charset="0"/>
                <a:ea typeface="Times New Roman" panose="02020603050405020304" pitchFamily="18" charset="0"/>
                <a:cs typeface="Times New Roman" panose="02020603050405020304" pitchFamily="18" charset="0"/>
              </a:rPr>
              <a:t>Measure the </a:t>
            </a:r>
            <a:r>
              <a:rPr lang="en-GB" sz="2000" b="1" dirty="0">
                <a:effectLst/>
                <a:latin typeface="Trebuchet MS" panose="020B0603020202020204" pitchFamily="34" charset="0"/>
                <a:ea typeface="Times New Roman" panose="02020603050405020304" pitchFamily="18" charset="0"/>
                <a:cs typeface="Times New Roman" panose="02020603050405020304" pitchFamily="18" charset="0"/>
              </a:rPr>
              <a:t>distance travelled</a:t>
            </a:r>
            <a:r>
              <a:rPr lang="en-GB" sz="2000" dirty="0">
                <a:effectLst/>
                <a:latin typeface="Trebuchet MS" panose="020B0603020202020204" pitchFamily="34" charset="0"/>
                <a:ea typeface="Times New Roman" panose="02020603050405020304" pitchFamily="18" charset="0"/>
                <a:cs typeface="Times New Roman" panose="02020603050405020304" pitchFamily="18" charset="0"/>
              </a:rPr>
              <a:t> by the car using a </a:t>
            </a:r>
            <a:r>
              <a:rPr lang="en-GB" sz="2000" b="1" dirty="0">
                <a:effectLst/>
                <a:latin typeface="Trebuchet MS" panose="020B0603020202020204" pitchFamily="34" charset="0"/>
                <a:ea typeface="Times New Roman" panose="02020603050405020304" pitchFamily="18" charset="0"/>
                <a:cs typeface="Times New Roman" panose="02020603050405020304" pitchFamily="18" charset="0"/>
              </a:rPr>
              <a:t>trundle wheel</a:t>
            </a:r>
            <a:r>
              <a:rPr lang="en-GB" sz="2000" dirty="0">
                <a:effectLst/>
                <a:latin typeface="Trebuchet MS" panose="020B0603020202020204" pitchFamily="34" charset="0"/>
                <a:ea typeface="Times New Roman" panose="02020603050405020304" pitchFamily="18" charset="0"/>
                <a:cs typeface="Times New Roman" panose="02020603050405020304" pitchFamily="18" charset="0"/>
              </a:rPr>
              <a:t>/tape measure etc. </a:t>
            </a:r>
          </a:p>
          <a:p>
            <a:pPr algn="just">
              <a:lnSpc>
                <a:spcPct val="115000"/>
              </a:lnSpc>
              <a:spcAft>
                <a:spcPts val="1000"/>
              </a:spcAft>
            </a:pPr>
            <a:r>
              <a:rPr lang="en-GB" sz="2000" dirty="0">
                <a:effectLst/>
                <a:latin typeface="Trebuchet MS" panose="020B0603020202020204" pitchFamily="34" charset="0"/>
                <a:ea typeface="Times New Roman" panose="02020603050405020304" pitchFamily="18" charset="0"/>
                <a:cs typeface="Times New Roman" panose="02020603050405020304" pitchFamily="18" charset="0"/>
              </a:rPr>
              <a:t>Measure the </a:t>
            </a:r>
            <a:r>
              <a:rPr lang="en-GB" sz="2000" b="1" dirty="0">
                <a:effectLst/>
                <a:latin typeface="Trebuchet MS" panose="020B0603020202020204" pitchFamily="34" charset="0"/>
                <a:ea typeface="Times New Roman" panose="02020603050405020304" pitchFamily="18" charset="0"/>
                <a:cs typeface="Times New Roman" panose="02020603050405020304" pitchFamily="18" charset="0"/>
              </a:rPr>
              <a:t>time for the journey</a:t>
            </a:r>
            <a:r>
              <a:rPr lang="en-GB" sz="2000" dirty="0">
                <a:effectLst/>
                <a:latin typeface="Trebuchet MS" panose="020B0603020202020204" pitchFamily="34" charset="0"/>
                <a:ea typeface="Times New Roman" panose="02020603050405020304" pitchFamily="18" charset="0"/>
                <a:cs typeface="Times New Roman" panose="02020603050405020304" pitchFamily="18" charset="0"/>
              </a:rPr>
              <a:t> with a </a:t>
            </a:r>
            <a:r>
              <a:rPr lang="en-GB" sz="2000" b="1" dirty="0">
                <a:effectLst/>
                <a:latin typeface="Trebuchet MS" panose="020B0603020202020204" pitchFamily="34" charset="0"/>
                <a:ea typeface="Times New Roman" panose="02020603050405020304" pitchFamily="18" charset="0"/>
                <a:cs typeface="Times New Roman" panose="02020603050405020304" pitchFamily="18" charset="0"/>
              </a:rPr>
              <a:t>stopwatch</a:t>
            </a:r>
            <a:r>
              <a:rPr lang="en-GB" sz="2000" dirty="0">
                <a:effectLst/>
                <a:latin typeface="Trebuchet MS" panose="020B0603020202020204" pitchFamily="34" charset="0"/>
                <a:ea typeface="Times New Roman" panose="02020603050405020304" pitchFamily="18" charset="0"/>
                <a:cs typeface="Times New Roman" panose="02020603050405020304" pitchFamily="18" charset="0"/>
              </a:rPr>
              <a:t>. </a:t>
            </a:r>
          </a:p>
          <a:p>
            <a:pPr algn="just">
              <a:lnSpc>
                <a:spcPct val="115000"/>
              </a:lnSpc>
              <a:spcAft>
                <a:spcPts val="1000"/>
              </a:spcAft>
            </a:pPr>
            <a:r>
              <a:rPr lang="en-GB" sz="2000" dirty="0">
                <a:effectLst/>
                <a:latin typeface="Trebuchet MS" panose="020B0603020202020204" pitchFamily="34" charset="0"/>
                <a:ea typeface="Times New Roman" panose="02020603050405020304" pitchFamily="18" charset="0"/>
                <a:cs typeface="Times New Roman" panose="02020603050405020304" pitchFamily="18" charset="0"/>
              </a:rPr>
              <a:t>Use </a:t>
            </a:r>
            <a:r>
              <a:rPr lang="en-GB" sz="2000" dirty="0">
                <a:latin typeface="Trebuchet MS" panose="020B0603020202020204" pitchFamily="34" charset="0"/>
                <a:ea typeface="Times New Roman" panose="02020603050405020304" pitchFamily="18" charset="0"/>
                <a:cs typeface="Times New Roman" panose="02020603050405020304" pitchFamily="18" charset="0"/>
              </a:rPr>
              <a:t> </a:t>
            </a:r>
            <a:r>
              <a:rPr lang="en-GB" sz="2000" b="1" dirty="0">
                <a:effectLst/>
                <a:latin typeface="Trebuchet MS" panose="020B0603020202020204" pitchFamily="34" charset="0"/>
                <a:ea typeface="Times New Roman" panose="02020603050405020304" pitchFamily="18" charset="0"/>
                <a:cs typeface="Times New Roman" panose="02020603050405020304" pitchFamily="18" charset="0"/>
              </a:rPr>
              <a:t>speed=distance/time</a:t>
            </a:r>
            <a:endParaRPr lang="en-GB" sz="20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17" name="Text Box 2">
            <a:extLst>
              <a:ext uri="{FF2B5EF4-FFF2-40B4-BE49-F238E27FC236}">
                <a16:creationId xmlns:a16="http://schemas.microsoft.com/office/drawing/2014/main" id="{6CBBD184-8104-4F24-A756-36F0A54870C5}"/>
              </a:ext>
            </a:extLst>
          </p:cNvPr>
          <p:cNvSpPr txBox="1">
            <a:spLocks noChangeArrowheads="1"/>
          </p:cNvSpPr>
          <p:nvPr/>
        </p:nvSpPr>
        <p:spPr bwMode="auto">
          <a:xfrm>
            <a:off x="3557209" y="3388963"/>
            <a:ext cx="1216615" cy="465995"/>
          </a:xfrm>
          <a:prstGeom prst="rect">
            <a:avLst/>
          </a:prstGeom>
          <a:noFill/>
          <a:ln w="9525">
            <a:noFill/>
            <a:miter lim="800000"/>
            <a:headEnd/>
            <a:tailEnd/>
          </a:ln>
        </p:spPr>
        <p:txBody>
          <a:bodyPr rot="0" vert="horz" wrap="square" lIns="91440" tIns="45720" rIns="91440" bIns="45720" anchor="t" anchorCtr="0">
            <a:noAutofit/>
          </a:bodyPr>
          <a:lstStyle/>
          <a:p>
            <a:pPr algn="just">
              <a:lnSpc>
                <a:spcPct val="115000"/>
              </a:lnSpc>
              <a:spcAft>
                <a:spcPts val="1000"/>
              </a:spcAft>
            </a:pPr>
            <a:r>
              <a:rPr lang="en-GB" sz="2000" dirty="0">
                <a:effectLst/>
                <a:latin typeface="Trebuchet MS" panose="020B0603020202020204" pitchFamily="34" charset="0"/>
                <a:ea typeface="Times New Roman" panose="02020603050405020304" pitchFamily="18" charset="0"/>
                <a:cs typeface="Times New Roman" panose="02020603050405020304" pitchFamily="18" charset="0"/>
              </a:rPr>
              <a:t>distance</a:t>
            </a:r>
          </a:p>
        </p:txBody>
      </p:sp>
    </p:spTree>
    <p:extLst>
      <p:ext uri="{BB962C8B-B14F-4D97-AF65-F5344CB8AC3E}">
        <p14:creationId xmlns:p14="http://schemas.microsoft.com/office/powerpoint/2010/main" val="25178253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1841-3600-491D-88B6-2F1437F7F868}"/>
              </a:ext>
            </a:extLst>
          </p:cNvPr>
          <p:cNvSpPr>
            <a:spLocks noGrp="1"/>
          </p:cNvSpPr>
          <p:nvPr>
            <p:ph type="title"/>
          </p:nvPr>
        </p:nvSpPr>
        <p:spPr/>
        <p:style>
          <a:lnRef idx="0">
            <a:schemeClr val="dk1"/>
          </a:lnRef>
          <a:fillRef idx="3">
            <a:schemeClr val="dk1"/>
          </a:fillRef>
          <a:effectRef idx="3">
            <a:schemeClr val="dk1"/>
          </a:effectRef>
          <a:fontRef idx="minor">
            <a:schemeClr val="lt1"/>
          </a:fontRef>
        </p:style>
        <p:txBody>
          <a:bodyPr/>
          <a:lstStyle/>
          <a:p>
            <a:r>
              <a:rPr lang="en-GB" dirty="0"/>
              <a:t>Instantaneous Speed</a:t>
            </a:r>
          </a:p>
        </p:txBody>
      </p:sp>
      <p:sp>
        <p:nvSpPr>
          <p:cNvPr id="4" name="Text Box 2">
            <a:extLst>
              <a:ext uri="{FF2B5EF4-FFF2-40B4-BE49-F238E27FC236}">
                <a16:creationId xmlns:a16="http://schemas.microsoft.com/office/drawing/2014/main" id="{701BDABD-2841-493F-AD19-2F07BEA111B1}"/>
              </a:ext>
            </a:extLst>
          </p:cNvPr>
          <p:cNvSpPr txBox="1">
            <a:spLocks noGrp="1" noChangeArrowheads="1"/>
          </p:cNvSpPr>
          <p:nvPr>
            <p:ph idx="1"/>
          </p:nvPr>
        </p:nvSpPr>
        <p:spPr bwMode="auto">
          <a:xfrm>
            <a:off x="838200" y="1825625"/>
            <a:ext cx="10515600" cy="2485118"/>
          </a:xfrm>
          <a:prstGeom prst="rect">
            <a:avLst/>
          </a:prstGeom>
          <a:ln>
            <a:headEnd/>
            <a:tailEnd/>
          </a:ln>
        </p:spPr>
        <p:style>
          <a:lnRef idx="0">
            <a:schemeClr val="dk1"/>
          </a:lnRef>
          <a:fillRef idx="3">
            <a:schemeClr val="dk1"/>
          </a:fillRef>
          <a:effectRef idx="3">
            <a:schemeClr val="dk1"/>
          </a:effectRef>
          <a:fontRef idx="minor">
            <a:schemeClr val="lt1"/>
          </a:fontRef>
        </p:style>
        <p:txBody>
          <a:bodyPr rot="0" vert="horz" wrap="square" lIns="91440" tIns="45720" rIns="91440" bIns="45720" anchor="t" anchorCtr="0">
            <a:noAutofit/>
          </a:bodyPr>
          <a:lstStyle/>
          <a:p>
            <a:pPr algn="ctr">
              <a:lnSpc>
                <a:spcPct val="115000"/>
              </a:lnSpc>
              <a:spcBef>
                <a:spcPts val="600"/>
              </a:spcBef>
              <a:spcAft>
                <a:spcPts val="600"/>
              </a:spcAft>
            </a:pPr>
            <a:r>
              <a:rPr lang="en-GB" sz="4400" dirty="0">
                <a:effectLst/>
                <a:latin typeface="Trebuchet MS" panose="020B0603020202020204" pitchFamily="34" charset="0"/>
                <a:ea typeface="Times New Roman" panose="02020603050405020304" pitchFamily="18" charset="0"/>
                <a:cs typeface="Times New Roman" panose="02020603050405020304" pitchFamily="18" charset="0"/>
              </a:rPr>
              <a:t>The </a:t>
            </a:r>
            <a:r>
              <a:rPr lang="en-GB" sz="4400" b="1" dirty="0">
                <a:effectLst/>
                <a:latin typeface="Trebuchet MS" panose="020B0603020202020204" pitchFamily="34" charset="0"/>
                <a:ea typeface="Times New Roman" panose="02020603050405020304" pitchFamily="18" charset="0"/>
                <a:cs typeface="Times New Roman" panose="02020603050405020304" pitchFamily="18" charset="0"/>
              </a:rPr>
              <a:t>instantaneous</a:t>
            </a:r>
            <a:r>
              <a:rPr lang="en-GB" sz="4400" dirty="0">
                <a:effectLst/>
                <a:latin typeface="Trebuchet MS" panose="020B0603020202020204" pitchFamily="34" charset="0"/>
                <a:ea typeface="Times New Roman" panose="02020603050405020304" pitchFamily="18" charset="0"/>
                <a:cs typeface="Times New Roman" panose="02020603050405020304" pitchFamily="18" charset="0"/>
              </a:rPr>
              <a:t> speed of an object is defined as the length of the vehicle divide by the time to pass a point</a:t>
            </a:r>
            <a:r>
              <a:rPr lang="en-GB" sz="1200" dirty="0">
                <a:effectLst/>
                <a:latin typeface="Trebuchet MS" panose="020B0603020202020204" pitchFamily="34" charset="0"/>
                <a:ea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BA0C2A2-82D9-4695-812B-E7224B464B99}"/>
                  </a:ext>
                </a:extLst>
              </p:cNvPr>
              <p:cNvSpPr txBox="1"/>
              <p:nvPr/>
            </p:nvSpPr>
            <p:spPr>
              <a:xfrm>
                <a:off x="2743200" y="4445680"/>
                <a:ext cx="6096000" cy="21963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7200" i="1" smtClean="0">
                          <a:latin typeface="Cambria Math" panose="02040503050406030204" pitchFamily="18" charset="0"/>
                        </a:rPr>
                        <m:t>𝑣</m:t>
                      </m:r>
                      <m:r>
                        <a:rPr lang="en-GB" sz="7200" i="1">
                          <a:latin typeface="Cambria Math" panose="02040503050406030204" pitchFamily="18" charset="0"/>
                        </a:rPr>
                        <m:t>=</m:t>
                      </m:r>
                      <m:f>
                        <m:fPr>
                          <m:ctrlPr>
                            <a:rPr lang="en-GB" sz="7200" i="1">
                              <a:solidFill>
                                <a:srgbClr val="836967"/>
                              </a:solidFill>
                              <a:latin typeface="Cambria Math" panose="02040503050406030204" pitchFamily="18" charset="0"/>
                            </a:rPr>
                          </m:ctrlPr>
                        </m:fPr>
                        <m:num>
                          <m:r>
                            <a:rPr lang="en-GB" sz="7200" i="1">
                              <a:latin typeface="Cambria Math" panose="02040503050406030204" pitchFamily="18" charset="0"/>
                            </a:rPr>
                            <m:t>𝑑</m:t>
                          </m:r>
                        </m:num>
                        <m:den>
                          <m:r>
                            <a:rPr lang="en-GB" sz="7200" i="1">
                              <a:latin typeface="Cambria Math" panose="02040503050406030204" pitchFamily="18" charset="0"/>
                            </a:rPr>
                            <m:t>𝑡</m:t>
                          </m:r>
                        </m:den>
                      </m:f>
                    </m:oMath>
                  </m:oMathPara>
                </a14:m>
                <a:endParaRPr lang="en-GB" sz="7200" i="1" dirty="0"/>
              </a:p>
            </p:txBody>
          </p:sp>
        </mc:Choice>
        <mc:Fallback xmlns="">
          <p:sp>
            <p:nvSpPr>
              <p:cNvPr id="6" name="TextBox 5">
                <a:extLst>
                  <a:ext uri="{FF2B5EF4-FFF2-40B4-BE49-F238E27FC236}">
                    <a16:creationId xmlns:a16="http://schemas.microsoft.com/office/drawing/2014/main" id="{9BA0C2A2-82D9-4695-812B-E7224B464B99}"/>
                  </a:ext>
                </a:extLst>
              </p:cNvPr>
              <p:cNvSpPr txBox="1">
                <a:spLocks noRot="1" noChangeAspect="1" noMove="1" noResize="1" noEditPoints="1" noAdjustHandles="1" noChangeArrowheads="1" noChangeShapeType="1" noTextEdit="1"/>
              </p:cNvSpPr>
              <p:nvPr/>
            </p:nvSpPr>
            <p:spPr>
              <a:xfrm>
                <a:off x="2743200" y="4445680"/>
                <a:ext cx="6096000" cy="2196370"/>
              </a:xfrm>
              <a:prstGeom prst="rect">
                <a:avLst/>
              </a:prstGeom>
              <a:blipFill>
                <a:blip r:embed="rId2"/>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7697473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62E2AC0-34D0-453E-8609-E885A9809944}"/>
              </a:ext>
            </a:extLst>
          </p:cNvPr>
          <p:cNvGraphicFramePr>
            <a:graphicFrameLocks noGrp="1"/>
          </p:cNvGraphicFramePr>
          <p:nvPr>
            <p:ph idx="1"/>
            <p:extLst>
              <p:ext uri="{D42A27DB-BD31-4B8C-83A1-F6EECF244321}">
                <p14:modId xmlns:p14="http://schemas.microsoft.com/office/powerpoint/2010/main" val="123757675"/>
              </p:ext>
            </p:extLst>
          </p:nvPr>
        </p:nvGraphicFramePr>
        <p:xfrm>
          <a:off x="469990" y="614089"/>
          <a:ext cx="5868670" cy="5821680"/>
        </p:xfrm>
        <a:graphic>
          <a:graphicData uri="http://schemas.openxmlformats.org/drawingml/2006/table">
            <a:tbl>
              <a:tblPr firstRow="1" firstCol="1" bandRow="1">
                <a:tableStyleId>{5C22544A-7EE6-4342-B048-85BDC9FD1C3A}</a:tableStyleId>
              </a:tblPr>
              <a:tblGrid>
                <a:gridCol w="5868670">
                  <a:extLst>
                    <a:ext uri="{9D8B030D-6E8A-4147-A177-3AD203B41FA5}">
                      <a16:colId xmlns:a16="http://schemas.microsoft.com/office/drawing/2014/main" val="62269816"/>
                    </a:ext>
                  </a:extLst>
                </a:gridCol>
              </a:tblGrid>
              <a:tr h="0">
                <a:tc>
                  <a:txBody>
                    <a:bodyPr/>
                    <a:lstStyle/>
                    <a:p>
                      <a:pPr algn="just">
                        <a:lnSpc>
                          <a:spcPct val="115000"/>
                        </a:lnSpc>
                        <a:spcBef>
                          <a:spcPts val="600"/>
                        </a:spcBef>
                        <a:spcAft>
                          <a:spcPts val="600"/>
                        </a:spcAft>
                      </a:pPr>
                      <a:r>
                        <a:rPr lang="en-GB" sz="2000" cap="small" spc="25">
                          <a:effectLst/>
                        </a:rPr>
                        <a:t>Measuring the Average Speed of a Vehicle</a:t>
                      </a:r>
                      <a:endParaRPr lang="en-GB" sz="2000" b="1" cap="small" spc="25">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91672567"/>
                  </a:ext>
                </a:extLst>
              </a:tr>
              <a:tr h="0">
                <a:tc>
                  <a:txBody>
                    <a:bodyPr/>
                    <a:lstStyle/>
                    <a:p>
                      <a:pPr algn="just">
                        <a:lnSpc>
                          <a:spcPct val="115000"/>
                        </a:lnSpc>
                        <a:spcBef>
                          <a:spcPts val="600"/>
                        </a:spcBef>
                        <a:spcAft>
                          <a:spcPts val="600"/>
                        </a:spcAft>
                      </a:pPr>
                      <a:r>
                        <a:rPr lang="en-GB" sz="2000">
                          <a:effectLst/>
                        </a:rPr>
                        <a:t>Aim: Measurement of average speed of a trolley</a:t>
                      </a:r>
                      <a:endParaRPr lang="en-GB"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6956440"/>
                  </a:ext>
                </a:extLst>
              </a:tr>
              <a:tr h="0">
                <a:tc>
                  <a:txBody>
                    <a:bodyPr/>
                    <a:lstStyle/>
                    <a:p>
                      <a:pPr algn="just">
                        <a:lnSpc>
                          <a:spcPct val="115000"/>
                        </a:lnSpc>
                        <a:spcBef>
                          <a:spcPts val="600"/>
                        </a:spcBef>
                        <a:spcAft>
                          <a:spcPts val="600"/>
                        </a:spcAft>
                      </a:pPr>
                      <a:r>
                        <a:rPr lang="en-GB" sz="2000">
                          <a:effectLst/>
                        </a:rPr>
                        <a:t>Apparatus: Runway, trolley with single mask, light gate, computer timer, metre rule</a:t>
                      </a:r>
                      <a:endParaRPr lang="en-GB" sz="200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57319311"/>
                  </a:ext>
                </a:extLst>
              </a:tr>
              <a:tr h="0">
                <a:tc>
                  <a:txBody>
                    <a:bodyPr/>
                    <a:lstStyle/>
                    <a:p>
                      <a:pPr algn="just">
                        <a:lnSpc>
                          <a:spcPct val="115000"/>
                        </a:lnSpc>
                        <a:spcBef>
                          <a:spcPts val="600"/>
                        </a:spcBef>
                        <a:spcAft>
                          <a:spcPts val="600"/>
                        </a:spcAft>
                      </a:pPr>
                      <a:r>
                        <a:rPr lang="en-GB" sz="2000" dirty="0">
                          <a:effectLst/>
                        </a:rPr>
                        <a:t>Instructions </a:t>
                      </a:r>
                    </a:p>
                    <a:p>
                      <a:pPr marL="342900" lvl="0" indent="-342900" algn="just">
                        <a:lnSpc>
                          <a:spcPct val="115000"/>
                        </a:lnSpc>
                        <a:spcBef>
                          <a:spcPts val="600"/>
                        </a:spcBef>
                        <a:spcAft>
                          <a:spcPts val="600"/>
                        </a:spcAft>
                        <a:buFont typeface="+mj-lt"/>
                        <a:buAutoNum type="arabicPeriod"/>
                      </a:pPr>
                      <a:r>
                        <a:rPr lang="en-GB" sz="2000" dirty="0">
                          <a:effectLst/>
                        </a:rPr>
                        <a:t>Measure distance, d, between the two light gates. </a:t>
                      </a:r>
                    </a:p>
                    <a:p>
                      <a:pPr marL="342900" lvl="0" indent="-342900" algn="just">
                        <a:lnSpc>
                          <a:spcPct val="115000"/>
                        </a:lnSpc>
                        <a:spcBef>
                          <a:spcPts val="600"/>
                        </a:spcBef>
                        <a:spcAft>
                          <a:spcPts val="600"/>
                        </a:spcAft>
                        <a:buFont typeface="+mj-lt"/>
                        <a:buAutoNum type="arabicPeriod"/>
                      </a:pPr>
                      <a:r>
                        <a:rPr lang="en-GB" sz="2000" dirty="0">
                          <a:effectLst/>
                        </a:rPr>
                        <a:t>Set the computer to measure the time between the trolley passing through the light gates.</a:t>
                      </a:r>
                    </a:p>
                    <a:p>
                      <a:pPr marL="342900" lvl="0" indent="-342900" algn="just">
                        <a:lnSpc>
                          <a:spcPct val="115000"/>
                        </a:lnSpc>
                        <a:spcBef>
                          <a:spcPts val="600"/>
                        </a:spcBef>
                        <a:spcAft>
                          <a:spcPts val="600"/>
                        </a:spcAft>
                        <a:buFont typeface="+mj-lt"/>
                        <a:buAutoNum type="arabicPeriod"/>
                      </a:pPr>
                      <a:r>
                        <a:rPr lang="en-GB" sz="2000" dirty="0">
                          <a:effectLst/>
                        </a:rPr>
                        <a:t>Release the trolley and record the time, t. </a:t>
                      </a:r>
                    </a:p>
                    <a:p>
                      <a:pPr marL="342900" lvl="0" indent="-342900" algn="just">
                        <a:lnSpc>
                          <a:spcPct val="115000"/>
                        </a:lnSpc>
                        <a:spcBef>
                          <a:spcPts val="600"/>
                        </a:spcBef>
                        <a:spcAft>
                          <a:spcPts val="600"/>
                        </a:spcAft>
                        <a:buFont typeface="+mj-lt"/>
                        <a:buAutoNum type="arabicPeriod"/>
                      </a:pPr>
                      <a:r>
                        <a:rPr lang="en-GB" sz="2000" dirty="0">
                          <a:effectLst/>
                        </a:rPr>
                        <a:t>Calculate average speed ṽ = d / t </a:t>
                      </a:r>
                    </a:p>
                    <a:p>
                      <a:pPr marL="342900" lvl="0" indent="-342900" algn="just">
                        <a:lnSpc>
                          <a:spcPct val="115000"/>
                        </a:lnSpc>
                        <a:spcBef>
                          <a:spcPts val="600"/>
                        </a:spcBef>
                        <a:spcAft>
                          <a:spcPts val="600"/>
                        </a:spcAft>
                        <a:buFont typeface="+mj-lt"/>
                        <a:buAutoNum type="arabicPeriod"/>
                      </a:pPr>
                      <a:r>
                        <a:rPr lang="en-GB" sz="2000" dirty="0">
                          <a:effectLst/>
                        </a:rPr>
                        <a:t>Repeat several times and calculate an average.</a:t>
                      </a:r>
                      <a:endParaRPr lang="en-GB" sz="2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12639003"/>
                  </a:ext>
                </a:extLst>
              </a:tr>
              <a:tr h="0">
                <a:tc>
                  <a:txBody>
                    <a:bodyPr/>
                    <a:lstStyle/>
                    <a:p>
                      <a:pPr algn="just">
                        <a:lnSpc>
                          <a:spcPct val="115000"/>
                        </a:lnSpc>
                        <a:spcBef>
                          <a:spcPts val="600"/>
                        </a:spcBef>
                        <a:spcAft>
                          <a:spcPts val="600"/>
                        </a:spcAft>
                      </a:pPr>
                      <a:r>
                        <a:rPr lang="en-GB" sz="2000" dirty="0">
                          <a:effectLst/>
                        </a:rPr>
                        <a:t>Evaluation</a:t>
                      </a:r>
                    </a:p>
                    <a:p>
                      <a:pPr algn="just">
                        <a:lnSpc>
                          <a:spcPct val="115000"/>
                        </a:lnSpc>
                        <a:spcBef>
                          <a:spcPts val="600"/>
                        </a:spcBef>
                        <a:spcAft>
                          <a:spcPts val="600"/>
                        </a:spcAft>
                      </a:pPr>
                      <a:r>
                        <a:rPr lang="en-GB" sz="2000" dirty="0">
                          <a:effectLst/>
                        </a:rPr>
                        <a:t>Look over your results and comment on the accuracy and precision</a:t>
                      </a:r>
                      <a:endParaRPr lang="en-GB" sz="2000" dirty="0">
                        <a:effectLst/>
                        <a:latin typeface="Trebuchet MS" panose="020B0603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18996854"/>
                  </a:ext>
                </a:extLst>
              </a:tr>
            </a:tbl>
          </a:graphicData>
        </a:graphic>
      </p:graphicFrame>
      <p:pic>
        <p:nvPicPr>
          <p:cNvPr id="5123" name="Picture 28">
            <a:extLst>
              <a:ext uri="{FF2B5EF4-FFF2-40B4-BE49-F238E27FC236}">
                <a16:creationId xmlns:a16="http://schemas.microsoft.com/office/drawing/2014/main" id="{17541A48-FD01-4FE9-AB1F-E5280ABA34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560" b="32353"/>
          <a:stretch>
            <a:fillRect/>
          </a:stretch>
        </p:blipFill>
        <p:spPr bwMode="auto">
          <a:xfrm>
            <a:off x="6461125" y="668518"/>
            <a:ext cx="5730875" cy="2484438"/>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44061">
            <a:extLst>
              <a:ext uri="{FF2B5EF4-FFF2-40B4-BE49-F238E27FC236}">
                <a16:creationId xmlns:a16="http://schemas.microsoft.com/office/drawing/2014/main" id="{34C0057E-6010-4DC6-93EC-70CD5420E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25" y="3705045"/>
            <a:ext cx="5356225" cy="23320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8416214-18BA-4BA1-99AC-72BEBFB17E42}"/>
              </a:ext>
            </a:extLst>
          </p:cNvPr>
          <p:cNvSpPr/>
          <p:nvPr/>
        </p:nvSpPr>
        <p:spPr>
          <a:xfrm>
            <a:off x="3151414" y="8563898"/>
            <a:ext cx="904875" cy="200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16723700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2952</Words>
  <Application>Microsoft Office PowerPoint</Application>
  <PresentationFormat>Widescreen</PresentationFormat>
  <Paragraphs>346</Paragraphs>
  <Slides>49</Slides>
  <Notes>1</Notes>
  <HiddenSlides>0</HiddenSlides>
  <MMClips>6</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8" baseType="lpstr">
      <vt:lpstr>Aharoni</vt:lpstr>
      <vt:lpstr>Arial</vt:lpstr>
      <vt:lpstr>Browallia New</vt:lpstr>
      <vt:lpstr>BrowalliaUPC</vt:lpstr>
      <vt:lpstr>Calibri</vt:lpstr>
      <vt:lpstr>Calibri Light</vt:lpstr>
      <vt:lpstr>Cambria Math</vt:lpstr>
      <vt:lpstr>Comic Sans MS</vt:lpstr>
      <vt:lpstr>Helvetica</vt:lpstr>
      <vt:lpstr>Helvetica-Bold</vt:lpstr>
      <vt:lpstr>Symbol</vt:lpstr>
      <vt:lpstr>Times New Roman</vt:lpstr>
      <vt:lpstr>Trebuchet</vt:lpstr>
      <vt:lpstr>Trebuchet MS</vt:lpstr>
      <vt:lpstr>Tw Cen MT</vt:lpstr>
      <vt:lpstr>Wingdings</vt:lpstr>
      <vt:lpstr>Wingdings 3</vt:lpstr>
      <vt:lpstr>Office Theme</vt:lpstr>
      <vt:lpstr>Equation.DSMT4</vt:lpstr>
      <vt:lpstr>Dynamics</vt:lpstr>
      <vt:lpstr>PowerPoint Presentation</vt:lpstr>
      <vt:lpstr>State the headings on the table</vt:lpstr>
      <vt:lpstr>PowerPoint Presentation</vt:lpstr>
      <vt:lpstr>Symbols and Units</vt:lpstr>
      <vt:lpstr>Average Speed</vt:lpstr>
      <vt:lpstr>Measuring Average Speed</vt:lpstr>
      <vt:lpstr>Instantaneous Speed</vt:lpstr>
      <vt:lpstr>PowerPoint Presentation</vt:lpstr>
      <vt:lpstr>PowerPoint Presentation</vt:lpstr>
      <vt:lpstr>Speed velocity, distance and Displacement</vt:lpstr>
      <vt:lpstr>PowerPoint Presentation</vt:lpstr>
      <vt:lpstr>Velocity s=vt</vt:lpstr>
      <vt:lpstr>Scalars and Vectors, Distance and Displacement, Speed and Velocity</vt:lpstr>
      <vt:lpstr>Acceleration </vt:lpstr>
      <vt:lpstr>Acceleration</vt:lpstr>
      <vt:lpstr>My money is on……</vt:lpstr>
      <vt:lpstr>Warning!</vt:lpstr>
      <vt:lpstr>Buying a “fast” car</vt:lpstr>
      <vt:lpstr>Time how long it takes this car to get from 3 mph to 63 mph, it isn’t long</vt:lpstr>
      <vt:lpstr>PowerPoint Presentation</vt:lpstr>
      <vt:lpstr>ACCELERATION</vt:lpstr>
      <vt:lpstr>Acceleration</vt:lpstr>
      <vt:lpstr>PowerPoint Presentation</vt:lpstr>
      <vt:lpstr>Units of Acceleration</vt:lpstr>
      <vt:lpstr>PowerPoint Presentation</vt:lpstr>
      <vt:lpstr>…..and lastly</vt:lpstr>
      <vt:lpstr>Slowing down is accelerating</vt:lpstr>
      <vt:lpstr>Calculating Acceleration</vt:lpstr>
      <vt:lpstr>Acceleration</vt:lpstr>
      <vt:lpstr>In each case, calculate the acceleration of the vehicle: </vt:lpstr>
      <vt:lpstr>PowerPoint Presentation</vt:lpstr>
      <vt:lpstr>PowerPoint Presentation</vt:lpstr>
      <vt:lpstr>PowerPoint Presentation</vt:lpstr>
      <vt:lpstr>PowerPoint Presentation</vt:lpstr>
      <vt:lpstr>Measuring Acceleration</vt:lpstr>
      <vt:lpstr>Many different ways</vt:lpstr>
      <vt:lpstr>https://www.youtube.com/watch?v=YUqwdD73610 </vt:lpstr>
      <vt:lpstr>Don’t measure acceleration we calculate it!</vt:lpstr>
      <vt:lpstr>Measuring acceleration with the ALBA RANGER</vt:lpstr>
      <vt:lpstr>Measuring acceleration with two light gates and a single mask</vt:lpstr>
      <vt:lpstr>Does it matter how far apart the light gates are? </vt:lpstr>
      <vt:lpstr>Measuring acceleration with only one light gate</vt:lpstr>
      <vt:lpstr>How can we only use 1 light gate to find acceleration? </vt:lpstr>
      <vt:lpstr>Measuring Acceleration </vt:lpstr>
      <vt:lpstr>Measuring acceleration from rest</vt:lpstr>
      <vt:lpstr>PowerPoint Presentation</vt:lpstr>
      <vt:lpstr>PowerPoint Presentation</vt:lpstr>
      <vt:lpstr>Now we need to try it and see what works and what doesn’t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Dynamics</dc:title>
  <dc:creator>Mrs Hargreaves</dc:creator>
  <cp:lastModifiedBy>Mrs Hargreaves</cp:lastModifiedBy>
  <cp:revision>3</cp:revision>
  <dcterms:created xsi:type="dcterms:W3CDTF">2021-12-14T20:06:03Z</dcterms:created>
  <dcterms:modified xsi:type="dcterms:W3CDTF">2021-12-15T15:14:44Z</dcterms:modified>
</cp:coreProperties>
</file>