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7"/>
  </p:notesMasterIdLst>
  <p:sldIdLst>
    <p:sldId id="256" r:id="rId2"/>
    <p:sldId id="294" r:id="rId3"/>
    <p:sldId id="295" r:id="rId4"/>
    <p:sldId id="287" r:id="rId5"/>
    <p:sldId id="322" r:id="rId6"/>
    <p:sldId id="285" r:id="rId7"/>
    <p:sldId id="286" r:id="rId8"/>
    <p:sldId id="288" r:id="rId9"/>
    <p:sldId id="349" r:id="rId10"/>
    <p:sldId id="351" r:id="rId11"/>
    <p:sldId id="350" r:id="rId12"/>
    <p:sldId id="270" r:id="rId13"/>
    <p:sldId id="275" r:id="rId14"/>
    <p:sldId id="323" r:id="rId15"/>
    <p:sldId id="324" r:id="rId16"/>
    <p:sldId id="328" r:id="rId17"/>
    <p:sldId id="327" r:id="rId18"/>
    <p:sldId id="266" r:id="rId19"/>
    <p:sldId id="343" r:id="rId20"/>
    <p:sldId id="268" r:id="rId21"/>
    <p:sldId id="293" r:id="rId22"/>
    <p:sldId id="330" r:id="rId23"/>
    <p:sldId id="331" r:id="rId24"/>
    <p:sldId id="282" r:id="rId25"/>
    <p:sldId id="278" r:id="rId26"/>
    <p:sldId id="289" r:id="rId27"/>
    <p:sldId id="290" r:id="rId28"/>
    <p:sldId id="291" r:id="rId29"/>
    <p:sldId id="292" r:id="rId30"/>
    <p:sldId id="257" r:id="rId31"/>
    <p:sldId id="333" r:id="rId32"/>
    <p:sldId id="338" r:id="rId33"/>
    <p:sldId id="284" r:id="rId34"/>
    <p:sldId id="352" r:id="rId35"/>
    <p:sldId id="315" r:id="rId36"/>
    <p:sldId id="277" r:id="rId37"/>
    <p:sldId id="332" r:id="rId38"/>
    <p:sldId id="283" r:id="rId39"/>
    <p:sldId id="265" r:id="rId40"/>
    <p:sldId id="260" r:id="rId41"/>
    <p:sldId id="347" r:id="rId42"/>
    <p:sldId id="325" r:id="rId43"/>
    <p:sldId id="261" r:id="rId44"/>
    <p:sldId id="336" r:id="rId45"/>
    <p:sldId id="280" r:id="rId46"/>
    <p:sldId id="276" r:id="rId47"/>
    <p:sldId id="339" r:id="rId48"/>
    <p:sldId id="262" r:id="rId49"/>
    <p:sldId id="340" r:id="rId50"/>
    <p:sldId id="342" r:id="rId51"/>
    <p:sldId id="341" r:id="rId52"/>
    <p:sldId id="344" r:id="rId53"/>
    <p:sldId id="345" r:id="rId54"/>
    <p:sldId id="281" r:id="rId55"/>
    <p:sldId id="335" r:id="rId56"/>
    <p:sldId id="346" r:id="rId57"/>
    <p:sldId id="269" r:id="rId58"/>
    <p:sldId id="279" r:id="rId59"/>
    <p:sldId id="348" r:id="rId60"/>
    <p:sldId id="258" r:id="rId61"/>
    <p:sldId id="263" r:id="rId62"/>
    <p:sldId id="264" r:id="rId63"/>
    <p:sldId id="271" r:id="rId64"/>
    <p:sldId id="273" r:id="rId65"/>
    <p:sldId id="274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4FCBE2-FFCF-4475-B7BA-494BB57ACD5B}" v="227" dt="2024-01-12T20:37:01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1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686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Hargreaves" userId="16d29ebe-5fd1-4f7c-a551-c4871f6cfdc9" providerId="ADAL" clId="{0C4FCBE2-FFCF-4475-B7BA-494BB57ACD5B}"/>
    <pc:docChg chg="custSel addSld delSld modSld">
      <pc:chgData name="Mrs Hargreaves" userId="16d29ebe-5fd1-4f7c-a551-c4871f6cfdc9" providerId="ADAL" clId="{0C4FCBE2-FFCF-4475-B7BA-494BB57ACD5B}" dt="2024-01-12T20:37:01.767" v="495" actId="20577"/>
      <pc:docMkLst>
        <pc:docMk/>
      </pc:docMkLst>
      <pc:sldChg chg="modSp mod">
        <pc:chgData name="Mrs Hargreaves" userId="16d29ebe-5fd1-4f7c-a551-c4871f6cfdc9" providerId="ADAL" clId="{0C4FCBE2-FFCF-4475-B7BA-494BB57ACD5B}" dt="2024-01-12T20:31:24.287" v="351" actId="27636"/>
        <pc:sldMkLst>
          <pc:docMk/>
          <pc:sldMk cId="1964364993" sldId="256"/>
        </pc:sldMkLst>
        <pc:spChg chg="mod">
          <ac:chgData name="Mrs Hargreaves" userId="16d29ebe-5fd1-4f7c-a551-c4871f6cfdc9" providerId="ADAL" clId="{0C4FCBE2-FFCF-4475-B7BA-494BB57ACD5B}" dt="2024-01-12T20:31:24.287" v="351" actId="27636"/>
          <ac:spMkLst>
            <pc:docMk/>
            <pc:sldMk cId="1964364993" sldId="256"/>
            <ac:spMk id="3" creationId="{0013CB3E-4518-C759-15EF-BA2BC8DB584B}"/>
          </ac:spMkLst>
        </pc:spChg>
      </pc:sldChg>
      <pc:sldChg chg="modSp">
        <pc:chgData name="Mrs Hargreaves" userId="16d29ebe-5fd1-4f7c-a551-c4871f6cfdc9" providerId="ADAL" clId="{0C4FCBE2-FFCF-4475-B7BA-494BB57ACD5B}" dt="2024-01-12T20:36:02.739" v="425" actId="2711"/>
        <pc:sldMkLst>
          <pc:docMk/>
          <pc:sldMk cId="1725343314" sldId="261"/>
        </pc:sldMkLst>
        <pc:spChg chg="mod">
          <ac:chgData name="Mrs Hargreaves" userId="16d29ebe-5fd1-4f7c-a551-c4871f6cfdc9" providerId="ADAL" clId="{0C4FCBE2-FFCF-4475-B7BA-494BB57ACD5B}" dt="2024-01-12T20:36:02.739" v="425" actId="2711"/>
          <ac:spMkLst>
            <pc:docMk/>
            <pc:sldMk cId="1725343314" sldId="261"/>
            <ac:spMk id="2" creationId="{6270A9A8-CC0F-C368-5197-C9D1E9E58591}"/>
          </ac:spMkLst>
        </pc:spChg>
      </pc:sldChg>
      <pc:sldChg chg="modSp mod">
        <pc:chgData name="Mrs Hargreaves" userId="16d29ebe-5fd1-4f7c-a551-c4871f6cfdc9" providerId="ADAL" clId="{0C4FCBE2-FFCF-4475-B7BA-494BB57ACD5B}" dt="2024-01-12T20:25:03.040" v="7" actId="255"/>
        <pc:sldMkLst>
          <pc:docMk/>
          <pc:sldMk cId="4252473751" sldId="263"/>
        </pc:sldMkLst>
        <pc:spChg chg="mod">
          <ac:chgData name="Mrs Hargreaves" userId="16d29ebe-5fd1-4f7c-a551-c4871f6cfdc9" providerId="ADAL" clId="{0C4FCBE2-FFCF-4475-B7BA-494BB57ACD5B}" dt="2024-01-12T20:25:03.040" v="7" actId="255"/>
          <ac:spMkLst>
            <pc:docMk/>
            <pc:sldMk cId="4252473751" sldId="263"/>
            <ac:spMk id="3" creationId="{5AFF107F-6924-B753-333D-21E6D628C3B1}"/>
          </ac:spMkLst>
        </pc:spChg>
      </pc:sldChg>
      <pc:sldChg chg="modSp mod modAnim">
        <pc:chgData name="Mrs Hargreaves" userId="16d29ebe-5fd1-4f7c-a551-c4871f6cfdc9" providerId="ADAL" clId="{0C4FCBE2-FFCF-4475-B7BA-494BB57ACD5B}" dt="2024-01-12T20:32:30.934" v="418" actId="14100"/>
        <pc:sldMkLst>
          <pc:docMk/>
          <pc:sldMk cId="2458698212" sldId="324"/>
        </pc:sldMkLst>
        <pc:spChg chg="mod">
          <ac:chgData name="Mrs Hargreaves" userId="16d29ebe-5fd1-4f7c-a551-c4871f6cfdc9" providerId="ADAL" clId="{0C4FCBE2-FFCF-4475-B7BA-494BB57ACD5B}" dt="2024-01-12T20:32:30.934" v="418" actId="14100"/>
          <ac:spMkLst>
            <pc:docMk/>
            <pc:sldMk cId="2458698212" sldId="324"/>
            <ac:spMk id="3" creationId="{5AFF107F-6924-B753-333D-21E6D628C3B1}"/>
          </ac:spMkLst>
        </pc:spChg>
      </pc:sldChg>
      <pc:sldChg chg="modSp mod modAnim">
        <pc:chgData name="Mrs Hargreaves" userId="16d29ebe-5fd1-4f7c-a551-c4871f6cfdc9" providerId="ADAL" clId="{0C4FCBE2-FFCF-4475-B7BA-494BB57ACD5B}" dt="2024-01-12T20:37:01.767" v="495" actId="20577"/>
        <pc:sldMkLst>
          <pc:docMk/>
          <pc:sldMk cId="1089064976" sldId="336"/>
        </pc:sldMkLst>
        <pc:spChg chg="mod">
          <ac:chgData name="Mrs Hargreaves" userId="16d29ebe-5fd1-4f7c-a551-c4871f6cfdc9" providerId="ADAL" clId="{0C4FCBE2-FFCF-4475-B7BA-494BB57ACD5B}" dt="2024-01-12T20:37:01.767" v="495" actId="20577"/>
          <ac:spMkLst>
            <pc:docMk/>
            <pc:sldMk cId="1089064976" sldId="336"/>
            <ac:spMk id="2" creationId="{6270A9A8-CC0F-C368-5197-C9D1E9E58591}"/>
          </ac:spMkLst>
        </pc:spChg>
        <pc:spChg chg="mod">
          <ac:chgData name="Mrs Hargreaves" userId="16d29ebe-5fd1-4f7c-a551-c4871f6cfdc9" providerId="ADAL" clId="{0C4FCBE2-FFCF-4475-B7BA-494BB57ACD5B}" dt="2024-01-12T20:36:55.114" v="493" actId="27636"/>
          <ac:spMkLst>
            <pc:docMk/>
            <pc:sldMk cId="1089064976" sldId="336"/>
            <ac:spMk id="3" creationId="{5AFF107F-6924-B753-333D-21E6D628C3B1}"/>
          </ac:spMkLst>
        </pc:spChg>
      </pc:sldChg>
      <pc:sldChg chg="modSp add mod modAnim">
        <pc:chgData name="Mrs Hargreaves" userId="16d29ebe-5fd1-4f7c-a551-c4871f6cfdc9" providerId="ADAL" clId="{0C4FCBE2-FFCF-4475-B7BA-494BB57ACD5B}" dt="2024-01-12T20:26:55.539" v="52" actId="6549"/>
        <pc:sldMkLst>
          <pc:docMk/>
          <pc:sldMk cId="3568613782" sldId="348"/>
        </pc:sldMkLst>
        <pc:spChg chg="mod">
          <ac:chgData name="Mrs Hargreaves" userId="16d29ebe-5fd1-4f7c-a551-c4871f6cfdc9" providerId="ADAL" clId="{0C4FCBE2-FFCF-4475-B7BA-494BB57ACD5B}" dt="2024-01-12T20:26:10.386" v="9" actId="20577"/>
          <ac:spMkLst>
            <pc:docMk/>
            <pc:sldMk cId="3568613782" sldId="348"/>
            <ac:spMk id="2" creationId="{6270A9A8-CC0F-C368-5197-C9D1E9E58591}"/>
          </ac:spMkLst>
        </pc:spChg>
        <pc:spChg chg="mod">
          <ac:chgData name="Mrs Hargreaves" userId="16d29ebe-5fd1-4f7c-a551-c4871f6cfdc9" providerId="ADAL" clId="{0C4FCBE2-FFCF-4475-B7BA-494BB57ACD5B}" dt="2024-01-12T20:26:55.539" v="52" actId="6549"/>
          <ac:spMkLst>
            <pc:docMk/>
            <pc:sldMk cId="3568613782" sldId="348"/>
            <ac:spMk id="3" creationId="{5AFF107F-6924-B753-333D-21E6D628C3B1}"/>
          </ac:spMkLst>
        </pc:spChg>
        <pc:spChg chg="mod">
          <ac:chgData name="Mrs Hargreaves" userId="16d29ebe-5fd1-4f7c-a551-c4871f6cfdc9" providerId="ADAL" clId="{0C4FCBE2-FFCF-4475-B7BA-494BB57ACD5B}" dt="2024-01-12T20:26:43.003" v="43" actId="20577"/>
          <ac:spMkLst>
            <pc:docMk/>
            <pc:sldMk cId="3568613782" sldId="348"/>
            <ac:spMk id="5" creationId="{F4442C8A-E045-00C9-3971-7F0BE0831DA1}"/>
          </ac:spMkLst>
        </pc:spChg>
      </pc:sldChg>
      <pc:sldChg chg="modSp add mod">
        <pc:chgData name="Mrs Hargreaves" userId="16d29ebe-5fd1-4f7c-a551-c4871f6cfdc9" providerId="ADAL" clId="{0C4FCBE2-FFCF-4475-B7BA-494BB57ACD5B}" dt="2024-01-12T20:29:26.408" v="81" actId="5793"/>
        <pc:sldMkLst>
          <pc:docMk/>
          <pc:sldMk cId="199721411" sldId="349"/>
        </pc:sldMkLst>
        <pc:spChg chg="mod">
          <ac:chgData name="Mrs Hargreaves" userId="16d29ebe-5fd1-4f7c-a551-c4871f6cfdc9" providerId="ADAL" clId="{0C4FCBE2-FFCF-4475-B7BA-494BB57ACD5B}" dt="2024-01-12T20:29:20.803" v="72" actId="20577"/>
          <ac:spMkLst>
            <pc:docMk/>
            <pc:sldMk cId="199721411" sldId="349"/>
            <ac:spMk id="2" creationId="{6270A9A8-CC0F-C368-5197-C9D1E9E58591}"/>
          </ac:spMkLst>
        </pc:spChg>
        <pc:spChg chg="mod">
          <ac:chgData name="Mrs Hargreaves" userId="16d29ebe-5fd1-4f7c-a551-c4871f6cfdc9" providerId="ADAL" clId="{0C4FCBE2-FFCF-4475-B7BA-494BB57ACD5B}" dt="2024-01-12T20:29:26.408" v="81" actId="5793"/>
          <ac:spMkLst>
            <pc:docMk/>
            <pc:sldMk cId="199721411" sldId="349"/>
            <ac:spMk id="3" creationId="{5AFF107F-6924-B753-333D-21E6D628C3B1}"/>
          </ac:spMkLst>
        </pc:spChg>
      </pc:sldChg>
      <pc:sldChg chg="add">
        <pc:chgData name="Mrs Hargreaves" userId="16d29ebe-5fd1-4f7c-a551-c4871f6cfdc9" providerId="ADAL" clId="{0C4FCBE2-FFCF-4475-B7BA-494BB57ACD5B}" dt="2024-01-12T20:28:42.753" v="63"/>
        <pc:sldMkLst>
          <pc:docMk/>
          <pc:sldMk cId="135029047" sldId="350"/>
        </pc:sldMkLst>
      </pc:sldChg>
      <pc:sldChg chg="add del">
        <pc:chgData name="Mrs Hargreaves" userId="16d29ebe-5fd1-4f7c-a551-c4871f6cfdc9" providerId="ADAL" clId="{0C4FCBE2-FFCF-4475-B7BA-494BB57ACD5B}" dt="2024-01-12T20:28:37.683" v="62"/>
        <pc:sldMkLst>
          <pc:docMk/>
          <pc:sldMk cId="904114600" sldId="350"/>
        </pc:sldMkLst>
      </pc:sldChg>
      <pc:sldChg chg="modSp add">
        <pc:chgData name="Mrs Hargreaves" userId="16d29ebe-5fd1-4f7c-a551-c4871f6cfdc9" providerId="ADAL" clId="{0C4FCBE2-FFCF-4475-B7BA-494BB57ACD5B}" dt="2024-01-12T20:29:59.319" v="95" actId="20577"/>
        <pc:sldMkLst>
          <pc:docMk/>
          <pc:sldMk cId="279708634" sldId="351"/>
        </pc:sldMkLst>
        <pc:spChg chg="mod">
          <ac:chgData name="Mrs Hargreaves" userId="16d29ebe-5fd1-4f7c-a551-c4871f6cfdc9" providerId="ADAL" clId="{0C4FCBE2-FFCF-4475-B7BA-494BB57ACD5B}" dt="2024-01-12T20:29:48.404" v="83" actId="20577"/>
          <ac:spMkLst>
            <pc:docMk/>
            <pc:sldMk cId="279708634" sldId="351"/>
            <ac:spMk id="2" creationId="{6270A9A8-CC0F-C368-5197-C9D1E9E58591}"/>
          </ac:spMkLst>
        </pc:spChg>
        <pc:spChg chg="mod">
          <ac:chgData name="Mrs Hargreaves" userId="16d29ebe-5fd1-4f7c-a551-c4871f6cfdc9" providerId="ADAL" clId="{0C4FCBE2-FFCF-4475-B7BA-494BB57ACD5B}" dt="2024-01-12T20:29:59.319" v="95" actId="20577"/>
          <ac:spMkLst>
            <pc:docMk/>
            <pc:sldMk cId="279708634" sldId="351"/>
            <ac:spMk id="3" creationId="{5AFF107F-6924-B753-333D-21E6D628C3B1}"/>
          </ac:spMkLst>
        </pc:spChg>
      </pc:sldChg>
      <pc:sldChg chg="modSp add modAnim">
        <pc:chgData name="Mrs Hargreaves" userId="16d29ebe-5fd1-4f7c-a551-c4871f6cfdc9" providerId="ADAL" clId="{0C4FCBE2-FFCF-4475-B7BA-494BB57ACD5B}" dt="2024-01-12T20:35:04.398" v="421"/>
        <pc:sldMkLst>
          <pc:docMk/>
          <pc:sldMk cId="2781193491" sldId="352"/>
        </pc:sldMkLst>
        <pc:spChg chg="mod">
          <ac:chgData name="Mrs Hargreaves" userId="16d29ebe-5fd1-4f7c-a551-c4871f6cfdc9" providerId="ADAL" clId="{0C4FCBE2-FFCF-4475-B7BA-494BB57ACD5B}" dt="2024-01-12T20:34:40.977" v="420" actId="20577"/>
          <ac:spMkLst>
            <pc:docMk/>
            <pc:sldMk cId="2781193491" sldId="352"/>
            <ac:spMk id="2" creationId="{6270A9A8-CC0F-C368-5197-C9D1E9E58591}"/>
          </ac:spMkLst>
        </pc:spChg>
        <pc:spChg chg="mod">
          <ac:chgData name="Mrs Hargreaves" userId="16d29ebe-5fd1-4f7c-a551-c4871f6cfdc9" providerId="ADAL" clId="{0C4FCBE2-FFCF-4475-B7BA-494BB57ACD5B}" dt="2024-01-12T20:35:04.398" v="421"/>
          <ac:spMkLst>
            <pc:docMk/>
            <pc:sldMk cId="2781193491" sldId="352"/>
            <ac:spMk id="3" creationId="{5AFF107F-6924-B753-333D-21E6D628C3B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1DB81-2C40-4E15-8F49-671CD3DCFE4D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7C725-118C-4A32-B16B-F3DC6A546B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60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CE6D5F2-90EC-4D1E-9AEE-B4515C43FBA6}" type="datetime2">
              <a:rPr lang="en-US" smtClean="0"/>
              <a:t>Friday, January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47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9DEA-BA7F-45D1-8DA7-52367DD1B7D4}" type="datetime2">
              <a:rPr lang="en-US" smtClean="0"/>
              <a:t>Friday, January 12,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020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9DEA-BA7F-45D1-8DA7-52367DD1B7D4}" type="datetime2">
              <a:rPr lang="en-US" smtClean="0"/>
              <a:t>Friday, January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59861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9DEA-BA7F-45D1-8DA7-52367DD1B7D4}" type="datetime2">
              <a:rPr lang="en-US" smtClean="0"/>
              <a:t>Friday, January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68359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9DEA-BA7F-45D1-8DA7-52367DD1B7D4}" type="datetime2">
              <a:rPr lang="en-US" smtClean="0"/>
              <a:t>Friday, January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13013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9DEA-BA7F-45D1-8DA7-52367DD1B7D4}" type="datetime2">
              <a:rPr lang="en-US" smtClean="0"/>
              <a:t>Friday, January 12,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56524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9DEA-BA7F-45D1-8DA7-52367DD1B7D4}" type="datetime2">
              <a:rPr lang="en-US" smtClean="0"/>
              <a:t>Friday, January 12,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255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E8C03EE-0CF9-4987-9142-54DEED5AEB48}" type="datetime2">
              <a:rPr lang="en-US" smtClean="0"/>
              <a:t>Friday, January 12,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59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496C1A1-56FD-4802-BF58-0B33AABD85BD}" type="datetime2">
              <a:rPr lang="en-US" smtClean="0"/>
              <a:t>Friday, January 12,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1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4564-379A-42D6-8CAA-39B214BB6129}" type="datetime2">
              <a:rPr lang="en-US" smtClean="0"/>
              <a:t>Friday, January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artoon character with arms and legs&#10;&#10;Description automatically generated">
            <a:extLst>
              <a:ext uri="{FF2B5EF4-FFF2-40B4-BE49-F238E27FC236}">
                <a16:creationId xmlns:a16="http://schemas.microsoft.com/office/drawing/2014/main" id="{CE65BF70-A195-F975-195C-09462FF6F8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861" y="5197580"/>
            <a:ext cx="2892028" cy="16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95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2E37-B483-4DEB-9A2B-8C6993641B04}" type="datetime2">
              <a:rPr lang="en-US" smtClean="0"/>
              <a:t>Friday, January 12,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46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C566-59AA-4E43-AED7-95A3F29C3847}" type="datetime2">
              <a:rPr lang="en-US" smtClean="0"/>
              <a:t>Friday, January 12,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1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6CDE-6889-4AAF-9CE0-64C568242CB0}" type="datetime2">
              <a:rPr lang="en-US" smtClean="0"/>
              <a:t>Friday, January 12,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20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0D072-6E37-4BCB-92F5-586B54277C85}" type="datetime2">
              <a:rPr lang="en-US" smtClean="0"/>
              <a:t>Friday, January 12,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69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77D1-DDD4-4787-9106-714491F8319C}" type="datetime2">
              <a:rPr lang="en-US" smtClean="0"/>
              <a:t>Friday, January 12,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3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8C74-6FD7-43DA-8AD1-09C79227F090}" type="datetime2">
              <a:rPr lang="en-US" smtClean="0"/>
              <a:t>Friday, January 12,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35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307-E36C-4DC3-8C5C-4E7355C8EEE2}" type="datetime2">
              <a:rPr lang="en-US" smtClean="0"/>
              <a:t>Friday, January 12,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10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8E49DEA-BA7F-45D1-8DA7-52367DD1B7D4}" type="datetime2">
              <a:rPr lang="en-US" smtClean="0"/>
              <a:t>Friday, January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38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Moving Equations">
            <a:extLst>
              <a:ext uri="{FF2B5EF4-FFF2-40B4-BE49-F238E27FC236}">
                <a16:creationId xmlns:a16="http://schemas.microsoft.com/office/drawing/2014/main" id="{868E1F9F-B487-9435-F953-9D6DABE5B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AC917-EF10-D600-8F07-D4A100B74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412" y="894969"/>
            <a:ext cx="7380000" cy="2954655"/>
          </a:xfrm>
        </p:spPr>
        <p:txBody>
          <a:bodyPr>
            <a:normAutofit/>
          </a:bodyPr>
          <a:lstStyle/>
          <a:p>
            <a:r>
              <a:rPr lang="en-GB" dirty="0"/>
              <a:t>N5 Physics</a:t>
            </a:r>
            <a:br>
              <a:rPr lang="en-GB" dirty="0"/>
            </a:br>
            <a:r>
              <a:rPr lang="en-GB" dirty="0"/>
              <a:t>Quantity, Symbol, Unit, Unit Symbol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3CB3E-4518-C759-15EF-BA2BC8DB5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5412" y="4471416"/>
            <a:ext cx="7380000" cy="1794913"/>
          </a:xfrm>
        </p:spPr>
        <p:txBody>
          <a:bodyPr>
            <a:normAutofit/>
          </a:bodyPr>
          <a:lstStyle/>
          <a:p>
            <a:r>
              <a:rPr lang="en-GB" dirty="0"/>
              <a:t>For each equation note the quantity highlighted, state its unit and unit symbol and whether it is a scalar or vector quantity. Up to 4 marks per question, keep your score. How many cards can you complete before making a mistake or forgetting one?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049AAA-12CE-7B17-1217-11115709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36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591127" y="1213682"/>
                <a:ext cx="8761413" cy="70696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GB" sz="72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91127" y="1213682"/>
                <a:ext cx="8761413" cy="706964"/>
              </a:xfrm>
              <a:blipFill>
                <a:blip r:embed="rId2"/>
                <a:stretch>
                  <a:fillRect l="-4593" t="-55172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Average speed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or m/s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10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7970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</a:t>
                </a:r>
                <a:r>
                  <a:rPr lang="en-GB" sz="7200" dirty="0"/>
                  <a:t>v’  as in 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</m:t>
                        </m:r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GB" sz="72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47414" b="-982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Change in velocity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or m/s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11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3502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‘F’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𝑚𝑎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force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Newton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12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31279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‘m’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𝑚𝑎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mass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kilogram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kg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13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61699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‘g’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𝑚𝑔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b="-8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19" y="2460171"/>
            <a:ext cx="10829364" cy="4102100"/>
          </a:xfrm>
        </p:spPr>
        <p:txBody>
          <a:bodyPr>
            <a:normAutofit fontScale="92500" lnSpcReduction="2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Acceleration due to gravity/ gravitational field strength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 squared/ newtons per kilogram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-2</a:t>
            </a:r>
            <a:r>
              <a:rPr lang="en-GB" sz="4800" dirty="0">
                <a:latin typeface="Congenial" panose="02000503040000020004" pitchFamily="2" charset="0"/>
              </a:rPr>
              <a:t> or m/s</a:t>
            </a:r>
            <a:r>
              <a:rPr lang="en-GB" sz="4800" baseline="30000" dirty="0">
                <a:latin typeface="Congenial" panose="02000503040000020004" pitchFamily="2" charset="0"/>
              </a:rPr>
              <a:t>2 </a:t>
            </a:r>
            <a:r>
              <a:rPr lang="en-GB" sz="4800" dirty="0">
                <a:latin typeface="Congenial" panose="02000503040000020004" pitchFamily="2" charset="0"/>
              </a:rPr>
              <a:t>or N kg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14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42425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‘W’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𝑚𝑔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b="-8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530975" cy="3416300"/>
          </a:xfrm>
        </p:spPr>
        <p:txBody>
          <a:bodyPr>
            <a:normAutofit fontScale="92500" lnSpcReduction="1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Weight or (Force of gravity)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Newton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  <a:p>
            <a:r>
              <a:rPr lang="en-GB" sz="2600" dirty="0">
                <a:solidFill>
                  <a:schemeClr val="accent6">
                    <a:lumMod val="50000"/>
                  </a:schemeClr>
                </a:solidFill>
                <a:latin typeface="Congenial" panose="02000503040000020004" pitchFamily="2" charset="0"/>
              </a:rPr>
              <a:t>Never use gravity alone in an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15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45869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‘E</a:t>
                </a:r>
                <a:r>
                  <a:rPr lang="en-GB" sz="7200" baseline="-25000" dirty="0"/>
                  <a:t>p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𝑔h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2931" b="-827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(gravitational) potential Energy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 (must look like a capital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/>
              <a:t>16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17774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‘h’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𝑔h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8333" b="-7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height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/>
              <a:t>17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3575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‘E</a:t>
                </a:r>
                <a:r>
                  <a:rPr lang="en-GB" sz="7200" baseline="-25000" dirty="0"/>
                  <a:t>k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7200" dirty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GB" sz="72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GB" sz="72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𝑣</m:t>
                        </m:r>
                      </m:e>
                      <m:sup>
                        <m:r>
                          <a:rPr lang="en-GB" sz="72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9483" b="-853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Kinetic Energy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 (must look like a capital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 smtClean="0"/>
              <a:t>18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1608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‘v’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7200" dirty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GB" sz="72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GB" sz="72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𝑣</m:t>
                        </m:r>
                      </m:e>
                      <m:sup>
                        <m:r>
                          <a:rPr lang="en-GB" sz="72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9483" b="-853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speed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or m/s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 smtClean="0"/>
              <a:t>19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35314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‘d’  as in v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7759" b="-870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distance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800"/>
              <a:t>2</a:t>
            </a:fld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82871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4" y="973668"/>
                <a:ext cx="10373431" cy="70696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 err="1"/>
                  <a:t>E</a:t>
                </a:r>
                <a:r>
                  <a:rPr lang="en-GB" sz="7200" baseline="-25000" dirty="0" err="1"/>
                  <a:t>w</a:t>
                </a:r>
                <a:r>
                  <a:rPr lang="en-GB" sz="7200" dirty="0"/>
                  <a:t>’ or W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𝐹𝑑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4" y="973668"/>
                <a:ext cx="10373431" cy="706964"/>
              </a:xfrm>
              <a:blipFill>
                <a:blip r:embed="rId2"/>
                <a:stretch>
                  <a:fillRect l="-3878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Work done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 (must look like a capital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 smtClean="0"/>
              <a:t>20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75351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‘F’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𝐹𝑑</m:t>
                    </m:r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force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Newton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21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02205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‘Q’  as in 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𝐼𝑡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charge</a:t>
            </a:r>
          </a:p>
          <a:p>
            <a:r>
              <a:rPr lang="en-GB" sz="4800" dirty="0" err="1">
                <a:latin typeface="Congenial" panose="02000503040000020004" pitchFamily="2" charset="0"/>
              </a:rPr>
              <a:t>coloumb</a:t>
            </a:r>
            <a:endParaRPr lang="en-GB" sz="48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C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22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6638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‘V’  as in 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𝐼𝑅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1667" b="-8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voltage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volt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V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23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385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𝐼𝑅</m:t>
                    </m:r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897" b="-90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current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ampere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A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24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93163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‘R’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𝐼𝑅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resistance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ohm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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25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7936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B627E8-6AD4-0DAE-D3A7-BAEAC5412F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48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𝑖𝑛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4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4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4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GB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GB" sz="4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en-GB" sz="4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B627E8-6AD4-0DAE-D3A7-BAEAC5412F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4310" b="-663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9F2FD-4D95-3933-98CE-DB4D0D34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E53B38-0A1A-379A-2726-A0430A5CD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00" y="2603500"/>
            <a:ext cx="8824913" cy="3416300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Voltage across resistor 2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Volt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V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D1A4D6-0A78-3A5A-6865-2B275CFB0F67}"/>
              </a:ext>
            </a:extLst>
          </p:cNvPr>
          <p:cNvSpPr txBox="1"/>
          <p:nvPr/>
        </p:nvSpPr>
        <p:spPr>
          <a:xfrm>
            <a:off x="9275180" y="49809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3580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B627E8-6AD4-0DAE-D3A7-BAEAC5412F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GB" sz="48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48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𝑖𝑛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4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4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4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GB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GB" sz="4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en-GB" sz="4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B627E8-6AD4-0DAE-D3A7-BAEAC5412F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4310" b="-663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9F2FD-4D95-3933-98CE-DB4D0D34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E53B38-0A1A-379A-2726-A0430A5CD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00" y="2603500"/>
            <a:ext cx="8824913" cy="3416300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Resistance of resistor 2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ohm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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  <a:p>
            <a:endParaRPr lang="en-GB" sz="4800" dirty="0">
              <a:latin typeface="Congenial" panose="0200050304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4E7D55-0034-32C2-A2D3-FF349856C78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99949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B627E8-6AD4-0DAE-D3A7-BAEAC5412F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GB" sz="48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𝑖𝑛</m:t>
                      </m:r>
                      <m:r>
                        <a:rPr lang="en-GB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4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4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4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GB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en-GB" sz="4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GB" sz="4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en-GB" sz="4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B627E8-6AD4-0DAE-D3A7-BAEAC5412F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4310" b="-663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9F2FD-4D95-3933-98CE-DB4D0D34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E53B38-0A1A-379A-2726-A0430A5CD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00" y="2603500"/>
            <a:ext cx="8824913" cy="3416300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Supply Voltage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Volt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V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3B652D-D8A0-1DC2-472A-BE293B416FB6}"/>
              </a:ext>
            </a:extLst>
          </p:cNvPr>
          <p:cNvSpPr txBox="1"/>
          <p:nvPr/>
        </p:nvSpPr>
        <p:spPr>
          <a:xfrm>
            <a:off x="9122780" y="48285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8720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B627E8-6AD4-0DAE-D3A7-BAEAC5412F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4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b>
                        <m:r>
                          <a:rPr lang="en-GB" sz="4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  <m:r>
                      <a:rPr lang="en-GB" sz="48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4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4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𝑎𝑠</m:t>
                    </m:r>
                    <m:r>
                      <a:rPr lang="en-GB" sz="4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4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𝑖𝑛</m:t>
                    </m:r>
                  </m:oMath>
                </a14:m>
                <a:r>
                  <a:rPr lang="en-GB" sz="4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GB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GB" sz="44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den>
                    </m:f>
                    <m:r>
                      <a:rPr lang="en-GB" sz="4400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GB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GB" sz="44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  <m:r>
                      <a:rPr lang="en-GB" sz="4400" b="1" i="1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GB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GB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GB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endParaRPr lang="en-GB" sz="4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B627E8-6AD4-0DAE-D3A7-BAEAC5412F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3793" b="-24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9F2FD-4D95-3933-98CE-DB4D0D34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E53B38-0A1A-379A-2726-A0430A5CD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00" y="2603500"/>
            <a:ext cx="8824913" cy="3416300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Total Resistance in parallel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ohm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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  <a:p>
            <a:endParaRPr lang="en-GB" sz="4800" dirty="0">
              <a:latin typeface="Congenial" panose="0200050304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4E7D55-0034-32C2-A2D3-FF349856C78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4381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‘s’  as in v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5517" b="-79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displacement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/>
              <a:t>3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283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4" y="1000562"/>
                <a:ext cx="8761413" cy="70696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‘V</a:t>
                </a:r>
                <a:r>
                  <a:rPr lang="en-GB" sz="7200" baseline="-25000" dirty="0"/>
                  <a:t>1</a:t>
                </a:r>
                <a:r>
                  <a:rPr lang="en-GB" sz="7200" dirty="0"/>
                  <a:t>’  as in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7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7200" i="1" dirty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72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7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7200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sz="72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7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7200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7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7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7200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sz="7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4" y="1000562"/>
                <a:ext cx="8761413" cy="706964"/>
              </a:xfrm>
              <a:blipFill>
                <a:blip r:embed="rId2"/>
                <a:stretch>
                  <a:fillRect l="-4590" t="-67241" b="-78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Voltage across resistor 1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Volt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30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75302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244601" y="1378226"/>
                <a:ext cx="9946138" cy="7284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‘R</a:t>
                </a:r>
                <a:r>
                  <a:rPr lang="en-GB" sz="7200" baseline="-25000" dirty="0"/>
                  <a:t>T</a:t>
                </a:r>
                <a:r>
                  <a:rPr lang="en-GB" sz="7200" dirty="0"/>
                  <a:t>’  as in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GB" sz="6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den>
                    </m:f>
                    <m:r>
                      <a:rPr lang="en-GB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GB" sz="6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  <m:r>
                      <a:rPr lang="en-GB" sz="60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GB" sz="6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GB" sz="6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en-GB" sz="6000" b="1" i="1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br>
                  <a:rPr lang="en-GB" dirty="0"/>
                </a:br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44601" y="1378226"/>
                <a:ext cx="9946138" cy="728480"/>
              </a:xfrm>
              <a:blipFill>
                <a:blip r:embed="rId2"/>
                <a:stretch>
                  <a:fillRect l="-4044" t="-135000" b="-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6" y="2603500"/>
            <a:ext cx="10721788" cy="3416300"/>
          </a:xfrm>
        </p:spPr>
        <p:txBody>
          <a:bodyPr>
            <a:normAutofit fontScale="925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Total resistance of resistors in parallel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ohm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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31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7226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244601" y="1378226"/>
                <a:ext cx="9946138" cy="7284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‘R</a:t>
                </a:r>
                <a:r>
                  <a:rPr lang="en-GB" sz="7200" baseline="-25000" dirty="0"/>
                  <a:t>T</a:t>
                </a:r>
                <a:r>
                  <a:rPr lang="en-GB" sz="7200" dirty="0"/>
                  <a:t>’  as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en-GB" sz="60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6000" b="1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6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GB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6000" b="1" i="1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br>
                  <a:rPr lang="en-GB" dirty="0"/>
                </a:br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44601" y="1378226"/>
                <a:ext cx="9946138" cy="728480"/>
              </a:xfrm>
              <a:blipFill>
                <a:blip r:embed="rId2"/>
                <a:stretch>
                  <a:fillRect l="-4044" t="-120000" b="-1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6" y="2603500"/>
            <a:ext cx="10721788" cy="3416300"/>
          </a:xfrm>
        </p:spPr>
        <p:txBody>
          <a:bodyPr>
            <a:normAutofit fontScale="925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Total resistance of resistors in series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ohm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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32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8438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4" y="973668"/>
                <a:ext cx="10373431" cy="70696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‘E’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𝑄𝑉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4" y="973668"/>
                <a:ext cx="10373431" cy="706964"/>
              </a:xfrm>
              <a:blipFill>
                <a:blip r:embed="rId2"/>
                <a:stretch>
                  <a:fillRect l="-3878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Energy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 (must look like a capital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 smtClean="0"/>
              <a:t>33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0542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4" y="973668"/>
                <a:ext cx="10373431" cy="70696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‘Q’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𝑄𝑉</m:t>
                    </m:r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4" y="973668"/>
                <a:ext cx="10373431" cy="706964"/>
              </a:xfrm>
              <a:blipFill>
                <a:blip r:embed="rId2"/>
                <a:stretch>
                  <a:fillRect l="-3878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charge</a:t>
            </a:r>
          </a:p>
          <a:p>
            <a:r>
              <a:rPr lang="en-GB" sz="4800" dirty="0" err="1">
                <a:latin typeface="Congenial" panose="02000503040000020004" pitchFamily="2" charset="0"/>
              </a:rPr>
              <a:t>coloumb</a:t>
            </a:r>
            <a:endParaRPr lang="en-GB" sz="48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C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 smtClean="0"/>
              <a:t>34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78119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6209F4F-04B5-61A1-6B81-D80D48CEE4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sz="5400" dirty="0"/>
                  <a:t>‘P’ as in </a:t>
                </a:r>
                <a14:m>
                  <m:oMath xmlns:m="http://schemas.openxmlformats.org/officeDocument/2006/math">
                    <m:r>
                      <a:rPr lang="en-GB" sz="54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GB" sz="54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GB" sz="5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num>
                      <m:den>
                        <m:r>
                          <a:rPr lang="en-GB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6209F4F-04B5-61A1-6B81-D80D48CEE4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6" t="-39167" b="-6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35ADA-554E-B19A-440E-A0B9714FF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z="5400" dirty="0">
                <a:latin typeface="Congenial" panose="02000503040000020004" pitchFamily="2" charset="0"/>
              </a:rPr>
              <a:t>Power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Watt (yes Watt is the unit of power)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W </a:t>
            </a:r>
          </a:p>
          <a:p>
            <a:r>
              <a:rPr lang="en-GB" sz="54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0B585-B56C-5B98-0A4B-8CAF966D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63E25-C690-ADCE-32CF-143EA94A88B4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180006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‘P’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035785" cy="3416300"/>
          </a:xfrm>
        </p:spPr>
        <p:txBody>
          <a:bodyPr>
            <a:normAutofit fontScale="925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power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Watt (yes Watt is the unit of power!)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W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36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00446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7200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897" b="-90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current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ampere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A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37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06769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‘V’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72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7200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GB" sz="7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0000" b="-956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voltage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Volt</a:t>
            </a:r>
          </a:p>
          <a:p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V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800" smtClean="0"/>
              <a:t>38</a:t>
            </a:fld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80429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4" y="973668"/>
                <a:ext cx="9817846" cy="70696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‘E</a:t>
                </a:r>
                <a:r>
                  <a:rPr lang="en-GB" sz="7200" baseline="-25000" dirty="0"/>
                  <a:t>H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dirty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GB" sz="7200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a:rPr lang="en-GB" sz="7200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𝑇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4" y="973668"/>
                <a:ext cx="9817846" cy="706964"/>
              </a:xfrm>
              <a:blipFill>
                <a:blip r:embed="rId2"/>
                <a:stretch>
                  <a:fillRect l="-4097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Heat Energy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 (must look like a capital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39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84357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‘t’  as in 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720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GB" sz="72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5517" b="-79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Time for the change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second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4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28912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4" y="973668"/>
                <a:ext cx="9609502" cy="70696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‘c’  as in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GB" sz="720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dirty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GB" sz="7200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a:rPr lang="en-GB" sz="7200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𝑇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4" y="973668"/>
                <a:ext cx="9609502" cy="706964"/>
              </a:xfrm>
              <a:blipFill>
                <a:blip r:embed="rId2"/>
                <a:stretch>
                  <a:fillRect l="-4185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Specific heat capacity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Joules per kilogram per degree Celsius or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Joules per kilogram per kelvin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 kg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</a:t>
            </a:r>
            <a:r>
              <a:rPr lang="en-GB" sz="4800" dirty="0">
                <a:latin typeface="Congenial" panose="02000503040000020004" pitchFamily="2" charset="0"/>
              </a:rPr>
              <a:t>C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or J kg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K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40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15905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4" y="973668"/>
                <a:ext cx="9609502" cy="70696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T</a:t>
                </a:r>
                <a:r>
                  <a:rPr lang="en-GB" sz="7200" dirty="0"/>
                  <a:t>’  as in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GB" sz="720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dirty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GB" sz="7200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a:rPr lang="en-GB" sz="7200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𝑇</m:t>
                    </m:r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4" y="973668"/>
                <a:ext cx="9609502" cy="706964"/>
              </a:xfrm>
              <a:blipFill>
                <a:blip r:embed="rId2"/>
                <a:stretch>
                  <a:fillRect l="-4185" t="-56034" b="-90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19" y="2411612"/>
            <a:ext cx="10122646" cy="4150659"/>
          </a:xfrm>
        </p:spPr>
        <p:txBody>
          <a:bodyPr>
            <a:normAutofit lnSpcReduction="1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Change in temperature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degree Celsius or Kelvin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 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</a:t>
            </a:r>
            <a:r>
              <a:rPr lang="en-GB" sz="4800" dirty="0">
                <a:latin typeface="Congenial" panose="02000503040000020004" pitchFamily="2" charset="0"/>
              </a:rPr>
              <a:t>C or K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  <a:p>
            <a:r>
              <a:rPr lang="en-GB" sz="2900" dirty="0">
                <a:solidFill>
                  <a:schemeClr val="accent6">
                    <a:lumMod val="50000"/>
                  </a:schemeClr>
                </a:solidFill>
                <a:latin typeface="Congenial" panose="02000503040000020004" pitchFamily="2" charset="0"/>
              </a:rPr>
              <a:t>NB It is a change of temperature a change of 1 K is the same as a change of 1 </a:t>
            </a:r>
            <a:r>
              <a:rPr lang="en-GB" sz="2900" dirty="0">
                <a:solidFill>
                  <a:schemeClr val="accent6">
                    <a:lumMod val="50000"/>
                  </a:schemeClr>
                </a:solidFill>
                <a:latin typeface="Congenial" panose="02000503040000020004" pitchFamily="2" charset="0"/>
                <a:sym typeface="Symbol" panose="05050102010706020507" pitchFamily="18" charset="2"/>
              </a:rPr>
              <a:t>C</a:t>
            </a:r>
            <a:endParaRPr lang="en-GB" sz="2900" dirty="0">
              <a:solidFill>
                <a:schemeClr val="accent6">
                  <a:lumMod val="50000"/>
                </a:schemeClr>
              </a:solidFill>
              <a:latin typeface="Congenial" panose="0200050304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41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63063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955" y="973668"/>
                <a:ext cx="10373431" cy="70696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‘E</a:t>
                </a:r>
                <a:r>
                  <a:rPr lang="en-GB" sz="7200" baseline="-25000" dirty="0"/>
                  <a:t>H</a:t>
                </a:r>
                <a:r>
                  <a:rPr lang="en-GB" sz="7200" dirty="0"/>
                  <a:t>’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𝑚𝑙</m:t>
                    </m:r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955" y="973668"/>
                <a:ext cx="10373431" cy="706964"/>
              </a:xfrm>
              <a:blipFill>
                <a:blip r:embed="rId2"/>
                <a:stretch>
                  <a:fillRect l="-3878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035785" cy="3416300"/>
          </a:xfrm>
        </p:spPr>
        <p:txBody>
          <a:bodyPr>
            <a:normAutofit fontScale="92500" lnSpcReduction="2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Heat energy required to change the state of a substance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 (must look like a capital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/>
              <a:t>42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2029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𝑚𝑙</m:t>
                    </m:r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897" b="-90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Specific latent heat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Joules per kilogram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Jkg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or J/kg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43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72534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‘A’  as </a:t>
                </a:r>
                <a:r>
                  <a:rPr lang="en-GB" sz="7200"/>
                  <a:t>in p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8621" b="-8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area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square 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r>
              <a:rPr lang="en-GB" sz="4800" baseline="30000" dirty="0">
                <a:latin typeface="Congenial" panose="02000503040000020004" pitchFamily="2" charset="0"/>
              </a:rPr>
              <a:t>2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  <a:p>
            <a:r>
              <a:rPr lang="en-GB" sz="2600" dirty="0">
                <a:solidFill>
                  <a:schemeClr val="accent6">
                    <a:lumMod val="50000"/>
                  </a:schemeClr>
                </a:solidFill>
                <a:latin typeface="Congenial" panose="02000503040000020004" pitchFamily="2" charset="0"/>
              </a:rPr>
              <a:t>It is incorrect to say metres square or metres squared!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44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08906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‘A’  as in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7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8621" b="-8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area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Square 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r>
              <a:rPr lang="en-GB" sz="4800" baseline="30000" dirty="0">
                <a:latin typeface="Congenial" panose="02000503040000020004" pitchFamily="2" charset="0"/>
              </a:rPr>
              <a:t>2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45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7283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‘p’  as in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7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8621" b="-8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669493" cy="3416300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pressure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Pascal or Newton per square 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Pa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46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77205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‘p’ as in</a:t>
                </a:r>
                <a14:m>
                  <m:oMath xmlns:m="http://schemas.openxmlformats.org/officeDocument/2006/math">
                    <m:r>
                      <a:rPr lang="en-GB" sz="7200" b="0" i="0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8621" b="-8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Pressure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Pascals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Pa or (Nm</a:t>
            </a:r>
            <a:r>
              <a:rPr lang="en-GB" sz="4800" baseline="30000" dirty="0">
                <a:latin typeface="Congenial" panose="02000503040000020004" pitchFamily="2" charset="0"/>
              </a:rPr>
              <a:t>-2</a:t>
            </a:r>
            <a:r>
              <a:rPr lang="en-GB" sz="4800" dirty="0">
                <a:latin typeface="Congenial" panose="02000503040000020004" pitchFamily="2" charset="0"/>
              </a:rPr>
              <a:t>)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 smtClean="0"/>
              <a:t>47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95486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06005" y="1013109"/>
                <a:ext cx="8761413" cy="767687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p</a:t>
                </a:r>
                <a:r>
                  <a:rPr lang="en-GB" sz="7200" baseline="-25000" dirty="0"/>
                  <a:t>1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7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7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7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7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7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06005" y="1013109"/>
                <a:ext cx="8761413" cy="767687"/>
              </a:xfrm>
              <a:blipFill>
                <a:blip r:embed="rId2"/>
                <a:stretch>
                  <a:fillRect l="-4590" t="-46825" b="-7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Original Pressure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Pascals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Pa or (Nm</a:t>
            </a:r>
            <a:r>
              <a:rPr lang="en-GB" sz="4800" baseline="30000" dirty="0">
                <a:latin typeface="Congenial" panose="02000503040000020004" pitchFamily="2" charset="0"/>
              </a:rPr>
              <a:t>-2</a:t>
            </a:r>
            <a:r>
              <a:rPr lang="en-GB" sz="4800" dirty="0">
                <a:latin typeface="Congenial" panose="02000503040000020004" pitchFamily="2" charset="0"/>
              </a:rPr>
              <a:t>)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 smtClean="0"/>
              <a:t>48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2321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‘T</a:t>
                </a:r>
                <a:r>
                  <a:rPr lang="en-GB" sz="7200" baseline="-25000" dirty="0"/>
                  <a:t>1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7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7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7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7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7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7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7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GB" sz="7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7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7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7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7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7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7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74138" b="-71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FF107F-6924-B753-333D-21E6D628C3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0966" y="2603499"/>
                <a:ext cx="10668000" cy="380626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sz="4800" dirty="0">
                    <a:latin typeface="Congenial" panose="02000503040000020004" pitchFamily="2" charset="0"/>
                  </a:rPr>
                  <a:t>Original temperature (try to remember to put K in brackets!)</a:t>
                </a:r>
                <a:r>
                  <a:rPr lang="en-GB" sz="4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4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4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GB" sz="4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4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4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GB" sz="4800" dirty="0">
                  <a:latin typeface="Congenial" panose="02000503040000020004" pitchFamily="2" charset="0"/>
                </a:endParaRPr>
              </a:p>
              <a:p>
                <a:r>
                  <a:rPr lang="en-GB" sz="4800" dirty="0">
                    <a:latin typeface="Congenial" panose="02000503040000020004" pitchFamily="2" charset="0"/>
                  </a:rPr>
                  <a:t>Kelvin </a:t>
                </a:r>
              </a:p>
              <a:p>
                <a:r>
                  <a:rPr lang="en-GB" sz="4800" dirty="0">
                    <a:latin typeface="Congenial" panose="02000503040000020004" pitchFamily="2" charset="0"/>
                  </a:rPr>
                  <a:t>K</a:t>
                </a:r>
              </a:p>
              <a:p>
                <a:r>
                  <a:rPr lang="en-GB" sz="4800" dirty="0">
                    <a:latin typeface="Congenial" panose="02000503040000020004" pitchFamily="2" charset="0"/>
                  </a:rPr>
                  <a:t>scalar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FF107F-6924-B753-333D-21E6D628C3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0966" y="2603499"/>
                <a:ext cx="10668000" cy="3806265"/>
              </a:xfrm>
              <a:blipFill>
                <a:blip r:embed="rId3"/>
                <a:stretch>
                  <a:fillRect l="-1543" t="-4647" r="-1771" b="-72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 smtClean="0"/>
              <a:t>49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4352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‘a’  as in 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7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5517" b="-79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Acceleration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 squared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-2</a:t>
            </a:r>
            <a:r>
              <a:rPr lang="en-GB" sz="4800" dirty="0">
                <a:latin typeface="Congenial" panose="02000503040000020004" pitchFamily="2" charset="0"/>
              </a:rPr>
              <a:t> or m/s</a:t>
            </a:r>
            <a:r>
              <a:rPr lang="en-GB" sz="4800" baseline="30000" dirty="0">
                <a:latin typeface="Congenial" panose="02000503040000020004" pitchFamily="2" charset="0"/>
              </a:rPr>
              <a:t>2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800"/>
              <a:t>5</a:t>
            </a:fld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63434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‘T’  as 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7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smtClean="0">
                            <a:latin typeface="Cambria Math" panose="02040503050406030204" pitchFamily="18" charset="0"/>
                          </a:rPr>
                          <m:t>𝑝𝑉</m:t>
                        </m:r>
                      </m:num>
                      <m:den>
                        <m:r>
                          <a:rPr lang="en-GB" sz="7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GB" sz="7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smtClean="0">
                        <a:latin typeface="Cambria Math" panose="02040503050406030204" pitchFamily="18" charset="0"/>
                      </a:rPr>
                      <m:t>𝑐𝑜𝑛𝑠𝑡𝑎𝑛𝑡</m:t>
                    </m:r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8621" b="-8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966" y="2603499"/>
            <a:ext cx="10668000" cy="3806265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temperature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Kelvin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K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 smtClean="0"/>
              <a:t>50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7025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‘V</a:t>
                </a:r>
                <a:r>
                  <a:rPr lang="en-GB" sz="7200" baseline="-25000" dirty="0"/>
                  <a:t>2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7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7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72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7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7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7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7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GB" sz="7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7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72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7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7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7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7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7241" b="-77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FF107F-6924-B753-333D-21E6D628C3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0966" y="2268071"/>
                <a:ext cx="10668000" cy="414169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sz="4800" dirty="0">
                    <a:latin typeface="Congenial" panose="02000503040000020004" pitchFamily="2" charset="0"/>
                  </a:rPr>
                  <a:t>final volume</a:t>
                </a:r>
                <a:r>
                  <a:rPr lang="en-GB" sz="4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4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8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4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GB" sz="4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4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8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4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GB" sz="4800" dirty="0">
                  <a:latin typeface="Congenial" panose="02000503040000020004" pitchFamily="2" charset="0"/>
                </a:endParaRPr>
              </a:p>
              <a:p>
                <a:r>
                  <a:rPr lang="en-GB" sz="4800" dirty="0">
                    <a:latin typeface="Congenial" panose="02000503040000020004" pitchFamily="2" charset="0"/>
                  </a:rPr>
                  <a:t>cubic metres	</a:t>
                </a:r>
              </a:p>
              <a:p>
                <a:r>
                  <a:rPr lang="en-GB" sz="4800" dirty="0">
                    <a:latin typeface="Congenial" panose="02000503040000020004" pitchFamily="2" charset="0"/>
                  </a:rPr>
                  <a:t>m</a:t>
                </a:r>
                <a:r>
                  <a:rPr lang="en-GB" sz="4800" baseline="30000" dirty="0">
                    <a:latin typeface="Congenial" panose="02000503040000020004" pitchFamily="2" charset="0"/>
                  </a:rPr>
                  <a:t>3</a:t>
                </a:r>
              </a:p>
              <a:p>
                <a:r>
                  <a:rPr lang="en-GB" sz="4800" dirty="0">
                    <a:latin typeface="Congenial" panose="02000503040000020004" pitchFamily="2" charset="0"/>
                  </a:rPr>
                  <a:t>Scalar</a:t>
                </a:r>
              </a:p>
              <a:p>
                <a:r>
                  <a:rPr lang="en-GB" sz="3300" dirty="0">
                    <a:solidFill>
                      <a:schemeClr val="accent6">
                        <a:lumMod val="50000"/>
                      </a:schemeClr>
                    </a:solidFill>
                    <a:latin typeface="Congenial" panose="02000503040000020004" pitchFamily="2" charset="0"/>
                  </a:rPr>
                  <a:t>NB It is not said metres cubed, this is incorrect!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FF107F-6924-B753-333D-21E6D628C3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0966" y="2268071"/>
                <a:ext cx="10668000" cy="4141693"/>
              </a:xfrm>
              <a:blipFill>
                <a:blip r:embed="rId3"/>
                <a:stretch>
                  <a:fillRect l="-1771" t="-884" b="-32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4000" smtClean="0"/>
              <a:t>51</a:t>
            </a:fld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24074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‘f’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9483" b="-8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frequency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Hertz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Hz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52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6361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‘N’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9483" b="-8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Number of waves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No units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53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/3</a:t>
            </a:r>
          </a:p>
        </p:txBody>
      </p:sp>
    </p:spTree>
    <p:extLst>
      <p:ext uri="{BB962C8B-B14F-4D97-AF65-F5344CB8AC3E}">
        <p14:creationId xmlns:p14="http://schemas.microsoft.com/office/powerpoint/2010/main" val="392806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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</m:t>
                    </m:r>
                  </m:oMath>
                </a14:m>
                <a:r>
                  <a:rPr lang="en-GB" sz="7200" dirty="0"/>
                  <a:t>’  as in v=f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</m:t>
                    </m:r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90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Wavelength of the wave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54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24338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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𝑓</m:t>
                    </m:r>
                  </m:oMath>
                </a14:m>
                <a:r>
                  <a:rPr lang="en-GB" sz="7200" dirty="0"/>
                  <a:t>’  as in v=f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</m:t>
                    </m:r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90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Frequency of the wave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Hertz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Hz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/>
              <a:t>55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85999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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𝑣</m:t>
                    </m:r>
                  </m:oMath>
                </a14:m>
                <a:r>
                  <a:rPr lang="en-GB" sz="7200" dirty="0"/>
                  <a:t>’  as in v=f</a:t>
                </a:r>
                <a14:m>
                  <m:oMath xmlns:m="http://schemas.openxmlformats.org/officeDocument/2006/math">
                    <m:r>
                      <a:rPr lang="en-GB" sz="72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</m:t>
                    </m:r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90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Speed of the wave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or m/s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56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3449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‘f’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8103" b="-77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frequency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Hertz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Hz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57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52827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‘T’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8103" b="-77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period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second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58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09515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‘N’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GB" sz="72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9483" b="-8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460" y="2653553"/>
            <a:ext cx="8825659" cy="3527611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Number of disintegrations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No unit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59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/2</a:t>
            </a:r>
          </a:p>
        </p:txBody>
      </p:sp>
    </p:spTree>
    <p:extLst>
      <p:ext uri="{BB962C8B-B14F-4D97-AF65-F5344CB8AC3E}">
        <p14:creationId xmlns:p14="http://schemas.microsoft.com/office/powerpoint/2010/main" val="356861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‘v’  as in 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720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GB" sz="72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5517" b="-79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Final velocity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or m/s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6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24258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‘A’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GB" sz="72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9483" b="-8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Activity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Becquerels</a:t>
            </a:r>
          </a:p>
          <a:p>
            <a:r>
              <a:rPr lang="en-GB" sz="4800" dirty="0" err="1">
                <a:latin typeface="Congenial" panose="02000503040000020004" pitchFamily="2" charset="0"/>
              </a:rPr>
              <a:t>Bq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60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96736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‘D’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9483" b="-8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035785" cy="3416300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Absorbed Dose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Gray</a:t>
            </a:r>
          </a:p>
          <a:p>
            <a:r>
              <a:rPr lang="en-GB" sz="4800" dirty="0" err="1">
                <a:latin typeface="Congenial" panose="02000503040000020004" pitchFamily="2" charset="0"/>
              </a:rPr>
              <a:t>Gy</a:t>
            </a:r>
            <a:r>
              <a:rPr lang="en-GB" sz="4800" dirty="0">
                <a:latin typeface="Congenial" panose="02000503040000020004" pitchFamily="2" charset="0"/>
              </a:rPr>
              <a:t> </a:t>
            </a:r>
            <a:r>
              <a:rPr lang="en-GB" sz="2000" dirty="0">
                <a:latin typeface="Congenial" panose="02000503040000020004" pitchFamily="2" charset="0"/>
              </a:rPr>
              <a:t>(often </a:t>
            </a:r>
            <a:r>
              <a:rPr lang="en-GB" sz="2000" dirty="0" err="1">
                <a:latin typeface="Congenial" panose="02000503040000020004" pitchFamily="2" charset="0"/>
              </a:rPr>
              <a:t>mGy</a:t>
            </a:r>
            <a:r>
              <a:rPr lang="en-GB" sz="2000" dirty="0">
                <a:latin typeface="Congenial" panose="02000503040000020004" pitchFamily="2" charset="0"/>
              </a:rPr>
              <a:t>, </a:t>
            </a:r>
            <a:r>
              <a:rPr lang="en-GB" sz="2000" dirty="0">
                <a:latin typeface="Congenial" panose="02000503040000020004" pitchFamily="2" charset="0"/>
                <a:sym typeface="Symbol" panose="05050102010706020507" pitchFamily="18" charset="2"/>
              </a:rPr>
              <a:t></a:t>
            </a:r>
            <a:r>
              <a:rPr lang="en-GB" sz="2000" dirty="0" err="1">
                <a:latin typeface="Congenial" panose="02000503040000020004" pitchFamily="2" charset="0"/>
                <a:sym typeface="Symbol" panose="05050102010706020507" pitchFamily="18" charset="2"/>
              </a:rPr>
              <a:t>Gy</a:t>
            </a:r>
            <a:r>
              <a:rPr lang="en-GB" sz="2000" dirty="0">
                <a:latin typeface="Congenial" panose="02000503040000020004" pitchFamily="2" charset="0"/>
                <a:sym typeface="Symbol" panose="05050102010706020507" pitchFamily="18" charset="2"/>
              </a:rPr>
              <a:t> , </a:t>
            </a:r>
            <a:r>
              <a:rPr lang="en-GB" sz="2200" dirty="0">
                <a:latin typeface="Congenial" panose="02000503040000020004" pitchFamily="2" charset="0"/>
                <a:sym typeface="Symbol" panose="05050102010706020507" pitchFamily="18" charset="2"/>
              </a:rPr>
              <a:t>usually no need to covert)</a:t>
            </a:r>
            <a:endParaRPr lang="en-GB" sz="22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61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25247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‘E’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9483" b="-8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Energy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Joule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J (must look like a capital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62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69664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‘m’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9483" b="-8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mass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kilogram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kg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63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87547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‘H’  as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7200" b="0" i="0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GB" sz="72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GB" sz="7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6034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Equivalent Dose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Sievert</a:t>
            </a:r>
          </a:p>
          <a:p>
            <a:r>
              <a:rPr lang="en-GB" sz="4800" dirty="0" err="1">
                <a:latin typeface="Congenial" panose="02000503040000020004" pitchFamily="2" charset="0"/>
              </a:rPr>
              <a:t>Sv</a:t>
            </a:r>
            <a:r>
              <a:rPr lang="en-GB" sz="4800" dirty="0">
                <a:latin typeface="Congenial" panose="02000503040000020004" pitchFamily="2" charset="0"/>
              </a:rPr>
              <a:t> (often mSv, 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</a:t>
            </a:r>
            <a:r>
              <a:rPr lang="en-GB" sz="4800" dirty="0" err="1">
                <a:latin typeface="Congenial" panose="02000503040000020004" pitchFamily="2" charset="0"/>
                <a:sym typeface="Symbol" panose="05050102010706020507" pitchFamily="18" charset="2"/>
              </a:rPr>
              <a:t>Sv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 , usually no need to covert)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64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19501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7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GB" sz="7200" b="0" i="0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7200" dirty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57759" b="-870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Equivalent Dose rate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Sievert per hour or year or day etc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Svh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, Svy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(often mSv, 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</a:t>
            </a:r>
            <a:r>
              <a:rPr lang="en-GB" sz="4800" dirty="0" err="1">
                <a:latin typeface="Congenial" panose="02000503040000020004" pitchFamily="2" charset="0"/>
                <a:sym typeface="Symbol" panose="05050102010706020507" pitchFamily="18" charset="2"/>
              </a:rPr>
              <a:t>Sv</a:t>
            </a:r>
            <a:r>
              <a:rPr lang="en-GB" sz="4800" dirty="0">
                <a:latin typeface="Congenial" panose="02000503040000020004" pitchFamily="2" charset="0"/>
                <a:sym typeface="Symbol" panose="05050102010706020507" pitchFamily="18" charset="2"/>
              </a:rPr>
              <a:t> , usually no need to covert)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scalar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65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6916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6700" i="1" dirty="0"/>
                  <a:t>u</a:t>
                </a:r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720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GB" sz="72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65517" b="-79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Initial/starting  velocity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or m/s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7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91109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:r>
                  <a:rPr lang="en-GB" sz="7200" dirty="0">
                    <a:sym typeface="Symbol" panose="05050102010706020507" pitchFamily="18" charset="2"/>
                  </a:rPr>
                  <a:t></a:t>
                </a:r>
                <a:r>
                  <a:rPr lang="en-GB" sz="7200" dirty="0"/>
                  <a:t>v’  as in </a:t>
                </a:r>
                <a14:m>
                  <m:oMath xmlns:m="http://schemas.openxmlformats.org/officeDocument/2006/math"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</m:t>
                        </m:r>
                        <m:r>
                          <a:rPr lang="en-GB" sz="7200" dirty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GB" sz="72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sz="7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590" t="-47414" b="-982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Change in velocity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or m/s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8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412321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591127" y="1213682"/>
                <a:ext cx="8761413" cy="70696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7200" dirty="0"/>
                  <a:t>‘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72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72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GB" sz="7200" dirty="0"/>
                  <a:t>’  as in </a:t>
                </a:r>
                <a14:m>
                  <m:oMath xmlns:m="http://schemas.openxmlformats.org/officeDocument/2006/math"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sz="720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GB" sz="72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7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GB" sz="7200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GB" sz="7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70A9A8-CC0F-C368-5197-C9D1E9E58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91127" y="1213682"/>
                <a:ext cx="8761413" cy="706964"/>
              </a:xfrm>
              <a:blipFill>
                <a:blip r:embed="rId2"/>
                <a:stretch>
                  <a:fillRect l="-4593" t="-55172" b="-89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07F-6924-B753-333D-21E6D628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ngenial" panose="02000503040000020004" pitchFamily="2" charset="0"/>
              </a:rPr>
              <a:t>Average velocity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metres per second </a:t>
            </a:r>
          </a:p>
          <a:p>
            <a:r>
              <a:rPr lang="en-GB" sz="4800" dirty="0">
                <a:latin typeface="Congenial" panose="02000503040000020004" pitchFamily="2" charset="0"/>
              </a:rPr>
              <a:t>ms</a:t>
            </a:r>
            <a:r>
              <a:rPr lang="en-GB" sz="4800" baseline="30000" dirty="0">
                <a:latin typeface="Congenial" panose="02000503040000020004" pitchFamily="2" charset="0"/>
              </a:rPr>
              <a:t>-1</a:t>
            </a:r>
            <a:r>
              <a:rPr lang="en-GB" sz="4800" dirty="0">
                <a:latin typeface="Congenial" panose="02000503040000020004" pitchFamily="2" charset="0"/>
              </a:rPr>
              <a:t> or m/s</a:t>
            </a:r>
            <a:endParaRPr lang="en-GB" sz="4800" baseline="30000" dirty="0">
              <a:latin typeface="Congenial" panose="02000503040000020004" pitchFamily="2" charset="0"/>
            </a:endParaRPr>
          </a:p>
          <a:p>
            <a:r>
              <a:rPr lang="en-GB" sz="4800" dirty="0">
                <a:latin typeface="Congenial" panose="02000503040000020004" pitchFamily="2" charset="0"/>
              </a:rPr>
              <a:t>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6B5C6-1D54-1846-5453-E64B334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98FF-A39E-4DE0-ADEC-DB8952FA3DB0}" type="slidenum">
              <a:rPr lang="en-US" sz="3600" smtClean="0"/>
              <a:t>9</a:t>
            </a:fld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2C8A-E045-00C9-3971-7F0BE0831DA1}"/>
              </a:ext>
            </a:extLst>
          </p:cNvPr>
          <p:cNvSpPr txBox="1"/>
          <p:nvPr/>
        </p:nvSpPr>
        <p:spPr>
          <a:xfrm>
            <a:off x="8970380" y="4676172"/>
            <a:ext cx="179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9972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1449</Words>
  <Application>Microsoft Office PowerPoint</Application>
  <PresentationFormat>Widescreen</PresentationFormat>
  <Paragraphs>453</Paragraphs>
  <Slides>65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Calibri</vt:lpstr>
      <vt:lpstr>Cambria Math</vt:lpstr>
      <vt:lpstr>Century Gothic</vt:lpstr>
      <vt:lpstr>Congenial</vt:lpstr>
      <vt:lpstr>Symbol</vt:lpstr>
      <vt:lpstr>Times New Roman</vt:lpstr>
      <vt:lpstr>Wingdings 3</vt:lpstr>
      <vt:lpstr>Ion Boardroom</vt:lpstr>
      <vt:lpstr>N5 Physics Quantity, Symbol, Unit, Unit Symbol</vt:lpstr>
      <vt:lpstr>‘d’  as in v=d/t</vt:lpstr>
      <vt:lpstr>‘s’  as in v=s/t</vt:lpstr>
      <vt:lpstr>‘t’  as in a=(v-u)/t</vt:lpstr>
      <vt:lpstr>‘a’  as in a=(v-u)/t</vt:lpstr>
      <vt:lpstr>‘v’  as in a=(v-u)/t</vt:lpstr>
      <vt:lpstr>‘u’  as in a=(v-u)/t</vt:lpstr>
      <vt:lpstr>‘v’  as in a=(v)/t</vt:lpstr>
      <vt:lpstr>‘v ̅’  as in s=v ̅t</vt:lpstr>
      <vt:lpstr>‘v ̅’  as in d=v ̅t</vt:lpstr>
      <vt:lpstr>‘v’  as in a=(v)/t</vt:lpstr>
      <vt:lpstr>‘F’  as in F=ma</vt:lpstr>
      <vt:lpstr>‘m’  as in F=ma</vt:lpstr>
      <vt:lpstr>‘g’  as in W=mg</vt:lpstr>
      <vt:lpstr>‘W’  as in W=mg</vt:lpstr>
      <vt:lpstr>‘Ep’  as in E_p=mgh</vt:lpstr>
      <vt:lpstr>‘h’  as in E_p=mgh</vt:lpstr>
      <vt:lpstr>‘Ek’  as in E_k=1/2 mv^2</vt:lpstr>
      <vt:lpstr>‘v’  as in E_k=1/2 mv^2</vt:lpstr>
      <vt:lpstr>‘Ew’ or W as in E_w=Fd</vt:lpstr>
      <vt:lpstr>‘F’  as in E_w=Fd</vt:lpstr>
      <vt:lpstr>‘Q’  as in Q=It</vt:lpstr>
      <vt:lpstr>‘V’  as in V=IR</vt:lpstr>
      <vt:lpstr>‘I’  as in V=IR</vt:lpstr>
      <vt:lpstr>‘R’  as in V=IR</vt:lpstr>
      <vt:lpstr>V_2   as in V_2=(R_2/(R_1+ R_2 )) V_s</vt:lpstr>
      <vt:lpstr>R_2   as in V_2=(R_2/(R_1+ R_2 )) V_s</vt:lpstr>
      <vt:lpstr>V_s   as in V_2=(R_2/(R_1+ R_2 )) V_s</vt:lpstr>
      <vt:lpstr>R_T   as in 1/R_T =  1/R_1 +  1/R_2 </vt:lpstr>
      <vt:lpstr>‘V1’  as in  V_1/R_1 =V_2/R_2 </vt:lpstr>
      <vt:lpstr>‘RT’  as in  1/R_T =1/R_1 +1/R_2 +… </vt:lpstr>
      <vt:lpstr>‘RT’  as in  R_T=R_1+R_2+… </vt:lpstr>
      <vt:lpstr>‘E’ as in E=QV</vt:lpstr>
      <vt:lpstr>‘Q’ as in E=QV</vt:lpstr>
      <vt:lpstr>‘P’ as in P=  E/t</vt:lpstr>
      <vt:lpstr>‘P’  as in P=IV</vt:lpstr>
      <vt:lpstr>‘I’  as in P=I^2 R</vt:lpstr>
      <vt:lpstr>‘V’  as in P=V^2/R</vt:lpstr>
      <vt:lpstr>‘EH’  as in E_H=cmT</vt:lpstr>
      <vt:lpstr>‘c’  as in〖   E〗_H=cmT</vt:lpstr>
      <vt:lpstr>‘T’  as in〖   E〗_H=cmT</vt:lpstr>
      <vt:lpstr>‘EH’ as in E_H=ml</vt:lpstr>
      <vt:lpstr>‘l’  as in E_H=ml</vt:lpstr>
      <vt:lpstr>‘A’  as in p = F/A</vt:lpstr>
      <vt:lpstr>‘A’  as in p=F/A</vt:lpstr>
      <vt:lpstr>‘p’  as in p=F/A</vt:lpstr>
      <vt:lpstr>‘p’ as in  p=F/A</vt:lpstr>
      <vt:lpstr>p1’  as in p_1 V_1=p_2 V_2</vt:lpstr>
      <vt:lpstr>‘T1’  as in p_1/T_1 =p_2/T_2 </vt:lpstr>
      <vt:lpstr>‘T’  as in pV/T=constant</vt:lpstr>
      <vt:lpstr>‘V2’  as in V_1/T_1 =V_2/T_2 </vt:lpstr>
      <vt:lpstr>‘f’  as in f=N/t</vt:lpstr>
      <vt:lpstr>‘N’  as in f=N/t</vt:lpstr>
      <vt:lpstr>‘’  as in v=f</vt:lpstr>
      <vt:lpstr>‘f’  as in v=f</vt:lpstr>
      <vt:lpstr>‘v’  as in v=f</vt:lpstr>
      <vt:lpstr>‘f’  as in T=1/f</vt:lpstr>
      <vt:lpstr>‘T’  as in T=1/f</vt:lpstr>
      <vt:lpstr>‘N’  as in A=N/t</vt:lpstr>
      <vt:lpstr>‘A’  as in A=N/t</vt:lpstr>
      <vt:lpstr>‘D’  as in D=E/m</vt:lpstr>
      <vt:lpstr>‘E’  as in D=E/m</vt:lpstr>
      <vt:lpstr>‘m’  as in D=E/m</vt:lpstr>
      <vt:lpstr>‘H’  as in H=Dw_r</vt:lpstr>
      <vt:lpstr>‘H ̇’  as in H ̇=H/t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N5 Physics Quantity, Symbol, Unit, Unit Symbol</dc:title>
  <dc:creator>Mrs Hargreaves</dc:creator>
  <cp:lastModifiedBy>Mrs Hargreaves</cp:lastModifiedBy>
  <cp:revision>2</cp:revision>
  <dcterms:created xsi:type="dcterms:W3CDTF">2023-09-04T11:01:24Z</dcterms:created>
  <dcterms:modified xsi:type="dcterms:W3CDTF">2024-01-12T20:37:05Z</dcterms:modified>
</cp:coreProperties>
</file>