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3" r:id="rId3"/>
    <p:sldId id="300" r:id="rId4"/>
    <p:sldId id="301" r:id="rId5"/>
    <p:sldId id="302" r:id="rId6"/>
    <p:sldId id="290" r:id="rId7"/>
    <p:sldId id="292" r:id="rId8"/>
    <p:sldId id="291" r:id="rId9"/>
    <p:sldId id="296" r:id="rId10"/>
    <p:sldId id="294" r:id="rId11"/>
    <p:sldId id="295" r:id="rId12"/>
    <p:sldId id="297" r:id="rId13"/>
    <p:sldId id="298" r:id="rId14"/>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30" autoAdjust="0"/>
    <p:restoredTop sz="72308" autoAdjust="0"/>
  </p:normalViewPr>
  <p:slideViewPr>
    <p:cSldViewPr>
      <p:cViewPr>
        <p:scale>
          <a:sx n="50" d="100"/>
          <a:sy n="50" d="100"/>
        </p:scale>
        <p:origin x="2444" y="960"/>
      </p:cViewPr>
      <p:guideLst>
        <p:guide orient="horz" pos="162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30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3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5558" tIns="47779" rIns="95558" bIns="47779" rtlCol="0"/>
          <a:lstStyle>
            <a:lvl1pPr algn="r">
              <a:defRPr sz="1300"/>
            </a:lvl1pPr>
          </a:lstStyle>
          <a:p>
            <a:fld id="{5E41A327-E2B7-47F9-BFD5-E46BAA2C6965}" type="datetimeFigureOut">
              <a:rPr lang="en-GB" smtClean="0"/>
              <a:t>23/05/2024</a:t>
            </a:fld>
            <a:endParaRPr lang="en-GB"/>
          </a:p>
        </p:txBody>
      </p:sp>
      <p:sp>
        <p:nvSpPr>
          <p:cNvPr id="4" name="Slide Image Placeholder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5558" tIns="47779" rIns="95558" bIns="47779"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5558" tIns="47779" rIns="95558" bIns="477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945659" cy="498055"/>
          </a:xfrm>
          <a:prstGeom prst="rect">
            <a:avLst/>
          </a:prstGeom>
        </p:spPr>
        <p:txBody>
          <a:bodyPr vert="horz" lIns="95558" tIns="47779" rIns="95558" bIns="47779" rtlCol="0" anchor="b"/>
          <a:lstStyle>
            <a:lvl1pPr algn="l">
              <a:defRPr sz="1300"/>
            </a:lvl1pPr>
          </a:lstStyle>
          <a:p>
            <a:endParaRPr lang="en-GB"/>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5558" tIns="47779" rIns="95558" bIns="47779" rtlCol="0" anchor="b"/>
          <a:lstStyle>
            <a:lvl1pPr algn="r">
              <a:defRPr sz="1300"/>
            </a:lvl1pPr>
          </a:lstStyle>
          <a:p>
            <a:fld id="{739F4579-286E-4026-9F53-C401D03C1A68}" type="slidenum">
              <a:rPr lang="en-GB" smtClean="0"/>
              <a:t>‹#›</a:t>
            </a:fld>
            <a:endParaRPr lang="en-GB"/>
          </a:p>
        </p:txBody>
      </p:sp>
    </p:spTree>
    <p:extLst>
      <p:ext uri="{BB962C8B-B14F-4D97-AF65-F5344CB8AC3E}">
        <p14:creationId xmlns:p14="http://schemas.microsoft.com/office/powerpoint/2010/main" val="305641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notes"/>
          <p:cNvSpPr txBox="1">
            <a:spLocks noGrp="1"/>
          </p:cNvSpPr>
          <p:nvPr>
            <p:ph type="body" idx="1"/>
          </p:nvPr>
        </p:nvSpPr>
        <p:spPr>
          <a:xfrm>
            <a:off x="710407" y="4925407"/>
            <a:ext cx="5683250" cy="4029879"/>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r>
              <a:rPr lang="en-GB" dirty="0"/>
              <a:t>Hi, if you’ve come here to think this is about retirement I think you’d better leave for another workshop quickly and I wont tell anyone, just please give good feedback.</a:t>
            </a:r>
          </a:p>
          <a:p>
            <a:pPr marL="0" lvl="0" indent="0" algn="l" rtl="0">
              <a:spcBef>
                <a:spcPts val="0"/>
              </a:spcBef>
              <a:spcAft>
                <a:spcPts val="0"/>
              </a:spcAft>
              <a:buNone/>
            </a:pPr>
            <a:r>
              <a:rPr lang="en-GB" dirty="0"/>
              <a:t>This workshop is about using ERs as a interactive class activity. I first heard about those at the amazing European Science Teachers’ Science on Stage.</a:t>
            </a:r>
            <a:endParaRPr dirty="0"/>
          </a:p>
        </p:txBody>
      </p:sp>
      <p:sp>
        <p:nvSpPr>
          <p:cNvPr id="253" name="Google Shape;253;p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9F4579-286E-4026-9F53-C401D03C1A68}" type="slidenum">
              <a:rPr lang="en-GB" smtClean="0"/>
              <a:t>13</a:t>
            </a:fld>
            <a:endParaRPr lang="en-GB"/>
          </a:p>
        </p:txBody>
      </p:sp>
    </p:spTree>
    <p:extLst>
      <p:ext uri="{BB962C8B-B14F-4D97-AF65-F5344CB8AC3E}">
        <p14:creationId xmlns:p14="http://schemas.microsoft.com/office/powerpoint/2010/main" val="218348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710407" y="4925407"/>
            <a:ext cx="5683250" cy="4029879"/>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r>
              <a:rPr lang="en-GB" dirty="0"/>
              <a:t>This was my first one, too long and complicated but lots of good stuff in it, I’d love to adapt for simplicity. Part of my reasoning is to get students to read the small print and do those things they love to miss! I’ve made it online, but I can’t do it! You can get a certificate if you manage it</a:t>
            </a:r>
            <a:endParaRPr dirty="0"/>
          </a:p>
        </p:txBody>
      </p:sp>
      <p:sp>
        <p:nvSpPr>
          <p:cNvPr id="574" name="Google Shape;574;p3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9535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710407" y="4925407"/>
            <a:ext cx="5683250" cy="4029879"/>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r>
              <a:rPr lang="en-GB" dirty="0"/>
              <a:t>I think these are pseudoscience and lots of looking at other peoples work without having done any of their own. I can see problems, but also plenty of engagement. David suggested it would make an excellent start to your N5 course- I agree.</a:t>
            </a:r>
            <a:endParaRPr dirty="0"/>
          </a:p>
        </p:txBody>
      </p:sp>
      <p:sp>
        <p:nvSpPr>
          <p:cNvPr id="574" name="Google Shape;574;p3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599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710407" y="4925407"/>
            <a:ext cx="5683250" cy="4029879"/>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r>
              <a:rPr lang="en-GB" dirty="0"/>
              <a:t>It says what’s on the slide</a:t>
            </a:r>
            <a:endParaRPr dirty="0"/>
          </a:p>
        </p:txBody>
      </p:sp>
      <p:sp>
        <p:nvSpPr>
          <p:cNvPr id="574" name="Google Shape;574;p3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8566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710407" y="4925407"/>
            <a:ext cx="5683250" cy="4029879"/>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574" name="Google Shape;574;p3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0728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710407" y="4925407"/>
            <a:ext cx="5683250" cy="4029879"/>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r>
              <a:rPr lang="en-GB" dirty="0"/>
              <a:t>Expensive but worth it. It might be something a local company of family run Parent Teachers association might sponsor, but I’d get it for Physics or at least Science!!</a:t>
            </a:r>
            <a:endParaRPr dirty="0"/>
          </a:p>
        </p:txBody>
      </p:sp>
      <p:sp>
        <p:nvSpPr>
          <p:cNvPr id="574" name="Google Shape;574;p3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4:notes"/>
          <p:cNvSpPr txBox="1">
            <a:spLocks noGrp="1"/>
          </p:cNvSpPr>
          <p:nvPr>
            <p:ph type="body" idx="1"/>
          </p:nvPr>
        </p:nvSpPr>
        <p:spPr>
          <a:xfrm>
            <a:off x="710407" y="4925407"/>
            <a:ext cx="5683250" cy="4029879"/>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r>
              <a:rPr lang="en-GB" dirty="0"/>
              <a:t>Mr </a:t>
            </a:r>
            <a:r>
              <a:rPr lang="en-GB" dirty="0" err="1"/>
              <a:t>Rajcoumer</a:t>
            </a:r>
            <a:r>
              <a:rPr lang="en-GB" dirty="0"/>
              <a:t> did his own after attending a workshop. I think you’ll agree it is brill and much cheaper than mine version.</a:t>
            </a:r>
            <a:endParaRPr dirty="0"/>
          </a:p>
        </p:txBody>
      </p:sp>
      <p:sp>
        <p:nvSpPr>
          <p:cNvPr id="574" name="Google Shape;574;p3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28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5:notes"/>
          <p:cNvSpPr txBox="1">
            <a:spLocks noGrp="1"/>
          </p:cNvSpPr>
          <p:nvPr>
            <p:ph type="body" idx="1"/>
          </p:nvPr>
        </p:nvSpPr>
        <p:spPr>
          <a:xfrm>
            <a:off x="710407" y="4925407"/>
            <a:ext cx="5683250" cy="4029879"/>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r>
              <a:rPr lang="en-GB" dirty="0"/>
              <a:t>Go show </a:t>
            </a:r>
            <a:r>
              <a:rPr lang="en-GB"/>
              <a:t>your creativity</a:t>
            </a:r>
            <a:endParaRPr dirty="0"/>
          </a:p>
        </p:txBody>
      </p:sp>
      <p:sp>
        <p:nvSpPr>
          <p:cNvPr id="581" name="Google Shape;581;p3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9F4579-286E-4026-9F53-C401D03C1A68}" type="slidenum">
              <a:rPr lang="en-GB" smtClean="0"/>
              <a:t>11</a:t>
            </a:fld>
            <a:endParaRPr lang="en-GB"/>
          </a:p>
        </p:txBody>
      </p:sp>
    </p:spTree>
    <p:extLst>
      <p:ext uri="{BB962C8B-B14F-4D97-AF65-F5344CB8AC3E}">
        <p14:creationId xmlns:p14="http://schemas.microsoft.com/office/powerpoint/2010/main" val="15757879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0"/>
            <a:ext cx="9144000" cy="771549"/>
          </a:xfrm>
          <a:solidFill>
            <a:srgbClr val="FF0000"/>
          </a:solidFill>
        </p:spPr>
        <p:txBody>
          <a:bodyPr>
            <a:normAutofit/>
          </a:bodyPr>
          <a:lstStyle>
            <a:lvl1pPr algn="l">
              <a:defRPr sz="3200">
                <a:solidFill>
                  <a:schemeClr val="bg1"/>
                </a:solidFill>
                <a:latin typeface="+mj-lt"/>
              </a:defRPr>
            </a:lvl1pPr>
          </a:lstStyle>
          <a:p>
            <a:r>
              <a:rPr lang="en-US" dirty="0"/>
              <a:t>Click to add title</a:t>
            </a:r>
            <a:endParaRPr lang="en-GB" dirty="0"/>
          </a:p>
        </p:txBody>
      </p:sp>
      <p:sp>
        <p:nvSpPr>
          <p:cNvPr id="3" name="Subtitle 2"/>
          <p:cNvSpPr>
            <a:spLocks noGrp="1"/>
          </p:cNvSpPr>
          <p:nvPr>
            <p:ph type="subTitle" idx="1" hasCustomPrompt="1"/>
          </p:nvPr>
        </p:nvSpPr>
        <p:spPr>
          <a:xfrm>
            <a:off x="251520" y="915566"/>
            <a:ext cx="8640960" cy="648072"/>
          </a:xfrm>
        </p:spPr>
        <p:txBody>
          <a:bodyPr>
            <a:normAutofit/>
          </a:bodyPr>
          <a:lstStyle>
            <a:lvl1pPr marL="0" indent="0" algn="l">
              <a:buNone/>
              <a:defRPr sz="2800">
                <a:solidFill>
                  <a:schemeClr val="tx1">
                    <a:lumMod val="75000"/>
                    <a:lumOff val="2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text </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2320" y="4731990"/>
            <a:ext cx="1634988" cy="310216"/>
          </a:xfrm>
          <a:prstGeom prst="rect">
            <a:avLst/>
          </a:prstGeom>
        </p:spPr>
      </p:pic>
    </p:spTree>
    <p:extLst>
      <p:ext uri="{BB962C8B-B14F-4D97-AF65-F5344CB8AC3E}">
        <p14:creationId xmlns:p14="http://schemas.microsoft.com/office/powerpoint/2010/main" val="3849108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E2EDD4DC-27FE-42DC-B426-423F5155923B}" type="datetimeFigureOut">
              <a:rPr lang="en-GB" smtClean="0"/>
              <a:t>23/05/2024</a:t>
            </a:fld>
            <a:endParaRPr lang="en-GB"/>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192FDE7D-1FC1-4EAD-9BA5-6B0B24F1D070}" type="slidenum">
              <a:rPr lang="en-GB" smtClean="0"/>
              <a:t>‹#›</a:t>
            </a:fld>
            <a:endParaRPr lang="en-GB"/>
          </a:p>
        </p:txBody>
      </p:sp>
    </p:spTree>
    <p:extLst>
      <p:ext uri="{BB962C8B-B14F-4D97-AF65-F5344CB8AC3E}">
        <p14:creationId xmlns:p14="http://schemas.microsoft.com/office/powerpoint/2010/main" val="326705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2EDD4DC-27FE-42DC-B426-423F5155923B}" type="datetimeFigureOut">
              <a:rPr lang="en-GB" smtClean="0"/>
              <a:t>23/05/2024</a:t>
            </a:fld>
            <a:endParaRPr lang="en-GB"/>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192FDE7D-1FC1-4EAD-9BA5-6B0B24F1D070}" type="slidenum">
              <a:rPr lang="en-GB" smtClean="0"/>
              <a:t>‹#›</a:t>
            </a:fld>
            <a:endParaRPr lang="en-GB"/>
          </a:p>
        </p:txBody>
      </p:sp>
    </p:spTree>
    <p:extLst>
      <p:ext uri="{BB962C8B-B14F-4D97-AF65-F5344CB8AC3E}">
        <p14:creationId xmlns:p14="http://schemas.microsoft.com/office/powerpoint/2010/main" val="499436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2EDD4DC-27FE-42DC-B426-423F5155923B}" type="datetimeFigureOut">
              <a:rPr lang="en-GB" smtClean="0"/>
              <a:t>23/05/2024</a:t>
            </a:fld>
            <a:endParaRPr lang="en-GB"/>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192FDE7D-1FC1-4EAD-9BA5-6B0B24F1D070}" type="slidenum">
              <a:rPr lang="en-GB" smtClean="0"/>
              <a:t>‹#›</a:t>
            </a:fld>
            <a:endParaRPr lang="en-GB"/>
          </a:p>
        </p:txBody>
      </p:sp>
    </p:spTree>
    <p:extLst>
      <p:ext uri="{BB962C8B-B14F-4D97-AF65-F5344CB8AC3E}">
        <p14:creationId xmlns:p14="http://schemas.microsoft.com/office/powerpoint/2010/main" val="808819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37"/>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7701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E2EDD4DC-27FE-42DC-B426-423F5155923B}" type="datetimeFigureOut">
              <a:rPr lang="en-GB" smtClean="0"/>
              <a:t>23/05/2024</a:t>
            </a:fld>
            <a:endParaRPr lang="en-GB"/>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192FDE7D-1FC1-4EAD-9BA5-6B0B24F1D070}" type="slidenum">
              <a:rPr lang="en-GB" smtClean="0"/>
              <a:t>‹#›</a:t>
            </a:fld>
            <a:endParaRPr lang="en-GB"/>
          </a:p>
        </p:txBody>
      </p:sp>
    </p:spTree>
    <p:extLst>
      <p:ext uri="{BB962C8B-B14F-4D97-AF65-F5344CB8AC3E}">
        <p14:creationId xmlns:p14="http://schemas.microsoft.com/office/powerpoint/2010/main" val="1224000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2EDD4DC-27FE-42DC-B426-423F5155923B}" type="datetimeFigureOut">
              <a:rPr lang="en-GB" smtClean="0"/>
              <a:t>23/05/2024</a:t>
            </a:fld>
            <a:endParaRPr lang="en-GB"/>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192FDE7D-1FC1-4EAD-9BA5-6B0B24F1D070}" type="slidenum">
              <a:rPr lang="en-GB" smtClean="0"/>
              <a:t>‹#›</a:t>
            </a:fld>
            <a:endParaRPr lang="en-GB"/>
          </a:p>
        </p:txBody>
      </p:sp>
    </p:spTree>
    <p:extLst>
      <p:ext uri="{BB962C8B-B14F-4D97-AF65-F5344CB8AC3E}">
        <p14:creationId xmlns:p14="http://schemas.microsoft.com/office/powerpoint/2010/main" val="3222553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2EDD4DC-27FE-42DC-B426-423F5155923B}" type="datetimeFigureOut">
              <a:rPr lang="en-GB" smtClean="0"/>
              <a:t>23/05/2024</a:t>
            </a:fld>
            <a:endParaRPr lang="en-GB"/>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192FDE7D-1FC1-4EAD-9BA5-6B0B24F1D070}" type="slidenum">
              <a:rPr lang="en-GB" smtClean="0"/>
              <a:t>‹#›</a:t>
            </a:fld>
            <a:endParaRPr lang="en-GB"/>
          </a:p>
        </p:txBody>
      </p:sp>
    </p:spTree>
    <p:extLst>
      <p:ext uri="{BB962C8B-B14F-4D97-AF65-F5344CB8AC3E}">
        <p14:creationId xmlns:p14="http://schemas.microsoft.com/office/powerpoint/2010/main" val="3398330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E2EDD4DC-27FE-42DC-B426-423F5155923B}" type="datetimeFigureOut">
              <a:rPr lang="en-GB" smtClean="0"/>
              <a:t>23/05/2024</a:t>
            </a:fld>
            <a:endParaRPr lang="en-GB"/>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192FDE7D-1FC1-4EAD-9BA5-6B0B24F1D070}" type="slidenum">
              <a:rPr lang="en-GB" smtClean="0"/>
              <a:t>‹#›</a:t>
            </a:fld>
            <a:endParaRPr lang="en-GB"/>
          </a:p>
        </p:txBody>
      </p:sp>
    </p:spTree>
    <p:extLst>
      <p:ext uri="{BB962C8B-B14F-4D97-AF65-F5344CB8AC3E}">
        <p14:creationId xmlns:p14="http://schemas.microsoft.com/office/powerpoint/2010/main" val="2281336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E2EDD4DC-27FE-42DC-B426-423F5155923B}" type="datetimeFigureOut">
              <a:rPr lang="en-GB" smtClean="0"/>
              <a:t>23/05/2024</a:t>
            </a:fld>
            <a:endParaRPr lang="en-GB"/>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192FDE7D-1FC1-4EAD-9BA5-6B0B24F1D070}" type="slidenum">
              <a:rPr lang="en-GB" smtClean="0"/>
              <a:t>‹#›</a:t>
            </a:fld>
            <a:endParaRPr lang="en-GB"/>
          </a:p>
        </p:txBody>
      </p:sp>
    </p:spTree>
    <p:extLst>
      <p:ext uri="{BB962C8B-B14F-4D97-AF65-F5344CB8AC3E}">
        <p14:creationId xmlns:p14="http://schemas.microsoft.com/office/powerpoint/2010/main" val="1002856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E2EDD4DC-27FE-42DC-B426-423F5155923B}" type="datetimeFigureOut">
              <a:rPr lang="en-GB" smtClean="0"/>
              <a:t>23/05/2024</a:t>
            </a:fld>
            <a:endParaRPr lang="en-GB"/>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192FDE7D-1FC1-4EAD-9BA5-6B0B24F1D070}" type="slidenum">
              <a:rPr lang="en-GB" smtClean="0"/>
              <a:t>‹#›</a:t>
            </a:fld>
            <a:endParaRPr lang="en-GB"/>
          </a:p>
        </p:txBody>
      </p:sp>
    </p:spTree>
    <p:extLst>
      <p:ext uri="{BB962C8B-B14F-4D97-AF65-F5344CB8AC3E}">
        <p14:creationId xmlns:p14="http://schemas.microsoft.com/office/powerpoint/2010/main" val="531796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E2EDD4DC-27FE-42DC-B426-423F5155923B}" type="datetimeFigureOut">
              <a:rPr lang="en-GB" smtClean="0"/>
              <a:t>23/05/2024</a:t>
            </a:fld>
            <a:endParaRPr lang="en-GB"/>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192FDE7D-1FC1-4EAD-9BA5-6B0B24F1D070}" type="slidenum">
              <a:rPr lang="en-GB" smtClean="0"/>
              <a:t>‹#›</a:t>
            </a:fld>
            <a:endParaRPr lang="en-GB"/>
          </a:p>
        </p:txBody>
      </p:sp>
    </p:spTree>
    <p:extLst>
      <p:ext uri="{BB962C8B-B14F-4D97-AF65-F5344CB8AC3E}">
        <p14:creationId xmlns:p14="http://schemas.microsoft.com/office/powerpoint/2010/main" val="3209198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E2EDD4DC-27FE-42DC-B426-423F5155923B}" type="datetimeFigureOut">
              <a:rPr lang="en-GB" smtClean="0"/>
              <a:t>23/05/2024</a:t>
            </a:fld>
            <a:endParaRPr lang="en-GB"/>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192FDE7D-1FC1-4EAD-9BA5-6B0B24F1D070}" type="slidenum">
              <a:rPr lang="en-GB" smtClean="0"/>
              <a:t>‹#›</a:t>
            </a:fld>
            <a:endParaRPr lang="en-GB"/>
          </a:p>
        </p:txBody>
      </p:sp>
    </p:spTree>
    <p:extLst>
      <p:ext uri="{BB962C8B-B14F-4D97-AF65-F5344CB8AC3E}">
        <p14:creationId xmlns:p14="http://schemas.microsoft.com/office/powerpoint/2010/main" val="4280769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555526"/>
          </a:xfrm>
          <a:prstGeom prst="rect">
            <a:avLst/>
          </a:prstGeom>
          <a:solidFill>
            <a:srgbClr val="FF0000"/>
          </a:solidFill>
        </p:spPr>
        <p:txBody>
          <a:bodyPr vert="horz" lIns="91440" tIns="45720" rIns="91440" bIns="45720" rtlCol="0" anchor="ctr">
            <a:normAutofit/>
          </a:bodyPr>
          <a:lstStyle/>
          <a:p>
            <a:r>
              <a:rPr lang="en-US" dirty="0"/>
              <a:t>Click to add title</a:t>
            </a:r>
            <a:endParaRPr lang="en-GB" dirty="0"/>
          </a:p>
        </p:txBody>
      </p:sp>
      <p:sp>
        <p:nvSpPr>
          <p:cNvPr id="3" name="Text Placeholder 2"/>
          <p:cNvSpPr>
            <a:spLocks noGrp="1"/>
          </p:cNvSpPr>
          <p:nvPr>
            <p:ph type="body" idx="1"/>
          </p:nvPr>
        </p:nvSpPr>
        <p:spPr>
          <a:xfrm>
            <a:off x="251520" y="627534"/>
            <a:ext cx="8640960" cy="3394472"/>
          </a:xfrm>
          <a:prstGeom prst="rect">
            <a:avLst/>
          </a:prstGeom>
        </p:spPr>
        <p:txBody>
          <a:bodyPr vert="horz" lIns="91440" tIns="45720" rIns="91440" bIns="45720" rtlCol="0">
            <a:normAutofit/>
          </a:bodyPr>
          <a:lstStyle/>
          <a:p>
            <a:pPr lvl="0"/>
            <a:r>
              <a:rPr lang="en-US" dirty="0"/>
              <a:t>Click to add text</a:t>
            </a:r>
          </a:p>
          <a:p>
            <a:pPr lvl="0"/>
            <a:r>
              <a:rPr lang="en-US" dirty="0"/>
              <a:t>Text </a:t>
            </a:r>
          </a:p>
          <a:p>
            <a:pPr lvl="2"/>
            <a:r>
              <a:rPr lang="en-US" dirty="0"/>
              <a:t>Bullet</a:t>
            </a:r>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452320" y="4731990"/>
            <a:ext cx="1634988" cy="310216"/>
          </a:xfrm>
          <a:prstGeom prst="rect">
            <a:avLst/>
          </a:prstGeom>
        </p:spPr>
      </p:pic>
    </p:spTree>
    <p:extLst>
      <p:ext uri="{BB962C8B-B14F-4D97-AF65-F5344CB8AC3E}">
        <p14:creationId xmlns:p14="http://schemas.microsoft.com/office/powerpoint/2010/main" val="110222862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2" r:id="rId13"/>
  </p:sldLayoutIdLst>
  <p:txStyles>
    <p:titleStyle>
      <a:lvl1pPr algn="l" defTabSz="914400" rtl="0" eaLnBrk="1" latinLnBrk="0" hangingPunct="1">
        <a:spcBef>
          <a:spcPct val="0"/>
        </a:spcBef>
        <a:buNone/>
        <a:defRPr sz="3200" kern="1200">
          <a:solidFill>
            <a:schemeClr val="bg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8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357188" indent="-357188"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3.gif"/><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https://www.mrsphysics.co.uk/blog/laser-1/"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mrsphysics.co.uk/blog/stop-the-bomb/"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sciencedirect.com/science/article/pii/S1747938X20300531"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Vr4Ftrrq8oA"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hyperlink" Target="https://expensesreceipt.com/index.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
          <p:cNvSpPr txBox="1">
            <a:spLocks noGrp="1"/>
          </p:cNvSpPr>
          <p:nvPr>
            <p:ph type="ctrTitle"/>
          </p:nvPr>
        </p:nvSpPr>
        <p:spPr>
          <a:xfrm>
            <a:off x="-13004" y="2"/>
            <a:ext cx="9193516" cy="699541"/>
          </a:xfrm>
          <a:prstGeom prst="rect">
            <a:avLst/>
          </a:prstGeom>
          <a:solidFill>
            <a:srgbClr val="FF0000"/>
          </a:solid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r>
              <a:rPr lang="en-GB" sz="3600">
                <a:solidFill>
                  <a:schemeClr val="lt1"/>
                </a:solidFill>
              </a:rPr>
              <a:t>IOP Scotland Teacher Network</a:t>
            </a:r>
            <a:endParaRPr sz="3600">
              <a:solidFill>
                <a:schemeClr val="lt1"/>
              </a:solidFill>
            </a:endParaRPr>
          </a:p>
        </p:txBody>
      </p:sp>
      <p:sp>
        <p:nvSpPr>
          <p:cNvPr id="256" name="Google Shape;256;p1"/>
          <p:cNvSpPr txBox="1">
            <a:spLocks noGrp="1"/>
          </p:cNvSpPr>
          <p:nvPr>
            <p:ph type="subTitle" idx="1"/>
          </p:nvPr>
        </p:nvSpPr>
        <p:spPr>
          <a:xfrm>
            <a:off x="251520" y="915566"/>
            <a:ext cx="8640960" cy="3528392"/>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rgbClr val="FF0000"/>
              </a:buClr>
              <a:buSzPts val="2960"/>
              <a:buNone/>
            </a:pPr>
            <a:r>
              <a:rPr lang="en-GB" sz="2960" b="1" dirty="0">
                <a:solidFill>
                  <a:srgbClr val="FF0000"/>
                </a:solidFill>
              </a:rPr>
              <a:t>49</a:t>
            </a:r>
            <a:r>
              <a:rPr lang="en-GB" sz="2960" b="1" baseline="30000" dirty="0">
                <a:solidFill>
                  <a:srgbClr val="FF0000"/>
                </a:solidFill>
              </a:rPr>
              <a:t>th</a:t>
            </a:r>
            <a:r>
              <a:rPr lang="en-GB" sz="2960" b="1" dirty="0">
                <a:solidFill>
                  <a:srgbClr val="FF0000"/>
                </a:solidFill>
              </a:rPr>
              <a:t> Stirling Physics Teachers’ Meeting</a:t>
            </a:r>
            <a:endParaRPr dirty="0"/>
          </a:p>
          <a:p>
            <a:pPr marL="0" lvl="0" indent="0" algn="ctr" rtl="0">
              <a:lnSpc>
                <a:spcPct val="80000"/>
              </a:lnSpc>
              <a:spcBef>
                <a:spcPts val="592"/>
              </a:spcBef>
              <a:spcAft>
                <a:spcPts val="0"/>
              </a:spcAft>
              <a:buClr>
                <a:srgbClr val="888888"/>
              </a:buClr>
              <a:buSzPts val="2960"/>
              <a:buNone/>
            </a:pPr>
            <a:endParaRPr sz="2960" b="1" dirty="0">
              <a:solidFill>
                <a:srgbClr val="FF0000"/>
              </a:solidFill>
            </a:endParaRPr>
          </a:p>
          <a:p>
            <a:pPr marL="0" lvl="0" indent="0" algn="ctr" rtl="0">
              <a:lnSpc>
                <a:spcPct val="80000"/>
              </a:lnSpc>
              <a:spcBef>
                <a:spcPts val="0"/>
              </a:spcBef>
              <a:spcAft>
                <a:spcPts val="0"/>
              </a:spcAft>
              <a:buClr>
                <a:schemeClr val="dk1"/>
              </a:buClr>
              <a:buSzPts val="4440"/>
              <a:buNone/>
            </a:pPr>
            <a:r>
              <a:rPr lang="en-GB" sz="4440" b="1" dirty="0">
                <a:solidFill>
                  <a:schemeClr val="dk1"/>
                </a:solidFill>
              </a:rPr>
              <a:t>ESCAPE </a:t>
            </a:r>
          </a:p>
          <a:p>
            <a:pPr marL="0" lvl="0" indent="0" algn="ctr" rtl="0">
              <a:lnSpc>
                <a:spcPct val="80000"/>
              </a:lnSpc>
              <a:spcBef>
                <a:spcPts val="0"/>
              </a:spcBef>
              <a:spcAft>
                <a:spcPts val="0"/>
              </a:spcAft>
              <a:buClr>
                <a:schemeClr val="dk1"/>
              </a:buClr>
              <a:buSzPts val="4440"/>
              <a:buNone/>
            </a:pPr>
            <a:r>
              <a:rPr lang="en-GB" sz="4440" b="1" dirty="0">
                <a:solidFill>
                  <a:schemeClr val="dk1"/>
                </a:solidFill>
              </a:rPr>
              <a:t>the </a:t>
            </a:r>
          </a:p>
          <a:p>
            <a:pPr marL="0" lvl="0" indent="0" algn="ctr" rtl="0">
              <a:lnSpc>
                <a:spcPct val="80000"/>
              </a:lnSpc>
              <a:spcBef>
                <a:spcPts val="0"/>
              </a:spcBef>
              <a:spcAft>
                <a:spcPts val="0"/>
              </a:spcAft>
              <a:buClr>
                <a:schemeClr val="dk1"/>
              </a:buClr>
              <a:buSzPts val="4440"/>
              <a:buNone/>
            </a:pPr>
            <a:r>
              <a:rPr lang="en-GB" sz="4440" b="1" dirty="0">
                <a:solidFill>
                  <a:schemeClr val="dk1"/>
                </a:solidFill>
              </a:rPr>
              <a:t>CLASSROOM</a:t>
            </a:r>
            <a:endParaRPr sz="4440" b="1" dirty="0">
              <a:solidFill>
                <a:schemeClr val="dk1"/>
              </a:solidFill>
            </a:endParaRPr>
          </a:p>
          <a:p>
            <a:pPr marL="0" lvl="0" indent="0" algn="ctr" rtl="0">
              <a:lnSpc>
                <a:spcPct val="80000"/>
              </a:lnSpc>
              <a:spcBef>
                <a:spcPts val="0"/>
              </a:spcBef>
              <a:spcAft>
                <a:spcPts val="0"/>
              </a:spcAft>
              <a:buClr>
                <a:srgbClr val="888888"/>
              </a:buClr>
              <a:buSzPts val="2590"/>
              <a:buNone/>
            </a:pPr>
            <a:endParaRPr sz="2590" b="1" dirty="0">
              <a:solidFill>
                <a:srgbClr val="FF0000"/>
              </a:solidFill>
            </a:endParaRPr>
          </a:p>
          <a:p>
            <a:pPr marL="0" lvl="0" indent="0" algn="ctr" rtl="0">
              <a:lnSpc>
                <a:spcPct val="80000"/>
              </a:lnSpc>
              <a:spcBef>
                <a:spcPts val="0"/>
              </a:spcBef>
              <a:spcAft>
                <a:spcPts val="0"/>
              </a:spcAft>
              <a:buClr>
                <a:srgbClr val="FF0000"/>
              </a:buClr>
              <a:buSzPts val="2960"/>
              <a:buNone/>
            </a:pPr>
            <a:r>
              <a:rPr lang="en-GB" sz="2960" b="1" dirty="0">
                <a:solidFill>
                  <a:srgbClr val="FF0000"/>
                </a:solidFill>
              </a:rPr>
              <a:t>Thurs 23</a:t>
            </a:r>
            <a:r>
              <a:rPr lang="en-GB" sz="2960" b="1" baseline="30000" dirty="0">
                <a:solidFill>
                  <a:srgbClr val="FF0000"/>
                </a:solidFill>
              </a:rPr>
              <a:t>rd</a:t>
            </a:r>
            <a:r>
              <a:rPr lang="en-GB" sz="2960" b="1" dirty="0">
                <a:solidFill>
                  <a:srgbClr val="FF0000"/>
                </a:solidFill>
              </a:rPr>
              <a:t> May 2024</a:t>
            </a:r>
            <a:endParaRPr sz="2960" b="1" dirty="0">
              <a:solidFill>
                <a:srgbClr val="FF0000"/>
              </a:solidFill>
            </a:endParaRPr>
          </a:p>
          <a:p>
            <a:pPr marL="0" lvl="0" indent="0" algn="l" rtl="0">
              <a:lnSpc>
                <a:spcPct val="80000"/>
              </a:lnSpc>
              <a:spcBef>
                <a:spcPts val="592"/>
              </a:spcBef>
              <a:spcAft>
                <a:spcPts val="0"/>
              </a:spcAft>
              <a:buClr>
                <a:srgbClr val="888888"/>
              </a:buClr>
              <a:buSzPts val="2960"/>
              <a:buNone/>
            </a:pPr>
            <a:endParaRPr sz="2960" dirty="0"/>
          </a:p>
          <a:p>
            <a:pPr marL="0" lvl="0" indent="0" algn="l" rtl="0">
              <a:lnSpc>
                <a:spcPct val="80000"/>
              </a:lnSpc>
              <a:spcBef>
                <a:spcPts val="592"/>
              </a:spcBef>
              <a:spcAft>
                <a:spcPts val="0"/>
              </a:spcAft>
              <a:buClr>
                <a:srgbClr val="888888"/>
              </a:buClr>
              <a:buSzPts val="2960"/>
              <a:buNone/>
            </a:pPr>
            <a:endParaRPr sz="2960" dirty="0"/>
          </a:p>
          <a:p>
            <a:pPr marL="0" lvl="0" indent="0" algn="l" rtl="0">
              <a:lnSpc>
                <a:spcPct val="80000"/>
              </a:lnSpc>
              <a:spcBef>
                <a:spcPts val="592"/>
              </a:spcBef>
              <a:spcAft>
                <a:spcPts val="0"/>
              </a:spcAft>
              <a:buClr>
                <a:srgbClr val="888888"/>
              </a:buClr>
              <a:buSzPts val="2960"/>
              <a:buNone/>
            </a:pPr>
            <a:endParaRPr sz="2960" dirty="0"/>
          </a:p>
        </p:txBody>
      </p:sp>
      <p:pic>
        <p:nvPicPr>
          <p:cNvPr id="3" name="Picture 2">
            <a:extLst>
              <a:ext uri="{FF2B5EF4-FFF2-40B4-BE49-F238E27FC236}">
                <a16:creationId xmlns:a16="http://schemas.microsoft.com/office/drawing/2014/main" id="{A21030E2-826D-E097-E35C-579AB18A95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419622"/>
            <a:ext cx="2267771" cy="33638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08944-C8A4-5A0F-B45D-FC90F114DFD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DF3E8B45-BAB6-D2EB-0250-DD7EF8B39ED4}"/>
              </a:ext>
            </a:extLst>
          </p:cNvPr>
          <p:cNvSpPr>
            <a:spLocks noGrp="1"/>
          </p:cNvSpPr>
          <p:nvPr>
            <p:ph type="body" idx="1"/>
          </p:nvPr>
        </p:nvSpPr>
        <p:spPr/>
        <p:txBody>
          <a:bodyPr/>
          <a:lstStyle/>
          <a:p>
            <a:r>
              <a:rPr lang="en-GB" dirty="0" err="1"/>
              <a:t>copycoder</a:t>
            </a:r>
            <a:endParaRPr lang="en-GB" dirty="0"/>
          </a:p>
        </p:txBody>
      </p:sp>
      <p:sp>
        <p:nvSpPr>
          <p:cNvPr id="5" name="Text Placeholder 4">
            <a:extLst>
              <a:ext uri="{FF2B5EF4-FFF2-40B4-BE49-F238E27FC236}">
                <a16:creationId xmlns:a16="http://schemas.microsoft.com/office/drawing/2014/main" id="{D477D169-5829-DA2C-2D40-CA151CA66304}"/>
              </a:ext>
            </a:extLst>
          </p:cNvPr>
          <p:cNvSpPr>
            <a:spLocks noGrp="1"/>
          </p:cNvSpPr>
          <p:nvPr>
            <p:ph type="body" sz="quarter" idx="3"/>
          </p:nvPr>
        </p:nvSpPr>
        <p:spPr/>
        <p:txBody>
          <a:bodyPr/>
          <a:lstStyle/>
          <a:p>
            <a:r>
              <a:rPr lang="en-GB" dirty="0"/>
              <a:t>https://www.copycoder.com/</a:t>
            </a:r>
          </a:p>
        </p:txBody>
      </p:sp>
      <p:sp>
        <p:nvSpPr>
          <p:cNvPr id="6" name="Content Placeholder 5">
            <a:extLst>
              <a:ext uri="{FF2B5EF4-FFF2-40B4-BE49-F238E27FC236}">
                <a16:creationId xmlns:a16="http://schemas.microsoft.com/office/drawing/2014/main" id="{D8327D5C-9773-0FD8-7908-4DE7D3FEB7BE}"/>
              </a:ext>
            </a:extLst>
          </p:cNvPr>
          <p:cNvSpPr>
            <a:spLocks noGrp="1"/>
          </p:cNvSpPr>
          <p:nvPr>
            <p:ph sz="quarter" idx="4"/>
          </p:nvPr>
        </p:nvSpPr>
        <p:spPr/>
        <p:txBody>
          <a:bodyPr/>
          <a:lstStyle/>
          <a:p>
            <a:r>
              <a:rPr lang="en-GB" dirty="0"/>
              <a:t>A great idea for checking on perfect answers to definitions.</a:t>
            </a:r>
          </a:p>
          <a:p>
            <a:r>
              <a:rPr lang="en-GB" dirty="0"/>
              <a:t>Selecting the correct ones and doing a sum results in the answer to a lock</a:t>
            </a:r>
          </a:p>
        </p:txBody>
      </p:sp>
      <p:pic>
        <p:nvPicPr>
          <p:cNvPr id="7" name="Content Placeholder 6" descr="A black text on a white background&#10;&#10;Description automatically generated">
            <a:extLst>
              <a:ext uri="{FF2B5EF4-FFF2-40B4-BE49-F238E27FC236}">
                <a16:creationId xmlns:a16="http://schemas.microsoft.com/office/drawing/2014/main" id="{32D752B8-5DB7-6C86-19A8-D191B5C486B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948264" y="3248149"/>
            <a:ext cx="1974938" cy="1895351"/>
          </a:xfrm>
          <a:prstGeom prst="rect">
            <a:avLst/>
          </a:prstGeom>
        </p:spPr>
      </p:pic>
      <p:pic>
        <p:nvPicPr>
          <p:cNvPr id="9" name="Picture 8">
            <a:extLst>
              <a:ext uri="{FF2B5EF4-FFF2-40B4-BE49-F238E27FC236}">
                <a16:creationId xmlns:a16="http://schemas.microsoft.com/office/drawing/2014/main" id="{4957FDAD-E273-4E5F-4C06-F7E2D83980D9}"/>
              </a:ext>
            </a:extLst>
          </p:cNvPr>
          <p:cNvPicPr>
            <a:picLocks noChangeAspect="1"/>
          </p:cNvPicPr>
          <p:nvPr/>
        </p:nvPicPr>
        <p:blipFill>
          <a:blip r:embed="rId3"/>
          <a:stretch>
            <a:fillRect/>
          </a:stretch>
        </p:blipFill>
        <p:spPr>
          <a:xfrm>
            <a:off x="323528" y="1851670"/>
            <a:ext cx="4236650" cy="3033988"/>
          </a:xfrm>
          <a:prstGeom prst="rect">
            <a:avLst/>
          </a:prstGeom>
        </p:spPr>
      </p:pic>
    </p:spTree>
    <p:extLst>
      <p:ext uri="{BB962C8B-B14F-4D97-AF65-F5344CB8AC3E}">
        <p14:creationId xmlns:p14="http://schemas.microsoft.com/office/powerpoint/2010/main" val="2061922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1E9F-0F37-48A7-A077-CF52EFC990A3}"/>
              </a:ext>
            </a:extLst>
          </p:cNvPr>
          <p:cNvSpPr>
            <a:spLocks noGrp="1"/>
          </p:cNvSpPr>
          <p:nvPr>
            <p:ph type="title"/>
          </p:nvPr>
        </p:nvSpPr>
        <p:spPr/>
        <p:txBody>
          <a:bodyPr>
            <a:normAutofit/>
          </a:bodyPr>
          <a:lstStyle/>
          <a:p>
            <a:r>
              <a:rPr lang="en-GB" dirty="0"/>
              <a:t>Decoder / Cipher</a:t>
            </a:r>
          </a:p>
        </p:txBody>
      </p:sp>
      <p:sp>
        <p:nvSpPr>
          <p:cNvPr id="4" name="Content Placeholder 3">
            <a:extLst>
              <a:ext uri="{FF2B5EF4-FFF2-40B4-BE49-F238E27FC236}">
                <a16:creationId xmlns:a16="http://schemas.microsoft.com/office/drawing/2014/main" id="{6DAB4BA2-78AF-77A1-2D82-999AC5C7DE7C}"/>
              </a:ext>
            </a:extLst>
          </p:cNvPr>
          <p:cNvSpPr>
            <a:spLocks noGrp="1"/>
          </p:cNvSpPr>
          <p:nvPr>
            <p:ph sz="half" idx="2"/>
          </p:nvPr>
        </p:nvSpPr>
        <p:spPr>
          <a:xfrm>
            <a:off x="432377" y="1131590"/>
            <a:ext cx="4474840" cy="504056"/>
          </a:xfrm>
        </p:spPr>
        <p:txBody>
          <a:bodyPr/>
          <a:lstStyle/>
          <a:p>
            <a:r>
              <a:rPr lang="en-GB" dirty="0"/>
              <a:t>Easiest way is to change font!</a:t>
            </a:r>
          </a:p>
        </p:txBody>
      </p:sp>
      <p:pic>
        <p:nvPicPr>
          <p:cNvPr id="8" name="Content Placeholder 7" descr="A circular white circle with black letters and symbols on it&#10;&#10;Description automatically generated">
            <a:extLst>
              <a:ext uri="{FF2B5EF4-FFF2-40B4-BE49-F238E27FC236}">
                <a16:creationId xmlns:a16="http://schemas.microsoft.com/office/drawing/2014/main" id="{94869A9C-CB40-CF46-F786-3B8B6F3571E9}"/>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972641" y="1090017"/>
            <a:ext cx="3714160" cy="3959454"/>
          </a:xfrm>
        </p:spPr>
      </p:pic>
      <p:pic>
        <p:nvPicPr>
          <p:cNvPr id="10" name="Picture 9" descr="A diagram of a wave&#10;&#10;Description automatically generated">
            <a:extLst>
              <a:ext uri="{FF2B5EF4-FFF2-40B4-BE49-F238E27FC236}">
                <a16:creationId xmlns:a16="http://schemas.microsoft.com/office/drawing/2014/main" id="{7DC3EAA4-3162-4DA2-A6AB-867DFE8FA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8" y="1746566"/>
            <a:ext cx="4101363" cy="2985424"/>
          </a:xfrm>
          <a:prstGeom prst="rect">
            <a:avLst/>
          </a:prstGeom>
        </p:spPr>
      </p:pic>
    </p:spTree>
    <p:extLst>
      <p:ext uri="{BB962C8B-B14F-4D97-AF65-F5344CB8AC3E}">
        <p14:creationId xmlns:p14="http://schemas.microsoft.com/office/powerpoint/2010/main" val="1578274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A473-376E-C3BB-7BC1-1074462FFE04}"/>
              </a:ext>
            </a:extLst>
          </p:cNvPr>
          <p:cNvSpPr>
            <a:spLocks noGrp="1"/>
          </p:cNvSpPr>
          <p:nvPr>
            <p:ph type="title"/>
          </p:nvPr>
        </p:nvSpPr>
        <p:spPr/>
        <p:txBody>
          <a:bodyPr>
            <a:normAutofit/>
          </a:bodyPr>
          <a:lstStyle/>
          <a:p>
            <a:r>
              <a:rPr lang="en-GB" dirty="0"/>
              <a:t>Check your </a:t>
            </a:r>
            <a:r>
              <a:rPr lang="en-GB" dirty="0" err="1"/>
              <a:t>bearrings</a:t>
            </a:r>
            <a:endParaRPr lang="en-GB" dirty="0"/>
          </a:p>
        </p:txBody>
      </p:sp>
      <p:pic>
        <p:nvPicPr>
          <p:cNvPr id="8" name="Content Placeholder 7">
            <a:extLst>
              <a:ext uri="{FF2B5EF4-FFF2-40B4-BE49-F238E27FC236}">
                <a16:creationId xmlns:a16="http://schemas.microsoft.com/office/drawing/2014/main" id="{89F6A177-83FC-A264-60E1-F402D8944104}"/>
              </a:ext>
            </a:extLst>
          </p:cNvPr>
          <p:cNvPicPr>
            <a:picLocks noGrp="1" noChangeAspect="1"/>
          </p:cNvPicPr>
          <p:nvPr>
            <p:ph sz="half" idx="2"/>
          </p:nvPr>
        </p:nvPicPr>
        <p:blipFill>
          <a:blip r:embed="rId2"/>
          <a:stretch>
            <a:fillRect/>
          </a:stretch>
        </p:blipFill>
        <p:spPr>
          <a:xfrm>
            <a:off x="755576" y="1094490"/>
            <a:ext cx="2880320" cy="4012021"/>
          </a:xfrm>
        </p:spPr>
      </p:pic>
      <p:sp>
        <p:nvSpPr>
          <p:cNvPr id="5" name="Text Placeholder 4">
            <a:extLst>
              <a:ext uri="{FF2B5EF4-FFF2-40B4-BE49-F238E27FC236}">
                <a16:creationId xmlns:a16="http://schemas.microsoft.com/office/drawing/2014/main" id="{1D92EAC3-8F0E-12CC-D99E-2064E9F486BF}"/>
              </a:ext>
            </a:extLst>
          </p:cNvPr>
          <p:cNvSpPr>
            <a:spLocks noGrp="1"/>
          </p:cNvSpPr>
          <p:nvPr>
            <p:ph type="body" sz="quarter" idx="3"/>
          </p:nvPr>
        </p:nvSpPr>
        <p:spPr/>
        <p:txBody>
          <a:bodyPr/>
          <a:lstStyle/>
          <a:p>
            <a:r>
              <a:rPr lang="en-GB" dirty="0"/>
              <a:t>Can students find </a:t>
            </a:r>
            <a:r>
              <a:rPr lang="en-GB" dirty="0" err="1"/>
              <a:t>bearrings</a:t>
            </a:r>
            <a:endParaRPr lang="en-GB" dirty="0"/>
          </a:p>
        </p:txBody>
      </p:sp>
      <p:sp>
        <p:nvSpPr>
          <p:cNvPr id="6" name="Content Placeholder 5">
            <a:extLst>
              <a:ext uri="{FF2B5EF4-FFF2-40B4-BE49-F238E27FC236}">
                <a16:creationId xmlns:a16="http://schemas.microsoft.com/office/drawing/2014/main" id="{A231E49D-5726-5C7F-57AC-E84D5E96F057}"/>
              </a:ext>
            </a:extLst>
          </p:cNvPr>
          <p:cNvSpPr>
            <a:spLocks noGrp="1"/>
          </p:cNvSpPr>
          <p:nvPr>
            <p:ph sz="quarter" idx="4"/>
          </p:nvPr>
        </p:nvSpPr>
        <p:spPr/>
        <p:txBody>
          <a:bodyPr/>
          <a:lstStyle/>
          <a:p>
            <a:r>
              <a:rPr lang="en-GB" dirty="0"/>
              <a:t>A great way to give practice to N5 students about </a:t>
            </a:r>
            <a:r>
              <a:rPr lang="en-GB" dirty="0" err="1"/>
              <a:t>bearrings</a:t>
            </a:r>
            <a:r>
              <a:rPr lang="en-GB" dirty="0"/>
              <a:t>!</a:t>
            </a:r>
          </a:p>
          <a:p>
            <a:r>
              <a:rPr lang="en-GB" dirty="0"/>
              <a:t>Where do you end up.</a:t>
            </a:r>
          </a:p>
          <a:p>
            <a:r>
              <a:rPr lang="en-GB" dirty="0"/>
              <a:t>Add numbers underneath for a clue answer</a:t>
            </a:r>
          </a:p>
        </p:txBody>
      </p:sp>
    </p:spTree>
    <p:extLst>
      <p:ext uri="{BB962C8B-B14F-4D97-AF65-F5344CB8AC3E}">
        <p14:creationId xmlns:p14="http://schemas.microsoft.com/office/powerpoint/2010/main" val="2869137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F152F-B30D-7FC1-5303-E3E40B0B8919}"/>
              </a:ext>
            </a:extLst>
          </p:cNvPr>
          <p:cNvSpPr>
            <a:spLocks noGrp="1"/>
          </p:cNvSpPr>
          <p:nvPr>
            <p:ph type="title"/>
          </p:nvPr>
        </p:nvSpPr>
        <p:spPr/>
        <p:txBody>
          <a:bodyPr/>
          <a:lstStyle/>
          <a:p>
            <a:r>
              <a:rPr lang="en-GB" dirty="0"/>
              <a:t>GO &amp; SHOW YOUR CREATIVITY-EITHER</a:t>
            </a:r>
          </a:p>
        </p:txBody>
      </p:sp>
      <p:sp>
        <p:nvSpPr>
          <p:cNvPr id="3" name="Text Placeholder 2">
            <a:extLst>
              <a:ext uri="{FF2B5EF4-FFF2-40B4-BE49-F238E27FC236}">
                <a16:creationId xmlns:a16="http://schemas.microsoft.com/office/drawing/2014/main" id="{4E631ED7-4337-C2C2-B10E-051BC0A627AD}"/>
              </a:ext>
            </a:extLst>
          </p:cNvPr>
          <p:cNvSpPr>
            <a:spLocks noGrp="1"/>
          </p:cNvSpPr>
          <p:nvPr>
            <p:ph type="body" idx="1"/>
          </p:nvPr>
        </p:nvSpPr>
        <p:spPr/>
        <p:txBody>
          <a:bodyPr/>
          <a:lstStyle/>
          <a:p>
            <a:r>
              <a:rPr lang="en-GB" dirty="0"/>
              <a:t>Try and make some puzzles</a:t>
            </a:r>
          </a:p>
        </p:txBody>
      </p:sp>
      <p:pic>
        <p:nvPicPr>
          <p:cNvPr id="8" name="Content Placeholder 7" descr="A red cartoon character with his hand on his face&#10;&#10;Description automatically generated">
            <a:extLst>
              <a:ext uri="{FF2B5EF4-FFF2-40B4-BE49-F238E27FC236}">
                <a16:creationId xmlns:a16="http://schemas.microsoft.com/office/drawing/2014/main" id="{D9893F92-EA7E-CF06-58D3-ED5A3EFF138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1560" y="1631157"/>
            <a:ext cx="1778317" cy="2963862"/>
          </a:xfrm>
        </p:spPr>
      </p:pic>
      <p:sp>
        <p:nvSpPr>
          <p:cNvPr id="5" name="Text Placeholder 4">
            <a:extLst>
              <a:ext uri="{FF2B5EF4-FFF2-40B4-BE49-F238E27FC236}">
                <a16:creationId xmlns:a16="http://schemas.microsoft.com/office/drawing/2014/main" id="{F861C2D5-A1DB-CEAF-68D0-412002920FA8}"/>
              </a:ext>
            </a:extLst>
          </p:cNvPr>
          <p:cNvSpPr>
            <a:spLocks noGrp="1"/>
          </p:cNvSpPr>
          <p:nvPr>
            <p:ph type="body" sz="quarter" idx="3"/>
          </p:nvPr>
        </p:nvSpPr>
        <p:spPr>
          <a:xfrm>
            <a:off x="2267744" y="2685908"/>
            <a:ext cx="4041775" cy="479822"/>
          </a:xfrm>
        </p:spPr>
        <p:txBody>
          <a:bodyPr/>
          <a:lstStyle/>
          <a:p>
            <a:r>
              <a:rPr lang="en-GB" dirty="0"/>
              <a:t>Try the puzzles I’ve made</a:t>
            </a:r>
          </a:p>
        </p:txBody>
      </p:sp>
      <p:sp>
        <p:nvSpPr>
          <p:cNvPr id="16" name="Text Placeholder 2">
            <a:extLst>
              <a:ext uri="{FF2B5EF4-FFF2-40B4-BE49-F238E27FC236}">
                <a16:creationId xmlns:a16="http://schemas.microsoft.com/office/drawing/2014/main" id="{6B7E3C08-FB3C-94B7-6160-515CDF9AD9B6}"/>
              </a:ext>
            </a:extLst>
          </p:cNvPr>
          <p:cNvSpPr txBox="1">
            <a:spLocks/>
          </p:cNvSpPr>
          <p:nvPr/>
        </p:nvSpPr>
        <p:spPr>
          <a:xfrm>
            <a:off x="5868144" y="4155926"/>
            <a:ext cx="3195123" cy="47982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GB" dirty="0"/>
              <a:t>Or do the Radiation ER</a:t>
            </a:r>
          </a:p>
        </p:txBody>
      </p:sp>
      <p:pic>
        <p:nvPicPr>
          <p:cNvPr id="18" name="Picture 17">
            <a:extLst>
              <a:ext uri="{FF2B5EF4-FFF2-40B4-BE49-F238E27FC236}">
                <a16:creationId xmlns:a16="http://schemas.microsoft.com/office/drawing/2014/main" id="{7AD4B5B3-46C8-885F-9029-A68E733AF2D1}"/>
              </a:ext>
            </a:extLst>
          </p:cNvPr>
          <p:cNvPicPr>
            <a:picLocks noChangeAspect="1"/>
          </p:cNvPicPr>
          <p:nvPr/>
        </p:nvPicPr>
        <p:blipFill>
          <a:blip r:embed="rId4"/>
          <a:stretch>
            <a:fillRect/>
          </a:stretch>
        </p:blipFill>
        <p:spPr>
          <a:xfrm>
            <a:off x="2267744" y="3199999"/>
            <a:ext cx="2700725" cy="1793081"/>
          </a:xfrm>
          <a:prstGeom prst="rect">
            <a:avLst/>
          </a:prstGeom>
        </p:spPr>
      </p:pic>
      <p:pic>
        <p:nvPicPr>
          <p:cNvPr id="20" name="Picture 19" descr="A close-up of a door&#10;&#10;Description automatically generated">
            <a:extLst>
              <a:ext uri="{FF2B5EF4-FFF2-40B4-BE49-F238E27FC236}">
                <a16:creationId xmlns:a16="http://schemas.microsoft.com/office/drawing/2014/main" id="{D524DCD6-F69C-00A1-4F82-50DB4CB838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4208" y="1111316"/>
            <a:ext cx="2519347" cy="3149184"/>
          </a:xfrm>
          <a:prstGeom prst="rect">
            <a:avLst/>
          </a:prstGeom>
        </p:spPr>
      </p:pic>
    </p:spTree>
    <p:extLst>
      <p:ext uri="{BB962C8B-B14F-4D97-AF65-F5344CB8AC3E}">
        <p14:creationId xmlns:p14="http://schemas.microsoft.com/office/powerpoint/2010/main" val="2757798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4"/>
          <p:cNvSpPr txBox="1">
            <a:spLocks noGrp="1"/>
          </p:cNvSpPr>
          <p:nvPr>
            <p:ph type="ctrTitle"/>
          </p:nvPr>
        </p:nvSpPr>
        <p:spPr>
          <a:xfrm>
            <a:off x="-13004" y="2"/>
            <a:ext cx="9193516" cy="699541"/>
          </a:xfrm>
          <a:prstGeom prst="rect">
            <a:avLst/>
          </a:prstGeom>
          <a:solidFill>
            <a:srgbClr val="FF0000"/>
          </a:solid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r>
              <a:rPr lang="en-GB" sz="3600">
                <a:solidFill>
                  <a:schemeClr val="lt1"/>
                </a:solidFill>
              </a:rPr>
              <a:t>IOP Scotland Teacher Network</a:t>
            </a:r>
            <a:endParaRPr sz="3600">
              <a:solidFill>
                <a:schemeClr val="lt1"/>
              </a:solidFill>
            </a:endParaRPr>
          </a:p>
        </p:txBody>
      </p:sp>
      <p:sp>
        <p:nvSpPr>
          <p:cNvPr id="577" name="Google Shape;577;p34"/>
          <p:cNvSpPr txBox="1">
            <a:spLocks noGrp="1"/>
          </p:cNvSpPr>
          <p:nvPr>
            <p:ph type="subTitle" idx="1"/>
          </p:nvPr>
        </p:nvSpPr>
        <p:spPr>
          <a:xfrm>
            <a:off x="4613856" y="843558"/>
            <a:ext cx="4422639" cy="4104456"/>
          </a:xfrm>
          <a:prstGeom prst="rect">
            <a:avLst/>
          </a:prstGeom>
          <a:noFill/>
          <a:ln>
            <a:noFill/>
          </a:ln>
        </p:spPr>
        <p:txBody>
          <a:bodyPr spcFirstLastPara="1" wrap="square" lIns="91425" tIns="45700" rIns="91425" bIns="45700" anchor="t" anchorCtr="0">
            <a:normAutofit/>
          </a:bodyPr>
          <a:lstStyle/>
          <a:p>
            <a:pPr marL="0" lvl="0" indent="0" algn="l" rtl="0">
              <a:spcBef>
                <a:spcPts val="640"/>
              </a:spcBef>
              <a:spcAft>
                <a:spcPts val="0"/>
              </a:spcAft>
              <a:buClr>
                <a:srgbClr val="888888"/>
              </a:buClr>
              <a:buSzPts val="3200"/>
              <a:buNone/>
            </a:pPr>
            <a:r>
              <a:rPr lang="en-GB" dirty="0">
                <a:solidFill>
                  <a:srgbClr val="FF0000"/>
                </a:solidFill>
                <a:hlinkClick r:id="rId3"/>
              </a:rPr>
              <a:t>https://www.mrsphysics.co.uk/blog/laser-1/</a:t>
            </a:r>
            <a:endParaRPr lang="en-GB" dirty="0">
              <a:solidFill>
                <a:srgbClr val="FF0000"/>
              </a:solidFill>
            </a:endParaRPr>
          </a:p>
          <a:p>
            <a:pPr marL="0" lvl="0" indent="0" algn="l" rtl="0">
              <a:spcBef>
                <a:spcPts val="640"/>
              </a:spcBef>
              <a:spcAft>
                <a:spcPts val="0"/>
              </a:spcAft>
              <a:buClr>
                <a:srgbClr val="888888"/>
              </a:buClr>
              <a:buSzPts val="3200"/>
              <a:buNone/>
            </a:pPr>
            <a:endParaRPr lang="en-GB" dirty="0">
              <a:solidFill>
                <a:srgbClr val="FF0000"/>
              </a:solidFill>
            </a:endParaRPr>
          </a:p>
          <a:p>
            <a:pPr marL="0" lvl="0" indent="0" algn="l" rtl="0">
              <a:spcBef>
                <a:spcPts val="640"/>
              </a:spcBef>
              <a:spcAft>
                <a:spcPts val="0"/>
              </a:spcAft>
              <a:buClr>
                <a:srgbClr val="888888"/>
              </a:buClr>
              <a:buSzPts val="3200"/>
              <a:buNone/>
            </a:pPr>
            <a:r>
              <a:rPr lang="en-GB" dirty="0">
                <a:solidFill>
                  <a:srgbClr val="FF0000"/>
                </a:solidFill>
                <a:hlinkClick r:id="rId4"/>
              </a:rPr>
              <a:t>https://www.mrsphysics.co.uk/blog/stop-the-bomb/</a:t>
            </a:r>
            <a:endParaRPr lang="en-GB" dirty="0">
              <a:solidFill>
                <a:srgbClr val="FF0000"/>
              </a:solidFill>
            </a:endParaRPr>
          </a:p>
          <a:p>
            <a:pPr marL="0" lvl="0" indent="0" algn="l" rtl="0">
              <a:spcBef>
                <a:spcPts val="640"/>
              </a:spcBef>
              <a:spcAft>
                <a:spcPts val="0"/>
              </a:spcAft>
              <a:buClr>
                <a:srgbClr val="888888"/>
              </a:buClr>
              <a:buSzPts val="3200"/>
              <a:buNone/>
            </a:pPr>
            <a:endParaRPr dirty="0">
              <a:solidFill>
                <a:srgbClr val="FF0000"/>
              </a:solidFill>
            </a:endParaRPr>
          </a:p>
        </p:txBody>
      </p:sp>
      <p:pic>
        <p:nvPicPr>
          <p:cNvPr id="3" name="Picture 2">
            <a:extLst>
              <a:ext uri="{FF2B5EF4-FFF2-40B4-BE49-F238E27FC236}">
                <a16:creationId xmlns:a16="http://schemas.microsoft.com/office/drawing/2014/main" id="{173DF62C-0F1B-ACD9-42C0-D9F6ACBE6BF0}"/>
              </a:ext>
            </a:extLst>
          </p:cNvPr>
          <p:cNvPicPr>
            <a:picLocks noChangeAspect="1"/>
          </p:cNvPicPr>
          <p:nvPr/>
        </p:nvPicPr>
        <p:blipFill>
          <a:blip r:embed="rId5"/>
          <a:stretch>
            <a:fillRect/>
          </a:stretch>
        </p:blipFill>
        <p:spPr>
          <a:xfrm>
            <a:off x="251520" y="916852"/>
            <a:ext cx="2036211" cy="4155926"/>
          </a:xfrm>
          <a:prstGeom prst="rect">
            <a:avLst/>
          </a:prstGeom>
        </p:spPr>
      </p:pic>
      <p:pic>
        <p:nvPicPr>
          <p:cNvPr id="5" name="Picture 4">
            <a:extLst>
              <a:ext uri="{FF2B5EF4-FFF2-40B4-BE49-F238E27FC236}">
                <a16:creationId xmlns:a16="http://schemas.microsoft.com/office/drawing/2014/main" id="{D9619968-D845-6EDA-2A1B-99F0DD9906EB}"/>
              </a:ext>
            </a:extLst>
          </p:cNvPr>
          <p:cNvPicPr>
            <a:picLocks noChangeAspect="1"/>
          </p:cNvPicPr>
          <p:nvPr/>
        </p:nvPicPr>
        <p:blipFill>
          <a:blip r:embed="rId6"/>
          <a:stretch>
            <a:fillRect/>
          </a:stretch>
        </p:blipFill>
        <p:spPr>
          <a:xfrm>
            <a:off x="2409840" y="923567"/>
            <a:ext cx="2204017" cy="4230237"/>
          </a:xfrm>
          <a:prstGeom prst="rect">
            <a:avLst/>
          </a:prstGeom>
        </p:spPr>
      </p:pic>
    </p:spTree>
    <p:extLst>
      <p:ext uri="{BB962C8B-B14F-4D97-AF65-F5344CB8AC3E}">
        <p14:creationId xmlns:p14="http://schemas.microsoft.com/office/powerpoint/2010/main" val="2228870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4"/>
          <p:cNvSpPr txBox="1">
            <a:spLocks noGrp="1"/>
          </p:cNvSpPr>
          <p:nvPr>
            <p:ph type="ctrTitle"/>
          </p:nvPr>
        </p:nvSpPr>
        <p:spPr>
          <a:xfrm>
            <a:off x="-13004" y="2"/>
            <a:ext cx="9193516" cy="699541"/>
          </a:xfrm>
          <a:prstGeom prst="rect">
            <a:avLst/>
          </a:prstGeom>
          <a:solidFill>
            <a:srgbClr val="FF0000"/>
          </a:solid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r>
              <a:rPr lang="en-GB" sz="3600">
                <a:solidFill>
                  <a:schemeClr val="lt1"/>
                </a:solidFill>
              </a:rPr>
              <a:t>IOP Scotland Teacher Network</a:t>
            </a:r>
            <a:endParaRPr sz="3600">
              <a:solidFill>
                <a:schemeClr val="lt1"/>
              </a:solidFill>
            </a:endParaRPr>
          </a:p>
        </p:txBody>
      </p:sp>
      <p:sp>
        <p:nvSpPr>
          <p:cNvPr id="577" name="Google Shape;577;p34"/>
          <p:cNvSpPr txBox="1">
            <a:spLocks noGrp="1"/>
          </p:cNvSpPr>
          <p:nvPr>
            <p:ph type="subTitle" idx="1"/>
          </p:nvPr>
        </p:nvSpPr>
        <p:spPr>
          <a:xfrm>
            <a:off x="251521" y="843558"/>
            <a:ext cx="4824536" cy="4104456"/>
          </a:xfrm>
          <a:prstGeom prst="rect">
            <a:avLst/>
          </a:prstGeom>
          <a:noFill/>
          <a:ln>
            <a:noFill/>
          </a:ln>
        </p:spPr>
        <p:txBody>
          <a:bodyPr spcFirstLastPara="1" wrap="square" lIns="91425" tIns="45700" rIns="91425" bIns="45700" anchor="t" anchorCtr="0">
            <a:normAutofit/>
          </a:bodyPr>
          <a:lstStyle/>
          <a:p>
            <a:pPr marL="0" lvl="0" indent="0" algn="l" rtl="0">
              <a:spcBef>
                <a:spcPts val="640"/>
              </a:spcBef>
              <a:spcAft>
                <a:spcPts val="0"/>
              </a:spcAft>
              <a:buClr>
                <a:srgbClr val="888888"/>
              </a:buClr>
              <a:buSzPts val="3200"/>
              <a:buNone/>
            </a:pPr>
            <a:r>
              <a:rPr lang="en-GB" dirty="0">
                <a:solidFill>
                  <a:srgbClr val="FF0000"/>
                </a:solidFill>
              </a:rPr>
              <a:t>The research is coming</a:t>
            </a:r>
          </a:p>
          <a:p>
            <a:pPr marL="0" lvl="0" indent="0" algn="l" rtl="0">
              <a:spcBef>
                <a:spcPts val="640"/>
              </a:spcBef>
              <a:spcAft>
                <a:spcPts val="0"/>
              </a:spcAft>
              <a:buClr>
                <a:srgbClr val="888888"/>
              </a:buClr>
              <a:buSzPts val="3200"/>
              <a:buNone/>
            </a:pPr>
            <a:endParaRPr lang="en-GB" dirty="0">
              <a:solidFill>
                <a:srgbClr val="FF0000"/>
              </a:solidFill>
            </a:endParaRPr>
          </a:p>
          <a:p>
            <a:pPr marL="0" lvl="0" indent="0" algn="l" rtl="0">
              <a:spcBef>
                <a:spcPts val="640"/>
              </a:spcBef>
              <a:spcAft>
                <a:spcPts val="0"/>
              </a:spcAft>
              <a:buClr>
                <a:srgbClr val="888888"/>
              </a:buClr>
              <a:buSzPts val="3200"/>
              <a:buNone/>
            </a:pPr>
            <a:r>
              <a:rPr lang="en-GB" dirty="0">
                <a:solidFill>
                  <a:srgbClr val="FF0000"/>
                </a:solidFill>
              </a:rPr>
              <a:t>Mixed reviews… but my kids loved them. </a:t>
            </a:r>
            <a:r>
              <a:rPr lang="en-GB">
                <a:solidFill>
                  <a:srgbClr val="FF0000"/>
                </a:solidFill>
              </a:rPr>
              <a:t>Stress relief?</a:t>
            </a:r>
            <a:endParaRPr lang="en-GB" dirty="0">
              <a:solidFill>
                <a:srgbClr val="FF0000"/>
              </a:solidFill>
            </a:endParaRPr>
          </a:p>
          <a:p>
            <a:pPr marL="0" lvl="0" indent="0" algn="l" rtl="0">
              <a:spcBef>
                <a:spcPts val="640"/>
              </a:spcBef>
              <a:spcAft>
                <a:spcPts val="0"/>
              </a:spcAft>
              <a:buClr>
                <a:srgbClr val="888888"/>
              </a:buClr>
              <a:buSzPts val="3200"/>
              <a:buNone/>
            </a:pPr>
            <a:endParaRPr lang="en-GB" dirty="0">
              <a:solidFill>
                <a:srgbClr val="FF0000"/>
              </a:solidFill>
            </a:endParaRPr>
          </a:p>
          <a:p>
            <a:pPr marL="0" lvl="0" indent="0" algn="l" rtl="0">
              <a:spcBef>
                <a:spcPts val="640"/>
              </a:spcBef>
              <a:spcAft>
                <a:spcPts val="0"/>
              </a:spcAft>
              <a:buClr>
                <a:srgbClr val="888888"/>
              </a:buClr>
              <a:buSzPts val="3200"/>
              <a:buNone/>
            </a:pPr>
            <a:r>
              <a:rPr lang="en-US" dirty="0">
                <a:hlinkClick r:id="rId3"/>
              </a:rPr>
              <a:t>Escape education: A systematic review on escape rooms in education - ScienceDirect</a:t>
            </a:r>
            <a:endParaRPr lang="en-GB" dirty="0">
              <a:solidFill>
                <a:srgbClr val="FF0000"/>
              </a:solidFill>
            </a:endParaRPr>
          </a:p>
          <a:p>
            <a:pPr marL="0" lvl="0" indent="0" algn="l" rtl="0">
              <a:spcBef>
                <a:spcPts val="640"/>
              </a:spcBef>
              <a:spcAft>
                <a:spcPts val="0"/>
              </a:spcAft>
              <a:buClr>
                <a:srgbClr val="888888"/>
              </a:buClr>
              <a:buSzPts val="3200"/>
              <a:buNone/>
            </a:pPr>
            <a:endParaRPr dirty="0">
              <a:solidFill>
                <a:srgbClr val="FF0000"/>
              </a:solidFill>
            </a:endParaRPr>
          </a:p>
        </p:txBody>
      </p:sp>
      <p:pic>
        <p:nvPicPr>
          <p:cNvPr id="4" name="Picture 3">
            <a:extLst>
              <a:ext uri="{FF2B5EF4-FFF2-40B4-BE49-F238E27FC236}">
                <a16:creationId xmlns:a16="http://schemas.microsoft.com/office/drawing/2014/main" id="{740E07F6-F09C-E883-C033-DBCD72FFBFBC}"/>
              </a:ext>
            </a:extLst>
          </p:cNvPr>
          <p:cNvPicPr>
            <a:picLocks noChangeAspect="1"/>
          </p:cNvPicPr>
          <p:nvPr/>
        </p:nvPicPr>
        <p:blipFill>
          <a:blip r:embed="rId4"/>
          <a:stretch>
            <a:fillRect/>
          </a:stretch>
        </p:blipFill>
        <p:spPr>
          <a:xfrm>
            <a:off x="5140996" y="699543"/>
            <a:ext cx="3751484" cy="4308405"/>
          </a:xfrm>
          <a:prstGeom prst="rect">
            <a:avLst/>
          </a:prstGeom>
        </p:spPr>
      </p:pic>
    </p:spTree>
    <p:extLst>
      <p:ext uri="{BB962C8B-B14F-4D97-AF65-F5344CB8AC3E}">
        <p14:creationId xmlns:p14="http://schemas.microsoft.com/office/powerpoint/2010/main" val="206516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4"/>
          <p:cNvSpPr txBox="1">
            <a:spLocks noGrp="1"/>
          </p:cNvSpPr>
          <p:nvPr>
            <p:ph type="ctrTitle"/>
          </p:nvPr>
        </p:nvSpPr>
        <p:spPr>
          <a:xfrm>
            <a:off x="-13004" y="2"/>
            <a:ext cx="9193516" cy="699541"/>
          </a:xfrm>
          <a:prstGeom prst="rect">
            <a:avLst/>
          </a:prstGeom>
          <a:solidFill>
            <a:srgbClr val="FF0000"/>
          </a:solid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r>
              <a:rPr lang="en-GB" sz="3600">
                <a:solidFill>
                  <a:schemeClr val="lt1"/>
                </a:solidFill>
              </a:rPr>
              <a:t>IOP Scotland Teacher Network</a:t>
            </a:r>
            <a:endParaRPr sz="3600">
              <a:solidFill>
                <a:schemeClr val="lt1"/>
              </a:solidFill>
            </a:endParaRPr>
          </a:p>
        </p:txBody>
      </p:sp>
      <p:sp>
        <p:nvSpPr>
          <p:cNvPr id="577" name="Google Shape;577;p34"/>
          <p:cNvSpPr txBox="1">
            <a:spLocks noGrp="1"/>
          </p:cNvSpPr>
          <p:nvPr>
            <p:ph type="subTitle" idx="1"/>
          </p:nvPr>
        </p:nvSpPr>
        <p:spPr>
          <a:xfrm>
            <a:off x="251521" y="843558"/>
            <a:ext cx="4248471" cy="4104456"/>
          </a:xfrm>
          <a:prstGeom prst="rect">
            <a:avLst/>
          </a:prstGeom>
          <a:noFill/>
          <a:ln>
            <a:noFill/>
          </a:ln>
        </p:spPr>
        <p:txBody>
          <a:bodyPr spcFirstLastPara="1" wrap="square" lIns="91425" tIns="45700" rIns="91425" bIns="45700" anchor="t" anchorCtr="0">
            <a:normAutofit/>
          </a:bodyPr>
          <a:lstStyle/>
          <a:p>
            <a:pPr marL="0" lvl="0" indent="0" algn="l" rtl="0">
              <a:spcBef>
                <a:spcPts val="640"/>
              </a:spcBef>
              <a:spcAft>
                <a:spcPts val="0"/>
              </a:spcAft>
              <a:buClr>
                <a:srgbClr val="888888"/>
              </a:buClr>
              <a:buSzPts val="3200"/>
              <a:buNone/>
            </a:pPr>
            <a:r>
              <a:rPr lang="en-GB" dirty="0">
                <a:solidFill>
                  <a:srgbClr val="FF0000"/>
                </a:solidFill>
              </a:rPr>
              <a:t>Reasons</a:t>
            </a:r>
          </a:p>
          <a:p>
            <a:pPr marL="0" lvl="0" indent="0" algn="l" rtl="0">
              <a:spcBef>
                <a:spcPts val="640"/>
              </a:spcBef>
              <a:spcAft>
                <a:spcPts val="0"/>
              </a:spcAft>
              <a:buClr>
                <a:srgbClr val="888888"/>
              </a:buClr>
              <a:buSzPts val="3200"/>
              <a:buNone/>
            </a:pPr>
            <a:r>
              <a:rPr lang="en-GB" dirty="0">
                <a:solidFill>
                  <a:schemeClr val="tx1"/>
                </a:solidFill>
              </a:rPr>
              <a:t>Teamwork, communication, PS, critical, analytical thinking, reasoning, performing under pressure</a:t>
            </a:r>
          </a:p>
          <a:p>
            <a:pPr marL="0" lvl="0" indent="0" algn="l" rtl="0">
              <a:spcBef>
                <a:spcPts val="640"/>
              </a:spcBef>
              <a:spcAft>
                <a:spcPts val="0"/>
              </a:spcAft>
              <a:buClr>
                <a:srgbClr val="888888"/>
              </a:buClr>
              <a:buSzPts val="3200"/>
              <a:buNone/>
            </a:pPr>
            <a:r>
              <a:rPr lang="en-GB" dirty="0">
                <a:solidFill>
                  <a:srgbClr val="FF0000"/>
                </a:solidFill>
              </a:rPr>
              <a:t>When </a:t>
            </a:r>
          </a:p>
          <a:p>
            <a:pPr marL="0" lvl="0" indent="0" algn="l" rtl="0">
              <a:spcBef>
                <a:spcPts val="640"/>
              </a:spcBef>
              <a:spcAft>
                <a:spcPts val="0"/>
              </a:spcAft>
              <a:buClr>
                <a:srgbClr val="888888"/>
              </a:buClr>
              <a:buSzPts val="3200"/>
              <a:buNone/>
            </a:pPr>
            <a:r>
              <a:rPr lang="en-GB" dirty="0">
                <a:solidFill>
                  <a:schemeClr val="tx1"/>
                </a:solidFill>
              </a:rPr>
              <a:t>Standalone, intro, consolidation</a:t>
            </a:r>
            <a:endParaRPr dirty="0">
              <a:solidFill>
                <a:schemeClr val="tx1"/>
              </a:solidFill>
            </a:endParaRPr>
          </a:p>
        </p:txBody>
      </p:sp>
      <p:sp>
        <p:nvSpPr>
          <p:cNvPr id="2" name="Google Shape;577;p34">
            <a:extLst>
              <a:ext uri="{FF2B5EF4-FFF2-40B4-BE49-F238E27FC236}">
                <a16:creationId xmlns:a16="http://schemas.microsoft.com/office/drawing/2014/main" id="{99DBEFF3-2F37-F80A-5293-5380F3E5F1AD}"/>
              </a:ext>
            </a:extLst>
          </p:cNvPr>
          <p:cNvSpPr txBox="1">
            <a:spLocks/>
          </p:cNvSpPr>
          <p:nvPr/>
        </p:nvSpPr>
        <p:spPr>
          <a:xfrm>
            <a:off x="4583754" y="771550"/>
            <a:ext cx="4248471" cy="4104456"/>
          </a:xfrm>
          <a:prstGeom prst="rect">
            <a:avLst/>
          </a:prstGeom>
          <a:noFill/>
          <a:ln>
            <a:noFill/>
          </a:ln>
        </p:spPr>
        <p:txBody>
          <a:bodyPr spcFirstLastPara="1" vert="horz" wrap="square" lIns="91425" tIns="45700" rIns="91425" bIns="45700" rtlCol="0" anchor="t" anchorCtr="0">
            <a:normAutofit lnSpcReduction="10000"/>
          </a:bodyPr>
          <a:lstStyle>
            <a:lvl1pPr marL="0" lvl="0" indent="0" algn="ctr" defTabSz="914400" rtl="0" eaLnBrk="1" latinLnBrk="0" hangingPunct="1">
              <a:spcBef>
                <a:spcPts val="640"/>
              </a:spcBef>
              <a:spcAft>
                <a:spcPts val="0"/>
              </a:spcAft>
              <a:buClr>
                <a:srgbClr val="888888"/>
              </a:buClr>
              <a:buSzPts val="3200"/>
              <a:buFont typeface="Arial" panose="020B0604020202020204" pitchFamily="34" charset="0"/>
              <a:buNone/>
              <a:defRPr sz="2800" kern="1200">
                <a:solidFill>
                  <a:srgbClr val="888888"/>
                </a:solidFill>
                <a:latin typeface="+mn-lt"/>
                <a:ea typeface="+mn-ea"/>
                <a:cs typeface="+mn-cs"/>
              </a:defRPr>
            </a:lvl1pPr>
            <a:lvl2pPr marL="457200" lvl="1" indent="0" algn="ctr" defTabSz="914400" rtl="0" eaLnBrk="1" latinLnBrk="0" hangingPunct="1">
              <a:spcBef>
                <a:spcPts val="560"/>
              </a:spcBef>
              <a:spcAft>
                <a:spcPts val="0"/>
              </a:spcAft>
              <a:buClr>
                <a:srgbClr val="888888"/>
              </a:buClr>
              <a:buSzPts val="2800"/>
              <a:buFont typeface="Arial" panose="020B0604020202020204" pitchFamily="34" charset="0"/>
              <a:buNone/>
              <a:defRPr sz="2800" kern="1200">
                <a:solidFill>
                  <a:srgbClr val="888888"/>
                </a:solidFill>
                <a:latin typeface="+mn-lt"/>
                <a:ea typeface="+mn-ea"/>
                <a:cs typeface="+mn-cs"/>
              </a:defRPr>
            </a:lvl2pPr>
            <a:lvl3pPr marL="357188" lvl="2" indent="-357188" algn="ctr" defTabSz="914400" rtl="0" eaLnBrk="1" latinLnBrk="0" hangingPunct="1">
              <a:spcBef>
                <a:spcPts val="480"/>
              </a:spcBef>
              <a:spcAft>
                <a:spcPts val="0"/>
              </a:spcAft>
              <a:buClr>
                <a:srgbClr val="888888"/>
              </a:buClr>
              <a:buSzPts val="2400"/>
              <a:buFont typeface="Arial" panose="020B0604020202020204" pitchFamily="34" charset="0"/>
              <a:buNone/>
              <a:defRPr sz="2400" kern="1200">
                <a:solidFill>
                  <a:srgbClr val="888888"/>
                </a:solidFill>
                <a:latin typeface="+mn-lt"/>
                <a:ea typeface="+mn-ea"/>
                <a:cs typeface="+mn-cs"/>
              </a:defRPr>
            </a:lvl3pPr>
            <a:lvl4pPr marL="1600200" lvl="3" indent="-228600" algn="ctr" defTabSz="914400" rtl="0" eaLnBrk="1" latinLnBrk="0" hangingPunct="1">
              <a:spcBef>
                <a:spcPts val="400"/>
              </a:spcBef>
              <a:spcAft>
                <a:spcPts val="0"/>
              </a:spcAft>
              <a:buClr>
                <a:srgbClr val="888888"/>
              </a:buClr>
              <a:buSzPts val="2000"/>
              <a:buFont typeface="Arial" panose="020B0604020202020204" pitchFamily="34" charset="0"/>
              <a:buNone/>
              <a:defRPr sz="2000" kern="1200">
                <a:solidFill>
                  <a:srgbClr val="888888"/>
                </a:solidFill>
                <a:latin typeface="+mn-lt"/>
                <a:ea typeface="+mn-ea"/>
                <a:cs typeface="+mn-cs"/>
              </a:defRPr>
            </a:lvl4pPr>
            <a:lvl5pPr marL="2057400" lvl="4" indent="-228600" algn="ctr" defTabSz="914400" rtl="0" eaLnBrk="1" latinLnBrk="0" hangingPunct="1">
              <a:spcBef>
                <a:spcPts val="400"/>
              </a:spcBef>
              <a:spcAft>
                <a:spcPts val="0"/>
              </a:spcAft>
              <a:buClr>
                <a:srgbClr val="888888"/>
              </a:buClr>
              <a:buSzPts val="2000"/>
              <a:buFont typeface="Arial" panose="020B0604020202020204" pitchFamily="34" charset="0"/>
              <a:buNone/>
              <a:defRPr sz="2000" kern="1200">
                <a:solidFill>
                  <a:srgbClr val="888888"/>
                </a:solidFill>
                <a:latin typeface="+mn-lt"/>
                <a:ea typeface="+mn-ea"/>
                <a:cs typeface="+mn-cs"/>
              </a:defRPr>
            </a:lvl5pPr>
            <a:lvl6pPr marL="2514600" lvl="5" indent="-228600" algn="ctr" defTabSz="914400" rtl="0" eaLnBrk="1" latinLnBrk="0" hangingPunct="1">
              <a:spcBef>
                <a:spcPts val="400"/>
              </a:spcBef>
              <a:spcAft>
                <a:spcPts val="0"/>
              </a:spcAft>
              <a:buClr>
                <a:srgbClr val="888888"/>
              </a:buClr>
              <a:buSzPts val="2000"/>
              <a:buFont typeface="Arial" panose="020B0604020202020204" pitchFamily="34" charset="0"/>
              <a:buNone/>
              <a:defRPr sz="2000" kern="1200">
                <a:solidFill>
                  <a:srgbClr val="888888"/>
                </a:solidFill>
                <a:latin typeface="+mn-lt"/>
                <a:ea typeface="+mn-ea"/>
                <a:cs typeface="+mn-cs"/>
              </a:defRPr>
            </a:lvl6pPr>
            <a:lvl7pPr marL="2971800" lvl="6" indent="-228600" algn="ctr" defTabSz="914400" rtl="0" eaLnBrk="1" latinLnBrk="0" hangingPunct="1">
              <a:spcBef>
                <a:spcPts val="400"/>
              </a:spcBef>
              <a:spcAft>
                <a:spcPts val="0"/>
              </a:spcAft>
              <a:buClr>
                <a:srgbClr val="888888"/>
              </a:buClr>
              <a:buSzPts val="2000"/>
              <a:buFont typeface="Arial" panose="020B0604020202020204" pitchFamily="34" charset="0"/>
              <a:buNone/>
              <a:defRPr sz="2000" kern="1200">
                <a:solidFill>
                  <a:srgbClr val="888888"/>
                </a:solidFill>
                <a:latin typeface="+mn-lt"/>
                <a:ea typeface="+mn-ea"/>
                <a:cs typeface="+mn-cs"/>
              </a:defRPr>
            </a:lvl7pPr>
            <a:lvl8pPr marL="3429000" lvl="7" indent="-228600" algn="ctr" defTabSz="914400" rtl="0" eaLnBrk="1" latinLnBrk="0" hangingPunct="1">
              <a:spcBef>
                <a:spcPts val="400"/>
              </a:spcBef>
              <a:spcAft>
                <a:spcPts val="0"/>
              </a:spcAft>
              <a:buClr>
                <a:srgbClr val="888888"/>
              </a:buClr>
              <a:buSzPts val="2000"/>
              <a:buFont typeface="Arial" panose="020B0604020202020204" pitchFamily="34" charset="0"/>
              <a:buNone/>
              <a:defRPr sz="2000" kern="1200">
                <a:solidFill>
                  <a:srgbClr val="888888"/>
                </a:solidFill>
                <a:latin typeface="+mn-lt"/>
                <a:ea typeface="+mn-ea"/>
                <a:cs typeface="+mn-cs"/>
              </a:defRPr>
            </a:lvl8pPr>
            <a:lvl9pPr marL="3886200" lvl="8" indent="-228600" algn="ctr" defTabSz="914400" rtl="0" eaLnBrk="1" latinLnBrk="0" hangingPunct="1">
              <a:spcBef>
                <a:spcPts val="400"/>
              </a:spcBef>
              <a:spcAft>
                <a:spcPts val="0"/>
              </a:spcAft>
              <a:buClr>
                <a:srgbClr val="888888"/>
              </a:buClr>
              <a:buSzPts val="2000"/>
              <a:buFont typeface="Arial" panose="020B0604020202020204" pitchFamily="34" charset="0"/>
              <a:buNone/>
              <a:defRPr sz="2000" kern="1200">
                <a:solidFill>
                  <a:srgbClr val="888888"/>
                </a:solidFill>
                <a:latin typeface="+mn-lt"/>
                <a:ea typeface="+mn-ea"/>
                <a:cs typeface="+mn-cs"/>
              </a:defRPr>
            </a:lvl9pPr>
          </a:lstStyle>
          <a:p>
            <a:pPr algn="l"/>
            <a:r>
              <a:rPr lang="en-US" dirty="0">
                <a:solidFill>
                  <a:srgbClr val="FF0000"/>
                </a:solidFill>
              </a:rPr>
              <a:t>Teachers</a:t>
            </a:r>
          </a:p>
          <a:p>
            <a:pPr algn="l"/>
            <a:r>
              <a:rPr lang="en-US" dirty="0">
                <a:solidFill>
                  <a:schemeClr val="tx1"/>
                </a:solidFill>
              </a:rPr>
              <a:t>When to intervene, monitor, guide, hints, debrief- but don’t guide too early</a:t>
            </a:r>
          </a:p>
          <a:p>
            <a:pPr algn="l"/>
            <a:r>
              <a:rPr lang="en-US" dirty="0">
                <a:solidFill>
                  <a:srgbClr val="FF0000"/>
                </a:solidFill>
              </a:rPr>
              <a:t>What </a:t>
            </a:r>
          </a:p>
          <a:p>
            <a:pPr algn="l"/>
            <a:r>
              <a:rPr lang="en-US" dirty="0">
                <a:solidFill>
                  <a:schemeClr val="tx1"/>
                </a:solidFill>
              </a:rPr>
              <a:t>At SoS suggested a story works best but not too busy like mine 1</a:t>
            </a:r>
            <a:r>
              <a:rPr lang="en-US" baseline="30000" dirty="0">
                <a:solidFill>
                  <a:schemeClr val="tx1"/>
                </a:solidFill>
              </a:rPr>
              <a:t>st</a:t>
            </a:r>
            <a:r>
              <a:rPr lang="en-US" dirty="0">
                <a:solidFill>
                  <a:schemeClr val="tx1"/>
                </a:solidFill>
              </a:rPr>
              <a:t> attempt!</a:t>
            </a:r>
          </a:p>
        </p:txBody>
      </p:sp>
    </p:spTree>
    <p:extLst>
      <p:ext uri="{BB962C8B-B14F-4D97-AF65-F5344CB8AC3E}">
        <p14:creationId xmlns:p14="http://schemas.microsoft.com/office/powerpoint/2010/main" val="2088981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4"/>
          <p:cNvSpPr txBox="1">
            <a:spLocks noGrp="1"/>
          </p:cNvSpPr>
          <p:nvPr>
            <p:ph type="ctrTitle"/>
          </p:nvPr>
        </p:nvSpPr>
        <p:spPr>
          <a:xfrm>
            <a:off x="-13004" y="2"/>
            <a:ext cx="9193516" cy="699541"/>
          </a:xfrm>
          <a:prstGeom prst="rect">
            <a:avLst/>
          </a:prstGeom>
          <a:solidFill>
            <a:srgbClr val="FF0000"/>
          </a:solid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r>
              <a:rPr lang="en-GB" sz="3600">
                <a:solidFill>
                  <a:schemeClr val="lt1"/>
                </a:solidFill>
              </a:rPr>
              <a:t>IOP Scotland Teacher Network</a:t>
            </a:r>
            <a:endParaRPr sz="3600">
              <a:solidFill>
                <a:schemeClr val="lt1"/>
              </a:solidFill>
            </a:endParaRPr>
          </a:p>
        </p:txBody>
      </p:sp>
      <p:sp>
        <p:nvSpPr>
          <p:cNvPr id="577" name="Google Shape;577;p34"/>
          <p:cNvSpPr txBox="1">
            <a:spLocks noGrp="1"/>
          </p:cNvSpPr>
          <p:nvPr>
            <p:ph type="subTitle" idx="1"/>
          </p:nvPr>
        </p:nvSpPr>
        <p:spPr>
          <a:xfrm>
            <a:off x="251521" y="843558"/>
            <a:ext cx="4248471" cy="4104456"/>
          </a:xfrm>
          <a:prstGeom prst="rect">
            <a:avLst/>
          </a:prstGeom>
          <a:noFill/>
          <a:ln>
            <a:noFill/>
          </a:ln>
        </p:spPr>
        <p:txBody>
          <a:bodyPr spcFirstLastPara="1" wrap="square" lIns="91425" tIns="45700" rIns="91425" bIns="45700" anchor="t" anchorCtr="0">
            <a:normAutofit/>
          </a:bodyPr>
          <a:lstStyle/>
          <a:p>
            <a:pPr marL="0" lvl="0" indent="0" algn="l" rtl="0">
              <a:spcBef>
                <a:spcPts val="640"/>
              </a:spcBef>
              <a:spcAft>
                <a:spcPts val="0"/>
              </a:spcAft>
              <a:buClr>
                <a:srgbClr val="888888"/>
              </a:buClr>
              <a:buSzPts val="3200"/>
              <a:buNone/>
            </a:pPr>
            <a:r>
              <a:rPr lang="en-GB" dirty="0">
                <a:solidFill>
                  <a:srgbClr val="FF0000"/>
                </a:solidFill>
              </a:rPr>
              <a:t>Ideas</a:t>
            </a:r>
          </a:p>
          <a:p>
            <a:pPr marL="0" lvl="0" indent="0" algn="l" rtl="0">
              <a:spcBef>
                <a:spcPts val="640"/>
              </a:spcBef>
              <a:spcAft>
                <a:spcPts val="0"/>
              </a:spcAft>
              <a:buClr>
                <a:srgbClr val="888888"/>
              </a:buClr>
              <a:buSzPts val="3200"/>
              <a:buNone/>
            </a:pPr>
            <a:r>
              <a:rPr lang="en-GB" dirty="0" err="1">
                <a:solidFill>
                  <a:schemeClr val="tx1"/>
                </a:solidFill>
              </a:rPr>
              <a:t>Sudukoa</a:t>
            </a:r>
            <a:r>
              <a:rPr lang="en-GB" dirty="0">
                <a:solidFill>
                  <a:schemeClr val="tx1"/>
                </a:solidFill>
              </a:rPr>
              <a:t>, rebuses, crosswords jigsaws- but we’ve got Science so:</a:t>
            </a:r>
          </a:p>
          <a:p>
            <a:pPr marL="0" lvl="0" indent="0" algn="l" rtl="0">
              <a:spcBef>
                <a:spcPts val="640"/>
              </a:spcBef>
              <a:spcAft>
                <a:spcPts val="0"/>
              </a:spcAft>
              <a:buClr>
                <a:srgbClr val="888888"/>
              </a:buClr>
              <a:buSzPts val="3200"/>
              <a:buNone/>
            </a:pPr>
            <a:r>
              <a:rPr lang="en-GB" dirty="0">
                <a:solidFill>
                  <a:srgbClr val="FF0000"/>
                </a:solidFill>
              </a:rPr>
              <a:t>Weighing</a:t>
            </a:r>
          </a:p>
          <a:p>
            <a:pPr marL="0" lvl="0" indent="0" algn="l" rtl="0">
              <a:spcBef>
                <a:spcPts val="640"/>
              </a:spcBef>
              <a:spcAft>
                <a:spcPts val="0"/>
              </a:spcAft>
              <a:buClr>
                <a:srgbClr val="888888"/>
              </a:buClr>
              <a:buSzPts val="3200"/>
              <a:buNone/>
            </a:pPr>
            <a:r>
              <a:rPr lang="en-GB" dirty="0">
                <a:solidFill>
                  <a:srgbClr val="FF0000"/>
                </a:solidFill>
              </a:rPr>
              <a:t>Vectors </a:t>
            </a:r>
          </a:p>
          <a:p>
            <a:pPr marL="0" lvl="0" indent="0" algn="l" rtl="0">
              <a:spcBef>
                <a:spcPts val="640"/>
              </a:spcBef>
              <a:spcAft>
                <a:spcPts val="0"/>
              </a:spcAft>
              <a:buClr>
                <a:srgbClr val="888888"/>
              </a:buClr>
              <a:buSzPts val="3200"/>
              <a:buNone/>
            </a:pPr>
            <a:r>
              <a:rPr lang="en-GB" dirty="0">
                <a:solidFill>
                  <a:srgbClr val="FF0000"/>
                </a:solidFill>
              </a:rPr>
              <a:t>Refraction</a:t>
            </a:r>
          </a:p>
          <a:p>
            <a:pPr marL="0" lvl="0" indent="0" algn="l" rtl="0">
              <a:spcBef>
                <a:spcPts val="640"/>
              </a:spcBef>
              <a:spcAft>
                <a:spcPts val="0"/>
              </a:spcAft>
              <a:buClr>
                <a:srgbClr val="888888"/>
              </a:buClr>
              <a:buSzPts val="3200"/>
              <a:buNone/>
            </a:pPr>
            <a:r>
              <a:rPr lang="en-GB" dirty="0">
                <a:solidFill>
                  <a:srgbClr val="FF0000"/>
                </a:solidFill>
              </a:rPr>
              <a:t>pH tests (ooh chemistry)</a:t>
            </a:r>
            <a:endParaRPr dirty="0">
              <a:solidFill>
                <a:srgbClr val="FF0000"/>
              </a:solidFill>
            </a:endParaRPr>
          </a:p>
        </p:txBody>
      </p:sp>
      <p:sp>
        <p:nvSpPr>
          <p:cNvPr id="2" name="Google Shape;577;p34">
            <a:extLst>
              <a:ext uri="{FF2B5EF4-FFF2-40B4-BE49-F238E27FC236}">
                <a16:creationId xmlns:a16="http://schemas.microsoft.com/office/drawing/2014/main" id="{99DBEFF3-2F37-F80A-5293-5380F3E5F1AD}"/>
              </a:ext>
            </a:extLst>
          </p:cNvPr>
          <p:cNvSpPr txBox="1">
            <a:spLocks/>
          </p:cNvSpPr>
          <p:nvPr/>
        </p:nvSpPr>
        <p:spPr>
          <a:xfrm>
            <a:off x="4583754" y="771550"/>
            <a:ext cx="4248471" cy="4104456"/>
          </a:xfrm>
          <a:prstGeom prst="rect">
            <a:avLst/>
          </a:prstGeom>
          <a:noFill/>
          <a:ln>
            <a:noFill/>
          </a:ln>
        </p:spPr>
        <p:txBody>
          <a:bodyPr spcFirstLastPara="1" vert="horz" wrap="square" lIns="91425" tIns="45700" rIns="91425" bIns="45700" rtlCol="0" anchor="t" anchorCtr="0">
            <a:normAutofit/>
          </a:bodyPr>
          <a:lstStyle>
            <a:lvl1pPr marL="0" lvl="0" indent="0" algn="ctr" defTabSz="914400" rtl="0" eaLnBrk="1" latinLnBrk="0" hangingPunct="1">
              <a:spcBef>
                <a:spcPts val="640"/>
              </a:spcBef>
              <a:spcAft>
                <a:spcPts val="0"/>
              </a:spcAft>
              <a:buClr>
                <a:srgbClr val="888888"/>
              </a:buClr>
              <a:buSzPts val="3200"/>
              <a:buFont typeface="Arial" panose="020B0604020202020204" pitchFamily="34" charset="0"/>
              <a:buNone/>
              <a:defRPr sz="2800" kern="1200">
                <a:solidFill>
                  <a:srgbClr val="888888"/>
                </a:solidFill>
                <a:latin typeface="+mn-lt"/>
                <a:ea typeface="+mn-ea"/>
                <a:cs typeface="+mn-cs"/>
              </a:defRPr>
            </a:lvl1pPr>
            <a:lvl2pPr marL="457200" lvl="1" indent="0" algn="ctr" defTabSz="914400" rtl="0" eaLnBrk="1" latinLnBrk="0" hangingPunct="1">
              <a:spcBef>
                <a:spcPts val="560"/>
              </a:spcBef>
              <a:spcAft>
                <a:spcPts val="0"/>
              </a:spcAft>
              <a:buClr>
                <a:srgbClr val="888888"/>
              </a:buClr>
              <a:buSzPts val="2800"/>
              <a:buFont typeface="Arial" panose="020B0604020202020204" pitchFamily="34" charset="0"/>
              <a:buNone/>
              <a:defRPr sz="2800" kern="1200">
                <a:solidFill>
                  <a:srgbClr val="888888"/>
                </a:solidFill>
                <a:latin typeface="+mn-lt"/>
                <a:ea typeface="+mn-ea"/>
                <a:cs typeface="+mn-cs"/>
              </a:defRPr>
            </a:lvl2pPr>
            <a:lvl3pPr marL="357188" lvl="2" indent="-357188" algn="ctr" defTabSz="914400" rtl="0" eaLnBrk="1" latinLnBrk="0" hangingPunct="1">
              <a:spcBef>
                <a:spcPts val="480"/>
              </a:spcBef>
              <a:spcAft>
                <a:spcPts val="0"/>
              </a:spcAft>
              <a:buClr>
                <a:srgbClr val="888888"/>
              </a:buClr>
              <a:buSzPts val="2400"/>
              <a:buFont typeface="Arial" panose="020B0604020202020204" pitchFamily="34" charset="0"/>
              <a:buNone/>
              <a:defRPr sz="2400" kern="1200">
                <a:solidFill>
                  <a:srgbClr val="888888"/>
                </a:solidFill>
                <a:latin typeface="+mn-lt"/>
                <a:ea typeface="+mn-ea"/>
                <a:cs typeface="+mn-cs"/>
              </a:defRPr>
            </a:lvl3pPr>
            <a:lvl4pPr marL="1600200" lvl="3" indent="-228600" algn="ctr" defTabSz="914400" rtl="0" eaLnBrk="1" latinLnBrk="0" hangingPunct="1">
              <a:spcBef>
                <a:spcPts val="400"/>
              </a:spcBef>
              <a:spcAft>
                <a:spcPts val="0"/>
              </a:spcAft>
              <a:buClr>
                <a:srgbClr val="888888"/>
              </a:buClr>
              <a:buSzPts val="2000"/>
              <a:buFont typeface="Arial" panose="020B0604020202020204" pitchFamily="34" charset="0"/>
              <a:buNone/>
              <a:defRPr sz="2000" kern="1200">
                <a:solidFill>
                  <a:srgbClr val="888888"/>
                </a:solidFill>
                <a:latin typeface="+mn-lt"/>
                <a:ea typeface="+mn-ea"/>
                <a:cs typeface="+mn-cs"/>
              </a:defRPr>
            </a:lvl4pPr>
            <a:lvl5pPr marL="2057400" lvl="4" indent="-228600" algn="ctr" defTabSz="914400" rtl="0" eaLnBrk="1" latinLnBrk="0" hangingPunct="1">
              <a:spcBef>
                <a:spcPts val="400"/>
              </a:spcBef>
              <a:spcAft>
                <a:spcPts val="0"/>
              </a:spcAft>
              <a:buClr>
                <a:srgbClr val="888888"/>
              </a:buClr>
              <a:buSzPts val="2000"/>
              <a:buFont typeface="Arial" panose="020B0604020202020204" pitchFamily="34" charset="0"/>
              <a:buNone/>
              <a:defRPr sz="2000" kern="1200">
                <a:solidFill>
                  <a:srgbClr val="888888"/>
                </a:solidFill>
                <a:latin typeface="+mn-lt"/>
                <a:ea typeface="+mn-ea"/>
                <a:cs typeface="+mn-cs"/>
              </a:defRPr>
            </a:lvl5pPr>
            <a:lvl6pPr marL="2514600" lvl="5" indent="-228600" algn="ctr" defTabSz="914400" rtl="0" eaLnBrk="1" latinLnBrk="0" hangingPunct="1">
              <a:spcBef>
                <a:spcPts val="400"/>
              </a:spcBef>
              <a:spcAft>
                <a:spcPts val="0"/>
              </a:spcAft>
              <a:buClr>
                <a:srgbClr val="888888"/>
              </a:buClr>
              <a:buSzPts val="2000"/>
              <a:buFont typeface="Arial" panose="020B0604020202020204" pitchFamily="34" charset="0"/>
              <a:buNone/>
              <a:defRPr sz="2000" kern="1200">
                <a:solidFill>
                  <a:srgbClr val="888888"/>
                </a:solidFill>
                <a:latin typeface="+mn-lt"/>
                <a:ea typeface="+mn-ea"/>
                <a:cs typeface="+mn-cs"/>
              </a:defRPr>
            </a:lvl6pPr>
            <a:lvl7pPr marL="2971800" lvl="6" indent="-228600" algn="ctr" defTabSz="914400" rtl="0" eaLnBrk="1" latinLnBrk="0" hangingPunct="1">
              <a:spcBef>
                <a:spcPts val="400"/>
              </a:spcBef>
              <a:spcAft>
                <a:spcPts val="0"/>
              </a:spcAft>
              <a:buClr>
                <a:srgbClr val="888888"/>
              </a:buClr>
              <a:buSzPts val="2000"/>
              <a:buFont typeface="Arial" panose="020B0604020202020204" pitchFamily="34" charset="0"/>
              <a:buNone/>
              <a:defRPr sz="2000" kern="1200">
                <a:solidFill>
                  <a:srgbClr val="888888"/>
                </a:solidFill>
                <a:latin typeface="+mn-lt"/>
                <a:ea typeface="+mn-ea"/>
                <a:cs typeface="+mn-cs"/>
              </a:defRPr>
            </a:lvl7pPr>
            <a:lvl8pPr marL="3429000" lvl="7" indent="-228600" algn="ctr" defTabSz="914400" rtl="0" eaLnBrk="1" latinLnBrk="0" hangingPunct="1">
              <a:spcBef>
                <a:spcPts val="400"/>
              </a:spcBef>
              <a:spcAft>
                <a:spcPts val="0"/>
              </a:spcAft>
              <a:buClr>
                <a:srgbClr val="888888"/>
              </a:buClr>
              <a:buSzPts val="2000"/>
              <a:buFont typeface="Arial" panose="020B0604020202020204" pitchFamily="34" charset="0"/>
              <a:buNone/>
              <a:defRPr sz="2000" kern="1200">
                <a:solidFill>
                  <a:srgbClr val="888888"/>
                </a:solidFill>
                <a:latin typeface="+mn-lt"/>
                <a:ea typeface="+mn-ea"/>
                <a:cs typeface="+mn-cs"/>
              </a:defRPr>
            </a:lvl8pPr>
            <a:lvl9pPr marL="3886200" lvl="8" indent="-228600" algn="ctr" defTabSz="914400" rtl="0" eaLnBrk="1" latinLnBrk="0" hangingPunct="1">
              <a:spcBef>
                <a:spcPts val="400"/>
              </a:spcBef>
              <a:spcAft>
                <a:spcPts val="0"/>
              </a:spcAft>
              <a:buClr>
                <a:srgbClr val="888888"/>
              </a:buClr>
              <a:buSzPts val="2000"/>
              <a:buFont typeface="Arial" panose="020B0604020202020204" pitchFamily="34" charset="0"/>
              <a:buNone/>
              <a:defRPr sz="2000" kern="1200">
                <a:solidFill>
                  <a:srgbClr val="888888"/>
                </a:solidFill>
                <a:latin typeface="+mn-lt"/>
                <a:ea typeface="+mn-ea"/>
                <a:cs typeface="+mn-cs"/>
              </a:defRPr>
            </a:lvl9pPr>
          </a:lstStyle>
          <a:p>
            <a:pPr algn="l"/>
            <a:r>
              <a:rPr lang="en-US" dirty="0">
                <a:solidFill>
                  <a:srgbClr val="FF0000"/>
                </a:solidFill>
              </a:rPr>
              <a:t>Circuits</a:t>
            </a:r>
          </a:p>
          <a:p>
            <a:pPr algn="l"/>
            <a:r>
              <a:rPr lang="en-US" dirty="0">
                <a:solidFill>
                  <a:srgbClr val="FF0000"/>
                </a:solidFill>
              </a:rPr>
              <a:t>problems,</a:t>
            </a:r>
          </a:p>
          <a:p>
            <a:pPr algn="l"/>
            <a:r>
              <a:rPr lang="en-US" dirty="0">
                <a:solidFill>
                  <a:srgbClr val="FF0000"/>
                </a:solidFill>
              </a:rPr>
              <a:t>Cryptograms</a:t>
            </a:r>
          </a:p>
          <a:p>
            <a:pPr algn="l"/>
            <a:r>
              <a:rPr lang="en-US" dirty="0">
                <a:solidFill>
                  <a:srgbClr val="FF0000"/>
                </a:solidFill>
              </a:rPr>
              <a:t>Radioactive decay (theory!)</a:t>
            </a:r>
          </a:p>
          <a:p>
            <a:pPr algn="l"/>
            <a:r>
              <a:rPr lang="en-US" dirty="0">
                <a:solidFill>
                  <a:srgbClr val="FF0000"/>
                </a:solidFill>
              </a:rPr>
              <a:t>Mirrors, UV beads, </a:t>
            </a:r>
          </a:p>
          <a:p>
            <a:pPr algn="l"/>
            <a:r>
              <a:rPr lang="en-US" dirty="0">
                <a:solidFill>
                  <a:srgbClr val="FF0000"/>
                </a:solidFill>
              </a:rPr>
              <a:t>Projectiles, odd one out,</a:t>
            </a:r>
          </a:p>
          <a:p>
            <a:pPr algn="l"/>
            <a:r>
              <a:rPr lang="en-US" dirty="0">
                <a:solidFill>
                  <a:srgbClr val="FF0000"/>
                </a:solidFill>
              </a:rPr>
              <a:t>Practice problems, perfect answers</a:t>
            </a:r>
          </a:p>
        </p:txBody>
      </p:sp>
    </p:spTree>
    <p:extLst>
      <p:ext uri="{BB962C8B-B14F-4D97-AF65-F5344CB8AC3E}">
        <p14:creationId xmlns:p14="http://schemas.microsoft.com/office/powerpoint/2010/main" val="3573752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4"/>
          <p:cNvSpPr txBox="1">
            <a:spLocks noGrp="1"/>
          </p:cNvSpPr>
          <p:nvPr>
            <p:ph type="ctrTitle"/>
          </p:nvPr>
        </p:nvSpPr>
        <p:spPr>
          <a:xfrm>
            <a:off x="-13004" y="2"/>
            <a:ext cx="9193516" cy="699541"/>
          </a:xfrm>
          <a:prstGeom prst="rect">
            <a:avLst/>
          </a:prstGeom>
          <a:solidFill>
            <a:srgbClr val="FF0000"/>
          </a:solid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r>
              <a:rPr lang="en-GB" sz="3600">
                <a:solidFill>
                  <a:schemeClr val="lt1"/>
                </a:solidFill>
              </a:rPr>
              <a:t>IOP Scotland Teacher Network</a:t>
            </a:r>
            <a:endParaRPr sz="3600">
              <a:solidFill>
                <a:schemeClr val="lt1"/>
              </a:solidFill>
            </a:endParaRPr>
          </a:p>
        </p:txBody>
      </p:sp>
      <p:pic>
        <p:nvPicPr>
          <p:cNvPr id="3" name="Picture 2">
            <a:extLst>
              <a:ext uri="{FF2B5EF4-FFF2-40B4-BE49-F238E27FC236}">
                <a16:creationId xmlns:a16="http://schemas.microsoft.com/office/drawing/2014/main" id="{C40ED151-7102-D614-F4FC-1FCCEF70D75F}"/>
              </a:ext>
            </a:extLst>
          </p:cNvPr>
          <p:cNvPicPr>
            <a:picLocks noChangeAspect="1"/>
          </p:cNvPicPr>
          <p:nvPr/>
        </p:nvPicPr>
        <p:blipFill>
          <a:blip r:embed="rId3"/>
          <a:stretch>
            <a:fillRect/>
          </a:stretch>
        </p:blipFill>
        <p:spPr>
          <a:xfrm>
            <a:off x="140547" y="710480"/>
            <a:ext cx="2110746" cy="2225220"/>
          </a:xfrm>
          <a:prstGeom prst="rect">
            <a:avLst/>
          </a:prstGeom>
        </p:spPr>
      </p:pic>
      <p:pic>
        <p:nvPicPr>
          <p:cNvPr id="5" name="Picture 4">
            <a:extLst>
              <a:ext uri="{FF2B5EF4-FFF2-40B4-BE49-F238E27FC236}">
                <a16:creationId xmlns:a16="http://schemas.microsoft.com/office/drawing/2014/main" id="{37A1EC40-628B-C6C5-02C2-E6C69E084281}"/>
              </a:ext>
            </a:extLst>
          </p:cNvPr>
          <p:cNvPicPr>
            <a:picLocks noChangeAspect="1"/>
          </p:cNvPicPr>
          <p:nvPr/>
        </p:nvPicPr>
        <p:blipFill>
          <a:blip r:embed="rId4"/>
          <a:stretch>
            <a:fillRect/>
          </a:stretch>
        </p:blipFill>
        <p:spPr>
          <a:xfrm>
            <a:off x="4675047" y="817756"/>
            <a:ext cx="2110746" cy="2255726"/>
          </a:xfrm>
          <a:prstGeom prst="rect">
            <a:avLst/>
          </a:prstGeom>
        </p:spPr>
      </p:pic>
      <p:pic>
        <p:nvPicPr>
          <p:cNvPr id="7" name="Picture 6">
            <a:extLst>
              <a:ext uri="{FF2B5EF4-FFF2-40B4-BE49-F238E27FC236}">
                <a16:creationId xmlns:a16="http://schemas.microsoft.com/office/drawing/2014/main" id="{000F1170-0E1A-3B20-BBA5-ACF86EFF4E89}"/>
              </a:ext>
            </a:extLst>
          </p:cNvPr>
          <p:cNvPicPr>
            <a:picLocks noChangeAspect="1"/>
          </p:cNvPicPr>
          <p:nvPr/>
        </p:nvPicPr>
        <p:blipFill>
          <a:blip r:embed="rId5"/>
          <a:stretch>
            <a:fillRect/>
          </a:stretch>
        </p:blipFill>
        <p:spPr>
          <a:xfrm>
            <a:off x="6998014" y="674902"/>
            <a:ext cx="2110746" cy="2271735"/>
          </a:xfrm>
          <a:prstGeom prst="rect">
            <a:avLst/>
          </a:prstGeom>
        </p:spPr>
      </p:pic>
      <p:pic>
        <p:nvPicPr>
          <p:cNvPr id="9" name="Picture 8">
            <a:extLst>
              <a:ext uri="{FF2B5EF4-FFF2-40B4-BE49-F238E27FC236}">
                <a16:creationId xmlns:a16="http://schemas.microsoft.com/office/drawing/2014/main" id="{37437B0F-24AD-A728-4424-6FD14E2C5E6A}"/>
              </a:ext>
            </a:extLst>
          </p:cNvPr>
          <p:cNvPicPr>
            <a:picLocks noChangeAspect="1"/>
          </p:cNvPicPr>
          <p:nvPr/>
        </p:nvPicPr>
        <p:blipFill>
          <a:blip r:embed="rId6"/>
          <a:stretch>
            <a:fillRect/>
          </a:stretch>
        </p:blipFill>
        <p:spPr>
          <a:xfrm>
            <a:off x="2471528" y="812267"/>
            <a:ext cx="1991298" cy="2112872"/>
          </a:xfrm>
          <a:prstGeom prst="rect">
            <a:avLst/>
          </a:prstGeom>
        </p:spPr>
      </p:pic>
      <p:pic>
        <p:nvPicPr>
          <p:cNvPr id="11" name="Picture 10">
            <a:extLst>
              <a:ext uri="{FF2B5EF4-FFF2-40B4-BE49-F238E27FC236}">
                <a16:creationId xmlns:a16="http://schemas.microsoft.com/office/drawing/2014/main" id="{A572B75E-346D-2E2E-4DCA-28BF43C80FE9}"/>
              </a:ext>
            </a:extLst>
          </p:cNvPr>
          <p:cNvPicPr>
            <a:picLocks noChangeAspect="1"/>
          </p:cNvPicPr>
          <p:nvPr/>
        </p:nvPicPr>
        <p:blipFill>
          <a:blip r:embed="rId7"/>
          <a:stretch>
            <a:fillRect/>
          </a:stretch>
        </p:blipFill>
        <p:spPr>
          <a:xfrm>
            <a:off x="301" y="3276960"/>
            <a:ext cx="3673882" cy="1627499"/>
          </a:xfrm>
          <a:prstGeom prst="rect">
            <a:avLst/>
          </a:prstGeom>
        </p:spPr>
      </p:pic>
      <p:pic>
        <p:nvPicPr>
          <p:cNvPr id="13" name="Picture 12">
            <a:extLst>
              <a:ext uri="{FF2B5EF4-FFF2-40B4-BE49-F238E27FC236}">
                <a16:creationId xmlns:a16="http://schemas.microsoft.com/office/drawing/2014/main" id="{78F77A36-984E-FB35-4F44-2F51050C61A1}"/>
              </a:ext>
            </a:extLst>
          </p:cNvPr>
          <p:cNvPicPr>
            <a:picLocks noChangeAspect="1"/>
          </p:cNvPicPr>
          <p:nvPr/>
        </p:nvPicPr>
        <p:blipFill>
          <a:blip r:embed="rId8"/>
          <a:stretch>
            <a:fillRect/>
          </a:stretch>
        </p:blipFill>
        <p:spPr>
          <a:xfrm>
            <a:off x="4427984" y="3191695"/>
            <a:ext cx="3681849" cy="14891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4"/>
          <p:cNvSpPr txBox="1">
            <a:spLocks noGrp="1"/>
          </p:cNvSpPr>
          <p:nvPr>
            <p:ph type="title"/>
          </p:nvPr>
        </p:nvSpPr>
        <p:spPr>
          <a:xfrm>
            <a:off x="457200" y="205979"/>
            <a:ext cx="8229600" cy="857250"/>
          </a:xfrm>
        </p:spPr>
        <p:txBody>
          <a:bodyPr spcFirstLastPara="1" lIns="91425" tIns="45700" rIns="91425" bIns="45700" anchor="ctr" anchorCtr="0">
            <a:normAutofit/>
          </a:bodyPr>
          <a:lstStyle/>
          <a:p>
            <a:pPr marL="0" lvl="0" indent="0" rtl="0">
              <a:spcBef>
                <a:spcPts val="0"/>
              </a:spcBef>
              <a:spcAft>
                <a:spcPts val="0"/>
              </a:spcAft>
              <a:buClr>
                <a:schemeClr val="lt1"/>
              </a:buClr>
              <a:buSzPts val="3600"/>
              <a:buFont typeface="Calibri"/>
              <a:buNone/>
            </a:pPr>
            <a:r>
              <a:rPr lang="en-GB"/>
              <a:t>IOP Scotland Teacher Network</a:t>
            </a:r>
          </a:p>
        </p:txBody>
      </p:sp>
      <p:sp>
        <p:nvSpPr>
          <p:cNvPr id="582" name="Text Placeholder 2">
            <a:extLst>
              <a:ext uri="{FF2B5EF4-FFF2-40B4-BE49-F238E27FC236}">
                <a16:creationId xmlns:a16="http://schemas.microsoft.com/office/drawing/2014/main" id="{86617CED-44F3-E3C1-79C8-2E14787EC874}"/>
              </a:ext>
            </a:extLst>
          </p:cNvPr>
          <p:cNvSpPr>
            <a:spLocks noGrp="1"/>
          </p:cNvSpPr>
          <p:nvPr>
            <p:ph type="body" idx="1"/>
          </p:nvPr>
        </p:nvSpPr>
        <p:spPr>
          <a:xfrm>
            <a:off x="457200" y="1151335"/>
            <a:ext cx="4040188" cy="479822"/>
          </a:xfrm>
        </p:spPr>
        <p:txBody>
          <a:bodyPr/>
          <a:lstStyle/>
          <a:p>
            <a:r>
              <a:rPr lang="en-US" u="sng" dirty="0" err="1"/>
              <a:t>Monifieth</a:t>
            </a:r>
            <a:r>
              <a:rPr lang="en-US" u="sng" dirty="0"/>
              <a:t> High School</a:t>
            </a:r>
          </a:p>
        </p:txBody>
      </p:sp>
      <p:sp>
        <p:nvSpPr>
          <p:cNvPr id="577" name="Google Shape;577;p34"/>
          <p:cNvSpPr txBox="1">
            <a:spLocks noGrp="1"/>
          </p:cNvSpPr>
          <p:nvPr>
            <p:ph sz="half" idx="2"/>
          </p:nvPr>
        </p:nvSpPr>
        <p:spPr>
          <a:xfrm>
            <a:off x="457200" y="1631156"/>
            <a:ext cx="4040188" cy="2963466"/>
          </a:xfrm>
        </p:spPr>
        <p:txBody>
          <a:bodyPr spcFirstLastPara="1" lIns="91425" tIns="45700" rIns="91425" bIns="45700" anchorCtr="0">
            <a:normAutofit/>
          </a:bodyPr>
          <a:lstStyle/>
          <a:p>
            <a:pPr marL="0" lvl="0" indent="0" rtl="0">
              <a:spcBef>
                <a:spcPts val="640"/>
              </a:spcBef>
              <a:spcAft>
                <a:spcPts val="0"/>
              </a:spcAft>
              <a:buClr>
                <a:srgbClr val="888888"/>
              </a:buClr>
              <a:buSzPts val="3200"/>
              <a:buNone/>
            </a:pPr>
            <a:r>
              <a:rPr lang="en-US" dirty="0">
                <a:hlinkClick r:id="rId3"/>
              </a:rPr>
              <a:t>https://www.youtube.com/watch?v=Vr4Ftrrq8oA</a:t>
            </a:r>
            <a:endParaRPr lang="en-US" dirty="0"/>
          </a:p>
          <a:p>
            <a:pPr marL="0" lvl="0" indent="0" rtl="0">
              <a:spcBef>
                <a:spcPts val="640"/>
              </a:spcBef>
              <a:spcAft>
                <a:spcPts val="0"/>
              </a:spcAft>
              <a:buClr>
                <a:srgbClr val="888888"/>
              </a:buClr>
              <a:buSzPts val="3200"/>
              <a:buNone/>
            </a:pPr>
            <a:r>
              <a:rPr lang="en-US" dirty="0"/>
              <a:t>(you can do a great job on a budget too)</a:t>
            </a:r>
          </a:p>
          <a:p>
            <a:pPr marL="0" lvl="0" indent="0" rtl="0">
              <a:spcBef>
                <a:spcPts val="640"/>
              </a:spcBef>
              <a:spcAft>
                <a:spcPts val="0"/>
              </a:spcAft>
              <a:buClr>
                <a:srgbClr val="888888"/>
              </a:buClr>
              <a:buSzPts val="3200"/>
              <a:buNone/>
            </a:pPr>
            <a:endParaRPr lang="en-US" dirty="0"/>
          </a:p>
          <a:p>
            <a:pPr marL="0" lvl="0" indent="0" rtl="0">
              <a:spcBef>
                <a:spcPts val="640"/>
              </a:spcBef>
              <a:spcAft>
                <a:spcPts val="0"/>
              </a:spcAft>
              <a:buClr>
                <a:srgbClr val="888888"/>
              </a:buClr>
              <a:buSzPts val="3200"/>
              <a:buNone/>
            </a:pPr>
            <a:endParaRPr lang="en-US" dirty="0"/>
          </a:p>
        </p:txBody>
      </p:sp>
      <p:pic>
        <p:nvPicPr>
          <p:cNvPr id="3" name="Picture 2">
            <a:extLst>
              <a:ext uri="{FF2B5EF4-FFF2-40B4-BE49-F238E27FC236}">
                <a16:creationId xmlns:a16="http://schemas.microsoft.com/office/drawing/2014/main" id="{856B9FD5-B448-6B63-F1F5-350C77174360}"/>
              </a:ext>
            </a:extLst>
          </p:cNvPr>
          <p:cNvPicPr>
            <a:picLocks noChangeAspect="1"/>
          </p:cNvPicPr>
          <p:nvPr/>
        </p:nvPicPr>
        <p:blipFill rotWithShape="1">
          <a:blip r:embed="rId4"/>
          <a:srcRect l="3676" r="15856"/>
          <a:stretch/>
        </p:blipFill>
        <p:spPr>
          <a:xfrm>
            <a:off x="4645026" y="1631156"/>
            <a:ext cx="4041775" cy="2963466"/>
          </a:xfrm>
          <a:prstGeom prst="rect">
            <a:avLst/>
          </a:prstGeom>
          <a:noFill/>
        </p:spPr>
      </p:pic>
    </p:spTree>
    <p:extLst>
      <p:ext uri="{BB962C8B-B14F-4D97-AF65-F5344CB8AC3E}">
        <p14:creationId xmlns:p14="http://schemas.microsoft.com/office/powerpoint/2010/main" val="3556623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35"/>
          <p:cNvSpPr txBox="1">
            <a:spLocks noGrp="1"/>
          </p:cNvSpPr>
          <p:nvPr>
            <p:ph type="title"/>
          </p:nvPr>
        </p:nvSpPr>
        <p:spPr>
          <a:xfrm>
            <a:off x="457200" y="205979"/>
            <a:ext cx="8229600" cy="857250"/>
          </a:xfrm>
        </p:spPr>
        <p:txBody>
          <a:bodyPr spcFirstLastPara="1" vert="horz" lIns="91440" tIns="45720" rIns="91440" bIns="45720" rtlCol="0" anchor="ctr" anchorCtr="0">
            <a:normAutofit/>
          </a:bodyPr>
          <a:lstStyle/>
          <a:p>
            <a:pPr marL="0" lvl="0" indent="0">
              <a:spcAft>
                <a:spcPts val="0"/>
              </a:spcAft>
              <a:buClr>
                <a:schemeClr val="lt1"/>
              </a:buClr>
              <a:buSzPts val="3600"/>
            </a:pPr>
            <a:r>
              <a:rPr lang="en-GB"/>
              <a:t>IOP Scotland Teacher Network</a:t>
            </a:r>
          </a:p>
        </p:txBody>
      </p:sp>
      <p:sp>
        <p:nvSpPr>
          <p:cNvPr id="588" name="Text Placeholder 2">
            <a:extLst>
              <a:ext uri="{FF2B5EF4-FFF2-40B4-BE49-F238E27FC236}">
                <a16:creationId xmlns:a16="http://schemas.microsoft.com/office/drawing/2014/main" id="{05E2E1EE-3823-2A12-788F-14BC076AB426}"/>
              </a:ext>
            </a:extLst>
          </p:cNvPr>
          <p:cNvSpPr>
            <a:spLocks noGrp="1"/>
          </p:cNvSpPr>
          <p:nvPr>
            <p:ph type="body" idx="1"/>
          </p:nvPr>
        </p:nvSpPr>
        <p:spPr>
          <a:xfrm>
            <a:off x="4716016" y="1107280"/>
            <a:ext cx="4680520" cy="960413"/>
          </a:xfrm>
        </p:spPr>
        <p:txBody>
          <a:bodyPr>
            <a:normAutofit/>
          </a:bodyPr>
          <a:lstStyle/>
          <a:p>
            <a:pPr>
              <a:spcBef>
                <a:spcPts val="0"/>
              </a:spcBef>
            </a:pPr>
            <a:r>
              <a:rPr lang="en-US" dirty="0"/>
              <a:t>https://www.makereceipt.com/</a:t>
            </a:r>
          </a:p>
          <a:p>
            <a:endParaRPr lang="en-US" dirty="0"/>
          </a:p>
        </p:txBody>
      </p:sp>
      <p:pic>
        <p:nvPicPr>
          <p:cNvPr id="7" name="Picture 6">
            <a:extLst>
              <a:ext uri="{FF2B5EF4-FFF2-40B4-BE49-F238E27FC236}">
                <a16:creationId xmlns:a16="http://schemas.microsoft.com/office/drawing/2014/main" id="{6F0BA4E0-83A1-8E3B-C4F0-045408F47320}"/>
              </a:ext>
            </a:extLst>
          </p:cNvPr>
          <p:cNvPicPr>
            <a:picLocks noChangeAspect="1"/>
          </p:cNvPicPr>
          <p:nvPr/>
        </p:nvPicPr>
        <p:blipFill rotWithShape="1">
          <a:blip r:embed="rId3"/>
          <a:srcRect l="2274" r="3312" b="-4"/>
          <a:stretch/>
        </p:blipFill>
        <p:spPr>
          <a:xfrm>
            <a:off x="457200" y="1631156"/>
            <a:ext cx="4040188" cy="2963466"/>
          </a:xfrm>
          <a:prstGeom prst="rect">
            <a:avLst/>
          </a:prstGeom>
          <a:noFill/>
        </p:spPr>
      </p:pic>
      <p:sp>
        <p:nvSpPr>
          <p:cNvPr id="5" name="TextBox 4">
            <a:extLst>
              <a:ext uri="{FF2B5EF4-FFF2-40B4-BE49-F238E27FC236}">
                <a16:creationId xmlns:a16="http://schemas.microsoft.com/office/drawing/2014/main" id="{1158CCE4-C23F-9BEB-1DC4-E5162F7A6AFF}"/>
              </a:ext>
            </a:extLst>
          </p:cNvPr>
          <p:cNvSpPr txBox="1"/>
          <p:nvPr/>
        </p:nvSpPr>
        <p:spPr>
          <a:xfrm>
            <a:off x="454561" y="1347614"/>
            <a:ext cx="4041775" cy="479822"/>
          </a:xfrm>
          <a:prstGeom prst="rect">
            <a:avLst/>
          </a:prstGeom>
        </p:spPr>
        <p:txBody>
          <a:bodyPr vert="horz" lIns="91440" tIns="45720" rIns="91440" bIns="45720" rtlCol="0" anchor="b">
            <a:normAutofit/>
          </a:bodyPr>
          <a:lstStyle/>
          <a:p>
            <a:pPr>
              <a:lnSpc>
                <a:spcPct val="90000"/>
              </a:lnSpc>
              <a:spcBef>
                <a:spcPct val="20000"/>
              </a:spcBef>
            </a:pPr>
            <a:r>
              <a:rPr lang="en-US" sz="1700" b="1" kern="1200">
                <a:solidFill>
                  <a:schemeClr val="tx1">
                    <a:lumMod val="75000"/>
                    <a:lumOff val="25000"/>
                  </a:schemeClr>
                </a:solidFill>
                <a:latin typeface="+mn-lt"/>
                <a:ea typeface="+mn-ea"/>
                <a:cs typeface="+mn-cs"/>
                <a:hlinkClick r:id="rId4">
                  <a:extLst>
                    <a:ext uri="{A12FA001-AC4F-418D-AE19-62706E023703}">
                      <ahyp:hlinkClr xmlns:ahyp="http://schemas.microsoft.com/office/drawing/2018/hyperlinkcolor" val="tx"/>
                    </a:ext>
                  </a:extLst>
                </a:hlinkClick>
              </a:rPr>
              <a:t>https://expensesreceipt.com/index.html</a:t>
            </a:r>
            <a:endParaRPr lang="en-US" sz="1700" b="1" kern="1200">
              <a:solidFill>
                <a:schemeClr val="tx1">
                  <a:lumMod val="75000"/>
                  <a:lumOff val="25000"/>
                </a:schemeClr>
              </a:solidFill>
              <a:latin typeface="+mn-lt"/>
              <a:ea typeface="+mn-ea"/>
              <a:cs typeface="+mn-cs"/>
            </a:endParaRPr>
          </a:p>
          <a:p>
            <a:pPr>
              <a:lnSpc>
                <a:spcPct val="90000"/>
              </a:lnSpc>
              <a:spcBef>
                <a:spcPct val="20000"/>
              </a:spcBef>
            </a:pPr>
            <a:endParaRPr lang="en-US" sz="1700" b="1" kern="1200">
              <a:solidFill>
                <a:schemeClr val="tx1">
                  <a:lumMod val="75000"/>
                  <a:lumOff val="25000"/>
                </a:schemeClr>
              </a:solidFill>
              <a:latin typeface="+mn-lt"/>
              <a:ea typeface="+mn-ea"/>
              <a:cs typeface="+mn-cs"/>
            </a:endParaRPr>
          </a:p>
        </p:txBody>
      </p:sp>
      <p:pic>
        <p:nvPicPr>
          <p:cNvPr id="3" name="Picture 2">
            <a:extLst>
              <a:ext uri="{FF2B5EF4-FFF2-40B4-BE49-F238E27FC236}">
                <a16:creationId xmlns:a16="http://schemas.microsoft.com/office/drawing/2014/main" id="{988441CF-951F-56A4-B01C-4FA52B36A7A1}"/>
              </a:ext>
            </a:extLst>
          </p:cNvPr>
          <p:cNvPicPr>
            <a:picLocks noChangeAspect="1"/>
          </p:cNvPicPr>
          <p:nvPr/>
        </p:nvPicPr>
        <p:blipFill rotWithShape="1">
          <a:blip r:embed="rId5"/>
          <a:srcRect l="11690"/>
          <a:stretch/>
        </p:blipFill>
        <p:spPr>
          <a:xfrm>
            <a:off x="4645026" y="1631156"/>
            <a:ext cx="4041775" cy="296346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DD11-495D-8BAE-54B1-936352CF06F0}"/>
              </a:ext>
            </a:extLst>
          </p:cNvPr>
          <p:cNvSpPr>
            <a:spLocks noGrp="1"/>
          </p:cNvSpPr>
          <p:nvPr>
            <p:ph type="title"/>
          </p:nvPr>
        </p:nvSpPr>
        <p:spPr/>
        <p:txBody>
          <a:bodyPr>
            <a:normAutofit/>
          </a:bodyPr>
          <a:lstStyle/>
          <a:p>
            <a:r>
              <a:rPr lang="en-GB" dirty="0"/>
              <a:t>Differentiation or </a:t>
            </a:r>
            <a:r>
              <a:rPr lang="en-GB" dirty="0" err="1"/>
              <a:t>Pockal</a:t>
            </a:r>
            <a:r>
              <a:rPr lang="en-GB" dirty="0"/>
              <a:t> it!</a:t>
            </a:r>
          </a:p>
        </p:txBody>
      </p:sp>
      <p:pic>
        <p:nvPicPr>
          <p:cNvPr id="8" name="Content Placeholder 7">
            <a:extLst>
              <a:ext uri="{FF2B5EF4-FFF2-40B4-BE49-F238E27FC236}">
                <a16:creationId xmlns:a16="http://schemas.microsoft.com/office/drawing/2014/main" id="{9CE12775-44ED-14D3-6AB9-5375B338DB9C}"/>
              </a:ext>
            </a:extLst>
          </p:cNvPr>
          <p:cNvPicPr>
            <a:picLocks noGrp="1" noChangeAspect="1"/>
          </p:cNvPicPr>
          <p:nvPr>
            <p:ph sz="half" idx="2"/>
          </p:nvPr>
        </p:nvPicPr>
        <p:blipFill rotWithShape="1">
          <a:blip r:embed="rId2"/>
          <a:srcRect l="15268" t="18818" r="13477"/>
          <a:stretch/>
        </p:blipFill>
        <p:spPr>
          <a:xfrm>
            <a:off x="5508104" y="208822"/>
            <a:ext cx="3249229" cy="4868739"/>
          </a:xfrm>
        </p:spPr>
      </p:pic>
      <p:pic>
        <p:nvPicPr>
          <p:cNvPr id="11" name="Content Placeholder 7">
            <a:extLst>
              <a:ext uri="{FF2B5EF4-FFF2-40B4-BE49-F238E27FC236}">
                <a16:creationId xmlns:a16="http://schemas.microsoft.com/office/drawing/2014/main" id="{667482FF-9203-372A-1C7B-D70190CCAD1A}"/>
              </a:ext>
            </a:extLst>
          </p:cNvPr>
          <p:cNvPicPr>
            <a:picLocks noChangeAspect="1"/>
          </p:cNvPicPr>
          <p:nvPr/>
        </p:nvPicPr>
        <p:blipFill rotWithShape="1">
          <a:blip r:embed="rId2"/>
          <a:srcRect b="87115"/>
          <a:stretch/>
        </p:blipFill>
        <p:spPr>
          <a:xfrm>
            <a:off x="611560" y="1419622"/>
            <a:ext cx="5058567" cy="857250"/>
          </a:xfrm>
          <a:prstGeom prst="rect">
            <a:avLst/>
          </a:prstGeom>
        </p:spPr>
      </p:pic>
      <p:sp>
        <p:nvSpPr>
          <p:cNvPr id="13" name="TextBox 12">
            <a:extLst>
              <a:ext uri="{FF2B5EF4-FFF2-40B4-BE49-F238E27FC236}">
                <a16:creationId xmlns:a16="http://schemas.microsoft.com/office/drawing/2014/main" id="{42CB02D4-A4C1-C438-33B6-E128C67AF6A1}"/>
              </a:ext>
            </a:extLst>
          </p:cNvPr>
          <p:cNvSpPr txBox="1"/>
          <p:nvPr/>
        </p:nvSpPr>
        <p:spPr>
          <a:xfrm>
            <a:off x="457200" y="2543463"/>
            <a:ext cx="5031634" cy="1477328"/>
          </a:xfrm>
          <a:prstGeom prst="rect">
            <a:avLst/>
          </a:prstGeom>
          <a:noFill/>
        </p:spPr>
        <p:txBody>
          <a:bodyPr wrap="none" rtlCol="0">
            <a:spAutoFit/>
          </a:bodyPr>
          <a:lstStyle/>
          <a:p>
            <a:r>
              <a:rPr lang="en-GB" dirty="0"/>
              <a:t>Find the cost of 2 alpha particles and a beta particle</a:t>
            </a:r>
          </a:p>
          <a:p>
            <a:r>
              <a:rPr lang="en-GB" dirty="0"/>
              <a:t>(ignore the tax)</a:t>
            </a:r>
          </a:p>
          <a:p>
            <a:endParaRPr lang="en-GB" dirty="0"/>
          </a:p>
          <a:p>
            <a:r>
              <a:rPr lang="en-GB" dirty="0"/>
              <a:t>Find the cost of 2 alpha particles and a beta particle</a:t>
            </a:r>
          </a:p>
          <a:p>
            <a:r>
              <a:rPr lang="en-GB" dirty="0"/>
              <a:t>(don’t tell them about the tax)</a:t>
            </a:r>
          </a:p>
        </p:txBody>
      </p:sp>
    </p:spTree>
    <p:extLst>
      <p:ext uri="{BB962C8B-B14F-4D97-AF65-F5344CB8AC3E}">
        <p14:creationId xmlns:p14="http://schemas.microsoft.com/office/powerpoint/2010/main" val="2437985008"/>
      </p:ext>
    </p:extLst>
  </p:cSld>
  <p:clrMapOvr>
    <a:masterClrMapping/>
  </p:clrMapOvr>
</p:sld>
</file>

<file path=ppt/theme/theme1.xml><?xml version="1.0" encoding="utf-8"?>
<a:theme xmlns:a="http://schemas.openxmlformats.org/drawingml/2006/main" name="IOP Scotland 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631</Words>
  <Application>Microsoft Office PowerPoint</Application>
  <PresentationFormat>On-screen Show (16:9)</PresentationFormat>
  <Paragraphs>81</Paragraphs>
  <Slides>13</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IOP Scotland Presentation1</vt:lpstr>
      <vt:lpstr>IOP Scotland Teacher Network</vt:lpstr>
      <vt:lpstr>IOP Scotland Teacher Network</vt:lpstr>
      <vt:lpstr>IOP Scotland Teacher Network</vt:lpstr>
      <vt:lpstr>IOP Scotland Teacher Network</vt:lpstr>
      <vt:lpstr>IOP Scotland Teacher Network</vt:lpstr>
      <vt:lpstr>IOP Scotland Teacher Network</vt:lpstr>
      <vt:lpstr>IOP Scotland Teacher Network</vt:lpstr>
      <vt:lpstr>IOP Scotland Teacher Network</vt:lpstr>
      <vt:lpstr>Differentiation or Pockal it!</vt:lpstr>
      <vt:lpstr>PowerPoint Presentation</vt:lpstr>
      <vt:lpstr>Decoder / Cipher</vt:lpstr>
      <vt:lpstr>Check your bearrings</vt:lpstr>
      <vt:lpstr>GO &amp; SHOW YOUR CREATIVITY-EITHER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IOP Scotland Teacher Network</dc:title>
  <dc:creator>Mrs Hargreaves</dc:creator>
  <cp:lastModifiedBy>Mrs Hargreaves</cp:lastModifiedBy>
  <cp:revision>15</cp:revision>
  <dcterms:created xsi:type="dcterms:W3CDTF">2020-10-26T19:38:55Z</dcterms:created>
  <dcterms:modified xsi:type="dcterms:W3CDTF">2024-05-23T09:33:18Z</dcterms:modified>
</cp:coreProperties>
</file>