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5"/>
  </p:notesMasterIdLst>
  <p:handoutMasterIdLst>
    <p:handoutMasterId r:id="rId226"/>
  </p:handoutMasterIdLst>
  <p:sldIdLst>
    <p:sldId id="256" r:id="rId2"/>
    <p:sldId id="409" r:id="rId3"/>
    <p:sldId id="522" r:id="rId4"/>
    <p:sldId id="420" r:id="rId5"/>
    <p:sldId id="654" r:id="rId6"/>
    <p:sldId id="318" r:id="rId7"/>
    <p:sldId id="258" r:id="rId8"/>
    <p:sldId id="531" r:id="rId9"/>
    <p:sldId id="508" r:id="rId10"/>
    <p:sldId id="509" r:id="rId11"/>
    <p:sldId id="512" r:id="rId12"/>
    <p:sldId id="517" r:id="rId13"/>
    <p:sldId id="518" r:id="rId14"/>
    <p:sldId id="645" r:id="rId15"/>
    <p:sldId id="532" r:id="rId16"/>
    <p:sldId id="726" r:id="rId17"/>
    <p:sldId id="523" r:id="rId18"/>
    <p:sldId id="410" r:id="rId19"/>
    <p:sldId id="714" r:id="rId20"/>
    <p:sldId id="529" r:id="rId21"/>
    <p:sldId id="655" r:id="rId22"/>
    <p:sldId id="519" r:id="rId23"/>
    <p:sldId id="564" r:id="rId24"/>
    <p:sldId id="643" r:id="rId25"/>
    <p:sldId id="566" r:id="rId26"/>
    <p:sldId id="577" r:id="rId27"/>
    <p:sldId id="565" r:id="rId28"/>
    <p:sldId id="559" r:id="rId29"/>
    <p:sldId id="567" r:id="rId30"/>
    <p:sldId id="568" r:id="rId31"/>
    <p:sldId id="569" r:id="rId32"/>
    <p:sldId id="570" r:id="rId33"/>
    <p:sldId id="571" r:id="rId34"/>
    <p:sldId id="572" r:id="rId35"/>
    <p:sldId id="574" r:id="rId36"/>
    <p:sldId id="575" r:id="rId37"/>
    <p:sldId id="632" r:id="rId38"/>
    <p:sldId id="631" r:id="rId39"/>
    <p:sldId id="633" r:id="rId40"/>
    <p:sldId id="634" r:id="rId41"/>
    <p:sldId id="635" r:id="rId42"/>
    <p:sldId id="636" r:id="rId43"/>
    <p:sldId id="637" r:id="rId44"/>
    <p:sldId id="638" r:id="rId45"/>
    <p:sldId id="639" r:id="rId46"/>
    <p:sldId id="536" r:id="rId47"/>
    <p:sldId id="537" r:id="rId48"/>
    <p:sldId id="547" r:id="rId49"/>
    <p:sldId id="605" r:id="rId50"/>
    <p:sldId id="606" r:id="rId51"/>
    <p:sldId id="607" r:id="rId52"/>
    <p:sldId id="609" r:id="rId53"/>
    <p:sldId id="641" r:id="rId54"/>
    <p:sldId id="579" r:id="rId55"/>
    <p:sldId id="656" r:id="rId56"/>
    <p:sldId id="610" r:id="rId57"/>
    <p:sldId id="611" r:id="rId58"/>
    <p:sldId id="580" r:id="rId59"/>
    <p:sldId id="640" r:id="rId60"/>
    <p:sldId id="642" r:id="rId61"/>
    <p:sldId id="549" r:id="rId62"/>
    <p:sldId id="615" r:id="rId63"/>
    <p:sldId id="608" r:id="rId64"/>
    <p:sldId id="757" r:id="rId65"/>
    <p:sldId id="758" r:id="rId66"/>
    <p:sldId id="759" r:id="rId67"/>
    <p:sldId id="760" r:id="rId68"/>
    <p:sldId id="540" r:id="rId69"/>
    <p:sldId id="678" r:id="rId70"/>
    <p:sldId id="548" r:id="rId71"/>
    <p:sldId id="538" r:id="rId72"/>
    <p:sldId id="539" r:id="rId73"/>
    <p:sldId id="761" r:id="rId74"/>
    <p:sldId id="762" r:id="rId75"/>
    <p:sldId id="727" r:id="rId76"/>
    <p:sldId id="728" r:id="rId77"/>
    <p:sldId id="729" r:id="rId78"/>
    <p:sldId id="730" r:id="rId79"/>
    <p:sldId id="731" r:id="rId80"/>
    <p:sldId id="732" r:id="rId81"/>
    <p:sldId id="733" r:id="rId82"/>
    <p:sldId id="734" r:id="rId83"/>
    <p:sldId id="735" r:id="rId84"/>
    <p:sldId id="739" r:id="rId85"/>
    <p:sldId id="740" r:id="rId86"/>
    <p:sldId id="763" r:id="rId87"/>
    <p:sldId id="764" r:id="rId88"/>
    <p:sldId id="741" r:id="rId89"/>
    <p:sldId id="742" r:id="rId90"/>
    <p:sldId id="743" r:id="rId91"/>
    <p:sldId id="744" r:id="rId92"/>
    <p:sldId id="745" r:id="rId93"/>
    <p:sldId id="746" r:id="rId94"/>
    <p:sldId id="747" r:id="rId95"/>
    <p:sldId id="750" r:id="rId96"/>
    <p:sldId id="751" r:id="rId97"/>
    <p:sldId id="752" r:id="rId98"/>
    <p:sldId id="753" r:id="rId99"/>
    <p:sldId id="754" r:id="rId100"/>
    <p:sldId id="755" r:id="rId101"/>
    <p:sldId id="756" r:id="rId102"/>
    <p:sldId id="551" r:id="rId103"/>
    <p:sldId id="587" r:id="rId104"/>
    <p:sldId id="613" r:id="rId105"/>
    <p:sldId id="430" r:id="rId106"/>
    <p:sldId id="612" r:id="rId107"/>
    <p:sldId id="588" r:id="rId108"/>
    <p:sldId id="614" r:id="rId109"/>
    <p:sldId id="711" r:id="rId110"/>
    <p:sldId id="646" r:id="rId111"/>
    <p:sldId id="647" r:id="rId112"/>
    <p:sldId id="648" r:id="rId113"/>
    <p:sldId id="649" r:id="rId114"/>
    <p:sldId id="650" r:id="rId115"/>
    <p:sldId id="651" r:id="rId116"/>
    <p:sldId id="652" r:id="rId117"/>
    <p:sldId id="653" r:id="rId118"/>
    <p:sldId id="617" r:id="rId119"/>
    <p:sldId id="701" r:id="rId120"/>
    <p:sldId id="704" r:id="rId121"/>
    <p:sldId id="619" r:id="rId122"/>
    <p:sldId id="618" r:id="rId123"/>
    <p:sldId id="620" r:id="rId124"/>
    <p:sldId id="589" r:id="rId125"/>
    <p:sldId id="712" r:id="rId126"/>
    <p:sldId id="560" r:id="rId127"/>
    <p:sldId id="562" r:id="rId128"/>
    <p:sldId id="584" r:id="rId129"/>
    <p:sldId id="585" r:id="rId130"/>
    <p:sldId id="713" r:id="rId131"/>
    <p:sldId id="583" r:id="rId132"/>
    <p:sldId id="680" r:id="rId133"/>
    <p:sldId id="679" r:id="rId134"/>
    <p:sldId id="693" r:id="rId135"/>
    <p:sldId id="692" r:id="rId136"/>
    <p:sldId id="683" r:id="rId137"/>
    <p:sldId id="685" r:id="rId138"/>
    <p:sldId id="684" r:id="rId139"/>
    <p:sldId id="702" r:id="rId140"/>
    <p:sldId id="686" r:id="rId141"/>
    <p:sldId id="687" r:id="rId142"/>
    <p:sldId id="688" r:id="rId143"/>
    <p:sldId id="690" r:id="rId144"/>
    <p:sldId id="689" r:id="rId145"/>
    <p:sldId id="578" r:id="rId146"/>
    <p:sldId id="657" r:id="rId147"/>
    <p:sldId id="691" r:id="rId148"/>
    <p:sldId id="694" r:id="rId149"/>
    <p:sldId id="513" r:id="rId150"/>
    <p:sldId id="524" r:id="rId151"/>
    <p:sldId id="533" r:id="rId152"/>
    <p:sldId id="541" r:id="rId153"/>
    <p:sldId id="554" r:id="rId154"/>
    <p:sldId id="555" r:id="rId155"/>
    <p:sldId id="556" r:id="rId156"/>
    <p:sldId id="557" r:id="rId157"/>
    <p:sldId id="469" r:id="rId158"/>
    <p:sldId id="709" r:id="rId159"/>
    <p:sldId id="716" r:id="rId160"/>
    <p:sldId id="724" r:id="rId161"/>
    <p:sldId id="717" r:id="rId162"/>
    <p:sldId id="725" r:id="rId163"/>
    <p:sldId id="719" r:id="rId164"/>
    <p:sldId id="720" r:id="rId165"/>
    <p:sldId id="721" r:id="rId166"/>
    <p:sldId id="722" r:id="rId167"/>
    <p:sldId id="723" r:id="rId168"/>
    <p:sldId id="710" r:id="rId169"/>
    <p:sldId id="552" r:id="rId170"/>
    <p:sldId id="765" r:id="rId171"/>
    <p:sldId id="766" r:id="rId172"/>
    <p:sldId id="511" r:id="rId173"/>
    <p:sldId id="616" r:id="rId174"/>
    <p:sldId id="525" r:id="rId175"/>
    <p:sldId id="596" r:id="rId176"/>
    <p:sldId id="630" r:id="rId177"/>
    <p:sldId id="527" r:id="rId178"/>
    <p:sldId id="622" r:id="rId179"/>
    <p:sldId id="623" r:id="rId180"/>
    <p:sldId id="624" r:id="rId181"/>
    <p:sldId id="625" r:id="rId182"/>
    <p:sldId id="626" r:id="rId183"/>
    <p:sldId id="627" r:id="rId184"/>
    <p:sldId id="628" r:id="rId185"/>
    <p:sldId id="629" r:id="rId186"/>
    <p:sldId id="591" r:id="rId187"/>
    <p:sldId id="592" r:id="rId188"/>
    <p:sldId id="593" r:id="rId189"/>
    <p:sldId id="594" r:id="rId190"/>
    <p:sldId id="595" r:id="rId191"/>
    <p:sldId id="553" r:id="rId192"/>
    <p:sldId id="621" r:id="rId193"/>
    <p:sldId id="590" r:id="rId194"/>
    <p:sldId id="599" r:id="rId195"/>
    <p:sldId id="600" r:id="rId196"/>
    <p:sldId id="601" r:id="rId197"/>
    <p:sldId id="668" r:id="rId198"/>
    <p:sldId id="662" r:id="rId199"/>
    <p:sldId id="663" r:id="rId200"/>
    <p:sldId id="664" r:id="rId201"/>
    <p:sldId id="665" r:id="rId202"/>
    <p:sldId id="666" r:id="rId203"/>
    <p:sldId id="667" r:id="rId204"/>
    <p:sldId id="472" r:id="rId205"/>
    <p:sldId id="473" r:id="rId206"/>
    <p:sldId id="482" r:id="rId207"/>
    <p:sldId id="490" r:id="rId208"/>
    <p:sldId id="492" r:id="rId209"/>
    <p:sldId id="495" r:id="rId210"/>
    <p:sldId id="496" r:id="rId211"/>
    <p:sldId id="506" r:id="rId212"/>
    <p:sldId id="415" r:id="rId213"/>
    <p:sldId id="416" r:id="rId214"/>
    <p:sldId id="417" r:id="rId215"/>
    <p:sldId id="349" r:id="rId216"/>
    <p:sldId id="350" r:id="rId217"/>
    <p:sldId id="351" r:id="rId218"/>
    <p:sldId id="352" r:id="rId219"/>
    <p:sldId id="353" r:id="rId220"/>
    <p:sldId id="354" r:id="rId221"/>
    <p:sldId id="355" r:id="rId222"/>
    <p:sldId id="700" r:id="rId223"/>
    <p:sldId id="703" r:id="rId224"/>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CCFFFF"/>
    <a:srgbClr val="FF0000"/>
    <a:srgbClr val="66FFFF"/>
    <a:srgbClr val="FF0066"/>
    <a:srgbClr val="0033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0707" autoAdjust="0"/>
    <p:restoredTop sz="94737" autoAdjust="0"/>
  </p:normalViewPr>
  <p:slideViewPr>
    <p:cSldViewPr>
      <p:cViewPr>
        <p:scale>
          <a:sx n="75" d="100"/>
          <a:sy n="75" d="100"/>
        </p:scale>
        <p:origin x="-14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5422"/>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handoutMaster" Target="handoutMasters/handout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presProps" Target="presProps.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theme" Target="theme/theme1.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tableStyles" Target="tableStyle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s>
</file>

<file path=ppt/charts/_rels/chart1.xml.rels><?xml version="1.0" encoding="UTF-8" standalone="yes"?>
<Relationships xmlns="http://schemas.openxmlformats.org/package/2006/relationships"><Relationship Id="rId2" Type="http://schemas.openxmlformats.org/officeDocument/2006/relationships/oleObject" Target="file:///L:\Jennies%20Stuff\Hookes%20Law%20example.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L:\Jennies%20Stuff\Hookes%20Law%20example.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6788876575572"/>
          <c:y val="3.0834621151304333E-2"/>
          <c:w val="0.84670816034747054"/>
          <c:h val="0.8340138844262438"/>
        </c:manualLayout>
      </c:layout>
      <c:scatterChart>
        <c:scatterStyle val="lineMarker"/>
        <c:varyColors val="0"/>
        <c:ser>
          <c:idx val="0"/>
          <c:order val="0"/>
          <c:tx>
            <c:strRef>
              <c:f>Sheet1!$B$1:$B$2</c:f>
              <c:strCache>
                <c:ptCount val="1"/>
                <c:pt idx="0">
                  <c:v>Extension (cm) Spring 1</c:v>
                </c:pt>
              </c:strCache>
            </c:strRef>
          </c:tx>
          <c:spPr>
            <a:ln w="28575">
              <a:noFill/>
            </a:ln>
          </c:spPr>
          <c:trendline>
            <c:trendlineType val="linear"/>
            <c:dispRSqr val="0"/>
            <c:dispEq val="0"/>
          </c:trendline>
          <c:xVal>
            <c:numRef>
              <c:f>Sheet1!$A$3:$A$13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xVal>
          <c:yVal>
            <c:numRef>
              <c:f>Sheet1!$B$3:$B$13</c:f>
              <c:numCache>
                <c:formatCode>0.0</c:formatCode>
                <c:ptCount val="11"/>
                <c:pt idx="0">
                  <c:v>0</c:v>
                </c:pt>
                <c:pt idx="1">
                  <c:v>2.4</c:v>
                </c:pt>
                <c:pt idx="2">
                  <c:v>4.8</c:v>
                </c:pt>
                <c:pt idx="3">
                  <c:v>7.2</c:v>
                </c:pt>
                <c:pt idx="4">
                  <c:v>9.6</c:v>
                </c:pt>
                <c:pt idx="5">
                  <c:v>12</c:v>
                </c:pt>
                <c:pt idx="6">
                  <c:v>14.4</c:v>
                </c:pt>
                <c:pt idx="7">
                  <c:v>16.8</c:v>
                </c:pt>
                <c:pt idx="8">
                  <c:v>19.2</c:v>
                </c:pt>
                <c:pt idx="9">
                  <c:v>21.6</c:v>
                </c:pt>
                <c:pt idx="10">
                  <c:v>24</c:v>
                </c:pt>
              </c:numCache>
            </c:numRef>
          </c:yVal>
          <c:smooth val="0"/>
        </c:ser>
        <c:ser>
          <c:idx val="1"/>
          <c:order val="1"/>
          <c:tx>
            <c:strRef>
              <c:f>Sheet1!$C$1:$C$2</c:f>
              <c:strCache>
                <c:ptCount val="1"/>
                <c:pt idx="0">
                  <c:v>Extension (cm) Spring 2</c:v>
                </c:pt>
              </c:strCache>
            </c:strRef>
          </c:tx>
          <c:spPr>
            <a:ln w="28575">
              <a:noFill/>
            </a:ln>
          </c:spPr>
          <c:trendline>
            <c:trendlineType val="linear"/>
            <c:dispRSqr val="0"/>
            <c:dispEq val="0"/>
          </c:trendline>
          <c:xVal>
            <c:numRef>
              <c:f>Sheet1!$A$3:$A$13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xVal>
          <c:yVal>
            <c:numRef>
              <c:f>Sheet1!$C$3:$C$13</c:f>
              <c:numCache>
                <c:formatCode>0.0</c:formatCode>
                <c:ptCount val="11"/>
                <c:pt idx="0">
                  <c:v>0</c:v>
                </c:pt>
                <c:pt idx="1">
                  <c:v>1.7</c:v>
                </c:pt>
                <c:pt idx="2">
                  <c:v>3.4</c:v>
                </c:pt>
                <c:pt idx="3">
                  <c:v>5.0999999999999996</c:v>
                </c:pt>
                <c:pt idx="4">
                  <c:v>6.8</c:v>
                </c:pt>
                <c:pt idx="5">
                  <c:v>8.5</c:v>
                </c:pt>
                <c:pt idx="6">
                  <c:v>10.199999999999999</c:v>
                </c:pt>
                <c:pt idx="7">
                  <c:v>11.9</c:v>
                </c:pt>
                <c:pt idx="8">
                  <c:v>13.6</c:v>
                </c:pt>
                <c:pt idx="9">
                  <c:v>15.3</c:v>
                </c:pt>
                <c:pt idx="10">
                  <c:v>17</c:v>
                </c:pt>
              </c:numCache>
            </c:numRef>
          </c:yVal>
          <c:smooth val="0"/>
        </c:ser>
        <c:dLbls>
          <c:showLegendKey val="0"/>
          <c:showVal val="0"/>
          <c:showCatName val="0"/>
          <c:showSerName val="0"/>
          <c:showPercent val="0"/>
          <c:showBubbleSize val="0"/>
        </c:dLbls>
        <c:axId val="38719872"/>
        <c:axId val="38721792"/>
      </c:scatterChart>
      <c:valAx>
        <c:axId val="38719872"/>
        <c:scaling>
          <c:orientation val="minMax"/>
          <c:max val="11"/>
        </c:scaling>
        <c:delete val="0"/>
        <c:axPos val="b"/>
        <c:majorGridlines/>
        <c:minorGridlines/>
        <c:title>
          <c:tx>
            <c:rich>
              <a:bodyPr/>
              <a:lstStyle/>
              <a:p>
                <a:pPr>
                  <a:defRPr/>
                </a:pPr>
                <a:r>
                  <a:rPr lang="en-GB"/>
                  <a:t>Weight (N)</a:t>
                </a:r>
              </a:p>
            </c:rich>
          </c:tx>
          <c:layout/>
          <c:overlay val="0"/>
        </c:title>
        <c:numFmt formatCode="General" sourceLinked="1"/>
        <c:majorTickMark val="out"/>
        <c:minorTickMark val="none"/>
        <c:tickLblPos val="nextTo"/>
        <c:crossAx val="38721792"/>
        <c:crosses val="autoZero"/>
        <c:crossBetween val="midCat"/>
        <c:majorUnit val="1"/>
        <c:minorUnit val="0.2"/>
      </c:valAx>
      <c:valAx>
        <c:axId val="38721792"/>
        <c:scaling>
          <c:orientation val="minMax"/>
        </c:scaling>
        <c:delete val="0"/>
        <c:axPos val="l"/>
        <c:majorGridlines/>
        <c:minorGridlines/>
        <c:title>
          <c:tx>
            <c:rich>
              <a:bodyPr/>
              <a:lstStyle/>
              <a:p>
                <a:pPr>
                  <a:defRPr/>
                </a:pPr>
                <a:r>
                  <a:rPr lang="en-GB"/>
                  <a:t>Extension (cm)</a:t>
                </a:r>
              </a:p>
            </c:rich>
          </c:tx>
          <c:layout/>
          <c:overlay val="0"/>
        </c:title>
        <c:numFmt formatCode="0.0" sourceLinked="1"/>
        <c:majorTickMark val="out"/>
        <c:minorTickMark val="none"/>
        <c:tickLblPos val="nextTo"/>
        <c:crossAx val="38719872"/>
        <c:crosses val="autoZero"/>
        <c:crossBetween val="midCat"/>
      </c:valAx>
    </c:plotArea>
    <c:legend>
      <c:legendPos val="r"/>
      <c:legendEntry>
        <c:idx val="2"/>
        <c:delete val="1"/>
      </c:legendEntry>
      <c:legendEntry>
        <c:idx val="3"/>
        <c:delete val="1"/>
      </c:legendEntry>
      <c:layout>
        <c:manualLayout>
          <c:xMode val="edge"/>
          <c:yMode val="edge"/>
          <c:x val="0.16341092155863093"/>
          <c:y val="5.4481853194999895E-2"/>
          <c:w val="0.31522423180521153"/>
          <c:h val="0.10581539021131177"/>
        </c:manualLayout>
      </c:layout>
      <c:overlay val="0"/>
      <c:spPr>
        <a:solidFill>
          <a:srgbClr val="FFFF00"/>
        </a:solidFill>
      </c:spPr>
      <c:txPr>
        <a:bodyPr/>
        <a:lstStyle/>
        <a:p>
          <a:pPr>
            <a:defRPr>
              <a:solidFill>
                <a:sysClr val="windowText" lastClr="000000"/>
              </a:solidFill>
            </a:defRPr>
          </a:pPr>
          <a:endParaRPr lang="en-US"/>
        </a:p>
      </c:txPr>
    </c:legend>
    <c:plotVisOnly val="1"/>
    <c:dispBlanksAs val="gap"/>
    <c:showDLblsOverMax val="0"/>
  </c:chart>
  <c:txPr>
    <a:bodyPr/>
    <a:lstStyle/>
    <a:p>
      <a:pPr>
        <a:defRPr sz="16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67787875843937E-2"/>
          <c:y val="2.3185985470979616E-2"/>
          <c:w val="0.89645973989574856"/>
          <c:h val="0.88021368953517853"/>
        </c:manualLayout>
      </c:layout>
      <c:scatterChart>
        <c:scatterStyle val="lineMarker"/>
        <c:varyColors val="0"/>
        <c:ser>
          <c:idx val="0"/>
          <c:order val="0"/>
          <c:tx>
            <c:strRef>
              <c:f>Sheet2!$C$1</c:f>
              <c:strCache>
                <c:ptCount val="1"/>
                <c:pt idx="0">
                  <c:v>Extension (mm)</c:v>
                </c:pt>
              </c:strCache>
            </c:strRef>
          </c:tx>
          <c:spPr>
            <a:ln w="28575">
              <a:noFill/>
            </a:ln>
          </c:spPr>
          <c:trendline>
            <c:trendlineType val="linear"/>
            <c:dispRSqr val="0"/>
            <c:dispEq val="0"/>
          </c:trendline>
          <c:xVal>
            <c:numRef>
              <c:f>Sheet2!$A$2:$A$12</c:f>
              <c:numCache>
                <c:formatCode>0.0</c:formatCode>
                <c:ptCount val="11"/>
                <c:pt idx="0">
                  <c:v>0</c:v>
                </c:pt>
                <c:pt idx="1">
                  <c:v>0.19884199999999999</c:v>
                </c:pt>
                <c:pt idx="2">
                  <c:v>0.29566600000000004</c:v>
                </c:pt>
                <c:pt idx="3">
                  <c:v>0.39307800000000004</c:v>
                </c:pt>
                <c:pt idx="4">
                  <c:v>0.48892200000000008</c:v>
                </c:pt>
                <c:pt idx="5">
                  <c:v>0.58525600000000011</c:v>
                </c:pt>
                <c:pt idx="6">
                  <c:v>0.68208000000000002</c:v>
                </c:pt>
                <c:pt idx="7">
                  <c:v>0.77968800000000016</c:v>
                </c:pt>
                <c:pt idx="8">
                  <c:v>0.87700200000000006</c:v>
                </c:pt>
                <c:pt idx="9">
                  <c:v>0.97470800000000002</c:v>
                </c:pt>
                <c:pt idx="10">
                  <c:v>1.0710420000000003</c:v>
                </c:pt>
              </c:numCache>
            </c:numRef>
          </c:xVal>
          <c:yVal>
            <c:numRef>
              <c:f>Sheet2!$C$2:$C$12</c:f>
              <c:numCache>
                <c:formatCode>0.0</c:formatCode>
                <c:ptCount val="11"/>
                <c:pt idx="0">
                  <c:v>0</c:v>
                </c:pt>
                <c:pt idx="1">
                  <c:v>7</c:v>
                </c:pt>
                <c:pt idx="2">
                  <c:v>11</c:v>
                </c:pt>
                <c:pt idx="3">
                  <c:v>15</c:v>
                </c:pt>
                <c:pt idx="4">
                  <c:v>18</c:v>
                </c:pt>
                <c:pt idx="5">
                  <c:v>21.5</c:v>
                </c:pt>
                <c:pt idx="6">
                  <c:v>25</c:v>
                </c:pt>
                <c:pt idx="7">
                  <c:v>29</c:v>
                </c:pt>
                <c:pt idx="8">
                  <c:v>33</c:v>
                </c:pt>
                <c:pt idx="9">
                  <c:v>36</c:v>
                </c:pt>
                <c:pt idx="10">
                  <c:v>40</c:v>
                </c:pt>
              </c:numCache>
            </c:numRef>
          </c:yVal>
          <c:smooth val="0"/>
        </c:ser>
        <c:dLbls>
          <c:showLegendKey val="0"/>
          <c:showVal val="0"/>
          <c:showCatName val="0"/>
          <c:showSerName val="0"/>
          <c:showPercent val="0"/>
          <c:showBubbleSize val="0"/>
        </c:dLbls>
        <c:axId val="38246656"/>
        <c:axId val="38261120"/>
      </c:scatterChart>
      <c:valAx>
        <c:axId val="38246656"/>
        <c:scaling>
          <c:orientation val="minMax"/>
        </c:scaling>
        <c:delete val="0"/>
        <c:axPos val="b"/>
        <c:majorGridlines/>
        <c:minorGridlines/>
        <c:title>
          <c:tx>
            <c:rich>
              <a:bodyPr/>
              <a:lstStyle/>
              <a:p>
                <a:pPr>
                  <a:defRPr/>
                </a:pPr>
                <a:r>
                  <a:rPr lang="en-GB"/>
                  <a:t>Extension (mm)</a:t>
                </a:r>
              </a:p>
            </c:rich>
          </c:tx>
          <c:layout>
            <c:manualLayout>
              <c:xMode val="edge"/>
              <c:yMode val="edge"/>
              <c:x val="0.78718311239574634"/>
              <c:y val="0.84041838763984156"/>
            </c:manualLayout>
          </c:layout>
          <c:overlay val="0"/>
        </c:title>
        <c:numFmt formatCode="0.0" sourceLinked="1"/>
        <c:majorTickMark val="out"/>
        <c:minorTickMark val="none"/>
        <c:tickLblPos val="nextTo"/>
        <c:crossAx val="38261120"/>
        <c:crosses val="autoZero"/>
        <c:crossBetween val="midCat"/>
        <c:majorUnit val="0.1"/>
        <c:minorUnit val="2.0000000000000004E-2"/>
      </c:valAx>
      <c:valAx>
        <c:axId val="38261120"/>
        <c:scaling>
          <c:orientation val="minMax"/>
          <c:max val="42"/>
          <c:min val="0"/>
        </c:scaling>
        <c:delete val="0"/>
        <c:axPos val="l"/>
        <c:majorGridlines/>
        <c:minorGridlines/>
        <c:title>
          <c:tx>
            <c:rich>
              <a:bodyPr/>
              <a:lstStyle/>
              <a:p>
                <a:pPr>
                  <a:defRPr/>
                </a:pPr>
                <a:r>
                  <a:rPr lang="en-GB"/>
                  <a:t>FORCE APPLIED (N)</a:t>
                </a:r>
              </a:p>
            </c:rich>
          </c:tx>
          <c:layout>
            <c:manualLayout>
              <c:xMode val="edge"/>
              <c:yMode val="edge"/>
              <c:x val="7.5065619280075033E-2"/>
              <c:y val="2.7557715019010585E-2"/>
            </c:manualLayout>
          </c:layout>
          <c:overlay val="0"/>
        </c:title>
        <c:numFmt formatCode="0.0" sourceLinked="1"/>
        <c:majorTickMark val="out"/>
        <c:minorTickMark val="none"/>
        <c:tickLblPos val="nextTo"/>
        <c:crossAx val="38246656"/>
        <c:crosses val="autoZero"/>
        <c:crossBetween val="midCat"/>
        <c:majorUnit val="4"/>
        <c:minorUnit val="0.2"/>
      </c:valAx>
    </c:plotArea>
    <c:plotVisOnly val="1"/>
    <c:dispBlanksAs val="gap"/>
    <c:showDLblsOverMax val="0"/>
  </c:chart>
  <c:txPr>
    <a:bodyPr/>
    <a:lstStyle/>
    <a:p>
      <a:pPr>
        <a:defRPr sz="2000"/>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1954" name="Rectangle 2050"/>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81955" name="Rectangle 2051"/>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fld id="{BA1F9ACE-A568-4268-9616-96459367CE6A}" type="datetimeFigureOut">
              <a:rPr lang="en-GB"/>
              <a:pPr>
                <a:defRPr/>
              </a:pPr>
              <a:t>27/08/2016</a:t>
            </a:fld>
            <a:endParaRPr lang="en-GB"/>
          </a:p>
        </p:txBody>
      </p:sp>
      <p:sp>
        <p:nvSpPr>
          <p:cNvPr id="381956" name="Rectangle 2052"/>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81957" name="Rectangle 2053"/>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110411FE-870F-4216-8B95-F2B2BBC7BABA}" type="slidenum">
              <a:rPr lang="en-GB"/>
              <a:pPr>
                <a:defRPr/>
              </a:pPr>
              <a:t>‹#›</a:t>
            </a:fld>
            <a:endParaRPr lang="en-GB"/>
          </a:p>
        </p:txBody>
      </p:sp>
    </p:spTree>
    <p:extLst>
      <p:ext uri="{BB962C8B-B14F-4D97-AF65-F5344CB8AC3E}">
        <p14:creationId xmlns:p14="http://schemas.microsoft.com/office/powerpoint/2010/main" val="26268038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8195"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fld id="{96150322-6650-448A-A571-421E11915DBB}" type="datetimeFigureOut">
              <a:rPr lang="en-GB"/>
              <a:pPr>
                <a:defRPr/>
              </a:pPr>
              <a:t>27/08/2016</a:t>
            </a:fld>
            <a:endParaRPr lang="en-GB"/>
          </a:p>
        </p:txBody>
      </p:sp>
      <p:sp>
        <p:nvSpPr>
          <p:cNvPr id="231428"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06463" y="4714875"/>
            <a:ext cx="498475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198"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8199"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07D8251C-F141-49D2-9872-36E6E15B6FFB}" type="slidenum">
              <a:rPr lang="en-GB"/>
              <a:pPr>
                <a:defRPr/>
              </a:pPr>
              <a:t>‹#›</a:t>
            </a:fld>
            <a:endParaRPr lang="en-GB"/>
          </a:p>
        </p:txBody>
      </p:sp>
    </p:spTree>
    <p:extLst>
      <p:ext uri="{BB962C8B-B14F-4D97-AF65-F5344CB8AC3E}">
        <p14:creationId xmlns:p14="http://schemas.microsoft.com/office/powerpoint/2010/main" val="19633446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D30925C-CC0B-4072-97AB-17F03DB7F61C}" type="slidenum">
              <a:rPr lang="en-GB" sz="1200" smtClean="0"/>
              <a:pPr eaLnBrk="1" hangingPunct="1"/>
              <a:t>7</a:t>
            </a:fld>
            <a:endParaRPr lang="en-GB" sz="1200" smtClean="0"/>
          </a:p>
        </p:txBody>
      </p:sp>
      <p:sp>
        <p:nvSpPr>
          <p:cNvPr id="232451" name="Rectangle 7"/>
          <p:cNvSpPr txBox="1">
            <a:spLocks noGrp="1" noChangeArrowheads="1"/>
          </p:cNvSpPr>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41F1460-03D1-4283-91FB-4AB9FD5C9F06}" type="slidenum">
              <a:rPr lang="en-GB" sz="1200"/>
              <a:pPr algn="r" eaLnBrk="1" hangingPunct="1"/>
              <a:t>7</a:t>
            </a:fld>
            <a:endParaRPr lang="en-GB" sz="1200"/>
          </a:p>
        </p:txBody>
      </p:sp>
      <p:sp>
        <p:nvSpPr>
          <p:cNvPr id="232452" name="Rectangle 2"/>
          <p:cNvSpPr>
            <a:spLocks noGrp="1" noRot="1" noChangeAspect="1" noChangeArrowheads="1" noTextEdit="1"/>
          </p:cNvSpPr>
          <p:nvPr>
            <p:ph type="sldImg"/>
          </p:nvPr>
        </p:nvSpPr>
        <p:spPr>
          <a:xfrm>
            <a:off x="917575" y="744538"/>
            <a:ext cx="4962525" cy="3722687"/>
          </a:xfrm>
          <a:ln/>
        </p:spPr>
      </p:sp>
      <p:sp>
        <p:nvSpPr>
          <p:cNvPr id="232453" name="Rectangle 3"/>
          <p:cNvSpPr>
            <a:spLocks noGrp="1" noChangeArrowheads="1"/>
          </p:cNvSpPr>
          <p:nvPr>
            <p:ph type="body" idx="1"/>
          </p:nvPr>
        </p:nvSpPr>
        <p:spPr>
          <a:noFill/>
        </p:spPr>
        <p:txBody>
          <a:bodyPr/>
          <a:lstStyle/>
          <a:p>
            <a:pPr eaLnBrk="1" hangingPunct="1"/>
            <a:r>
              <a:rPr lang="en-GB" smtClean="0"/>
              <a:t>All of these road signs relate to Physics in some way, whether mention of speed, force, acceleration or other physics terms. We are going to use the topic of road safety to teach you about MECHANICS. DYNAMICS and KINEMATICS (there are some big words for you to find out about)</a:t>
            </a:r>
          </a:p>
          <a:p>
            <a:pPr eaLnBrk="1" hangingPunct="1"/>
            <a:endParaRPr lang="en-GB" smtClean="0"/>
          </a:p>
          <a:p>
            <a:pPr eaLnBrk="1" hangingPunct="1"/>
            <a:r>
              <a:rPr lang="en-GB" smtClean="0"/>
              <a:t>We will use the upside down car, which we made up as our logo for this topic. It is meant to represent no road accidents here as we know about the Physics behind driving and we should know how to be safe.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E8B884E-117C-4DB9-BCEF-0473BA3F3116}" type="slidenum">
              <a:rPr lang="en-GB" sz="1200" smtClean="0"/>
              <a:pPr eaLnBrk="1" hangingPunct="1"/>
              <a:t>220</a:t>
            </a:fld>
            <a:endParaRPr lang="en-GB" sz="1200" smtClean="0"/>
          </a:p>
        </p:txBody>
      </p:sp>
      <p:sp>
        <p:nvSpPr>
          <p:cNvPr id="240643" name="Rectangle 7"/>
          <p:cNvSpPr txBox="1">
            <a:spLocks noGrp="1" noChangeArrowheads="1"/>
          </p:cNvSpPr>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63A344DA-6608-49E2-AC8C-5165398EDDAD}" type="slidenum">
              <a:rPr lang="en-GB" sz="1200"/>
              <a:pPr algn="r" eaLnBrk="1" hangingPunct="1"/>
              <a:t>220</a:t>
            </a:fld>
            <a:endParaRPr lang="en-GB" sz="1200"/>
          </a:p>
        </p:txBody>
      </p:sp>
      <p:sp>
        <p:nvSpPr>
          <p:cNvPr id="240644" name="Slide Image Placeholder 1"/>
          <p:cNvSpPr>
            <a:spLocks noGrp="1" noRot="1" noChangeAspect="1" noTextEdit="1"/>
          </p:cNvSpPr>
          <p:nvPr>
            <p:ph type="sldImg"/>
          </p:nvPr>
        </p:nvSpPr>
        <p:spPr>
          <a:xfrm>
            <a:off x="917575" y="744538"/>
            <a:ext cx="4962525" cy="3722687"/>
          </a:xfrm>
          <a:ln/>
        </p:spPr>
      </p:sp>
      <p:sp>
        <p:nvSpPr>
          <p:cNvPr id="240645" name="Notes Placeholder 2"/>
          <p:cNvSpPr>
            <a:spLocks noGrp="1"/>
          </p:cNvSpPr>
          <p:nvPr>
            <p:ph type="body" idx="1"/>
          </p:nvPr>
        </p:nvSpPr>
        <p:spPr>
          <a:xfrm>
            <a:off x="679450" y="4714875"/>
            <a:ext cx="5438775" cy="4467225"/>
          </a:xfrm>
          <a:noFill/>
        </p:spPr>
        <p:txBody>
          <a:bodyPr/>
          <a:lstStyle/>
          <a:p>
            <a:pPr eaLnBrk="1" hangingPunct="1">
              <a:spcBef>
                <a:spcPct val="0"/>
              </a:spcBef>
            </a:pPr>
            <a:endParaRPr lang="en-US" smtClean="0"/>
          </a:p>
        </p:txBody>
      </p:sp>
      <p:sp>
        <p:nvSpPr>
          <p:cNvPr id="240646" name="Slide Number Placehold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3B1FA615-23B3-4455-BC1C-A5CFB0ED8934}" type="slidenum">
              <a:rPr lang="en-GB" sz="1200">
                <a:latin typeface="Calibri" pitchFamily="34" charset="0"/>
                <a:cs typeface="Arial" pitchFamily="34" charset="0"/>
              </a:rPr>
              <a:pPr algn="r" eaLnBrk="1" hangingPunct="1"/>
              <a:t>220</a:t>
            </a:fld>
            <a:endParaRPr lang="en-GB" sz="1200">
              <a:latin typeface="Calibri"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FAD69A7-E0C9-4305-BEFC-0559F80047B8}" type="slidenum">
              <a:rPr lang="en-GB" sz="1200" smtClean="0"/>
              <a:pPr eaLnBrk="1" hangingPunct="1"/>
              <a:t>221</a:t>
            </a:fld>
            <a:endParaRPr lang="en-GB" sz="1200" smtClean="0"/>
          </a:p>
        </p:txBody>
      </p:sp>
      <p:sp>
        <p:nvSpPr>
          <p:cNvPr id="241667" name="Rectangle 7"/>
          <p:cNvSpPr txBox="1">
            <a:spLocks noGrp="1" noChangeArrowheads="1"/>
          </p:cNvSpPr>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EB557DE-771D-489D-BAA7-63461325EC40}" type="slidenum">
              <a:rPr lang="en-GB" sz="1200"/>
              <a:pPr algn="r" eaLnBrk="1" hangingPunct="1"/>
              <a:t>221</a:t>
            </a:fld>
            <a:endParaRPr lang="en-GB" sz="1200"/>
          </a:p>
        </p:txBody>
      </p:sp>
      <p:sp>
        <p:nvSpPr>
          <p:cNvPr id="241668" name="Slide Image Placeholder 1"/>
          <p:cNvSpPr>
            <a:spLocks noGrp="1" noRot="1" noChangeAspect="1" noTextEdit="1"/>
          </p:cNvSpPr>
          <p:nvPr>
            <p:ph type="sldImg"/>
          </p:nvPr>
        </p:nvSpPr>
        <p:spPr>
          <a:xfrm>
            <a:off x="917575" y="744538"/>
            <a:ext cx="4962525" cy="3722687"/>
          </a:xfrm>
          <a:ln/>
        </p:spPr>
      </p:sp>
      <p:sp>
        <p:nvSpPr>
          <p:cNvPr id="241669" name="Notes Placeholder 2"/>
          <p:cNvSpPr>
            <a:spLocks noGrp="1"/>
          </p:cNvSpPr>
          <p:nvPr>
            <p:ph type="body" idx="1"/>
          </p:nvPr>
        </p:nvSpPr>
        <p:spPr>
          <a:xfrm>
            <a:off x="679450" y="4714875"/>
            <a:ext cx="5438775" cy="4467225"/>
          </a:xfrm>
          <a:noFill/>
        </p:spPr>
        <p:txBody>
          <a:bodyPr/>
          <a:lstStyle/>
          <a:p>
            <a:pPr eaLnBrk="1" hangingPunct="1">
              <a:spcBef>
                <a:spcPct val="0"/>
              </a:spcBef>
            </a:pPr>
            <a:endParaRPr lang="en-US" smtClean="0"/>
          </a:p>
        </p:txBody>
      </p:sp>
      <p:sp>
        <p:nvSpPr>
          <p:cNvPr id="241670" name="Slide Number Placehold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5FF4ACD-3A0C-45F8-BD70-67459F22B007}" type="slidenum">
              <a:rPr lang="en-GB" sz="1200">
                <a:latin typeface="Calibri" pitchFamily="34" charset="0"/>
                <a:cs typeface="Arial" pitchFamily="34" charset="0"/>
              </a:rPr>
              <a:pPr algn="r" eaLnBrk="1" hangingPunct="1"/>
              <a:t>221</a:t>
            </a:fld>
            <a:endParaRPr lang="en-GB" sz="1200">
              <a:latin typeface="Calibri"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C860F27-05A5-46E1-8246-A49873B63B18}" type="slidenum">
              <a:rPr lang="en-GB" sz="1200" smtClean="0"/>
              <a:pPr eaLnBrk="1" hangingPunct="1"/>
              <a:t>17</a:t>
            </a:fld>
            <a:endParaRPr lang="en-GB" sz="1200" smtClean="0"/>
          </a:p>
        </p:txBody>
      </p:sp>
      <p:sp>
        <p:nvSpPr>
          <p:cNvPr id="233475" name="Rectangle 7"/>
          <p:cNvSpPr txBox="1">
            <a:spLocks noGrp="1" noChangeArrowheads="1"/>
          </p:cNvSpPr>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8D08CA5-3A76-47A1-B1BD-1091BA1CE321}" type="slidenum">
              <a:rPr lang="en-GB" sz="1200"/>
              <a:pPr algn="r" eaLnBrk="1" hangingPunct="1"/>
              <a:t>17</a:t>
            </a:fld>
            <a:endParaRPr lang="en-GB" sz="1200"/>
          </a:p>
        </p:txBody>
      </p:sp>
      <p:sp>
        <p:nvSpPr>
          <p:cNvPr id="233476" name="Rectangle 2"/>
          <p:cNvSpPr>
            <a:spLocks noGrp="1" noRot="1" noChangeAspect="1" noChangeArrowheads="1" noTextEdit="1"/>
          </p:cNvSpPr>
          <p:nvPr>
            <p:ph type="sldImg"/>
          </p:nvPr>
        </p:nvSpPr>
        <p:spPr>
          <a:xfrm>
            <a:off x="917575" y="744538"/>
            <a:ext cx="4962525" cy="3722687"/>
          </a:xfrm>
          <a:ln/>
        </p:spPr>
      </p:sp>
      <p:sp>
        <p:nvSpPr>
          <p:cNvPr id="233477" name="Rectangle 3"/>
          <p:cNvSpPr>
            <a:spLocks noGrp="1" noChangeArrowheads="1"/>
          </p:cNvSpPr>
          <p:nvPr>
            <p:ph type="body" idx="1"/>
          </p:nvPr>
        </p:nvSpPr>
        <p:spPr>
          <a:noFill/>
        </p:spPr>
        <p:txBody>
          <a:bodyPr/>
          <a:lstStyle/>
          <a:p>
            <a:pPr eaLnBrk="1" hangingPunct="1"/>
            <a:r>
              <a:rPr lang="en-GB" smtClean="0"/>
              <a:t>http://www.dailymail.co.uk/sciencetech/article-1284051/Incredible-slow-motion-picture-golf-ball-flattens-hits-steel-plate-150mph.html</a:t>
            </a:r>
          </a:p>
          <a:p>
            <a:pPr eaLnBrk="1" hangingPunct="1"/>
            <a:r>
              <a:rPr lang="en-GB" smtClean="0"/>
              <a:t>t looks like a rubber ball that has been squashed after being flung at a wall.</a:t>
            </a:r>
          </a:p>
          <a:p>
            <a:pPr eaLnBrk="1" hangingPunct="1"/>
            <a:endParaRPr lang="en-GB" smtClean="0"/>
          </a:p>
          <a:p>
            <a:pPr eaLnBrk="1" hangingPunct="1"/>
            <a:r>
              <a:rPr lang="en-GB" smtClean="0"/>
              <a:t>But these images actually show what happens during a high speed impact - to a golf ball. The slow motion close-up of the smash reveals the incredible forces at play when a golf ball is fired at a piece of steel at 150mph.   Internet picture of a golf ball hitting a piece of steel at 150mph in slow motion The video stills show what happens when a golf ball slams into a steel plate at high speed The clip reveals the unbelievable distortion it undergoes and its flexibility - even under the extreme stress of going from 150mph to zero in a split second.</a:t>
            </a:r>
          </a:p>
          <a:p>
            <a:pPr eaLnBrk="1" hangingPunct="1"/>
            <a:r>
              <a:rPr lang="en-GB" smtClean="0"/>
              <a:t>The whole ball is flattened like a pancake against the steel before bouncing off and instantly reforming into its original shape as the energy from the impact is transferred across the ball to the opposite end in a wave.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ACB3087-6612-4E48-8033-BF7BDBDDB96B}" type="slidenum">
              <a:rPr lang="en-GB" sz="1200" smtClean="0"/>
              <a:pPr eaLnBrk="1" hangingPunct="1"/>
              <a:t>59</a:t>
            </a:fld>
            <a:endParaRPr lang="en-GB" sz="1200" smtClean="0"/>
          </a:p>
        </p:txBody>
      </p:sp>
      <p:sp>
        <p:nvSpPr>
          <p:cNvPr id="234499" name="Rectangle 2"/>
          <p:cNvSpPr>
            <a:spLocks noGrp="1" noRot="1" noChangeAspect="1" noChangeArrowheads="1" noTextEdit="1"/>
          </p:cNvSpPr>
          <p:nvPr>
            <p:ph type="sldImg"/>
          </p:nvPr>
        </p:nvSpPr>
        <p:spPr>
          <a:xfrm>
            <a:off x="917575" y="744538"/>
            <a:ext cx="4962525" cy="3722687"/>
          </a:xfrm>
          <a:ln/>
        </p:spPr>
      </p:sp>
      <p:sp>
        <p:nvSpPr>
          <p:cNvPr id="234500" name="Rectangle 3"/>
          <p:cNvSpPr>
            <a:spLocks noGrp="1" noChangeArrowheads="1"/>
          </p:cNvSpPr>
          <p:nvPr>
            <p:ph type="body" idx="1"/>
          </p:nvPr>
        </p:nvSpPr>
        <p:spPr>
          <a:noFill/>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Rot="1" noChangeAspect="1" noChangeArrowheads="1" noTextEdit="1"/>
          </p:cNvSpPr>
          <p:nvPr>
            <p:ph type="sldImg"/>
          </p:nvPr>
        </p:nvSpPr>
        <p:spPr>
          <a:xfrm>
            <a:off x="917575" y="744538"/>
            <a:ext cx="4962525" cy="3722687"/>
          </a:xfrm>
          <a:ln/>
        </p:spPr>
      </p:sp>
      <p:sp>
        <p:nvSpPr>
          <p:cNvPr id="275459" name="Rectangle 3"/>
          <p:cNvSpPr>
            <a:spLocks noGrp="1" noChangeArrowheads="1"/>
          </p:cNvSpPr>
          <p:nvPr>
            <p:ph type="body" idx="1"/>
          </p:nvPr>
        </p:nvSpPr>
        <p:spPr>
          <a:noFill/>
        </p:spPr>
        <p:txBody>
          <a:bodyPr/>
          <a:lstStyle/>
          <a:p>
            <a:r>
              <a:rPr lang="en-GB" smtClean="0"/>
              <a:t>Floating image http://www.google.com/imgres?um=1&amp;hl=en&amp;cr=countryUK|countryGB&amp;biw=1280&amp;bih=869&amp;tbs=ctr:countryUK|countryGB&amp;tbm=isch&amp;tbnid=kmPZZJMfNFLtSM:&amp;imgrefurl=http://www.onthegotours.com/Jordan/Unique-Adventures/Yoga-in-Jordan&amp;docid=ZQpqGq2AGEG70M&amp;imgurl=http://www.onthegotours.com/repository/TheDeadSeaJordan-74621251107757_800_600.jpg&amp;w=800&amp;h=600&amp;ei=T_KHT6asNOfW0QXc55XkCQ&amp;zoom=1&amp;iact=hc&amp;vpx=331&amp;vpy=456&amp;dur=368&amp;hovh=166&amp;hovw=221&amp;tx=163&amp;ty=124&amp;sig=109036749043200092835&amp;page=1&amp;tbnh=166&amp;tbnw=221&amp;start=0&amp;ndsp=15&amp;ved=1t:429,r:6,s:0,i:87</a:t>
            </a:r>
          </a:p>
          <a:p>
            <a:r>
              <a:rPr lang="en-GB" smtClean="0"/>
              <a:t>Cola image </a:t>
            </a:r>
          </a:p>
          <a:p>
            <a:r>
              <a:rPr lang="en-GB" smtClean="0"/>
              <a:t>http://i00.i.aliimg.com/photo/v0/109650682/Coca_Cola_Classic_330ml_products_drinks_in.jpg</a:t>
            </a:r>
          </a:p>
          <a:p>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9E3EA13-36EC-44AB-B77A-1B9EC5FD9FC1}" type="slidenum">
              <a:rPr lang="en-GB" sz="1200" smtClean="0"/>
              <a:pPr eaLnBrk="1" hangingPunct="1"/>
              <a:t>215</a:t>
            </a:fld>
            <a:endParaRPr lang="en-GB" sz="1200" smtClean="0"/>
          </a:p>
        </p:txBody>
      </p:sp>
      <p:sp>
        <p:nvSpPr>
          <p:cNvPr id="235523" name="Rectangle 7"/>
          <p:cNvSpPr txBox="1">
            <a:spLocks noGrp="1" noChangeArrowheads="1"/>
          </p:cNvSpPr>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E152ECBF-445F-4E00-A375-FBA4FDC24E26}" type="slidenum">
              <a:rPr lang="en-GB" sz="1200"/>
              <a:pPr algn="r" eaLnBrk="1" hangingPunct="1"/>
              <a:t>215</a:t>
            </a:fld>
            <a:endParaRPr lang="en-GB" sz="1200"/>
          </a:p>
        </p:txBody>
      </p:sp>
      <p:sp>
        <p:nvSpPr>
          <p:cNvPr id="235524" name="Slide Image Placeholder 1"/>
          <p:cNvSpPr>
            <a:spLocks noGrp="1" noRot="1" noChangeAspect="1" noTextEdit="1"/>
          </p:cNvSpPr>
          <p:nvPr>
            <p:ph type="sldImg"/>
          </p:nvPr>
        </p:nvSpPr>
        <p:spPr>
          <a:xfrm>
            <a:off x="917575" y="744538"/>
            <a:ext cx="4962525" cy="3722687"/>
          </a:xfrm>
          <a:ln/>
        </p:spPr>
      </p:sp>
      <p:sp>
        <p:nvSpPr>
          <p:cNvPr id="235525" name="Notes Placeholder 2"/>
          <p:cNvSpPr>
            <a:spLocks noGrp="1"/>
          </p:cNvSpPr>
          <p:nvPr>
            <p:ph type="body" idx="1"/>
          </p:nvPr>
        </p:nvSpPr>
        <p:spPr>
          <a:xfrm>
            <a:off x="679450" y="4714875"/>
            <a:ext cx="5438775" cy="4467225"/>
          </a:xfrm>
          <a:noFill/>
        </p:spPr>
        <p:txBody>
          <a:bodyPr/>
          <a:lstStyle/>
          <a:p>
            <a:pPr eaLnBrk="1" hangingPunct="1">
              <a:spcBef>
                <a:spcPct val="0"/>
              </a:spcBef>
            </a:pPr>
            <a:endParaRPr lang="en-US" smtClean="0"/>
          </a:p>
        </p:txBody>
      </p:sp>
      <p:sp>
        <p:nvSpPr>
          <p:cNvPr id="235526" name="Slide Number Placehold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A367AC1C-1894-4261-8ED0-AF72695BCBF3}" type="slidenum">
              <a:rPr lang="en-GB" sz="1200">
                <a:latin typeface="Calibri" pitchFamily="34" charset="0"/>
                <a:cs typeface="Arial" pitchFamily="34" charset="0"/>
              </a:rPr>
              <a:pPr algn="r" eaLnBrk="1" hangingPunct="1"/>
              <a:t>215</a:t>
            </a:fld>
            <a:endParaRPr lang="en-GB" sz="1200">
              <a:latin typeface="Calibri"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26BD285-31E9-4F05-A656-369FD04BDCF3}" type="slidenum">
              <a:rPr lang="en-GB" sz="1200" smtClean="0"/>
              <a:pPr eaLnBrk="1" hangingPunct="1"/>
              <a:t>216</a:t>
            </a:fld>
            <a:endParaRPr lang="en-GB" sz="1200" smtClean="0"/>
          </a:p>
        </p:txBody>
      </p:sp>
      <p:sp>
        <p:nvSpPr>
          <p:cNvPr id="236547" name="Rectangle 7"/>
          <p:cNvSpPr txBox="1">
            <a:spLocks noGrp="1" noChangeArrowheads="1"/>
          </p:cNvSpPr>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43DCB2FA-3E72-4093-9406-F61D30E6B7FB}" type="slidenum">
              <a:rPr lang="en-GB" sz="1200"/>
              <a:pPr algn="r" eaLnBrk="1" hangingPunct="1"/>
              <a:t>216</a:t>
            </a:fld>
            <a:endParaRPr lang="en-GB" sz="1200"/>
          </a:p>
        </p:txBody>
      </p:sp>
      <p:sp>
        <p:nvSpPr>
          <p:cNvPr id="236548" name="Slide Image Placeholder 1"/>
          <p:cNvSpPr>
            <a:spLocks noGrp="1" noRot="1" noChangeAspect="1" noTextEdit="1"/>
          </p:cNvSpPr>
          <p:nvPr>
            <p:ph type="sldImg"/>
          </p:nvPr>
        </p:nvSpPr>
        <p:spPr>
          <a:xfrm>
            <a:off x="917575" y="744538"/>
            <a:ext cx="4962525" cy="3722687"/>
          </a:xfrm>
          <a:ln/>
        </p:spPr>
      </p:sp>
      <p:sp>
        <p:nvSpPr>
          <p:cNvPr id="236549" name="Notes Placeholder 2"/>
          <p:cNvSpPr>
            <a:spLocks noGrp="1"/>
          </p:cNvSpPr>
          <p:nvPr>
            <p:ph type="body" idx="1"/>
          </p:nvPr>
        </p:nvSpPr>
        <p:spPr>
          <a:xfrm>
            <a:off x="679450" y="4714875"/>
            <a:ext cx="5438775" cy="4467225"/>
          </a:xfrm>
          <a:noFill/>
        </p:spPr>
        <p:txBody>
          <a:bodyPr/>
          <a:lstStyle/>
          <a:p>
            <a:pPr eaLnBrk="1" hangingPunct="1">
              <a:spcBef>
                <a:spcPct val="0"/>
              </a:spcBef>
            </a:pPr>
            <a:endParaRPr lang="en-US" smtClean="0"/>
          </a:p>
        </p:txBody>
      </p:sp>
      <p:sp>
        <p:nvSpPr>
          <p:cNvPr id="236550" name="Slide Number Placehold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342A52C9-B362-4211-A869-B75B24C04E71}" type="slidenum">
              <a:rPr lang="en-GB" sz="1200">
                <a:latin typeface="Calibri" pitchFamily="34" charset="0"/>
                <a:cs typeface="Arial" pitchFamily="34" charset="0"/>
              </a:rPr>
              <a:pPr algn="r" eaLnBrk="1" hangingPunct="1"/>
              <a:t>216</a:t>
            </a:fld>
            <a:endParaRPr lang="en-GB" sz="1200">
              <a:latin typeface="Calibri"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3E0BABE-A46C-4AC7-93A8-FC3F485084F2}" type="slidenum">
              <a:rPr lang="en-GB" sz="1200" smtClean="0"/>
              <a:pPr eaLnBrk="1" hangingPunct="1"/>
              <a:t>217</a:t>
            </a:fld>
            <a:endParaRPr lang="en-GB" sz="1200" smtClean="0"/>
          </a:p>
        </p:txBody>
      </p:sp>
      <p:sp>
        <p:nvSpPr>
          <p:cNvPr id="237571" name="Rectangle 7"/>
          <p:cNvSpPr txBox="1">
            <a:spLocks noGrp="1" noChangeArrowheads="1"/>
          </p:cNvSpPr>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137C9F4E-1E38-477F-8288-2353EEC07E5F}" type="slidenum">
              <a:rPr lang="en-GB" sz="1200"/>
              <a:pPr algn="r" eaLnBrk="1" hangingPunct="1"/>
              <a:t>217</a:t>
            </a:fld>
            <a:endParaRPr lang="en-GB" sz="1200"/>
          </a:p>
        </p:txBody>
      </p:sp>
      <p:sp>
        <p:nvSpPr>
          <p:cNvPr id="237572" name="Slide Image Placeholder 1"/>
          <p:cNvSpPr>
            <a:spLocks noGrp="1" noRot="1" noChangeAspect="1" noTextEdit="1"/>
          </p:cNvSpPr>
          <p:nvPr>
            <p:ph type="sldImg"/>
          </p:nvPr>
        </p:nvSpPr>
        <p:spPr>
          <a:xfrm>
            <a:off x="917575" y="744538"/>
            <a:ext cx="4962525" cy="3722687"/>
          </a:xfrm>
          <a:ln/>
        </p:spPr>
      </p:sp>
      <p:sp>
        <p:nvSpPr>
          <p:cNvPr id="237573" name="Notes Placeholder 2"/>
          <p:cNvSpPr>
            <a:spLocks noGrp="1"/>
          </p:cNvSpPr>
          <p:nvPr>
            <p:ph type="body" idx="1"/>
          </p:nvPr>
        </p:nvSpPr>
        <p:spPr>
          <a:xfrm>
            <a:off x="679450" y="4714875"/>
            <a:ext cx="5438775" cy="4467225"/>
          </a:xfrm>
          <a:noFill/>
        </p:spPr>
        <p:txBody>
          <a:bodyPr/>
          <a:lstStyle/>
          <a:p>
            <a:pPr eaLnBrk="1" hangingPunct="1">
              <a:spcBef>
                <a:spcPct val="0"/>
              </a:spcBef>
            </a:pPr>
            <a:endParaRPr lang="en-US" smtClean="0"/>
          </a:p>
        </p:txBody>
      </p:sp>
      <p:sp>
        <p:nvSpPr>
          <p:cNvPr id="237574" name="Slide Number Placehold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510DA133-A7BC-428B-8C30-C2208EEE87FD}" type="slidenum">
              <a:rPr lang="en-GB" sz="1200">
                <a:latin typeface="Calibri" pitchFamily="34" charset="0"/>
                <a:cs typeface="Arial" pitchFamily="34" charset="0"/>
              </a:rPr>
              <a:pPr algn="r" eaLnBrk="1" hangingPunct="1"/>
              <a:t>217</a:t>
            </a:fld>
            <a:endParaRPr lang="en-GB" sz="1200">
              <a:latin typeface="Calibri"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C99C8AC-6EB1-408D-8A7C-5CF0A1479113}" type="slidenum">
              <a:rPr lang="en-GB" sz="1200" smtClean="0"/>
              <a:pPr eaLnBrk="1" hangingPunct="1"/>
              <a:t>218</a:t>
            </a:fld>
            <a:endParaRPr lang="en-GB" sz="1200" smtClean="0"/>
          </a:p>
        </p:txBody>
      </p:sp>
      <p:sp>
        <p:nvSpPr>
          <p:cNvPr id="238595" name="Rectangle 7"/>
          <p:cNvSpPr txBox="1">
            <a:spLocks noGrp="1" noChangeArrowheads="1"/>
          </p:cNvSpPr>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18B41A7-6184-40CC-9BE2-15D3EC7A9AB3}" type="slidenum">
              <a:rPr lang="en-GB" sz="1200"/>
              <a:pPr algn="r" eaLnBrk="1" hangingPunct="1"/>
              <a:t>218</a:t>
            </a:fld>
            <a:endParaRPr lang="en-GB" sz="1200"/>
          </a:p>
        </p:txBody>
      </p:sp>
      <p:sp>
        <p:nvSpPr>
          <p:cNvPr id="238596" name="Slide Image Placeholder 1"/>
          <p:cNvSpPr>
            <a:spLocks noGrp="1" noRot="1" noChangeAspect="1" noTextEdit="1"/>
          </p:cNvSpPr>
          <p:nvPr>
            <p:ph type="sldImg"/>
          </p:nvPr>
        </p:nvSpPr>
        <p:spPr>
          <a:xfrm>
            <a:off x="917575" y="744538"/>
            <a:ext cx="4962525" cy="3722687"/>
          </a:xfrm>
          <a:ln/>
        </p:spPr>
      </p:sp>
      <p:sp>
        <p:nvSpPr>
          <p:cNvPr id="238597" name="Notes Placeholder 2"/>
          <p:cNvSpPr>
            <a:spLocks noGrp="1"/>
          </p:cNvSpPr>
          <p:nvPr>
            <p:ph type="body" idx="1"/>
          </p:nvPr>
        </p:nvSpPr>
        <p:spPr>
          <a:xfrm>
            <a:off x="679450" y="4714875"/>
            <a:ext cx="5438775" cy="4467225"/>
          </a:xfrm>
          <a:noFill/>
        </p:spPr>
        <p:txBody>
          <a:bodyPr/>
          <a:lstStyle/>
          <a:p>
            <a:pPr eaLnBrk="1" hangingPunct="1">
              <a:spcBef>
                <a:spcPct val="0"/>
              </a:spcBef>
            </a:pPr>
            <a:endParaRPr lang="en-US" smtClean="0"/>
          </a:p>
        </p:txBody>
      </p:sp>
      <p:sp>
        <p:nvSpPr>
          <p:cNvPr id="238598" name="Slide Number Placehold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1F4C7F95-EBAE-4F97-8CAE-41BFF5B1F883}" type="slidenum">
              <a:rPr lang="en-GB" sz="1200">
                <a:latin typeface="Calibri" pitchFamily="34" charset="0"/>
                <a:cs typeface="Arial" pitchFamily="34" charset="0"/>
              </a:rPr>
              <a:pPr algn="r" eaLnBrk="1" hangingPunct="1"/>
              <a:t>218</a:t>
            </a:fld>
            <a:endParaRPr lang="en-GB" sz="1200">
              <a:latin typeface="Calibri"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C1161D3-4665-4A8C-A5A9-1AB1A367194E}" type="slidenum">
              <a:rPr lang="en-GB" sz="1200" smtClean="0"/>
              <a:pPr eaLnBrk="1" hangingPunct="1"/>
              <a:t>219</a:t>
            </a:fld>
            <a:endParaRPr lang="en-GB" sz="1200" smtClean="0"/>
          </a:p>
        </p:txBody>
      </p:sp>
      <p:sp>
        <p:nvSpPr>
          <p:cNvPr id="239619" name="Rectangle 7"/>
          <p:cNvSpPr txBox="1">
            <a:spLocks noGrp="1" noChangeArrowheads="1"/>
          </p:cNvSpPr>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582DE1CC-72CA-435D-AF12-F1513A59BB5F}" type="slidenum">
              <a:rPr lang="en-GB" sz="1200"/>
              <a:pPr algn="r" eaLnBrk="1" hangingPunct="1"/>
              <a:t>219</a:t>
            </a:fld>
            <a:endParaRPr lang="en-GB" sz="1200"/>
          </a:p>
        </p:txBody>
      </p:sp>
      <p:sp>
        <p:nvSpPr>
          <p:cNvPr id="239620" name="Slide Image Placeholder 1"/>
          <p:cNvSpPr>
            <a:spLocks noGrp="1" noRot="1" noChangeAspect="1" noTextEdit="1"/>
          </p:cNvSpPr>
          <p:nvPr>
            <p:ph type="sldImg"/>
          </p:nvPr>
        </p:nvSpPr>
        <p:spPr>
          <a:xfrm>
            <a:off x="917575" y="744538"/>
            <a:ext cx="4962525" cy="3722687"/>
          </a:xfrm>
          <a:ln/>
        </p:spPr>
      </p:sp>
      <p:sp>
        <p:nvSpPr>
          <p:cNvPr id="239621" name="Notes Placeholder 2"/>
          <p:cNvSpPr>
            <a:spLocks noGrp="1"/>
          </p:cNvSpPr>
          <p:nvPr>
            <p:ph type="body" idx="1"/>
          </p:nvPr>
        </p:nvSpPr>
        <p:spPr>
          <a:xfrm>
            <a:off x="679450" y="4714875"/>
            <a:ext cx="5438775" cy="4467225"/>
          </a:xfrm>
          <a:noFill/>
        </p:spPr>
        <p:txBody>
          <a:bodyPr/>
          <a:lstStyle/>
          <a:p>
            <a:pPr eaLnBrk="1" hangingPunct="1">
              <a:spcBef>
                <a:spcPct val="0"/>
              </a:spcBef>
            </a:pPr>
            <a:endParaRPr lang="en-US" smtClean="0"/>
          </a:p>
        </p:txBody>
      </p:sp>
      <p:sp>
        <p:nvSpPr>
          <p:cNvPr id="239622" name="Slide Number Placeholder 3"/>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1A8CBC0-9E84-45F4-B2BE-8AA722D9D0F1}" type="slidenum">
              <a:rPr lang="en-GB" sz="1200">
                <a:latin typeface="Calibri" pitchFamily="34" charset="0"/>
                <a:cs typeface="Arial" pitchFamily="34" charset="0"/>
              </a:rPr>
              <a:pPr algn="r" eaLnBrk="1" hangingPunct="1"/>
              <a:t>219</a:t>
            </a:fld>
            <a:endParaRPr lang="en-GB" sz="1200">
              <a:latin typeface="Calibri" pitchFamily="34" charset="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1F3E0789-6D82-45D7-A386-88BF590A8EBA}" type="datetime1">
              <a:rPr lang="en-GB"/>
              <a:pPr>
                <a:defRPr/>
              </a:pPr>
              <a:t>27/08/2016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E52DA296-F17F-4CB3-A403-D05D451C6505}" type="slidenum">
              <a:rPr lang="en-GB"/>
              <a:pPr>
                <a:defRPr/>
              </a:pPr>
              <a:t>‹#›</a:t>
            </a:fld>
            <a:endParaRPr lang="en-GB"/>
          </a:p>
        </p:txBody>
      </p:sp>
    </p:spTree>
    <p:extLst>
      <p:ext uri="{BB962C8B-B14F-4D97-AF65-F5344CB8AC3E}">
        <p14:creationId xmlns:p14="http://schemas.microsoft.com/office/powerpoint/2010/main" val="2078088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0447FE57-4400-4135-8B7F-4319EB79B701}" type="datetime1">
              <a:rPr lang="en-GB"/>
              <a:pPr>
                <a:defRPr/>
              </a:pPr>
              <a:t>27/08/2016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2C724AD7-2F4C-47E3-A896-C5A84D25479A}" type="slidenum">
              <a:rPr lang="en-GB"/>
              <a:pPr>
                <a:defRPr/>
              </a:pPr>
              <a:t>‹#›</a:t>
            </a:fld>
            <a:endParaRPr lang="en-GB"/>
          </a:p>
        </p:txBody>
      </p:sp>
    </p:spTree>
    <p:extLst>
      <p:ext uri="{BB962C8B-B14F-4D97-AF65-F5344CB8AC3E}">
        <p14:creationId xmlns:p14="http://schemas.microsoft.com/office/powerpoint/2010/main" val="853032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81750" y="152400"/>
            <a:ext cx="2076450" cy="59436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52400" y="152400"/>
            <a:ext cx="607695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916B3E30-AAB3-458A-86F3-C8B845667146}" type="datetime1">
              <a:rPr lang="en-GB"/>
              <a:pPr>
                <a:defRPr/>
              </a:pPr>
              <a:t>27/08/2016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C259FC2A-B1A3-4EC0-83DB-0AFDC94BEDB2}" type="slidenum">
              <a:rPr lang="en-GB"/>
              <a:pPr>
                <a:defRPr/>
              </a:pPr>
              <a:t>‹#›</a:t>
            </a:fld>
            <a:endParaRPr lang="en-GB"/>
          </a:p>
        </p:txBody>
      </p:sp>
    </p:spTree>
    <p:extLst>
      <p:ext uri="{BB962C8B-B14F-4D97-AF65-F5344CB8AC3E}">
        <p14:creationId xmlns:p14="http://schemas.microsoft.com/office/powerpoint/2010/main" val="1917361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ClipArt Placeholder 2"/>
          <p:cNvSpPr>
            <a:spLocks noGrp="1"/>
          </p:cNvSpPr>
          <p:nvPr>
            <p:ph type="clipArt" sz="half" idx="1"/>
          </p:nvPr>
        </p:nvSpPr>
        <p:spPr>
          <a:xfrm>
            <a:off x="685800" y="1295400"/>
            <a:ext cx="3810000" cy="4800600"/>
          </a:xfrm>
        </p:spPr>
        <p:txBody>
          <a:bodyPr/>
          <a:lstStyle/>
          <a:p>
            <a:pPr lvl="0"/>
            <a:endParaRPr lang="en-GB" noProof="0" smtClean="0"/>
          </a:p>
        </p:txBody>
      </p:sp>
      <p:sp>
        <p:nvSpPr>
          <p:cNvPr id="4" name="Text Placeholder 3"/>
          <p:cNvSpPr>
            <a:spLocks noGrp="1"/>
          </p:cNvSpPr>
          <p:nvPr>
            <p:ph type="body" sz="half" idx="2"/>
          </p:nvPr>
        </p:nvSpPr>
        <p:spPr>
          <a:xfrm>
            <a:off x="46482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2E2C14C2-B83B-40FD-B190-8BCC676EE013}" type="datetime1">
              <a:rPr lang="en-GB"/>
              <a:pPr>
                <a:defRPr/>
              </a:pPr>
              <a:t>27/08/2016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909B2349-CE44-4C5C-A243-46989B27AC0D}" type="slidenum">
              <a:rPr lang="en-GB"/>
              <a:pPr>
                <a:defRPr/>
              </a:pPr>
              <a:t>‹#›</a:t>
            </a:fld>
            <a:endParaRPr lang="en-GB"/>
          </a:p>
        </p:txBody>
      </p:sp>
    </p:spTree>
    <p:extLst>
      <p:ext uri="{BB962C8B-B14F-4D97-AF65-F5344CB8AC3E}">
        <p14:creationId xmlns:p14="http://schemas.microsoft.com/office/powerpoint/2010/main" val="1218725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295400"/>
            <a:ext cx="3810000" cy="232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771900"/>
            <a:ext cx="3810000" cy="232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fld id="{26414CEE-3B1A-4F45-86F7-63037A55EB18}" type="datetime1">
              <a:rPr lang="en-GB"/>
              <a:pPr>
                <a:defRPr/>
              </a:pPr>
              <a:t>27/08/2016</a:t>
            </a:fld>
            <a:r>
              <a:rPr lang="en-GB"/>
              <a:t>02/10/2011</a:t>
            </a:r>
          </a:p>
        </p:txBody>
      </p:sp>
      <p:sp>
        <p:nvSpPr>
          <p:cNvPr id="7"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8" name="Rectangle 6"/>
          <p:cNvSpPr>
            <a:spLocks noGrp="1" noChangeArrowheads="1"/>
          </p:cNvSpPr>
          <p:nvPr>
            <p:ph type="sldNum" sz="quarter" idx="12"/>
          </p:nvPr>
        </p:nvSpPr>
        <p:spPr>
          <a:ln/>
        </p:spPr>
        <p:txBody>
          <a:bodyPr/>
          <a:lstStyle>
            <a:lvl1pPr>
              <a:defRPr/>
            </a:lvl1pPr>
          </a:lstStyle>
          <a:p>
            <a:pPr>
              <a:defRPr/>
            </a:pPr>
            <a:fld id="{548B6313-4094-41FC-9913-5E48CACA8298}" type="slidenum">
              <a:rPr lang="en-GB"/>
              <a:pPr>
                <a:defRPr/>
              </a:pPr>
              <a:t>‹#›</a:t>
            </a:fld>
            <a:endParaRPr lang="en-GB"/>
          </a:p>
        </p:txBody>
      </p:sp>
    </p:spTree>
    <p:extLst>
      <p:ext uri="{BB962C8B-B14F-4D97-AF65-F5344CB8AC3E}">
        <p14:creationId xmlns:p14="http://schemas.microsoft.com/office/powerpoint/2010/main" val="1113037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2400" y="152400"/>
            <a:ext cx="8305800" cy="594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fld id="{B95E3722-D3AF-41B4-8551-47A5ADF2EBEA}" type="datetime1">
              <a:rPr lang="en-GB"/>
              <a:pPr>
                <a:defRPr/>
              </a:pPr>
              <a:t>27/08/2016</a:t>
            </a:fld>
            <a:r>
              <a:rPr lang="en-GB"/>
              <a:t>02/10/2011</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5" name="Rectangle 6"/>
          <p:cNvSpPr>
            <a:spLocks noGrp="1" noChangeArrowheads="1"/>
          </p:cNvSpPr>
          <p:nvPr>
            <p:ph type="sldNum" sz="quarter" idx="12"/>
          </p:nvPr>
        </p:nvSpPr>
        <p:spPr>
          <a:ln/>
        </p:spPr>
        <p:txBody>
          <a:bodyPr/>
          <a:lstStyle>
            <a:lvl1pPr>
              <a:defRPr/>
            </a:lvl1pPr>
          </a:lstStyle>
          <a:p>
            <a:pPr>
              <a:defRPr/>
            </a:pPr>
            <a:fld id="{14380539-BDD1-45B4-B31B-63FA444D4BA6}" type="slidenum">
              <a:rPr lang="en-GB"/>
              <a:pPr>
                <a:defRPr/>
              </a:pPr>
              <a:t>‹#›</a:t>
            </a:fld>
            <a:endParaRPr lang="en-GB"/>
          </a:p>
        </p:txBody>
      </p:sp>
    </p:spTree>
    <p:extLst>
      <p:ext uri="{BB962C8B-B14F-4D97-AF65-F5344CB8AC3E}">
        <p14:creationId xmlns:p14="http://schemas.microsoft.com/office/powerpoint/2010/main" val="3705167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295400"/>
            <a:ext cx="3810000" cy="4800600"/>
          </a:xfrm>
        </p:spPr>
        <p:txBody>
          <a:bodyPr/>
          <a:lstStyle/>
          <a:p>
            <a:pPr lvl="0"/>
            <a:endParaRPr lang="en-GB" noProof="0" smtClean="0"/>
          </a:p>
        </p:txBody>
      </p:sp>
      <p:sp>
        <p:nvSpPr>
          <p:cNvPr id="5" name="Rectangle 4"/>
          <p:cNvSpPr>
            <a:spLocks noGrp="1" noChangeArrowheads="1"/>
          </p:cNvSpPr>
          <p:nvPr>
            <p:ph type="dt" sz="half" idx="10"/>
          </p:nvPr>
        </p:nvSpPr>
        <p:spPr>
          <a:ln/>
        </p:spPr>
        <p:txBody>
          <a:bodyPr/>
          <a:lstStyle>
            <a:lvl1pPr>
              <a:defRPr/>
            </a:lvl1pPr>
          </a:lstStyle>
          <a:p>
            <a:pPr>
              <a:defRPr/>
            </a:pPr>
            <a:fld id="{F7B98894-E8D5-4585-8BE5-448176E25805}" type="datetime1">
              <a:rPr lang="en-GB"/>
              <a:pPr>
                <a:defRPr/>
              </a:pPr>
              <a:t>27/08/2016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BFB27D46-B4E3-4B21-8E6B-6ACB59647FEC}" type="slidenum">
              <a:rPr lang="en-GB"/>
              <a:pPr>
                <a:defRPr/>
              </a:pPr>
              <a:t>‹#›</a:t>
            </a:fld>
            <a:endParaRPr lang="en-GB"/>
          </a:p>
        </p:txBody>
      </p:sp>
    </p:spTree>
    <p:extLst>
      <p:ext uri="{BB962C8B-B14F-4D97-AF65-F5344CB8AC3E}">
        <p14:creationId xmlns:p14="http://schemas.microsoft.com/office/powerpoint/2010/main" val="1139680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295400"/>
            <a:ext cx="7772400" cy="4800600"/>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fld id="{52333F3A-E116-4073-985A-404CDEA349CB}" type="datetime1">
              <a:rPr lang="en-GB"/>
              <a:pPr>
                <a:defRPr/>
              </a:pPr>
              <a:t>27/08/2016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145A4DEC-E4B7-47AC-9F1A-FAAAC1709481}" type="slidenum">
              <a:rPr lang="en-GB"/>
              <a:pPr>
                <a:defRPr/>
              </a:pPr>
              <a:t>‹#›</a:t>
            </a:fld>
            <a:endParaRPr lang="en-GB"/>
          </a:p>
        </p:txBody>
      </p:sp>
    </p:spTree>
    <p:extLst>
      <p:ext uri="{BB962C8B-B14F-4D97-AF65-F5344CB8AC3E}">
        <p14:creationId xmlns:p14="http://schemas.microsoft.com/office/powerpoint/2010/main" val="25639313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F20DD8E6-1F14-44E9-A097-F690FF3805BD}" type="datetime1">
              <a:rPr lang="en-GB"/>
              <a:pPr>
                <a:defRPr/>
              </a:pPr>
              <a:t>27/08/2016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4466C7CB-186D-4467-852B-2DAF04D7038D}" type="slidenum">
              <a:rPr lang="en-GB"/>
              <a:pPr>
                <a:defRPr/>
              </a:pPr>
              <a:t>‹#›</a:t>
            </a:fld>
            <a:endParaRPr lang="en-GB"/>
          </a:p>
        </p:txBody>
      </p:sp>
    </p:spTree>
    <p:extLst>
      <p:ext uri="{BB962C8B-B14F-4D97-AF65-F5344CB8AC3E}">
        <p14:creationId xmlns:p14="http://schemas.microsoft.com/office/powerpoint/2010/main" val="614417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Chart Placeholder 2"/>
          <p:cNvSpPr>
            <a:spLocks noGrp="1"/>
          </p:cNvSpPr>
          <p:nvPr>
            <p:ph type="chart" sz="half" idx="1"/>
          </p:nvPr>
        </p:nvSpPr>
        <p:spPr>
          <a:xfrm>
            <a:off x="685800" y="1295400"/>
            <a:ext cx="3810000" cy="4800600"/>
          </a:xfrm>
        </p:spPr>
        <p:txBody>
          <a:bodyPr/>
          <a:lstStyle/>
          <a:p>
            <a:pPr lvl="0"/>
            <a:endParaRPr lang="en-GB" noProof="0" smtClean="0"/>
          </a:p>
        </p:txBody>
      </p:sp>
      <p:sp>
        <p:nvSpPr>
          <p:cNvPr id="4" name="Text Placeholder 3"/>
          <p:cNvSpPr>
            <a:spLocks noGrp="1"/>
          </p:cNvSpPr>
          <p:nvPr>
            <p:ph type="body" sz="half" idx="2"/>
          </p:nvPr>
        </p:nvSpPr>
        <p:spPr>
          <a:xfrm>
            <a:off x="4648200" y="1295400"/>
            <a:ext cx="3810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D3A0FAA0-54B5-4CC0-BB42-4EFBC0E32634}" type="datetime1">
              <a:rPr lang="en-GB"/>
              <a:pPr>
                <a:defRPr/>
              </a:pPr>
              <a:t>27/08/2016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2BEAE0F1-4ED7-4E64-A641-F80A9381337B}" type="slidenum">
              <a:rPr lang="en-GB"/>
              <a:pPr>
                <a:defRPr/>
              </a:pPr>
              <a:t>‹#›</a:t>
            </a:fld>
            <a:endParaRPr lang="en-GB"/>
          </a:p>
        </p:txBody>
      </p:sp>
    </p:spTree>
    <p:extLst>
      <p:ext uri="{BB962C8B-B14F-4D97-AF65-F5344CB8AC3E}">
        <p14:creationId xmlns:p14="http://schemas.microsoft.com/office/powerpoint/2010/main" val="37624123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295400"/>
            <a:ext cx="7772400" cy="232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85800" y="3771900"/>
            <a:ext cx="7772400" cy="2324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77B07CC1-00AB-4F66-A0E3-9E669FCEDB26}" type="datetime1">
              <a:rPr lang="en-GB"/>
              <a:pPr>
                <a:defRPr/>
              </a:pPr>
              <a:t>27/08/2016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7FD4E0A0-1864-4F25-A37D-D82C5F3C4121}" type="slidenum">
              <a:rPr lang="en-GB"/>
              <a:pPr>
                <a:defRPr/>
              </a:pPr>
              <a:t>‹#›</a:t>
            </a:fld>
            <a:endParaRPr lang="en-GB"/>
          </a:p>
        </p:txBody>
      </p:sp>
    </p:spTree>
    <p:extLst>
      <p:ext uri="{BB962C8B-B14F-4D97-AF65-F5344CB8AC3E}">
        <p14:creationId xmlns:p14="http://schemas.microsoft.com/office/powerpoint/2010/main" val="196364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8DC06E60-1139-418A-8E88-57B17A2E0A24}" type="datetime1">
              <a:rPr lang="en-GB"/>
              <a:pPr>
                <a:defRPr/>
              </a:pPr>
              <a:t>27/08/2016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D1008960-D204-42E7-A070-718BE675E09E}" type="slidenum">
              <a:rPr lang="en-GB"/>
              <a:pPr>
                <a:defRPr/>
              </a:pPr>
              <a:t>‹#›</a:t>
            </a:fld>
            <a:endParaRPr lang="en-GB"/>
          </a:p>
        </p:txBody>
      </p:sp>
    </p:spTree>
    <p:extLst>
      <p:ext uri="{BB962C8B-B14F-4D97-AF65-F5344CB8AC3E}">
        <p14:creationId xmlns:p14="http://schemas.microsoft.com/office/powerpoint/2010/main" val="29413017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685800" y="1295400"/>
            <a:ext cx="7772400" cy="4800600"/>
          </a:xfr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fld id="{BAA4A77B-AB50-4325-964D-17D07DEFBF86}" type="datetime1">
              <a:rPr lang="en-GB"/>
              <a:pPr>
                <a:defRPr/>
              </a:pPr>
              <a:t>27/08/2016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ADF6723A-2365-4C6C-B414-BF27615549D2}" type="slidenum">
              <a:rPr lang="en-GB"/>
              <a:pPr>
                <a:defRPr/>
              </a:pPr>
              <a:t>‹#›</a:t>
            </a:fld>
            <a:endParaRPr lang="en-GB"/>
          </a:p>
        </p:txBody>
      </p:sp>
    </p:spTree>
    <p:extLst>
      <p:ext uri="{BB962C8B-B14F-4D97-AF65-F5344CB8AC3E}">
        <p14:creationId xmlns:p14="http://schemas.microsoft.com/office/powerpoint/2010/main" val="1036602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C4836108-473A-417D-80DC-0232C7B4E2CB}" type="datetime1">
              <a:rPr lang="en-GB"/>
              <a:pPr>
                <a:defRPr/>
              </a:pPr>
              <a:t>27/08/2016</a:t>
            </a:fld>
            <a:r>
              <a:rPr lang="en-GB"/>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BF8862D3-58AE-4A7A-AF56-7004CEA9FD6E}" type="slidenum">
              <a:rPr lang="en-GB"/>
              <a:pPr>
                <a:defRPr/>
              </a:pPr>
              <a:t>‹#›</a:t>
            </a:fld>
            <a:endParaRPr lang="en-GB"/>
          </a:p>
        </p:txBody>
      </p:sp>
    </p:spTree>
    <p:extLst>
      <p:ext uri="{BB962C8B-B14F-4D97-AF65-F5344CB8AC3E}">
        <p14:creationId xmlns:p14="http://schemas.microsoft.com/office/powerpoint/2010/main" val="339135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295400"/>
            <a:ext cx="3810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22B24A93-BF10-4319-953E-2F792CC2C560}" type="datetime1">
              <a:rPr lang="en-GB"/>
              <a:pPr>
                <a:defRPr/>
              </a:pPr>
              <a:t>27/08/2016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FD29AAF1-0482-46F8-B414-39B871F8B3F1}" type="slidenum">
              <a:rPr lang="en-GB"/>
              <a:pPr>
                <a:defRPr/>
              </a:pPr>
              <a:t>‹#›</a:t>
            </a:fld>
            <a:endParaRPr lang="en-GB"/>
          </a:p>
        </p:txBody>
      </p:sp>
    </p:spTree>
    <p:extLst>
      <p:ext uri="{BB962C8B-B14F-4D97-AF65-F5344CB8AC3E}">
        <p14:creationId xmlns:p14="http://schemas.microsoft.com/office/powerpoint/2010/main" val="3285448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fld id="{0C97263E-E762-4841-B8D3-1E5182523740}" type="datetime1">
              <a:rPr lang="en-GB"/>
              <a:pPr>
                <a:defRPr/>
              </a:pPr>
              <a:t>27/08/2016</a:t>
            </a:fld>
            <a:r>
              <a:rPr lang="en-GB"/>
              <a:t>02/10/2011</a:t>
            </a:r>
          </a:p>
        </p:txBody>
      </p:sp>
      <p:sp>
        <p:nvSpPr>
          <p:cNvPr id="8"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9" name="Rectangle 6"/>
          <p:cNvSpPr>
            <a:spLocks noGrp="1" noChangeArrowheads="1"/>
          </p:cNvSpPr>
          <p:nvPr>
            <p:ph type="sldNum" sz="quarter" idx="12"/>
          </p:nvPr>
        </p:nvSpPr>
        <p:spPr>
          <a:ln/>
        </p:spPr>
        <p:txBody>
          <a:bodyPr/>
          <a:lstStyle>
            <a:lvl1pPr>
              <a:defRPr/>
            </a:lvl1pPr>
          </a:lstStyle>
          <a:p>
            <a:pPr>
              <a:defRPr/>
            </a:pPr>
            <a:fld id="{0050E205-44DC-4183-95FF-0537A954D44E}" type="slidenum">
              <a:rPr lang="en-GB"/>
              <a:pPr>
                <a:defRPr/>
              </a:pPr>
              <a:t>‹#›</a:t>
            </a:fld>
            <a:endParaRPr lang="en-GB"/>
          </a:p>
        </p:txBody>
      </p:sp>
    </p:spTree>
    <p:extLst>
      <p:ext uri="{BB962C8B-B14F-4D97-AF65-F5344CB8AC3E}">
        <p14:creationId xmlns:p14="http://schemas.microsoft.com/office/powerpoint/2010/main" val="1710281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fld id="{DEC1CF4F-88E5-46AD-B97C-4DA2183A1494}" type="datetime1">
              <a:rPr lang="en-GB"/>
              <a:pPr>
                <a:defRPr/>
              </a:pPr>
              <a:t>27/08/2016</a:t>
            </a:fld>
            <a:r>
              <a:rPr lang="en-GB"/>
              <a:t>02/10/2011</a:t>
            </a:r>
          </a:p>
        </p:txBody>
      </p:sp>
      <p:sp>
        <p:nvSpPr>
          <p:cNvPr id="4"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5" name="Rectangle 6"/>
          <p:cNvSpPr>
            <a:spLocks noGrp="1" noChangeArrowheads="1"/>
          </p:cNvSpPr>
          <p:nvPr>
            <p:ph type="sldNum" sz="quarter" idx="12"/>
          </p:nvPr>
        </p:nvSpPr>
        <p:spPr>
          <a:ln/>
        </p:spPr>
        <p:txBody>
          <a:bodyPr/>
          <a:lstStyle>
            <a:lvl1pPr>
              <a:defRPr/>
            </a:lvl1pPr>
          </a:lstStyle>
          <a:p>
            <a:pPr>
              <a:defRPr/>
            </a:pPr>
            <a:fld id="{04CAEFE3-6E40-4F34-BCF8-676E4A1FDCB5}" type="slidenum">
              <a:rPr lang="en-GB"/>
              <a:pPr>
                <a:defRPr/>
              </a:pPr>
              <a:t>‹#›</a:t>
            </a:fld>
            <a:endParaRPr lang="en-GB"/>
          </a:p>
        </p:txBody>
      </p:sp>
    </p:spTree>
    <p:extLst>
      <p:ext uri="{BB962C8B-B14F-4D97-AF65-F5344CB8AC3E}">
        <p14:creationId xmlns:p14="http://schemas.microsoft.com/office/powerpoint/2010/main" val="2876497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8DA59AE-EF42-48CA-93EF-D6CADA56AD69}" type="datetime1">
              <a:rPr lang="en-GB"/>
              <a:pPr>
                <a:defRPr/>
              </a:pPr>
              <a:t>27/08/2016</a:t>
            </a:fld>
            <a:r>
              <a:rPr lang="en-GB"/>
              <a:t>02/10/2011</a:t>
            </a:r>
          </a:p>
        </p:txBody>
      </p:sp>
      <p:sp>
        <p:nvSpPr>
          <p:cNvPr id="3"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4" name="Rectangle 6"/>
          <p:cNvSpPr>
            <a:spLocks noGrp="1" noChangeArrowheads="1"/>
          </p:cNvSpPr>
          <p:nvPr>
            <p:ph type="sldNum" sz="quarter" idx="12"/>
          </p:nvPr>
        </p:nvSpPr>
        <p:spPr>
          <a:ln/>
        </p:spPr>
        <p:txBody>
          <a:bodyPr/>
          <a:lstStyle>
            <a:lvl1pPr>
              <a:defRPr/>
            </a:lvl1pPr>
          </a:lstStyle>
          <a:p>
            <a:pPr>
              <a:defRPr/>
            </a:pPr>
            <a:fld id="{69997509-E8BD-499B-B1ED-2BB312F99CE2}" type="slidenum">
              <a:rPr lang="en-GB"/>
              <a:pPr>
                <a:defRPr/>
              </a:pPr>
              <a:t>‹#›</a:t>
            </a:fld>
            <a:endParaRPr lang="en-GB"/>
          </a:p>
        </p:txBody>
      </p:sp>
    </p:spTree>
    <p:extLst>
      <p:ext uri="{BB962C8B-B14F-4D97-AF65-F5344CB8AC3E}">
        <p14:creationId xmlns:p14="http://schemas.microsoft.com/office/powerpoint/2010/main" val="3288965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50B7525-357C-463F-8E37-FCE46F641319}" type="datetime1">
              <a:rPr lang="en-GB"/>
              <a:pPr>
                <a:defRPr/>
              </a:pPr>
              <a:t>27/08/2016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077537C1-E5AF-4B26-BE87-A44F15AAFD61}" type="slidenum">
              <a:rPr lang="en-GB"/>
              <a:pPr>
                <a:defRPr/>
              </a:pPr>
              <a:t>‹#›</a:t>
            </a:fld>
            <a:endParaRPr lang="en-GB"/>
          </a:p>
        </p:txBody>
      </p:sp>
    </p:spTree>
    <p:extLst>
      <p:ext uri="{BB962C8B-B14F-4D97-AF65-F5344CB8AC3E}">
        <p14:creationId xmlns:p14="http://schemas.microsoft.com/office/powerpoint/2010/main" val="2869859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4CD9A04-6B27-4823-AABD-B989B991177E}" type="datetime1">
              <a:rPr lang="en-GB"/>
              <a:pPr>
                <a:defRPr/>
              </a:pPr>
              <a:t>27/08/2016</a:t>
            </a:fld>
            <a:r>
              <a:rPr lang="en-GB"/>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7" name="Rectangle 6"/>
          <p:cNvSpPr>
            <a:spLocks noGrp="1" noChangeArrowheads="1"/>
          </p:cNvSpPr>
          <p:nvPr>
            <p:ph type="sldNum" sz="quarter" idx="12"/>
          </p:nvPr>
        </p:nvSpPr>
        <p:spPr>
          <a:ln/>
        </p:spPr>
        <p:txBody>
          <a:bodyPr/>
          <a:lstStyle>
            <a:lvl1pPr>
              <a:defRPr/>
            </a:lvl1pPr>
          </a:lstStyle>
          <a:p>
            <a:pPr>
              <a:defRPr/>
            </a:pPr>
            <a:fld id="{BC9A57B5-4579-49C0-BEBF-07089A737F32}" type="slidenum">
              <a:rPr lang="en-GB"/>
              <a:pPr>
                <a:defRPr/>
              </a:pPr>
              <a:t>‹#›</a:t>
            </a:fld>
            <a:endParaRPr lang="en-GB"/>
          </a:p>
        </p:txBody>
      </p:sp>
    </p:spTree>
    <p:extLst>
      <p:ext uri="{BB962C8B-B14F-4D97-AF65-F5344CB8AC3E}">
        <p14:creationId xmlns:p14="http://schemas.microsoft.com/office/powerpoint/2010/main" val="3345148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2"/>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524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LOCKERBIE ACADEMY 											TRANSPORT UNIT </a:t>
            </a:r>
          </a:p>
        </p:txBody>
      </p:sp>
      <p:sp>
        <p:nvSpPr>
          <p:cNvPr id="1027" name="Rectangle 3"/>
          <p:cNvSpPr>
            <a:spLocks noGrp="1" noChangeArrowheads="1"/>
          </p:cNvSpPr>
          <p:nvPr>
            <p:ph type="body" idx="1"/>
          </p:nvPr>
        </p:nvSpPr>
        <p:spPr bwMode="auto">
          <a:xfrm>
            <a:off x="685800" y="1295400"/>
            <a:ext cx="7772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fld id="{85168211-7C21-440C-9372-C5857C964C5B}" type="datetime1">
              <a:rPr lang="en-GB"/>
              <a:pPr>
                <a:defRPr/>
              </a:pPr>
              <a:t>27/08/2016</a:t>
            </a:fld>
            <a:r>
              <a:rPr lang="en-GB"/>
              <a:t>02/10/2011</a:t>
            </a: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r>
              <a:rPr lang="en-GB"/>
              <a:t>JAH</a:t>
            </a:r>
          </a:p>
        </p:txBody>
      </p:sp>
      <p:sp>
        <p:nvSpPr>
          <p:cNvPr id="1030" name="Rectangle 6"/>
          <p:cNvSpPr>
            <a:spLocks noGrp="1" noChangeArrowheads="1"/>
          </p:cNvSpPr>
          <p:nvPr>
            <p:ph type="sldNum" sz="quarter" idx="4"/>
          </p:nvPr>
        </p:nvSpPr>
        <p:spPr bwMode="auto">
          <a:xfrm>
            <a:off x="7239000" y="0"/>
            <a:ext cx="1905000" cy="69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457200" indent="-457200" algn="r">
              <a:defRPr sz="2000">
                <a:solidFill>
                  <a:schemeClr val="accent1"/>
                </a:solidFill>
              </a:defRPr>
            </a:lvl1pPr>
          </a:lstStyle>
          <a:p>
            <a:pPr>
              <a:defRPr/>
            </a:pPr>
            <a:fld id="{85BDB40A-A13E-4578-A5D0-B4A6927D5999}" type="slidenum">
              <a:rPr lang="en-GB"/>
              <a:pPr>
                <a:defRPr/>
              </a:pPr>
              <a:t>‹#›</a:t>
            </a:fld>
            <a:endParaRPr lang="en-GB"/>
          </a:p>
        </p:txBody>
      </p:sp>
      <p:pic>
        <p:nvPicPr>
          <p:cNvPr id="1031" name="Picture 7" descr="LA Transport Logo"/>
          <p:cNvPicPr>
            <a:picLocks noChangeAspect="1" noChangeArrowheads="1"/>
          </p:cNvPicPr>
          <p:nvPr userDrawn="1"/>
        </p:nvPicPr>
        <p:blipFill>
          <a:blip r:embed="rId23" cstate="print">
            <a:extLst>
              <a:ext uri="{28A0092B-C50C-407E-A947-70E740481C1C}">
                <a14:useLocalDpi xmlns:a14="http://schemas.microsoft.com/office/drawing/2010/main" val="0"/>
              </a:ext>
            </a:extLst>
          </a:blip>
          <a:srcRect/>
          <a:stretch>
            <a:fillRect/>
          </a:stretch>
        </p:blipFill>
        <p:spPr bwMode="auto">
          <a:xfrm>
            <a:off x="7667625" y="188913"/>
            <a:ext cx="11461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8" r:id="rId1"/>
    <p:sldLayoutId id="2147483667" r:id="rId2"/>
    <p:sldLayoutId id="2147483666" r:id="rId3"/>
    <p:sldLayoutId id="2147483665" r:id="rId4"/>
    <p:sldLayoutId id="2147483664" r:id="rId5"/>
    <p:sldLayoutId id="2147483663" r:id="rId6"/>
    <p:sldLayoutId id="2147483662" r:id="rId7"/>
    <p:sldLayoutId id="2147483661" r:id="rId8"/>
    <p:sldLayoutId id="2147483660" r:id="rId9"/>
    <p:sldLayoutId id="2147483659" r:id="rId10"/>
    <p:sldLayoutId id="2147483658" r:id="rId11"/>
    <p:sldLayoutId id="2147483657" r:id="rId12"/>
    <p:sldLayoutId id="2147483656" r:id="rId13"/>
    <p:sldLayoutId id="2147483655" r:id="rId14"/>
    <p:sldLayoutId id="2147483654" r:id="rId15"/>
    <p:sldLayoutId id="2147483653" r:id="rId16"/>
    <p:sldLayoutId id="2147483652" r:id="rId17"/>
    <p:sldLayoutId id="2147483651" r:id="rId18"/>
    <p:sldLayoutId id="2147483650" r:id="rId19"/>
    <p:sldLayoutId id="2147483649" r:id="rId20"/>
  </p:sldLayoutIdLst>
  <p:timing>
    <p:tnLst>
      <p:par>
        <p:cTn id="1" dur="indefinite" restart="never" nodeType="tmRoot"/>
      </p:par>
    </p:tnLst>
  </p:timing>
  <p:hf hdr="0"/>
  <p:txStyles>
    <p:titleStyle>
      <a:lvl1pPr algn="l" defTabSz="192088" rtl="0" eaLnBrk="0" fontAlgn="base" hangingPunct="0">
        <a:spcBef>
          <a:spcPct val="0"/>
        </a:spcBef>
        <a:spcAft>
          <a:spcPct val="0"/>
        </a:spcAft>
        <a:defRPr sz="2000">
          <a:solidFill>
            <a:schemeClr val="bg1"/>
          </a:solidFill>
          <a:latin typeface="+mj-lt"/>
          <a:ea typeface="+mj-ea"/>
          <a:cs typeface="+mj-cs"/>
        </a:defRPr>
      </a:lvl1pPr>
      <a:lvl2pPr algn="l" defTabSz="192088" rtl="0" eaLnBrk="0" fontAlgn="base" hangingPunct="0">
        <a:spcBef>
          <a:spcPct val="0"/>
        </a:spcBef>
        <a:spcAft>
          <a:spcPct val="0"/>
        </a:spcAft>
        <a:defRPr sz="2000">
          <a:solidFill>
            <a:schemeClr val="bg1"/>
          </a:solidFill>
          <a:latin typeface="Alien Encounters" pitchFamily="2" charset="0"/>
        </a:defRPr>
      </a:lvl2pPr>
      <a:lvl3pPr algn="l" defTabSz="192088" rtl="0" eaLnBrk="0" fontAlgn="base" hangingPunct="0">
        <a:spcBef>
          <a:spcPct val="0"/>
        </a:spcBef>
        <a:spcAft>
          <a:spcPct val="0"/>
        </a:spcAft>
        <a:defRPr sz="2000">
          <a:solidFill>
            <a:schemeClr val="bg1"/>
          </a:solidFill>
          <a:latin typeface="Alien Encounters" pitchFamily="2" charset="0"/>
        </a:defRPr>
      </a:lvl3pPr>
      <a:lvl4pPr algn="l" defTabSz="192088" rtl="0" eaLnBrk="0" fontAlgn="base" hangingPunct="0">
        <a:spcBef>
          <a:spcPct val="0"/>
        </a:spcBef>
        <a:spcAft>
          <a:spcPct val="0"/>
        </a:spcAft>
        <a:defRPr sz="2000">
          <a:solidFill>
            <a:schemeClr val="bg1"/>
          </a:solidFill>
          <a:latin typeface="Alien Encounters" pitchFamily="2" charset="0"/>
        </a:defRPr>
      </a:lvl4pPr>
      <a:lvl5pPr algn="l" defTabSz="192088" rtl="0" eaLnBrk="0" fontAlgn="base" hangingPunct="0">
        <a:spcBef>
          <a:spcPct val="0"/>
        </a:spcBef>
        <a:spcAft>
          <a:spcPct val="0"/>
        </a:spcAft>
        <a:defRPr sz="2000">
          <a:solidFill>
            <a:schemeClr val="bg1"/>
          </a:solidFill>
          <a:latin typeface="Alien Encounters" pitchFamily="2" charset="0"/>
        </a:defRPr>
      </a:lvl5pPr>
      <a:lvl6pPr marL="457200" algn="l" defTabSz="192088" rtl="0" fontAlgn="base">
        <a:spcBef>
          <a:spcPct val="0"/>
        </a:spcBef>
        <a:spcAft>
          <a:spcPct val="0"/>
        </a:spcAft>
        <a:defRPr sz="2000">
          <a:solidFill>
            <a:schemeClr val="bg1"/>
          </a:solidFill>
          <a:latin typeface="Alien Encounters" pitchFamily="2" charset="0"/>
        </a:defRPr>
      </a:lvl6pPr>
      <a:lvl7pPr marL="914400" algn="l" defTabSz="192088" rtl="0" fontAlgn="base">
        <a:spcBef>
          <a:spcPct val="0"/>
        </a:spcBef>
        <a:spcAft>
          <a:spcPct val="0"/>
        </a:spcAft>
        <a:defRPr sz="2000">
          <a:solidFill>
            <a:schemeClr val="bg1"/>
          </a:solidFill>
          <a:latin typeface="Alien Encounters" pitchFamily="2" charset="0"/>
        </a:defRPr>
      </a:lvl7pPr>
      <a:lvl8pPr marL="1371600" algn="l" defTabSz="192088" rtl="0" fontAlgn="base">
        <a:spcBef>
          <a:spcPct val="0"/>
        </a:spcBef>
        <a:spcAft>
          <a:spcPct val="0"/>
        </a:spcAft>
        <a:defRPr sz="2000">
          <a:solidFill>
            <a:schemeClr val="bg1"/>
          </a:solidFill>
          <a:latin typeface="Alien Encounters" pitchFamily="2" charset="0"/>
        </a:defRPr>
      </a:lvl8pPr>
      <a:lvl9pPr marL="1828800" algn="l" defTabSz="192088" rtl="0" fontAlgn="base">
        <a:spcBef>
          <a:spcPct val="0"/>
        </a:spcBef>
        <a:spcAft>
          <a:spcPct val="0"/>
        </a:spcAft>
        <a:defRPr sz="2000">
          <a:solidFill>
            <a:schemeClr val="bg1"/>
          </a:solidFill>
          <a:latin typeface="Alien Encounters" pitchFamily="2" charset="0"/>
        </a:defRPr>
      </a:lvl9pPr>
    </p:titleStyle>
    <p:bodyStyle>
      <a:lvl1pPr marL="342900" indent="-342900" algn="l" rtl="0" eaLnBrk="0" fontAlgn="base" hangingPunct="0">
        <a:spcBef>
          <a:spcPct val="20000"/>
        </a:spcBef>
        <a:spcAft>
          <a:spcPct val="0"/>
        </a:spcAft>
        <a:buChar char="•"/>
        <a:defRPr sz="32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FF00"/>
          </a:solidFill>
          <a:latin typeface="+mn-lt"/>
        </a:defRPr>
      </a:lvl2pPr>
      <a:lvl3pPr marL="1143000" indent="-228600" algn="l" rtl="0" eaLnBrk="0" fontAlgn="base" hangingPunct="0">
        <a:spcBef>
          <a:spcPct val="20000"/>
        </a:spcBef>
        <a:spcAft>
          <a:spcPct val="0"/>
        </a:spcAft>
        <a:buChar char="•"/>
        <a:defRPr sz="2400">
          <a:solidFill>
            <a:srgbClr val="FFFF00"/>
          </a:solidFill>
          <a:latin typeface="+mn-lt"/>
        </a:defRPr>
      </a:lvl3pPr>
      <a:lvl4pPr marL="1600200" indent="-228600" algn="l" rtl="0" eaLnBrk="0" fontAlgn="base" hangingPunct="0">
        <a:spcBef>
          <a:spcPct val="20000"/>
        </a:spcBef>
        <a:spcAft>
          <a:spcPct val="0"/>
        </a:spcAft>
        <a:buChar char="–"/>
        <a:defRPr sz="2000">
          <a:solidFill>
            <a:srgbClr val="FFFF00"/>
          </a:solidFill>
          <a:latin typeface="+mn-lt"/>
        </a:defRPr>
      </a:lvl4pPr>
      <a:lvl5pPr marL="2057400" indent="-228600" algn="l" rtl="0" eaLnBrk="0" fontAlgn="base" hangingPunct="0">
        <a:spcBef>
          <a:spcPct val="20000"/>
        </a:spcBef>
        <a:spcAft>
          <a:spcPct val="0"/>
        </a:spcAft>
        <a:buChar char="»"/>
        <a:defRPr sz="2000">
          <a:solidFill>
            <a:srgbClr val="FFFF00"/>
          </a:solidFill>
          <a:latin typeface="+mn-lt"/>
        </a:defRPr>
      </a:lvl5pPr>
      <a:lvl6pPr marL="2514600" indent="-228600" algn="l" rtl="0" fontAlgn="base">
        <a:spcBef>
          <a:spcPct val="20000"/>
        </a:spcBef>
        <a:spcAft>
          <a:spcPct val="0"/>
        </a:spcAft>
        <a:buChar char="»"/>
        <a:defRPr sz="2000">
          <a:solidFill>
            <a:srgbClr val="FFFF00"/>
          </a:solidFill>
          <a:latin typeface="+mn-lt"/>
        </a:defRPr>
      </a:lvl6pPr>
      <a:lvl7pPr marL="2971800" indent="-228600" algn="l" rtl="0" fontAlgn="base">
        <a:spcBef>
          <a:spcPct val="20000"/>
        </a:spcBef>
        <a:spcAft>
          <a:spcPct val="0"/>
        </a:spcAft>
        <a:buChar char="»"/>
        <a:defRPr sz="2000">
          <a:solidFill>
            <a:srgbClr val="FFFF00"/>
          </a:solidFill>
          <a:latin typeface="+mn-lt"/>
        </a:defRPr>
      </a:lvl7pPr>
      <a:lvl8pPr marL="3429000" indent="-228600" algn="l" rtl="0" fontAlgn="base">
        <a:spcBef>
          <a:spcPct val="20000"/>
        </a:spcBef>
        <a:spcAft>
          <a:spcPct val="0"/>
        </a:spcAft>
        <a:buChar char="»"/>
        <a:defRPr sz="2000">
          <a:solidFill>
            <a:srgbClr val="FFFF00"/>
          </a:solidFill>
          <a:latin typeface="+mn-lt"/>
        </a:defRPr>
      </a:lvl8pPr>
      <a:lvl9pPr marL="3886200" indent="-228600" algn="l" rtl="0" fontAlgn="base">
        <a:spcBef>
          <a:spcPct val="20000"/>
        </a:spcBef>
        <a:spcAft>
          <a:spcPct val="0"/>
        </a:spcAft>
        <a:buChar char="»"/>
        <a:defRPr sz="2000">
          <a:solidFill>
            <a:srgbClr val="FFFF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7.xml"/><Relationship Id="rId1" Type="http://schemas.openxmlformats.org/officeDocument/2006/relationships/vmlDrawing" Target="../drawings/vmlDrawing7.vml"/><Relationship Id="rId4" Type="http://schemas.openxmlformats.org/officeDocument/2006/relationships/image" Target="../media/image20.wmf"/></Relationships>
</file>

<file path=ppt/slides/_rels/slide10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7.xml"/></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24.wmf"/></Relationships>
</file>

<file path=ppt/slides/_rels/slide10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classtools.net/education-games-php/timer/" TargetMode="Externa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image" Target="../media/image95.wm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12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02.wmf"/><Relationship Id="rId2" Type="http://schemas.openxmlformats.org/officeDocument/2006/relationships/image" Target="../media/image101.png"/><Relationship Id="rId1" Type="http://schemas.openxmlformats.org/officeDocument/2006/relationships/slideLayout" Target="../slideLayouts/slideLayout2.xml"/><Relationship Id="rId5" Type="http://schemas.openxmlformats.org/officeDocument/2006/relationships/image" Target="../media/image104.wmf"/><Relationship Id="rId4" Type="http://schemas.openxmlformats.org/officeDocument/2006/relationships/image" Target="../media/image103.wmf"/></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9.xml"/><Relationship Id="rId1" Type="http://schemas.openxmlformats.org/officeDocument/2006/relationships/vmlDrawing" Target="../drawings/vmlDrawing9.vml"/><Relationship Id="rId4" Type="http://schemas.openxmlformats.org/officeDocument/2006/relationships/image" Target="../media/image110.wmf"/></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16.xml.rels><?xml version="1.0" encoding="UTF-8" standalone="yes"?>
<Relationships xmlns="http://schemas.openxmlformats.org/package/2006/relationships"><Relationship Id="rId2" Type="http://schemas.openxmlformats.org/officeDocument/2006/relationships/hyperlink" Target="http://www.classtools.net/education-games-php/timer/" TargetMode="External"/><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hyperlink" Target="http://en.wikipedia.org/wiki/Knock_Nevis" TargetMode="External"/><Relationship Id="rId2" Type="http://schemas.openxmlformats.org/officeDocument/2006/relationships/hyperlink" Target="http://www.boatus.com/boattech/images/pfds.jpg" TargetMode="Externa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hyperlink" Target="http://emiliewood.com/photos/septembre2006/14-sept-wetdrill2.jpg" TargetMode="Externa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hyperlink" Target="http://en.wikipedia.org/wiki/Weight" TargetMode="External"/><Relationship Id="rId2" Type="http://schemas.openxmlformats.org/officeDocument/2006/relationships/hyperlink" Target="http://en.wikipedia.org/wiki/Mass" TargetMode="Externa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hyperlink" Target="http://design-crit.com/blog/images/archimedes.gif" TargetMode="Externa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42.emf"/></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7.xml"/><Relationship Id="rId4" Type="http://schemas.openxmlformats.org/officeDocument/2006/relationships/image" Target="../media/image116.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2" Type="http://schemas.openxmlformats.org/officeDocument/2006/relationships/hyperlink" Target="http://www.youtube.com/watch?v=jwPc0kK9VHU&amp;feature=endscreen&amp;NR=1" TargetMode="Externa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hyperlink" Target="http://www.youtube.com/watch?feature=endscreen&amp;v=00I2uXDxbaE&amp;NR=1" TargetMode="Externa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slideLayout" Target="../slideLayouts/slideLayout7.xml"/><Relationship Id="rId1" Type="http://schemas.openxmlformats.org/officeDocument/2006/relationships/video" Target="file:///I:\safety%20and%20forces\Newton%201.wmv" TargetMode="External"/><Relationship Id="rId4" Type="http://schemas.openxmlformats.org/officeDocument/2006/relationships/hyperlink" Target="Newton%201.wmv" TargetMode="External"/></Relationships>
</file>

<file path=ppt/slides/_rels/slide18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slideLayout" Target="../slideLayouts/slideLayout7.xml"/><Relationship Id="rId1" Type="http://schemas.openxmlformats.org/officeDocument/2006/relationships/video" Target="file:///I:\safety%20and%20forces\seat%20belt.wmv" TargetMode="External"/><Relationship Id="rId4" Type="http://schemas.openxmlformats.org/officeDocument/2006/relationships/hyperlink" Target="seat%20belt.wmv" TargetMode="Externa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20.wmf"/></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hyperlink" Target="file:///\\Lcka-fs1\all%20resources\Science%20Dept\Teacher%20Only\S2_S3\CfE%20Transport%20Part2\Egg%20seat%20belts\Egg%20Seat%20Belt5.wmv" TargetMode="External"/><Relationship Id="rId1" Type="http://schemas.openxmlformats.org/officeDocument/2006/relationships/slideLayout" Target="../slideLayouts/slideLayout6.xml"/></Relationships>
</file>

<file path=ppt/slides/_rels/slide192.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7.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30.wmf"/></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news.bbc.co.uk/1/hi/uk/8412891.st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wmf"/></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2" Type="http://schemas.openxmlformats.org/officeDocument/2006/relationships/image" Target="../media/image131.wmf"/><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8.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image" Target="../media/image132.png"/><Relationship Id="rId1" Type="http://schemas.openxmlformats.org/officeDocument/2006/relationships/slideLayout" Target="../slideLayouts/slideLayout6.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8" Type="http://schemas.openxmlformats.org/officeDocument/2006/relationships/hyperlink" Target="http://www.youtube.com/watch?v=rBi1WwLjBA8&amp;feature=related" TargetMode="External"/><Relationship Id="rId3" Type="http://schemas.openxmlformats.org/officeDocument/2006/relationships/hyperlink" Target="http://www.youtube.com/watch?v=uvy4nWh0KwE&amp;feature=related" TargetMode="External"/><Relationship Id="rId7" Type="http://schemas.openxmlformats.org/officeDocument/2006/relationships/hyperlink" Target="http://www.youtube.com/watch?v=e9eoFl1nbkc&amp;feature=related" TargetMode="External"/><Relationship Id="rId2" Type="http://schemas.openxmlformats.org/officeDocument/2006/relationships/hyperlink" Target="http://www.youtube.com/watch?v=by-7kkAu2Pg&amp;feature=related" TargetMode="External"/><Relationship Id="rId1" Type="http://schemas.openxmlformats.org/officeDocument/2006/relationships/slideLayout" Target="../slideLayouts/slideLayout7.xml"/><Relationship Id="rId6" Type="http://schemas.openxmlformats.org/officeDocument/2006/relationships/hyperlink" Target="http://www.youtube.com/watch?v=7Ix-eywqUOg&amp;NR=1" TargetMode="External"/><Relationship Id="rId5" Type="http://schemas.openxmlformats.org/officeDocument/2006/relationships/hyperlink" Target="http://www.youtube.com/watch?v=uOSBC0SXVR4&amp;feature=fvw" TargetMode="External"/><Relationship Id="rId4" Type="http://schemas.openxmlformats.org/officeDocument/2006/relationships/hyperlink" Target="http://www.misterteacher.com/whiteboard/forces.html" TargetMode="Externa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0.jpeg"/></Relationships>
</file>

<file path=ppt/slides/_rels/slide22.xml.rels><?xml version="1.0" encoding="UTF-8" standalone="yes"?>
<Relationships xmlns="http://schemas.openxmlformats.org/package/2006/relationships"><Relationship Id="rId2" Type="http://schemas.openxmlformats.org/officeDocument/2006/relationships/hyperlink" Target="http://classtools.net/education-games-php/timer/" TargetMode="External"/><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2.jpeg"/></Relationships>
</file>

<file path=ppt/slides/_rels/slide22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2" Type="http://schemas.openxmlformats.org/officeDocument/2006/relationships/hyperlink" Target="http://classtools.net/education-games-php/timer/" TargetMode="External"/><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2" Type="http://schemas.openxmlformats.org/officeDocument/2006/relationships/hyperlink" Target="http://classtools.net/education-games-php/timer/"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png"/><Relationship Id="rId7" Type="http://schemas.openxmlformats.org/officeDocument/2006/relationships/image" Target="../media/image24.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wmf"/><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4.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0.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42.emf"/></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w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Microsoft_Excel_97-2003_Worksheet1.xls"/><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55.emf"/></Relationships>
</file>

<file path=ppt/slides/_rels/slide5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8" Type="http://schemas.openxmlformats.org/officeDocument/2006/relationships/image" Target="../media/image70.wmf"/><Relationship Id="rId3" Type="http://schemas.openxmlformats.org/officeDocument/2006/relationships/image" Target="../media/image65.wmf"/><Relationship Id="rId7" Type="http://schemas.openxmlformats.org/officeDocument/2006/relationships/image" Target="../media/image69.wmf"/><Relationship Id="rId2" Type="http://schemas.openxmlformats.org/officeDocument/2006/relationships/image" Target="../media/image64.wmf"/><Relationship Id="rId1" Type="http://schemas.openxmlformats.org/officeDocument/2006/relationships/slideLayout" Target="../slideLayouts/slideLayout12.xml"/><Relationship Id="rId6" Type="http://schemas.openxmlformats.org/officeDocument/2006/relationships/image" Target="../media/image68.wmf"/><Relationship Id="rId5" Type="http://schemas.openxmlformats.org/officeDocument/2006/relationships/image" Target="../media/image67.wmf"/><Relationship Id="rId4" Type="http://schemas.openxmlformats.org/officeDocument/2006/relationships/image" Target="../media/image66.wmf"/><Relationship Id="rId9" Type="http://schemas.openxmlformats.org/officeDocument/2006/relationships/image" Target="../media/image63.wm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wmf"/><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www.mathsisfun.com/measure/weight-mass.html" TargetMode="External"/><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classtools.net/education-games-php/timer/" TargetMode="Externa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hyperlink" Target="http://www.mathsisfun.com/measure/weight-mass.html" TargetMode="Externa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E70383D-529D-48E2-A8DE-F3BEAE84087B}" type="slidenum">
              <a:rPr lang="en-GB" sz="2000" smtClean="0">
                <a:solidFill>
                  <a:schemeClr val="accent1"/>
                </a:solidFill>
              </a:rPr>
              <a:pPr eaLnBrk="1" hangingPunct="1"/>
              <a:t>1</a:t>
            </a:fld>
            <a:endParaRPr lang="en-GB" sz="2000" smtClean="0">
              <a:solidFill>
                <a:schemeClr val="accent1"/>
              </a:solidFill>
            </a:endParaRPr>
          </a:p>
        </p:txBody>
      </p:sp>
      <p:sp>
        <p:nvSpPr>
          <p:cNvPr id="205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05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053" name="Rectangle 2"/>
          <p:cNvSpPr>
            <a:spLocks noGrp="1" noChangeArrowheads="1"/>
          </p:cNvSpPr>
          <p:nvPr>
            <p:ph type="ctrTitle"/>
          </p:nvPr>
        </p:nvSpPr>
        <p:spPr>
          <a:xfrm>
            <a:off x="381000" y="2286000"/>
            <a:ext cx="8305800" cy="2819400"/>
          </a:xfrm>
        </p:spPr>
        <p:txBody>
          <a:bodyPr/>
          <a:lstStyle/>
          <a:p>
            <a:pPr algn="ctr" eaLnBrk="1" hangingPunct="1"/>
            <a:r>
              <a:rPr lang="en-GB" sz="6000" smtClean="0">
                <a:cs typeface="Times New Roman" pitchFamily="18" charset="0"/>
              </a:rPr>
              <a:t>TRANSPORT UNIT</a:t>
            </a:r>
            <a:br>
              <a:rPr lang="en-GB" sz="6000" smtClean="0">
                <a:cs typeface="Times New Roman" pitchFamily="18" charset="0"/>
              </a:rPr>
            </a:br>
            <a:r>
              <a:rPr lang="en-GB" sz="3200" smtClean="0">
                <a:cs typeface="Times New Roman" pitchFamily="18" charset="0"/>
              </a:rPr>
              <a:t/>
            </a:r>
            <a:br>
              <a:rPr lang="en-GB" sz="3200" smtClean="0">
                <a:cs typeface="Times New Roman" pitchFamily="18" charset="0"/>
              </a:rPr>
            </a:br>
            <a:r>
              <a:rPr lang="en-GB" sz="6600" smtClean="0">
                <a:solidFill>
                  <a:srgbClr val="FFFF00"/>
                </a:solidFill>
                <a:cs typeface="Times New Roman" pitchFamily="18" charset="0"/>
              </a:rPr>
              <a:t>FORCES</a:t>
            </a:r>
            <a:r>
              <a:rPr lang="en-GB" sz="6600" smtClean="0">
                <a:solidFill>
                  <a:srgbClr val="FFFF00"/>
                </a:solidFill>
                <a:latin typeface="Arial" pitchFamily="34" charset="0"/>
                <a:cs typeface="Arial" pitchFamily="34" charset="0"/>
              </a:rPr>
              <a:t>/</a:t>
            </a:r>
            <a:r>
              <a:rPr lang="en-GB" sz="6600" smtClean="0">
                <a:solidFill>
                  <a:srgbClr val="FFFF00"/>
                </a:solidFill>
                <a:cs typeface="Times New Roman" pitchFamily="18" charset="0"/>
              </a:rPr>
              <a:t>dyanmics</a:t>
            </a:r>
            <a:r>
              <a:rPr lang="en-GB" smtClean="0"/>
              <a:t> </a:t>
            </a:r>
          </a:p>
        </p:txBody>
      </p:sp>
      <p:sp>
        <p:nvSpPr>
          <p:cNvPr id="2054" name="Rectangle 3"/>
          <p:cNvSpPr>
            <a:spLocks noGrp="1" noChangeArrowheads="1"/>
          </p:cNvSpPr>
          <p:nvPr>
            <p:ph type="subTitle" idx="1"/>
          </p:nvPr>
        </p:nvSpPr>
        <p:spPr>
          <a:xfrm>
            <a:off x="1447800" y="5638800"/>
            <a:ext cx="6400800" cy="685800"/>
          </a:xfrm>
        </p:spPr>
        <p:txBody>
          <a:bodyPr/>
          <a:lstStyle/>
          <a:p>
            <a:pPr eaLnBrk="1" hangingPunct="1"/>
            <a:r>
              <a:rPr lang="en-GB" smtClean="0"/>
              <a:t>S1-S3 Road Safety &amp; PHYSICS</a:t>
            </a:r>
          </a:p>
        </p:txBody>
      </p:sp>
      <p:sp>
        <p:nvSpPr>
          <p:cNvPr id="2055" name="Rectangle 4"/>
          <p:cNvSpPr>
            <a:spLocks noChangeArrowheads="1"/>
          </p:cNvSpPr>
          <p:nvPr/>
        </p:nvSpPr>
        <p:spPr bwMode="auto">
          <a:xfrm>
            <a:off x="0" y="255588"/>
            <a:ext cx="7959725" cy="97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5800">
                <a:solidFill>
                  <a:schemeClr val="accent1"/>
                </a:solidFill>
                <a:latin typeface="Alien Encounters" pitchFamily="2" charset="0"/>
                <a:cs typeface="Times New Roman" pitchFamily="18" charset="0"/>
              </a:rPr>
              <a:t>LOCKERBIE ACADEMY</a:t>
            </a:r>
            <a:endParaRPr lang="en-GB" sz="5800">
              <a:solidFill>
                <a:srgbClr val="FFFF00"/>
              </a:solidFill>
              <a:latin typeface="Alien Encounters" pitchFamily="2"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668EEBE-82CF-4208-8369-3C5101F42339}" type="slidenum">
              <a:rPr lang="en-GB" sz="2000" smtClean="0">
                <a:solidFill>
                  <a:schemeClr val="accent1"/>
                </a:solidFill>
              </a:rPr>
              <a:pPr eaLnBrk="1" hangingPunct="1"/>
              <a:t>10</a:t>
            </a:fld>
            <a:endParaRPr lang="en-GB" sz="2000" smtClean="0">
              <a:solidFill>
                <a:schemeClr val="accent1"/>
              </a:solidFill>
            </a:endParaRPr>
          </a:p>
        </p:txBody>
      </p:sp>
      <p:sp>
        <p:nvSpPr>
          <p:cNvPr id="1331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331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3317" name="Rectangle 2"/>
          <p:cNvSpPr>
            <a:spLocks noGrp="1" noChangeArrowheads="1"/>
          </p:cNvSpPr>
          <p:nvPr>
            <p:ph type="title"/>
          </p:nvPr>
        </p:nvSpPr>
        <p:spPr>
          <a:xfrm>
            <a:off x="2057400" y="1524000"/>
            <a:ext cx="4724400" cy="3733800"/>
          </a:xfrm>
        </p:spPr>
        <p:txBody>
          <a:bodyPr/>
          <a:lstStyle/>
          <a:p>
            <a:pPr algn="ctr" eaLnBrk="1" hangingPunct="1"/>
            <a:r>
              <a:rPr lang="en-GB" sz="7200" smtClean="0"/>
              <a:t>WHAT YOU THOUGHT</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E4B7DD0-8671-4E04-B174-FB3340611208}" type="slidenum">
              <a:rPr lang="en-GB" sz="2000" smtClean="0">
                <a:solidFill>
                  <a:schemeClr val="accent1"/>
                </a:solidFill>
              </a:rPr>
              <a:pPr eaLnBrk="1" hangingPunct="1"/>
              <a:t>100</a:t>
            </a:fld>
            <a:endParaRPr lang="en-GB" sz="2000" smtClean="0">
              <a:solidFill>
                <a:schemeClr val="accent1"/>
              </a:solidFill>
            </a:endParaRPr>
          </a:p>
        </p:txBody>
      </p:sp>
      <p:sp>
        <p:nvSpPr>
          <p:cNvPr id="151555" name="Rectangle 2"/>
          <p:cNvSpPr>
            <a:spLocks noGrp="1" noChangeArrowheads="1"/>
          </p:cNvSpPr>
          <p:nvPr>
            <p:ph type="title"/>
          </p:nvPr>
        </p:nvSpPr>
        <p:spPr/>
        <p:txBody>
          <a:bodyPr/>
          <a:lstStyle/>
          <a:p>
            <a:r>
              <a:rPr lang="en-GB" smtClean="0"/>
              <a:t>Revisions quiz</a:t>
            </a:r>
          </a:p>
        </p:txBody>
      </p:sp>
      <p:sp>
        <p:nvSpPr>
          <p:cNvPr id="151556" name="Rectangle 3"/>
          <p:cNvSpPr>
            <a:spLocks noGrp="1" noChangeArrowheads="1"/>
          </p:cNvSpPr>
          <p:nvPr>
            <p:ph type="body" idx="1"/>
          </p:nvPr>
        </p:nvSpPr>
        <p:spPr>
          <a:xfrm>
            <a:off x="152400" y="762000"/>
            <a:ext cx="8839200" cy="4800600"/>
          </a:xfrm>
        </p:spPr>
        <p:txBody>
          <a:bodyPr/>
          <a:lstStyle/>
          <a:p>
            <a:pPr>
              <a:lnSpc>
                <a:spcPct val="90000"/>
              </a:lnSpc>
              <a:buFontTx/>
              <a:buNone/>
            </a:pPr>
            <a:r>
              <a:rPr lang="en-GB" sz="2800" smtClean="0">
                <a:cs typeface="Times New Roman" pitchFamily="18" charset="0"/>
              </a:rPr>
              <a:t>1.	What three things can forces do?</a:t>
            </a:r>
          </a:p>
          <a:p>
            <a:pPr>
              <a:lnSpc>
                <a:spcPct val="90000"/>
              </a:lnSpc>
              <a:buFontTx/>
              <a:buNone/>
            </a:pPr>
            <a:r>
              <a:rPr lang="en-GB" sz="2800" smtClean="0">
                <a:cs typeface="Times New Roman" pitchFamily="18" charset="0"/>
              </a:rPr>
              <a:t>2.	What unit are forces measured in?</a:t>
            </a:r>
          </a:p>
          <a:p>
            <a:pPr>
              <a:lnSpc>
                <a:spcPct val="90000"/>
              </a:lnSpc>
              <a:buFontTx/>
              <a:buNone/>
            </a:pPr>
            <a:r>
              <a:rPr lang="en-GB" sz="2800" smtClean="0">
                <a:cs typeface="Times New Roman" pitchFamily="18" charset="0"/>
              </a:rPr>
              <a:t>3.	Who is the unit named after? Give his full name.</a:t>
            </a:r>
          </a:p>
          <a:p>
            <a:pPr>
              <a:lnSpc>
                <a:spcPct val="90000"/>
              </a:lnSpc>
              <a:buFontTx/>
              <a:buNone/>
            </a:pPr>
            <a:r>
              <a:rPr lang="en-GB" sz="2800" smtClean="0">
                <a:cs typeface="Times New Roman" pitchFamily="18" charset="0"/>
              </a:rPr>
              <a:t>4.	What do you measure forces with?</a:t>
            </a:r>
          </a:p>
          <a:p>
            <a:pPr>
              <a:lnSpc>
                <a:spcPct val="90000"/>
              </a:lnSpc>
              <a:buFontTx/>
              <a:buNone/>
            </a:pPr>
            <a:r>
              <a:rPr lang="en-GB" sz="2800" smtClean="0">
                <a:cs typeface="Times New Roman" pitchFamily="18" charset="0"/>
              </a:rPr>
              <a:t>5	What force is needed to lift an apple – 1 N, 20 N or 100 N?</a:t>
            </a:r>
          </a:p>
          <a:p>
            <a:pPr>
              <a:lnSpc>
                <a:spcPct val="90000"/>
              </a:lnSpc>
              <a:buFontTx/>
              <a:buNone/>
            </a:pPr>
            <a:r>
              <a:rPr lang="en-GB" sz="2800" smtClean="0">
                <a:cs typeface="Times New Roman" pitchFamily="18" charset="0"/>
              </a:rPr>
              <a:t>6.	Is mass or weight measured in kilograms?</a:t>
            </a:r>
          </a:p>
          <a:p>
            <a:pPr>
              <a:lnSpc>
                <a:spcPct val="90000"/>
              </a:lnSpc>
              <a:buFontTx/>
              <a:buNone/>
            </a:pPr>
            <a:r>
              <a:rPr lang="en-GB" sz="2800" smtClean="0">
                <a:cs typeface="Times New Roman" pitchFamily="18" charset="0"/>
              </a:rPr>
              <a:t>7.	Weight is a force. This means it is measured in:</a:t>
            </a:r>
          </a:p>
          <a:p>
            <a:pPr>
              <a:lnSpc>
                <a:spcPct val="90000"/>
              </a:lnSpc>
              <a:buFontTx/>
              <a:buNone/>
            </a:pPr>
            <a:r>
              <a:rPr lang="en-GB" sz="2800" smtClean="0">
                <a:cs typeface="Times New Roman" pitchFamily="18" charset="0"/>
              </a:rPr>
              <a:t>8.	What causes weight?</a:t>
            </a:r>
          </a:p>
          <a:p>
            <a:pPr>
              <a:lnSpc>
                <a:spcPct val="90000"/>
              </a:lnSpc>
              <a:buFontTx/>
              <a:buNone/>
            </a:pPr>
            <a:r>
              <a:rPr lang="en-GB" sz="2800" smtClean="0">
                <a:cs typeface="Times New Roman" pitchFamily="18" charset="0"/>
              </a:rPr>
              <a:t>9.	If you travel to the Moon, does your mass change?</a:t>
            </a:r>
          </a:p>
          <a:p>
            <a:pPr>
              <a:lnSpc>
                <a:spcPct val="90000"/>
              </a:lnSpc>
              <a:buFontTx/>
              <a:buNone/>
            </a:pPr>
            <a:r>
              <a:rPr lang="en-GB" sz="2800" smtClean="0">
                <a:cs typeface="Times New Roman" pitchFamily="18" charset="0"/>
              </a:rPr>
              <a:t>10 If you travel to the Moon, does your weight change?</a:t>
            </a:r>
          </a:p>
        </p:txBody>
      </p:sp>
    </p:spTree>
    <p:extLst>
      <p:ext uri="{BB962C8B-B14F-4D97-AF65-F5344CB8AC3E}">
        <p14:creationId xmlns:p14="http://schemas.microsoft.com/office/powerpoint/2010/main" val="227760205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7FB1A87-BF88-413B-8126-C16FFC35EFD4}" type="slidenum">
              <a:rPr lang="en-GB" sz="2000" smtClean="0">
                <a:solidFill>
                  <a:schemeClr val="accent1"/>
                </a:solidFill>
              </a:rPr>
              <a:pPr eaLnBrk="1" hangingPunct="1"/>
              <a:t>101</a:t>
            </a:fld>
            <a:endParaRPr lang="en-GB" sz="2000" smtClean="0">
              <a:solidFill>
                <a:schemeClr val="accent1"/>
              </a:solidFill>
            </a:endParaRPr>
          </a:p>
        </p:txBody>
      </p:sp>
      <p:sp>
        <p:nvSpPr>
          <p:cNvPr id="152579" name="Rectangle 2"/>
          <p:cNvSpPr>
            <a:spLocks noGrp="1" noChangeArrowheads="1"/>
          </p:cNvSpPr>
          <p:nvPr>
            <p:ph type="title"/>
          </p:nvPr>
        </p:nvSpPr>
        <p:spPr/>
        <p:txBody>
          <a:bodyPr/>
          <a:lstStyle/>
          <a:p>
            <a:r>
              <a:rPr lang="en-GB" smtClean="0"/>
              <a:t>Revisions quiz -					</a:t>
            </a:r>
            <a:r>
              <a:rPr lang="en-GB" smtClean="0">
                <a:cs typeface="Times New Roman" pitchFamily="18" charset="0"/>
              </a:rPr>
              <a:t>My score out of 18:	_____</a:t>
            </a:r>
            <a:r>
              <a:rPr lang="en-GB" smtClean="0"/>
              <a:t> </a:t>
            </a:r>
            <a:br>
              <a:rPr lang="en-GB" smtClean="0"/>
            </a:br>
            <a:endParaRPr lang="en-GB" smtClean="0"/>
          </a:p>
        </p:txBody>
      </p:sp>
      <p:sp>
        <p:nvSpPr>
          <p:cNvPr id="152580" name="Rectangle 3"/>
          <p:cNvSpPr>
            <a:spLocks noGrp="1" noChangeArrowheads="1"/>
          </p:cNvSpPr>
          <p:nvPr>
            <p:ph type="body" idx="1"/>
          </p:nvPr>
        </p:nvSpPr>
        <p:spPr>
          <a:xfrm>
            <a:off x="152400" y="685800"/>
            <a:ext cx="8839200" cy="4800600"/>
          </a:xfrm>
        </p:spPr>
        <p:txBody>
          <a:bodyPr/>
          <a:lstStyle/>
          <a:p>
            <a:pPr marL="533400" indent="-533400">
              <a:lnSpc>
                <a:spcPct val="90000"/>
              </a:lnSpc>
              <a:buFontTx/>
              <a:buAutoNum type="arabicPeriod" startAt="11"/>
            </a:pPr>
            <a:r>
              <a:rPr lang="en-GB" sz="2800" smtClean="0">
                <a:cs typeface="Times New Roman" pitchFamily="18" charset="0"/>
              </a:rPr>
              <a:t>On which planet is your weight greatest?</a:t>
            </a:r>
          </a:p>
          <a:p>
            <a:pPr marL="533400" indent="-533400">
              <a:lnSpc>
                <a:spcPct val="90000"/>
              </a:lnSpc>
              <a:buFontTx/>
              <a:buAutoNum type="arabicPeriod" startAt="11"/>
            </a:pPr>
            <a:r>
              <a:rPr lang="en-GB" sz="2800" smtClean="0">
                <a:cs typeface="Times New Roman" pitchFamily="18" charset="0"/>
              </a:rPr>
              <a:t>On Earth, how many newtons are there for each kilogram of mass?</a:t>
            </a:r>
          </a:p>
          <a:p>
            <a:pPr marL="533400" indent="-533400">
              <a:lnSpc>
                <a:spcPct val="90000"/>
              </a:lnSpc>
              <a:buFontTx/>
              <a:buAutoNum type="arabicPeriod" startAt="11"/>
            </a:pPr>
            <a:r>
              <a:rPr lang="en-GB" sz="2800" smtClean="0">
                <a:cs typeface="Times New Roman" pitchFamily="18" charset="0"/>
              </a:rPr>
              <a:t>A dog has a mass of 7 kg. What is its weight?</a:t>
            </a:r>
          </a:p>
          <a:p>
            <a:pPr marL="533400" indent="-533400">
              <a:lnSpc>
                <a:spcPct val="90000"/>
              </a:lnSpc>
              <a:buFontTx/>
              <a:buAutoNum type="arabicPeriod" startAt="11"/>
            </a:pPr>
            <a:r>
              <a:rPr lang="en-GB" sz="2800" smtClean="0">
                <a:cs typeface="Times New Roman" pitchFamily="18" charset="0"/>
              </a:rPr>
              <a:t>A girl has a mass of 42.5 kg. What is her weight? </a:t>
            </a:r>
          </a:p>
          <a:p>
            <a:pPr marL="533400" indent="-533400">
              <a:lnSpc>
                <a:spcPct val="90000"/>
              </a:lnSpc>
              <a:buFontTx/>
              <a:buAutoNum type="arabicPeriod" startAt="11"/>
            </a:pPr>
            <a:r>
              <a:rPr lang="en-GB" sz="2800" smtClean="0">
                <a:cs typeface="Times New Roman" pitchFamily="18" charset="0"/>
              </a:rPr>
              <a:t>A train has a mass of 12,500 kg. What is its weight?</a:t>
            </a:r>
          </a:p>
          <a:p>
            <a:pPr marL="533400" indent="-533400">
              <a:lnSpc>
                <a:spcPct val="90000"/>
              </a:lnSpc>
              <a:buFontTx/>
              <a:buAutoNum type="arabicPeriod" startAt="11"/>
            </a:pPr>
            <a:r>
              <a:rPr lang="en-GB" sz="2800" smtClean="0">
                <a:cs typeface="Times New Roman" pitchFamily="18" charset="0"/>
              </a:rPr>
              <a:t>A bag has a mass of 500 grammes. What is its weight? </a:t>
            </a:r>
          </a:p>
          <a:p>
            <a:pPr marL="533400" indent="-533400">
              <a:lnSpc>
                <a:spcPct val="90000"/>
              </a:lnSpc>
              <a:buFontTx/>
              <a:buAutoNum type="arabicPeriod" startAt="11"/>
            </a:pPr>
            <a:r>
              <a:rPr lang="en-GB" sz="2800" smtClean="0">
                <a:cs typeface="Times New Roman" pitchFamily="18" charset="0"/>
              </a:rPr>
              <a:t>What’s wrong with these sentences?</a:t>
            </a:r>
          </a:p>
          <a:p>
            <a:pPr marL="914400" lvl="1" indent="-457200">
              <a:lnSpc>
                <a:spcPct val="90000"/>
              </a:lnSpc>
              <a:buFontTx/>
              <a:buAutoNum type="arabicPeriod"/>
            </a:pPr>
            <a:r>
              <a:rPr lang="en-GB" sz="2400" b="1" smtClean="0">
                <a:cs typeface="Times New Roman" pitchFamily="18" charset="0"/>
              </a:rPr>
              <a:t>“The bag of apples </a:t>
            </a:r>
            <a:r>
              <a:rPr lang="en-GB" sz="2400" smtClean="0">
                <a:cs typeface="Times New Roman" pitchFamily="18" charset="0"/>
              </a:rPr>
              <a:t>“</a:t>
            </a:r>
            <a:r>
              <a:rPr lang="en-GB" sz="2400" b="1" smtClean="0">
                <a:cs typeface="Times New Roman" pitchFamily="18" charset="0"/>
              </a:rPr>
              <a:t>weighs 3 kg.”</a:t>
            </a:r>
            <a:endParaRPr lang="en-GB" sz="2400" smtClean="0">
              <a:cs typeface="Times New Roman" pitchFamily="18" charset="0"/>
            </a:endParaRPr>
          </a:p>
          <a:p>
            <a:pPr marL="914400" lvl="1" indent="-457200">
              <a:lnSpc>
                <a:spcPct val="90000"/>
              </a:lnSpc>
              <a:buFontTx/>
              <a:buAutoNum type="arabicPeriod"/>
            </a:pPr>
            <a:r>
              <a:rPr lang="en-GB" sz="2400" smtClean="0">
                <a:cs typeface="Times New Roman" pitchFamily="18" charset="0"/>
              </a:rPr>
              <a:t>And this sentence? “</a:t>
            </a:r>
            <a:r>
              <a:rPr lang="en-GB" sz="2400" b="1" smtClean="0">
                <a:cs typeface="Times New Roman" pitchFamily="18" charset="0"/>
              </a:rPr>
              <a:t>In deep space, astronauts </a:t>
            </a:r>
            <a:endParaRPr lang="en-GB" sz="2400" smtClean="0">
              <a:cs typeface="Times New Roman" pitchFamily="18" charset="0"/>
            </a:endParaRPr>
          </a:p>
          <a:p>
            <a:pPr marL="533400" indent="-533400">
              <a:lnSpc>
                <a:spcPct val="90000"/>
              </a:lnSpc>
            </a:pPr>
            <a:r>
              <a:rPr lang="en-GB" sz="2800" b="1" smtClean="0">
                <a:cs typeface="Times New Roman" pitchFamily="18" charset="0"/>
              </a:rPr>
              <a:t>have no mass.”</a:t>
            </a:r>
            <a:endParaRPr lang="en-GB" sz="2800" smtClean="0">
              <a:cs typeface="Times New Roman" pitchFamily="18" charset="0"/>
            </a:endParaRPr>
          </a:p>
        </p:txBody>
      </p:sp>
    </p:spTree>
    <p:extLst>
      <p:ext uri="{BB962C8B-B14F-4D97-AF65-F5344CB8AC3E}">
        <p14:creationId xmlns:p14="http://schemas.microsoft.com/office/powerpoint/2010/main" val="45148291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9E0DA77-0F17-4255-83A6-5EC61AA7BF65}" type="slidenum">
              <a:rPr lang="en-GB" sz="2000" smtClean="0">
                <a:solidFill>
                  <a:schemeClr val="accent1"/>
                </a:solidFill>
              </a:rPr>
              <a:pPr eaLnBrk="1" hangingPunct="1"/>
              <a:t>102</a:t>
            </a:fld>
            <a:endParaRPr lang="en-GB" sz="2000" smtClean="0">
              <a:solidFill>
                <a:schemeClr val="accent1"/>
              </a:solidFill>
            </a:endParaRPr>
          </a:p>
        </p:txBody>
      </p:sp>
      <p:sp>
        <p:nvSpPr>
          <p:cNvPr id="75779"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578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5781" name="Rectangle 2"/>
          <p:cNvSpPr>
            <a:spLocks noGrp="1" noChangeArrowheads="1"/>
          </p:cNvSpPr>
          <p:nvPr>
            <p:ph type="title"/>
          </p:nvPr>
        </p:nvSpPr>
        <p:spPr>
          <a:xfrm>
            <a:off x="2057400" y="1524000"/>
            <a:ext cx="5791200" cy="3733800"/>
          </a:xfrm>
        </p:spPr>
        <p:txBody>
          <a:bodyPr/>
          <a:lstStyle/>
          <a:p>
            <a:pPr algn="ctr" eaLnBrk="1" hangingPunct="1"/>
            <a:r>
              <a:rPr lang="en-GB" sz="7200" smtClean="0"/>
              <a:t>friction</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F27A08A-5173-42E2-8DEC-646D92DDBB7E}" type="slidenum">
              <a:rPr lang="en-GB" sz="2000" smtClean="0">
                <a:solidFill>
                  <a:schemeClr val="accent1"/>
                </a:solidFill>
              </a:rPr>
              <a:pPr eaLnBrk="1" hangingPunct="1"/>
              <a:t>103</a:t>
            </a:fld>
            <a:endParaRPr lang="en-GB" sz="2000" smtClean="0">
              <a:solidFill>
                <a:schemeClr val="accent1"/>
              </a:solidFill>
            </a:endParaRPr>
          </a:p>
        </p:txBody>
      </p:sp>
      <p:sp>
        <p:nvSpPr>
          <p:cNvPr id="76803"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6804"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6805" name="Rectangle 1026"/>
          <p:cNvSpPr>
            <a:spLocks noGrp="1" noChangeArrowheads="1"/>
          </p:cNvSpPr>
          <p:nvPr>
            <p:ph type="title"/>
          </p:nvPr>
        </p:nvSpPr>
        <p:spPr/>
        <p:txBody>
          <a:bodyPr/>
          <a:lstStyle/>
          <a:p>
            <a:pPr eaLnBrk="1" hangingPunct="1"/>
            <a:r>
              <a:rPr lang="en-GB" smtClean="0"/>
              <a:t>Friction</a:t>
            </a:r>
          </a:p>
        </p:txBody>
      </p:sp>
      <p:sp>
        <p:nvSpPr>
          <p:cNvPr id="76806" name="Rectangle 1027"/>
          <p:cNvSpPr>
            <a:spLocks noGrp="1" noChangeArrowheads="1"/>
          </p:cNvSpPr>
          <p:nvPr>
            <p:ph type="body" sz="half" idx="1"/>
          </p:nvPr>
        </p:nvSpPr>
        <p:spPr>
          <a:xfrm>
            <a:off x="377825" y="1938338"/>
            <a:ext cx="8588375" cy="4514850"/>
          </a:xfrm>
        </p:spPr>
        <p:txBody>
          <a:bodyPr/>
          <a:lstStyle/>
          <a:p>
            <a:pPr eaLnBrk="1" hangingPunct="1">
              <a:lnSpc>
                <a:spcPct val="120000"/>
              </a:lnSpc>
              <a:buFontTx/>
              <a:buNone/>
            </a:pPr>
            <a:r>
              <a:rPr lang="en-GB" smtClean="0">
                <a:solidFill>
                  <a:srgbClr val="66FFFF"/>
                </a:solidFill>
              </a:rPr>
              <a:t>Friction</a:t>
            </a:r>
            <a:r>
              <a:rPr lang="en-GB" smtClean="0"/>
              <a:t> is a very specific </a:t>
            </a:r>
            <a:r>
              <a:rPr lang="en-GB" u="sng" smtClean="0">
                <a:solidFill>
                  <a:srgbClr val="66FFFF"/>
                </a:solidFill>
              </a:rPr>
              <a:t>type of force</a:t>
            </a:r>
            <a:r>
              <a:rPr lang="en-GB" smtClean="0">
                <a:solidFill>
                  <a:srgbClr val="66FFFF"/>
                </a:solidFill>
              </a:rPr>
              <a:t> </a:t>
            </a:r>
            <a:r>
              <a:rPr lang="en-GB" smtClean="0"/>
              <a:t>which </a:t>
            </a:r>
            <a:r>
              <a:rPr lang="en-GB" b="1" u="sng" smtClean="0">
                <a:solidFill>
                  <a:srgbClr val="FF0066"/>
                </a:solidFill>
              </a:rPr>
              <a:t>opposes motion</a:t>
            </a:r>
            <a:r>
              <a:rPr lang="en-GB" smtClean="0"/>
              <a:t>.  There are many types of friction, but all are caused by a </a:t>
            </a:r>
            <a:r>
              <a:rPr lang="en-GB" smtClean="0">
                <a:solidFill>
                  <a:srgbClr val="FF0000"/>
                </a:solidFill>
              </a:rPr>
              <a:t>moving object rubbing against something </a:t>
            </a:r>
            <a:r>
              <a:rPr lang="en-GB" smtClean="0"/>
              <a:t>else.  </a:t>
            </a:r>
            <a:r>
              <a:rPr lang="en-GB" smtClean="0">
                <a:solidFill>
                  <a:schemeClr val="bg1"/>
                </a:solidFill>
              </a:rPr>
              <a:t>Frictional forces will always act in the opposite direction to the direction of motion.</a:t>
            </a:r>
          </a:p>
        </p:txBody>
      </p:sp>
      <p:grpSp>
        <p:nvGrpSpPr>
          <p:cNvPr id="76807" name="Group 22"/>
          <p:cNvGrpSpPr>
            <a:grpSpLocks/>
          </p:cNvGrpSpPr>
          <p:nvPr/>
        </p:nvGrpSpPr>
        <p:grpSpPr bwMode="auto">
          <a:xfrm>
            <a:off x="1547813" y="260350"/>
            <a:ext cx="2808287" cy="1427163"/>
            <a:chOff x="3972" y="-3"/>
            <a:chExt cx="1590" cy="769"/>
          </a:xfrm>
        </p:grpSpPr>
        <p:graphicFrame>
          <p:nvGraphicFramePr>
            <p:cNvPr id="76808" name="Object 8"/>
            <p:cNvGraphicFramePr>
              <a:graphicFrameLocks noChangeAspect="1"/>
            </p:cNvGraphicFramePr>
            <p:nvPr/>
          </p:nvGraphicFramePr>
          <p:xfrm>
            <a:off x="3972" y="-3"/>
            <a:ext cx="1590" cy="699"/>
          </p:xfrm>
          <a:graphic>
            <a:graphicData uri="http://schemas.openxmlformats.org/presentationml/2006/ole">
              <mc:AlternateContent xmlns:mc="http://schemas.openxmlformats.org/markup-compatibility/2006">
                <mc:Choice xmlns:v="urn:schemas-microsoft-com:vml" Requires="v">
                  <p:oleObj spid="_x0000_s76850" name="CorelDRAW 6.0" r:id="rId3" imgW="6791325" imgH="2981325" progId="CorelDRAW.Graphic.6">
                    <p:embed/>
                  </p:oleObj>
                </mc:Choice>
                <mc:Fallback>
                  <p:oleObj name="CorelDRAW 6.0" r:id="rId3" imgW="6791325" imgH="2981325" progId="CorelDRAW.Graphic.6">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2" y="-3"/>
                          <a:ext cx="1590" cy="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09" name="AutoShape 17"/>
            <p:cNvSpPr>
              <a:spLocks noChangeArrowheads="1"/>
            </p:cNvSpPr>
            <p:nvPr/>
          </p:nvSpPr>
          <p:spPr bwMode="auto">
            <a:xfrm rot="5400000">
              <a:off x="4631" y="376"/>
              <a:ext cx="272" cy="508"/>
            </a:xfrm>
            <a:prstGeom prst="downArrow">
              <a:avLst>
                <a:gd name="adj1" fmla="val 50000"/>
                <a:gd name="adj2" fmla="val 46691"/>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BEA5873-4DF2-4016-99A7-8CD7368F276C}" type="slidenum">
              <a:rPr lang="en-GB" sz="2000" smtClean="0">
                <a:solidFill>
                  <a:schemeClr val="accent1"/>
                </a:solidFill>
              </a:rPr>
              <a:pPr eaLnBrk="1" hangingPunct="1"/>
              <a:t>104</a:t>
            </a:fld>
            <a:endParaRPr lang="en-GB" sz="2000" smtClean="0">
              <a:solidFill>
                <a:schemeClr val="accent1"/>
              </a:solidFill>
            </a:endParaRPr>
          </a:p>
        </p:txBody>
      </p:sp>
      <p:sp>
        <p:nvSpPr>
          <p:cNvPr id="77827"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7828"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7829" name="Rectangle 3"/>
          <p:cNvSpPr>
            <a:spLocks noGrp="1" noChangeArrowheads="1"/>
          </p:cNvSpPr>
          <p:nvPr>
            <p:ph type="body" sz="half" idx="1"/>
          </p:nvPr>
        </p:nvSpPr>
        <p:spPr>
          <a:xfrm>
            <a:off x="468313" y="4292600"/>
            <a:ext cx="8172450" cy="2565400"/>
          </a:xfrm>
        </p:spPr>
        <p:txBody>
          <a:bodyPr/>
          <a:lstStyle/>
          <a:p>
            <a:pPr eaLnBrk="1" hangingPunct="1">
              <a:lnSpc>
                <a:spcPct val="120000"/>
              </a:lnSpc>
              <a:buFontTx/>
              <a:buNone/>
            </a:pPr>
            <a:r>
              <a:rPr lang="en-GB" smtClean="0"/>
              <a:t>e.g.  When you put your hand out the window of a moving car you feel a force pushing your hand. </a:t>
            </a:r>
            <a:r>
              <a:rPr lang="en-GB" smtClean="0">
                <a:solidFill>
                  <a:srgbClr val="FF0066"/>
                </a:solidFill>
              </a:rPr>
              <a:t>Be careful! DANGER</a:t>
            </a:r>
            <a:endParaRPr lang="en-GB" smtClean="0"/>
          </a:p>
          <a:p>
            <a:pPr eaLnBrk="1" hangingPunct="1">
              <a:lnSpc>
                <a:spcPct val="120000"/>
              </a:lnSpc>
              <a:buFontTx/>
              <a:buNone/>
            </a:pPr>
            <a:endParaRPr lang="en-GB" smtClean="0"/>
          </a:p>
        </p:txBody>
      </p:sp>
      <p:pic>
        <p:nvPicPr>
          <p:cNvPr id="778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0"/>
            <a:ext cx="5715000"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831" name="Rectangle 3"/>
          <p:cNvSpPr>
            <a:spLocks noChangeArrowheads="1"/>
          </p:cNvSpPr>
          <p:nvPr/>
        </p:nvSpPr>
        <p:spPr bwMode="auto">
          <a:xfrm>
            <a:off x="0" y="0"/>
            <a:ext cx="3313113" cy="468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120000"/>
              </a:lnSpc>
              <a:spcBef>
                <a:spcPct val="20000"/>
              </a:spcBef>
            </a:pPr>
            <a:r>
              <a:rPr lang="en-GB" sz="3200">
                <a:solidFill>
                  <a:srgbClr val="00FFFF"/>
                </a:solidFill>
                <a:latin typeface="Comic Sans MS" pitchFamily="66" charset="0"/>
              </a:rPr>
              <a:t>Air friction/ resistance</a:t>
            </a:r>
            <a:r>
              <a:rPr lang="en-GB" sz="3200">
                <a:solidFill>
                  <a:srgbClr val="FFFF00"/>
                </a:solidFill>
                <a:latin typeface="Comic Sans MS" pitchFamily="66" charset="0"/>
              </a:rPr>
              <a:t> is the force of air being pushed out of the way of a moving object.</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6567FF8-2A29-473A-9266-4F39B0AAC045}" type="slidenum">
              <a:rPr lang="en-GB" sz="2000" smtClean="0">
                <a:solidFill>
                  <a:schemeClr val="accent1"/>
                </a:solidFill>
              </a:rPr>
              <a:pPr eaLnBrk="1" hangingPunct="1"/>
              <a:t>105</a:t>
            </a:fld>
            <a:endParaRPr lang="en-GB" sz="2000" smtClean="0">
              <a:solidFill>
                <a:schemeClr val="accent1"/>
              </a:solidFill>
            </a:endParaRPr>
          </a:p>
        </p:txBody>
      </p:sp>
      <p:sp>
        <p:nvSpPr>
          <p:cNvPr id="7885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885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pSp>
        <p:nvGrpSpPr>
          <p:cNvPr id="78853" name="Group 19"/>
          <p:cNvGrpSpPr>
            <a:grpSpLocks/>
          </p:cNvGrpSpPr>
          <p:nvPr/>
        </p:nvGrpSpPr>
        <p:grpSpPr bwMode="auto">
          <a:xfrm>
            <a:off x="5219700" y="692150"/>
            <a:ext cx="2592388" cy="1639888"/>
            <a:chOff x="3379" y="768"/>
            <a:chExt cx="1633" cy="1033"/>
          </a:xfrm>
        </p:grpSpPr>
        <p:graphicFrame>
          <p:nvGraphicFramePr>
            <p:cNvPr id="78855" name="Object 7"/>
            <p:cNvGraphicFramePr>
              <a:graphicFrameLocks noChangeAspect="1"/>
            </p:cNvGraphicFramePr>
            <p:nvPr/>
          </p:nvGraphicFramePr>
          <p:xfrm>
            <a:off x="3379" y="768"/>
            <a:ext cx="1633" cy="658"/>
          </p:xfrm>
          <a:graphic>
            <a:graphicData uri="http://schemas.openxmlformats.org/presentationml/2006/ole">
              <mc:AlternateContent xmlns:mc="http://schemas.openxmlformats.org/markup-compatibility/2006">
                <mc:Choice xmlns:v="urn:schemas-microsoft-com:vml" Requires="v">
                  <p:oleObj spid="_x0000_s78897" name="CorelDRAW 6.0" r:id="rId3" imgW="6496050" imgH="2619375" progId="CorelDRAW.Graphic.6">
                    <p:embed/>
                  </p:oleObj>
                </mc:Choice>
                <mc:Fallback>
                  <p:oleObj name="CorelDRAW 6.0" r:id="rId3" imgW="6496050" imgH="2619375" progId="CorelDRAW.Graphic.6">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9" y="768"/>
                          <a:ext cx="1633"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56" name="AutoShape 16"/>
            <p:cNvSpPr>
              <a:spLocks noChangeArrowheads="1"/>
            </p:cNvSpPr>
            <p:nvPr/>
          </p:nvSpPr>
          <p:spPr bwMode="auto">
            <a:xfrm rot="10800000">
              <a:off x="4014" y="1293"/>
              <a:ext cx="354" cy="508"/>
            </a:xfrm>
            <a:prstGeom prst="downArrow">
              <a:avLst>
                <a:gd name="adj1" fmla="val 50000"/>
                <a:gd name="adj2" fmla="val 35876"/>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grpSp>
      <p:sp>
        <p:nvSpPr>
          <p:cNvPr id="78854" name="Text Box 21"/>
          <p:cNvSpPr txBox="1">
            <a:spLocks noChangeArrowheads="1"/>
          </p:cNvSpPr>
          <p:nvPr/>
        </p:nvSpPr>
        <p:spPr bwMode="auto">
          <a:xfrm>
            <a:off x="468313" y="836613"/>
            <a:ext cx="7920037" cy="390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4400" dirty="0">
                <a:solidFill>
                  <a:schemeClr val="bg1"/>
                </a:solidFill>
                <a:latin typeface="Arial" pitchFamily="34" charset="0"/>
                <a:cs typeface="Arial" pitchFamily="34" charset="0"/>
              </a:rPr>
              <a:t>Air resistance</a:t>
            </a:r>
          </a:p>
          <a:p>
            <a:pPr eaLnBrk="1" hangingPunct="1">
              <a:spcBef>
                <a:spcPct val="50000"/>
              </a:spcBef>
            </a:pPr>
            <a:endParaRPr lang="en-GB" sz="4400" dirty="0">
              <a:solidFill>
                <a:schemeClr val="bg1"/>
              </a:solidFill>
              <a:latin typeface="Arial" pitchFamily="34" charset="0"/>
              <a:cs typeface="Arial" pitchFamily="34" charset="0"/>
            </a:endParaRPr>
          </a:p>
          <a:p>
            <a:pPr eaLnBrk="1" hangingPunct="1">
              <a:spcBef>
                <a:spcPct val="50000"/>
              </a:spcBef>
            </a:pPr>
            <a:r>
              <a:rPr lang="en-GB" sz="2800" dirty="0">
                <a:solidFill>
                  <a:schemeClr val="bg1"/>
                </a:solidFill>
                <a:latin typeface="Arial" pitchFamily="34" charset="0"/>
                <a:cs typeface="Arial" pitchFamily="34" charset="0"/>
              </a:rPr>
              <a:t>It is the force that slows things down when they are moving through air.</a:t>
            </a:r>
          </a:p>
          <a:p>
            <a:pPr eaLnBrk="1" hangingPunct="1">
              <a:spcBef>
                <a:spcPct val="50000"/>
              </a:spcBef>
            </a:pPr>
            <a:r>
              <a:rPr lang="en-GB" sz="2800" dirty="0">
                <a:solidFill>
                  <a:schemeClr val="bg1"/>
                </a:solidFill>
                <a:latin typeface="Arial" pitchFamily="34" charset="0"/>
                <a:cs typeface="Arial" pitchFamily="34" charset="0"/>
              </a:rPr>
              <a:t>It pushes against a moving car or against the body of a person falling from the sky.</a:t>
            </a:r>
          </a:p>
        </p:txBody>
      </p:sp>
      <p:sp>
        <p:nvSpPr>
          <p:cNvPr id="2" name="TextBox 1"/>
          <p:cNvSpPr txBox="1"/>
          <p:nvPr/>
        </p:nvSpPr>
        <p:spPr>
          <a:xfrm>
            <a:off x="827537" y="5373216"/>
            <a:ext cx="7529625" cy="461665"/>
          </a:xfrm>
          <a:prstGeom prst="rect">
            <a:avLst/>
          </a:prstGeom>
          <a:noFill/>
        </p:spPr>
        <p:txBody>
          <a:bodyPr wrap="none" rtlCol="0">
            <a:spAutoFit/>
          </a:bodyPr>
          <a:lstStyle/>
          <a:p>
            <a:r>
              <a:rPr lang="en-GB" dirty="0" smtClean="0">
                <a:solidFill>
                  <a:schemeClr val="accent1">
                    <a:lumMod val="40000"/>
                    <a:lumOff val="60000"/>
                  </a:schemeClr>
                </a:solidFill>
                <a:latin typeface="Teen" pitchFamily="2" charset="0"/>
              </a:rPr>
              <a:t>Go through the </a:t>
            </a:r>
            <a:r>
              <a:rPr lang="en-GB" dirty="0" err="1" smtClean="0">
                <a:solidFill>
                  <a:schemeClr val="accent1">
                    <a:lumMod val="40000"/>
                    <a:lumOff val="60000"/>
                  </a:schemeClr>
                </a:solidFill>
                <a:latin typeface="Teen" pitchFamily="2" charset="0"/>
              </a:rPr>
              <a:t>powerpoint</a:t>
            </a:r>
            <a:r>
              <a:rPr lang="en-GB" dirty="0" smtClean="0">
                <a:solidFill>
                  <a:schemeClr val="accent1">
                    <a:lumMod val="40000"/>
                    <a:lumOff val="60000"/>
                  </a:schemeClr>
                </a:solidFill>
                <a:latin typeface="Teen" pitchFamily="2" charset="0"/>
              </a:rPr>
              <a:t> on PARACHUTES (Physics)</a:t>
            </a:r>
            <a:endParaRPr lang="en-GB" dirty="0">
              <a:solidFill>
                <a:schemeClr val="accent1">
                  <a:lumMod val="40000"/>
                  <a:lumOff val="60000"/>
                </a:schemeClr>
              </a:solidFill>
              <a:latin typeface="Teen" pitchFamily="2" charset="0"/>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985BBF5-2BDF-435D-938A-5E46AC8D8D19}" type="slidenum">
              <a:rPr lang="en-GB" sz="2000" smtClean="0">
                <a:solidFill>
                  <a:schemeClr val="accent1"/>
                </a:solidFill>
              </a:rPr>
              <a:pPr eaLnBrk="1" hangingPunct="1"/>
              <a:t>106</a:t>
            </a:fld>
            <a:endParaRPr lang="en-GB" sz="2000" smtClean="0">
              <a:solidFill>
                <a:schemeClr val="accent1"/>
              </a:solidFill>
            </a:endParaRPr>
          </a:p>
        </p:txBody>
      </p:sp>
      <p:sp>
        <p:nvSpPr>
          <p:cNvPr id="79875"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9876"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9877" name="Rectangle 2050"/>
          <p:cNvSpPr>
            <a:spLocks noGrp="1" noChangeArrowheads="1"/>
          </p:cNvSpPr>
          <p:nvPr>
            <p:ph type="title"/>
          </p:nvPr>
        </p:nvSpPr>
        <p:spPr/>
        <p:txBody>
          <a:bodyPr/>
          <a:lstStyle/>
          <a:p>
            <a:pPr eaLnBrk="1" hangingPunct="1"/>
            <a:r>
              <a:rPr lang="en-GB" smtClean="0"/>
              <a:t>Friction  </a:t>
            </a:r>
            <a:r>
              <a:rPr lang="en-GB" sz="1600" b="1" u="sng" smtClean="0"/>
              <a:t>Surface friction</a:t>
            </a:r>
            <a:br>
              <a:rPr lang="en-GB" sz="1600" b="1" u="sng" smtClean="0"/>
            </a:br>
            <a:endParaRPr lang="en-GB" sz="1600" b="1" u="sng" smtClean="0"/>
          </a:p>
        </p:txBody>
      </p:sp>
      <p:sp>
        <p:nvSpPr>
          <p:cNvPr id="79878" name="Rectangle 2051"/>
          <p:cNvSpPr>
            <a:spLocks noGrp="1" noChangeArrowheads="1"/>
          </p:cNvSpPr>
          <p:nvPr>
            <p:ph type="body" sz="half" idx="1"/>
          </p:nvPr>
        </p:nvSpPr>
        <p:spPr>
          <a:xfrm>
            <a:off x="228600" y="685800"/>
            <a:ext cx="8588375" cy="4979988"/>
          </a:xfrm>
        </p:spPr>
        <p:txBody>
          <a:bodyPr/>
          <a:lstStyle/>
          <a:p>
            <a:pPr eaLnBrk="1" hangingPunct="1">
              <a:lnSpc>
                <a:spcPct val="120000"/>
              </a:lnSpc>
              <a:buFontTx/>
              <a:buNone/>
            </a:pPr>
            <a:r>
              <a:rPr lang="en-GB" smtClean="0"/>
              <a:t>When an object is dragged across a surface, there is a strong frictional force.  This is affected by the surfaces.  Generally, smoother or wetter surfaces will have less friction.</a:t>
            </a:r>
            <a:br>
              <a:rPr lang="en-GB" smtClean="0"/>
            </a:br>
            <a:r>
              <a:rPr lang="en-GB" smtClean="0"/>
              <a:t>E.g.  Pushing a box along a carpet or along ice.</a:t>
            </a:r>
          </a:p>
        </p:txBody>
      </p:sp>
      <p:pic>
        <p:nvPicPr>
          <p:cNvPr id="79879" name="Picture 20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4267200"/>
            <a:ext cx="47625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E0C3588-B5BA-4F90-8905-DEC22404967B}" type="slidenum">
              <a:rPr lang="en-GB" sz="2000" smtClean="0">
                <a:solidFill>
                  <a:schemeClr val="accent1"/>
                </a:solidFill>
              </a:rPr>
              <a:pPr eaLnBrk="1" hangingPunct="1"/>
              <a:t>107</a:t>
            </a:fld>
            <a:endParaRPr lang="en-GB" sz="2000" smtClean="0">
              <a:solidFill>
                <a:schemeClr val="accent1"/>
              </a:solidFill>
            </a:endParaRPr>
          </a:p>
        </p:txBody>
      </p:sp>
      <p:sp>
        <p:nvSpPr>
          <p:cNvPr id="8089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8090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80901" name="Rectangle 2"/>
          <p:cNvSpPr>
            <a:spLocks noGrp="1" noChangeArrowheads="1"/>
          </p:cNvSpPr>
          <p:nvPr>
            <p:ph type="title"/>
          </p:nvPr>
        </p:nvSpPr>
        <p:spPr/>
        <p:txBody>
          <a:bodyPr/>
          <a:lstStyle/>
          <a:p>
            <a:pPr eaLnBrk="1" hangingPunct="1"/>
            <a:r>
              <a:rPr lang="en-GB" smtClean="0"/>
              <a:t>Friction- ANSWER THESE IN A TABLE IN YOUR JOTTER</a:t>
            </a:r>
          </a:p>
        </p:txBody>
      </p:sp>
      <p:sp>
        <p:nvSpPr>
          <p:cNvPr id="467971" name="Rectangle 3"/>
          <p:cNvSpPr>
            <a:spLocks noGrp="1" noChangeArrowheads="1"/>
          </p:cNvSpPr>
          <p:nvPr>
            <p:ph type="body" idx="1"/>
          </p:nvPr>
        </p:nvSpPr>
        <p:spPr>
          <a:xfrm>
            <a:off x="611188" y="765175"/>
            <a:ext cx="7772400" cy="5472113"/>
          </a:xfrm>
        </p:spPr>
        <p:txBody>
          <a:bodyPr/>
          <a:lstStyle/>
          <a:p>
            <a:pPr eaLnBrk="1" hangingPunct="1">
              <a:lnSpc>
                <a:spcPct val="80000"/>
              </a:lnSpc>
              <a:buFontTx/>
              <a:buNone/>
            </a:pPr>
            <a:r>
              <a:rPr lang="en-GB" sz="2800" smtClean="0"/>
              <a:t>With the person next to you</a:t>
            </a:r>
          </a:p>
          <a:p>
            <a:pPr eaLnBrk="1" hangingPunct="1">
              <a:lnSpc>
                <a:spcPct val="80000"/>
              </a:lnSpc>
            </a:pPr>
            <a:r>
              <a:rPr lang="en-GB" sz="2800" smtClean="0">
                <a:solidFill>
                  <a:srgbClr val="66FFFF"/>
                </a:solidFill>
              </a:rPr>
              <a:t>Think of two examples where we try to minimise friction.</a:t>
            </a:r>
          </a:p>
          <a:p>
            <a:pPr eaLnBrk="1" hangingPunct="1">
              <a:lnSpc>
                <a:spcPct val="80000"/>
              </a:lnSpc>
            </a:pPr>
            <a:endParaRPr lang="en-GB" sz="2800" smtClean="0"/>
          </a:p>
          <a:p>
            <a:pPr eaLnBrk="1" hangingPunct="1">
              <a:lnSpc>
                <a:spcPct val="80000"/>
              </a:lnSpc>
            </a:pPr>
            <a:r>
              <a:rPr lang="en-GB" sz="2800" smtClean="0">
                <a:solidFill>
                  <a:srgbClr val="66FFFF"/>
                </a:solidFill>
              </a:rPr>
              <a:t>Think of one example where we try to increase friction</a:t>
            </a:r>
            <a:r>
              <a:rPr lang="en-GB" sz="2800" smtClean="0"/>
              <a:t>.</a:t>
            </a:r>
          </a:p>
          <a:p>
            <a:pPr eaLnBrk="1" hangingPunct="1">
              <a:lnSpc>
                <a:spcPct val="80000"/>
              </a:lnSpc>
              <a:buFontTx/>
              <a:buNone/>
            </a:pPr>
            <a:endParaRPr lang="en-GB" sz="2800" smtClean="0"/>
          </a:p>
          <a:p>
            <a:pPr eaLnBrk="1" hangingPunct="1">
              <a:lnSpc>
                <a:spcPct val="80000"/>
              </a:lnSpc>
              <a:buFontTx/>
              <a:buNone/>
            </a:pPr>
            <a:r>
              <a:rPr lang="en-GB" sz="2800" smtClean="0"/>
              <a:t>With the other people at your table…</a:t>
            </a:r>
          </a:p>
          <a:p>
            <a:pPr eaLnBrk="1" hangingPunct="1">
              <a:lnSpc>
                <a:spcPct val="80000"/>
              </a:lnSpc>
            </a:pPr>
            <a:r>
              <a:rPr lang="en-GB" sz="2800" smtClean="0">
                <a:solidFill>
                  <a:srgbClr val="66FFFF"/>
                </a:solidFill>
              </a:rPr>
              <a:t>Discuss how we reduce or increase friction in the examples you used</a:t>
            </a:r>
          </a:p>
          <a:p>
            <a:pPr eaLnBrk="1" hangingPunct="1">
              <a:lnSpc>
                <a:spcPct val="80000"/>
              </a:lnSpc>
            </a:pPr>
            <a:endParaRPr lang="en-GB" sz="2800" smtClean="0"/>
          </a:p>
          <a:p>
            <a:pPr eaLnBrk="1" hangingPunct="1">
              <a:lnSpc>
                <a:spcPct val="80000"/>
              </a:lnSpc>
            </a:pPr>
            <a:r>
              <a:rPr lang="en-GB" sz="2800" smtClean="0"/>
              <a:t>Can you think of any situations where an object can be moving, but not be affected by any friction?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79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1" grpId="0"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6ABA305-FA2E-4F5F-B31D-1008574AD032}" type="slidenum">
              <a:rPr lang="en-GB" sz="2000" smtClean="0">
                <a:solidFill>
                  <a:schemeClr val="accent1"/>
                </a:solidFill>
              </a:rPr>
              <a:pPr eaLnBrk="1" hangingPunct="1"/>
              <a:t>108</a:t>
            </a:fld>
            <a:endParaRPr lang="en-GB" sz="2000" smtClean="0">
              <a:solidFill>
                <a:schemeClr val="accent1"/>
              </a:solidFill>
            </a:endParaRPr>
          </a:p>
        </p:txBody>
      </p:sp>
      <p:sp>
        <p:nvSpPr>
          <p:cNvPr id="81923"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81924"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81925" name="Rectangle 2"/>
          <p:cNvSpPr>
            <a:spLocks noGrp="1" noChangeArrowheads="1"/>
          </p:cNvSpPr>
          <p:nvPr>
            <p:ph type="title"/>
          </p:nvPr>
        </p:nvSpPr>
        <p:spPr/>
        <p:txBody>
          <a:bodyPr/>
          <a:lstStyle/>
          <a:p>
            <a:pPr eaLnBrk="1" hangingPunct="1"/>
            <a:r>
              <a:rPr lang="en-US" smtClean="0">
                <a:solidFill>
                  <a:srgbClr val="FFFF00"/>
                </a:solidFill>
              </a:rPr>
              <a:t>LABEL THE places where there is FRICTION</a:t>
            </a:r>
          </a:p>
        </p:txBody>
      </p:sp>
      <p:grpSp>
        <p:nvGrpSpPr>
          <p:cNvPr id="81926" name="Group 7"/>
          <p:cNvGrpSpPr>
            <a:grpSpLocks/>
          </p:cNvGrpSpPr>
          <p:nvPr/>
        </p:nvGrpSpPr>
        <p:grpSpPr bwMode="auto">
          <a:xfrm>
            <a:off x="1763713" y="762000"/>
            <a:ext cx="6008687" cy="5762625"/>
            <a:chOff x="864" y="960"/>
            <a:chExt cx="2592" cy="2688"/>
          </a:xfrm>
        </p:grpSpPr>
        <p:sp>
          <p:nvSpPr>
            <p:cNvPr id="81927" name="Rectangle 6"/>
            <p:cNvSpPr>
              <a:spLocks noChangeArrowheads="1"/>
            </p:cNvSpPr>
            <p:nvPr/>
          </p:nvSpPr>
          <p:spPr bwMode="auto">
            <a:xfrm>
              <a:off x="864" y="960"/>
              <a:ext cx="2592" cy="26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81928" name="Picture 5" descr="C:\Program Files\Microsoft Office\Clipart\Pub60Cor\SL00286_.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4" y="1200"/>
              <a:ext cx="2180" cy="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352290-408E-4D0E-A66E-6121F80188EF}" type="slidenum">
              <a:rPr lang="en-GB" sz="2000" smtClean="0">
                <a:solidFill>
                  <a:schemeClr val="accent1"/>
                </a:solidFill>
              </a:rPr>
              <a:pPr eaLnBrk="1" hangingPunct="1"/>
              <a:t>109</a:t>
            </a:fld>
            <a:endParaRPr lang="en-GB" sz="2000" smtClean="0">
              <a:solidFill>
                <a:schemeClr val="accent1"/>
              </a:solidFill>
            </a:endParaRPr>
          </a:p>
        </p:txBody>
      </p:sp>
      <p:sp>
        <p:nvSpPr>
          <p:cNvPr id="82947" name="Date Placeholder 2"/>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82948" name="Footer Placeholder 3"/>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82949" name="Rectangle 2"/>
          <p:cNvSpPr>
            <a:spLocks noGrp="1" noChangeArrowheads="1"/>
          </p:cNvSpPr>
          <p:nvPr>
            <p:ph type="title" idx="4294967295"/>
          </p:nvPr>
        </p:nvSpPr>
        <p:spPr>
          <a:xfrm>
            <a:off x="2057400" y="1524000"/>
            <a:ext cx="5791200" cy="3733800"/>
          </a:xfrm>
        </p:spPr>
        <p:txBody>
          <a:bodyPr/>
          <a:lstStyle/>
          <a:p>
            <a:pPr algn="ctr" eaLnBrk="1" hangingPunct="1"/>
            <a:r>
              <a:rPr lang="en-GB" sz="7200" smtClean="0"/>
              <a:t>Friction</a:t>
            </a:r>
            <a:br>
              <a:rPr lang="en-GB" sz="7200" smtClean="0"/>
            </a:br>
            <a:r>
              <a:rPr lang="en-GB" sz="7200" smtClean="0"/>
              <a:t>-good or bad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02590A7-BB75-4880-8B27-31A6A359E1AB}" type="slidenum">
              <a:rPr lang="en-GB" sz="2000" smtClean="0">
                <a:solidFill>
                  <a:schemeClr val="accent1"/>
                </a:solidFill>
              </a:rPr>
              <a:pPr eaLnBrk="1" hangingPunct="1"/>
              <a:t>11</a:t>
            </a:fld>
            <a:endParaRPr lang="en-GB" sz="2000" smtClean="0">
              <a:solidFill>
                <a:schemeClr val="accent1"/>
              </a:solidFill>
            </a:endParaRPr>
          </a:p>
        </p:txBody>
      </p:sp>
      <p:sp>
        <p:nvSpPr>
          <p:cNvPr id="14339" name="Date Placeholder 5"/>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4340" name="Footer Placeholder 6"/>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4341" name="WordArt 1026"/>
          <p:cNvSpPr>
            <a:spLocks noChangeArrowheads="1" noChangeShapeType="1" noTextEdit="1"/>
          </p:cNvSpPr>
          <p:nvPr/>
        </p:nvSpPr>
        <p:spPr bwMode="auto">
          <a:xfrm>
            <a:off x="1835150" y="333375"/>
            <a:ext cx="5113338" cy="935038"/>
          </a:xfrm>
          <a:prstGeom prst="rect">
            <a:avLst/>
          </a:prstGeom>
        </p:spPr>
        <p:txBody>
          <a:bodyPr wrap="none" fromWordArt="1">
            <a:prstTxWarp prst="textPlain">
              <a:avLst>
                <a:gd name="adj" fmla="val 50000"/>
              </a:avLst>
            </a:prstTxWarp>
          </a:bodyPr>
          <a:lstStyle/>
          <a:p>
            <a:pPr algn="ctr"/>
            <a:r>
              <a:rPr lang="en-GB"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Forces</a:t>
            </a:r>
          </a:p>
        </p:txBody>
      </p:sp>
      <p:sp>
        <p:nvSpPr>
          <p:cNvPr id="14342" name="Text Box 1027"/>
          <p:cNvSpPr txBox="1">
            <a:spLocks noChangeArrowheads="1"/>
          </p:cNvSpPr>
          <p:nvPr/>
        </p:nvSpPr>
        <p:spPr bwMode="auto">
          <a:xfrm>
            <a:off x="468313" y="1524000"/>
            <a:ext cx="8370887" cy="448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buFontTx/>
              <a:buChar char="•"/>
            </a:pPr>
            <a:r>
              <a:rPr lang="en-GB" sz="3200" dirty="0">
                <a:solidFill>
                  <a:srgbClr val="FFFF00"/>
                </a:solidFill>
                <a:latin typeface="Comic Sans MS" pitchFamily="66" charset="0"/>
              </a:rPr>
              <a:t>A </a:t>
            </a:r>
            <a:r>
              <a:rPr lang="en-GB" sz="3200" dirty="0">
                <a:solidFill>
                  <a:schemeClr val="accent1">
                    <a:lumMod val="40000"/>
                    <a:lumOff val="60000"/>
                  </a:schemeClr>
                </a:solidFill>
                <a:latin typeface="Comic Sans MS" pitchFamily="66" charset="0"/>
              </a:rPr>
              <a:t>FORCE</a:t>
            </a:r>
            <a:r>
              <a:rPr lang="en-GB" sz="3200" dirty="0">
                <a:solidFill>
                  <a:srgbClr val="FFFF00"/>
                </a:solidFill>
                <a:latin typeface="Comic Sans MS" pitchFamily="66" charset="0"/>
              </a:rPr>
              <a:t> is a </a:t>
            </a:r>
            <a:r>
              <a:rPr lang="en-GB" sz="3200" dirty="0">
                <a:solidFill>
                  <a:schemeClr val="bg1"/>
                </a:solidFill>
                <a:latin typeface="Comic Sans MS" pitchFamily="66" charset="0"/>
              </a:rPr>
              <a:t>PUSH</a:t>
            </a:r>
            <a:r>
              <a:rPr lang="en-GB" sz="3200" dirty="0">
                <a:solidFill>
                  <a:srgbClr val="FFFF00"/>
                </a:solidFill>
                <a:latin typeface="Comic Sans MS" pitchFamily="66" charset="0"/>
              </a:rPr>
              <a:t> or a </a:t>
            </a:r>
            <a:r>
              <a:rPr lang="en-GB" sz="3200" dirty="0">
                <a:solidFill>
                  <a:schemeClr val="bg1"/>
                </a:solidFill>
                <a:latin typeface="Comic Sans MS" pitchFamily="66" charset="0"/>
              </a:rPr>
              <a:t>PULL</a:t>
            </a:r>
            <a:r>
              <a:rPr lang="en-GB" sz="3200" dirty="0">
                <a:solidFill>
                  <a:srgbClr val="FFFF00"/>
                </a:solidFill>
                <a:latin typeface="Comic Sans MS" pitchFamily="66" charset="0"/>
              </a:rPr>
              <a:t>.</a:t>
            </a:r>
          </a:p>
          <a:p>
            <a:pPr eaLnBrk="1" hangingPunct="1">
              <a:spcBef>
                <a:spcPct val="50000"/>
              </a:spcBef>
              <a:buFontTx/>
              <a:buChar char="•"/>
            </a:pPr>
            <a:r>
              <a:rPr lang="en-GB" sz="3200" dirty="0">
                <a:solidFill>
                  <a:schemeClr val="accent3">
                    <a:lumMod val="95000"/>
                  </a:schemeClr>
                </a:solidFill>
                <a:latin typeface="Comic Sans MS" pitchFamily="66" charset="0"/>
              </a:rPr>
              <a:t>Forces</a:t>
            </a:r>
            <a:r>
              <a:rPr lang="en-GB" sz="3200" dirty="0">
                <a:solidFill>
                  <a:srgbClr val="FFFF00"/>
                </a:solidFill>
                <a:latin typeface="Comic Sans MS" pitchFamily="66" charset="0"/>
              </a:rPr>
              <a:t> can’t be seen, but the effect of a force can be seen.</a:t>
            </a:r>
          </a:p>
          <a:p>
            <a:pPr eaLnBrk="1" hangingPunct="1">
              <a:spcBef>
                <a:spcPct val="50000"/>
              </a:spcBef>
              <a:buFontTx/>
              <a:buChar char="•"/>
            </a:pPr>
            <a:r>
              <a:rPr lang="en-GB" sz="3200" dirty="0">
                <a:solidFill>
                  <a:srgbClr val="FFFF00"/>
                </a:solidFill>
                <a:latin typeface="Comic Sans MS" pitchFamily="66" charset="0"/>
              </a:rPr>
              <a:t> They are measured in </a:t>
            </a:r>
            <a:r>
              <a:rPr lang="en-GB" sz="3200" dirty="0">
                <a:solidFill>
                  <a:schemeClr val="accent3">
                    <a:lumMod val="95000"/>
                  </a:schemeClr>
                </a:solidFill>
                <a:latin typeface="Comic Sans MS" pitchFamily="66" charset="0"/>
              </a:rPr>
              <a:t>newton – N</a:t>
            </a:r>
          </a:p>
          <a:p>
            <a:pPr eaLnBrk="1" hangingPunct="1">
              <a:spcBef>
                <a:spcPct val="50000"/>
              </a:spcBef>
              <a:buFontTx/>
              <a:buChar char="•"/>
            </a:pPr>
            <a:r>
              <a:rPr lang="en-GB" sz="3200" dirty="0">
                <a:solidFill>
                  <a:srgbClr val="FFFF00"/>
                </a:solidFill>
                <a:latin typeface="Comic Sans MS" pitchFamily="66" charset="0"/>
              </a:rPr>
              <a:t>They always act in a certain </a:t>
            </a:r>
            <a:r>
              <a:rPr lang="en-GB" sz="3200" dirty="0">
                <a:solidFill>
                  <a:schemeClr val="accent3">
                    <a:lumMod val="95000"/>
                  </a:schemeClr>
                </a:solidFill>
                <a:latin typeface="Comic Sans MS" pitchFamily="66" charset="0"/>
              </a:rPr>
              <a:t>direction</a:t>
            </a:r>
          </a:p>
          <a:p>
            <a:pPr eaLnBrk="1" hangingPunct="1">
              <a:spcBef>
                <a:spcPct val="50000"/>
              </a:spcBef>
              <a:buFontTx/>
              <a:buChar char="•"/>
            </a:pPr>
            <a:r>
              <a:rPr lang="en-GB" sz="3200" dirty="0">
                <a:solidFill>
                  <a:srgbClr val="FFFF00"/>
                </a:solidFill>
                <a:latin typeface="Comic Sans MS" pitchFamily="66" charset="0"/>
              </a:rPr>
              <a:t> A </a:t>
            </a:r>
            <a:r>
              <a:rPr lang="en-GB" sz="3200" dirty="0" err="1">
                <a:solidFill>
                  <a:schemeClr val="accent3">
                    <a:lumMod val="95000"/>
                  </a:schemeClr>
                </a:solidFill>
                <a:latin typeface="Comic Sans MS" pitchFamily="66" charset="0"/>
              </a:rPr>
              <a:t>newtonbalance</a:t>
            </a:r>
            <a:r>
              <a:rPr lang="en-GB" sz="3200" dirty="0">
                <a:solidFill>
                  <a:schemeClr val="accent3">
                    <a:lumMod val="95000"/>
                  </a:schemeClr>
                </a:solidFill>
                <a:latin typeface="Comic Sans MS" pitchFamily="66" charset="0"/>
              </a:rPr>
              <a:t> , spring balance </a:t>
            </a:r>
            <a:r>
              <a:rPr lang="en-GB" sz="3200" dirty="0">
                <a:solidFill>
                  <a:srgbClr val="FFFF00"/>
                </a:solidFill>
                <a:latin typeface="Comic Sans MS" pitchFamily="66" charset="0"/>
              </a:rPr>
              <a:t>or</a:t>
            </a:r>
            <a:r>
              <a:rPr lang="en-GB" sz="3200" dirty="0">
                <a:solidFill>
                  <a:srgbClr val="FF0066"/>
                </a:solidFill>
                <a:latin typeface="Comic Sans MS" pitchFamily="66" charset="0"/>
              </a:rPr>
              <a:t> </a:t>
            </a:r>
            <a:r>
              <a:rPr lang="en-GB" sz="3200" dirty="0" err="1">
                <a:solidFill>
                  <a:schemeClr val="accent3">
                    <a:lumMod val="95000"/>
                  </a:schemeClr>
                </a:solidFill>
                <a:latin typeface="Comic Sans MS" pitchFamily="66" charset="0"/>
              </a:rPr>
              <a:t>forceme</a:t>
            </a:r>
            <a:r>
              <a:rPr lang="en-GB" sz="3200" dirty="0" err="1">
                <a:solidFill>
                  <a:schemeClr val="bg1"/>
                </a:solidFill>
                <a:latin typeface="Comic Sans MS" pitchFamily="66" charset="0"/>
              </a:rPr>
              <a:t>ter</a:t>
            </a:r>
            <a:r>
              <a:rPr lang="en-GB" sz="3200" dirty="0">
                <a:solidFill>
                  <a:srgbClr val="FFFF00"/>
                </a:solidFill>
                <a:latin typeface="Comic Sans MS" pitchFamily="66" charset="0"/>
              </a:rPr>
              <a:t> is used to measure forces.</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172D4A0-2F98-43E4-BF83-CD930387AAF5}" type="slidenum">
              <a:rPr lang="en-GB" sz="2000" smtClean="0">
                <a:solidFill>
                  <a:schemeClr val="accent1"/>
                </a:solidFill>
              </a:rPr>
              <a:pPr eaLnBrk="1" hangingPunct="1"/>
              <a:t>110</a:t>
            </a:fld>
            <a:endParaRPr lang="en-GB" sz="2000" smtClean="0">
              <a:solidFill>
                <a:schemeClr val="accent1"/>
              </a:solidFill>
            </a:endParaRPr>
          </a:p>
        </p:txBody>
      </p:sp>
      <p:sp>
        <p:nvSpPr>
          <p:cNvPr id="83971"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29946252-18BF-4636-937C-5A7BE86B84C6}" type="slidenum">
              <a:rPr lang="en-GB" sz="1400">
                <a:solidFill>
                  <a:schemeClr val="accent1"/>
                </a:solidFill>
              </a:rPr>
              <a:pPr algn="r" eaLnBrk="1" hangingPunct="1"/>
              <a:t>110</a:t>
            </a:fld>
            <a:endParaRPr lang="en-GB" sz="1400">
              <a:solidFill>
                <a:schemeClr val="accent1"/>
              </a:solidFill>
            </a:endParaRPr>
          </a:p>
        </p:txBody>
      </p:sp>
      <p:sp>
        <p:nvSpPr>
          <p:cNvPr id="83972" name="Rectangle 5"/>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GB" sz="4400">
                <a:solidFill>
                  <a:srgbClr val="FF0066"/>
                </a:solidFill>
              </a:rPr>
              <a:t>Useful or Not so useful?</a:t>
            </a:r>
          </a:p>
        </p:txBody>
      </p:sp>
      <p:pic>
        <p:nvPicPr>
          <p:cNvPr id="83973" name="Picture 8" descr="iheartvector-men-walking-run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1412875"/>
            <a:ext cx="4102100" cy="410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Rectangle 6"/>
          <p:cNvSpPr>
            <a:spLocks noChangeArrowheads="1"/>
          </p:cNvSpPr>
          <p:nvPr/>
        </p:nvSpPr>
        <p:spPr bwMode="auto">
          <a:xfrm>
            <a:off x="2124075" y="4868863"/>
            <a:ext cx="5186363" cy="9159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sz="3600" b="1">
                <a:latin typeface="Verdana" pitchFamily="34" charset="0"/>
              </a:rPr>
              <a:t>Walking or running</a:t>
            </a:r>
            <a:r>
              <a:rPr lang="en-GB"/>
              <a:t> </a:t>
            </a:r>
            <a:br>
              <a:rPr lang="en-GB"/>
            </a:br>
            <a:endParaRPr lang="en-GB"/>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C6286E4-CB1F-4D02-AB20-DFC9CF243AC8}" type="slidenum">
              <a:rPr lang="en-GB" sz="2000" smtClean="0">
                <a:solidFill>
                  <a:schemeClr val="accent1"/>
                </a:solidFill>
              </a:rPr>
              <a:pPr eaLnBrk="1" hangingPunct="1"/>
              <a:t>111</a:t>
            </a:fld>
            <a:endParaRPr lang="en-GB" sz="2000" smtClean="0">
              <a:solidFill>
                <a:schemeClr val="accent1"/>
              </a:solidFill>
            </a:endParaRPr>
          </a:p>
        </p:txBody>
      </p:sp>
      <p:sp>
        <p:nvSpPr>
          <p:cNvPr id="84995"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ACFD6E9-1CA6-4EB8-9986-7EAC012C090D}" type="slidenum">
              <a:rPr lang="en-GB" sz="1400">
                <a:solidFill>
                  <a:schemeClr val="accent1"/>
                </a:solidFill>
              </a:rPr>
              <a:pPr algn="r" eaLnBrk="1" hangingPunct="1"/>
              <a:t>111</a:t>
            </a:fld>
            <a:endParaRPr lang="en-GB" sz="1400">
              <a:solidFill>
                <a:schemeClr val="accent1"/>
              </a:solidFill>
            </a:endParaRPr>
          </a:p>
        </p:txBody>
      </p:sp>
      <p:pic>
        <p:nvPicPr>
          <p:cNvPr id="84996" name="Picture 5" descr="ferrari_fxx_full_of_win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68413"/>
            <a:ext cx="76581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7" name="Rectangle 2"/>
          <p:cNvSpPr>
            <a:spLocks noGrp="1" noChangeArrowheads="1"/>
          </p:cNvSpPr>
          <p:nvPr>
            <p:ph type="title"/>
          </p:nvPr>
        </p:nvSpPr>
        <p:spPr/>
        <p:txBody>
          <a:bodyPr/>
          <a:lstStyle/>
          <a:p>
            <a:pPr eaLnBrk="1" hangingPunct="1"/>
            <a:r>
              <a:rPr lang="en-GB" smtClean="0"/>
              <a:t>Useful or Not so useful?</a:t>
            </a:r>
          </a:p>
        </p:txBody>
      </p:sp>
      <p:sp>
        <p:nvSpPr>
          <p:cNvPr id="84998" name="Rectangle 3"/>
          <p:cNvSpPr>
            <a:spLocks noGrp="1" noChangeArrowheads="1"/>
          </p:cNvSpPr>
          <p:nvPr>
            <p:ph type="body" idx="1"/>
          </p:nvPr>
        </p:nvSpPr>
        <p:spPr>
          <a:xfrm>
            <a:off x="685800" y="5867400"/>
            <a:ext cx="7489825" cy="771525"/>
          </a:xfrm>
          <a:solidFill>
            <a:schemeClr val="bg1"/>
          </a:solidFill>
        </p:spPr>
        <p:txBody>
          <a:bodyPr/>
          <a:lstStyle/>
          <a:p>
            <a:pPr algn="ctr" eaLnBrk="1" hangingPunct="1">
              <a:buFontTx/>
              <a:buNone/>
            </a:pPr>
            <a:r>
              <a:rPr lang="en-GB" smtClean="0">
                <a:solidFill>
                  <a:srgbClr val="FF0000"/>
                </a:solidFill>
              </a:rPr>
              <a:t>Brake pads rubbing against a wheel</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8600A90-2784-432D-A8D0-CAE21177623A}" type="slidenum">
              <a:rPr lang="en-GB" sz="2000" smtClean="0">
                <a:solidFill>
                  <a:schemeClr val="accent1"/>
                </a:solidFill>
              </a:rPr>
              <a:pPr eaLnBrk="1" hangingPunct="1"/>
              <a:t>112</a:t>
            </a:fld>
            <a:endParaRPr lang="en-GB" sz="2000" smtClean="0">
              <a:solidFill>
                <a:schemeClr val="accent1"/>
              </a:solidFill>
            </a:endParaRPr>
          </a:p>
        </p:txBody>
      </p:sp>
      <p:sp>
        <p:nvSpPr>
          <p:cNvPr id="86019"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E112786-8D86-4E84-A634-4FFE45A0096C}" type="slidenum">
              <a:rPr lang="en-GB" sz="1400">
                <a:solidFill>
                  <a:schemeClr val="accent1"/>
                </a:solidFill>
              </a:rPr>
              <a:pPr algn="r" eaLnBrk="1" hangingPunct="1"/>
              <a:t>112</a:t>
            </a:fld>
            <a:endParaRPr lang="en-GB" sz="1400">
              <a:solidFill>
                <a:schemeClr val="accent1"/>
              </a:solidFill>
            </a:endParaRPr>
          </a:p>
        </p:txBody>
      </p:sp>
      <p:sp>
        <p:nvSpPr>
          <p:cNvPr id="86020" name="Rectangle 2"/>
          <p:cNvSpPr>
            <a:spLocks noGrp="1" noChangeArrowheads="1"/>
          </p:cNvSpPr>
          <p:nvPr>
            <p:ph type="title"/>
          </p:nvPr>
        </p:nvSpPr>
        <p:spPr/>
        <p:txBody>
          <a:bodyPr/>
          <a:lstStyle/>
          <a:p>
            <a:pPr eaLnBrk="1" hangingPunct="1"/>
            <a:r>
              <a:rPr lang="en-GB" smtClean="0"/>
              <a:t>Useful or Not so useful?</a:t>
            </a:r>
          </a:p>
        </p:txBody>
      </p:sp>
      <p:pic>
        <p:nvPicPr>
          <p:cNvPr id="86021" name="Picture 5" descr="Pics_Group_Of_Parachute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38200"/>
            <a:ext cx="5832475"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2" name="Rectangle 3"/>
          <p:cNvSpPr>
            <a:spLocks noGrp="1" noChangeArrowheads="1"/>
          </p:cNvSpPr>
          <p:nvPr>
            <p:ph type="body" idx="1"/>
          </p:nvPr>
        </p:nvSpPr>
        <p:spPr>
          <a:xfrm>
            <a:off x="838200" y="5867400"/>
            <a:ext cx="7345363" cy="820738"/>
          </a:xfrm>
          <a:solidFill>
            <a:schemeClr val="bg1"/>
          </a:solidFill>
        </p:spPr>
        <p:txBody>
          <a:bodyPr/>
          <a:lstStyle/>
          <a:p>
            <a:pPr algn="ctr" eaLnBrk="1" hangingPunct="1">
              <a:buFontTx/>
              <a:buNone/>
            </a:pPr>
            <a:r>
              <a:rPr lang="en-GB" smtClean="0">
                <a:solidFill>
                  <a:srgbClr val="FF0000"/>
                </a:solidFill>
              </a:rPr>
              <a:t>Using a parachute when Sky diving</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2C55217-F968-4205-84C9-EED6043CA596}" type="slidenum">
              <a:rPr lang="en-GB" sz="2000" smtClean="0">
                <a:solidFill>
                  <a:schemeClr val="accent1"/>
                </a:solidFill>
              </a:rPr>
              <a:pPr eaLnBrk="1" hangingPunct="1"/>
              <a:t>113</a:t>
            </a:fld>
            <a:endParaRPr lang="en-GB" sz="2000" smtClean="0">
              <a:solidFill>
                <a:schemeClr val="accent1"/>
              </a:solidFill>
            </a:endParaRPr>
          </a:p>
        </p:txBody>
      </p:sp>
      <p:sp>
        <p:nvSpPr>
          <p:cNvPr id="87043"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7C59F54-2509-4EF6-A293-946DD41A11F7}" type="slidenum">
              <a:rPr lang="en-GB" sz="1400">
                <a:solidFill>
                  <a:schemeClr val="accent1"/>
                </a:solidFill>
              </a:rPr>
              <a:pPr algn="r" eaLnBrk="1" hangingPunct="1"/>
              <a:t>113</a:t>
            </a:fld>
            <a:endParaRPr lang="en-GB" sz="1400">
              <a:solidFill>
                <a:schemeClr val="accent1"/>
              </a:solidFill>
            </a:endParaRPr>
          </a:p>
        </p:txBody>
      </p:sp>
      <p:sp>
        <p:nvSpPr>
          <p:cNvPr id="87044" name="Rectangle 2"/>
          <p:cNvSpPr>
            <a:spLocks noGrp="1" noChangeArrowheads="1"/>
          </p:cNvSpPr>
          <p:nvPr>
            <p:ph type="title"/>
          </p:nvPr>
        </p:nvSpPr>
        <p:spPr/>
        <p:txBody>
          <a:bodyPr/>
          <a:lstStyle/>
          <a:p>
            <a:pPr eaLnBrk="1" hangingPunct="1"/>
            <a:r>
              <a:rPr lang="en-GB" smtClean="0"/>
              <a:t>Useful or Not so useful?</a:t>
            </a:r>
          </a:p>
        </p:txBody>
      </p:sp>
      <p:pic>
        <p:nvPicPr>
          <p:cNvPr id="87045" name="Picture 5" descr="0,,5~6058438,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412875"/>
            <a:ext cx="5905500"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6" name="Rectangle 3"/>
          <p:cNvSpPr>
            <a:spLocks noGrp="1" noChangeArrowheads="1"/>
          </p:cNvSpPr>
          <p:nvPr>
            <p:ph type="body" idx="1"/>
          </p:nvPr>
        </p:nvSpPr>
        <p:spPr>
          <a:xfrm>
            <a:off x="1187450" y="5805488"/>
            <a:ext cx="6767513" cy="647700"/>
          </a:xfrm>
          <a:solidFill>
            <a:schemeClr val="bg1"/>
          </a:solidFill>
        </p:spPr>
        <p:txBody>
          <a:bodyPr/>
          <a:lstStyle/>
          <a:p>
            <a:pPr algn="ctr" eaLnBrk="1" hangingPunct="1">
              <a:lnSpc>
                <a:spcPct val="80000"/>
              </a:lnSpc>
              <a:buFontTx/>
              <a:buNone/>
            </a:pPr>
            <a:r>
              <a:rPr lang="en-GB" sz="3600" b="1" smtClean="0">
                <a:solidFill>
                  <a:srgbClr val="FF0000"/>
                </a:solidFill>
              </a:rPr>
              <a:t>Gloves for goalkeeping</a:t>
            </a:r>
            <a:r>
              <a:rPr lang="en-GB" sz="3600" smtClean="0">
                <a:solidFill>
                  <a:srgbClr val="FF0000"/>
                </a:solidFill>
              </a:rPr>
              <a:t/>
            </a:r>
            <a:br>
              <a:rPr lang="en-GB" sz="3600" smtClean="0">
                <a:solidFill>
                  <a:srgbClr val="FF0000"/>
                </a:solidFill>
              </a:rPr>
            </a:br>
            <a:endParaRPr lang="en-GB" sz="3600" smtClean="0">
              <a:solidFill>
                <a:srgbClr val="FF0000"/>
              </a:solidFill>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26B78EC-C7DF-4296-AAB0-FDC1325DE0D9}" type="slidenum">
              <a:rPr lang="en-GB" sz="2000" smtClean="0">
                <a:solidFill>
                  <a:schemeClr val="accent1"/>
                </a:solidFill>
              </a:rPr>
              <a:pPr eaLnBrk="1" hangingPunct="1"/>
              <a:t>114</a:t>
            </a:fld>
            <a:endParaRPr lang="en-GB" sz="2000" smtClean="0">
              <a:solidFill>
                <a:schemeClr val="accent1"/>
              </a:solidFill>
            </a:endParaRPr>
          </a:p>
        </p:txBody>
      </p:sp>
      <p:sp>
        <p:nvSpPr>
          <p:cNvPr id="88067"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72F855B3-38D4-41BF-B504-93A1C787416E}" type="slidenum">
              <a:rPr lang="en-GB" sz="1400">
                <a:solidFill>
                  <a:schemeClr val="accent1"/>
                </a:solidFill>
              </a:rPr>
              <a:pPr algn="r" eaLnBrk="1" hangingPunct="1"/>
              <a:t>114</a:t>
            </a:fld>
            <a:endParaRPr lang="en-GB" sz="1400">
              <a:solidFill>
                <a:schemeClr val="accent1"/>
              </a:solidFill>
            </a:endParaRPr>
          </a:p>
        </p:txBody>
      </p:sp>
      <p:pic>
        <p:nvPicPr>
          <p:cNvPr id="88068" name="Picture 5" descr="C0068637-Space_shuttle_re-entry,_artwork-SP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196975"/>
            <a:ext cx="6985000" cy="512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9" name="Rectangle 2"/>
          <p:cNvSpPr>
            <a:spLocks noGrp="1" noChangeArrowheads="1"/>
          </p:cNvSpPr>
          <p:nvPr>
            <p:ph type="title"/>
          </p:nvPr>
        </p:nvSpPr>
        <p:spPr/>
        <p:txBody>
          <a:bodyPr/>
          <a:lstStyle/>
          <a:p>
            <a:pPr eaLnBrk="1" hangingPunct="1"/>
            <a:r>
              <a:rPr lang="en-GB" smtClean="0"/>
              <a:t>Useful or Not so useful?</a:t>
            </a:r>
          </a:p>
        </p:txBody>
      </p:sp>
      <p:sp>
        <p:nvSpPr>
          <p:cNvPr id="88070" name="Rectangle 3"/>
          <p:cNvSpPr>
            <a:spLocks noGrp="1" noChangeArrowheads="1"/>
          </p:cNvSpPr>
          <p:nvPr>
            <p:ph type="body" idx="1"/>
          </p:nvPr>
        </p:nvSpPr>
        <p:spPr>
          <a:xfrm>
            <a:off x="1087438" y="5373688"/>
            <a:ext cx="7056437" cy="1223962"/>
          </a:xfrm>
          <a:solidFill>
            <a:schemeClr val="bg1"/>
          </a:solidFill>
        </p:spPr>
        <p:txBody>
          <a:bodyPr/>
          <a:lstStyle/>
          <a:p>
            <a:pPr algn="ctr" eaLnBrk="1" hangingPunct="1">
              <a:buFontTx/>
              <a:buNone/>
            </a:pPr>
            <a:r>
              <a:rPr lang="en-GB" smtClean="0">
                <a:solidFill>
                  <a:srgbClr val="FF0000"/>
                </a:solidFill>
              </a:rPr>
              <a:t>Spacecraft re-entering the Earth's atmosphere making heat.</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534F45-1031-4A33-AEB4-3DCDD5B9E788}" type="slidenum">
              <a:rPr lang="en-GB" sz="2000" smtClean="0">
                <a:solidFill>
                  <a:schemeClr val="accent1"/>
                </a:solidFill>
              </a:rPr>
              <a:pPr eaLnBrk="1" hangingPunct="1"/>
              <a:t>115</a:t>
            </a:fld>
            <a:endParaRPr lang="en-GB" sz="2000" smtClean="0">
              <a:solidFill>
                <a:schemeClr val="accent1"/>
              </a:solidFill>
            </a:endParaRPr>
          </a:p>
        </p:txBody>
      </p:sp>
      <p:sp>
        <p:nvSpPr>
          <p:cNvPr id="89091"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993FA9F-CD70-4A42-A941-1D624A8725B0}" type="slidenum">
              <a:rPr lang="en-GB" sz="1400">
                <a:solidFill>
                  <a:schemeClr val="accent1"/>
                </a:solidFill>
              </a:rPr>
              <a:pPr algn="r" eaLnBrk="1" hangingPunct="1"/>
              <a:t>115</a:t>
            </a:fld>
            <a:endParaRPr lang="en-GB" sz="1400">
              <a:solidFill>
                <a:schemeClr val="accent1"/>
              </a:solidFill>
            </a:endParaRPr>
          </a:p>
        </p:txBody>
      </p:sp>
      <p:pic>
        <p:nvPicPr>
          <p:cNvPr id="89092" name="Picture 5" descr="EarthRacePA_468x4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268413"/>
            <a:ext cx="5832475"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3" name="Rectangle 2"/>
          <p:cNvSpPr>
            <a:spLocks noGrp="1" noChangeArrowheads="1"/>
          </p:cNvSpPr>
          <p:nvPr>
            <p:ph type="title"/>
          </p:nvPr>
        </p:nvSpPr>
        <p:spPr/>
        <p:txBody>
          <a:bodyPr/>
          <a:lstStyle/>
          <a:p>
            <a:pPr eaLnBrk="1" hangingPunct="1"/>
            <a:r>
              <a:rPr lang="en-GB" smtClean="0"/>
              <a:t>Useful or Not so useful?</a:t>
            </a:r>
          </a:p>
        </p:txBody>
      </p:sp>
      <p:sp>
        <p:nvSpPr>
          <p:cNvPr id="89094" name="Rectangle 3"/>
          <p:cNvSpPr>
            <a:spLocks noGrp="1" noChangeArrowheads="1"/>
          </p:cNvSpPr>
          <p:nvPr>
            <p:ph type="body" idx="1"/>
          </p:nvPr>
        </p:nvSpPr>
        <p:spPr>
          <a:xfrm>
            <a:off x="468313" y="5676900"/>
            <a:ext cx="7704137" cy="776288"/>
          </a:xfrm>
          <a:solidFill>
            <a:schemeClr val="bg1"/>
          </a:solidFill>
        </p:spPr>
        <p:txBody>
          <a:bodyPr/>
          <a:lstStyle/>
          <a:p>
            <a:pPr algn="ctr" eaLnBrk="1" hangingPunct="1">
              <a:buFontTx/>
              <a:buNone/>
            </a:pPr>
            <a:r>
              <a:rPr lang="en-GB" smtClean="0">
                <a:solidFill>
                  <a:srgbClr val="FF0000"/>
                </a:solidFill>
              </a:rPr>
              <a:t>Friction between a boat and the water</a:t>
            </a:r>
            <a:br>
              <a:rPr lang="en-GB" smtClean="0">
                <a:solidFill>
                  <a:srgbClr val="FF0000"/>
                </a:solidFill>
              </a:rPr>
            </a:br>
            <a:endParaRPr lang="en-GB" smtClean="0">
              <a:solidFill>
                <a:srgbClr val="FF0000"/>
              </a:solidFill>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F1760C2-0E25-45D9-A503-E0C14B7F4BC8}" type="slidenum">
              <a:rPr lang="en-GB" sz="2000" smtClean="0">
                <a:solidFill>
                  <a:schemeClr val="accent1"/>
                </a:solidFill>
              </a:rPr>
              <a:pPr eaLnBrk="1" hangingPunct="1"/>
              <a:t>116</a:t>
            </a:fld>
            <a:endParaRPr lang="en-GB" sz="2000" smtClean="0">
              <a:solidFill>
                <a:schemeClr val="accent1"/>
              </a:solidFill>
            </a:endParaRPr>
          </a:p>
        </p:txBody>
      </p:sp>
      <p:sp>
        <p:nvSpPr>
          <p:cNvPr id="90115"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5760A900-CC76-4725-8D6A-BB7CA3E361AF}" type="slidenum">
              <a:rPr lang="en-GB" sz="1400">
                <a:solidFill>
                  <a:schemeClr val="accent1"/>
                </a:solidFill>
              </a:rPr>
              <a:pPr algn="r" eaLnBrk="1" hangingPunct="1"/>
              <a:t>116</a:t>
            </a:fld>
            <a:endParaRPr lang="en-GB" sz="1400">
              <a:solidFill>
                <a:schemeClr val="accent1"/>
              </a:solidFill>
            </a:endParaRPr>
          </a:p>
        </p:txBody>
      </p:sp>
      <p:pic>
        <p:nvPicPr>
          <p:cNvPr id="90116" name="Picture 5" descr="Bolwell%20Arriba%20bald%20ty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5738" y="476250"/>
            <a:ext cx="4029075"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7" name="Rectangle 2"/>
          <p:cNvSpPr>
            <a:spLocks noGrp="1" noChangeArrowheads="1"/>
          </p:cNvSpPr>
          <p:nvPr>
            <p:ph type="title"/>
          </p:nvPr>
        </p:nvSpPr>
        <p:spPr/>
        <p:txBody>
          <a:bodyPr/>
          <a:lstStyle/>
          <a:p>
            <a:pPr eaLnBrk="1" hangingPunct="1"/>
            <a:r>
              <a:rPr lang="en-GB" smtClean="0"/>
              <a:t>Useful or Not so useful?</a:t>
            </a:r>
          </a:p>
        </p:txBody>
      </p:sp>
      <p:sp>
        <p:nvSpPr>
          <p:cNvPr id="90118" name="Rectangle 3"/>
          <p:cNvSpPr>
            <a:spLocks noGrp="1" noChangeArrowheads="1"/>
          </p:cNvSpPr>
          <p:nvPr>
            <p:ph type="body" idx="1"/>
          </p:nvPr>
        </p:nvSpPr>
        <p:spPr>
          <a:xfrm>
            <a:off x="285750" y="5876925"/>
            <a:ext cx="8280400" cy="847725"/>
          </a:xfrm>
          <a:solidFill>
            <a:schemeClr val="bg1"/>
          </a:solidFill>
        </p:spPr>
        <p:txBody>
          <a:bodyPr/>
          <a:lstStyle/>
          <a:p>
            <a:pPr algn="ctr" eaLnBrk="1" hangingPunct="1">
              <a:lnSpc>
                <a:spcPct val="90000"/>
              </a:lnSpc>
              <a:buFontTx/>
              <a:buNone/>
            </a:pPr>
            <a:r>
              <a:rPr lang="en-GB" smtClean="0">
                <a:solidFill>
                  <a:srgbClr val="FF0000"/>
                </a:solidFill>
              </a:rPr>
              <a:t>Friction causing car tyres to become bald</a:t>
            </a:r>
            <a:br>
              <a:rPr lang="en-GB" smtClean="0">
                <a:solidFill>
                  <a:srgbClr val="FF0000"/>
                </a:solidFill>
              </a:rPr>
            </a:br>
            <a:r>
              <a:rPr lang="en-GB" smtClean="0">
                <a:solidFill>
                  <a:srgbClr val="FF0000"/>
                </a:solidFill>
              </a:rPr>
              <a:t/>
            </a:r>
            <a:br>
              <a:rPr lang="en-GB" smtClean="0">
                <a:solidFill>
                  <a:srgbClr val="FF0000"/>
                </a:solidFill>
              </a:rPr>
            </a:br>
            <a:endParaRPr lang="en-GB" smtClean="0">
              <a:solidFill>
                <a:srgbClr val="FF0000"/>
              </a:solidFill>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B69A69D-D672-4107-80E6-54BC7BC29129}" type="slidenum">
              <a:rPr lang="en-GB" sz="2000" smtClean="0">
                <a:solidFill>
                  <a:schemeClr val="accent1"/>
                </a:solidFill>
              </a:rPr>
              <a:pPr eaLnBrk="1" hangingPunct="1"/>
              <a:t>117</a:t>
            </a:fld>
            <a:endParaRPr lang="en-GB" sz="2000" smtClean="0">
              <a:solidFill>
                <a:schemeClr val="accent1"/>
              </a:solidFill>
            </a:endParaRPr>
          </a:p>
        </p:txBody>
      </p:sp>
      <p:sp>
        <p:nvSpPr>
          <p:cNvPr id="91139"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F3EBD53-C32D-4843-BF1D-A6F747040CB8}" type="slidenum">
              <a:rPr lang="en-GB" sz="1400">
                <a:solidFill>
                  <a:schemeClr val="accent1"/>
                </a:solidFill>
              </a:rPr>
              <a:pPr algn="r" eaLnBrk="1" hangingPunct="1"/>
              <a:t>117</a:t>
            </a:fld>
            <a:endParaRPr lang="en-GB" sz="1400">
              <a:solidFill>
                <a:schemeClr val="accent1"/>
              </a:solidFill>
            </a:endParaRPr>
          </a:p>
        </p:txBody>
      </p:sp>
      <p:sp>
        <p:nvSpPr>
          <p:cNvPr id="91140" name="Rectangle 2"/>
          <p:cNvSpPr>
            <a:spLocks noGrp="1" noChangeArrowheads="1"/>
          </p:cNvSpPr>
          <p:nvPr>
            <p:ph type="title"/>
          </p:nvPr>
        </p:nvSpPr>
        <p:spPr/>
        <p:txBody>
          <a:bodyPr/>
          <a:lstStyle/>
          <a:p>
            <a:pPr eaLnBrk="1" hangingPunct="1"/>
            <a:r>
              <a:rPr lang="en-GB" smtClean="0"/>
              <a:t>Useful or Not so useful?</a:t>
            </a:r>
          </a:p>
        </p:txBody>
      </p:sp>
      <p:sp>
        <p:nvSpPr>
          <p:cNvPr id="91141" name="Rectangle 3"/>
          <p:cNvSpPr>
            <a:spLocks noGrp="1" noChangeArrowheads="1"/>
          </p:cNvSpPr>
          <p:nvPr>
            <p:ph type="body" idx="1"/>
          </p:nvPr>
        </p:nvSpPr>
        <p:spPr>
          <a:xfrm>
            <a:off x="323850" y="836613"/>
            <a:ext cx="7772400" cy="4800600"/>
          </a:xfrm>
        </p:spPr>
        <p:txBody>
          <a:bodyPr/>
          <a:lstStyle/>
          <a:p>
            <a:pPr eaLnBrk="1" hangingPunct="1">
              <a:buFontTx/>
              <a:buNone/>
            </a:pPr>
            <a:r>
              <a:rPr lang="en-GB" smtClean="0"/>
              <a:t>In all moving parts in machinery making heat </a:t>
            </a:r>
            <a:br>
              <a:rPr lang="en-GB" smtClean="0"/>
            </a:br>
            <a:endParaRPr lang="en-GB" smtClean="0"/>
          </a:p>
        </p:txBody>
      </p:sp>
      <p:pic>
        <p:nvPicPr>
          <p:cNvPr id="91142" name="Picture 5" descr="overheat-300x2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4171950"/>
            <a:ext cx="28575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3" name="Picture 7" descr="overheating-c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1557338"/>
            <a:ext cx="3913187"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4023E12-198C-4F3F-A7F5-0E9D8B56521C}" type="slidenum">
              <a:rPr lang="en-GB" sz="2000" smtClean="0">
                <a:solidFill>
                  <a:schemeClr val="accent1"/>
                </a:solidFill>
              </a:rPr>
              <a:pPr eaLnBrk="1" hangingPunct="1"/>
              <a:t>118</a:t>
            </a:fld>
            <a:endParaRPr lang="en-GB" sz="2000" smtClean="0">
              <a:solidFill>
                <a:schemeClr val="accent1"/>
              </a:solidFill>
            </a:endParaRPr>
          </a:p>
        </p:txBody>
      </p:sp>
      <p:sp>
        <p:nvSpPr>
          <p:cNvPr id="9216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216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2165" name="Rectangle 3"/>
          <p:cNvSpPr>
            <a:spLocks noGrp="1" noChangeArrowheads="1"/>
          </p:cNvSpPr>
          <p:nvPr>
            <p:ph type="body" idx="1"/>
          </p:nvPr>
        </p:nvSpPr>
        <p:spPr>
          <a:xfrm>
            <a:off x="304800" y="152400"/>
            <a:ext cx="4572000" cy="4800600"/>
          </a:xfrm>
        </p:spPr>
        <p:txBody>
          <a:bodyPr/>
          <a:lstStyle/>
          <a:p>
            <a:pPr eaLnBrk="1" hangingPunct="1">
              <a:lnSpc>
                <a:spcPct val="90000"/>
              </a:lnSpc>
              <a:buFontTx/>
              <a:buNone/>
            </a:pPr>
            <a:r>
              <a:rPr lang="en-GB" sz="2000" u="sng" dirty="0" smtClean="0">
                <a:solidFill>
                  <a:schemeClr val="bg1"/>
                </a:solidFill>
                <a:cs typeface="Times New Roman" pitchFamily="18" charset="0"/>
              </a:rPr>
              <a:t>Friction good</a:t>
            </a:r>
          </a:p>
          <a:p>
            <a:pPr eaLnBrk="1" hangingPunct="1">
              <a:lnSpc>
                <a:spcPct val="90000"/>
              </a:lnSpc>
            </a:pPr>
            <a:r>
              <a:rPr lang="en-GB" sz="2000" dirty="0" smtClean="0">
                <a:cs typeface="Times New Roman" pitchFamily="18" charset="0"/>
              </a:rPr>
              <a:t>braking</a:t>
            </a:r>
          </a:p>
          <a:p>
            <a:pPr eaLnBrk="1" hangingPunct="1">
              <a:lnSpc>
                <a:spcPct val="90000"/>
              </a:lnSpc>
            </a:pPr>
            <a:r>
              <a:rPr lang="en-GB" sz="2000" dirty="0" smtClean="0">
                <a:cs typeface="Times New Roman" pitchFamily="18" charset="0"/>
              </a:rPr>
              <a:t>walking</a:t>
            </a:r>
          </a:p>
          <a:p>
            <a:pPr eaLnBrk="1" hangingPunct="1">
              <a:lnSpc>
                <a:spcPct val="90000"/>
              </a:lnSpc>
            </a:pPr>
            <a:r>
              <a:rPr lang="en-GB" sz="2000" dirty="0" smtClean="0">
                <a:cs typeface="Times New Roman" pitchFamily="18" charset="0"/>
              </a:rPr>
              <a:t>space craft re-entry</a:t>
            </a:r>
          </a:p>
          <a:p>
            <a:pPr eaLnBrk="1" hangingPunct="1">
              <a:lnSpc>
                <a:spcPct val="90000"/>
              </a:lnSpc>
            </a:pPr>
            <a:r>
              <a:rPr lang="en-GB" sz="2000" dirty="0" smtClean="0">
                <a:cs typeface="Times New Roman" pitchFamily="18" charset="0"/>
              </a:rPr>
              <a:t>running</a:t>
            </a:r>
          </a:p>
          <a:p>
            <a:pPr eaLnBrk="1" hangingPunct="1">
              <a:lnSpc>
                <a:spcPct val="90000"/>
              </a:lnSpc>
            </a:pPr>
            <a:r>
              <a:rPr lang="en-GB" sz="2000" dirty="0" smtClean="0">
                <a:cs typeface="Times New Roman" pitchFamily="18" charset="0"/>
              </a:rPr>
              <a:t>writing</a:t>
            </a:r>
          </a:p>
          <a:p>
            <a:pPr eaLnBrk="1" hangingPunct="1">
              <a:lnSpc>
                <a:spcPct val="90000"/>
              </a:lnSpc>
            </a:pPr>
            <a:r>
              <a:rPr lang="en-GB" sz="2000" dirty="0" smtClean="0">
                <a:cs typeface="Times New Roman" pitchFamily="18" charset="0"/>
              </a:rPr>
              <a:t>sky-diving (drag)</a:t>
            </a:r>
          </a:p>
          <a:p>
            <a:pPr eaLnBrk="1" hangingPunct="1">
              <a:lnSpc>
                <a:spcPct val="90000"/>
              </a:lnSpc>
            </a:pPr>
            <a:r>
              <a:rPr lang="en-GB" sz="2000" dirty="0" smtClean="0">
                <a:cs typeface="Times New Roman" pitchFamily="18" charset="0"/>
              </a:rPr>
              <a:t>opening bottles</a:t>
            </a:r>
          </a:p>
          <a:p>
            <a:pPr eaLnBrk="1" hangingPunct="1">
              <a:lnSpc>
                <a:spcPct val="90000"/>
              </a:lnSpc>
            </a:pPr>
            <a:r>
              <a:rPr lang="en-GB" sz="2000" dirty="0" smtClean="0">
                <a:cs typeface="Times New Roman" pitchFamily="18" charset="0"/>
              </a:rPr>
              <a:t>cutting things</a:t>
            </a:r>
          </a:p>
          <a:p>
            <a:pPr eaLnBrk="1" hangingPunct="1">
              <a:lnSpc>
                <a:spcPct val="90000"/>
              </a:lnSpc>
            </a:pPr>
            <a:r>
              <a:rPr lang="en-GB" sz="2000" dirty="0" smtClean="0">
                <a:cs typeface="Times New Roman" pitchFamily="18" charset="0"/>
              </a:rPr>
              <a:t>putting spin on an object</a:t>
            </a:r>
          </a:p>
          <a:p>
            <a:pPr eaLnBrk="1" hangingPunct="1">
              <a:lnSpc>
                <a:spcPct val="90000"/>
              </a:lnSpc>
            </a:pPr>
            <a:r>
              <a:rPr lang="en-GB" sz="2000" dirty="0" smtClean="0">
                <a:cs typeface="Times New Roman" pitchFamily="18" charset="0"/>
              </a:rPr>
              <a:t>rock climbing</a:t>
            </a:r>
          </a:p>
          <a:p>
            <a:pPr eaLnBrk="1" hangingPunct="1">
              <a:lnSpc>
                <a:spcPct val="90000"/>
              </a:lnSpc>
            </a:pPr>
            <a:r>
              <a:rPr lang="en-GB" sz="2000" dirty="0" smtClean="0">
                <a:cs typeface="Times New Roman" pitchFamily="18" charset="0"/>
              </a:rPr>
              <a:t>steering wheel</a:t>
            </a:r>
          </a:p>
          <a:p>
            <a:pPr eaLnBrk="1" hangingPunct="1">
              <a:lnSpc>
                <a:spcPct val="90000"/>
              </a:lnSpc>
            </a:pPr>
            <a:r>
              <a:rPr lang="en-GB" sz="2000" dirty="0" smtClean="0">
                <a:cs typeface="Times New Roman" pitchFamily="18" charset="0"/>
              </a:rPr>
              <a:t>striking matches</a:t>
            </a:r>
          </a:p>
          <a:p>
            <a:pPr eaLnBrk="1" hangingPunct="1">
              <a:lnSpc>
                <a:spcPct val="90000"/>
              </a:lnSpc>
            </a:pPr>
            <a:r>
              <a:rPr lang="en-GB" sz="2000" dirty="0" smtClean="0">
                <a:cs typeface="Times New Roman" pitchFamily="18" charset="0"/>
              </a:rPr>
              <a:t>cats using to drink</a:t>
            </a:r>
          </a:p>
          <a:p>
            <a:pPr eaLnBrk="1" hangingPunct="1">
              <a:lnSpc>
                <a:spcPct val="90000"/>
              </a:lnSpc>
            </a:pPr>
            <a:r>
              <a:rPr lang="en-GB" sz="2000" dirty="0" smtClean="0">
                <a:cs typeface="Times New Roman" pitchFamily="18" charset="0"/>
              </a:rPr>
              <a:t>slugs</a:t>
            </a:r>
          </a:p>
          <a:p>
            <a:pPr eaLnBrk="1" hangingPunct="1">
              <a:lnSpc>
                <a:spcPct val="90000"/>
              </a:lnSpc>
            </a:pPr>
            <a:r>
              <a:rPr lang="en-GB" sz="2000" dirty="0" smtClean="0">
                <a:cs typeface="Times New Roman" pitchFamily="18" charset="0"/>
              </a:rPr>
              <a:t>conveyor belts</a:t>
            </a:r>
          </a:p>
          <a:p>
            <a:pPr eaLnBrk="1" hangingPunct="1">
              <a:lnSpc>
                <a:spcPct val="90000"/>
              </a:lnSpc>
            </a:pPr>
            <a:r>
              <a:rPr lang="en-GB" sz="2000" dirty="0" smtClean="0">
                <a:cs typeface="Times New Roman" pitchFamily="18" charset="0"/>
              </a:rPr>
              <a:t>sports</a:t>
            </a:r>
          </a:p>
          <a:p>
            <a:pPr eaLnBrk="1" hangingPunct="1">
              <a:lnSpc>
                <a:spcPct val="90000"/>
              </a:lnSpc>
            </a:pPr>
            <a:r>
              <a:rPr lang="en-GB" sz="2000" dirty="0" smtClean="0">
                <a:cs typeface="Times New Roman" pitchFamily="18" charset="0"/>
              </a:rPr>
              <a:t>sharpening knives</a:t>
            </a:r>
          </a:p>
          <a:p>
            <a:pPr eaLnBrk="1" hangingPunct="1">
              <a:lnSpc>
                <a:spcPct val="90000"/>
              </a:lnSpc>
            </a:pPr>
            <a:r>
              <a:rPr lang="en-GB" sz="2000" dirty="0" smtClean="0">
                <a:cs typeface="Times New Roman" pitchFamily="18" charset="0"/>
              </a:rPr>
              <a:t>holding things</a:t>
            </a:r>
          </a:p>
          <a:p>
            <a:pPr eaLnBrk="1" hangingPunct="1">
              <a:lnSpc>
                <a:spcPct val="90000"/>
              </a:lnSpc>
            </a:pPr>
            <a:r>
              <a:rPr lang="en-GB" sz="2000" dirty="0" smtClean="0">
                <a:cs typeface="Times New Roman" pitchFamily="18" charset="0"/>
              </a:rPr>
              <a:t>grip for tyres/shoes</a:t>
            </a:r>
          </a:p>
          <a:p>
            <a:pPr eaLnBrk="1" hangingPunct="1">
              <a:lnSpc>
                <a:spcPct val="90000"/>
              </a:lnSpc>
            </a:pPr>
            <a:endParaRPr lang="en-GB" sz="2000" dirty="0" smtClean="0"/>
          </a:p>
        </p:txBody>
      </p:sp>
      <p:sp>
        <p:nvSpPr>
          <p:cNvPr id="92166" name="Text Box 4"/>
          <p:cNvSpPr txBox="1">
            <a:spLocks noChangeArrowheads="1"/>
          </p:cNvSpPr>
          <p:nvPr/>
        </p:nvSpPr>
        <p:spPr bwMode="auto">
          <a:xfrm>
            <a:off x="3581400" y="193675"/>
            <a:ext cx="518160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u="sng" dirty="0">
                <a:solidFill>
                  <a:schemeClr val="accent1">
                    <a:lumMod val="20000"/>
                    <a:lumOff val="80000"/>
                  </a:schemeClr>
                </a:solidFill>
                <a:latin typeface="Comic Sans MS" pitchFamily="66" charset="0"/>
                <a:cs typeface="Times New Roman" pitchFamily="18" charset="0"/>
              </a:rPr>
              <a:t>Friction bad</a:t>
            </a:r>
            <a:endParaRPr lang="en-GB" u="sng" dirty="0">
              <a:solidFill>
                <a:schemeClr val="accent1">
                  <a:lumMod val="20000"/>
                  <a:lumOff val="80000"/>
                </a:schemeClr>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sledging</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skiing</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ice skating????</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shooting (drag slows the bullet)</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snowboarding</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putting on clothes (chaffing)</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swimming</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wears down tyres</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engines wear away</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slide </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F1 racing !!!!</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ceramic brakes!!!</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in space things don’t stop easily </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boats</a:t>
            </a:r>
            <a:endParaRPr lang="en-GB" dirty="0">
              <a:solidFill>
                <a:schemeClr val="bg1"/>
              </a:solidFill>
              <a:cs typeface="Times New Roman" pitchFamily="18" charset="0"/>
            </a:endParaRPr>
          </a:p>
          <a:p>
            <a:pPr eaLnBrk="1" hangingPunct="1">
              <a:buFontTx/>
              <a:buChar char="•"/>
            </a:pPr>
            <a:r>
              <a:rPr lang="en-GB" dirty="0">
                <a:solidFill>
                  <a:schemeClr val="bg1"/>
                </a:solidFill>
                <a:latin typeface="Comic Sans MS" pitchFamily="66" charset="0"/>
                <a:cs typeface="Times New Roman" pitchFamily="18" charset="0"/>
              </a:rPr>
              <a:t>rotating machinery slowed down and wears away</a:t>
            </a:r>
            <a:endParaRPr lang="en-GB" dirty="0">
              <a:solidFill>
                <a:schemeClr val="bg1"/>
              </a:solidFill>
              <a:cs typeface="Times New Roman" pitchFamily="18" charset="0"/>
            </a:endParaRPr>
          </a:p>
          <a:p>
            <a:pPr eaLnBrk="1" hangingPunct="1">
              <a:buFontTx/>
              <a:buChar char="•"/>
            </a:pPr>
            <a:endParaRPr lang="en-GB"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A9DB0DF-8CF6-4A17-ABD6-3CD063722545}" type="slidenum">
              <a:rPr lang="en-GB" sz="2000" smtClean="0">
                <a:solidFill>
                  <a:schemeClr val="accent1"/>
                </a:solidFill>
              </a:rPr>
              <a:pPr eaLnBrk="1" hangingPunct="1"/>
              <a:t>119</a:t>
            </a:fld>
            <a:endParaRPr lang="en-GB" sz="2000" smtClean="0">
              <a:solidFill>
                <a:schemeClr val="accent1"/>
              </a:solidFill>
            </a:endParaRPr>
          </a:p>
        </p:txBody>
      </p:sp>
      <p:sp>
        <p:nvSpPr>
          <p:cNvPr id="93187" name="Rectangle 2"/>
          <p:cNvSpPr>
            <a:spLocks noGrp="1" noChangeArrowheads="1"/>
          </p:cNvSpPr>
          <p:nvPr>
            <p:ph type="title"/>
          </p:nvPr>
        </p:nvSpPr>
        <p:spPr/>
        <p:txBody>
          <a:bodyPr/>
          <a:lstStyle/>
          <a:p>
            <a:r>
              <a:rPr lang="en-GB" smtClean="0"/>
              <a:t>REDUCING FRICTION</a:t>
            </a:r>
          </a:p>
        </p:txBody>
      </p:sp>
      <p:sp>
        <p:nvSpPr>
          <p:cNvPr id="93188" name="Rectangle 3"/>
          <p:cNvSpPr>
            <a:spLocks noGrp="1" noChangeArrowheads="1"/>
          </p:cNvSpPr>
          <p:nvPr>
            <p:ph type="body" idx="1"/>
          </p:nvPr>
        </p:nvSpPr>
        <p:spPr>
          <a:xfrm>
            <a:off x="250825" y="836613"/>
            <a:ext cx="7772400" cy="3529012"/>
          </a:xfrm>
        </p:spPr>
        <p:txBody>
          <a:bodyPr/>
          <a:lstStyle/>
          <a:p>
            <a:r>
              <a:rPr lang="en-GB" smtClean="0"/>
              <a:t>Look at different ways to reduce Friction</a:t>
            </a:r>
          </a:p>
          <a:p>
            <a:pPr lvl="1"/>
            <a:r>
              <a:rPr lang="en-GB" smtClean="0"/>
              <a:t>Lubricants</a:t>
            </a:r>
          </a:p>
          <a:p>
            <a:pPr lvl="1"/>
            <a:r>
              <a:rPr lang="en-GB" smtClean="0"/>
              <a:t>Rollers</a:t>
            </a:r>
          </a:p>
          <a:p>
            <a:pPr lvl="1"/>
            <a:r>
              <a:rPr lang="en-GB" smtClean="0"/>
              <a:t>Small ballbearings</a:t>
            </a:r>
          </a:p>
          <a:p>
            <a:pPr lvl="1"/>
            <a:r>
              <a:rPr lang="en-GB" smtClean="0"/>
              <a:t>Cushions of Air</a:t>
            </a:r>
          </a:p>
        </p:txBody>
      </p:sp>
      <p:grpSp>
        <p:nvGrpSpPr>
          <p:cNvPr id="93189" name="Group 7"/>
          <p:cNvGrpSpPr>
            <a:grpSpLocks/>
          </p:cNvGrpSpPr>
          <p:nvPr/>
        </p:nvGrpSpPr>
        <p:grpSpPr bwMode="auto">
          <a:xfrm>
            <a:off x="5148263" y="2133600"/>
            <a:ext cx="2916237" cy="2808288"/>
            <a:chOff x="3696" y="1392"/>
            <a:chExt cx="1837" cy="1769"/>
          </a:xfrm>
        </p:grpSpPr>
        <p:sp>
          <p:nvSpPr>
            <p:cNvPr id="93190" name="AutoShape 6"/>
            <p:cNvSpPr>
              <a:spLocks noChangeArrowheads="1"/>
            </p:cNvSpPr>
            <p:nvPr/>
          </p:nvSpPr>
          <p:spPr bwMode="auto">
            <a:xfrm>
              <a:off x="3696" y="1392"/>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191" name="WordArt 7"/>
            <p:cNvSpPr>
              <a:spLocks noChangeArrowheads="1" noChangeShapeType="1" noTextEdit="1"/>
            </p:cNvSpPr>
            <p:nvPr/>
          </p:nvSpPr>
          <p:spPr bwMode="auto">
            <a:xfrm>
              <a:off x="4105" y="1842"/>
              <a:ext cx="1089" cy="816"/>
            </a:xfrm>
            <a:prstGeom prst="rect">
              <a:avLst/>
            </a:prstGeom>
          </p:spPr>
          <p:txBody>
            <a:bodyPr wrap="none" fromWordArt="1">
              <a:prstTxWarp prst="textInflate">
                <a:avLst>
                  <a:gd name="adj" fmla="val 13634"/>
                </a:avLst>
              </a:prstTxWarp>
            </a:bodyPr>
            <a:lstStyle/>
            <a:p>
              <a:pPr algn="ctr"/>
              <a:r>
                <a:rPr lang="en-GB" sz="3600" kern="10">
                  <a:ln w="9525">
                    <a:solidFill>
                      <a:srgbClr val="00FF00"/>
                    </a:solidFill>
                    <a:round/>
                    <a:headEnd/>
                    <a:tailEnd/>
                  </a:ln>
                  <a:solidFill>
                    <a:schemeClr val="bg1"/>
                  </a:solidFill>
                  <a:latin typeface="Arial Black"/>
                </a:rPr>
                <a:t>Investigate</a:t>
              </a: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A42E1AB-9C5E-40B0-8FBF-83BC0851C70F}" type="slidenum">
              <a:rPr lang="en-GB" sz="2000" smtClean="0">
                <a:solidFill>
                  <a:schemeClr val="accent1"/>
                </a:solidFill>
              </a:rPr>
              <a:pPr eaLnBrk="1" hangingPunct="1"/>
              <a:t>12</a:t>
            </a:fld>
            <a:endParaRPr lang="en-GB" sz="2000" smtClean="0">
              <a:solidFill>
                <a:schemeClr val="accent1"/>
              </a:solidFill>
            </a:endParaRPr>
          </a:p>
        </p:txBody>
      </p:sp>
      <p:sp>
        <p:nvSpPr>
          <p:cNvPr id="1536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536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5365" name="Title 1"/>
          <p:cNvSpPr>
            <a:spLocks noGrp="1"/>
          </p:cNvSpPr>
          <p:nvPr>
            <p:ph type="title" idx="4294967295"/>
          </p:nvPr>
        </p:nvSpPr>
        <p:spPr/>
        <p:txBody>
          <a:bodyPr/>
          <a:lstStyle/>
          <a:p>
            <a:pPr eaLnBrk="1" hangingPunct="1"/>
            <a:r>
              <a:rPr lang="en-GB" smtClean="0"/>
              <a:t>ASK A STUDENT!</a:t>
            </a:r>
          </a:p>
        </p:txBody>
      </p:sp>
      <p:sp>
        <p:nvSpPr>
          <p:cNvPr id="15366" name="Content Placeholder 2"/>
          <p:cNvSpPr>
            <a:spLocks noGrp="1"/>
          </p:cNvSpPr>
          <p:nvPr>
            <p:ph idx="4294967295"/>
          </p:nvPr>
        </p:nvSpPr>
        <p:spPr>
          <a:xfrm>
            <a:off x="457200" y="1295400"/>
            <a:ext cx="8001000" cy="914400"/>
          </a:xfrm>
        </p:spPr>
        <p:txBody>
          <a:bodyPr/>
          <a:lstStyle/>
          <a:p>
            <a:pPr algn="ctr" eaLnBrk="1" hangingPunct="1"/>
            <a:r>
              <a:rPr lang="en-GB" sz="4000" smtClean="0"/>
              <a:t>NAME SOME FORCE WORDS?</a:t>
            </a:r>
          </a:p>
        </p:txBody>
      </p:sp>
      <p:sp>
        <p:nvSpPr>
          <p:cNvPr id="15367" name="Rectangle 4"/>
          <p:cNvSpPr>
            <a:spLocks noChangeArrowheads="1"/>
          </p:cNvSpPr>
          <p:nvPr/>
        </p:nvSpPr>
        <p:spPr bwMode="auto">
          <a:xfrm>
            <a:off x="2057400" y="3124200"/>
            <a:ext cx="419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200" dirty="0">
                <a:solidFill>
                  <a:srgbClr val="FFFF00"/>
                </a:solidFill>
                <a:latin typeface="Comic Sans MS" pitchFamily="66" charset="0"/>
                <a:hlinkClick r:id="rId2"/>
              </a:rPr>
              <a:t>Timer- Countdown</a:t>
            </a:r>
            <a:endParaRPr lang="en-GB" sz="3200" dirty="0">
              <a:solidFill>
                <a:srgbClr val="FFFF00"/>
              </a:solidFill>
              <a:latin typeface="Comic Sans MS" pitchFamily="66" charset="0"/>
            </a:endParaRPr>
          </a:p>
        </p:txBody>
      </p:sp>
      <p:grpSp>
        <p:nvGrpSpPr>
          <p:cNvPr id="393221" name="Group 5"/>
          <p:cNvGrpSpPr>
            <a:grpSpLocks/>
          </p:cNvGrpSpPr>
          <p:nvPr/>
        </p:nvGrpSpPr>
        <p:grpSpPr bwMode="auto">
          <a:xfrm>
            <a:off x="5867400" y="2209800"/>
            <a:ext cx="2916238" cy="2808288"/>
            <a:chOff x="3923" y="1661"/>
            <a:chExt cx="1837" cy="1769"/>
          </a:xfrm>
        </p:grpSpPr>
        <p:sp>
          <p:nvSpPr>
            <p:cNvPr id="15369" name="AutoShape 6"/>
            <p:cNvSpPr>
              <a:spLocks noChangeArrowheads="1"/>
            </p:cNvSpPr>
            <p:nvPr/>
          </p:nvSpPr>
          <p:spPr bwMode="auto">
            <a:xfrm>
              <a:off x="3923" y="1661"/>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370" name="WordArt 7"/>
            <p:cNvSpPr>
              <a:spLocks noChangeArrowheads="1" noChangeShapeType="1" noTextEdit="1"/>
            </p:cNvSpPr>
            <p:nvPr/>
          </p:nvSpPr>
          <p:spPr bwMode="auto">
            <a:xfrm>
              <a:off x="4468" y="2115"/>
              <a:ext cx="771" cy="816"/>
            </a:xfrm>
            <a:prstGeom prst="rect">
              <a:avLst/>
            </a:prstGeom>
          </p:spPr>
          <p:txBody>
            <a:bodyPr wrap="none" fromWordArt="1">
              <a:prstTxWarp prst="textInflate">
                <a:avLst>
                  <a:gd name="adj" fmla="val 13634"/>
                </a:avLst>
              </a:prstTxWarp>
            </a:bodyPr>
            <a:lstStyle/>
            <a:p>
              <a:pPr algn="ctr"/>
              <a:r>
                <a:rPr lang="en-GB" sz="3600" kern="10">
                  <a:ln w="9525">
                    <a:solidFill>
                      <a:srgbClr val="000000"/>
                    </a:solidFill>
                    <a:round/>
                    <a:headEnd/>
                    <a:tailEnd/>
                  </a:ln>
                  <a:solidFill>
                    <a:srgbClr val="000000"/>
                  </a:solidFill>
                  <a:latin typeface="Arial Black"/>
                </a:rPr>
                <a:t>Think</a:t>
              </a:r>
            </a:p>
            <a:p>
              <a:pPr algn="ctr"/>
              <a:r>
                <a:rPr lang="en-GB" sz="3600" kern="10">
                  <a:ln w="9525">
                    <a:solidFill>
                      <a:srgbClr val="000000"/>
                    </a:solidFill>
                    <a:round/>
                    <a:headEnd/>
                    <a:tailEnd/>
                  </a:ln>
                  <a:solidFill>
                    <a:srgbClr val="000000"/>
                  </a:solidFill>
                  <a:latin typeface="Arial Black"/>
                </a:rPr>
                <a:t>Pair</a:t>
              </a:r>
            </a:p>
            <a:p>
              <a:pPr algn="ctr"/>
              <a:r>
                <a:rPr lang="en-GB" sz="3600" kern="10">
                  <a:ln w="9525">
                    <a:solidFill>
                      <a:srgbClr val="000000"/>
                    </a:solidFill>
                    <a:round/>
                    <a:headEnd/>
                    <a:tailEnd/>
                  </a:ln>
                  <a:solidFill>
                    <a:srgbClr val="000000"/>
                  </a:solidFill>
                  <a:latin typeface="Arial Black"/>
                </a:rPr>
                <a:t>Share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93221"/>
                                        </p:tgtEl>
                                        <p:attrNameLst>
                                          <p:attrName>style.visibility</p:attrName>
                                        </p:attrNameLst>
                                      </p:cBhvr>
                                      <p:to>
                                        <p:strVal val="visible"/>
                                      </p:to>
                                    </p:set>
                                    <p:animEffect transition="in" filter="diamond(out)">
                                      <p:cBhvr>
                                        <p:cTn id="7" dur="500"/>
                                        <p:tgtEl>
                                          <p:spTgt spid="393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F5C87EF-7993-4C9B-8818-00D0286C43E8}" type="slidenum">
              <a:rPr lang="en-GB" sz="2000" smtClean="0">
                <a:solidFill>
                  <a:schemeClr val="accent1"/>
                </a:solidFill>
              </a:rPr>
              <a:pPr eaLnBrk="1" hangingPunct="1"/>
              <a:t>120</a:t>
            </a:fld>
            <a:endParaRPr lang="en-GB" sz="2000" smtClean="0">
              <a:solidFill>
                <a:schemeClr val="accent1"/>
              </a:solidFill>
            </a:endParaRPr>
          </a:p>
        </p:txBody>
      </p:sp>
      <p:sp>
        <p:nvSpPr>
          <p:cNvPr id="94211"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94212"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94213" name="Rectangle 2"/>
          <p:cNvSpPr>
            <a:spLocks noGrp="1" noChangeArrowheads="1"/>
          </p:cNvSpPr>
          <p:nvPr>
            <p:ph type="title" idx="4294967295"/>
          </p:nvPr>
        </p:nvSpPr>
        <p:spPr/>
        <p:txBody>
          <a:bodyPr/>
          <a:lstStyle/>
          <a:p>
            <a:pPr eaLnBrk="1" hangingPunct="1"/>
            <a:r>
              <a:rPr lang="en-GB" smtClean="0"/>
              <a:t>Try some experiments to change friction</a:t>
            </a:r>
          </a:p>
        </p:txBody>
      </p:sp>
      <p:pic>
        <p:nvPicPr>
          <p:cNvPr id="9421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765175"/>
            <a:ext cx="6696075"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98F0D19-3F76-47C5-854E-C20F0BA19838}" type="slidenum">
              <a:rPr lang="en-GB" sz="2000" smtClean="0">
                <a:solidFill>
                  <a:schemeClr val="accent1"/>
                </a:solidFill>
              </a:rPr>
              <a:pPr eaLnBrk="1" hangingPunct="1"/>
              <a:t>121</a:t>
            </a:fld>
            <a:endParaRPr lang="en-GB" sz="2000" smtClean="0">
              <a:solidFill>
                <a:schemeClr val="accent1"/>
              </a:solidFill>
            </a:endParaRPr>
          </a:p>
        </p:txBody>
      </p:sp>
      <p:sp>
        <p:nvSpPr>
          <p:cNvPr id="9523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523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5237" name="Rectangle 2"/>
          <p:cNvSpPr>
            <a:spLocks noGrp="1" noChangeArrowheads="1"/>
          </p:cNvSpPr>
          <p:nvPr>
            <p:ph type="title"/>
          </p:nvPr>
        </p:nvSpPr>
        <p:spPr/>
        <p:txBody>
          <a:bodyPr/>
          <a:lstStyle/>
          <a:p>
            <a:pPr eaLnBrk="1" hangingPunct="1"/>
            <a:r>
              <a:rPr lang="en-GB" smtClean="0"/>
              <a:t>Try some experiments to change friction</a:t>
            </a:r>
          </a:p>
        </p:txBody>
      </p:sp>
      <p:pic>
        <p:nvPicPr>
          <p:cNvPr id="9523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692150"/>
            <a:ext cx="7129462" cy="54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5C3F611-DF1E-41E4-BF5D-91F24E33A641}" type="slidenum">
              <a:rPr lang="en-GB" sz="2000" smtClean="0">
                <a:solidFill>
                  <a:schemeClr val="accent1"/>
                </a:solidFill>
              </a:rPr>
              <a:pPr eaLnBrk="1" hangingPunct="1"/>
              <a:t>122</a:t>
            </a:fld>
            <a:endParaRPr lang="en-GB" sz="2000" smtClean="0">
              <a:solidFill>
                <a:schemeClr val="accent1"/>
              </a:solidFill>
            </a:endParaRPr>
          </a:p>
        </p:txBody>
      </p:sp>
      <p:sp>
        <p:nvSpPr>
          <p:cNvPr id="96259"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6260"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6261" name="Rectangle 3"/>
          <p:cNvSpPr>
            <a:spLocks noGrp="1" noChangeArrowheads="1"/>
          </p:cNvSpPr>
          <p:nvPr>
            <p:ph type="body" sz="half" idx="1"/>
          </p:nvPr>
        </p:nvSpPr>
        <p:spPr>
          <a:xfrm>
            <a:off x="4427538" y="836613"/>
            <a:ext cx="3810000" cy="5105400"/>
          </a:xfrm>
        </p:spPr>
        <p:txBody>
          <a:bodyPr/>
          <a:lstStyle/>
          <a:p>
            <a:pPr eaLnBrk="1" hangingPunct="1">
              <a:lnSpc>
                <a:spcPct val="90000"/>
              </a:lnSpc>
            </a:pPr>
            <a:r>
              <a:rPr lang="en-GB" dirty="0" smtClean="0">
                <a:solidFill>
                  <a:schemeClr val="bg1"/>
                </a:solidFill>
                <a:cs typeface="Times New Roman" pitchFamily="18" charset="0"/>
              </a:rPr>
              <a:t>Increasing Friction </a:t>
            </a:r>
          </a:p>
          <a:p>
            <a:pPr eaLnBrk="1" hangingPunct="1">
              <a:lnSpc>
                <a:spcPct val="90000"/>
              </a:lnSpc>
            </a:pPr>
            <a:r>
              <a:rPr lang="en-GB" dirty="0" smtClean="0">
                <a:cs typeface="Times New Roman" pitchFamily="18" charset="0"/>
              </a:rPr>
              <a:t>less aerodynamic</a:t>
            </a:r>
          </a:p>
          <a:p>
            <a:pPr eaLnBrk="1" hangingPunct="1">
              <a:lnSpc>
                <a:spcPct val="90000"/>
              </a:lnSpc>
            </a:pPr>
            <a:r>
              <a:rPr lang="en-GB" dirty="0" smtClean="0">
                <a:cs typeface="Times New Roman" pitchFamily="18" charset="0"/>
              </a:rPr>
              <a:t>greater surface area</a:t>
            </a:r>
          </a:p>
          <a:p>
            <a:pPr eaLnBrk="1" hangingPunct="1">
              <a:lnSpc>
                <a:spcPct val="90000"/>
              </a:lnSpc>
            </a:pPr>
            <a:r>
              <a:rPr lang="en-GB" dirty="0" smtClean="0">
                <a:cs typeface="Times New Roman" pitchFamily="18" charset="0"/>
              </a:rPr>
              <a:t>spoilers</a:t>
            </a:r>
          </a:p>
          <a:p>
            <a:pPr eaLnBrk="1" hangingPunct="1">
              <a:lnSpc>
                <a:spcPct val="90000"/>
              </a:lnSpc>
            </a:pPr>
            <a:r>
              <a:rPr lang="en-GB" dirty="0" smtClean="0">
                <a:cs typeface="Times New Roman" pitchFamily="18" charset="0"/>
              </a:rPr>
              <a:t>increase mass</a:t>
            </a:r>
          </a:p>
          <a:p>
            <a:pPr eaLnBrk="1" hangingPunct="1">
              <a:lnSpc>
                <a:spcPct val="90000"/>
              </a:lnSpc>
            </a:pPr>
            <a:r>
              <a:rPr lang="en-GB" dirty="0" smtClean="0">
                <a:cs typeface="Times New Roman" pitchFamily="18" charset="0"/>
              </a:rPr>
              <a:t>surface rough </a:t>
            </a:r>
            <a:r>
              <a:rPr lang="en-GB" dirty="0" err="1" smtClean="0">
                <a:cs typeface="Times New Roman" pitchFamily="18" charset="0"/>
              </a:rPr>
              <a:t>eg</a:t>
            </a:r>
            <a:r>
              <a:rPr lang="en-GB" dirty="0" smtClean="0">
                <a:cs typeface="Times New Roman" pitchFamily="18" charset="0"/>
              </a:rPr>
              <a:t> sand</a:t>
            </a:r>
          </a:p>
          <a:p>
            <a:pPr eaLnBrk="1" hangingPunct="1">
              <a:lnSpc>
                <a:spcPct val="90000"/>
              </a:lnSpc>
            </a:pPr>
            <a:r>
              <a:rPr lang="en-GB" dirty="0" smtClean="0">
                <a:cs typeface="Times New Roman" pitchFamily="18" charset="0"/>
              </a:rPr>
              <a:t>gritting roads</a:t>
            </a:r>
          </a:p>
          <a:p>
            <a:pPr eaLnBrk="1" hangingPunct="1">
              <a:lnSpc>
                <a:spcPct val="90000"/>
              </a:lnSpc>
            </a:pPr>
            <a:r>
              <a:rPr lang="en-GB" dirty="0" smtClean="0">
                <a:cs typeface="Times New Roman" pitchFamily="18" charset="0"/>
              </a:rPr>
              <a:t>stickier surface</a:t>
            </a:r>
          </a:p>
          <a:p>
            <a:pPr eaLnBrk="1" hangingPunct="1">
              <a:lnSpc>
                <a:spcPct val="90000"/>
              </a:lnSpc>
            </a:pPr>
            <a:r>
              <a:rPr lang="en-GB" dirty="0" smtClean="0">
                <a:cs typeface="Times New Roman" pitchFamily="18" charset="0"/>
              </a:rPr>
              <a:t>rougher tyres</a:t>
            </a:r>
          </a:p>
          <a:p>
            <a:pPr eaLnBrk="1" hangingPunct="1">
              <a:lnSpc>
                <a:spcPct val="90000"/>
              </a:lnSpc>
            </a:pPr>
            <a:endParaRPr lang="en-GB" dirty="0" smtClean="0"/>
          </a:p>
        </p:txBody>
      </p:sp>
      <p:sp>
        <p:nvSpPr>
          <p:cNvPr id="96262" name="Rectangle 4"/>
          <p:cNvSpPr>
            <a:spLocks noGrp="1" noChangeArrowheads="1"/>
          </p:cNvSpPr>
          <p:nvPr>
            <p:ph type="body" sz="half" idx="2"/>
          </p:nvPr>
        </p:nvSpPr>
        <p:spPr>
          <a:xfrm>
            <a:off x="152400" y="0"/>
            <a:ext cx="3810000" cy="6669088"/>
          </a:xfrm>
        </p:spPr>
        <p:txBody>
          <a:bodyPr/>
          <a:lstStyle/>
          <a:p>
            <a:pPr eaLnBrk="1" hangingPunct="1">
              <a:lnSpc>
                <a:spcPct val="90000"/>
              </a:lnSpc>
            </a:pPr>
            <a:r>
              <a:rPr lang="en-GB" dirty="0" smtClean="0">
                <a:solidFill>
                  <a:schemeClr val="bg1"/>
                </a:solidFill>
                <a:cs typeface="Times New Roman" pitchFamily="18" charset="0"/>
              </a:rPr>
              <a:t>Decreasing Friction</a:t>
            </a:r>
          </a:p>
          <a:p>
            <a:pPr eaLnBrk="1" hangingPunct="1">
              <a:lnSpc>
                <a:spcPct val="90000"/>
              </a:lnSpc>
            </a:pPr>
            <a:r>
              <a:rPr lang="en-GB" dirty="0" smtClean="0">
                <a:cs typeface="Times New Roman" pitchFamily="18" charset="0"/>
              </a:rPr>
              <a:t>lubrication </a:t>
            </a:r>
            <a:r>
              <a:rPr lang="en-GB" dirty="0" err="1" smtClean="0">
                <a:cs typeface="Times New Roman" pitchFamily="18" charset="0"/>
              </a:rPr>
              <a:t>eg</a:t>
            </a:r>
            <a:r>
              <a:rPr lang="en-GB" dirty="0" smtClean="0">
                <a:cs typeface="Times New Roman" pitchFamily="18" charset="0"/>
              </a:rPr>
              <a:t> oil, wax, grease, soap</a:t>
            </a:r>
          </a:p>
          <a:p>
            <a:pPr eaLnBrk="1" hangingPunct="1">
              <a:lnSpc>
                <a:spcPct val="90000"/>
              </a:lnSpc>
            </a:pPr>
            <a:r>
              <a:rPr lang="en-GB" dirty="0" smtClean="0">
                <a:cs typeface="Times New Roman" pitchFamily="18" charset="0"/>
              </a:rPr>
              <a:t>streamlining</a:t>
            </a:r>
          </a:p>
          <a:p>
            <a:pPr eaLnBrk="1" hangingPunct="1">
              <a:lnSpc>
                <a:spcPct val="90000"/>
              </a:lnSpc>
            </a:pPr>
            <a:r>
              <a:rPr lang="en-GB" dirty="0" smtClean="0">
                <a:cs typeface="Times New Roman" pitchFamily="18" charset="0"/>
              </a:rPr>
              <a:t>more aerodynamic</a:t>
            </a:r>
          </a:p>
          <a:p>
            <a:pPr eaLnBrk="1" hangingPunct="1">
              <a:lnSpc>
                <a:spcPct val="90000"/>
              </a:lnSpc>
            </a:pPr>
            <a:r>
              <a:rPr lang="en-GB" dirty="0" smtClean="0">
                <a:cs typeface="Times New Roman" pitchFamily="18" charset="0"/>
              </a:rPr>
              <a:t>reduce mass </a:t>
            </a:r>
          </a:p>
          <a:p>
            <a:pPr eaLnBrk="1" hangingPunct="1">
              <a:lnSpc>
                <a:spcPct val="90000"/>
              </a:lnSpc>
            </a:pPr>
            <a:r>
              <a:rPr lang="en-GB" dirty="0" smtClean="0">
                <a:cs typeface="Times New Roman" pitchFamily="18" charset="0"/>
              </a:rPr>
              <a:t>rollers</a:t>
            </a:r>
          </a:p>
          <a:p>
            <a:pPr eaLnBrk="1" hangingPunct="1">
              <a:lnSpc>
                <a:spcPct val="90000"/>
              </a:lnSpc>
            </a:pPr>
            <a:r>
              <a:rPr lang="en-GB" dirty="0" smtClean="0">
                <a:cs typeface="Times New Roman" pitchFamily="18" charset="0"/>
              </a:rPr>
              <a:t>layer of air</a:t>
            </a:r>
          </a:p>
          <a:p>
            <a:pPr eaLnBrk="1" hangingPunct="1">
              <a:lnSpc>
                <a:spcPct val="90000"/>
              </a:lnSpc>
            </a:pPr>
            <a:r>
              <a:rPr lang="en-GB" dirty="0" smtClean="0">
                <a:cs typeface="Times New Roman" pitchFamily="18" charset="0"/>
              </a:rPr>
              <a:t>polystyrene beads</a:t>
            </a:r>
          </a:p>
          <a:p>
            <a:pPr eaLnBrk="1" hangingPunct="1">
              <a:lnSpc>
                <a:spcPct val="90000"/>
              </a:lnSpc>
            </a:pPr>
            <a:r>
              <a:rPr lang="en-GB" dirty="0" smtClean="0">
                <a:cs typeface="Times New Roman" pitchFamily="18" charset="0"/>
              </a:rPr>
              <a:t>smooth surface</a:t>
            </a:r>
          </a:p>
          <a:p>
            <a:pPr eaLnBrk="1" hangingPunct="1">
              <a:lnSpc>
                <a:spcPct val="90000"/>
              </a:lnSpc>
            </a:pPr>
            <a:r>
              <a:rPr lang="en-GB" dirty="0" smtClean="0">
                <a:cs typeface="Times New Roman" pitchFamily="18" charset="0"/>
              </a:rPr>
              <a:t>ice</a:t>
            </a:r>
          </a:p>
          <a:p>
            <a:pPr eaLnBrk="1" hangingPunct="1">
              <a:lnSpc>
                <a:spcPct val="90000"/>
              </a:lnSpc>
            </a:pPr>
            <a:r>
              <a:rPr lang="en-GB" dirty="0" smtClean="0">
                <a:cs typeface="Times New Roman" pitchFamily="18" charset="0"/>
              </a:rPr>
              <a:t>water on road</a:t>
            </a:r>
          </a:p>
          <a:p>
            <a:pPr eaLnBrk="1" hangingPunct="1">
              <a:lnSpc>
                <a:spcPct val="90000"/>
              </a:lnSpc>
            </a:pPr>
            <a:r>
              <a:rPr lang="en-GB" dirty="0" smtClean="0">
                <a:cs typeface="Times New Roman" pitchFamily="18" charset="0"/>
              </a:rPr>
              <a:t>LORRY BOARD</a:t>
            </a:r>
          </a:p>
          <a:p>
            <a:pPr eaLnBrk="1" hangingPunct="1">
              <a:lnSpc>
                <a:spcPct val="90000"/>
              </a:lnSpc>
            </a:pPr>
            <a:endParaRPr lang="en-GB" sz="2400" dirty="0" smtClean="0"/>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2BBF637-56A5-4ED0-A484-0B4BF9711642}" type="slidenum">
              <a:rPr lang="en-GB" sz="2000" smtClean="0">
                <a:solidFill>
                  <a:schemeClr val="accent1"/>
                </a:solidFill>
              </a:rPr>
              <a:pPr eaLnBrk="1" hangingPunct="1"/>
              <a:t>123</a:t>
            </a:fld>
            <a:endParaRPr lang="en-GB" sz="2000" smtClean="0">
              <a:solidFill>
                <a:schemeClr val="accent1"/>
              </a:solidFill>
            </a:endParaRPr>
          </a:p>
        </p:txBody>
      </p:sp>
      <p:sp>
        <p:nvSpPr>
          <p:cNvPr id="9728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728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7285" name="Rectangle 2"/>
          <p:cNvSpPr>
            <a:spLocks noGrp="1" noChangeArrowheads="1"/>
          </p:cNvSpPr>
          <p:nvPr>
            <p:ph type="title"/>
          </p:nvPr>
        </p:nvSpPr>
        <p:spPr/>
        <p:txBody>
          <a:bodyPr/>
          <a:lstStyle/>
          <a:p>
            <a:pPr eaLnBrk="1" hangingPunct="1"/>
            <a:r>
              <a:rPr lang="en-GB" sz="1800" b="1" smtClean="0"/>
              <a:t>The Force of Friction</a:t>
            </a:r>
            <a:br>
              <a:rPr lang="en-GB" sz="1800" b="1" smtClean="0"/>
            </a:br>
            <a:endParaRPr lang="en-GB" sz="1800" b="1" smtClean="0"/>
          </a:p>
        </p:txBody>
      </p:sp>
      <p:sp>
        <p:nvSpPr>
          <p:cNvPr id="97286" name="Rectangle 3"/>
          <p:cNvSpPr>
            <a:spLocks noGrp="1" noChangeArrowheads="1"/>
          </p:cNvSpPr>
          <p:nvPr>
            <p:ph type="body" idx="1"/>
          </p:nvPr>
        </p:nvSpPr>
        <p:spPr>
          <a:xfrm>
            <a:off x="-152400" y="685800"/>
            <a:ext cx="8820150" cy="5976938"/>
          </a:xfrm>
        </p:spPr>
        <p:txBody>
          <a:bodyPr/>
          <a:lstStyle/>
          <a:p>
            <a:pPr eaLnBrk="1" hangingPunct="1"/>
            <a:r>
              <a:rPr lang="en-GB" sz="2800" dirty="0" smtClean="0">
                <a:solidFill>
                  <a:schemeClr val="bg1"/>
                </a:solidFill>
              </a:rPr>
              <a:t>When we </a:t>
            </a:r>
            <a:r>
              <a:rPr lang="en-GB" sz="2800" b="1" dirty="0" smtClean="0">
                <a:solidFill>
                  <a:schemeClr val="accent5">
                    <a:lumMod val="60000"/>
                    <a:lumOff val="40000"/>
                  </a:schemeClr>
                </a:solidFill>
              </a:rPr>
              <a:t>move</a:t>
            </a:r>
            <a:r>
              <a:rPr lang="en-GB" sz="2800" b="1" dirty="0" smtClean="0">
                <a:solidFill>
                  <a:schemeClr val="bg1"/>
                </a:solidFill>
              </a:rPr>
              <a:t> </a:t>
            </a:r>
            <a:r>
              <a:rPr lang="en-GB" sz="2800" dirty="0" smtClean="0">
                <a:solidFill>
                  <a:schemeClr val="bg1"/>
                </a:solidFill>
              </a:rPr>
              <a:t>one surface over another, the </a:t>
            </a:r>
            <a:r>
              <a:rPr lang="en-GB" sz="2800" b="1" dirty="0" smtClean="0">
                <a:solidFill>
                  <a:schemeClr val="accent5">
                    <a:lumMod val="60000"/>
                    <a:lumOff val="40000"/>
                  </a:schemeClr>
                </a:solidFill>
              </a:rPr>
              <a:t>rough</a:t>
            </a:r>
            <a:r>
              <a:rPr lang="en-GB" sz="2800" dirty="0" smtClean="0">
                <a:solidFill>
                  <a:schemeClr val="accent5">
                    <a:lumMod val="60000"/>
                    <a:lumOff val="40000"/>
                  </a:schemeClr>
                </a:solidFill>
              </a:rPr>
              <a:t>, </a:t>
            </a:r>
            <a:r>
              <a:rPr lang="en-GB" sz="2800" b="1" dirty="0" smtClean="0">
                <a:solidFill>
                  <a:schemeClr val="accent5">
                    <a:lumMod val="60000"/>
                    <a:lumOff val="40000"/>
                  </a:schemeClr>
                </a:solidFill>
              </a:rPr>
              <a:t>uneven </a:t>
            </a:r>
            <a:r>
              <a:rPr lang="en-GB" sz="2800" dirty="0" smtClean="0">
                <a:solidFill>
                  <a:schemeClr val="bg1"/>
                </a:solidFill>
              </a:rPr>
              <a:t>parts </a:t>
            </a:r>
            <a:r>
              <a:rPr lang="en-GB" sz="2800" b="1" dirty="0" smtClean="0"/>
              <a:t>rub together</a:t>
            </a:r>
            <a:r>
              <a:rPr lang="en-GB" sz="2800" dirty="0" smtClean="0">
                <a:solidFill>
                  <a:schemeClr val="bg1"/>
                </a:solidFill>
              </a:rPr>
              <a:t>.</a:t>
            </a:r>
          </a:p>
          <a:p>
            <a:pPr eaLnBrk="1" hangingPunct="1"/>
            <a:endParaRPr lang="en-GB" sz="2800" dirty="0" smtClean="0">
              <a:solidFill>
                <a:schemeClr val="bg1"/>
              </a:solidFill>
            </a:endParaRPr>
          </a:p>
          <a:p>
            <a:pPr eaLnBrk="1" hangingPunct="1"/>
            <a:endParaRPr lang="en-GB" sz="2800" dirty="0" smtClean="0">
              <a:solidFill>
                <a:schemeClr val="bg1"/>
              </a:solidFill>
            </a:endParaRPr>
          </a:p>
          <a:p>
            <a:pPr eaLnBrk="1" hangingPunct="1"/>
            <a:r>
              <a:rPr lang="en-GB" sz="2800" dirty="0" smtClean="0">
                <a:solidFill>
                  <a:schemeClr val="bg1"/>
                </a:solidFill>
              </a:rPr>
              <a:t>This creates a </a:t>
            </a:r>
            <a:r>
              <a:rPr lang="en-GB" sz="2800" b="1" dirty="0" smtClean="0"/>
              <a:t>force</a:t>
            </a:r>
            <a:r>
              <a:rPr lang="en-GB" sz="2800" b="1" dirty="0" smtClean="0">
                <a:solidFill>
                  <a:schemeClr val="bg1"/>
                </a:solidFill>
              </a:rPr>
              <a:t> </a:t>
            </a:r>
            <a:r>
              <a:rPr lang="en-GB" sz="2800" dirty="0" smtClean="0">
                <a:solidFill>
                  <a:schemeClr val="bg1"/>
                </a:solidFill>
              </a:rPr>
              <a:t>which tries to </a:t>
            </a:r>
            <a:r>
              <a:rPr lang="en-GB" sz="2800" b="1" dirty="0" smtClean="0">
                <a:solidFill>
                  <a:schemeClr val="accent5">
                    <a:lumMod val="60000"/>
                    <a:lumOff val="40000"/>
                  </a:schemeClr>
                </a:solidFill>
              </a:rPr>
              <a:t>slow down </a:t>
            </a:r>
            <a:r>
              <a:rPr lang="en-GB" sz="2800" dirty="0" smtClean="0">
                <a:solidFill>
                  <a:schemeClr val="bg1"/>
                </a:solidFill>
              </a:rPr>
              <a:t>or </a:t>
            </a:r>
            <a:r>
              <a:rPr lang="en-GB" sz="2800" b="1" dirty="0" smtClean="0">
                <a:solidFill>
                  <a:schemeClr val="accent5">
                    <a:lumMod val="60000"/>
                    <a:lumOff val="40000"/>
                  </a:schemeClr>
                </a:solidFill>
              </a:rPr>
              <a:t>stop</a:t>
            </a:r>
            <a:r>
              <a:rPr lang="en-GB" sz="2800" b="1" dirty="0" smtClean="0">
                <a:solidFill>
                  <a:srgbClr val="FF0066"/>
                </a:solidFill>
              </a:rPr>
              <a:t> </a:t>
            </a:r>
            <a:r>
              <a:rPr lang="en-GB" sz="2800" dirty="0" smtClean="0">
                <a:solidFill>
                  <a:schemeClr val="bg1"/>
                </a:solidFill>
              </a:rPr>
              <a:t>the </a:t>
            </a:r>
            <a:r>
              <a:rPr lang="en-GB" sz="2800" b="1" dirty="0" smtClean="0">
                <a:solidFill>
                  <a:schemeClr val="accent5">
                    <a:lumMod val="60000"/>
                    <a:lumOff val="40000"/>
                  </a:schemeClr>
                </a:solidFill>
              </a:rPr>
              <a:t>movement</a:t>
            </a:r>
            <a:r>
              <a:rPr lang="en-GB" sz="2800" dirty="0" smtClean="0">
                <a:solidFill>
                  <a:srgbClr val="FF0066"/>
                </a:solidFill>
              </a:rPr>
              <a:t>. </a:t>
            </a:r>
            <a:r>
              <a:rPr lang="en-GB" sz="2800" dirty="0" smtClean="0">
                <a:solidFill>
                  <a:schemeClr val="bg1"/>
                </a:solidFill>
              </a:rPr>
              <a:t>This </a:t>
            </a:r>
            <a:r>
              <a:rPr lang="en-GB" sz="2800" b="1" dirty="0" smtClean="0"/>
              <a:t>force</a:t>
            </a:r>
            <a:r>
              <a:rPr lang="en-GB" sz="2800" b="1" dirty="0" smtClean="0">
                <a:solidFill>
                  <a:schemeClr val="bg1"/>
                </a:solidFill>
              </a:rPr>
              <a:t> </a:t>
            </a:r>
            <a:r>
              <a:rPr lang="en-GB" sz="2800" dirty="0" smtClean="0">
                <a:solidFill>
                  <a:schemeClr val="bg1"/>
                </a:solidFill>
              </a:rPr>
              <a:t>is called </a:t>
            </a:r>
            <a:r>
              <a:rPr lang="en-GB" sz="2800" b="1" dirty="0" smtClean="0">
                <a:solidFill>
                  <a:srgbClr val="00FFFF"/>
                </a:solidFill>
              </a:rPr>
              <a:t>friction</a:t>
            </a:r>
            <a:r>
              <a:rPr lang="en-GB" sz="2800" dirty="0" smtClean="0">
                <a:solidFill>
                  <a:schemeClr val="bg1"/>
                </a:solidFill>
              </a:rPr>
              <a:t>.</a:t>
            </a:r>
          </a:p>
          <a:p>
            <a:pPr eaLnBrk="1" hangingPunct="1"/>
            <a:endParaRPr lang="en-GB" sz="2800" dirty="0" smtClean="0">
              <a:solidFill>
                <a:schemeClr val="bg1"/>
              </a:solidFill>
            </a:endParaRPr>
          </a:p>
          <a:p>
            <a:pPr eaLnBrk="1" hangingPunct="1">
              <a:spcBef>
                <a:spcPct val="0"/>
              </a:spcBef>
            </a:pPr>
            <a:r>
              <a:rPr lang="en-GB" sz="2800" dirty="0" smtClean="0">
                <a:solidFill>
                  <a:schemeClr val="bg1"/>
                </a:solidFill>
              </a:rPr>
              <a:t>The </a:t>
            </a:r>
            <a:r>
              <a:rPr lang="en-GB" sz="2800" b="1" dirty="0" smtClean="0"/>
              <a:t>smoother</a:t>
            </a:r>
            <a:r>
              <a:rPr lang="en-GB" sz="2800" b="1" dirty="0" smtClean="0">
                <a:solidFill>
                  <a:schemeClr val="bg1"/>
                </a:solidFill>
              </a:rPr>
              <a:t> </a:t>
            </a:r>
            <a:r>
              <a:rPr lang="en-GB" sz="2800" dirty="0" smtClean="0">
                <a:solidFill>
                  <a:schemeClr val="bg1"/>
                </a:solidFill>
              </a:rPr>
              <a:t>the surfaces rubbing together, the </a:t>
            </a:r>
            <a:r>
              <a:rPr lang="en-GB" sz="2800" b="1" dirty="0" smtClean="0">
                <a:solidFill>
                  <a:schemeClr val="bg1"/>
                </a:solidFill>
              </a:rPr>
              <a:t>l _ _ _ _ </a:t>
            </a:r>
            <a:r>
              <a:rPr lang="en-GB" sz="2800" dirty="0" smtClean="0">
                <a:solidFill>
                  <a:schemeClr val="bg1"/>
                </a:solidFill>
              </a:rPr>
              <a:t>the </a:t>
            </a:r>
            <a:r>
              <a:rPr lang="en-GB" sz="2800" b="1" dirty="0" smtClean="0"/>
              <a:t>friction</a:t>
            </a:r>
            <a:r>
              <a:rPr lang="en-GB" sz="2800" b="1" dirty="0" smtClean="0">
                <a:solidFill>
                  <a:schemeClr val="bg1"/>
                </a:solidFill>
              </a:rPr>
              <a:t> </a:t>
            </a:r>
            <a:r>
              <a:rPr lang="en-GB" sz="2800" dirty="0" smtClean="0">
                <a:solidFill>
                  <a:schemeClr val="bg1"/>
                </a:solidFill>
              </a:rPr>
              <a:t>– Movement is </a:t>
            </a:r>
          </a:p>
          <a:p>
            <a:pPr eaLnBrk="1" hangingPunct="1">
              <a:spcBef>
                <a:spcPct val="0"/>
              </a:spcBef>
              <a:buFontTx/>
              <a:buNone/>
            </a:pPr>
            <a:r>
              <a:rPr lang="en-GB" sz="2800" b="1" dirty="0" smtClean="0">
                <a:solidFill>
                  <a:schemeClr val="bg1"/>
                </a:solidFill>
              </a:rPr>
              <a:t>   e _ _ _ _ _</a:t>
            </a:r>
            <a:r>
              <a:rPr lang="en-GB" sz="2800" dirty="0" smtClean="0">
                <a:solidFill>
                  <a:schemeClr val="bg1"/>
                </a:solidFill>
              </a:rPr>
              <a:t>.  The </a:t>
            </a:r>
            <a:r>
              <a:rPr lang="en-GB" sz="2800" b="1" dirty="0" smtClean="0"/>
              <a:t>rougher</a:t>
            </a:r>
            <a:r>
              <a:rPr lang="en-GB" sz="2800" b="1" dirty="0" smtClean="0">
                <a:solidFill>
                  <a:schemeClr val="bg1"/>
                </a:solidFill>
              </a:rPr>
              <a:t> </a:t>
            </a:r>
            <a:r>
              <a:rPr lang="en-GB" sz="2800" dirty="0" smtClean="0">
                <a:solidFill>
                  <a:schemeClr val="bg1"/>
                </a:solidFill>
              </a:rPr>
              <a:t>the surfaces rubbing        together, the </a:t>
            </a:r>
            <a:r>
              <a:rPr lang="en-GB" sz="2800" b="1" dirty="0" smtClean="0">
                <a:solidFill>
                  <a:schemeClr val="bg1"/>
                </a:solidFill>
              </a:rPr>
              <a:t>  h _ _ _ _ _ </a:t>
            </a:r>
            <a:r>
              <a:rPr lang="en-GB" sz="2800" dirty="0" smtClean="0">
                <a:solidFill>
                  <a:schemeClr val="bg1"/>
                </a:solidFill>
              </a:rPr>
              <a:t>the </a:t>
            </a:r>
            <a:r>
              <a:rPr lang="en-GB" sz="2800" b="1" dirty="0" smtClean="0"/>
              <a:t>friction</a:t>
            </a:r>
            <a:r>
              <a:rPr lang="en-GB" sz="2800" b="1" dirty="0" smtClean="0">
                <a:solidFill>
                  <a:schemeClr val="bg1"/>
                </a:solidFill>
              </a:rPr>
              <a:t> </a:t>
            </a:r>
            <a:r>
              <a:rPr lang="en-GB" sz="2800" dirty="0" smtClean="0">
                <a:solidFill>
                  <a:schemeClr val="bg1"/>
                </a:solidFill>
              </a:rPr>
              <a:t>- Movement is </a:t>
            </a:r>
            <a:r>
              <a:rPr lang="en-GB" sz="2800" b="1" dirty="0" smtClean="0">
                <a:solidFill>
                  <a:schemeClr val="bg1"/>
                </a:solidFill>
              </a:rPr>
              <a:t>more d _ _ _ _ _ _ _ _</a:t>
            </a:r>
            <a:r>
              <a:rPr lang="en-GB" sz="2800" dirty="0" smtClean="0">
                <a:solidFill>
                  <a:schemeClr val="bg1"/>
                </a:solidFill>
              </a:rPr>
              <a:t>.</a:t>
            </a:r>
          </a:p>
        </p:txBody>
      </p:sp>
      <p:pic>
        <p:nvPicPr>
          <p:cNvPr id="9728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981200"/>
            <a:ext cx="4830763"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36771B1-7A9D-462B-88C5-BF3360CE2002}" type="slidenum">
              <a:rPr lang="en-GB" sz="2000" smtClean="0">
                <a:solidFill>
                  <a:schemeClr val="accent1"/>
                </a:solidFill>
              </a:rPr>
              <a:pPr eaLnBrk="1" hangingPunct="1"/>
              <a:t>124</a:t>
            </a:fld>
            <a:endParaRPr lang="en-GB" sz="2000" smtClean="0">
              <a:solidFill>
                <a:schemeClr val="accent1"/>
              </a:solidFill>
            </a:endParaRPr>
          </a:p>
        </p:txBody>
      </p:sp>
      <p:sp>
        <p:nvSpPr>
          <p:cNvPr id="98307"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98308"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98309" name="Rectangle 1026"/>
          <p:cNvSpPr>
            <a:spLocks noGrp="1" noChangeArrowheads="1"/>
          </p:cNvSpPr>
          <p:nvPr>
            <p:ph type="title"/>
          </p:nvPr>
        </p:nvSpPr>
        <p:spPr/>
        <p:txBody>
          <a:bodyPr/>
          <a:lstStyle/>
          <a:p>
            <a:pPr eaLnBrk="1" hangingPunct="1"/>
            <a:r>
              <a:rPr lang="en-GB" smtClean="0"/>
              <a:t>Measuring Frictional Forces</a:t>
            </a:r>
          </a:p>
        </p:txBody>
      </p:sp>
      <p:sp>
        <p:nvSpPr>
          <p:cNvPr id="98310" name="Rectangle 1027"/>
          <p:cNvSpPr>
            <a:spLocks noGrp="1" noChangeArrowheads="1"/>
          </p:cNvSpPr>
          <p:nvPr>
            <p:ph type="body" sz="half" idx="1"/>
          </p:nvPr>
        </p:nvSpPr>
        <p:spPr>
          <a:xfrm>
            <a:off x="217488" y="908050"/>
            <a:ext cx="8588375" cy="2998788"/>
          </a:xfrm>
        </p:spPr>
        <p:txBody>
          <a:bodyPr/>
          <a:lstStyle/>
          <a:p>
            <a:pPr eaLnBrk="1" hangingPunct="1">
              <a:lnSpc>
                <a:spcPct val="80000"/>
              </a:lnSpc>
              <a:buFontTx/>
              <a:buNone/>
            </a:pPr>
            <a:r>
              <a:rPr lang="en-GB" sz="2800" b="1" u="sng" smtClean="0"/>
              <a:t>Aim</a:t>
            </a:r>
          </a:p>
          <a:p>
            <a:pPr eaLnBrk="1" hangingPunct="1">
              <a:lnSpc>
                <a:spcPct val="80000"/>
              </a:lnSpc>
              <a:buFontTx/>
              <a:buNone/>
            </a:pPr>
            <a:r>
              <a:rPr lang="en-GB" sz="2800" smtClean="0"/>
              <a:t>To measure the force required to overcome friction on two different surfaces.</a:t>
            </a:r>
          </a:p>
          <a:p>
            <a:pPr eaLnBrk="1" hangingPunct="1">
              <a:lnSpc>
                <a:spcPct val="80000"/>
              </a:lnSpc>
              <a:buFontTx/>
              <a:buNone/>
            </a:pPr>
            <a:endParaRPr lang="en-GB" sz="2000" smtClean="0"/>
          </a:p>
          <a:p>
            <a:pPr eaLnBrk="1" hangingPunct="1">
              <a:lnSpc>
                <a:spcPct val="90000"/>
              </a:lnSpc>
              <a:buFontTx/>
              <a:buNone/>
            </a:pPr>
            <a:r>
              <a:rPr lang="en-GB" sz="2400" b="1" u="sng" smtClean="0"/>
              <a:t>Method</a:t>
            </a:r>
          </a:p>
          <a:p>
            <a:pPr eaLnBrk="1" hangingPunct="1">
              <a:lnSpc>
                <a:spcPct val="90000"/>
              </a:lnSpc>
              <a:buFontTx/>
              <a:buNone/>
            </a:pPr>
            <a:r>
              <a:rPr lang="en-GB" sz="2400" smtClean="0">
                <a:solidFill>
                  <a:srgbClr val="66FFFF"/>
                </a:solidFill>
              </a:rPr>
              <a:t>A Newton balance is used to measure the horizontal force required to pull a schoolbag along a surface.  The force applied is steadily increased until the bag moves.</a:t>
            </a:r>
          </a:p>
          <a:p>
            <a:pPr eaLnBrk="1" hangingPunct="1">
              <a:lnSpc>
                <a:spcPct val="80000"/>
              </a:lnSpc>
              <a:buFontTx/>
              <a:buNone/>
            </a:pPr>
            <a:r>
              <a:rPr lang="en-GB" sz="2000" smtClean="0"/>
              <a:t>				</a:t>
            </a:r>
            <a:r>
              <a:rPr lang="en-GB" sz="2000" b="1" u="sng" smtClean="0"/>
              <a:t>Conclusion</a:t>
            </a:r>
            <a:endParaRPr lang="en-GB" sz="2000" smtClean="0"/>
          </a:p>
          <a:p>
            <a:pPr eaLnBrk="1" hangingPunct="1">
              <a:lnSpc>
                <a:spcPct val="80000"/>
              </a:lnSpc>
              <a:buFontTx/>
              <a:buNone/>
            </a:pPr>
            <a:endParaRPr lang="en-GB" sz="2000" b="1" u="sng" smtClean="0"/>
          </a:p>
          <a:p>
            <a:pPr eaLnBrk="1" hangingPunct="1">
              <a:lnSpc>
                <a:spcPct val="80000"/>
              </a:lnSpc>
              <a:buFontTx/>
              <a:buNone/>
            </a:pPr>
            <a:r>
              <a:rPr lang="en-GB" sz="2000" b="1" u="sng" smtClean="0"/>
              <a:t>Results</a:t>
            </a:r>
            <a:r>
              <a:rPr lang="en-GB" sz="2000" smtClean="0"/>
              <a:t>					</a:t>
            </a:r>
            <a:endParaRPr lang="en-GB" sz="2000" u="sng" smtClean="0"/>
          </a:p>
        </p:txBody>
      </p:sp>
      <p:graphicFrame>
        <p:nvGraphicFramePr>
          <p:cNvPr id="93216" name="Group 32"/>
          <p:cNvGraphicFramePr>
            <a:graphicFrameLocks noGrp="1"/>
          </p:cNvGraphicFramePr>
          <p:nvPr>
            <p:ph sz="half" idx="2"/>
          </p:nvPr>
        </p:nvGraphicFramePr>
        <p:xfrm>
          <a:off x="396875" y="5243513"/>
          <a:ext cx="3600450" cy="1097064"/>
        </p:xfrm>
        <a:graphic>
          <a:graphicData uri="http://schemas.openxmlformats.org/drawingml/2006/table">
            <a:tbl>
              <a:tblPr/>
              <a:tblGrid>
                <a:gridCol w="1801813"/>
                <a:gridCol w="1798637"/>
              </a:tblGrid>
              <a:tr h="3656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rgbClr val="FFFF00"/>
                          </a:solidFill>
                          <a:effectLst/>
                          <a:latin typeface="Comic Sans MS" pitchFamily="66" charset="0"/>
                        </a:rPr>
                        <a:t>Surface </a:t>
                      </a: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rgbClr val="FFFF00"/>
                          </a:solidFill>
                          <a:effectLst/>
                          <a:latin typeface="Comic Sans MS" pitchFamily="66" charset="0"/>
                        </a:rPr>
                        <a:t>Force (N)</a:t>
                      </a: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3656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rgbClr val="FFFF00"/>
                          </a:solidFill>
                          <a:effectLst/>
                          <a:latin typeface="Comic Sans MS" pitchFamily="66" charset="0"/>
                        </a:rPr>
                        <a:t>Carpet</a:t>
                      </a: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rgbClr val="FFFF00"/>
                        </a:solidFill>
                        <a:effectLst/>
                        <a:latin typeface="Comic Sans MS" pitchFamily="66" charset="0"/>
                      </a:endParaRP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r h="3656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rgbClr val="FFFF00"/>
                          </a:solidFill>
                          <a:effectLst/>
                          <a:latin typeface="Comic Sans MS" pitchFamily="66" charset="0"/>
                        </a:rPr>
                        <a:t>Desk</a:t>
                      </a: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rgbClr val="FFFF00"/>
                        </a:solidFill>
                        <a:effectLst/>
                        <a:latin typeface="Comic Sans MS" pitchFamily="66" charset="0"/>
                      </a:endParaRP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r>
            </a:tbl>
          </a:graphicData>
        </a:graphic>
      </p:graphicFrame>
      <p:sp>
        <p:nvSpPr>
          <p:cNvPr id="98325" name="Text Box 1043"/>
          <p:cNvSpPr txBox="1">
            <a:spLocks noChangeArrowheads="1"/>
          </p:cNvSpPr>
          <p:nvPr/>
        </p:nvSpPr>
        <p:spPr bwMode="auto">
          <a:xfrm>
            <a:off x="4268788" y="4365625"/>
            <a:ext cx="4608512"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rgbClr val="FFFF66"/>
                </a:solidFill>
                <a:latin typeface="Tahoma" pitchFamily="34" charset="0"/>
              </a:rPr>
              <a:t>Which surface caused the least friction?</a:t>
            </a:r>
          </a:p>
          <a:p>
            <a:pPr eaLnBrk="1" hangingPunct="1">
              <a:spcBef>
                <a:spcPct val="50000"/>
              </a:spcBef>
            </a:pPr>
            <a:r>
              <a:rPr lang="en-GB">
                <a:solidFill>
                  <a:srgbClr val="FFFF66"/>
                </a:solidFill>
                <a:latin typeface="Tahoma" pitchFamily="34" charset="0"/>
              </a:rPr>
              <a:t>How else do you think you could reduce friction in this case?</a:t>
            </a:r>
          </a:p>
          <a:p>
            <a:pPr eaLnBrk="1" hangingPunct="1">
              <a:spcBef>
                <a:spcPct val="50000"/>
              </a:spcBef>
            </a:pPr>
            <a:r>
              <a:rPr lang="en-GB">
                <a:solidFill>
                  <a:srgbClr val="FFFF66"/>
                </a:solidFill>
                <a:latin typeface="Tahoma" pitchFamily="34" charset="0"/>
              </a:rPr>
              <a:t>How could you increase it?</a:t>
            </a: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D7A9FC2-A2A2-49CD-8946-C01775CA180F}" type="slidenum">
              <a:rPr lang="en-GB" sz="2000" smtClean="0">
                <a:solidFill>
                  <a:schemeClr val="accent1"/>
                </a:solidFill>
              </a:rPr>
              <a:pPr eaLnBrk="1" hangingPunct="1"/>
              <a:t>125</a:t>
            </a:fld>
            <a:endParaRPr lang="en-GB" sz="2000" smtClean="0">
              <a:solidFill>
                <a:schemeClr val="accent1"/>
              </a:solidFill>
            </a:endParaRPr>
          </a:p>
        </p:txBody>
      </p:sp>
      <p:sp>
        <p:nvSpPr>
          <p:cNvPr id="99331" name="Date Placeholder 2"/>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99332" name="Footer Placeholder 3"/>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99333" name="Rectangle 2"/>
          <p:cNvSpPr>
            <a:spLocks noGrp="1" noChangeArrowheads="1"/>
          </p:cNvSpPr>
          <p:nvPr>
            <p:ph type="title" idx="4294967295"/>
          </p:nvPr>
        </p:nvSpPr>
        <p:spPr>
          <a:xfrm>
            <a:off x="2057400" y="1524000"/>
            <a:ext cx="5791200" cy="3733800"/>
          </a:xfrm>
        </p:spPr>
        <p:txBody>
          <a:bodyPr/>
          <a:lstStyle/>
          <a:p>
            <a:pPr algn="ctr" eaLnBrk="1" hangingPunct="1"/>
            <a:r>
              <a:rPr lang="en-GB" sz="7200" smtClean="0"/>
              <a:t>Measuring</a:t>
            </a:r>
            <a:br>
              <a:rPr lang="en-GB" sz="7200" smtClean="0"/>
            </a:br>
            <a:r>
              <a:rPr lang="en-GB" sz="7200" smtClean="0"/>
              <a:t>friction</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FD7C1FD-443F-4B6C-80CF-E499BA687205}" type="slidenum">
              <a:rPr lang="en-GB" sz="2000" smtClean="0">
                <a:solidFill>
                  <a:schemeClr val="accent1"/>
                </a:solidFill>
              </a:rPr>
              <a:pPr eaLnBrk="1" hangingPunct="1"/>
              <a:t>126</a:t>
            </a:fld>
            <a:endParaRPr lang="en-GB" sz="2000" smtClean="0">
              <a:solidFill>
                <a:schemeClr val="accent1"/>
              </a:solidFill>
            </a:endParaRPr>
          </a:p>
        </p:txBody>
      </p:sp>
      <p:sp>
        <p:nvSpPr>
          <p:cNvPr id="10035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035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0357" name="Rectangle 2"/>
          <p:cNvSpPr>
            <a:spLocks noGrp="1" noChangeArrowheads="1"/>
          </p:cNvSpPr>
          <p:nvPr>
            <p:ph type="title"/>
          </p:nvPr>
        </p:nvSpPr>
        <p:spPr/>
        <p:txBody>
          <a:bodyPr/>
          <a:lstStyle/>
          <a:p>
            <a:pPr eaLnBrk="1" hangingPunct="1"/>
            <a:r>
              <a:rPr lang="en-GB" smtClean="0"/>
              <a:t>Investigation on friction</a:t>
            </a:r>
          </a:p>
        </p:txBody>
      </p:sp>
      <p:pic>
        <p:nvPicPr>
          <p:cNvPr id="1003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05263"/>
            <a:ext cx="8820150"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916113"/>
            <a:ext cx="7273925" cy="211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88913"/>
            <a:ext cx="3816350"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B05498B-0B61-4776-992C-416197EA5AB8}" type="slidenum">
              <a:rPr lang="en-GB" sz="2000" smtClean="0">
                <a:solidFill>
                  <a:schemeClr val="accent1"/>
                </a:solidFill>
              </a:rPr>
              <a:pPr eaLnBrk="1" hangingPunct="1"/>
              <a:t>127</a:t>
            </a:fld>
            <a:endParaRPr lang="en-GB" sz="2000" smtClean="0">
              <a:solidFill>
                <a:schemeClr val="accent1"/>
              </a:solidFill>
            </a:endParaRPr>
          </a:p>
        </p:txBody>
      </p:sp>
      <p:sp>
        <p:nvSpPr>
          <p:cNvPr id="10137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138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101381"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02918DC-DC7D-49D8-93D4-37EBAD881C78}" type="slidenum">
              <a:rPr lang="en-GB" sz="2000" smtClean="0">
                <a:solidFill>
                  <a:schemeClr val="accent1"/>
                </a:solidFill>
              </a:rPr>
              <a:pPr eaLnBrk="1" hangingPunct="1"/>
              <a:t>128</a:t>
            </a:fld>
            <a:endParaRPr lang="en-GB" sz="2000" smtClean="0">
              <a:solidFill>
                <a:schemeClr val="accent1"/>
              </a:solidFill>
            </a:endParaRPr>
          </a:p>
        </p:txBody>
      </p:sp>
      <p:sp>
        <p:nvSpPr>
          <p:cNvPr id="10240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240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2405" name="TextBox 1"/>
          <p:cNvSpPr txBox="1">
            <a:spLocks noChangeArrowheads="1"/>
          </p:cNvSpPr>
          <p:nvPr/>
        </p:nvSpPr>
        <p:spPr bwMode="auto">
          <a:xfrm>
            <a:off x="0" y="6019800"/>
            <a:ext cx="879633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a:solidFill>
                  <a:srgbClr val="66FFFF"/>
                </a:solidFill>
                <a:latin typeface="Comic Sans MS" pitchFamily="66" charset="0"/>
              </a:rPr>
              <a:t>Literacy Extension-   Summarise this passage</a:t>
            </a:r>
          </a:p>
        </p:txBody>
      </p:sp>
      <p:pic>
        <p:nvPicPr>
          <p:cNvPr id="102406" name="Picture 9" descr="HARG2004_1225_112910AA"/>
          <p:cNvPicPr>
            <a:picLocks noChangeAspect="1" noChangeArrowheads="1"/>
          </p:cNvPicPr>
          <p:nvPr/>
        </p:nvPicPr>
        <p:blipFill>
          <a:blip r:embed="rId2">
            <a:extLst>
              <a:ext uri="{28A0092B-C50C-407E-A947-70E740481C1C}">
                <a14:useLocalDpi xmlns:a14="http://schemas.microsoft.com/office/drawing/2010/main" val="0"/>
              </a:ext>
            </a:extLst>
          </a:blip>
          <a:srcRect t="4102" r="7689"/>
          <a:stretch>
            <a:fillRect/>
          </a:stretch>
        </p:blipFill>
        <p:spPr bwMode="auto">
          <a:xfrm>
            <a:off x="4343400" y="228600"/>
            <a:ext cx="4641850" cy="36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407" name="Group 12"/>
          <p:cNvGrpSpPr>
            <a:grpSpLocks/>
          </p:cNvGrpSpPr>
          <p:nvPr/>
        </p:nvGrpSpPr>
        <p:grpSpPr bwMode="auto">
          <a:xfrm>
            <a:off x="152400" y="228600"/>
            <a:ext cx="8943975" cy="5226050"/>
            <a:chOff x="96" y="144"/>
            <a:chExt cx="5634" cy="3292"/>
          </a:xfrm>
        </p:grpSpPr>
        <p:sp>
          <p:nvSpPr>
            <p:cNvPr id="102408" name="Text Box 10"/>
            <p:cNvSpPr txBox="1">
              <a:spLocks noChangeArrowheads="1"/>
            </p:cNvSpPr>
            <p:nvPr/>
          </p:nvSpPr>
          <p:spPr bwMode="auto">
            <a:xfrm>
              <a:off x="96" y="144"/>
              <a:ext cx="2880" cy="197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200">
                  <a:latin typeface="Comic Sans MS" pitchFamily="66" charset="0"/>
                </a:rPr>
                <a:t>Friction is the force that helps you to walk along without sliding about as if you were on ice. It is the force that resists things rubbing against each other. There is less friction between smooth surfaces so things slide easily across a polished table or on surfaces such as ice.</a:t>
              </a:r>
              <a:r>
                <a:rPr lang="en-GB"/>
                <a:t> </a:t>
              </a:r>
            </a:p>
          </p:txBody>
        </p:sp>
        <p:sp>
          <p:nvSpPr>
            <p:cNvPr id="102409" name="Text Box 11"/>
            <p:cNvSpPr txBox="1">
              <a:spLocks noChangeArrowheads="1"/>
            </p:cNvSpPr>
            <p:nvPr/>
          </p:nvSpPr>
          <p:spPr bwMode="auto">
            <a:xfrm>
              <a:off x="114" y="2112"/>
              <a:ext cx="5616" cy="13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200">
                  <a:latin typeface="Comic Sans MS" pitchFamily="66" charset="0"/>
                </a:rPr>
                <a:t>Rough surfaces like sandpaper will not slide together unless they are pushed hard as there is more friction. Friction is useful because it makes feet and car tyres grip the road. However, it can be a nuisance in machines where the moving parts rub against each other and wear away the machine, such as in a bike. Oil reduces the friction and allows the touching part to move more easily</a:t>
              </a:r>
            </a:p>
          </p:txBody>
        </p:sp>
      </p:gr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CB128FC-ABB4-4945-80BA-841466D117C8}" type="slidenum">
              <a:rPr lang="en-GB" sz="2000" smtClean="0">
                <a:solidFill>
                  <a:schemeClr val="accent1"/>
                </a:solidFill>
              </a:rPr>
              <a:pPr eaLnBrk="1" hangingPunct="1"/>
              <a:t>129</a:t>
            </a:fld>
            <a:endParaRPr lang="en-GB" sz="2000" smtClean="0">
              <a:solidFill>
                <a:schemeClr val="accent1"/>
              </a:solidFill>
            </a:endParaRPr>
          </a:p>
        </p:txBody>
      </p:sp>
      <p:sp>
        <p:nvSpPr>
          <p:cNvPr id="10342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342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1034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381000"/>
            <a:ext cx="6819900" cy="578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F266A3C-CE38-406F-9CF1-29E4FDCC699A}" type="slidenum">
              <a:rPr lang="en-GB" sz="2000" smtClean="0">
                <a:solidFill>
                  <a:schemeClr val="accent1"/>
                </a:solidFill>
              </a:rPr>
              <a:pPr eaLnBrk="1" hangingPunct="1"/>
              <a:t>13</a:t>
            </a:fld>
            <a:endParaRPr lang="en-GB" sz="2000" smtClean="0">
              <a:solidFill>
                <a:schemeClr val="accent1"/>
              </a:solidFill>
            </a:endParaRPr>
          </a:p>
        </p:txBody>
      </p:sp>
      <p:sp>
        <p:nvSpPr>
          <p:cNvPr id="16387"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38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389" name="Rectangle 2"/>
          <p:cNvSpPr>
            <a:spLocks noGrp="1" noChangeArrowheads="1"/>
          </p:cNvSpPr>
          <p:nvPr>
            <p:ph type="title"/>
          </p:nvPr>
        </p:nvSpPr>
        <p:spPr>
          <a:xfrm>
            <a:off x="2057400" y="1524000"/>
            <a:ext cx="4724400" cy="3733800"/>
          </a:xfrm>
        </p:spPr>
        <p:txBody>
          <a:bodyPr/>
          <a:lstStyle/>
          <a:p>
            <a:pPr algn="ctr" eaLnBrk="1" hangingPunct="1"/>
            <a:r>
              <a:rPr lang="en-GB" sz="7200" smtClean="0"/>
              <a:t>WHAT YOU THOUGHT</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C6DB147-3E5A-44D6-BB70-BE484D36E7F3}" type="slidenum">
              <a:rPr lang="en-GB" sz="2000" smtClean="0">
                <a:solidFill>
                  <a:schemeClr val="accent1"/>
                </a:solidFill>
              </a:rPr>
              <a:pPr eaLnBrk="1" hangingPunct="1"/>
              <a:t>130</a:t>
            </a:fld>
            <a:endParaRPr lang="en-GB" sz="2000" smtClean="0">
              <a:solidFill>
                <a:schemeClr val="accent1"/>
              </a:solidFill>
            </a:endParaRPr>
          </a:p>
        </p:txBody>
      </p:sp>
      <p:sp>
        <p:nvSpPr>
          <p:cNvPr id="104451" name="Rectangle 2"/>
          <p:cNvSpPr>
            <a:spLocks noGrp="1" noChangeArrowheads="1"/>
          </p:cNvSpPr>
          <p:nvPr>
            <p:ph type="title"/>
          </p:nvPr>
        </p:nvSpPr>
        <p:spPr/>
        <p:txBody>
          <a:bodyPr/>
          <a:lstStyle/>
          <a:p>
            <a:r>
              <a:rPr lang="en-GB" smtClean="0"/>
              <a:t>FRICTION and CAR CRASH TESTS</a:t>
            </a:r>
          </a:p>
        </p:txBody>
      </p:sp>
      <p:sp>
        <p:nvSpPr>
          <p:cNvPr id="104452" name="Rectangle 3"/>
          <p:cNvSpPr>
            <a:spLocks noGrp="1" noChangeArrowheads="1"/>
          </p:cNvSpPr>
          <p:nvPr>
            <p:ph type="body" idx="1"/>
          </p:nvPr>
        </p:nvSpPr>
        <p:spPr/>
        <p:txBody>
          <a:bodyPr/>
          <a:lstStyle/>
          <a:p>
            <a:r>
              <a:rPr lang="en-GB" smtClean="0"/>
              <a:t>After any accident the police test the road surface to find out the COEFFICIENT of FRICTION.</a:t>
            </a: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E701438-D9A7-4B6C-9F8F-E15A63E6F50E}" type="slidenum">
              <a:rPr lang="en-GB" sz="2000" smtClean="0">
                <a:solidFill>
                  <a:schemeClr val="accent1"/>
                </a:solidFill>
              </a:rPr>
              <a:pPr eaLnBrk="1" hangingPunct="1"/>
              <a:t>131</a:t>
            </a:fld>
            <a:endParaRPr lang="en-GB" sz="2000" smtClean="0">
              <a:solidFill>
                <a:schemeClr val="accent1"/>
              </a:solidFill>
            </a:endParaRPr>
          </a:p>
        </p:txBody>
      </p:sp>
      <p:sp>
        <p:nvSpPr>
          <p:cNvPr id="10547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547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5477" name="Rectangle 2"/>
          <p:cNvSpPr>
            <a:spLocks noGrp="1" noChangeArrowheads="1"/>
          </p:cNvSpPr>
          <p:nvPr>
            <p:ph type="title"/>
          </p:nvPr>
        </p:nvSpPr>
        <p:spPr/>
        <p:txBody>
          <a:bodyPr/>
          <a:lstStyle/>
          <a:p>
            <a:pPr eaLnBrk="1" hangingPunct="1"/>
            <a:r>
              <a:rPr lang="en-GB" smtClean="0"/>
              <a:t>Friction</a:t>
            </a:r>
          </a:p>
        </p:txBody>
      </p:sp>
      <p:sp>
        <p:nvSpPr>
          <p:cNvPr id="462851" name="Text Box 3"/>
          <p:cNvSpPr txBox="1">
            <a:spLocks noChangeArrowheads="1"/>
          </p:cNvSpPr>
          <p:nvPr/>
        </p:nvSpPr>
        <p:spPr bwMode="auto">
          <a:xfrm>
            <a:off x="457200" y="1143000"/>
            <a:ext cx="8229600"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FontTx/>
              <a:buAutoNum type="arabicParenR"/>
            </a:pPr>
            <a:r>
              <a:rPr lang="en-GB" sz="4000" dirty="0">
                <a:solidFill>
                  <a:srgbClr val="66FFFF"/>
                </a:solidFill>
                <a:latin typeface="Comic Sans MS" pitchFamily="66" charset="0"/>
                <a:cs typeface="Arial" pitchFamily="34" charset="0"/>
              </a:rPr>
              <a:t>What is friction?</a:t>
            </a:r>
          </a:p>
          <a:p>
            <a:pPr eaLnBrk="1" hangingPunct="1">
              <a:spcBef>
                <a:spcPct val="50000"/>
              </a:spcBef>
              <a:buFontTx/>
              <a:buAutoNum type="arabicParenR"/>
            </a:pPr>
            <a:r>
              <a:rPr lang="en-GB" sz="4000" dirty="0" smtClean="0">
                <a:solidFill>
                  <a:srgbClr val="FF66FF"/>
                </a:solidFill>
                <a:latin typeface="Comic Sans MS" pitchFamily="66" charset="0"/>
                <a:cs typeface="Arial" pitchFamily="34" charset="0"/>
              </a:rPr>
              <a:t>Give </a:t>
            </a:r>
            <a:r>
              <a:rPr lang="en-GB" sz="4000" dirty="0">
                <a:solidFill>
                  <a:srgbClr val="FF66FF"/>
                </a:solidFill>
                <a:latin typeface="Comic Sans MS" pitchFamily="66" charset="0"/>
                <a:cs typeface="Arial" pitchFamily="34" charset="0"/>
              </a:rPr>
              <a:t>3 examples where it is annoying:</a:t>
            </a:r>
          </a:p>
          <a:p>
            <a:pPr eaLnBrk="1" hangingPunct="1">
              <a:spcBef>
                <a:spcPct val="50000"/>
              </a:spcBef>
              <a:buFontTx/>
              <a:buAutoNum type="arabicParenR"/>
            </a:pPr>
            <a:r>
              <a:rPr lang="en-GB" sz="4000" dirty="0" smtClean="0">
                <a:solidFill>
                  <a:srgbClr val="66FFFF"/>
                </a:solidFill>
                <a:latin typeface="Comic Sans MS" pitchFamily="66" charset="0"/>
                <a:cs typeface="Arial" pitchFamily="34" charset="0"/>
              </a:rPr>
              <a:t>Give </a:t>
            </a:r>
            <a:r>
              <a:rPr lang="en-GB" sz="4000" dirty="0">
                <a:solidFill>
                  <a:srgbClr val="66FFFF"/>
                </a:solidFill>
                <a:latin typeface="Comic Sans MS" pitchFamily="66" charset="0"/>
                <a:cs typeface="Arial" pitchFamily="34" charset="0"/>
              </a:rPr>
              <a:t>3 examples where it is useful:</a:t>
            </a:r>
          </a:p>
          <a:p>
            <a:pPr eaLnBrk="1" hangingPunct="1">
              <a:spcBef>
                <a:spcPct val="50000"/>
              </a:spcBef>
              <a:buFontTx/>
              <a:buAutoNum type="arabicParenR"/>
            </a:pPr>
            <a:r>
              <a:rPr lang="en-GB" sz="4000" dirty="0" smtClean="0">
                <a:solidFill>
                  <a:srgbClr val="FF66FF"/>
                </a:solidFill>
                <a:latin typeface="Comic Sans MS" pitchFamily="66" charset="0"/>
                <a:cs typeface="Arial" pitchFamily="34" charset="0"/>
              </a:rPr>
              <a:t>What </a:t>
            </a:r>
            <a:r>
              <a:rPr lang="en-GB" sz="4000" dirty="0">
                <a:solidFill>
                  <a:srgbClr val="FF66FF"/>
                </a:solidFill>
                <a:latin typeface="Comic Sans MS" pitchFamily="66" charset="0"/>
                <a:cs typeface="Arial" pitchFamily="34" charset="0"/>
              </a:rPr>
              <a:t>effect does friction have on the surfaces?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62851"/>
                                        </p:tgtEl>
                                        <p:attrNameLst>
                                          <p:attrName>style.visibility</p:attrName>
                                        </p:attrNameLst>
                                      </p:cBhvr>
                                      <p:to>
                                        <p:strVal val="visible"/>
                                      </p:to>
                                    </p:set>
                                    <p:animEffect transition="in" filter="wipe(up)">
                                      <p:cBhvr>
                                        <p:cTn id="7" dur="500"/>
                                        <p:tgtEl>
                                          <p:spTgt spid="462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851" grpId="0" autoUpdateAnimBg="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930DD9D-6DDF-4F84-BE17-28CB05ECCBAF}" type="slidenum">
              <a:rPr lang="en-GB" sz="2000" smtClean="0">
                <a:solidFill>
                  <a:schemeClr val="accent1"/>
                </a:solidFill>
              </a:rPr>
              <a:pPr eaLnBrk="1" hangingPunct="1"/>
              <a:t>132</a:t>
            </a:fld>
            <a:endParaRPr lang="en-GB" sz="2000" smtClean="0">
              <a:solidFill>
                <a:schemeClr val="accent1"/>
              </a:solidFill>
            </a:endParaRPr>
          </a:p>
        </p:txBody>
      </p:sp>
      <p:sp>
        <p:nvSpPr>
          <p:cNvPr id="106499" name="Date Placeholder 2"/>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06500" name="Footer Placeholder 3"/>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06501" name="Rectangle 2"/>
          <p:cNvSpPr>
            <a:spLocks noGrp="1" noChangeArrowheads="1"/>
          </p:cNvSpPr>
          <p:nvPr>
            <p:ph type="title" idx="4294967295"/>
          </p:nvPr>
        </p:nvSpPr>
        <p:spPr>
          <a:xfrm>
            <a:off x="685800" y="1524000"/>
            <a:ext cx="7924800" cy="3733800"/>
          </a:xfrm>
        </p:spPr>
        <p:txBody>
          <a:bodyPr/>
          <a:lstStyle/>
          <a:p>
            <a:pPr algn="ctr" eaLnBrk="1" hangingPunct="1"/>
            <a:r>
              <a:rPr lang="en-GB" sz="7200" u="sng" smtClean="0">
                <a:solidFill>
                  <a:srgbClr val="FF0066"/>
                </a:solidFill>
              </a:rPr>
              <a:t>STREAMLINING</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71D727C-F21F-41FE-A281-A563F604A3AE}" type="slidenum">
              <a:rPr lang="en-GB" sz="2000" smtClean="0">
                <a:solidFill>
                  <a:schemeClr val="accent1"/>
                </a:solidFill>
              </a:rPr>
              <a:pPr eaLnBrk="1" hangingPunct="1"/>
              <a:t>133</a:t>
            </a:fld>
            <a:endParaRPr lang="en-GB" sz="2000" smtClean="0">
              <a:solidFill>
                <a:schemeClr val="accent1"/>
              </a:solidFill>
            </a:endParaRPr>
          </a:p>
        </p:txBody>
      </p:sp>
      <p:sp>
        <p:nvSpPr>
          <p:cNvPr id="107523" name="Rectangle 2"/>
          <p:cNvSpPr>
            <a:spLocks noGrp="1" noChangeArrowheads="1"/>
          </p:cNvSpPr>
          <p:nvPr>
            <p:ph type="title"/>
          </p:nvPr>
        </p:nvSpPr>
        <p:spPr/>
        <p:txBody>
          <a:bodyPr/>
          <a:lstStyle/>
          <a:p>
            <a:r>
              <a:rPr lang="en-GB" sz="1800" smtClean="0"/>
              <a:t>STREAMLINING- </a:t>
            </a:r>
            <a:r>
              <a:rPr lang="en-GB" sz="1800" b="1" smtClean="0"/>
              <a:t>Does the shape matter?</a:t>
            </a:r>
            <a:r>
              <a:rPr lang="en-GB" sz="1800" smtClean="0"/>
              <a:t/>
            </a:r>
            <a:br>
              <a:rPr lang="en-GB" sz="1800" smtClean="0"/>
            </a:br>
            <a:endParaRPr lang="en-GB" sz="1800" smtClean="0"/>
          </a:p>
        </p:txBody>
      </p:sp>
      <p:sp>
        <p:nvSpPr>
          <p:cNvPr id="107524" name="Rectangle 3"/>
          <p:cNvSpPr>
            <a:spLocks noGrp="1" noChangeArrowheads="1"/>
          </p:cNvSpPr>
          <p:nvPr>
            <p:ph type="body" idx="1"/>
          </p:nvPr>
        </p:nvSpPr>
        <p:spPr>
          <a:xfrm>
            <a:off x="395288" y="2492375"/>
            <a:ext cx="7772400" cy="4824413"/>
          </a:xfrm>
        </p:spPr>
        <p:txBody>
          <a:bodyPr/>
          <a:lstStyle/>
          <a:p>
            <a:r>
              <a:rPr lang="en-GB" smtClean="0"/>
              <a:t>Think about a sports car.</a:t>
            </a:r>
          </a:p>
          <a:p>
            <a:r>
              <a:rPr lang="en-GB" smtClean="0"/>
              <a:t>What about a speedboat?</a:t>
            </a:r>
          </a:p>
          <a:p>
            <a:r>
              <a:rPr lang="en-GB" smtClean="0"/>
              <a:t>How about a javelin</a:t>
            </a:r>
          </a:p>
          <a:p>
            <a:r>
              <a:rPr lang="en-GB" smtClean="0"/>
              <a:t>Or even a shark?</a:t>
            </a:r>
          </a:p>
        </p:txBody>
      </p:sp>
      <p:sp>
        <p:nvSpPr>
          <p:cNvPr id="286724" name="Rectangle 4"/>
          <p:cNvSpPr>
            <a:spLocks noChangeArrowheads="1"/>
          </p:cNvSpPr>
          <p:nvPr/>
        </p:nvSpPr>
        <p:spPr bwMode="auto">
          <a:xfrm>
            <a:off x="684213" y="5157788"/>
            <a:ext cx="6769100" cy="126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80000"/>
              </a:lnSpc>
              <a:spcBef>
                <a:spcPct val="20000"/>
              </a:spcBef>
              <a:buFontTx/>
              <a:buChar char="•"/>
            </a:pPr>
            <a:r>
              <a:rPr lang="en-GB" sz="3200">
                <a:solidFill>
                  <a:schemeClr val="bg1"/>
                </a:solidFill>
                <a:latin typeface="Teen Light" pitchFamily="2" charset="0"/>
              </a:rPr>
              <a:t>All these things are specially shaped to reduce friction. This is called streamlining.</a:t>
            </a:r>
          </a:p>
        </p:txBody>
      </p:sp>
      <p:pic>
        <p:nvPicPr>
          <p:cNvPr id="107526" name="Picture 5" descr="MC90043709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475" y="-458788"/>
            <a:ext cx="2743200" cy="2743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7" name="Picture 7" descr="MC90028556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3275" y="1773238"/>
            <a:ext cx="3260725"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8" name="Picture 8" descr="MC900332326[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3663" y="3500438"/>
            <a:ext cx="18319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9" name="Picture 9" descr="MC900332852[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750" y="620713"/>
            <a:ext cx="1695450" cy="181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86724"/>
                                        </p:tgtEl>
                                        <p:attrNameLst>
                                          <p:attrName>style.visibility</p:attrName>
                                        </p:attrNameLst>
                                      </p:cBhvr>
                                      <p:to>
                                        <p:strVal val="visible"/>
                                      </p:to>
                                    </p:set>
                                    <p:animEffect transition="in" filter="box(out)">
                                      <p:cBhvr>
                                        <p:cTn id="7" dur="500"/>
                                        <p:tgtEl>
                                          <p:spTgt spid="286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4"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183F343-FAF8-46FC-B25D-60ABAB0B68BC}" type="slidenum">
              <a:rPr lang="en-GB" sz="2000" smtClean="0">
                <a:solidFill>
                  <a:schemeClr val="accent1"/>
                </a:solidFill>
              </a:rPr>
              <a:pPr eaLnBrk="1" hangingPunct="1"/>
              <a:t>134</a:t>
            </a:fld>
            <a:endParaRPr lang="en-GB" sz="2000" smtClean="0">
              <a:solidFill>
                <a:schemeClr val="accent1"/>
              </a:solidFill>
            </a:endParaRPr>
          </a:p>
        </p:txBody>
      </p:sp>
      <p:sp>
        <p:nvSpPr>
          <p:cNvPr id="108547" name="Rectangle 2"/>
          <p:cNvSpPr>
            <a:spLocks noGrp="1" noChangeArrowheads="1"/>
          </p:cNvSpPr>
          <p:nvPr>
            <p:ph type="title"/>
          </p:nvPr>
        </p:nvSpPr>
        <p:spPr/>
        <p:txBody>
          <a:bodyPr/>
          <a:lstStyle/>
          <a:p>
            <a:r>
              <a:rPr lang="en-GB" sz="1800" smtClean="0"/>
              <a:t>STREAMLINING- </a:t>
            </a:r>
            <a:r>
              <a:rPr lang="en-GB" sz="1800" b="1" smtClean="0"/>
              <a:t>Does the shape matter?</a:t>
            </a:r>
            <a:r>
              <a:rPr lang="en-GB" sz="1800" smtClean="0"/>
              <a:t/>
            </a:r>
            <a:br>
              <a:rPr lang="en-GB" sz="1800" smtClean="0"/>
            </a:br>
            <a:endParaRPr lang="en-GB" sz="1800" smtClean="0"/>
          </a:p>
        </p:txBody>
      </p:sp>
      <p:sp>
        <p:nvSpPr>
          <p:cNvPr id="108548" name="Rectangle 3"/>
          <p:cNvSpPr>
            <a:spLocks noGrp="1" noChangeArrowheads="1"/>
          </p:cNvSpPr>
          <p:nvPr>
            <p:ph type="body" idx="1"/>
          </p:nvPr>
        </p:nvSpPr>
        <p:spPr>
          <a:xfrm>
            <a:off x="395288" y="765175"/>
            <a:ext cx="7772400" cy="5759450"/>
          </a:xfrm>
        </p:spPr>
        <p:txBody>
          <a:bodyPr/>
          <a:lstStyle/>
          <a:p>
            <a:pPr>
              <a:lnSpc>
                <a:spcPct val="90000"/>
              </a:lnSpc>
            </a:pPr>
            <a:r>
              <a:rPr lang="en-GB" sz="3600" smtClean="0"/>
              <a:t>All these things are </a:t>
            </a:r>
            <a:r>
              <a:rPr lang="en-GB" sz="3600" smtClean="0">
                <a:solidFill>
                  <a:schemeClr val="bg1"/>
                </a:solidFill>
              </a:rPr>
              <a:t>specially shaped</a:t>
            </a:r>
            <a:r>
              <a:rPr lang="en-GB" sz="3600" smtClean="0"/>
              <a:t> to </a:t>
            </a:r>
            <a:r>
              <a:rPr lang="en-GB" sz="3600" smtClean="0">
                <a:solidFill>
                  <a:schemeClr val="bg1"/>
                </a:solidFill>
              </a:rPr>
              <a:t>reduce friction</a:t>
            </a:r>
            <a:r>
              <a:rPr lang="en-GB" sz="3600" smtClean="0"/>
              <a:t>. This is called </a:t>
            </a:r>
            <a:r>
              <a:rPr lang="en-GB" sz="3600" smtClean="0">
                <a:solidFill>
                  <a:srgbClr val="FF0000"/>
                </a:solidFill>
              </a:rPr>
              <a:t>streamlining</a:t>
            </a:r>
            <a:r>
              <a:rPr lang="en-GB" sz="3600" smtClean="0"/>
              <a:t>.</a:t>
            </a:r>
          </a:p>
          <a:p>
            <a:pPr>
              <a:lnSpc>
                <a:spcPct val="90000"/>
              </a:lnSpc>
            </a:pPr>
            <a:endParaRPr lang="en-GB" sz="3600" b="1" smtClean="0"/>
          </a:p>
          <a:p>
            <a:pPr>
              <a:lnSpc>
                <a:spcPct val="90000"/>
              </a:lnSpc>
            </a:pPr>
            <a:r>
              <a:rPr lang="en-GB" sz="3600" b="1" smtClean="0">
                <a:solidFill>
                  <a:srgbClr val="FF0000"/>
                </a:solidFill>
              </a:rPr>
              <a:t>Streamlining</a:t>
            </a:r>
            <a:r>
              <a:rPr lang="en-GB" sz="3600" b="1" smtClean="0"/>
              <a:t> reduces the effect of air friction on an object.</a:t>
            </a:r>
          </a:p>
          <a:p>
            <a:pPr>
              <a:lnSpc>
                <a:spcPct val="90000"/>
              </a:lnSpc>
            </a:pPr>
            <a:endParaRPr lang="en-GB" sz="3600" b="1" smtClean="0"/>
          </a:p>
          <a:p>
            <a:pPr>
              <a:lnSpc>
                <a:spcPct val="90000"/>
              </a:lnSpc>
            </a:pPr>
            <a:r>
              <a:rPr lang="en-GB" sz="3600" b="1" smtClean="0">
                <a:solidFill>
                  <a:srgbClr val="FF0000"/>
                </a:solidFill>
              </a:rPr>
              <a:t>Streamlining</a:t>
            </a:r>
            <a:r>
              <a:rPr lang="en-GB" sz="3600" b="1" smtClean="0"/>
              <a:t> reduces the effect of drag (water friction) on an object.</a:t>
            </a:r>
            <a:endParaRPr lang="en-GB" smtClean="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910642F-1AE5-4295-9069-D35041890BEF}" type="slidenum">
              <a:rPr lang="en-GB" sz="2000" smtClean="0">
                <a:solidFill>
                  <a:schemeClr val="accent1"/>
                </a:solidFill>
              </a:rPr>
              <a:pPr eaLnBrk="1" hangingPunct="1"/>
              <a:t>135</a:t>
            </a:fld>
            <a:endParaRPr lang="en-GB" sz="2000" smtClean="0">
              <a:solidFill>
                <a:schemeClr val="accent1"/>
              </a:solidFill>
            </a:endParaRPr>
          </a:p>
        </p:txBody>
      </p:sp>
      <p:sp>
        <p:nvSpPr>
          <p:cNvPr id="109571" name="Rectangle 2"/>
          <p:cNvSpPr>
            <a:spLocks noGrp="1" noChangeArrowheads="1"/>
          </p:cNvSpPr>
          <p:nvPr>
            <p:ph type="title"/>
          </p:nvPr>
        </p:nvSpPr>
        <p:spPr/>
        <p:txBody>
          <a:bodyPr/>
          <a:lstStyle/>
          <a:p>
            <a:r>
              <a:rPr lang="en-GB" sz="1800" smtClean="0"/>
              <a:t>STREAMLINING- </a:t>
            </a:r>
            <a:r>
              <a:rPr lang="en-GB" sz="2400" b="1" smtClean="0"/>
              <a:t>Does the shape matter?</a:t>
            </a:r>
            <a:r>
              <a:rPr lang="en-GB" sz="2400" smtClean="0"/>
              <a:t/>
            </a:r>
            <a:br>
              <a:rPr lang="en-GB" sz="2400" smtClean="0"/>
            </a:br>
            <a:endParaRPr lang="en-GB" sz="2400" smtClean="0"/>
          </a:p>
        </p:txBody>
      </p:sp>
      <p:sp>
        <p:nvSpPr>
          <p:cNvPr id="109572" name="Rectangle 3"/>
          <p:cNvSpPr>
            <a:spLocks noGrp="1" noChangeArrowheads="1"/>
          </p:cNvSpPr>
          <p:nvPr>
            <p:ph type="body" sz="half" idx="1"/>
          </p:nvPr>
        </p:nvSpPr>
        <p:spPr>
          <a:xfrm>
            <a:off x="685800" y="1295400"/>
            <a:ext cx="3810000" cy="5302250"/>
          </a:xfrm>
        </p:spPr>
        <p:txBody>
          <a:bodyPr/>
          <a:lstStyle/>
          <a:p>
            <a:r>
              <a:rPr lang="en-GB" sz="2400" smtClean="0"/>
              <a:t>Collect </a:t>
            </a:r>
            <a:r>
              <a:rPr lang="en-GB" sz="2400" b="1" smtClean="0"/>
              <a:t>Shape in water</a:t>
            </a:r>
            <a:r>
              <a:rPr lang="en-GB" sz="2400" smtClean="0"/>
              <a:t> sheet. </a:t>
            </a:r>
          </a:p>
          <a:p>
            <a:endParaRPr lang="en-GB" sz="2400" smtClean="0"/>
          </a:p>
          <a:p>
            <a:r>
              <a:rPr lang="en-GB" sz="2800" smtClean="0"/>
              <a:t>This has all the details you need to carry out the experiment.</a:t>
            </a:r>
          </a:p>
          <a:p>
            <a:endParaRPr lang="en-GB" sz="2400" smtClean="0"/>
          </a:p>
          <a:p>
            <a:r>
              <a:rPr lang="en-GB" sz="2400" smtClean="0">
                <a:solidFill>
                  <a:schemeClr val="bg1"/>
                </a:solidFill>
              </a:rPr>
              <a:t>Copy the table to record your results.</a:t>
            </a:r>
            <a:endParaRPr lang="en-GB" sz="2400" b="1" smtClean="0">
              <a:solidFill>
                <a:schemeClr val="bg1"/>
              </a:solidFill>
            </a:endParaRPr>
          </a:p>
          <a:p>
            <a:endParaRPr lang="en-GB" sz="2400" smtClean="0"/>
          </a:p>
          <a:p>
            <a:r>
              <a:rPr lang="en-GB" sz="2400" smtClean="0"/>
              <a:t> </a:t>
            </a:r>
          </a:p>
        </p:txBody>
      </p:sp>
      <p:graphicFrame>
        <p:nvGraphicFramePr>
          <p:cNvPr id="302120" name="Group 40"/>
          <p:cNvGraphicFramePr>
            <a:graphicFrameLocks noGrp="1"/>
          </p:cNvGraphicFramePr>
          <p:nvPr>
            <p:ph sz="half" idx="2"/>
          </p:nvPr>
        </p:nvGraphicFramePr>
        <p:xfrm>
          <a:off x="4648200" y="1295400"/>
          <a:ext cx="3810000" cy="5399089"/>
        </p:xfrm>
        <a:graphic>
          <a:graphicData uri="http://schemas.openxmlformats.org/drawingml/2006/table">
            <a:tbl>
              <a:tblPr/>
              <a:tblGrid>
                <a:gridCol w="1905000"/>
                <a:gridCol w="1905000"/>
              </a:tblGrid>
              <a:tr h="179842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GB" sz="2800" b="0" i="0" u="none" strike="noStrike" cap="none" normalizeH="0" baseline="0" smtClean="0">
                        <a:ln>
                          <a:noFill/>
                        </a:ln>
                        <a:solidFill>
                          <a:srgbClr val="FFFF00"/>
                        </a:solidFill>
                        <a:effectLst/>
                        <a:latin typeface="Comic Sans MS" pitchFamily="66"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FF00"/>
                          </a:solidFill>
                          <a:effectLst/>
                          <a:latin typeface="Comic Sans MS" pitchFamily="66" charset="0"/>
                        </a:rPr>
                        <a:t>Shape</a:t>
                      </a:r>
                    </a:p>
                  </a:txBody>
                  <a:tcPr marT="45723" marB="45723" horzOverflow="overflow">
                    <a:lnL w="38100" cap="flat" cmpd="sng" algn="ctr">
                      <a:solidFill>
                        <a:srgbClr val="FF0066"/>
                      </a:solidFill>
                      <a:prstDash val="solid"/>
                      <a:round/>
                      <a:headEnd type="none" w="med" len="med"/>
                      <a:tailEnd type="none" w="med" len="med"/>
                    </a:lnL>
                    <a:lnR w="38100" cap="flat" cmpd="sng" algn="ctr">
                      <a:solidFill>
                        <a:srgbClr val="FF0066"/>
                      </a:solidFill>
                      <a:prstDash val="solid"/>
                      <a:round/>
                      <a:headEnd type="none" w="med" len="med"/>
                      <a:tailEnd type="none" w="med" len="med"/>
                    </a:lnR>
                    <a:lnT w="38100" cap="flat" cmpd="sng" algn="ctr">
                      <a:solidFill>
                        <a:srgbClr val="FF0066"/>
                      </a:solidFill>
                      <a:prstDash val="solid"/>
                      <a:round/>
                      <a:headEnd type="none" w="med" len="med"/>
                      <a:tailEnd type="none" w="med" len="med"/>
                    </a:lnT>
                    <a:lnB w="38100" cap="flat" cmpd="sng" algn="ctr">
                      <a:solidFill>
                        <a:srgbClr val="FF0066"/>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1" i="0" u="none" strike="noStrike" cap="none" normalizeH="0" baseline="0" smtClean="0">
                          <a:ln>
                            <a:noFill/>
                          </a:ln>
                          <a:solidFill>
                            <a:srgbClr val="FFFF00"/>
                          </a:solidFill>
                          <a:effectLst/>
                          <a:latin typeface="Comic Sans MS" pitchFamily="66" charset="0"/>
                        </a:rPr>
                        <a:t>Time to fall through water (s)</a:t>
                      </a:r>
                    </a:p>
                  </a:txBody>
                  <a:tcPr marT="45723" marB="45723" horzOverflow="overflow">
                    <a:lnL w="38100" cap="flat" cmpd="sng" algn="ctr">
                      <a:solidFill>
                        <a:srgbClr val="FF0066"/>
                      </a:solidFill>
                      <a:prstDash val="solid"/>
                      <a:round/>
                      <a:headEnd type="none" w="med" len="med"/>
                      <a:tailEnd type="none" w="med" len="med"/>
                    </a:lnL>
                    <a:lnR w="38100" cap="flat" cmpd="sng" algn="ctr">
                      <a:solidFill>
                        <a:srgbClr val="FF0066"/>
                      </a:solidFill>
                      <a:prstDash val="solid"/>
                      <a:round/>
                      <a:headEnd type="none" w="med" len="med"/>
                      <a:tailEnd type="none" w="med" len="med"/>
                    </a:lnR>
                    <a:lnT w="38100" cap="flat" cmpd="sng" algn="ctr">
                      <a:solidFill>
                        <a:srgbClr val="FF0066"/>
                      </a:solidFill>
                      <a:prstDash val="solid"/>
                      <a:round/>
                      <a:headEnd type="none" w="med" len="med"/>
                      <a:tailEnd type="none" w="med" len="med"/>
                    </a:lnT>
                    <a:lnB w="38100" cap="flat" cmpd="sng" algn="ctr">
                      <a:solidFill>
                        <a:srgbClr val="FF0066"/>
                      </a:solidFill>
                      <a:prstDash val="solid"/>
                      <a:round/>
                      <a:headEnd type="none" w="med" len="med"/>
                      <a:tailEnd type="none" w="med" len="med"/>
                    </a:lnB>
                    <a:lnTlToBr>
                      <a:noFill/>
                    </a:lnTlToBr>
                    <a:lnBlToTr>
                      <a:noFill/>
                    </a:lnBlToTr>
                    <a:noFill/>
                  </a:tcPr>
                </a:tc>
              </a:tr>
              <a:tr h="120022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GB" sz="2800" b="0" i="0" u="none" strike="noStrike" cap="none" normalizeH="0" baseline="0" smtClean="0">
                        <a:ln>
                          <a:noFill/>
                        </a:ln>
                        <a:solidFill>
                          <a:srgbClr val="FFFF00"/>
                        </a:solidFill>
                        <a:effectLst/>
                        <a:latin typeface="Comic Sans MS" pitchFamily="66"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FF00"/>
                          </a:solidFill>
                          <a:effectLst/>
                          <a:latin typeface="Comic Sans MS" pitchFamily="66" charset="0"/>
                        </a:rPr>
                        <a:t>Ball</a:t>
                      </a:r>
                    </a:p>
                  </a:txBody>
                  <a:tcPr marT="45723" marB="45723" horzOverflow="overflow">
                    <a:lnL w="38100" cap="flat" cmpd="sng" algn="ctr">
                      <a:solidFill>
                        <a:srgbClr val="FF0066"/>
                      </a:solidFill>
                      <a:prstDash val="solid"/>
                      <a:round/>
                      <a:headEnd type="none" w="med" len="med"/>
                      <a:tailEnd type="none" w="med" len="med"/>
                    </a:lnL>
                    <a:lnR w="38100" cap="flat" cmpd="sng" algn="ctr">
                      <a:solidFill>
                        <a:srgbClr val="FF0066"/>
                      </a:solidFill>
                      <a:prstDash val="solid"/>
                      <a:round/>
                      <a:headEnd type="none" w="med" len="med"/>
                      <a:tailEnd type="none" w="med" len="med"/>
                    </a:lnR>
                    <a:lnT w="38100" cap="flat" cmpd="sng" algn="ctr">
                      <a:solidFill>
                        <a:srgbClr val="FF0066"/>
                      </a:solidFill>
                      <a:prstDash val="solid"/>
                      <a:round/>
                      <a:headEnd type="none" w="med" len="med"/>
                      <a:tailEnd type="none" w="med" len="med"/>
                    </a:lnT>
                    <a:lnB w="38100" cap="flat" cmpd="sng" algn="ctr">
                      <a:solidFill>
                        <a:srgbClr val="FF0066"/>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FF00"/>
                        </a:solidFill>
                        <a:effectLst/>
                        <a:latin typeface="Comic Sans MS" pitchFamily="66" charset="0"/>
                      </a:endParaRPr>
                    </a:p>
                  </a:txBody>
                  <a:tcPr marT="45723" marB="45723" horzOverflow="overflow">
                    <a:lnL w="38100" cap="flat" cmpd="sng" algn="ctr">
                      <a:solidFill>
                        <a:srgbClr val="FF0066"/>
                      </a:solidFill>
                      <a:prstDash val="solid"/>
                      <a:round/>
                      <a:headEnd type="none" w="med" len="med"/>
                      <a:tailEnd type="none" w="med" len="med"/>
                    </a:lnL>
                    <a:lnR w="38100" cap="flat" cmpd="sng" algn="ctr">
                      <a:solidFill>
                        <a:srgbClr val="FF0066"/>
                      </a:solidFill>
                      <a:prstDash val="solid"/>
                      <a:round/>
                      <a:headEnd type="none" w="med" len="med"/>
                      <a:tailEnd type="none" w="med" len="med"/>
                    </a:lnR>
                    <a:lnT w="38100" cap="flat" cmpd="sng" algn="ctr">
                      <a:solidFill>
                        <a:srgbClr val="FF0066"/>
                      </a:solidFill>
                      <a:prstDash val="solid"/>
                      <a:round/>
                      <a:headEnd type="none" w="med" len="med"/>
                      <a:tailEnd type="none" w="med" len="med"/>
                    </a:lnT>
                    <a:lnB w="38100" cap="flat" cmpd="sng" algn="ctr">
                      <a:solidFill>
                        <a:srgbClr val="FF0066"/>
                      </a:solidFill>
                      <a:prstDash val="solid"/>
                      <a:round/>
                      <a:headEnd type="none" w="med" len="med"/>
                      <a:tailEnd type="none" w="med" len="med"/>
                    </a:lnB>
                    <a:lnTlToBr>
                      <a:noFill/>
                    </a:lnTlToBr>
                    <a:lnBlToTr>
                      <a:noFill/>
                    </a:lnBlToTr>
                    <a:noFill/>
                  </a:tcPr>
                </a:tc>
              </a:tr>
              <a:tr h="120022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GB" sz="2800" b="0" i="0" u="none" strike="noStrike" cap="none" normalizeH="0" baseline="0" smtClean="0">
                        <a:ln>
                          <a:noFill/>
                        </a:ln>
                        <a:solidFill>
                          <a:srgbClr val="FFFF00"/>
                        </a:solidFill>
                        <a:effectLst/>
                        <a:latin typeface="Comic Sans MS" pitchFamily="66"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FF00"/>
                          </a:solidFill>
                          <a:effectLst/>
                          <a:latin typeface="Comic Sans MS" pitchFamily="66" charset="0"/>
                        </a:rPr>
                        <a:t>Disc</a:t>
                      </a:r>
                    </a:p>
                  </a:txBody>
                  <a:tcPr marT="45723" marB="45723" horzOverflow="overflow">
                    <a:lnL w="38100" cap="flat" cmpd="sng" algn="ctr">
                      <a:solidFill>
                        <a:srgbClr val="FF0066"/>
                      </a:solidFill>
                      <a:prstDash val="solid"/>
                      <a:round/>
                      <a:headEnd type="none" w="med" len="med"/>
                      <a:tailEnd type="none" w="med" len="med"/>
                    </a:lnL>
                    <a:lnR w="38100" cap="flat" cmpd="sng" algn="ctr">
                      <a:solidFill>
                        <a:srgbClr val="FF0066"/>
                      </a:solidFill>
                      <a:prstDash val="solid"/>
                      <a:round/>
                      <a:headEnd type="none" w="med" len="med"/>
                      <a:tailEnd type="none" w="med" len="med"/>
                    </a:lnR>
                    <a:lnT w="38100" cap="flat" cmpd="sng" algn="ctr">
                      <a:solidFill>
                        <a:srgbClr val="FF0066"/>
                      </a:solidFill>
                      <a:prstDash val="solid"/>
                      <a:round/>
                      <a:headEnd type="none" w="med" len="med"/>
                      <a:tailEnd type="none" w="med" len="med"/>
                    </a:lnT>
                    <a:lnB w="38100" cap="flat" cmpd="sng" algn="ctr">
                      <a:solidFill>
                        <a:srgbClr val="FF0066"/>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FF00"/>
                        </a:solidFill>
                        <a:effectLst/>
                        <a:latin typeface="Comic Sans MS" pitchFamily="66" charset="0"/>
                      </a:endParaRPr>
                    </a:p>
                  </a:txBody>
                  <a:tcPr marT="45723" marB="45723" horzOverflow="overflow">
                    <a:lnL w="38100" cap="flat" cmpd="sng" algn="ctr">
                      <a:solidFill>
                        <a:srgbClr val="FF0066"/>
                      </a:solidFill>
                      <a:prstDash val="solid"/>
                      <a:round/>
                      <a:headEnd type="none" w="med" len="med"/>
                      <a:tailEnd type="none" w="med" len="med"/>
                    </a:lnL>
                    <a:lnR w="38100" cap="flat" cmpd="sng" algn="ctr">
                      <a:solidFill>
                        <a:srgbClr val="FF0066"/>
                      </a:solidFill>
                      <a:prstDash val="solid"/>
                      <a:round/>
                      <a:headEnd type="none" w="med" len="med"/>
                      <a:tailEnd type="none" w="med" len="med"/>
                    </a:lnR>
                    <a:lnT w="38100" cap="flat" cmpd="sng" algn="ctr">
                      <a:solidFill>
                        <a:srgbClr val="FF0066"/>
                      </a:solidFill>
                      <a:prstDash val="solid"/>
                      <a:round/>
                      <a:headEnd type="none" w="med" len="med"/>
                      <a:tailEnd type="none" w="med" len="med"/>
                    </a:lnT>
                    <a:lnB w="38100" cap="flat" cmpd="sng" algn="ctr">
                      <a:solidFill>
                        <a:srgbClr val="FF0066"/>
                      </a:solidFill>
                      <a:prstDash val="solid"/>
                      <a:round/>
                      <a:headEnd type="none" w="med" len="med"/>
                      <a:tailEnd type="none" w="med" len="med"/>
                    </a:lnB>
                    <a:lnTlToBr>
                      <a:noFill/>
                    </a:lnTlToBr>
                    <a:lnBlToTr>
                      <a:noFill/>
                    </a:lnBlToTr>
                    <a:noFill/>
                  </a:tcPr>
                </a:tc>
              </a:tr>
              <a:tr h="120022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GB" sz="2800" b="0" i="0" u="none" strike="noStrike" cap="none" normalizeH="0" baseline="0" smtClean="0">
                        <a:ln>
                          <a:noFill/>
                        </a:ln>
                        <a:solidFill>
                          <a:srgbClr val="FFFF00"/>
                        </a:solidFill>
                        <a:effectLst/>
                        <a:latin typeface="Comic Sans MS" pitchFamily="66" charset="0"/>
                      </a:endParaRPr>
                    </a:p>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FF00"/>
                          </a:solidFill>
                          <a:effectLst/>
                          <a:latin typeface="Comic Sans MS" pitchFamily="66" charset="0"/>
                        </a:rPr>
                        <a:t>Cigar</a:t>
                      </a:r>
                    </a:p>
                  </a:txBody>
                  <a:tcPr marT="45723" marB="45723" horzOverflow="overflow">
                    <a:lnL w="38100" cap="flat" cmpd="sng" algn="ctr">
                      <a:solidFill>
                        <a:srgbClr val="FF0066"/>
                      </a:solidFill>
                      <a:prstDash val="solid"/>
                      <a:round/>
                      <a:headEnd type="none" w="med" len="med"/>
                      <a:tailEnd type="none" w="med" len="med"/>
                    </a:lnL>
                    <a:lnR w="38100" cap="flat" cmpd="sng" algn="ctr">
                      <a:solidFill>
                        <a:srgbClr val="FF0066"/>
                      </a:solidFill>
                      <a:prstDash val="solid"/>
                      <a:round/>
                      <a:headEnd type="none" w="med" len="med"/>
                      <a:tailEnd type="none" w="med" len="med"/>
                    </a:lnR>
                    <a:lnT w="38100" cap="flat" cmpd="sng" algn="ctr">
                      <a:solidFill>
                        <a:srgbClr val="FF0066"/>
                      </a:solidFill>
                      <a:prstDash val="solid"/>
                      <a:round/>
                      <a:headEnd type="none" w="med" len="med"/>
                      <a:tailEnd type="none" w="med" len="med"/>
                    </a:lnT>
                    <a:lnB w="38100" cap="flat" cmpd="sng" algn="ctr">
                      <a:solidFill>
                        <a:srgbClr val="FF0066"/>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FF00"/>
                        </a:solidFill>
                        <a:effectLst/>
                        <a:latin typeface="Comic Sans MS" pitchFamily="66" charset="0"/>
                      </a:endParaRPr>
                    </a:p>
                  </a:txBody>
                  <a:tcPr marT="45723" marB="45723" horzOverflow="overflow">
                    <a:lnL w="38100" cap="flat" cmpd="sng" algn="ctr">
                      <a:solidFill>
                        <a:srgbClr val="FF0066"/>
                      </a:solidFill>
                      <a:prstDash val="solid"/>
                      <a:round/>
                      <a:headEnd type="none" w="med" len="med"/>
                      <a:tailEnd type="none" w="med" len="med"/>
                    </a:lnL>
                    <a:lnR w="38100" cap="flat" cmpd="sng" algn="ctr">
                      <a:solidFill>
                        <a:srgbClr val="FF0066"/>
                      </a:solidFill>
                      <a:prstDash val="solid"/>
                      <a:round/>
                      <a:headEnd type="none" w="med" len="med"/>
                      <a:tailEnd type="none" w="med" len="med"/>
                    </a:lnR>
                    <a:lnT w="38100" cap="flat" cmpd="sng" algn="ctr">
                      <a:solidFill>
                        <a:srgbClr val="FF0066"/>
                      </a:solidFill>
                      <a:prstDash val="solid"/>
                      <a:round/>
                      <a:headEnd type="none" w="med" len="med"/>
                      <a:tailEnd type="none" w="med" len="med"/>
                    </a:lnT>
                    <a:lnB w="38100" cap="flat" cmpd="sng" algn="ctr">
                      <a:solidFill>
                        <a:srgbClr val="FF0066"/>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7780813-D2B4-41B2-B406-31ECAD3C99D7}" type="slidenum">
              <a:rPr lang="en-GB" sz="2000" smtClean="0">
                <a:solidFill>
                  <a:schemeClr val="accent1"/>
                </a:solidFill>
              </a:rPr>
              <a:pPr eaLnBrk="1" hangingPunct="1"/>
              <a:t>136</a:t>
            </a:fld>
            <a:endParaRPr lang="en-GB" sz="2000" smtClean="0">
              <a:solidFill>
                <a:schemeClr val="accent1"/>
              </a:solidFill>
            </a:endParaRPr>
          </a:p>
        </p:txBody>
      </p:sp>
      <p:sp>
        <p:nvSpPr>
          <p:cNvPr id="110595"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10596"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10597" name="Rectangle 1026"/>
          <p:cNvSpPr>
            <a:spLocks noGrp="1" noChangeArrowheads="1"/>
          </p:cNvSpPr>
          <p:nvPr>
            <p:ph type="title" idx="4294967295"/>
          </p:nvPr>
        </p:nvSpPr>
        <p:spPr/>
        <p:txBody>
          <a:bodyPr/>
          <a:lstStyle/>
          <a:p>
            <a:pPr eaLnBrk="1" hangingPunct="1"/>
            <a:r>
              <a:rPr lang="en-US" smtClean="0"/>
              <a:t>STREAMLINING</a:t>
            </a:r>
          </a:p>
        </p:txBody>
      </p:sp>
      <p:sp>
        <p:nvSpPr>
          <p:cNvPr id="110598" name="Rectangle 1027"/>
          <p:cNvSpPr>
            <a:spLocks noGrp="1" noChangeArrowheads="1"/>
          </p:cNvSpPr>
          <p:nvPr>
            <p:ph type="body" idx="4294967295"/>
          </p:nvPr>
        </p:nvSpPr>
        <p:spPr>
          <a:xfrm>
            <a:off x="539750" y="981075"/>
            <a:ext cx="7772400" cy="4800600"/>
          </a:xfrm>
        </p:spPr>
        <p:txBody>
          <a:bodyPr/>
          <a:lstStyle/>
          <a:p>
            <a:pPr eaLnBrk="1" hangingPunct="1">
              <a:lnSpc>
                <a:spcPct val="90000"/>
              </a:lnSpc>
              <a:buFontTx/>
              <a:buNone/>
            </a:pPr>
            <a:r>
              <a:rPr lang="en-GB" sz="2800" b="1" smtClean="0">
                <a:cs typeface="Times New Roman" pitchFamily="18" charset="0"/>
              </a:rPr>
              <a:t>How does shape affect speed?</a:t>
            </a:r>
          </a:p>
          <a:p>
            <a:pPr eaLnBrk="1" hangingPunct="1">
              <a:lnSpc>
                <a:spcPct val="90000"/>
              </a:lnSpc>
            </a:pPr>
            <a:endParaRPr lang="en-GB" sz="2800" smtClean="0">
              <a:cs typeface="Times New Roman" pitchFamily="18" charset="0"/>
            </a:endParaRPr>
          </a:p>
          <a:p>
            <a:pPr eaLnBrk="1" hangingPunct="1">
              <a:lnSpc>
                <a:spcPct val="90000"/>
              </a:lnSpc>
            </a:pPr>
            <a:r>
              <a:rPr lang="en-GB" sz="2800" smtClean="0">
                <a:cs typeface="Times New Roman" pitchFamily="18" charset="0"/>
              </a:rPr>
              <a:t>Collect </a:t>
            </a:r>
            <a:r>
              <a:rPr lang="en-GB" sz="2800" b="1" smtClean="0">
                <a:cs typeface="Times New Roman" pitchFamily="18" charset="0"/>
              </a:rPr>
              <a:t>Shape in water</a:t>
            </a:r>
            <a:r>
              <a:rPr lang="en-GB" sz="2800" smtClean="0">
                <a:cs typeface="Times New Roman" pitchFamily="18" charset="0"/>
              </a:rPr>
              <a:t> sheet. This has all the details you need to carry out the experiment.</a:t>
            </a:r>
          </a:p>
          <a:p>
            <a:pPr eaLnBrk="1" hangingPunct="1">
              <a:lnSpc>
                <a:spcPct val="90000"/>
              </a:lnSpc>
            </a:pPr>
            <a:r>
              <a:rPr lang="en-GB" sz="2800" smtClean="0">
                <a:cs typeface="Times New Roman" pitchFamily="18" charset="0"/>
              </a:rPr>
              <a:t> </a:t>
            </a:r>
          </a:p>
          <a:p>
            <a:pPr eaLnBrk="1" hangingPunct="1">
              <a:lnSpc>
                <a:spcPct val="90000"/>
              </a:lnSpc>
            </a:pPr>
            <a:r>
              <a:rPr lang="en-GB" sz="2800" smtClean="0">
                <a:cs typeface="Times New Roman" pitchFamily="18" charset="0"/>
              </a:rPr>
              <a:t>Copy the table to record your results.</a:t>
            </a:r>
          </a:p>
          <a:p>
            <a:pPr eaLnBrk="1" hangingPunct="1">
              <a:lnSpc>
                <a:spcPct val="90000"/>
              </a:lnSpc>
            </a:pPr>
            <a:endParaRPr lang="en-US" sz="2800" smtClean="0"/>
          </a:p>
        </p:txBody>
      </p:sp>
      <p:graphicFrame>
        <p:nvGraphicFramePr>
          <p:cNvPr id="291897" name="Group 57"/>
          <p:cNvGraphicFramePr>
            <a:graphicFrameLocks noGrp="1"/>
          </p:cNvGraphicFramePr>
          <p:nvPr/>
        </p:nvGraphicFramePr>
        <p:xfrm>
          <a:off x="1908175" y="4365625"/>
          <a:ext cx="4895850" cy="2133600"/>
        </p:xfrm>
        <a:graphic>
          <a:graphicData uri="http://schemas.openxmlformats.org/drawingml/2006/table">
            <a:tbl>
              <a:tblPr/>
              <a:tblGrid>
                <a:gridCol w="1776413"/>
                <a:gridCol w="3119437"/>
              </a:tblGrid>
              <a:tr h="3175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0066"/>
                          </a:solidFill>
                          <a:effectLst/>
                          <a:latin typeface="Comic Sans MS" pitchFamily="66" charset="0"/>
                          <a:cs typeface="Times New Roman" pitchFamily="18" charset="0"/>
                        </a:rPr>
                        <a:t>Shape</a:t>
                      </a:r>
                      <a:endParaRPr kumimoji="0" lang="en-GB" sz="2400" b="0" i="0" u="none" strike="noStrike" cap="none" normalizeH="0" baseline="0" smtClean="0">
                        <a:ln>
                          <a:noFill/>
                        </a:ln>
                        <a:solidFill>
                          <a:srgbClr val="FF0066"/>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smtClean="0">
                          <a:ln>
                            <a:noFill/>
                          </a:ln>
                          <a:solidFill>
                            <a:srgbClr val="FF0066"/>
                          </a:solidFill>
                          <a:effectLst/>
                          <a:latin typeface="Comic Sans MS" pitchFamily="66" charset="0"/>
                          <a:cs typeface="Times New Roman" pitchFamily="18" charset="0"/>
                        </a:rPr>
                        <a:t>Time to fall through water (s)</a:t>
                      </a:r>
                      <a:endParaRPr kumimoji="0" lang="en-GB" sz="2400" b="0" i="0" u="none" strike="noStrike" cap="none" normalizeH="0" baseline="0" smtClean="0">
                        <a:ln>
                          <a:noFill/>
                        </a:ln>
                        <a:solidFill>
                          <a:srgbClr val="FF0066"/>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540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0066"/>
                          </a:solidFill>
                          <a:effectLst/>
                          <a:latin typeface="Comic Sans MS" pitchFamily="66" charset="0"/>
                          <a:cs typeface="Times New Roman" pitchFamily="18" charset="0"/>
                        </a:rPr>
                        <a:t>Ball</a:t>
                      </a:r>
                      <a:endParaRPr kumimoji="0" lang="en-GB" sz="2400" b="0" i="0" u="none" strike="noStrike" cap="none" normalizeH="0" baseline="0" smtClean="0">
                        <a:ln>
                          <a:noFill/>
                        </a:ln>
                        <a:solidFill>
                          <a:srgbClr val="FF0066"/>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Comic Sans MS" pitchFamily="66"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540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0066"/>
                          </a:solidFill>
                          <a:effectLst/>
                          <a:latin typeface="Comic Sans MS" pitchFamily="66" charset="0"/>
                          <a:cs typeface="Times New Roman" pitchFamily="18" charset="0"/>
                        </a:rPr>
                        <a:t>Disc</a:t>
                      </a:r>
                      <a:endParaRPr kumimoji="0" lang="en-GB" sz="2400" b="0" i="0" u="none" strike="noStrike" cap="none" normalizeH="0" baseline="0" smtClean="0">
                        <a:ln>
                          <a:noFill/>
                        </a:ln>
                        <a:solidFill>
                          <a:srgbClr val="FF0066"/>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Comic Sans MS" pitchFamily="66"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540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smtClean="0">
                          <a:ln>
                            <a:noFill/>
                          </a:ln>
                          <a:solidFill>
                            <a:srgbClr val="FF0066"/>
                          </a:solidFill>
                          <a:effectLst/>
                          <a:latin typeface="Comic Sans MS" pitchFamily="66" charset="0"/>
                          <a:cs typeface="Times New Roman" pitchFamily="18" charset="0"/>
                        </a:rPr>
                        <a:t>Cigar</a:t>
                      </a:r>
                      <a:endParaRPr kumimoji="0" lang="en-GB" sz="2400" b="0" i="0" u="none" strike="noStrike" cap="none" normalizeH="0" baseline="0" smtClean="0">
                        <a:ln>
                          <a:noFill/>
                        </a:ln>
                        <a:solidFill>
                          <a:srgbClr val="FF0066"/>
                        </a:solidFill>
                        <a:effectLst/>
                        <a:latin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Comic Sans MS" pitchFamily="66"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2195369-C4C9-420A-AD2E-C96D21E4F902}" type="slidenum">
              <a:rPr lang="en-GB" sz="2000" smtClean="0">
                <a:solidFill>
                  <a:schemeClr val="accent1"/>
                </a:solidFill>
              </a:rPr>
              <a:pPr eaLnBrk="1" hangingPunct="1"/>
              <a:t>137</a:t>
            </a:fld>
            <a:endParaRPr lang="en-GB" sz="2000" smtClean="0">
              <a:solidFill>
                <a:schemeClr val="accent1"/>
              </a:solidFill>
            </a:endParaRPr>
          </a:p>
        </p:txBody>
      </p:sp>
      <p:sp>
        <p:nvSpPr>
          <p:cNvPr id="111619" name="Rectangle 2"/>
          <p:cNvSpPr>
            <a:spLocks noGrp="1" noChangeArrowheads="1"/>
          </p:cNvSpPr>
          <p:nvPr>
            <p:ph type="title"/>
          </p:nvPr>
        </p:nvSpPr>
        <p:spPr/>
        <p:txBody>
          <a:bodyPr/>
          <a:lstStyle/>
          <a:p>
            <a:r>
              <a:rPr lang="en-GB" smtClean="0"/>
              <a:t>STREAMLINING</a:t>
            </a:r>
          </a:p>
        </p:txBody>
      </p:sp>
      <p:sp>
        <p:nvSpPr>
          <p:cNvPr id="111620" name="Rectangle 3"/>
          <p:cNvSpPr>
            <a:spLocks noGrp="1" noChangeArrowheads="1"/>
          </p:cNvSpPr>
          <p:nvPr>
            <p:ph type="body" idx="1"/>
          </p:nvPr>
        </p:nvSpPr>
        <p:spPr>
          <a:xfrm>
            <a:off x="685800" y="908050"/>
            <a:ext cx="7772400" cy="5949950"/>
          </a:xfrm>
        </p:spPr>
        <p:txBody>
          <a:bodyPr/>
          <a:lstStyle/>
          <a:p>
            <a:r>
              <a:rPr lang="en-GB" sz="2800" smtClean="0">
                <a:solidFill>
                  <a:srgbClr val="FF0066"/>
                </a:solidFill>
              </a:rPr>
              <a:t>Draw and label a diagram</a:t>
            </a:r>
            <a:r>
              <a:rPr lang="en-GB" sz="2800" smtClean="0"/>
              <a:t> of the equipment you used.</a:t>
            </a:r>
          </a:p>
          <a:p>
            <a:r>
              <a:rPr lang="en-GB" sz="2800" smtClean="0">
                <a:solidFill>
                  <a:srgbClr val="FF0000"/>
                </a:solidFill>
              </a:rPr>
              <a:t>Now describe what you did in your experiment</a:t>
            </a:r>
            <a:r>
              <a:rPr lang="en-GB" sz="2800" smtClean="0"/>
              <a:t>.</a:t>
            </a:r>
          </a:p>
          <a:p>
            <a:r>
              <a:rPr lang="en-GB" sz="2800" smtClean="0"/>
              <a:t>Explain how you kept the experiment fair.</a:t>
            </a:r>
          </a:p>
          <a:p>
            <a:r>
              <a:rPr lang="en-GB" sz="2800" smtClean="0"/>
              <a:t>Draw a bar graph showing your results.</a:t>
            </a:r>
            <a:endParaRPr lang="en-GB" sz="2800" b="1" smtClean="0"/>
          </a:p>
          <a:p>
            <a:endParaRPr lang="en-GB" sz="2800" b="1" smtClean="0">
              <a:solidFill>
                <a:schemeClr val="bg1"/>
              </a:solidFill>
            </a:endParaRPr>
          </a:p>
          <a:p>
            <a:r>
              <a:rPr lang="en-GB" sz="2800" b="1" smtClean="0">
                <a:solidFill>
                  <a:schemeClr val="bg1"/>
                </a:solidFill>
              </a:rPr>
              <a:t>Conclusion</a:t>
            </a:r>
            <a:endParaRPr lang="en-GB" sz="2800" smtClean="0">
              <a:solidFill>
                <a:schemeClr val="bg1"/>
              </a:solidFill>
            </a:endParaRPr>
          </a:p>
          <a:p>
            <a:r>
              <a:rPr lang="en-GB" sz="2800" smtClean="0">
                <a:solidFill>
                  <a:schemeClr val="bg1"/>
                </a:solidFill>
              </a:rPr>
              <a:t>The shape that travelled fastest through the water was the _________ shape.</a:t>
            </a:r>
          </a:p>
          <a:p>
            <a:r>
              <a:rPr lang="en-GB" sz="2800" smtClean="0">
                <a:solidFill>
                  <a:schemeClr val="bg1"/>
                </a:solidFill>
              </a:rPr>
              <a:t>This means it has good s______________.</a:t>
            </a: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6DD88E7-CD95-4381-A43F-5BC3A5E456D7}" type="slidenum">
              <a:rPr lang="en-GB" sz="2000" smtClean="0">
                <a:solidFill>
                  <a:schemeClr val="accent1"/>
                </a:solidFill>
              </a:rPr>
              <a:pPr eaLnBrk="1" hangingPunct="1"/>
              <a:t>138</a:t>
            </a:fld>
            <a:endParaRPr lang="en-GB" sz="2000" smtClean="0">
              <a:solidFill>
                <a:schemeClr val="accent1"/>
              </a:solidFill>
            </a:endParaRPr>
          </a:p>
        </p:txBody>
      </p:sp>
      <p:sp>
        <p:nvSpPr>
          <p:cNvPr id="112643" name="Rectangle 2"/>
          <p:cNvSpPr>
            <a:spLocks noGrp="1" noChangeArrowheads="1"/>
          </p:cNvSpPr>
          <p:nvPr>
            <p:ph type="title"/>
          </p:nvPr>
        </p:nvSpPr>
        <p:spPr/>
        <p:txBody>
          <a:bodyPr/>
          <a:lstStyle/>
          <a:p>
            <a:endParaRPr lang="en-US" smtClean="0"/>
          </a:p>
        </p:txBody>
      </p:sp>
      <p:sp>
        <p:nvSpPr>
          <p:cNvPr id="112644" name="Rectangle 3"/>
          <p:cNvSpPr>
            <a:spLocks noGrp="1" noChangeArrowheads="1"/>
          </p:cNvSpPr>
          <p:nvPr>
            <p:ph type="body" idx="1"/>
          </p:nvPr>
        </p:nvSpPr>
        <p:spPr>
          <a:xfrm>
            <a:off x="468313" y="981075"/>
            <a:ext cx="7772400" cy="5373688"/>
          </a:xfrm>
        </p:spPr>
        <p:txBody>
          <a:bodyPr/>
          <a:lstStyle/>
          <a:p>
            <a:r>
              <a:rPr lang="en-GB" sz="2800" smtClean="0"/>
              <a:t>Now design a shape that you think will take the shortest time to fall between A and B. </a:t>
            </a:r>
          </a:p>
          <a:p>
            <a:endParaRPr lang="en-GB" sz="2800" smtClean="0"/>
          </a:p>
          <a:p>
            <a:r>
              <a:rPr lang="en-GB" sz="2800" smtClean="0"/>
              <a:t>Make your shape from the piece of plasticene that your teacher will give you. </a:t>
            </a:r>
          </a:p>
          <a:p>
            <a:endParaRPr lang="en-GB" sz="2800" smtClean="0"/>
          </a:p>
          <a:p>
            <a:r>
              <a:rPr lang="en-GB" sz="2800" smtClean="0"/>
              <a:t>Each group will have their shape timed in the ‘Streamline Challenge’.</a:t>
            </a:r>
          </a:p>
          <a:p>
            <a:r>
              <a:rPr lang="en-GB" sz="2800" smtClean="0"/>
              <a:t/>
            </a:r>
            <a:br>
              <a:rPr lang="en-GB" sz="2800" smtClean="0"/>
            </a:br>
            <a:endParaRPr lang="en-GB" sz="2800" smtClean="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F475962-C862-46CC-A323-4649C73554A3}" type="slidenum">
              <a:rPr lang="en-GB" sz="2000" smtClean="0">
                <a:solidFill>
                  <a:schemeClr val="accent1"/>
                </a:solidFill>
              </a:rPr>
              <a:pPr eaLnBrk="1" hangingPunct="1"/>
              <a:t>139</a:t>
            </a:fld>
            <a:endParaRPr lang="en-GB" sz="2000" smtClean="0">
              <a:solidFill>
                <a:schemeClr val="accent1"/>
              </a:solidFill>
            </a:endParaRPr>
          </a:p>
        </p:txBody>
      </p:sp>
      <p:sp>
        <p:nvSpPr>
          <p:cNvPr id="113667" name="Rectangle 2"/>
          <p:cNvSpPr>
            <a:spLocks noGrp="1" noChangeArrowheads="1"/>
          </p:cNvSpPr>
          <p:nvPr>
            <p:ph type="title"/>
          </p:nvPr>
        </p:nvSpPr>
        <p:spPr/>
        <p:txBody>
          <a:bodyPr/>
          <a:lstStyle/>
          <a:p>
            <a:r>
              <a:rPr lang="en-GB" smtClean="0"/>
              <a:t>STREAMLINING</a:t>
            </a:r>
          </a:p>
        </p:txBody>
      </p:sp>
      <p:sp>
        <p:nvSpPr>
          <p:cNvPr id="113668" name="Rectangle 3"/>
          <p:cNvSpPr>
            <a:spLocks noGrp="1" noChangeArrowheads="1"/>
          </p:cNvSpPr>
          <p:nvPr>
            <p:ph type="body" idx="1"/>
          </p:nvPr>
        </p:nvSpPr>
        <p:spPr>
          <a:xfrm>
            <a:off x="685800" y="1295400"/>
            <a:ext cx="3957638" cy="4800600"/>
          </a:xfrm>
        </p:spPr>
        <p:txBody>
          <a:bodyPr/>
          <a:lstStyle/>
          <a:p>
            <a:r>
              <a:rPr lang="en-GB" sz="2800" smtClean="0"/>
              <a:t>These illustrations show how the shape of cars has changed over the last 100 years. Cars have become closer to the ground and much more streamlined. A lot of this is because of aerodynamic testing</a:t>
            </a:r>
          </a:p>
        </p:txBody>
      </p:sp>
      <p:pic>
        <p:nvPicPr>
          <p:cNvPr id="113669" name="Picture 4" descr="msotw9_tem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3800" y="1412875"/>
            <a:ext cx="3622675"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550693A-AA97-4E50-B247-DCE6C20EB008}" type="slidenum">
              <a:rPr lang="en-GB" sz="2000" smtClean="0">
                <a:solidFill>
                  <a:schemeClr val="accent1"/>
                </a:solidFill>
              </a:rPr>
              <a:pPr eaLnBrk="1" hangingPunct="1"/>
              <a:t>14</a:t>
            </a:fld>
            <a:endParaRPr lang="en-GB" sz="2000" smtClean="0">
              <a:solidFill>
                <a:schemeClr val="accent1"/>
              </a:solidFill>
            </a:endParaRPr>
          </a:p>
        </p:txBody>
      </p:sp>
      <p:sp>
        <p:nvSpPr>
          <p:cNvPr id="1741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41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7413" name="Rectangle 3"/>
          <p:cNvSpPr>
            <a:spLocks noChangeArrowheads="1"/>
          </p:cNvSpPr>
          <p:nvPr/>
        </p:nvSpPr>
        <p:spPr bwMode="auto">
          <a:xfrm>
            <a:off x="1247775" y="771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17414" name="Group 5"/>
          <p:cNvGrpSpPr>
            <a:grpSpLocks/>
          </p:cNvGrpSpPr>
          <p:nvPr/>
        </p:nvGrpSpPr>
        <p:grpSpPr bwMode="auto">
          <a:xfrm>
            <a:off x="0" y="-304800"/>
            <a:ext cx="9448800" cy="7510463"/>
            <a:chOff x="-96" y="-296"/>
            <a:chExt cx="6048" cy="4835"/>
          </a:xfrm>
        </p:grpSpPr>
        <p:pic>
          <p:nvPicPr>
            <p:cNvPr id="174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 y="-296"/>
              <a:ext cx="6048" cy="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 Box 4"/>
            <p:cNvSpPr txBox="1">
              <a:spLocks noChangeArrowheads="1"/>
            </p:cNvSpPr>
            <p:nvPr/>
          </p:nvSpPr>
          <p:spPr bwMode="auto">
            <a:xfrm>
              <a:off x="711" y="57"/>
              <a:ext cx="489" cy="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4800" b="1">
                  <a:solidFill>
                    <a:srgbClr val="003300"/>
                  </a:solidFill>
                  <a:latin typeface="Calligraph421 BT" pitchFamily="66" charset="0"/>
                </a:rPr>
                <a:t>e</a:t>
              </a:r>
            </a:p>
          </p:txBody>
        </p:sp>
      </p:gr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61CF23B-A6B4-4688-91A8-B35793890083}" type="slidenum">
              <a:rPr lang="en-GB" sz="2000" smtClean="0">
                <a:solidFill>
                  <a:schemeClr val="accent1"/>
                </a:solidFill>
              </a:rPr>
              <a:pPr eaLnBrk="1" hangingPunct="1"/>
              <a:t>140</a:t>
            </a:fld>
            <a:endParaRPr lang="en-GB" sz="2000" smtClean="0">
              <a:solidFill>
                <a:schemeClr val="accent1"/>
              </a:solidFill>
            </a:endParaRPr>
          </a:p>
        </p:txBody>
      </p:sp>
      <p:sp>
        <p:nvSpPr>
          <p:cNvPr id="114691" name="Rectangle 2"/>
          <p:cNvSpPr>
            <a:spLocks noGrp="1" noChangeArrowheads="1"/>
          </p:cNvSpPr>
          <p:nvPr>
            <p:ph type="title"/>
          </p:nvPr>
        </p:nvSpPr>
        <p:spPr/>
        <p:txBody>
          <a:bodyPr/>
          <a:lstStyle/>
          <a:p>
            <a:r>
              <a:rPr lang="en-GB" b="1" smtClean="0"/>
              <a:t>Cars and streamlining</a:t>
            </a:r>
          </a:p>
        </p:txBody>
      </p:sp>
      <p:sp>
        <p:nvSpPr>
          <p:cNvPr id="114692" name="Rectangle 3"/>
          <p:cNvSpPr>
            <a:spLocks noGrp="1" noChangeArrowheads="1"/>
          </p:cNvSpPr>
          <p:nvPr>
            <p:ph type="body" idx="1"/>
          </p:nvPr>
        </p:nvSpPr>
        <p:spPr>
          <a:xfrm>
            <a:off x="323850" y="765175"/>
            <a:ext cx="5400675" cy="2951163"/>
          </a:xfrm>
        </p:spPr>
        <p:txBody>
          <a:bodyPr/>
          <a:lstStyle/>
          <a:p>
            <a:pPr>
              <a:buFontTx/>
              <a:buNone/>
            </a:pPr>
            <a:r>
              <a:rPr lang="en-GB" smtClean="0"/>
              <a:t>Back in the 1900s, cars looked like this.</a:t>
            </a:r>
          </a:p>
          <a:p>
            <a:endParaRPr lang="en-GB" smtClean="0"/>
          </a:p>
          <a:p>
            <a:r>
              <a:rPr lang="en-GB" smtClean="0"/>
              <a:t>Now cars look more like this.</a:t>
            </a:r>
          </a:p>
          <a:p>
            <a:pPr>
              <a:buFontTx/>
              <a:buNone/>
            </a:pPr>
            <a:endParaRPr lang="en-GB" b="1" smtClean="0"/>
          </a:p>
        </p:txBody>
      </p:sp>
      <p:pic>
        <p:nvPicPr>
          <p:cNvPr id="114693" name="Picture 4" descr="BI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2663" y="188913"/>
            <a:ext cx="3081337"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4" name="Rectangle 5"/>
          <p:cNvSpPr>
            <a:spLocks noChangeArrowheads="1"/>
          </p:cNvSpPr>
          <p:nvPr/>
        </p:nvSpPr>
        <p:spPr bwMode="auto">
          <a:xfrm>
            <a:off x="323850" y="4868863"/>
            <a:ext cx="7416800" cy="180022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spcBef>
                <a:spcPct val="20000"/>
              </a:spcBef>
            </a:pPr>
            <a:r>
              <a:rPr lang="en-GB" sz="2800" b="1">
                <a:solidFill>
                  <a:srgbClr val="FF0000"/>
                </a:solidFill>
                <a:latin typeface="Comic Sans MS" pitchFamily="66" charset="0"/>
              </a:rPr>
              <a:t>Why bother?</a:t>
            </a:r>
            <a:endParaRPr lang="en-GB" sz="2800">
              <a:solidFill>
                <a:srgbClr val="FF0000"/>
              </a:solidFill>
              <a:latin typeface="Comic Sans MS" pitchFamily="66" charset="0"/>
            </a:endParaRPr>
          </a:p>
          <a:p>
            <a:pPr marL="342900" indent="-342900" eaLnBrk="0" hangingPunct="0">
              <a:spcBef>
                <a:spcPct val="20000"/>
              </a:spcBef>
              <a:buFontTx/>
              <a:buChar char="•"/>
            </a:pPr>
            <a:r>
              <a:rPr lang="en-GB" sz="2800">
                <a:solidFill>
                  <a:srgbClr val="FF0000"/>
                </a:solidFill>
                <a:latin typeface="Comic Sans MS" pitchFamily="66" charset="0"/>
              </a:rPr>
              <a:t>This is </a:t>
            </a:r>
            <a:r>
              <a:rPr lang="en-GB" sz="2800" b="1">
                <a:solidFill>
                  <a:schemeClr val="bg1"/>
                </a:solidFill>
                <a:latin typeface="Comic Sans MS" pitchFamily="66" charset="0"/>
              </a:rPr>
              <a:t>streamlining</a:t>
            </a:r>
            <a:r>
              <a:rPr lang="en-GB" sz="2800">
                <a:solidFill>
                  <a:srgbClr val="FF0000"/>
                </a:solidFill>
                <a:latin typeface="Comic Sans MS" pitchFamily="66" charset="0"/>
              </a:rPr>
              <a:t> – shaping a car to reduce air friction. </a:t>
            </a:r>
          </a:p>
          <a:p>
            <a:pPr marL="342900" indent="-342900" eaLnBrk="0" hangingPunct="0">
              <a:spcBef>
                <a:spcPct val="20000"/>
              </a:spcBef>
              <a:buFontTx/>
              <a:buChar char="•"/>
            </a:pPr>
            <a:endParaRPr lang="en-GB" sz="2800">
              <a:solidFill>
                <a:srgbClr val="FF0000"/>
              </a:solidFill>
              <a:latin typeface="Comic Sans MS" pitchFamily="66" charset="0"/>
            </a:endParaRPr>
          </a:p>
        </p:txBody>
      </p:sp>
      <p:pic>
        <p:nvPicPr>
          <p:cNvPr id="114695" name="Picture 6" descr="G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2997200"/>
            <a:ext cx="3659188"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AE0EFD5-5C84-41E8-8399-EBA666CF4FB3}" type="slidenum">
              <a:rPr lang="en-GB" sz="2000" smtClean="0">
                <a:solidFill>
                  <a:schemeClr val="accent1"/>
                </a:solidFill>
              </a:rPr>
              <a:pPr eaLnBrk="1" hangingPunct="1"/>
              <a:t>141</a:t>
            </a:fld>
            <a:endParaRPr lang="en-GB" sz="2000" smtClean="0">
              <a:solidFill>
                <a:schemeClr val="accent1"/>
              </a:solidFill>
            </a:endParaRPr>
          </a:p>
        </p:txBody>
      </p:sp>
      <p:sp>
        <p:nvSpPr>
          <p:cNvPr id="115715" name="Rectangle 2"/>
          <p:cNvSpPr>
            <a:spLocks noGrp="1" noChangeArrowheads="1"/>
          </p:cNvSpPr>
          <p:nvPr>
            <p:ph type="title"/>
          </p:nvPr>
        </p:nvSpPr>
        <p:spPr/>
        <p:txBody>
          <a:bodyPr/>
          <a:lstStyle/>
          <a:p>
            <a:r>
              <a:rPr lang="en-GB" smtClean="0"/>
              <a:t>Streamlining and Cars</a:t>
            </a:r>
          </a:p>
        </p:txBody>
      </p:sp>
      <p:sp>
        <p:nvSpPr>
          <p:cNvPr id="115716" name="Rectangle 3"/>
          <p:cNvSpPr>
            <a:spLocks noGrp="1" noChangeArrowheads="1"/>
          </p:cNvSpPr>
          <p:nvPr>
            <p:ph type="body" idx="1"/>
          </p:nvPr>
        </p:nvSpPr>
        <p:spPr>
          <a:xfrm>
            <a:off x="179388" y="836613"/>
            <a:ext cx="8458200" cy="6021387"/>
          </a:xfrm>
        </p:spPr>
        <p:txBody>
          <a:bodyPr/>
          <a:lstStyle/>
          <a:p>
            <a:pPr>
              <a:lnSpc>
                <a:spcPct val="90000"/>
              </a:lnSpc>
            </a:pPr>
            <a:r>
              <a:rPr lang="en-GB" smtClean="0">
                <a:solidFill>
                  <a:srgbClr val="FF0000"/>
                </a:solidFill>
              </a:rPr>
              <a:t>There are three main reasons for streamlining.</a:t>
            </a:r>
          </a:p>
          <a:p>
            <a:pPr>
              <a:lnSpc>
                <a:spcPct val="90000"/>
              </a:lnSpc>
            </a:pPr>
            <a:endParaRPr lang="en-GB" smtClean="0">
              <a:solidFill>
                <a:srgbClr val="FF0000"/>
              </a:solidFill>
            </a:endParaRPr>
          </a:p>
          <a:p>
            <a:pPr>
              <a:lnSpc>
                <a:spcPct val="90000"/>
              </a:lnSpc>
              <a:buFont typeface="Wingdings" pitchFamily="2" charset="2"/>
              <a:buChar char="ü"/>
            </a:pPr>
            <a:r>
              <a:rPr lang="en-GB" smtClean="0"/>
              <a:t>Streamlining means cars can go _______________.</a:t>
            </a:r>
          </a:p>
          <a:p>
            <a:pPr>
              <a:lnSpc>
                <a:spcPct val="90000"/>
              </a:lnSpc>
              <a:buFont typeface="Wingdings" pitchFamily="2" charset="2"/>
              <a:buChar char="ü"/>
            </a:pPr>
            <a:endParaRPr lang="en-GB" smtClean="0"/>
          </a:p>
          <a:p>
            <a:pPr>
              <a:lnSpc>
                <a:spcPct val="90000"/>
              </a:lnSpc>
              <a:buFont typeface="Wingdings" pitchFamily="2" charset="2"/>
              <a:buChar char="ü"/>
            </a:pPr>
            <a:r>
              <a:rPr lang="en-GB" smtClean="0"/>
              <a:t>Streamlining means cars use less ________.</a:t>
            </a:r>
          </a:p>
          <a:p>
            <a:pPr>
              <a:lnSpc>
                <a:spcPct val="90000"/>
              </a:lnSpc>
              <a:buFont typeface="Wingdings" pitchFamily="2" charset="2"/>
              <a:buChar char="ü"/>
            </a:pPr>
            <a:endParaRPr lang="en-GB" smtClean="0"/>
          </a:p>
          <a:p>
            <a:pPr>
              <a:lnSpc>
                <a:spcPct val="90000"/>
              </a:lnSpc>
              <a:buFont typeface="Wingdings" pitchFamily="2" charset="2"/>
              <a:buChar char="ü"/>
            </a:pPr>
            <a:r>
              <a:rPr lang="en-GB" smtClean="0"/>
              <a:t>Streamlining means cars look ___________ .</a:t>
            </a: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F923789-3D57-4F98-A434-17F828E4006E}" type="slidenum">
              <a:rPr lang="en-GB" sz="2000" smtClean="0">
                <a:solidFill>
                  <a:schemeClr val="accent1"/>
                </a:solidFill>
              </a:rPr>
              <a:pPr eaLnBrk="1" hangingPunct="1"/>
              <a:t>142</a:t>
            </a:fld>
            <a:endParaRPr lang="en-GB" sz="2000" smtClean="0">
              <a:solidFill>
                <a:schemeClr val="accent1"/>
              </a:solidFill>
            </a:endParaRPr>
          </a:p>
        </p:txBody>
      </p:sp>
      <p:sp>
        <p:nvSpPr>
          <p:cNvPr id="116739" name="Rectangle 2"/>
          <p:cNvSpPr>
            <a:spLocks noGrp="1" noChangeArrowheads="1"/>
          </p:cNvSpPr>
          <p:nvPr>
            <p:ph type="title"/>
          </p:nvPr>
        </p:nvSpPr>
        <p:spPr/>
        <p:txBody>
          <a:bodyPr/>
          <a:lstStyle/>
          <a:p>
            <a:r>
              <a:rPr lang="en-GB" sz="2400" b="1" smtClean="0"/>
              <a:t>How is it done?</a:t>
            </a:r>
            <a:endParaRPr lang="en-GB" sz="2400" smtClean="0"/>
          </a:p>
        </p:txBody>
      </p:sp>
      <p:sp>
        <p:nvSpPr>
          <p:cNvPr id="116740" name="Rectangle 3"/>
          <p:cNvSpPr>
            <a:spLocks noGrp="1" noChangeArrowheads="1"/>
          </p:cNvSpPr>
          <p:nvPr>
            <p:ph type="body" idx="1"/>
          </p:nvPr>
        </p:nvSpPr>
        <p:spPr>
          <a:xfrm>
            <a:off x="684213" y="981075"/>
            <a:ext cx="7772400" cy="5259388"/>
          </a:xfrm>
        </p:spPr>
        <p:txBody>
          <a:bodyPr/>
          <a:lstStyle/>
          <a:p>
            <a:r>
              <a:rPr lang="en-GB" smtClean="0">
                <a:solidFill>
                  <a:srgbClr val="00FFFF"/>
                </a:solidFill>
              </a:rPr>
              <a:t>To streamline a car, designers try to give it a smooth shape. They try not to have too many bits sticking out, like mirrors and aerials.</a:t>
            </a:r>
          </a:p>
          <a:p>
            <a:r>
              <a:rPr lang="en-GB" smtClean="0"/>
              <a:t>Look through the features listed here. Copy the </a:t>
            </a:r>
            <a:r>
              <a:rPr lang="en-GB" smtClean="0">
                <a:solidFill>
                  <a:schemeClr val="bg1"/>
                </a:solidFill>
              </a:rPr>
              <a:t>ones that help to improve the streamlining</a:t>
            </a:r>
            <a:r>
              <a:rPr lang="en-GB" smtClean="0"/>
              <a:t> of a car.</a:t>
            </a:r>
          </a:p>
          <a:p>
            <a:r>
              <a:rPr lang="en-GB" smtClean="0"/>
              <a:t/>
            </a:r>
            <a:br>
              <a:rPr lang="en-GB" smtClean="0"/>
            </a:br>
            <a:r>
              <a:rPr lang="en-GB" smtClean="0"/>
              <a:t>* </a:t>
            </a:r>
            <a:r>
              <a:rPr lang="en-GB" smtClean="0">
                <a:solidFill>
                  <a:srgbClr val="FF0000"/>
                </a:solidFill>
              </a:rPr>
              <a:t>Recessed means that they don’t stick out.</a:t>
            </a:r>
          </a:p>
          <a:p>
            <a:endParaRPr lang="en-GB" smtClean="0">
              <a:solidFill>
                <a:srgbClr val="FF0000"/>
              </a:solidFill>
            </a:endParaRPr>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2BAA423-7D6F-4648-ACF0-563FC70E861D}" type="slidenum">
              <a:rPr lang="en-GB" sz="2000" smtClean="0">
                <a:solidFill>
                  <a:schemeClr val="accent1"/>
                </a:solidFill>
              </a:rPr>
              <a:pPr eaLnBrk="1" hangingPunct="1"/>
              <a:t>143</a:t>
            </a:fld>
            <a:endParaRPr lang="en-GB" sz="2000" smtClean="0">
              <a:solidFill>
                <a:schemeClr val="accent1"/>
              </a:solidFill>
            </a:endParaRPr>
          </a:p>
        </p:txBody>
      </p:sp>
      <p:sp>
        <p:nvSpPr>
          <p:cNvPr id="117763" name="Rectangle 2"/>
          <p:cNvSpPr>
            <a:spLocks noGrp="1" noChangeArrowheads="1"/>
          </p:cNvSpPr>
          <p:nvPr>
            <p:ph type="title"/>
          </p:nvPr>
        </p:nvSpPr>
        <p:spPr/>
        <p:txBody>
          <a:bodyPr/>
          <a:lstStyle/>
          <a:p>
            <a:r>
              <a:rPr lang="en-GB" sz="2400" b="1" smtClean="0"/>
              <a:t>How is it done?</a:t>
            </a:r>
            <a:endParaRPr lang="en-GB" sz="2400" smtClean="0"/>
          </a:p>
        </p:txBody>
      </p:sp>
      <p:sp>
        <p:nvSpPr>
          <p:cNvPr id="117764" name="WordArt 4"/>
          <p:cNvSpPr>
            <a:spLocks noChangeArrowheads="1" noChangeShapeType="1" noTextEdit="1"/>
          </p:cNvSpPr>
          <p:nvPr/>
        </p:nvSpPr>
        <p:spPr bwMode="auto">
          <a:xfrm>
            <a:off x="323850" y="765175"/>
            <a:ext cx="2798763" cy="1128713"/>
          </a:xfrm>
          <a:prstGeom prst="rect">
            <a:avLst/>
          </a:prstGeom>
        </p:spPr>
        <p:txBody>
          <a:bodyPr wrap="none" fromWordArt="1">
            <a:prstTxWarp prst="textSlantUp">
              <a:avLst>
                <a:gd name="adj" fmla="val 55556"/>
              </a:avLst>
            </a:prstTxWarp>
          </a:bodyPr>
          <a:lstStyle/>
          <a:p>
            <a:pPr algn="ctr"/>
            <a:r>
              <a:rPr lang="en-GB" sz="3600" kern="10">
                <a:ln w="9525">
                  <a:solidFill>
                    <a:srgbClr val="000000"/>
                  </a:solidFill>
                  <a:round/>
                  <a:headEnd/>
                  <a:tailEnd/>
                </a:ln>
                <a:solidFill>
                  <a:schemeClr val="bg1"/>
                </a:solidFill>
                <a:latin typeface="Arial Black"/>
              </a:rPr>
              <a:t>Rear spoiler</a:t>
            </a:r>
          </a:p>
        </p:txBody>
      </p:sp>
      <p:sp>
        <p:nvSpPr>
          <p:cNvPr id="117765" name="WordArt 5"/>
          <p:cNvSpPr>
            <a:spLocks noChangeArrowheads="1" noChangeShapeType="1" noTextEdit="1"/>
          </p:cNvSpPr>
          <p:nvPr/>
        </p:nvSpPr>
        <p:spPr bwMode="auto">
          <a:xfrm>
            <a:off x="468313" y="2663825"/>
            <a:ext cx="3108325" cy="1341438"/>
          </a:xfrm>
          <a:prstGeom prst="rect">
            <a:avLst/>
          </a:prstGeom>
        </p:spPr>
        <p:txBody>
          <a:bodyPr wrap="none" fromWordArt="1">
            <a:prstTxWarp prst="textCanDown">
              <a:avLst>
                <a:gd name="adj" fmla="val 33333"/>
              </a:avLst>
            </a:prstTxWarp>
          </a:bodyPr>
          <a:lstStyle/>
          <a:p>
            <a:pPr algn="ctr"/>
            <a:r>
              <a:rPr lang="en-GB" sz="3600" kern="10">
                <a:ln w="9525">
                  <a:solidFill>
                    <a:srgbClr val="000000"/>
                  </a:solidFill>
                  <a:round/>
                  <a:headEnd/>
                  <a:tailEnd/>
                </a:ln>
                <a:solidFill>
                  <a:schemeClr val="bg1"/>
                </a:solidFill>
                <a:latin typeface="Times New Roman"/>
                <a:cs typeface="Times New Roman"/>
              </a:rPr>
              <a:t>Electric windows</a:t>
            </a:r>
          </a:p>
        </p:txBody>
      </p:sp>
      <p:sp>
        <p:nvSpPr>
          <p:cNvPr id="117766" name="WordArt 6"/>
          <p:cNvSpPr>
            <a:spLocks noChangeArrowheads="1" noChangeShapeType="1" noTextEdit="1"/>
          </p:cNvSpPr>
          <p:nvPr/>
        </p:nvSpPr>
        <p:spPr bwMode="auto">
          <a:xfrm>
            <a:off x="3563938" y="3838575"/>
            <a:ext cx="2952750" cy="1462088"/>
          </a:xfrm>
          <a:prstGeom prst="rect">
            <a:avLst/>
          </a:prstGeom>
        </p:spPr>
        <p:txBody>
          <a:bodyPr wrap="none" fromWordArt="1">
            <a:prstTxWarp prst="textPlain">
              <a:avLst>
                <a:gd name="adj" fmla="val 50000"/>
              </a:avLst>
            </a:prstTxWarp>
          </a:bodyPr>
          <a:lstStyle/>
          <a:p>
            <a:pPr algn="ctr"/>
            <a:r>
              <a:rPr lang="en-GB" sz="3600" kern="10">
                <a:ln w="9525">
                  <a:solidFill>
                    <a:srgbClr val="000000"/>
                  </a:solidFill>
                  <a:round/>
                  <a:headEnd/>
                  <a:tailEnd/>
                </a:ln>
                <a:solidFill>
                  <a:schemeClr val="bg1"/>
                </a:solidFill>
                <a:latin typeface="Arial Black"/>
              </a:rPr>
              <a:t>Central locking</a:t>
            </a:r>
          </a:p>
        </p:txBody>
      </p:sp>
      <p:sp>
        <p:nvSpPr>
          <p:cNvPr id="117767" name="WordArt 7"/>
          <p:cNvSpPr>
            <a:spLocks noChangeArrowheads="1" noChangeShapeType="1" noTextEdit="1"/>
          </p:cNvSpPr>
          <p:nvPr/>
        </p:nvSpPr>
        <p:spPr bwMode="auto">
          <a:xfrm>
            <a:off x="2673350" y="1628775"/>
            <a:ext cx="2762250" cy="8509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GB" sz="3600" kern="10" spc="720">
                <a:solidFill>
                  <a:schemeClr val="bg1"/>
                </a:solidFill>
                <a:effectLst>
                  <a:outerShdw dist="45791" dir="3378596" algn="ctr" rotWithShape="0">
                    <a:srgbClr val="4D4D4D"/>
                  </a:outerShdw>
                </a:effectLst>
                <a:latin typeface="Arial Black"/>
              </a:rPr>
              <a:t>Smooth shape</a:t>
            </a:r>
          </a:p>
        </p:txBody>
      </p:sp>
      <p:sp>
        <p:nvSpPr>
          <p:cNvPr id="117768" name="WordArt 8"/>
          <p:cNvSpPr>
            <a:spLocks noChangeArrowheads="1" noChangeShapeType="1" noTextEdit="1"/>
          </p:cNvSpPr>
          <p:nvPr/>
        </p:nvSpPr>
        <p:spPr bwMode="auto">
          <a:xfrm>
            <a:off x="4427538" y="3068638"/>
            <a:ext cx="3384550" cy="549275"/>
          </a:xfrm>
          <a:prstGeom prst="rect">
            <a:avLst/>
          </a:prstGeom>
        </p:spPr>
        <p:txBody>
          <a:bodyPr wrap="none" fromWordArt="1">
            <a:prstTxWarp prst="textPlain">
              <a:avLst>
                <a:gd name="adj" fmla="val 50000"/>
              </a:avLst>
            </a:prstTxWarp>
          </a:bodyPr>
          <a:lstStyle/>
          <a:p>
            <a:pPr algn="ctr"/>
            <a:r>
              <a:rPr lang="en-GB" sz="3600" kern="10">
                <a:ln w="19050">
                  <a:solidFill>
                    <a:srgbClr val="99CCFF"/>
                  </a:solidFill>
                  <a:round/>
                  <a:headEnd/>
                  <a:tailEnd/>
                </a:ln>
                <a:solidFill>
                  <a:schemeClr val="bg1"/>
                </a:solidFill>
                <a:effectLst>
                  <a:outerShdw dist="35921" dir="2700000" algn="ctr" rotWithShape="0">
                    <a:srgbClr val="990000"/>
                  </a:outerShdw>
                </a:effectLst>
                <a:latin typeface="Impact"/>
              </a:rPr>
              <a:t>Recessed* door handles</a:t>
            </a:r>
          </a:p>
        </p:txBody>
      </p:sp>
      <p:sp>
        <p:nvSpPr>
          <p:cNvPr id="117769" name="WordArt 9"/>
          <p:cNvSpPr>
            <a:spLocks noChangeArrowheads="1" noChangeShapeType="1" noTextEdit="1"/>
          </p:cNvSpPr>
          <p:nvPr/>
        </p:nvSpPr>
        <p:spPr bwMode="auto">
          <a:xfrm>
            <a:off x="539750" y="4724400"/>
            <a:ext cx="2665413" cy="1511300"/>
          </a:xfrm>
          <a:prstGeom prst="rect">
            <a:avLst/>
          </a:prstGeom>
        </p:spPr>
        <p:txBody>
          <a:bodyPr wrap="none" fromWordArt="1">
            <a:prstTxWarp prst="textDeflateBottom">
              <a:avLst>
                <a:gd name="adj" fmla="val 76472"/>
              </a:avLst>
            </a:prstTxWarp>
            <a:scene3d>
              <a:camera prst="legacyPerspectiveFront">
                <a:rot lat="19799994" lon="19439993" rev="0"/>
              </a:camera>
              <a:lightRig rig="legacyNormal2" dir="t"/>
            </a:scene3d>
            <a:sp3d extrusionH="354000" prstMaterial="legacyMatte">
              <a:extrusionClr>
                <a:srgbClr val="939676"/>
              </a:extrusionClr>
            </a:sp3d>
          </a:bodyPr>
          <a:lstStyle/>
          <a:p>
            <a:pPr algn="ctr"/>
            <a:r>
              <a:rPr lang="en-GB" sz="3600" kern="10">
                <a:ln w="9525">
                  <a:round/>
                  <a:headEnd/>
                  <a:tailEnd/>
                </a:ln>
                <a:solidFill>
                  <a:schemeClr val="bg1"/>
                </a:solidFill>
                <a:latin typeface="Impact"/>
              </a:rPr>
              <a:t>Air-bags</a:t>
            </a:r>
          </a:p>
        </p:txBody>
      </p:sp>
      <p:sp>
        <p:nvSpPr>
          <p:cNvPr id="117770" name="WordArt 10"/>
          <p:cNvSpPr>
            <a:spLocks noChangeArrowheads="1" noChangeShapeType="1" noTextEdit="1"/>
          </p:cNvSpPr>
          <p:nvPr/>
        </p:nvSpPr>
        <p:spPr bwMode="auto">
          <a:xfrm>
            <a:off x="6372225" y="1700213"/>
            <a:ext cx="2232025" cy="12239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Wave1">
              <a:avLst>
                <a:gd name="adj1" fmla="val 13005"/>
                <a:gd name="adj2" fmla="val 0"/>
              </a:avLst>
            </a:prstTxWarp>
          </a:bodyPr>
          <a:lstStyle/>
          <a:p>
            <a:pPr algn="ctr"/>
            <a:r>
              <a:rPr lang="en-GB" sz="3600" kern="10">
                <a:solidFill>
                  <a:schemeClr val="bg1"/>
                </a:solidFill>
                <a:effectLst>
                  <a:outerShdw dist="53882" dir="2700000" algn="ctr" rotWithShape="0">
                    <a:srgbClr val="C0C0C0"/>
                  </a:outerShdw>
                </a:effectLst>
                <a:latin typeface="Times New Roman"/>
                <a:cs typeface="Times New Roman"/>
              </a:rPr>
              <a:t>seatbelts</a:t>
            </a:r>
          </a:p>
        </p:txBody>
      </p:sp>
      <p:sp>
        <p:nvSpPr>
          <p:cNvPr id="117771" name="WordArt 12"/>
          <p:cNvSpPr>
            <a:spLocks noChangeArrowheads="1" noChangeShapeType="1" noTextEdit="1"/>
          </p:cNvSpPr>
          <p:nvPr/>
        </p:nvSpPr>
        <p:spPr bwMode="auto">
          <a:xfrm>
            <a:off x="5148263" y="4724400"/>
            <a:ext cx="3095625" cy="1692275"/>
          </a:xfrm>
          <a:prstGeom prst="rect">
            <a:avLst/>
          </a:prstGeom>
        </p:spPr>
        <p:txBody>
          <a:bodyPr wrap="none" fromWordArt="1">
            <a:prstTxWarp prst="textCurveUp">
              <a:avLst>
                <a:gd name="adj" fmla="val 40356"/>
              </a:avLst>
            </a:prstTxWarp>
          </a:bodyPr>
          <a:lstStyle/>
          <a:p>
            <a:pPr algn="ctr"/>
            <a:r>
              <a:rPr lang="en-GB" sz="3600" kern="10">
                <a:ln w="12700">
                  <a:solidFill>
                    <a:srgbClr val="000000"/>
                  </a:solidFill>
                  <a:round/>
                  <a:headEnd/>
                  <a:tailEnd/>
                </a:ln>
                <a:solidFill>
                  <a:schemeClr val="bg1"/>
                </a:solidFill>
                <a:effectLst>
                  <a:outerShdw dist="45791" dir="2021404" algn="ctr" rotWithShape="0">
                    <a:srgbClr val="808080"/>
                  </a:outerShdw>
                </a:effectLst>
                <a:latin typeface="Arial Black"/>
              </a:rPr>
              <a:t>Recessed* mirrors</a:t>
            </a:r>
          </a:p>
        </p:txBody>
      </p:sp>
      <p:sp>
        <p:nvSpPr>
          <p:cNvPr id="117772" name="WordArt 13"/>
          <p:cNvSpPr>
            <a:spLocks noChangeArrowheads="1" noChangeShapeType="1" noTextEdit="1"/>
          </p:cNvSpPr>
          <p:nvPr/>
        </p:nvSpPr>
        <p:spPr bwMode="auto">
          <a:xfrm>
            <a:off x="5151438" y="620713"/>
            <a:ext cx="2949575" cy="1689100"/>
          </a:xfrm>
          <a:prstGeom prst="rect">
            <a:avLst/>
          </a:prstGeom>
        </p:spPr>
        <p:txBody>
          <a:bodyPr spcFirstLastPara="1" wrap="none" fromWordArt="1">
            <a:prstTxWarp prst="textArchUp">
              <a:avLst>
                <a:gd name="adj" fmla="val 10800000"/>
              </a:avLst>
            </a:prstTxWarp>
          </a:bodyPr>
          <a:lstStyle/>
          <a:p>
            <a:pPr algn="ctr"/>
            <a:r>
              <a:rPr lang="en-GB" sz="3600" kern="10">
                <a:ln w="9525">
                  <a:solidFill>
                    <a:srgbClr val="000000"/>
                  </a:solidFill>
                  <a:round/>
                  <a:headEnd/>
                  <a:tailEnd/>
                </a:ln>
                <a:solidFill>
                  <a:schemeClr val="bg1"/>
                </a:solidFill>
                <a:latin typeface="Arial Black"/>
              </a:rPr>
              <a:t>Low-profile tyres</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684F393-46D3-4D8E-AAF1-1AFC64C0F354}" type="slidenum">
              <a:rPr lang="en-GB" sz="2000" smtClean="0">
                <a:solidFill>
                  <a:schemeClr val="accent1"/>
                </a:solidFill>
              </a:rPr>
              <a:pPr eaLnBrk="1" hangingPunct="1"/>
              <a:t>144</a:t>
            </a:fld>
            <a:endParaRPr lang="en-GB" sz="2000" smtClean="0">
              <a:solidFill>
                <a:schemeClr val="accent1"/>
              </a:solidFill>
            </a:endParaRPr>
          </a:p>
        </p:txBody>
      </p:sp>
      <p:sp>
        <p:nvSpPr>
          <p:cNvPr id="118787" name="Rectangle 2"/>
          <p:cNvSpPr>
            <a:spLocks noGrp="1" noChangeArrowheads="1"/>
          </p:cNvSpPr>
          <p:nvPr>
            <p:ph type="title"/>
          </p:nvPr>
        </p:nvSpPr>
        <p:spPr/>
        <p:txBody>
          <a:bodyPr/>
          <a:lstStyle/>
          <a:p>
            <a:r>
              <a:rPr lang="en-GB" sz="2400" b="1" smtClean="0"/>
              <a:t>How is it done?</a:t>
            </a:r>
            <a:endParaRPr lang="en-GB" sz="2400" smtClean="0"/>
          </a:p>
        </p:txBody>
      </p:sp>
      <p:sp>
        <p:nvSpPr>
          <p:cNvPr id="118788" name="Rectangle 3"/>
          <p:cNvSpPr>
            <a:spLocks noGrp="1" noChangeArrowheads="1"/>
          </p:cNvSpPr>
          <p:nvPr>
            <p:ph type="body" idx="1"/>
          </p:nvPr>
        </p:nvSpPr>
        <p:spPr>
          <a:xfrm>
            <a:off x="250825" y="620713"/>
            <a:ext cx="7772400" cy="2449512"/>
          </a:xfrm>
        </p:spPr>
        <p:txBody>
          <a:bodyPr/>
          <a:lstStyle/>
          <a:p>
            <a:pPr>
              <a:lnSpc>
                <a:spcPct val="80000"/>
              </a:lnSpc>
            </a:pPr>
            <a:r>
              <a:rPr lang="en-GB" sz="3600" smtClean="0"/>
              <a:t>Draw your own, streamlined, car of the future here. Make sure you include those important streamlining features</a:t>
            </a:r>
          </a:p>
        </p:txBody>
      </p:sp>
      <p:pic>
        <p:nvPicPr>
          <p:cNvPr id="118789" name="Picture 4" descr="H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708275"/>
            <a:ext cx="4737100"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0" name="Picture 5" descr="H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2708275"/>
            <a:ext cx="3729038"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9255ABC-8D16-43C4-BE0A-C1DEB0F533D3}" type="slidenum">
              <a:rPr lang="en-GB" sz="2000" smtClean="0">
                <a:solidFill>
                  <a:schemeClr val="accent1"/>
                </a:solidFill>
              </a:rPr>
              <a:pPr eaLnBrk="1" hangingPunct="1"/>
              <a:t>145</a:t>
            </a:fld>
            <a:endParaRPr lang="en-GB" sz="2000" smtClean="0">
              <a:solidFill>
                <a:schemeClr val="accent1"/>
              </a:solidFill>
            </a:endParaRPr>
          </a:p>
        </p:txBody>
      </p:sp>
      <p:sp>
        <p:nvSpPr>
          <p:cNvPr id="119811"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981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19813" name="Rectangle 2"/>
          <p:cNvSpPr>
            <a:spLocks noGrp="1" noChangeArrowheads="1"/>
          </p:cNvSpPr>
          <p:nvPr>
            <p:ph type="title"/>
          </p:nvPr>
        </p:nvSpPr>
        <p:spPr>
          <a:xfrm>
            <a:off x="1524000" y="609600"/>
            <a:ext cx="5791200" cy="2514600"/>
          </a:xfrm>
        </p:spPr>
        <p:txBody>
          <a:bodyPr/>
          <a:lstStyle/>
          <a:p>
            <a:pPr algn="ctr" eaLnBrk="1" hangingPunct="1"/>
            <a:r>
              <a:rPr lang="en-GB" sz="7200" smtClean="0"/>
              <a:t>Road crashes &amp; Friction</a:t>
            </a:r>
          </a:p>
        </p:txBody>
      </p:sp>
      <p:sp>
        <p:nvSpPr>
          <p:cNvPr id="119814" name="Rectangle 3"/>
          <p:cNvSpPr>
            <a:spLocks noChangeArrowheads="1"/>
          </p:cNvSpPr>
          <p:nvPr/>
        </p:nvSpPr>
        <p:spPr bwMode="auto">
          <a:xfrm>
            <a:off x="1219200" y="3886200"/>
            <a:ext cx="65532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4400" dirty="0">
                <a:solidFill>
                  <a:srgbClr val="FFFF00"/>
                </a:solidFill>
                <a:latin typeface="Alien Encounters" pitchFamily="2" charset="0"/>
              </a:rPr>
              <a:t>Tyres, run off zones, icy conditions, surfaces, sporty shapes</a:t>
            </a: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AFBB203-91F2-41C9-B783-0F9FD5F039B6}" type="slidenum">
              <a:rPr lang="en-GB" sz="2000" smtClean="0">
                <a:solidFill>
                  <a:schemeClr val="accent1"/>
                </a:solidFill>
              </a:rPr>
              <a:pPr eaLnBrk="1" hangingPunct="1"/>
              <a:t>146</a:t>
            </a:fld>
            <a:endParaRPr lang="en-GB" sz="2000" smtClean="0">
              <a:solidFill>
                <a:schemeClr val="accent1"/>
              </a:solidFill>
            </a:endParaRPr>
          </a:p>
        </p:txBody>
      </p:sp>
      <p:sp>
        <p:nvSpPr>
          <p:cNvPr id="12083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083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0837" name="Rectangle 2"/>
          <p:cNvSpPr>
            <a:spLocks noGrp="1" noChangeArrowheads="1"/>
          </p:cNvSpPr>
          <p:nvPr>
            <p:ph type="title"/>
          </p:nvPr>
        </p:nvSpPr>
        <p:spPr>
          <a:xfrm>
            <a:off x="1524000" y="609600"/>
            <a:ext cx="6432550" cy="2514600"/>
          </a:xfrm>
        </p:spPr>
        <p:txBody>
          <a:bodyPr/>
          <a:lstStyle/>
          <a:p>
            <a:pPr algn="ctr" eaLnBrk="1" hangingPunct="1"/>
            <a:r>
              <a:rPr lang="en-GB" sz="3200" smtClean="0"/>
              <a:t>In your groups plan an investigation to find out more about one of the variables below. </a:t>
            </a:r>
          </a:p>
        </p:txBody>
      </p:sp>
      <p:sp>
        <p:nvSpPr>
          <p:cNvPr id="120838" name="Rectangle 3"/>
          <p:cNvSpPr>
            <a:spLocks noChangeArrowheads="1"/>
          </p:cNvSpPr>
          <p:nvPr/>
        </p:nvSpPr>
        <p:spPr bwMode="auto">
          <a:xfrm>
            <a:off x="684213" y="3213100"/>
            <a:ext cx="7343775"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4400">
                <a:solidFill>
                  <a:srgbClr val="FF0066"/>
                </a:solidFill>
                <a:latin typeface="Alien Encounters" pitchFamily="2" charset="0"/>
              </a:rPr>
              <a:t>Tyres, run off zones, icy conditions, road surfaces, or if possible sporty shapes</a:t>
            </a: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57DF046-C2DD-408A-8699-104CFF8C836F}" type="slidenum">
              <a:rPr lang="en-GB" sz="2000" smtClean="0">
                <a:solidFill>
                  <a:schemeClr val="accent1"/>
                </a:solidFill>
              </a:rPr>
              <a:pPr eaLnBrk="1" hangingPunct="1"/>
              <a:t>147</a:t>
            </a:fld>
            <a:endParaRPr lang="en-GB" sz="2000" smtClean="0">
              <a:solidFill>
                <a:schemeClr val="accent1"/>
              </a:solidFill>
            </a:endParaRPr>
          </a:p>
        </p:txBody>
      </p:sp>
      <p:sp>
        <p:nvSpPr>
          <p:cNvPr id="121859" name="Rectangle 2"/>
          <p:cNvSpPr>
            <a:spLocks noGrp="1" noChangeArrowheads="1"/>
          </p:cNvSpPr>
          <p:nvPr>
            <p:ph type="title"/>
          </p:nvPr>
        </p:nvSpPr>
        <p:spPr/>
        <p:txBody>
          <a:bodyPr/>
          <a:lstStyle/>
          <a:p>
            <a:r>
              <a:rPr lang="en-GB" smtClean="0"/>
              <a:t>Plan-- Write out your </a:t>
            </a:r>
          </a:p>
        </p:txBody>
      </p:sp>
      <p:sp>
        <p:nvSpPr>
          <p:cNvPr id="121860" name="Rectangle 3"/>
          <p:cNvSpPr>
            <a:spLocks noGrp="1" noChangeArrowheads="1"/>
          </p:cNvSpPr>
          <p:nvPr>
            <p:ph type="body" idx="1"/>
          </p:nvPr>
        </p:nvSpPr>
        <p:spPr>
          <a:xfrm>
            <a:off x="323850" y="692150"/>
            <a:ext cx="8496300" cy="5905500"/>
          </a:xfrm>
        </p:spPr>
        <p:txBody>
          <a:bodyPr/>
          <a:lstStyle/>
          <a:p>
            <a:r>
              <a:rPr lang="en-GB" smtClean="0">
                <a:solidFill>
                  <a:schemeClr val="bg1"/>
                </a:solidFill>
              </a:rPr>
              <a:t>Aim</a:t>
            </a:r>
            <a:r>
              <a:rPr lang="en-GB" smtClean="0"/>
              <a:t> - (We aim to find out…..)</a:t>
            </a:r>
          </a:p>
          <a:p>
            <a:r>
              <a:rPr lang="en-GB" smtClean="0">
                <a:solidFill>
                  <a:schemeClr val="bg1"/>
                </a:solidFill>
              </a:rPr>
              <a:t>Method</a:t>
            </a:r>
          </a:p>
          <a:p>
            <a:r>
              <a:rPr lang="en-GB" smtClean="0"/>
              <a:t>(Step by step guide to your investigation)</a:t>
            </a:r>
          </a:p>
          <a:p>
            <a:r>
              <a:rPr lang="en-GB" smtClean="0"/>
              <a:t>What are you changing? What are you keeping the same?</a:t>
            </a:r>
          </a:p>
          <a:p>
            <a:r>
              <a:rPr lang="en-GB" smtClean="0">
                <a:solidFill>
                  <a:schemeClr val="bg1"/>
                </a:solidFill>
              </a:rPr>
              <a:t>Diagram</a:t>
            </a:r>
            <a:r>
              <a:rPr lang="en-GB" smtClean="0"/>
              <a:t>- (draw your set up)</a:t>
            </a:r>
          </a:p>
          <a:p>
            <a:r>
              <a:rPr lang="en-GB" smtClean="0">
                <a:solidFill>
                  <a:schemeClr val="bg1"/>
                </a:solidFill>
              </a:rPr>
              <a:t>Results</a:t>
            </a:r>
            <a:r>
              <a:rPr lang="en-GB" smtClean="0"/>
              <a:t>- (record your answers)</a:t>
            </a:r>
          </a:p>
          <a:p>
            <a:r>
              <a:rPr lang="en-GB" smtClean="0">
                <a:solidFill>
                  <a:schemeClr val="bg1"/>
                </a:solidFill>
              </a:rPr>
              <a:t>Conclusion</a:t>
            </a:r>
            <a:r>
              <a:rPr lang="en-GB" smtClean="0"/>
              <a:t>-(what you found out)</a:t>
            </a:r>
          </a:p>
          <a:p>
            <a:r>
              <a:rPr lang="en-GB" smtClean="0">
                <a:solidFill>
                  <a:schemeClr val="bg1"/>
                </a:solidFill>
              </a:rPr>
              <a:t>Evaluation</a:t>
            </a:r>
            <a:r>
              <a:rPr lang="en-GB" smtClean="0"/>
              <a:t>- (do you think your results are realistic?)</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AF5E694-7296-4B76-9531-7D8A8E7147D0}" type="slidenum">
              <a:rPr lang="en-GB" sz="2000" smtClean="0">
                <a:solidFill>
                  <a:schemeClr val="accent1"/>
                </a:solidFill>
              </a:rPr>
              <a:pPr eaLnBrk="1" hangingPunct="1"/>
              <a:t>148</a:t>
            </a:fld>
            <a:endParaRPr lang="en-GB" sz="2000" smtClean="0">
              <a:solidFill>
                <a:schemeClr val="accent1"/>
              </a:solidFill>
            </a:endParaRPr>
          </a:p>
        </p:txBody>
      </p:sp>
      <p:sp>
        <p:nvSpPr>
          <p:cNvPr id="153603" name="Date Placeholder 2"/>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53604" name="Footer Placeholder 3"/>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53605" name="Rectangle 2"/>
          <p:cNvSpPr>
            <a:spLocks noGrp="1" noChangeArrowheads="1"/>
          </p:cNvSpPr>
          <p:nvPr>
            <p:ph type="title" idx="4294967295"/>
          </p:nvPr>
        </p:nvSpPr>
        <p:spPr>
          <a:xfrm>
            <a:off x="1143000" y="1752600"/>
            <a:ext cx="6324600" cy="3733800"/>
          </a:xfrm>
        </p:spPr>
        <p:txBody>
          <a:bodyPr/>
          <a:lstStyle/>
          <a:p>
            <a:pPr algn="ctr" eaLnBrk="1" hangingPunct="1"/>
            <a:r>
              <a:rPr lang="en-GB" sz="7200" smtClean="0"/>
              <a:t>FORCES as a VECTOR</a:t>
            </a: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0BC353B-3B3E-4742-ABC3-9F59BC8BA8A9}" type="slidenum">
              <a:rPr lang="en-GB" sz="2000" smtClean="0">
                <a:solidFill>
                  <a:schemeClr val="accent1"/>
                </a:solidFill>
              </a:rPr>
              <a:pPr eaLnBrk="1" hangingPunct="1"/>
              <a:t>149</a:t>
            </a:fld>
            <a:endParaRPr lang="en-GB" sz="2000" smtClean="0">
              <a:solidFill>
                <a:schemeClr val="accent1"/>
              </a:solidFill>
            </a:endParaRPr>
          </a:p>
        </p:txBody>
      </p:sp>
      <p:sp>
        <p:nvSpPr>
          <p:cNvPr id="154627" name="Date Placeholder 5"/>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54628" name="Footer Placeholder 6"/>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54629" name="WordArt 1026"/>
          <p:cNvSpPr>
            <a:spLocks noChangeArrowheads="1" noChangeShapeType="1" noTextEdit="1"/>
          </p:cNvSpPr>
          <p:nvPr/>
        </p:nvSpPr>
        <p:spPr bwMode="auto">
          <a:xfrm>
            <a:off x="2124075" y="188913"/>
            <a:ext cx="4392613" cy="863600"/>
          </a:xfrm>
          <a:prstGeom prst="rect">
            <a:avLst/>
          </a:prstGeom>
        </p:spPr>
        <p:txBody>
          <a:bodyPr wrap="none" fromWordArt="1">
            <a:prstTxWarp prst="textPlain">
              <a:avLst>
                <a:gd name="adj" fmla="val 50000"/>
              </a:avLst>
            </a:prstTxWarp>
          </a:bodyPr>
          <a:lstStyle/>
          <a:p>
            <a:pPr algn="ctr"/>
            <a:r>
              <a:rPr lang="en-GB"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Forces</a:t>
            </a:r>
          </a:p>
        </p:txBody>
      </p:sp>
      <p:sp>
        <p:nvSpPr>
          <p:cNvPr id="154630" name="Text Box 1027"/>
          <p:cNvSpPr txBox="1">
            <a:spLocks noChangeArrowheads="1"/>
          </p:cNvSpPr>
          <p:nvPr/>
        </p:nvSpPr>
        <p:spPr bwMode="auto">
          <a:xfrm>
            <a:off x="447675" y="1504950"/>
            <a:ext cx="82280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800">
              <a:latin typeface="Arial" pitchFamily="34" charset="0"/>
            </a:endParaRPr>
          </a:p>
        </p:txBody>
      </p:sp>
      <p:sp>
        <p:nvSpPr>
          <p:cNvPr id="154631" name="Rectangle 1028"/>
          <p:cNvSpPr>
            <a:spLocks noChangeArrowheads="1"/>
          </p:cNvSpPr>
          <p:nvPr/>
        </p:nvSpPr>
        <p:spPr bwMode="auto">
          <a:xfrm>
            <a:off x="228600" y="1295400"/>
            <a:ext cx="8736013" cy="521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2800" b="1" u="sng">
                <a:solidFill>
                  <a:srgbClr val="FFFF00"/>
                </a:solidFill>
                <a:latin typeface="Arial" pitchFamily="34" charset="0"/>
              </a:rPr>
              <a:t>Two things make up a force</a:t>
            </a:r>
            <a:r>
              <a:rPr lang="en-GB" sz="2800" b="1">
                <a:solidFill>
                  <a:schemeClr val="bg1"/>
                </a:solidFill>
                <a:latin typeface="Arial" pitchFamily="34" charset="0"/>
              </a:rPr>
              <a:t/>
            </a:r>
            <a:br>
              <a:rPr lang="en-GB" sz="2800" b="1">
                <a:solidFill>
                  <a:schemeClr val="bg1"/>
                </a:solidFill>
                <a:latin typeface="Arial" pitchFamily="34" charset="0"/>
              </a:rPr>
            </a:br>
            <a:r>
              <a:rPr lang="en-GB" sz="2800">
                <a:solidFill>
                  <a:schemeClr val="bg1"/>
                </a:solidFill>
                <a:latin typeface="Arial" pitchFamily="34" charset="0"/>
              </a:rPr>
              <a:t/>
            </a:r>
            <a:br>
              <a:rPr lang="en-GB" sz="2800">
                <a:solidFill>
                  <a:schemeClr val="bg1"/>
                </a:solidFill>
                <a:latin typeface="Arial" pitchFamily="34" charset="0"/>
              </a:rPr>
            </a:br>
            <a:r>
              <a:rPr lang="en-GB" sz="2800">
                <a:solidFill>
                  <a:schemeClr val="bg1"/>
                </a:solidFill>
                <a:latin typeface="Arial" pitchFamily="34" charset="0"/>
              </a:rPr>
              <a:t>1. its </a:t>
            </a:r>
            <a:r>
              <a:rPr lang="en-GB" sz="2800">
                <a:solidFill>
                  <a:srgbClr val="FFFF00"/>
                </a:solidFill>
                <a:latin typeface="Arial" pitchFamily="34" charset="0"/>
              </a:rPr>
              <a:t>size</a:t>
            </a:r>
            <a:r>
              <a:rPr lang="en-GB" sz="2800">
                <a:solidFill>
                  <a:schemeClr val="bg1"/>
                </a:solidFill>
                <a:latin typeface="Arial" pitchFamily="34" charset="0"/>
              </a:rPr>
              <a:t>, how strong a push or pull is, and </a:t>
            </a:r>
            <a:br>
              <a:rPr lang="en-GB" sz="2800">
                <a:solidFill>
                  <a:schemeClr val="bg1"/>
                </a:solidFill>
                <a:latin typeface="Arial" pitchFamily="34" charset="0"/>
              </a:rPr>
            </a:br>
            <a:r>
              <a:rPr lang="en-GB" sz="2800">
                <a:solidFill>
                  <a:schemeClr val="bg1"/>
                </a:solidFill>
                <a:latin typeface="Arial" pitchFamily="34" charset="0"/>
              </a:rPr>
              <a:t/>
            </a:r>
            <a:br>
              <a:rPr lang="en-GB" sz="2800">
                <a:solidFill>
                  <a:schemeClr val="bg1"/>
                </a:solidFill>
                <a:latin typeface="Arial" pitchFamily="34" charset="0"/>
              </a:rPr>
            </a:br>
            <a:r>
              <a:rPr lang="en-GB" sz="2800">
                <a:solidFill>
                  <a:schemeClr val="bg1"/>
                </a:solidFill>
                <a:latin typeface="Arial" pitchFamily="34" charset="0"/>
              </a:rPr>
              <a:t>2. its </a:t>
            </a:r>
            <a:r>
              <a:rPr lang="en-GB" sz="2800">
                <a:solidFill>
                  <a:srgbClr val="FFFF00"/>
                </a:solidFill>
                <a:latin typeface="Arial" pitchFamily="34" charset="0"/>
              </a:rPr>
              <a:t>direction</a:t>
            </a:r>
            <a:r>
              <a:rPr lang="en-GB" sz="2800">
                <a:solidFill>
                  <a:schemeClr val="bg1"/>
                </a:solidFill>
                <a:latin typeface="Arial" pitchFamily="34" charset="0"/>
              </a:rPr>
              <a:t>, which way it pushes or pulls.</a:t>
            </a:r>
            <a:br>
              <a:rPr lang="en-GB" sz="2800">
                <a:solidFill>
                  <a:schemeClr val="bg1"/>
                </a:solidFill>
                <a:latin typeface="Arial" pitchFamily="34" charset="0"/>
              </a:rPr>
            </a:br>
            <a:r>
              <a:rPr lang="en-GB" sz="2800">
                <a:solidFill>
                  <a:schemeClr val="bg1"/>
                </a:solidFill>
                <a:latin typeface="Arial" pitchFamily="34" charset="0"/>
              </a:rPr>
              <a:t/>
            </a:r>
            <a:br>
              <a:rPr lang="en-GB" sz="2800">
                <a:solidFill>
                  <a:schemeClr val="bg1"/>
                </a:solidFill>
                <a:latin typeface="Arial" pitchFamily="34" charset="0"/>
              </a:rPr>
            </a:br>
            <a:r>
              <a:rPr lang="en-GB" sz="2800" b="1" u="sng">
                <a:solidFill>
                  <a:srgbClr val="FF0066"/>
                </a:solidFill>
                <a:latin typeface="Arial" pitchFamily="34" charset="0"/>
              </a:rPr>
              <a:t>We draw forces as arrows.</a:t>
            </a:r>
            <a:r>
              <a:rPr lang="en-GB" sz="2800">
                <a:solidFill>
                  <a:schemeClr val="bg1"/>
                </a:solidFill>
                <a:latin typeface="Arial" pitchFamily="34" charset="0"/>
              </a:rPr>
              <a:t> </a:t>
            </a:r>
            <a:br>
              <a:rPr lang="en-GB" sz="2800">
                <a:solidFill>
                  <a:schemeClr val="bg1"/>
                </a:solidFill>
                <a:latin typeface="Arial" pitchFamily="34" charset="0"/>
              </a:rPr>
            </a:br>
            <a:r>
              <a:rPr lang="en-GB" sz="2800">
                <a:solidFill>
                  <a:schemeClr val="bg1"/>
                </a:solidFill>
                <a:latin typeface="Arial" pitchFamily="34" charset="0"/>
              </a:rPr>
              <a:t/>
            </a:r>
            <a:br>
              <a:rPr lang="en-GB" sz="2800">
                <a:solidFill>
                  <a:schemeClr val="bg1"/>
                </a:solidFill>
                <a:latin typeface="Arial" pitchFamily="34" charset="0"/>
              </a:rPr>
            </a:br>
            <a:r>
              <a:rPr lang="en-GB" sz="2800">
                <a:solidFill>
                  <a:schemeClr val="bg1"/>
                </a:solidFill>
                <a:latin typeface="Arial" pitchFamily="34" charset="0"/>
              </a:rPr>
              <a:t>1. The </a:t>
            </a:r>
            <a:r>
              <a:rPr lang="en-GB" sz="2800">
                <a:solidFill>
                  <a:srgbClr val="FF0066"/>
                </a:solidFill>
                <a:latin typeface="Arial" pitchFamily="34" charset="0"/>
              </a:rPr>
              <a:t>length</a:t>
            </a:r>
            <a:r>
              <a:rPr lang="en-GB" sz="2800">
                <a:solidFill>
                  <a:schemeClr val="bg1"/>
                </a:solidFill>
                <a:latin typeface="Arial" pitchFamily="34" charset="0"/>
              </a:rPr>
              <a:t> of the arrow shows how </a:t>
            </a:r>
            <a:r>
              <a:rPr lang="en-GB" sz="2800">
                <a:solidFill>
                  <a:srgbClr val="FF0066"/>
                </a:solidFill>
                <a:latin typeface="Arial" pitchFamily="34" charset="0"/>
              </a:rPr>
              <a:t>strong</a:t>
            </a:r>
            <a:r>
              <a:rPr lang="en-GB" sz="2800">
                <a:solidFill>
                  <a:schemeClr val="bg1"/>
                </a:solidFill>
                <a:latin typeface="Arial" pitchFamily="34" charset="0"/>
              </a:rPr>
              <a:t> the force is and</a:t>
            </a:r>
          </a:p>
          <a:p>
            <a:r>
              <a:rPr lang="en-GB" sz="2800">
                <a:solidFill>
                  <a:schemeClr val="bg1"/>
                </a:solidFill>
                <a:latin typeface="Arial" pitchFamily="34" charset="0"/>
              </a:rPr>
              <a:t> </a:t>
            </a:r>
            <a:br>
              <a:rPr lang="en-GB" sz="2800">
                <a:solidFill>
                  <a:schemeClr val="bg1"/>
                </a:solidFill>
                <a:latin typeface="Arial" pitchFamily="34" charset="0"/>
              </a:rPr>
            </a:br>
            <a:r>
              <a:rPr lang="en-GB" sz="2800">
                <a:solidFill>
                  <a:schemeClr val="bg1"/>
                </a:solidFill>
                <a:latin typeface="Arial" pitchFamily="34" charset="0"/>
              </a:rPr>
              <a:t>2. The </a:t>
            </a:r>
            <a:r>
              <a:rPr lang="en-GB" sz="2800">
                <a:solidFill>
                  <a:srgbClr val="FF0066"/>
                </a:solidFill>
                <a:latin typeface="Arial" pitchFamily="34" charset="0"/>
              </a:rPr>
              <a:t>way it points</a:t>
            </a:r>
            <a:r>
              <a:rPr lang="en-GB" sz="2800">
                <a:solidFill>
                  <a:schemeClr val="bg1"/>
                </a:solidFill>
                <a:latin typeface="Arial" pitchFamily="34" charset="0"/>
              </a:rPr>
              <a:t> shows the </a:t>
            </a:r>
            <a:r>
              <a:rPr lang="en-GB" sz="2800">
                <a:solidFill>
                  <a:srgbClr val="FF0066"/>
                </a:solidFill>
                <a:latin typeface="Arial" pitchFamily="34" charset="0"/>
              </a:rPr>
              <a:t>direction</a:t>
            </a:r>
            <a:r>
              <a:rPr lang="en-GB" sz="2800">
                <a:solidFill>
                  <a:schemeClr val="bg1"/>
                </a:solidFill>
                <a:latin typeface="Arial" pitchFamily="34" charset="0"/>
              </a:rPr>
              <a:t> of the force.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B9E5FC3-907E-4559-9923-5F9828C5173C}" type="slidenum">
              <a:rPr lang="en-GB" sz="2000" smtClean="0">
                <a:solidFill>
                  <a:schemeClr val="accent1"/>
                </a:solidFill>
              </a:rPr>
              <a:pPr eaLnBrk="1" hangingPunct="1"/>
              <a:t>15</a:t>
            </a:fld>
            <a:endParaRPr lang="en-GB" sz="2000" smtClean="0">
              <a:solidFill>
                <a:schemeClr val="accent1"/>
              </a:solidFill>
            </a:endParaRPr>
          </a:p>
        </p:txBody>
      </p:sp>
      <p:sp>
        <p:nvSpPr>
          <p:cNvPr id="1843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43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8437" name="Rectangle 2050"/>
          <p:cNvSpPr>
            <a:spLocks noGrp="1" noChangeArrowheads="1"/>
          </p:cNvSpPr>
          <p:nvPr>
            <p:ph type="title"/>
          </p:nvPr>
        </p:nvSpPr>
        <p:spPr>
          <a:xfrm>
            <a:off x="2057400" y="1524000"/>
            <a:ext cx="4724400" cy="3733800"/>
          </a:xfrm>
        </p:spPr>
        <p:txBody>
          <a:bodyPr/>
          <a:lstStyle/>
          <a:p>
            <a:pPr algn="ctr" eaLnBrk="1" hangingPunct="1"/>
            <a:r>
              <a:rPr lang="en-GB" sz="7200" smtClean="0"/>
              <a:t>EFFECTS OF A FORCE?</a:t>
            </a: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56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CC7DE67-32CC-42A3-A8CD-8D3E20D0A71F}" type="slidenum">
              <a:rPr lang="en-GB" sz="2000" smtClean="0">
                <a:solidFill>
                  <a:schemeClr val="accent1"/>
                </a:solidFill>
              </a:rPr>
              <a:pPr eaLnBrk="1" hangingPunct="1"/>
              <a:t>150</a:t>
            </a:fld>
            <a:endParaRPr lang="en-GB" sz="2000" smtClean="0">
              <a:solidFill>
                <a:schemeClr val="accent1"/>
              </a:solidFill>
            </a:endParaRPr>
          </a:p>
        </p:txBody>
      </p:sp>
      <p:sp>
        <p:nvSpPr>
          <p:cNvPr id="15565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5565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55653" name="Rectangle 2"/>
          <p:cNvSpPr>
            <a:spLocks noGrp="1" noChangeArrowheads="1"/>
          </p:cNvSpPr>
          <p:nvPr>
            <p:ph type="title"/>
          </p:nvPr>
        </p:nvSpPr>
        <p:spPr/>
        <p:txBody>
          <a:bodyPr/>
          <a:lstStyle/>
          <a:p>
            <a:pPr eaLnBrk="1" hangingPunct="1"/>
            <a:r>
              <a:rPr lang="en-GB" smtClean="0"/>
              <a:t>What do forces do?</a:t>
            </a:r>
          </a:p>
        </p:txBody>
      </p:sp>
      <p:sp>
        <p:nvSpPr>
          <p:cNvPr id="401411" name="Rectangle 3"/>
          <p:cNvSpPr>
            <a:spLocks noGrp="1" noChangeArrowheads="1"/>
          </p:cNvSpPr>
          <p:nvPr>
            <p:ph type="body" idx="1"/>
          </p:nvPr>
        </p:nvSpPr>
        <p:spPr>
          <a:xfrm>
            <a:off x="533400" y="838200"/>
            <a:ext cx="3048000" cy="414338"/>
          </a:xfrm>
        </p:spPr>
        <p:txBody>
          <a:bodyPr/>
          <a:lstStyle/>
          <a:p>
            <a:pPr eaLnBrk="1" hangingPunct="1">
              <a:lnSpc>
                <a:spcPct val="80000"/>
              </a:lnSpc>
              <a:buFontTx/>
              <a:buNone/>
            </a:pPr>
            <a:r>
              <a:rPr lang="en-GB" sz="2400" smtClean="0"/>
              <a:t>Here is my object</a:t>
            </a:r>
          </a:p>
        </p:txBody>
      </p:sp>
      <p:sp>
        <p:nvSpPr>
          <p:cNvPr id="401415" name="Text Box 7"/>
          <p:cNvSpPr txBox="1">
            <a:spLocks noChangeArrowheads="1"/>
          </p:cNvSpPr>
          <p:nvPr/>
        </p:nvSpPr>
        <p:spPr bwMode="auto">
          <a:xfrm>
            <a:off x="533400" y="1676400"/>
            <a:ext cx="2286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chemeClr val="bg1"/>
                </a:solidFill>
                <a:latin typeface="Tahoma" pitchFamily="34" charset="0"/>
              </a:rPr>
              <a:t>We apply a force</a:t>
            </a:r>
          </a:p>
        </p:txBody>
      </p:sp>
      <p:sp>
        <p:nvSpPr>
          <p:cNvPr id="401416" name="Text Box 8"/>
          <p:cNvSpPr txBox="1">
            <a:spLocks noChangeArrowheads="1"/>
          </p:cNvSpPr>
          <p:nvPr/>
        </p:nvSpPr>
        <p:spPr bwMode="auto">
          <a:xfrm>
            <a:off x="4876800" y="1295400"/>
            <a:ext cx="3276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chemeClr val="bg1"/>
                </a:solidFill>
                <a:latin typeface="Tahoma" pitchFamily="34" charset="0"/>
              </a:rPr>
              <a:t>The size of the arrow represents the size of the force. </a:t>
            </a:r>
          </a:p>
        </p:txBody>
      </p:sp>
      <p:sp>
        <p:nvSpPr>
          <p:cNvPr id="401418" name="Text Box 10"/>
          <p:cNvSpPr txBox="1">
            <a:spLocks noChangeArrowheads="1"/>
          </p:cNvSpPr>
          <p:nvPr/>
        </p:nvSpPr>
        <p:spPr bwMode="auto">
          <a:xfrm>
            <a:off x="457200" y="4648200"/>
            <a:ext cx="48768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rgbClr val="FFFF00"/>
                </a:solidFill>
                <a:latin typeface="Tahoma" pitchFamily="34" charset="0"/>
              </a:rPr>
              <a:t>If we want the object to slow down again, we need to apply a</a:t>
            </a:r>
            <a:r>
              <a:rPr lang="en-GB">
                <a:latin typeface="Tahoma" pitchFamily="34" charset="0"/>
              </a:rPr>
              <a:t> </a:t>
            </a:r>
            <a:r>
              <a:rPr lang="en-GB" b="1">
                <a:solidFill>
                  <a:srgbClr val="FF0000"/>
                </a:solidFill>
                <a:latin typeface="Tahoma" pitchFamily="34" charset="0"/>
              </a:rPr>
              <a:t>braking force</a:t>
            </a:r>
            <a:r>
              <a:rPr lang="en-GB">
                <a:latin typeface="Tahoma" pitchFamily="34" charset="0"/>
              </a:rPr>
              <a:t> </a:t>
            </a:r>
            <a:r>
              <a:rPr lang="en-GB">
                <a:solidFill>
                  <a:srgbClr val="FFFF00"/>
                </a:solidFill>
                <a:latin typeface="Tahoma" pitchFamily="34" charset="0"/>
              </a:rPr>
              <a:t>in the opposite direction.</a:t>
            </a:r>
          </a:p>
        </p:txBody>
      </p:sp>
      <p:sp>
        <p:nvSpPr>
          <p:cNvPr id="401419" name="Rectangle 11"/>
          <p:cNvSpPr>
            <a:spLocks noChangeArrowheads="1"/>
          </p:cNvSpPr>
          <p:nvPr/>
        </p:nvSpPr>
        <p:spPr bwMode="auto">
          <a:xfrm>
            <a:off x="4038600" y="685800"/>
            <a:ext cx="630238" cy="630238"/>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01436" name="Group 28"/>
          <p:cNvGrpSpPr>
            <a:grpSpLocks/>
          </p:cNvGrpSpPr>
          <p:nvPr/>
        </p:nvGrpSpPr>
        <p:grpSpPr bwMode="auto">
          <a:xfrm>
            <a:off x="5867400" y="5029200"/>
            <a:ext cx="1260475" cy="630238"/>
            <a:chOff x="1296" y="3216"/>
            <a:chExt cx="794" cy="397"/>
          </a:xfrm>
        </p:grpSpPr>
        <p:grpSp>
          <p:nvGrpSpPr>
            <p:cNvPr id="155670" name="Group 13"/>
            <p:cNvGrpSpPr>
              <a:grpSpLocks/>
            </p:cNvGrpSpPr>
            <p:nvPr/>
          </p:nvGrpSpPr>
          <p:grpSpPr bwMode="auto">
            <a:xfrm>
              <a:off x="1296" y="3216"/>
              <a:ext cx="794" cy="397"/>
              <a:chOff x="2481" y="2727"/>
              <a:chExt cx="794" cy="397"/>
            </a:xfrm>
          </p:grpSpPr>
          <p:sp>
            <p:nvSpPr>
              <p:cNvPr id="155672" name="AutoShape 14"/>
              <p:cNvSpPr>
                <a:spLocks noChangeArrowheads="1"/>
              </p:cNvSpPr>
              <p:nvPr/>
            </p:nvSpPr>
            <p:spPr bwMode="auto">
              <a:xfrm rot="10800000">
                <a:off x="2481" y="2842"/>
                <a:ext cx="511" cy="170"/>
              </a:xfrm>
              <a:prstGeom prst="rightArrow">
                <a:avLst>
                  <a:gd name="adj1" fmla="val 50000"/>
                  <a:gd name="adj2" fmla="val 75147"/>
                </a:avLst>
              </a:prstGeom>
              <a:solidFill>
                <a:srgbClr val="FFFF00"/>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5673" name="Rectangle 15"/>
              <p:cNvSpPr>
                <a:spLocks noChangeArrowheads="1"/>
              </p:cNvSpPr>
              <p:nvPr/>
            </p:nvSpPr>
            <p:spPr bwMode="auto">
              <a:xfrm rot="10800000">
                <a:off x="2878" y="2727"/>
                <a:ext cx="397" cy="397"/>
              </a:xfrm>
              <a:prstGeom prst="rect">
                <a:avLst/>
              </a:prstGeom>
              <a:solidFill>
                <a:srgbClr val="FFFF00"/>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55671" name="Rectangle 16"/>
            <p:cNvSpPr>
              <a:spLocks noChangeArrowheads="1"/>
            </p:cNvSpPr>
            <p:nvPr/>
          </p:nvSpPr>
          <p:spPr bwMode="auto">
            <a:xfrm>
              <a:off x="1680" y="3216"/>
              <a:ext cx="397" cy="397"/>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01428" name="Group 20"/>
          <p:cNvGrpSpPr>
            <a:grpSpLocks/>
          </p:cNvGrpSpPr>
          <p:nvPr/>
        </p:nvGrpSpPr>
        <p:grpSpPr bwMode="auto">
          <a:xfrm>
            <a:off x="3124200" y="1752600"/>
            <a:ext cx="1260475" cy="630238"/>
            <a:chOff x="1776" y="1200"/>
            <a:chExt cx="794" cy="397"/>
          </a:xfrm>
        </p:grpSpPr>
        <p:grpSp>
          <p:nvGrpSpPr>
            <p:cNvPr id="155666" name="Group 4"/>
            <p:cNvGrpSpPr>
              <a:grpSpLocks/>
            </p:cNvGrpSpPr>
            <p:nvPr/>
          </p:nvGrpSpPr>
          <p:grpSpPr bwMode="auto">
            <a:xfrm>
              <a:off x="1776" y="1200"/>
              <a:ext cx="794" cy="397"/>
              <a:chOff x="272" y="2727"/>
              <a:chExt cx="794" cy="397"/>
            </a:xfrm>
          </p:grpSpPr>
          <p:sp>
            <p:nvSpPr>
              <p:cNvPr id="155668" name="AutoShape 5"/>
              <p:cNvSpPr>
                <a:spLocks noChangeArrowheads="1"/>
              </p:cNvSpPr>
              <p:nvPr/>
            </p:nvSpPr>
            <p:spPr bwMode="auto">
              <a:xfrm>
                <a:off x="555" y="2840"/>
                <a:ext cx="511" cy="170"/>
              </a:xfrm>
              <a:prstGeom prst="rightArrow">
                <a:avLst>
                  <a:gd name="adj1" fmla="val 50000"/>
                  <a:gd name="adj2" fmla="val 75147"/>
                </a:avLst>
              </a:prstGeom>
              <a:solidFill>
                <a:srgbClr val="FFFF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5669" name="Rectangle 6"/>
              <p:cNvSpPr>
                <a:spLocks noChangeArrowheads="1"/>
              </p:cNvSpPr>
              <p:nvPr/>
            </p:nvSpPr>
            <p:spPr bwMode="auto">
              <a:xfrm>
                <a:off x="272" y="2727"/>
                <a:ext cx="397" cy="397"/>
              </a:xfrm>
              <a:prstGeom prst="rect">
                <a:avLst/>
              </a:prstGeom>
              <a:solidFill>
                <a:srgbClr val="FFFF00"/>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55667" name="Rectangle 19"/>
            <p:cNvSpPr>
              <a:spLocks noChangeArrowheads="1"/>
            </p:cNvSpPr>
            <p:nvPr/>
          </p:nvSpPr>
          <p:spPr bwMode="auto">
            <a:xfrm>
              <a:off x="1776" y="1200"/>
              <a:ext cx="397" cy="397"/>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401434" name="Group 26"/>
          <p:cNvGrpSpPr>
            <a:grpSpLocks/>
          </p:cNvGrpSpPr>
          <p:nvPr/>
        </p:nvGrpSpPr>
        <p:grpSpPr bwMode="auto">
          <a:xfrm>
            <a:off x="685800" y="2895600"/>
            <a:ext cx="2514600" cy="630238"/>
            <a:chOff x="2208" y="2304"/>
            <a:chExt cx="1584" cy="397"/>
          </a:xfrm>
        </p:grpSpPr>
        <p:sp>
          <p:nvSpPr>
            <p:cNvPr id="155664" name="AutoShape 23"/>
            <p:cNvSpPr>
              <a:spLocks noChangeArrowheads="1"/>
            </p:cNvSpPr>
            <p:nvPr/>
          </p:nvSpPr>
          <p:spPr bwMode="auto">
            <a:xfrm>
              <a:off x="2495" y="2417"/>
              <a:ext cx="1297" cy="170"/>
            </a:xfrm>
            <a:prstGeom prst="rightArrow">
              <a:avLst>
                <a:gd name="adj1" fmla="val 50000"/>
                <a:gd name="adj2" fmla="val 190735"/>
              </a:avLst>
            </a:prstGeom>
            <a:solidFill>
              <a:srgbClr val="FFFF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5665" name="Rectangle 25"/>
            <p:cNvSpPr>
              <a:spLocks noChangeArrowheads="1"/>
            </p:cNvSpPr>
            <p:nvPr/>
          </p:nvSpPr>
          <p:spPr bwMode="auto">
            <a:xfrm>
              <a:off x="2208" y="2304"/>
              <a:ext cx="397" cy="397"/>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01435" name="Text Box 27"/>
          <p:cNvSpPr txBox="1">
            <a:spLocks noChangeArrowheads="1"/>
          </p:cNvSpPr>
          <p:nvPr/>
        </p:nvSpPr>
        <p:spPr bwMode="auto">
          <a:xfrm>
            <a:off x="3581400" y="2819400"/>
            <a:ext cx="5029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chemeClr val="bg1"/>
                </a:solidFill>
                <a:latin typeface="Tahoma" pitchFamily="34" charset="0"/>
              </a:rPr>
              <a:t>This object has a bigger force acting on it. </a:t>
            </a:r>
          </a:p>
        </p:txBody>
      </p:sp>
      <p:sp>
        <p:nvSpPr>
          <p:cNvPr id="401437" name="Text Box 29"/>
          <p:cNvSpPr txBox="1">
            <a:spLocks noChangeArrowheads="1"/>
          </p:cNvSpPr>
          <p:nvPr/>
        </p:nvSpPr>
        <p:spPr bwMode="auto">
          <a:xfrm>
            <a:off x="1828800" y="3810000"/>
            <a:ext cx="662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rgbClr val="FFFF00"/>
                </a:solidFill>
                <a:latin typeface="Tahoma" pitchFamily="34" charset="0"/>
              </a:rPr>
              <a:t>HOW WILL WE CHANGE WHAT WE SEE?</a:t>
            </a:r>
            <a:r>
              <a:rPr lang="en-GB">
                <a:solidFill>
                  <a:schemeClr val="bg1"/>
                </a:solidFill>
                <a:latin typeface="Tahoma"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01419"/>
                                        </p:tgtEl>
                                        <p:attrNameLst>
                                          <p:attrName>style.visibility</p:attrName>
                                        </p:attrNameLst>
                                      </p:cBhvr>
                                      <p:to>
                                        <p:strVal val="visible"/>
                                      </p:to>
                                    </p:set>
                                    <p:animEffect transition="in" filter="box(out)">
                                      <p:cBhvr>
                                        <p:cTn id="7" dur="500"/>
                                        <p:tgtEl>
                                          <p:spTgt spid="4014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01411">
                                            <p:txEl>
                                              <p:pRg st="0" end="0"/>
                                            </p:txEl>
                                          </p:spTgt>
                                        </p:tgtEl>
                                        <p:attrNameLst>
                                          <p:attrName>style.visibility</p:attrName>
                                        </p:attrNameLst>
                                      </p:cBhvr>
                                      <p:to>
                                        <p:strVal val="visible"/>
                                      </p:to>
                                    </p:set>
                                    <p:animEffect transition="in" filter="box(out)">
                                      <p:cBhvr>
                                        <p:cTn id="12" dur="500"/>
                                        <p:tgtEl>
                                          <p:spTgt spid="40141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401415"/>
                                        </p:tgtEl>
                                        <p:attrNameLst>
                                          <p:attrName>style.visibility</p:attrName>
                                        </p:attrNameLst>
                                      </p:cBhvr>
                                      <p:to>
                                        <p:strVal val="visible"/>
                                      </p:to>
                                    </p:set>
                                    <p:animEffect transition="in" filter="box(out)">
                                      <p:cBhvr>
                                        <p:cTn id="17" dur="500"/>
                                        <p:tgtEl>
                                          <p:spTgt spid="4014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401416"/>
                                        </p:tgtEl>
                                        <p:attrNameLst>
                                          <p:attrName>style.visibility</p:attrName>
                                        </p:attrNameLst>
                                      </p:cBhvr>
                                      <p:to>
                                        <p:strVal val="visible"/>
                                      </p:to>
                                    </p:set>
                                    <p:animEffect transition="in" filter="box(out)">
                                      <p:cBhvr>
                                        <p:cTn id="22" dur="500"/>
                                        <p:tgtEl>
                                          <p:spTgt spid="40141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401428"/>
                                        </p:tgtEl>
                                        <p:attrNameLst>
                                          <p:attrName>style.visibility</p:attrName>
                                        </p:attrNameLst>
                                      </p:cBhvr>
                                      <p:to>
                                        <p:strVal val="visible"/>
                                      </p:to>
                                    </p:set>
                                    <p:animEffect transition="in" filter="box(out)">
                                      <p:cBhvr>
                                        <p:cTn id="27" dur="500"/>
                                        <p:tgtEl>
                                          <p:spTgt spid="40142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401434"/>
                                        </p:tgtEl>
                                        <p:attrNameLst>
                                          <p:attrName>style.visibility</p:attrName>
                                        </p:attrNameLst>
                                      </p:cBhvr>
                                      <p:to>
                                        <p:strVal val="visible"/>
                                      </p:to>
                                    </p:set>
                                    <p:animEffect transition="in" filter="box(out)">
                                      <p:cBhvr>
                                        <p:cTn id="32" dur="500"/>
                                        <p:tgtEl>
                                          <p:spTgt spid="40143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401435"/>
                                        </p:tgtEl>
                                        <p:attrNameLst>
                                          <p:attrName>style.visibility</p:attrName>
                                        </p:attrNameLst>
                                      </p:cBhvr>
                                      <p:to>
                                        <p:strVal val="visible"/>
                                      </p:to>
                                    </p:set>
                                    <p:animEffect transition="in" filter="box(out)">
                                      <p:cBhvr>
                                        <p:cTn id="37" dur="500"/>
                                        <p:tgtEl>
                                          <p:spTgt spid="40143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401437"/>
                                        </p:tgtEl>
                                        <p:attrNameLst>
                                          <p:attrName>style.visibility</p:attrName>
                                        </p:attrNameLst>
                                      </p:cBhvr>
                                      <p:to>
                                        <p:strVal val="visible"/>
                                      </p:to>
                                    </p:set>
                                    <p:animEffect transition="in" filter="box(out)">
                                      <p:cBhvr>
                                        <p:cTn id="42" dur="500"/>
                                        <p:tgtEl>
                                          <p:spTgt spid="40143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nodeType="clickEffect">
                                  <p:stCondLst>
                                    <p:cond delay="0"/>
                                  </p:stCondLst>
                                  <p:childTnLst>
                                    <p:set>
                                      <p:cBhvr>
                                        <p:cTn id="46" dur="1" fill="hold">
                                          <p:stCondLst>
                                            <p:cond delay="0"/>
                                          </p:stCondLst>
                                        </p:cTn>
                                        <p:tgtEl>
                                          <p:spTgt spid="401436"/>
                                        </p:tgtEl>
                                        <p:attrNameLst>
                                          <p:attrName>style.visibility</p:attrName>
                                        </p:attrNameLst>
                                      </p:cBhvr>
                                      <p:to>
                                        <p:strVal val="visible"/>
                                      </p:to>
                                    </p:set>
                                    <p:animEffect transition="in" filter="box(out)">
                                      <p:cBhvr>
                                        <p:cTn id="47" dur="500"/>
                                        <p:tgtEl>
                                          <p:spTgt spid="40143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32" fill="hold" grpId="0" nodeType="clickEffect">
                                  <p:stCondLst>
                                    <p:cond delay="0"/>
                                  </p:stCondLst>
                                  <p:childTnLst>
                                    <p:set>
                                      <p:cBhvr>
                                        <p:cTn id="51" dur="1" fill="hold">
                                          <p:stCondLst>
                                            <p:cond delay="0"/>
                                          </p:stCondLst>
                                        </p:cTn>
                                        <p:tgtEl>
                                          <p:spTgt spid="401418"/>
                                        </p:tgtEl>
                                        <p:attrNameLst>
                                          <p:attrName>style.visibility</p:attrName>
                                        </p:attrNameLst>
                                      </p:cBhvr>
                                      <p:to>
                                        <p:strVal val="visible"/>
                                      </p:to>
                                    </p:set>
                                    <p:animEffect transition="in" filter="box(out)">
                                      <p:cBhvr>
                                        <p:cTn id="52" dur="500"/>
                                        <p:tgtEl>
                                          <p:spTgt spid="401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1" grpId="0" build="p" autoUpdateAnimBg="0"/>
      <p:bldP spid="401415" grpId="0" autoUpdateAnimBg="0"/>
      <p:bldP spid="401416" grpId="0" autoUpdateAnimBg="0"/>
      <p:bldP spid="401418" grpId="0" autoUpdateAnimBg="0"/>
      <p:bldP spid="401419" grpId="0" animBg="1"/>
      <p:bldP spid="401435" grpId="0" autoUpdateAnimBg="0"/>
      <p:bldP spid="401437" grpId="0" autoUpdateAnimBg="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3D02452-F040-47EF-AB0C-DAF77EE45B61}" type="slidenum">
              <a:rPr lang="en-GB" sz="2000" smtClean="0">
                <a:solidFill>
                  <a:schemeClr val="accent1"/>
                </a:solidFill>
              </a:rPr>
              <a:pPr eaLnBrk="1" hangingPunct="1"/>
              <a:t>151</a:t>
            </a:fld>
            <a:endParaRPr lang="en-GB" sz="2000" smtClean="0">
              <a:solidFill>
                <a:schemeClr val="accent1"/>
              </a:solidFill>
            </a:endParaRPr>
          </a:p>
        </p:txBody>
      </p:sp>
      <p:sp>
        <p:nvSpPr>
          <p:cNvPr id="15667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5667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56677" name="Rectangle 2"/>
          <p:cNvSpPr>
            <a:spLocks noGrp="1" noChangeArrowheads="1"/>
          </p:cNvSpPr>
          <p:nvPr>
            <p:ph type="title"/>
          </p:nvPr>
        </p:nvSpPr>
        <p:spPr>
          <a:xfrm>
            <a:off x="1143000" y="1752600"/>
            <a:ext cx="6324600" cy="3733800"/>
          </a:xfrm>
        </p:spPr>
        <p:txBody>
          <a:bodyPr/>
          <a:lstStyle/>
          <a:p>
            <a:pPr algn="ctr" eaLnBrk="1" hangingPunct="1"/>
            <a:r>
              <a:rPr lang="en-GB" sz="7200" smtClean="0"/>
              <a:t>BALANCED &amp; Unbalanced  FORCES?</a:t>
            </a: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B6E3994-48B7-4758-98DB-158FA9A5C737}" type="slidenum">
              <a:rPr lang="en-GB" sz="2000" smtClean="0">
                <a:solidFill>
                  <a:schemeClr val="accent1"/>
                </a:solidFill>
              </a:rPr>
              <a:pPr eaLnBrk="1" hangingPunct="1"/>
              <a:t>152</a:t>
            </a:fld>
            <a:endParaRPr lang="en-GB" sz="2000" smtClean="0">
              <a:solidFill>
                <a:schemeClr val="accent1"/>
              </a:solidFill>
            </a:endParaRPr>
          </a:p>
        </p:txBody>
      </p:sp>
      <p:sp>
        <p:nvSpPr>
          <p:cNvPr id="157699"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57700"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57701" name="Rectangle 2"/>
          <p:cNvSpPr>
            <a:spLocks noGrp="1" noChangeArrowheads="1"/>
          </p:cNvSpPr>
          <p:nvPr>
            <p:ph type="title"/>
          </p:nvPr>
        </p:nvSpPr>
        <p:spPr/>
        <p:txBody>
          <a:bodyPr/>
          <a:lstStyle/>
          <a:p>
            <a:pPr eaLnBrk="1" hangingPunct="1"/>
            <a:endParaRPr lang="en-US" smtClean="0"/>
          </a:p>
        </p:txBody>
      </p:sp>
      <p:sp>
        <p:nvSpPr>
          <p:cNvPr id="157702" name="Rectangle 4"/>
          <p:cNvSpPr>
            <a:spLocks noGrp="1" noChangeArrowheads="1"/>
          </p:cNvSpPr>
          <p:nvPr>
            <p:ph type="body" sz="half" idx="2"/>
          </p:nvPr>
        </p:nvSpPr>
        <p:spPr/>
        <p:txBody>
          <a:bodyPr/>
          <a:lstStyle/>
          <a:p>
            <a:pPr eaLnBrk="1" hangingPunct="1"/>
            <a:r>
              <a:rPr lang="en-GB" sz="2800" b="1" i="1" smtClean="0">
                <a:latin typeface="Arial" pitchFamily="34" charset="0"/>
              </a:rPr>
              <a:t>For the effects of a force to be seen the forces must be unbalanced.</a:t>
            </a:r>
          </a:p>
        </p:txBody>
      </p:sp>
      <p:graphicFrame>
        <p:nvGraphicFramePr>
          <p:cNvPr id="157703" name="Object 5"/>
          <p:cNvGraphicFramePr>
            <a:graphicFrameLocks noGrp="1" noChangeAspect="1"/>
          </p:cNvGraphicFramePr>
          <p:nvPr>
            <p:ph sz="half" idx="1"/>
          </p:nvPr>
        </p:nvGraphicFramePr>
        <p:xfrm>
          <a:off x="685800" y="1724025"/>
          <a:ext cx="7772400" cy="1465263"/>
        </p:xfrm>
        <a:graphic>
          <a:graphicData uri="http://schemas.openxmlformats.org/presentationml/2006/ole">
            <mc:AlternateContent xmlns:mc="http://schemas.openxmlformats.org/markup-compatibility/2006">
              <mc:Choice xmlns:v="urn:schemas-microsoft-com:vml" Requires="v">
                <p:oleObj spid="_x0000_s157744" name="Drawing" r:id="rId3" imgW="13342429" imgH="7974892" progId="Presentations.Drawing.12">
                  <p:embed/>
                </p:oleObj>
              </mc:Choice>
              <mc:Fallback>
                <p:oleObj name="Drawing" r:id="rId3" imgW="13342429" imgH="7974892" progId="Presentations.Drawing.12">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724025"/>
                        <a:ext cx="77724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B6273AF-A20D-4CD3-87D4-1BBEF432A38C}" type="slidenum">
              <a:rPr lang="en-GB" sz="2000" smtClean="0">
                <a:solidFill>
                  <a:schemeClr val="accent1"/>
                </a:solidFill>
              </a:rPr>
              <a:pPr eaLnBrk="1" hangingPunct="1"/>
              <a:t>153</a:t>
            </a:fld>
            <a:endParaRPr lang="en-GB" sz="2000" smtClean="0">
              <a:solidFill>
                <a:schemeClr val="accent1"/>
              </a:solidFill>
            </a:endParaRPr>
          </a:p>
        </p:txBody>
      </p:sp>
      <p:sp>
        <p:nvSpPr>
          <p:cNvPr id="15872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5872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58725" name="Rectangle 2"/>
          <p:cNvSpPr>
            <a:spLocks noGrp="1" noChangeArrowheads="1"/>
          </p:cNvSpPr>
          <p:nvPr>
            <p:ph type="title"/>
          </p:nvPr>
        </p:nvSpPr>
        <p:spPr/>
        <p:txBody>
          <a:bodyPr/>
          <a:lstStyle/>
          <a:p>
            <a:pPr eaLnBrk="1" hangingPunct="1"/>
            <a:r>
              <a:rPr lang="en-GB" smtClean="0"/>
              <a:t>Balanced Forces</a:t>
            </a:r>
          </a:p>
        </p:txBody>
      </p:sp>
      <p:sp>
        <p:nvSpPr>
          <p:cNvPr id="158726" name="Rectangle 3"/>
          <p:cNvSpPr>
            <a:spLocks noGrp="1" noChangeArrowheads="1"/>
          </p:cNvSpPr>
          <p:nvPr>
            <p:ph type="body" idx="1"/>
          </p:nvPr>
        </p:nvSpPr>
        <p:spPr/>
        <p:txBody>
          <a:bodyPr/>
          <a:lstStyle/>
          <a:p>
            <a:pPr eaLnBrk="1" hangingPunct="1"/>
            <a:r>
              <a:rPr lang="en-GB" smtClean="0"/>
              <a:t>Forces are balanced if they are the same size but in opposing directions:</a:t>
            </a:r>
          </a:p>
        </p:txBody>
      </p:sp>
      <p:sp>
        <p:nvSpPr>
          <p:cNvPr id="158727" name="Rectangle 4"/>
          <p:cNvSpPr>
            <a:spLocks noChangeArrowheads="1"/>
          </p:cNvSpPr>
          <p:nvPr/>
        </p:nvSpPr>
        <p:spPr bwMode="auto">
          <a:xfrm>
            <a:off x="3059113" y="3500438"/>
            <a:ext cx="2305050" cy="1295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8728" name="AutoShape 5"/>
          <p:cNvSpPr>
            <a:spLocks noChangeArrowheads="1"/>
          </p:cNvSpPr>
          <p:nvPr/>
        </p:nvSpPr>
        <p:spPr bwMode="auto">
          <a:xfrm>
            <a:off x="1763713" y="3789363"/>
            <a:ext cx="1079500" cy="647700"/>
          </a:xfrm>
          <a:prstGeom prst="rightArrow">
            <a:avLst>
              <a:gd name="adj1" fmla="val 50000"/>
              <a:gd name="adj2" fmla="val 41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a:solidFill>
                  <a:schemeClr val="bg1"/>
                </a:solidFill>
                <a:latin typeface="Comic Sans MS" pitchFamily="66" charset="0"/>
              </a:rPr>
              <a:t>40N</a:t>
            </a:r>
          </a:p>
        </p:txBody>
      </p:sp>
      <p:sp>
        <p:nvSpPr>
          <p:cNvPr id="158729" name="AutoShape 6"/>
          <p:cNvSpPr>
            <a:spLocks noChangeArrowheads="1"/>
          </p:cNvSpPr>
          <p:nvPr/>
        </p:nvSpPr>
        <p:spPr bwMode="auto">
          <a:xfrm rot="10800000">
            <a:off x="5580063" y="3789363"/>
            <a:ext cx="1079500" cy="647700"/>
          </a:xfrm>
          <a:prstGeom prst="rightArrow">
            <a:avLst>
              <a:gd name="adj1" fmla="val 50000"/>
              <a:gd name="adj2" fmla="val 41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r>
              <a:rPr lang="en-GB" sz="1800">
                <a:solidFill>
                  <a:schemeClr val="bg1"/>
                </a:solidFill>
                <a:latin typeface="Comic Sans MS" pitchFamily="66" charset="0"/>
              </a:rPr>
              <a:t>40N</a:t>
            </a:r>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97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49B8468-4A87-47F3-83C5-E9E91FE5D94E}" type="slidenum">
              <a:rPr lang="en-GB" sz="2000" smtClean="0">
                <a:solidFill>
                  <a:schemeClr val="accent1"/>
                </a:solidFill>
              </a:rPr>
              <a:pPr eaLnBrk="1" hangingPunct="1"/>
              <a:t>154</a:t>
            </a:fld>
            <a:endParaRPr lang="en-GB" sz="2000" smtClean="0">
              <a:solidFill>
                <a:schemeClr val="accent1"/>
              </a:solidFill>
            </a:endParaRPr>
          </a:p>
        </p:txBody>
      </p:sp>
      <p:sp>
        <p:nvSpPr>
          <p:cNvPr id="15974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5974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59749" name="Rectangle 2"/>
          <p:cNvSpPr>
            <a:spLocks noGrp="1" noChangeArrowheads="1"/>
          </p:cNvSpPr>
          <p:nvPr>
            <p:ph type="title"/>
          </p:nvPr>
        </p:nvSpPr>
        <p:spPr/>
        <p:txBody>
          <a:bodyPr/>
          <a:lstStyle/>
          <a:p>
            <a:pPr eaLnBrk="1" hangingPunct="1"/>
            <a:r>
              <a:rPr lang="en-GB" smtClean="0"/>
              <a:t>Unbalanced Forces</a:t>
            </a:r>
          </a:p>
        </p:txBody>
      </p:sp>
      <p:sp>
        <p:nvSpPr>
          <p:cNvPr id="434179" name="Rectangle 3"/>
          <p:cNvSpPr>
            <a:spLocks noGrp="1" noChangeArrowheads="1"/>
          </p:cNvSpPr>
          <p:nvPr>
            <p:ph type="body" idx="1"/>
          </p:nvPr>
        </p:nvSpPr>
        <p:spPr>
          <a:xfrm>
            <a:off x="468313" y="1773238"/>
            <a:ext cx="8229600" cy="4525962"/>
          </a:xfrm>
        </p:spPr>
        <p:txBody>
          <a:bodyPr/>
          <a:lstStyle/>
          <a:p>
            <a:pPr eaLnBrk="1" hangingPunct="1"/>
            <a:r>
              <a:rPr lang="en-GB" sz="2800" smtClean="0"/>
              <a:t>When forces working in opposite directions are unequal they are unbalanced:</a:t>
            </a:r>
          </a:p>
          <a:p>
            <a:pPr eaLnBrk="1" hangingPunct="1">
              <a:buFontTx/>
              <a:buNone/>
            </a:pPr>
            <a:endParaRPr lang="en-GB" sz="2800" smtClean="0"/>
          </a:p>
          <a:p>
            <a:pPr eaLnBrk="1" hangingPunct="1">
              <a:buFontTx/>
              <a:buNone/>
            </a:pPr>
            <a:endParaRPr lang="en-GB" sz="2800" smtClean="0"/>
          </a:p>
          <a:p>
            <a:pPr eaLnBrk="1" hangingPunct="1">
              <a:buFontTx/>
              <a:buNone/>
            </a:pPr>
            <a:endParaRPr lang="en-GB" sz="2800" smtClean="0"/>
          </a:p>
          <a:p>
            <a:pPr eaLnBrk="1" hangingPunct="1">
              <a:buFontTx/>
              <a:buNone/>
            </a:pPr>
            <a:endParaRPr lang="en-GB" sz="2800" smtClean="0"/>
          </a:p>
          <a:p>
            <a:pPr eaLnBrk="1" hangingPunct="1">
              <a:buFontTx/>
              <a:buNone/>
            </a:pPr>
            <a:endParaRPr lang="en-GB" sz="2800" smtClean="0"/>
          </a:p>
          <a:p>
            <a:pPr eaLnBrk="1" hangingPunct="1">
              <a:buFont typeface="Wingdings" pitchFamily="2" charset="2"/>
              <a:buChar char="§"/>
            </a:pPr>
            <a:r>
              <a:rPr lang="en-GB" sz="2800" smtClean="0"/>
              <a:t>Which direction will the box move?</a:t>
            </a:r>
          </a:p>
        </p:txBody>
      </p:sp>
      <p:grpSp>
        <p:nvGrpSpPr>
          <p:cNvPr id="159751" name="Group 4"/>
          <p:cNvGrpSpPr>
            <a:grpSpLocks/>
          </p:cNvGrpSpPr>
          <p:nvPr/>
        </p:nvGrpSpPr>
        <p:grpSpPr bwMode="auto">
          <a:xfrm>
            <a:off x="1835150" y="3500438"/>
            <a:ext cx="3744913" cy="1152525"/>
            <a:chOff x="1156" y="2205"/>
            <a:chExt cx="2359" cy="726"/>
          </a:xfrm>
        </p:grpSpPr>
        <p:sp>
          <p:nvSpPr>
            <p:cNvPr id="159753" name="Rectangle 5"/>
            <p:cNvSpPr>
              <a:spLocks noChangeArrowheads="1"/>
            </p:cNvSpPr>
            <p:nvPr/>
          </p:nvSpPr>
          <p:spPr bwMode="auto">
            <a:xfrm>
              <a:off x="2064" y="2205"/>
              <a:ext cx="1451" cy="72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9754" name="AutoShape 6"/>
            <p:cNvSpPr>
              <a:spLocks noChangeArrowheads="1"/>
            </p:cNvSpPr>
            <p:nvPr/>
          </p:nvSpPr>
          <p:spPr bwMode="auto">
            <a:xfrm>
              <a:off x="1156" y="2205"/>
              <a:ext cx="862" cy="635"/>
            </a:xfrm>
            <a:prstGeom prst="rightArrow">
              <a:avLst>
                <a:gd name="adj1" fmla="val 50000"/>
                <a:gd name="adj2" fmla="val 339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solidFill>
                    <a:srgbClr val="FFFF00"/>
                  </a:solidFill>
                  <a:latin typeface="Comic Sans MS" pitchFamily="66" charset="0"/>
                </a:rPr>
                <a:t>100N</a:t>
              </a:r>
            </a:p>
          </p:txBody>
        </p:sp>
      </p:grpSp>
      <p:sp>
        <p:nvSpPr>
          <p:cNvPr id="159752" name="AutoShape 7"/>
          <p:cNvSpPr>
            <a:spLocks noChangeArrowheads="1"/>
          </p:cNvSpPr>
          <p:nvPr/>
        </p:nvSpPr>
        <p:spPr bwMode="auto">
          <a:xfrm>
            <a:off x="5724525" y="3789363"/>
            <a:ext cx="863600" cy="433387"/>
          </a:xfrm>
          <a:prstGeom prst="leftArrow">
            <a:avLst>
              <a:gd name="adj1" fmla="val 50000"/>
              <a:gd name="adj2" fmla="val 4981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a:solidFill>
                  <a:schemeClr val="bg1"/>
                </a:solidFill>
                <a:latin typeface="Garamond" pitchFamily="18" charset="0"/>
              </a:rPr>
              <a:t>20N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4179"/>
                                        </p:tgtEl>
                                        <p:attrNameLst>
                                          <p:attrName>style.visibility</p:attrName>
                                        </p:attrNameLst>
                                      </p:cBhvr>
                                      <p:to>
                                        <p:strVal val="visible"/>
                                      </p:to>
                                    </p:set>
                                    <p:anim calcmode="lin" valueType="num">
                                      <p:cBhvr additive="base">
                                        <p:cTn id="7" dur="500" fill="hold"/>
                                        <p:tgtEl>
                                          <p:spTgt spid="434179"/>
                                        </p:tgtEl>
                                        <p:attrNameLst>
                                          <p:attrName>ppt_x</p:attrName>
                                        </p:attrNameLst>
                                      </p:cBhvr>
                                      <p:tavLst>
                                        <p:tav tm="0">
                                          <p:val>
                                            <p:strVal val="#ppt_x"/>
                                          </p:val>
                                        </p:tav>
                                        <p:tav tm="100000">
                                          <p:val>
                                            <p:strVal val="#ppt_x"/>
                                          </p:val>
                                        </p:tav>
                                      </p:tavLst>
                                    </p:anim>
                                    <p:anim calcmode="lin" valueType="num">
                                      <p:cBhvr additive="base">
                                        <p:cTn id="8" dur="500" fill="hold"/>
                                        <p:tgtEl>
                                          <p:spTgt spid="4341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179" grpId="0" autoUpdateAnimBg="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1D1A363-312B-44F7-9A1D-008BBA9ED868}" type="slidenum">
              <a:rPr lang="en-GB" sz="2000" smtClean="0">
                <a:solidFill>
                  <a:schemeClr val="accent1"/>
                </a:solidFill>
              </a:rPr>
              <a:pPr eaLnBrk="1" hangingPunct="1"/>
              <a:t>155</a:t>
            </a:fld>
            <a:endParaRPr lang="en-GB" sz="2000" smtClean="0">
              <a:solidFill>
                <a:schemeClr val="accent1"/>
              </a:solidFill>
            </a:endParaRPr>
          </a:p>
        </p:txBody>
      </p:sp>
      <p:sp>
        <p:nvSpPr>
          <p:cNvPr id="16077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077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0773" name="Rectangle 2"/>
          <p:cNvSpPr>
            <a:spLocks noGrp="1" noChangeArrowheads="1"/>
          </p:cNvSpPr>
          <p:nvPr>
            <p:ph type="title"/>
          </p:nvPr>
        </p:nvSpPr>
        <p:spPr/>
        <p:txBody>
          <a:bodyPr/>
          <a:lstStyle/>
          <a:p>
            <a:pPr eaLnBrk="1" hangingPunct="1"/>
            <a:r>
              <a:rPr lang="en-GB" smtClean="0"/>
              <a:t>Resultant Force</a:t>
            </a:r>
          </a:p>
        </p:txBody>
      </p:sp>
      <p:sp>
        <p:nvSpPr>
          <p:cNvPr id="160774" name="Rectangle 3"/>
          <p:cNvSpPr>
            <a:spLocks noGrp="1" noChangeArrowheads="1"/>
          </p:cNvSpPr>
          <p:nvPr>
            <p:ph type="body" idx="1"/>
          </p:nvPr>
        </p:nvSpPr>
        <p:spPr/>
        <p:txBody>
          <a:bodyPr/>
          <a:lstStyle/>
          <a:p>
            <a:pPr eaLnBrk="1" hangingPunct="1"/>
            <a:r>
              <a:rPr lang="en-GB" smtClean="0"/>
              <a:t>If two forces are unbalanced there is a resultant force.</a:t>
            </a:r>
          </a:p>
          <a:p>
            <a:pPr eaLnBrk="1" hangingPunct="1"/>
            <a:endParaRPr lang="en-GB" smtClean="0"/>
          </a:p>
          <a:p>
            <a:pPr eaLnBrk="1" hangingPunct="1"/>
            <a:r>
              <a:rPr lang="en-GB" smtClean="0"/>
              <a:t>It could replace all the others to give the same effect.</a:t>
            </a:r>
          </a:p>
          <a:p>
            <a:pPr eaLnBrk="1" hangingPunct="1"/>
            <a:endParaRPr lang="en-GB" smtClean="0"/>
          </a:p>
          <a:p>
            <a:pPr eaLnBrk="1" hangingPunct="1"/>
            <a:r>
              <a:rPr lang="en-GB" smtClean="0"/>
              <a:t>The difference between two forces is the resultant force.</a:t>
            </a: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17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D05C229-D3CB-4FAA-A7DB-74DD09865502}" type="slidenum">
              <a:rPr lang="en-GB" sz="2000" smtClean="0">
                <a:solidFill>
                  <a:schemeClr val="accent1"/>
                </a:solidFill>
              </a:rPr>
              <a:pPr eaLnBrk="1" hangingPunct="1"/>
              <a:t>156</a:t>
            </a:fld>
            <a:endParaRPr lang="en-GB" sz="2000" smtClean="0">
              <a:solidFill>
                <a:schemeClr val="accent1"/>
              </a:solidFill>
            </a:endParaRPr>
          </a:p>
        </p:txBody>
      </p:sp>
      <p:sp>
        <p:nvSpPr>
          <p:cNvPr id="16179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179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1797" name="Rectangle 2"/>
          <p:cNvSpPr>
            <a:spLocks noGrp="1" noChangeArrowheads="1"/>
          </p:cNvSpPr>
          <p:nvPr>
            <p:ph type="title"/>
          </p:nvPr>
        </p:nvSpPr>
        <p:spPr/>
        <p:txBody>
          <a:bodyPr/>
          <a:lstStyle/>
          <a:p>
            <a:pPr eaLnBrk="1" hangingPunct="1"/>
            <a:r>
              <a:rPr lang="en-GB" smtClean="0"/>
              <a:t>What is the resultant force?</a:t>
            </a:r>
          </a:p>
        </p:txBody>
      </p:sp>
      <p:sp>
        <p:nvSpPr>
          <p:cNvPr id="436227" name="Rectangle 3"/>
          <p:cNvSpPr>
            <a:spLocks noGrp="1" noChangeArrowheads="1"/>
          </p:cNvSpPr>
          <p:nvPr>
            <p:ph type="body" idx="1"/>
          </p:nvPr>
        </p:nvSpPr>
        <p:spPr/>
        <p:txBody>
          <a:bodyPr/>
          <a:lstStyle/>
          <a:p>
            <a:pPr eaLnBrk="1" hangingPunct="1">
              <a:buFontTx/>
              <a:buNone/>
            </a:pPr>
            <a:endParaRPr lang="en-GB" sz="2800" smtClean="0"/>
          </a:p>
          <a:p>
            <a:pPr eaLnBrk="1" hangingPunct="1">
              <a:buFontTx/>
              <a:buNone/>
            </a:pPr>
            <a:endParaRPr lang="en-GB" sz="2800" smtClean="0"/>
          </a:p>
          <a:p>
            <a:pPr eaLnBrk="1" hangingPunct="1">
              <a:buFontTx/>
              <a:buNone/>
            </a:pPr>
            <a:endParaRPr lang="en-GB" sz="2800" smtClean="0"/>
          </a:p>
          <a:p>
            <a:pPr eaLnBrk="1" hangingPunct="1">
              <a:buFontTx/>
              <a:buNone/>
            </a:pPr>
            <a:endParaRPr lang="en-GB" sz="2800" smtClean="0"/>
          </a:p>
          <a:p>
            <a:pPr eaLnBrk="1" hangingPunct="1">
              <a:buFontTx/>
              <a:buNone/>
            </a:pPr>
            <a:endParaRPr lang="en-GB" sz="2800" smtClean="0"/>
          </a:p>
          <a:p>
            <a:pPr eaLnBrk="1" hangingPunct="1">
              <a:buFontTx/>
              <a:buNone/>
            </a:pPr>
            <a:endParaRPr lang="en-GB" sz="2800" smtClean="0"/>
          </a:p>
          <a:p>
            <a:pPr eaLnBrk="1" hangingPunct="1">
              <a:buFontTx/>
              <a:buNone/>
            </a:pPr>
            <a:r>
              <a:rPr lang="en-GB" sz="2800" smtClean="0"/>
              <a:t>	</a:t>
            </a:r>
            <a:r>
              <a:rPr lang="en-GB" sz="2800" i="1" smtClean="0"/>
              <a:t>Hint: work out the difference between the two forces.</a:t>
            </a:r>
          </a:p>
          <a:p>
            <a:pPr eaLnBrk="1" hangingPunct="1">
              <a:buFontTx/>
              <a:buNone/>
            </a:pPr>
            <a:r>
              <a:rPr lang="en-GB" sz="2800" smtClean="0"/>
              <a:t>The resultant force is 100N – 20N = 80N</a:t>
            </a:r>
          </a:p>
        </p:txBody>
      </p:sp>
      <p:sp>
        <p:nvSpPr>
          <p:cNvPr id="161799" name="Rectangle 4"/>
          <p:cNvSpPr>
            <a:spLocks noChangeArrowheads="1"/>
          </p:cNvSpPr>
          <p:nvPr/>
        </p:nvSpPr>
        <p:spPr bwMode="auto">
          <a:xfrm>
            <a:off x="3276600" y="2276475"/>
            <a:ext cx="2303463" cy="11525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1800" name="AutoShape 5"/>
          <p:cNvSpPr>
            <a:spLocks noChangeArrowheads="1"/>
          </p:cNvSpPr>
          <p:nvPr/>
        </p:nvSpPr>
        <p:spPr bwMode="auto">
          <a:xfrm>
            <a:off x="1835150" y="2349500"/>
            <a:ext cx="1368425" cy="1008063"/>
          </a:xfrm>
          <a:prstGeom prst="rightArrow">
            <a:avLst>
              <a:gd name="adj1" fmla="val 50000"/>
              <a:gd name="adj2" fmla="val 339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a:solidFill>
                  <a:srgbClr val="FFFF00"/>
                </a:solidFill>
                <a:latin typeface="Garamond" pitchFamily="18" charset="0"/>
              </a:rPr>
              <a:t>100N</a:t>
            </a:r>
          </a:p>
        </p:txBody>
      </p:sp>
      <p:sp>
        <p:nvSpPr>
          <p:cNvPr id="161801" name="AutoShape 6"/>
          <p:cNvSpPr>
            <a:spLocks noChangeArrowheads="1"/>
          </p:cNvSpPr>
          <p:nvPr/>
        </p:nvSpPr>
        <p:spPr bwMode="auto">
          <a:xfrm>
            <a:off x="5651500" y="2636838"/>
            <a:ext cx="863600" cy="433387"/>
          </a:xfrm>
          <a:prstGeom prst="leftArrow">
            <a:avLst>
              <a:gd name="adj1" fmla="val 50000"/>
              <a:gd name="adj2" fmla="val 4981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a:solidFill>
                  <a:srgbClr val="FFFF00"/>
                </a:solidFill>
                <a:latin typeface="Garamond" pitchFamily="18" charset="0"/>
              </a:rPr>
              <a:t>20N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6227"/>
                                        </p:tgtEl>
                                        <p:attrNameLst>
                                          <p:attrName>style.visibility</p:attrName>
                                        </p:attrNameLst>
                                      </p:cBhvr>
                                      <p:to>
                                        <p:strVal val="visible"/>
                                      </p:to>
                                    </p:set>
                                    <p:anim calcmode="lin" valueType="num">
                                      <p:cBhvr additive="base">
                                        <p:cTn id="7" dur="500" fill="hold"/>
                                        <p:tgtEl>
                                          <p:spTgt spid="436227"/>
                                        </p:tgtEl>
                                        <p:attrNameLst>
                                          <p:attrName>ppt_x</p:attrName>
                                        </p:attrNameLst>
                                      </p:cBhvr>
                                      <p:tavLst>
                                        <p:tav tm="0">
                                          <p:val>
                                            <p:strVal val="#ppt_x"/>
                                          </p:val>
                                        </p:tav>
                                        <p:tav tm="100000">
                                          <p:val>
                                            <p:strVal val="#ppt_x"/>
                                          </p:val>
                                        </p:tav>
                                      </p:tavLst>
                                    </p:anim>
                                    <p:anim calcmode="lin" valueType="num">
                                      <p:cBhvr additive="base">
                                        <p:cTn id="8" dur="500" fill="hold"/>
                                        <p:tgtEl>
                                          <p:spTgt spid="4362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227" grpId="0" autoUpdateAnimBg="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9CE9C21-4D1E-437C-A507-88B316A3FFCA}" type="slidenum">
              <a:rPr lang="en-GB" sz="2000" smtClean="0">
                <a:solidFill>
                  <a:schemeClr val="accent1"/>
                </a:solidFill>
              </a:rPr>
              <a:pPr eaLnBrk="1" hangingPunct="1"/>
              <a:t>157</a:t>
            </a:fld>
            <a:endParaRPr lang="en-GB" sz="2000" smtClean="0">
              <a:solidFill>
                <a:schemeClr val="accent1"/>
              </a:solidFill>
            </a:endParaRPr>
          </a:p>
        </p:txBody>
      </p:sp>
      <p:sp>
        <p:nvSpPr>
          <p:cNvPr id="16281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282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2821" name="Rectangle 2"/>
          <p:cNvSpPr>
            <a:spLocks noGrp="1" noChangeArrowheads="1"/>
          </p:cNvSpPr>
          <p:nvPr>
            <p:ph type="title"/>
          </p:nvPr>
        </p:nvSpPr>
        <p:spPr/>
        <p:txBody>
          <a:bodyPr/>
          <a:lstStyle/>
          <a:p>
            <a:pPr eaLnBrk="1" hangingPunct="1"/>
            <a:endParaRPr lang="en-US" smtClean="0"/>
          </a:p>
        </p:txBody>
      </p:sp>
      <p:pic>
        <p:nvPicPr>
          <p:cNvPr id="1628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1085850"/>
            <a:ext cx="8745538"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ADB80DB-45AF-4228-94C3-211A56E6F02A}" type="slidenum">
              <a:rPr lang="en-GB" sz="2000" smtClean="0">
                <a:solidFill>
                  <a:schemeClr val="accent1"/>
                </a:solidFill>
              </a:rPr>
              <a:pPr eaLnBrk="1" hangingPunct="1"/>
              <a:t>158</a:t>
            </a:fld>
            <a:endParaRPr lang="en-GB" sz="2000" smtClean="0">
              <a:solidFill>
                <a:schemeClr val="accent1"/>
              </a:solidFill>
            </a:endParaRPr>
          </a:p>
        </p:txBody>
      </p:sp>
      <p:sp>
        <p:nvSpPr>
          <p:cNvPr id="163843" name="Date Placeholder 2"/>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63844" name="Footer Placeholder 3"/>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63845" name="Rectangle 2"/>
          <p:cNvSpPr>
            <a:spLocks noGrp="1" noChangeArrowheads="1"/>
          </p:cNvSpPr>
          <p:nvPr>
            <p:ph type="title" idx="4294967295"/>
          </p:nvPr>
        </p:nvSpPr>
        <p:spPr>
          <a:xfrm>
            <a:off x="2057400" y="1524000"/>
            <a:ext cx="5791200" cy="2209800"/>
          </a:xfrm>
        </p:spPr>
        <p:txBody>
          <a:bodyPr/>
          <a:lstStyle/>
          <a:p>
            <a:pPr algn="ctr" eaLnBrk="1" hangingPunct="1"/>
            <a:r>
              <a:rPr lang="en-GB" sz="7200" smtClean="0"/>
              <a:t>upthrust</a:t>
            </a:r>
          </a:p>
        </p:txBody>
      </p:sp>
      <p:sp>
        <p:nvSpPr>
          <p:cNvPr id="163846" name="Rectangle 6"/>
          <p:cNvSpPr>
            <a:spLocks noChangeArrowheads="1"/>
          </p:cNvSpPr>
          <p:nvPr/>
        </p:nvSpPr>
        <p:spPr bwMode="auto">
          <a:xfrm>
            <a:off x="1371600" y="3886200"/>
            <a:ext cx="64008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eaLnBrk="0" hangingPunct="0">
              <a:spcBef>
                <a:spcPct val="20000"/>
              </a:spcBef>
            </a:pPr>
            <a:r>
              <a:rPr lang="en-GB" sz="3200">
                <a:solidFill>
                  <a:srgbClr val="FFFF00"/>
                </a:solidFill>
                <a:latin typeface="Comic Sans MS" pitchFamily="66" charset="0"/>
              </a:rPr>
              <a:t>Don't Even Sink About It! </a:t>
            </a: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Rectangle 3"/>
          <p:cNvSpPr>
            <a:spLocks noGrp="1" noChangeArrowheads="1"/>
          </p:cNvSpPr>
          <p:nvPr>
            <p:ph type="body" idx="1"/>
          </p:nvPr>
        </p:nvSpPr>
        <p:spPr>
          <a:xfrm>
            <a:off x="228600" y="152400"/>
            <a:ext cx="7772400" cy="5257800"/>
          </a:xfrm>
        </p:spPr>
        <p:txBody>
          <a:bodyPr/>
          <a:lstStyle/>
          <a:p>
            <a:pPr>
              <a:lnSpc>
                <a:spcPct val="90000"/>
              </a:lnSpc>
            </a:pPr>
            <a:r>
              <a:rPr lang="en-GB" sz="2800" smtClean="0"/>
              <a:t>Does a can of coke float?</a:t>
            </a:r>
          </a:p>
          <a:p>
            <a:pPr>
              <a:lnSpc>
                <a:spcPct val="90000"/>
              </a:lnSpc>
            </a:pPr>
            <a:endParaRPr lang="en-GB" sz="2800" smtClean="0"/>
          </a:p>
          <a:p>
            <a:pPr>
              <a:lnSpc>
                <a:spcPct val="90000"/>
              </a:lnSpc>
            </a:pPr>
            <a:endParaRPr lang="en-GB" sz="2800" smtClean="0"/>
          </a:p>
          <a:p>
            <a:pPr>
              <a:lnSpc>
                <a:spcPct val="90000"/>
              </a:lnSpc>
            </a:pPr>
            <a:endParaRPr lang="en-GB" sz="2800" smtClean="0"/>
          </a:p>
          <a:p>
            <a:pPr>
              <a:lnSpc>
                <a:spcPct val="90000"/>
              </a:lnSpc>
            </a:pPr>
            <a:r>
              <a:rPr lang="en-GB" sz="2800" smtClean="0"/>
              <a:t> </a:t>
            </a:r>
          </a:p>
          <a:p>
            <a:pPr>
              <a:lnSpc>
                <a:spcPct val="90000"/>
              </a:lnSpc>
              <a:buFontTx/>
              <a:buNone/>
            </a:pPr>
            <a:endParaRPr lang="en-GB" sz="2800" smtClean="0"/>
          </a:p>
          <a:p>
            <a:pPr>
              <a:lnSpc>
                <a:spcPct val="90000"/>
              </a:lnSpc>
              <a:buFontTx/>
              <a:buNone/>
            </a:pPr>
            <a:endParaRPr lang="en-GB" sz="2800" smtClean="0"/>
          </a:p>
          <a:p>
            <a:pPr>
              <a:lnSpc>
                <a:spcPct val="90000"/>
              </a:lnSpc>
            </a:pPr>
            <a:r>
              <a:rPr lang="en-GB" sz="2800" smtClean="0"/>
              <a:t>Does salt water really make that much difference? </a:t>
            </a:r>
          </a:p>
          <a:p>
            <a:pPr>
              <a:lnSpc>
                <a:spcPct val="90000"/>
              </a:lnSpc>
            </a:pPr>
            <a:endParaRPr lang="en-GB" sz="2800" smtClean="0"/>
          </a:p>
          <a:p>
            <a:pPr>
              <a:lnSpc>
                <a:spcPct val="90000"/>
              </a:lnSpc>
            </a:pPr>
            <a:r>
              <a:rPr lang="en-GB" sz="2800" smtClean="0"/>
              <a:t>Buoyancy can be a difficult concept for students. It’s all about density </a:t>
            </a:r>
          </a:p>
        </p:txBody>
      </p:sp>
      <p:pic>
        <p:nvPicPr>
          <p:cNvPr id="265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152400"/>
            <a:ext cx="32004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5221" name="Picture 5"/>
          <p:cNvPicPr>
            <a:picLocks noChangeAspect="1" noChangeArrowheads="1"/>
          </p:cNvPicPr>
          <p:nvPr/>
        </p:nvPicPr>
        <p:blipFill>
          <a:blip r:embed="rId4">
            <a:extLst>
              <a:ext uri="{28A0092B-C50C-407E-A947-70E740481C1C}">
                <a14:useLocalDpi xmlns:a14="http://schemas.microsoft.com/office/drawing/2010/main" val="0"/>
              </a:ext>
            </a:extLst>
          </a:blip>
          <a:srcRect t="31500" b="18900"/>
          <a:stretch>
            <a:fillRect/>
          </a:stretch>
        </p:blipFill>
        <p:spPr bwMode="auto">
          <a:xfrm>
            <a:off x="381000" y="990600"/>
            <a:ext cx="5715000" cy="212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TASK</a:t>
            </a:r>
            <a:endParaRPr lang="en-GB" dirty="0"/>
          </a:p>
        </p:txBody>
      </p:sp>
      <p:sp>
        <p:nvSpPr>
          <p:cNvPr id="3" name="Date Placeholder 2"/>
          <p:cNvSpPr>
            <a:spLocks noGrp="1"/>
          </p:cNvSpPr>
          <p:nvPr>
            <p:ph type="dt" sz="half" idx="10"/>
          </p:nvPr>
        </p:nvSpPr>
        <p:spPr/>
        <p:txBody>
          <a:bodyPr/>
          <a:lstStyle/>
          <a:p>
            <a:pPr>
              <a:defRPr/>
            </a:pPr>
            <a:fld id="{DEC1CF4F-88E5-46AD-B97C-4DA2183A1494}" type="datetime1">
              <a:rPr lang="en-GB" smtClean="0"/>
              <a:pPr>
                <a:defRPr/>
              </a:pPr>
              <a:t>27/08/2016</a:t>
            </a:fld>
            <a:r>
              <a:rPr lang="en-GB" smtClean="0"/>
              <a:t>02/10/2011</a:t>
            </a:r>
            <a:endParaRPr lang="en-GB"/>
          </a:p>
        </p:txBody>
      </p:sp>
      <p:sp>
        <p:nvSpPr>
          <p:cNvPr id="4" name="Footer Placeholder 3"/>
          <p:cNvSpPr>
            <a:spLocks noGrp="1"/>
          </p:cNvSpPr>
          <p:nvPr>
            <p:ph type="ftr" sz="quarter" idx="11"/>
          </p:nvPr>
        </p:nvSpPr>
        <p:spPr/>
        <p:txBody>
          <a:bodyPr/>
          <a:lstStyle/>
          <a:p>
            <a:pPr>
              <a:defRPr/>
            </a:pPr>
            <a:r>
              <a:rPr lang="en-GB" smtClean="0"/>
              <a:t>JAH</a:t>
            </a:r>
            <a:endParaRPr lang="en-GB"/>
          </a:p>
        </p:txBody>
      </p:sp>
      <p:sp>
        <p:nvSpPr>
          <p:cNvPr id="5" name="Slide Number Placeholder 4"/>
          <p:cNvSpPr>
            <a:spLocks noGrp="1"/>
          </p:cNvSpPr>
          <p:nvPr>
            <p:ph type="sldNum" sz="quarter" idx="12"/>
          </p:nvPr>
        </p:nvSpPr>
        <p:spPr/>
        <p:txBody>
          <a:bodyPr/>
          <a:lstStyle/>
          <a:p>
            <a:pPr>
              <a:defRPr/>
            </a:pPr>
            <a:fld id="{04CAEFE3-6E40-4F34-BCF8-676E4A1FDCB5}" type="slidenum">
              <a:rPr lang="en-GB" smtClean="0"/>
              <a:pPr>
                <a:defRPr/>
              </a:pPr>
              <a:t>16</a:t>
            </a:fld>
            <a:endParaRPr lang="en-GB"/>
          </a:p>
        </p:txBody>
      </p:sp>
      <p:sp>
        <p:nvSpPr>
          <p:cNvPr id="6" name="TextBox 5"/>
          <p:cNvSpPr txBox="1"/>
          <p:nvPr/>
        </p:nvSpPr>
        <p:spPr>
          <a:xfrm>
            <a:off x="323528" y="692696"/>
            <a:ext cx="8064896" cy="2677656"/>
          </a:xfrm>
          <a:prstGeom prst="rect">
            <a:avLst/>
          </a:prstGeom>
          <a:noFill/>
        </p:spPr>
        <p:txBody>
          <a:bodyPr wrap="square" rtlCol="0">
            <a:spAutoFit/>
          </a:bodyPr>
          <a:lstStyle/>
          <a:p>
            <a:r>
              <a:rPr lang="en-GB" dirty="0" smtClean="0">
                <a:solidFill>
                  <a:schemeClr val="accent1">
                    <a:lumMod val="40000"/>
                    <a:lumOff val="60000"/>
                  </a:schemeClr>
                </a:solidFill>
                <a:latin typeface="+mn-lt"/>
              </a:rPr>
              <a:t>CAREFULLY, DO NOT DESTROY THE OBJECTS</a:t>
            </a:r>
          </a:p>
          <a:p>
            <a:endParaRPr lang="en-GB" dirty="0" smtClean="0">
              <a:solidFill>
                <a:schemeClr val="accent1">
                  <a:lumMod val="40000"/>
                  <a:lumOff val="60000"/>
                </a:schemeClr>
              </a:solidFill>
              <a:latin typeface="+mn-lt"/>
            </a:endParaRPr>
          </a:p>
          <a:p>
            <a:r>
              <a:rPr lang="en-GB" dirty="0" smtClean="0">
                <a:solidFill>
                  <a:schemeClr val="accent1">
                    <a:lumMod val="40000"/>
                    <a:lumOff val="60000"/>
                  </a:schemeClr>
                </a:solidFill>
                <a:latin typeface="+mn-lt"/>
              </a:rPr>
              <a:t>Take one of the objects from the tray and apply different FORCES to it.</a:t>
            </a:r>
          </a:p>
          <a:p>
            <a:r>
              <a:rPr lang="en-GB" dirty="0" smtClean="0">
                <a:solidFill>
                  <a:srgbClr val="FFFF00"/>
                </a:solidFill>
                <a:latin typeface="+mn-lt"/>
              </a:rPr>
              <a:t>List </a:t>
            </a:r>
            <a:r>
              <a:rPr lang="en-GB" dirty="0">
                <a:solidFill>
                  <a:srgbClr val="FFFF00"/>
                </a:solidFill>
                <a:latin typeface="+mn-lt"/>
              </a:rPr>
              <a:t>the force word that you would use to explain the </a:t>
            </a:r>
            <a:r>
              <a:rPr lang="en-GB" dirty="0" smtClean="0">
                <a:solidFill>
                  <a:srgbClr val="FFFF00"/>
                </a:solidFill>
                <a:latin typeface="+mn-lt"/>
              </a:rPr>
              <a:t>force.</a:t>
            </a:r>
            <a:endParaRPr lang="en-GB" dirty="0">
              <a:solidFill>
                <a:srgbClr val="FFFF00"/>
              </a:solidFill>
              <a:latin typeface="+mn-lt"/>
            </a:endParaRPr>
          </a:p>
          <a:p>
            <a:r>
              <a:rPr lang="en-GB" dirty="0" smtClean="0">
                <a:solidFill>
                  <a:schemeClr val="accent1">
                    <a:lumMod val="40000"/>
                    <a:lumOff val="60000"/>
                  </a:schemeClr>
                </a:solidFill>
                <a:latin typeface="+mn-lt"/>
              </a:rPr>
              <a:t>Record the effect on the object.</a:t>
            </a:r>
          </a:p>
        </p:txBody>
      </p:sp>
      <p:graphicFrame>
        <p:nvGraphicFramePr>
          <p:cNvPr id="7" name="Table 6"/>
          <p:cNvGraphicFramePr>
            <a:graphicFrameLocks noGrp="1"/>
          </p:cNvGraphicFramePr>
          <p:nvPr>
            <p:extLst>
              <p:ext uri="{D42A27DB-BD31-4B8C-83A1-F6EECF244321}">
                <p14:modId xmlns:p14="http://schemas.microsoft.com/office/powerpoint/2010/main" val="2839513577"/>
              </p:ext>
            </p:extLst>
          </p:nvPr>
        </p:nvGraphicFramePr>
        <p:xfrm>
          <a:off x="1763688" y="3645024"/>
          <a:ext cx="6096000" cy="1107440"/>
        </p:xfrm>
        <a:graphic>
          <a:graphicData uri="http://schemas.openxmlformats.org/drawingml/2006/table">
            <a:tbl>
              <a:tblPr firstRow="1" bandRow="1">
                <a:tableStyleId>{5C22544A-7EE6-4342-B048-85BDC9FD1C3A}</a:tableStyleId>
              </a:tblPr>
              <a:tblGrid>
                <a:gridCol w="2032000"/>
                <a:gridCol w="2032000"/>
                <a:gridCol w="2032000"/>
              </a:tblGrid>
              <a:tr h="226824">
                <a:tc>
                  <a:txBody>
                    <a:bodyPr/>
                    <a:lstStyle/>
                    <a:p>
                      <a:pPr algn="ctr"/>
                      <a:r>
                        <a:rPr lang="en-GB" dirty="0" smtClean="0"/>
                        <a:t>Object</a:t>
                      </a:r>
                      <a:endParaRPr lang="en-GB" dirty="0"/>
                    </a:p>
                  </a:txBody>
                  <a:tcPr/>
                </a:tc>
                <a:tc>
                  <a:txBody>
                    <a:bodyPr/>
                    <a:lstStyle/>
                    <a:p>
                      <a:pPr algn="ctr"/>
                      <a:r>
                        <a:rPr lang="en-GB" dirty="0" smtClean="0"/>
                        <a:t>Force</a:t>
                      </a:r>
                      <a:endParaRPr lang="en-GB" dirty="0"/>
                    </a:p>
                  </a:txBody>
                  <a:tcPr/>
                </a:tc>
                <a:tc>
                  <a:txBody>
                    <a:bodyPr/>
                    <a:lstStyle/>
                    <a:p>
                      <a:pPr algn="ctr"/>
                      <a:r>
                        <a:rPr lang="en-GB" dirty="0" smtClean="0"/>
                        <a:t>Effect</a:t>
                      </a:r>
                      <a:endParaRPr lang="en-GB" dirty="0"/>
                    </a:p>
                  </a:txBody>
                  <a:tcPr/>
                </a:tc>
              </a:tr>
              <a:tr h="370840">
                <a:tc>
                  <a:txBody>
                    <a:bodyPr/>
                    <a:lstStyle/>
                    <a:p>
                      <a:endParaRPr lang="en-GB" dirty="0"/>
                    </a:p>
                  </a:txBody>
                  <a:tcPr/>
                </a:tc>
                <a:tc>
                  <a:txBody>
                    <a:bodyPr/>
                    <a:lstStyle/>
                    <a:p>
                      <a:endParaRPr lang="en-GB" dirty="0"/>
                    </a:p>
                  </a:txBody>
                  <a:tcPr/>
                </a:tc>
                <a:tc>
                  <a:txBody>
                    <a:bodyPr/>
                    <a:lstStyle/>
                    <a:p>
                      <a:endParaRPr lang="en-GB" dirty="0"/>
                    </a:p>
                  </a:txBody>
                  <a:tcPr/>
                </a:tc>
              </a:tr>
              <a:tr h="370840">
                <a:tc>
                  <a:txBody>
                    <a:bodyPr/>
                    <a:lstStyle/>
                    <a:p>
                      <a:endParaRPr lang="en-GB"/>
                    </a:p>
                  </a:txBody>
                  <a:tcPr/>
                </a:tc>
                <a:tc>
                  <a:txBody>
                    <a:bodyPr/>
                    <a:lstStyle/>
                    <a:p>
                      <a:endParaRPr lang="en-GB" dirty="0"/>
                    </a:p>
                  </a:txBody>
                  <a:tcPr/>
                </a:tc>
                <a:tc>
                  <a:txBody>
                    <a:bodyPr/>
                    <a:lstStyle/>
                    <a:p>
                      <a:endParaRPr lang="en-GB" dirty="0"/>
                    </a:p>
                  </a:txBody>
                  <a:tcPr/>
                </a:tc>
              </a:tr>
            </a:tbl>
          </a:graphicData>
        </a:graphic>
      </p:graphicFrame>
      <p:sp>
        <p:nvSpPr>
          <p:cNvPr id="8" name="Rectangle 7"/>
          <p:cNvSpPr/>
          <p:nvPr/>
        </p:nvSpPr>
        <p:spPr>
          <a:xfrm>
            <a:off x="2411760" y="5442148"/>
            <a:ext cx="4608512" cy="830997"/>
          </a:xfrm>
          <a:prstGeom prst="rect">
            <a:avLst/>
          </a:prstGeom>
        </p:spPr>
        <p:txBody>
          <a:bodyPr wrap="square">
            <a:spAutoFit/>
          </a:bodyPr>
          <a:lstStyle/>
          <a:p>
            <a:pPr algn="ctr"/>
            <a:r>
              <a:rPr lang="en-GB" dirty="0" smtClean="0">
                <a:solidFill>
                  <a:srgbClr val="FFFF00"/>
                </a:solidFill>
                <a:hlinkClick r:id="rId2"/>
              </a:rPr>
              <a:t>timer- the avengers</a:t>
            </a:r>
            <a:endParaRPr lang="en-GB" dirty="0" smtClean="0">
              <a:solidFill>
                <a:srgbClr val="FFFF00"/>
              </a:solidFill>
            </a:endParaRPr>
          </a:p>
          <a:p>
            <a:endParaRPr lang="en-GB" dirty="0">
              <a:solidFill>
                <a:srgbClr val="FFFF00"/>
              </a:solidFill>
            </a:endParaRPr>
          </a:p>
        </p:txBody>
      </p:sp>
    </p:spTree>
    <p:extLst>
      <p:ext uri="{BB962C8B-B14F-4D97-AF65-F5344CB8AC3E}">
        <p14:creationId xmlns:p14="http://schemas.microsoft.com/office/powerpoint/2010/main" val="584303607"/>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6"/>
          <p:cNvSpPr txBox="1">
            <a:spLocks noGrp="1" noChangeArrowheads="1"/>
          </p:cNvSpPr>
          <p:nvPr/>
        </p:nvSpPr>
        <p:spPr bwMode="auto">
          <a:xfrm>
            <a:off x="7239000" y="0"/>
            <a:ext cx="1905000" cy="69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03548D04-8324-4EE4-95D9-07498F54A34C}" type="slidenum">
              <a:rPr lang="en-GB" sz="2000">
                <a:solidFill>
                  <a:schemeClr val="accent1"/>
                </a:solidFill>
              </a:rPr>
              <a:pPr algn="r" eaLnBrk="1" hangingPunct="1"/>
              <a:t>160</a:t>
            </a:fld>
            <a:endParaRPr lang="en-GB" sz="2000">
              <a:solidFill>
                <a:schemeClr val="accent1"/>
              </a:solidFill>
            </a:endParaRPr>
          </a:p>
        </p:txBody>
      </p:sp>
      <p:sp>
        <p:nvSpPr>
          <p:cNvPr id="273411"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273412"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273413" name="Rectangle 2"/>
          <p:cNvSpPr>
            <a:spLocks noGrp="1" noChangeArrowheads="1"/>
          </p:cNvSpPr>
          <p:nvPr>
            <p:ph type="ctrTitle" idx="4294967295"/>
          </p:nvPr>
        </p:nvSpPr>
        <p:spPr>
          <a:xfrm>
            <a:off x="762000" y="1752600"/>
            <a:ext cx="7772400" cy="1143000"/>
          </a:xfrm>
        </p:spPr>
        <p:txBody>
          <a:bodyPr/>
          <a:lstStyle/>
          <a:p>
            <a:pPr algn="ctr" eaLnBrk="1" hangingPunct="1"/>
            <a:r>
              <a:rPr lang="en-GB" sz="6000" smtClean="0"/>
              <a:t>WORDBANK</a:t>
            </a:r>
          </a:p>
        </p:txBody>
      </p:sp>
      <p:sp>
        <p:nvSpPr>
          <p:cNvPr id="273414" name="Rectangle 3"/>
          <p:cNvSpPr>
            <a:spLocks noGrp="1" noChangeArrowheads="1"/>
          </p:cNvSpPr>
          <p:nvPr>
            <p:ph type="subTitle" idx="4294967295"/>
          </p:nvPr>
        </p:nvSpPr>
        <p:spPr>
          <a:xfrm>
            <a:off x="228600" y="152400"/>
            <a:ext cx="6400800" cy="990600"/>
          </a:xfrm>
        </p:spPr>
        <p:txBody>
          <a:bodyPr/>
          <a:lstStyle/>
          <a:p>
            <a:pPr marL="0" indent="0" algn="ctr" eaLnBrk="1" hangingPunct="1">
              <a:buFontTx/>
              <a:buNone/>
            </a:pPr>
            <a:r>
              <a:rPr lang="en-GB" smtClean="0"/>
              <a:t>S1 Physics    Transport</a:t>
            </a:r>
          </a:p>
        </p:txBody>
      </p:sp>
      <p:sp>
        <p:nvSpPr>
          <p:cNvPr id="273415"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
        <p:nvSpPr>
          <p:cNvPr id="273416" name="Rectangle 7"/>
          <p:cNvSpPr>
            <a:spLocks noChangeArrowheads="1"/>
          </p:cNvSpPr>
          <p:nvPr/>
        </p:nvSpPr>
        <p:spPr bwMode="auto">
          <a:xfrm>
            <a:off x="762000" y="3581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3200">
                <a:solidFill>
                  <a:schemeClr val="bg1"/>
                </a:solidFill>
                <a:latin typeface="Alien Encounters" pitchFamily="2" charset="0"/>
              </a:rPr>
              <a:t>Copy the following words into your jotter and literacy logs</a:t>
            </a: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r>
              <a:rPr lang="en-GB" smtClean="0"/>
              <a:t>WORDBANK</a:t>
            </a:r>
          </a:p>
        </p:txBody>
      </p:sp>
      <p:sp>
        <p:nvSpPr>
          <p:cNvPr id="266243" name="Rectangle 3"/>
          <p:cNvSpPr>
            <a:spLocks noGrp="1" noChangeArrowheads="1"/>
          </p:cNvSpPr>
          <p:nvPr>
            <p:ph type="body" idx="1"/>
          </p:nvPr>
        </p:nvSpPr>
        <p:spPr>
          <a:xfrm>
            <a:off x="533400" y="3429000"/>
            <a:ext cx="7772400" cy="1295400"/>
          </a:xfrm>
        </p:spPr>
        <p:txBody>
          <a:bodyPr/>
          <a:lstStyle/>
          <a:p>
            <a:r>
              <a:rPr lang="en-GB" smtClean="0">
                <a:solidFill>
                  <a:schemeClr val="bg1"/>
                </a:solidFill>
              </a:rPr>
              <a:t>Buoyancy Force</a:t>
            </a:r>
            <a:r>
              <a:rPr lang="en-GB" smtClean="0">
                <a:solidFill>
                  <a:srgbClr val="FF0000"/>
                </a:solidFill>
              </a:rPr>
              <a:t> </a:t>
            </a:r>
            <a:r>
              <a:rPr lang="en-GB" smtClean="0"/>
              <a:t>is another name for </a:t>
            </a:r>
            <a:r>
              <a:rPr lang="en-GB" smtClean="0">
                <a:solidFill>
                  <a:srgbClr val="FF0000"/>
                </a:solidFill>
              </a:rPr>
              <a:t>UPTHRUST</a:t>
            </a:r>
            <a:r>
              <a:rPr lang="en-GB" smtClean="0"/>
              <a:t> </a:t>
            </a:r>
          </a:p>
        </p:txBody>
      </p:sp>
      <p:sp>
        <p:nvSpPr>
          <p:cNvPr id="266244" name="Rectangle 4"/>
          <p:cNvSpPr>
            <a:spLocks noChangeArrowheads="1"/>
          </p:cNvSpPr>
          <p:nvPr/>
        </p:nvSpPr>
        <p:spPr bwMode="auto">
          <a:xfrm>
            <a:off x="533400" y="1143000"/>
            <a:ext cx="77724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spcBef>
                <a:spcPct val="20000"/>
              </a:spcBef>
              <a:buFontTx/>
              <a:buChar char="•"/>
            </a:pPr>
            <a:r>
              <a:rPr lang="en-GB" sz="3200">
                <a:solidFill>
                  <a:schemeClr val="bg1"/>
                </a:solidFill>
                <a:latin typeface="Comic Sans MS" pitchFamily="66" charset="0"/>
              </a:rPr>
              <a:t>UPTHRUST</a:t>
            </a:r>
            <a:r>
              <a:rPr lang="en-GB" sz="3200">
                <a:solidFill>
                  <a:srgbClr val="FFFF00"/>
                </a:solidFill>
                <a:latin typeface="Comic Sans MS" pitchFamily="66" charset="0"/>
              </a:rPr>
              <a:t> is the </a:t>
            </a:r>
            <a:r>
              <a:rPr lang="en-GB" sz="3200">
                <a:solidFill>
                  <a:schemeClr val="bg1"/>
                </a:solidFill>
                <a:latin typeface="Comic Sans MS" pitchFamily="66" charset="0"/>
              </a:rPr>
              <a:t>upward force</a:t>
            </a:r>
            <a:r>
              <a:rPr lang="en-GB" sz="3200">
                <a:solidFill>
                  <a:srgbClr val="FFFF00"/>
                </a:solidFill>
                <a:latin typeface="Comic Sans MS" pitchFamily="66" charset="0"/>
              </a:rPr>
              <a:t> exerted </a:t>
            </a:r>
            <a:r>
              <a:rPr lang="en-GB" sz="3200">
                <a:solidFill>
                  <a:srgbClr val="FF0000"/>
                </a:solidFill>
                <a:latin typeface="Comic Sans MS" pitchFamily="66" charset="0"/>
              </a:rPr>
              <a:t>on</a:t>
            </a:r>
            <a:r>
              <a:rPr lang="en-GB" sz="3200">
                <a:solidFill>
                  <a:srgbClr val="FFFF00"/>
                </a:solidFill>
                <a:latin typeface="Comic Sans MS" pitchFamily="66" charset="0"/>
              </a:rPr>
              <a:t> an object </a:t>
            </a:r>
            <a:r>
              <a:rPr lang="en-GB" sz="3200">
                <a:solidFill>
                  <a:srgbClr val="FF0000"/>
                </a:solidFill>
                <a:latin typeface="Comic Sans MS" pitchFamily="66" charset="0"/>
              </a:rPr>
              <a:t>by</a:t>
            </a:r>
            <a:r>
              <a:rPr lang="en-GB" sz="3200">
                <a:solidFill>
                  <a:srgbClr val="FFFF00"/>
                </a:solidFill>
                <a:latin typeface="Comic Sans MS" pitchFamily="66" charset="0"/>
              </a:rPr>
              <a:t> the surrounding </a:t>
            </a:r>
            <a:r>
              <a:rPr lang="en-GB" sz="3200">
                <a:solidFill>
                  <a:schemeClr val="bg1"/>
                </a:solidFill>
                <a:latin typeface="Comic Sans MS" pitchFamily="66" charset="0"/>
              </a:rPr>
              <a:t>fluid</a:t>
            </a:r>
            <a:r>
              <a:rPr lang="en-GB" sz="3200">
                <a:solidFill>
                  <a:srgbClr val="FFFF00"/>
                </a:solidFill>
                <a:latin typeface="Comic Sans MS" pitchFamily="66" charset="0"/>
              </a:rPr>
              <a:t> (liquid or gas) in which the object is immersed. </a:t>
            </a:r>
          </a:p>
        </p:txBody>
      </p:sp>
      <p:sp>
        <p:nvSpPr>
          <p:cNvPr id="266245" name="Rectangle 5"/>
          <p:cNvSpPr>
            <a:spLocks noChangeArrowheads="1"/>
          </p:cNvSpPr>
          <p:nvPr/>
        </p:nvSpPr>
        <p:spPr bwMode="auto">
          <a:xfrm>
            <a:off x="381000" y="5029200"/>
            <a:ext cx="855662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3200">
                <a:solidFill>
                  <a:schemeClr val="bg1"/>
                </a:solidFill>
                <a:latin typeface="Comic Sans MS" pitchFamily="66" charset="0"/>
              </a:rPr>
              <a:t>fluid</a:t>
            </a:r>
            <a:r>
              <a:rPr lang="en-GB" sz="3200">
                <a:solidFill>
                  <a:srgbClr val="FFFF00"/>
                </a:solidFill>
                <a:latin typeface="Comic Sans MS" pitchFamily="66" charset="0"/>
              </a:rPr>
              <a:t>  - a substance that has no fixed shape </a:t>
            </a:r>
          </a:p>
          <a:p>
            <a:r>
              <a:rPr lang="en-GB" sz="3200">
                <a:solidFill>
                  <a:srgbClr val="FFFF00"/>
                </a:solidFill>
                <a:latin typeface="Comic Sans MS" pitchFamily="66" charset="0"/>
              </a:rPr>
              <a:t>And can easily flow (liquid or gas)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152400" y="152400"/>
            <a:ext cx="7848600" cy="1066800"/>
          </a:xfrm>
        </p:spPr>
        <p:txBody>
          <a:bodyPr/>
          <a:lstStyle/>
          <a:p>
            <a:r>
              <a:rPr lang="en-GB" sz="2400" smtClean="0"/>
              <a:t>EXPERIMENTS Using the experiment sheets try one or more of the following experiments</a:t>
            </a:r>
          </a:p>
        </p:txBody>
      </p:sp>
      <p:sp>
        <p:nvSpPr>
          <p:cNvPr id="274436" name="Text Box 4"/>
          <p:cNvSpPr txBox="1">
            <a:spLocks noChangeArrowheads="1"/>
          </p:cNvSpPr>
          <p:nvPr/>
        </p:nvSpPr>
        <p:spPr bwMode="auto">
          <a:xfrm>
            <a:off x="914400" y="1447800"/>
            <a:ext cx="7593013"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eriod"/>
            </a:pPr>
            <a:r>
              <a:rPr lang="en-GB" sz="3600">
                <a:solidFill>
                  <a:srgbClr val="FF0000"/>
                </a:solidFill>
                <a:latin typeface="Comic Sans MS" pitchFamily="66" charset="0"/>
              </a:rPr>
              <a:t>Floating raisins</a:t>
            </a:r>
          </a:p>
          <a:p>
            <a:pPr eaLnBrk="1" hangingPunct="1">
              <a:buFontTx/>
              <a:buAutoNum type="arabicPeriod"/>
            </a:pPr>
            <a:r>
              <a:rPr lang="en-GB" sz="3600">
                <a:solidFill>
                  <a:srgbClr val="FF0000"/>
                </a:solidFill>
                <a:latin typeface="Comic Sans MS" pitchFamily="66" charset="0"/>
              </a:rPr>
              <a:t>Floating and sinking cans of coke</a:t>
            </a:r>
          </a:p>
          <a:p>
            <a:pPr eaLnBrk="1" hangingPunct="1">
              <a:buFontTx/>
              <a:buAutoNum type="arabicPeriod"/>
            </a:pPr>
            <a:r>
              <a:rPr lang="en-GB" sz="3600">
                <a:solidFill>
                  <a:srgbClr val="FF0000"/>
                </a:solidFill>
                <a:latin typeface="Comic Sans MS" pitchFamily="66" charset="0"/>
              </a:rPr>
              <a:t>Shapes and floating</a:t>
            </a:r>
          </a:p>
          <a:p>
            <a:pPr eaLnBrk="1" hangingPunct="1">
              <a:buFontTx/>
              <a:buAutoNum type="arabicPeriod"/>
            </a:pPr>
            <a:r>
              <a:rPr lang="en-GB" sz="3600">
                <a:solidFill>
                  <a:srgbClr val="FF0000"/>
                </a:solidFill>
                <a:latin typeface="Comic Sans MS" pitchFamily="66" charset="0"/>
              </a:rPr>
              <a:t>Salty seas</a:t>
            </a:r>
          </a:p>
          <a:p>
            <a:pPr eaLnBrk="1" hangingPunct="1">
              <a:buFontTx/>
              <a:buAutoNum type="arabicPeriod"/>
            </a:pPr>
            <a:r>
              <a:rPr lang="en-GB">
                <a:solidFill>
                  <a:srgbClr val="FF0000"/>
                </a:solidFill>
                <a:latin typeface="Comic Sans MS" pitchFamily="66" charset="0"/>
              </a:rPr>
              <a:t>ADVANCED (SCQF level 6)-</a:t>
            </a:r>
            <a:r>
              <a:rPr lang="en-GB" sz="3600">
                <a:solidFill>
                  <a:srgbClr val="FF0000"/>
                </a:solidFill>
                <a:latin typeface="Comic Sans MS" pitchFamily="66" charset="0"/>
              </a:rPr>
              <a:t> </a:t>
            </a:r>
          </a:p>
          <a:p>
            <a:pPr eaLnBrk="1" hangingPunct="1"/>
            <a:r>
              <a:rPr lang="en-GB" sz="3600">
                <a:solidFill>
                  <a:srgbClr val="FF0000"/>
                </a:solidFill>
                <a:latin typeface="Comic Sans MS" pitchFamily="66" charset="0"/>
              </a:rPr>
              <a:t>   The Fisherman’s Anchor Problem</a:t>
            </a:r>
          </a:p>
          <a:p>
            <a:pPr eaLnBrk="1" hangingPunct="1"/>
            <a:r>
              <a:rPr lang="en-GB" sz="3600">
                <a:solidFill>
                  <a:srgbClr val="FF0000"/>
                </a:solidFill>
                <a:latin typeface="Comic Sans MS" pitchFamily="66" charset="0"/>
              </a:rPr>
              <a:t>6.	Making Lava Lamps</a:t>
            </a:r>
          </a:p>
        </p:txBody>
      </p:sp>
      <p:sp>
        <p:nvSpPr>
          <p:cNvPr id="274437" name="Rectangle 5"/>
          <p:cNvSpPr>
            <a:spLocks noChangeArrowheads="1"/>
          </p:cNvSpPr>
          <p:nvPr/>
        </p:nvSpPr>
        <p:spPr bwMode="auto">
          <a:xfrm>
            <a:off x="304800" y="5334000"/>
            <a:ext cx="88392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spcBef>
                <a:spcPct val="20000"/>
              </a:spcBef>
            </a:pPr>
            <a:r>
              <a:rPr lang="en-GB" sz="3200" u="sng">
                <a:solidFill>
                  <a:srgbClr val="FFFF00"/>
                </a:solidFill>
                <a:latin typeface="Comic Sans MS" pitchFamily="66" charset="0"/>
              </a:rPr>
              <a:t>Remember</a:t>
            </a:r>
            <a:r>
              <a:rPr lang="en-GB" sz="3200">
                <a:solidFill>
                  <a:srgbClr val="FFFF00"/>
                </a:solidFill>
                <a:latin typeface="Comic Sans MS" pitchFamily="66" charset="0"/>
              </a:rPr>
              <a:t> as part of your Introduction to Science you found the density of a pebble.</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endParaRPr lang="en-US" smtClean="0"/>
          </a:p>
        </p:txBody>
      </p:sp>
      <p:sp>
        <p:nvSpPr>
          <p:cNvPr id="268291" name="Rectangle 3"/>
          <p:cNvSpPr>
            <a:spLocks noGrp="1" noChangeArrowheads="1"/>
          </p:cNvSpPr>
          <p:nvPr>
            <p:ph type="body" idx="1"/>
          </p:nvPr>
        </p:nvSpPr>
        <p:spPr/>
        <p:txBody>
          <a:bodyPr/>
          <a:lstStyle/>
          <a:p>
            <a:r>
              <a:rPr lang="en-GB" smtClean="0"/>
              <a:t>Why do we wear </a:t>
            </a:r>
            <a:r>
              <a:rPr lang="en-GB" smtClean="0">
                <a:hlinkClick r:id="rId2"/>
              </a:rPr>
              <a:t>PFDs</a:t>
            </a:r>
            <a:r>
              <a:rPr lang="en-GB" smtClean="0"/>
              <a:t> (personal flotation devices, also known as life jackets) when we ride on a boat? How is the </a:t>
            </a:r>
            <a:r>
              <a:rPr lang="en-GB" smtClean="0">
                <a:hlinkClick r:id="rId3"/>
              </a:rPr>
              <a:t>Knock Nevis</a:t>
            </a:r>
            <a:r>
              <a:rPr lang="en-GB" smtClean="0"/>
              <a:t>, the largest ship in the world and weighing 647,995 tons when fully loaded with petroleum, able to float with no problem? It all has to do with buoyancy force.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p:txBody>
          <a:bodyPr/>
          <a:lstStyle/>
          <a:p>
            <a:endParaRPr lang="en-US" smtClean="0"/>
          </a:p>
        </p:txBody>
      </p:sp>
      <p:sp>
        <p:nvSpPr>
          <p:cNvPr id="269315" name="Rectangle 3"/>
          <p:cNvSpPr>
            <a:spLocks noGrp="1" noChangeArrowheads="1"/>
          </p:cNvSpPr>
          <p:nvPr>
            <p:ph type="body" idx="1"/>
          </p:nvPr>
        </p:nvSpPr>
        <p:spPr/>
        <p:txBody>
          <a:bodyPr/>
          <a:lstStyle/>
          <a:p>
            <a:r>
              <a:rPr lang="en-GB" smtClean="0"/>
              <a:t>Buoyancy acts against weight. If the density of the object is greater than that of the surrounding fluid, the object sinks. If the densities are equal, the object is neutrally buoyant and hovers in the fluid. If the density of the object is less than that of the surrounding fluid, the object floats.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p:txBody>
          <a:bodyPr/>
          <a:lstStyle/>
          <a:p>
            <a:endParaRPr lang="en-US" smtClean="0"/>
          </a:p>
        </p:txBody>
      </p:sp>
      <p:sp>
        <p:nvSpPr>
          <p:cNvPr id="270339" name="Rectangle 3"/>
          <p:cNvSpPr>
            <a:spLocks noGrp="1" noChangeArrowheads="1"/>
          </p:cNvSpPr>
          <p:nvPr>
            <p:ph type="body" idx="1"/>
          </p:nvPr>
        </p:nvSpPr>
        <p:spPr/>
        <p:txBody>
          <a:bodyPr/>
          <a:lstStyle/>
          <a:p>
            <a:r>
              <a:rPr lang="en-GB" smtClean="0"/>
              <a:t>So although the human body can typically float in water because of the air in the lungs, a person wearing a properly-fitting, well-maintained PFD, the density of which is extremely low, is practically guaranteed to </a:t>
            </a:r>
            <a:r>
              <a:rPr lang="en-GB" smtClean="0">
                <a:hlinkClick r:id="rId2"/>
              </a:rPr>
              <a:t>float</a:t>
            </a:r>
            <a:r>
              <a:rPr lang="en-GB" smtClean="0"/>
              <a:t>.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body" idx="1"/>
          </p:nvPr>
        </p:nvSpPr>
        <p:spPr>
          <a:xfrm>
            <a:off x="251520" y="188640"/>
            <a:ext cx="7772400" cy="6096000"/>
          </a:xfrm>
        </p:spPr>
        <p:txBody>
          <a:bodyPr/>
          <a:lstStyle/>
          <a:p>
            <a:pPr>
              <a:lnSpc>
                <a:spcPct val="90000"/>
              </a:lnSpc>
            </a:pPr>
            <a:r>
              <a:rPr lang="en-GB" sz="2800" dirty="0" smtClean="0"/>
              <a:t>Density is defined as the mass per unit volume of an object (</a:t>
            </a:r>
            <a:r>
              <a:rPr lang="en-GB" sz="2800" dirty="0" smtClean="0">
                <a:sym typeface="Symbol"/>
              </a:rPr>
              <a:t></a:t>
            </a:r>
            <a:r>
              <a:rPr lang="en-GB" sz="2800" dirty="0" smtClean="0"/>
              <a:t> = m / V). Remember that </a:t>
            </a:r>
            <a:r>
              <a:rPr lang="en-GB" sz="2800" dirty="0" smtClean="0">
                <a:hlinkClick r:id="rId2"/>
              </a:rPr>
              <a:t>mass</a:t>
            </a:r>
            <a:r>
              <a:rPr lang="en-GB" sz="2800" dirty="0" smtClean="0"/>
              <a:t> is not the same as </a:t>
            </a:r>
            <a:r>
              <a:rPr lang="en-GB" sz="2800" dirty="0" smtClean="0">
                <a:hlinkClick r:id="rId3"/>
              </a:rPr>
              <a:t>weight</a:t>
            </a:r>
            <a:r>
              <a:rPr lang="en-GB" sz="2800" dirty="0" smtClean="0"/>
              <a:t>. A small but heavy object, such as a lead fishing sinker, is denser than a lighter object of the same size, such as a cork. The same holds for a bowling ball vs. a soccer ball. Both are relatively the same size, however, the bowling ball has much more matter. Mass is how much matter is there is in an object, and is measured in kilograms (kg). Weight is the size of the gravitational pull on an object, and is measured in units of force, such as (</a:t>
            </a:r>
            <a:r>
              <a:rPr lang="en-GB" sz="2800" dirty="0" err="1" smtClean="0"/>
              <a:t>kgm</a:t>
            </a:r>
            <a:r>
              <a:rPr lang="en-GB" sz="2800" dirty="0" smtClean="0"/>
              <a:t>/s</a:t>
            </a:r>
            <a:r>
              <a:rPr lang="en-GB" sz="2800" baseline="30000" dirty="0" smtClean="0"/>
              <a:t>2</a:t>
            </a:r>
            <a:r>
              <a:rPr lang="en-GB" sz="2800" dirty="0" smtClean="0"/>
              <a:t>), Weight is calculated by multiplying mass and acceleration due to gravity.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lstStyle/>
          <a:p>
            <a:r>
              <a:rPr lang="en-GB" sz="1400" smtClean="0"/>
              <a:t>So how exactly does a huge cargo ship stay positively buoyant, even when fully loaded?</a:t>
            </a:r>
          </a:p>
        </p:txBody>
      </p:sp>
      <p:sp>
        <p:nvSpPr>
          <p:cNvPr id="272387" name="Rectangle 3"/>
          <p:cNvSpPr>
            <a:spLocks noGrp="1" noChangeArrowheads="1"/>
          </p:cNvSpPr>
          <p:nvPr>
            <p:ph type="body" idx="1"/>
          </p:nvPr>
        </p:nvSpPr>
        <p:spPr>
          <a:xfrm>
            <a:off x="251520" y="620688"/>
            <a:ext cx="7772400" cy="4800600"/>
          </a:xfrm>
        </p:spPr>
        <p:txBody>
          <a:bodyPr/>
          <a:lstStyle/>
          <a:p>
            <a:pPr>
              <a:lnSpc>
                <a:spcPct val="90000"/>
              </a:lnSpc>
            </a:pPr>
            <a:r>
              <a:rPr lang="en-GB" sz="2800" dirty="0" smtClean="0"/>
              <a:t>The key is to ensure that the volume of the ship is large enough to displace the mass of the ship. In the 3rd century BC, the Greek mathematician </a:t>
            </a:r>
            <a:r>
              <a:rPr lang="en-GB" sz="2800" dirty="0" smtClean="0">
                <a:hlinkClick r:id="rId2"/>
              </a:rPr>
              <a:t>Archimedes</a:t>
            </a:r>
            <a:r>
              <a:rPr lang="en-GB" sz="2800" dirty="0" smtClean="0"/>
              <a:t> realized that when he got into his bathtub, his body displaced the water making it rise and spill out of the tub. His discovery led to two laws of buoyancy that are still the basis of today’s shipbuilding. His first law states that any floating object displaces a volume of water whose mass is equal to the mass of the object. The second law describes the effect a boat’s shape has on how well it floats.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204EADE-7627-4178-BB09-FA7D52ADE2E6}" type="slidenum">
              <a:rPr lang="en-GB" sz="2000" smtClean="0">
                <a:solidFill>
                  <a:schemeClr val="accent1"/>
                </a:solidFill>
              </a:rPr>
              <a:pPr eaLnBrk="1" hangingPunct="1"/>
              <a:t>168</a:t>
            </a:fld>
            <a:endParaRPr lang="en-GB" sz="2000" smtClean="0">
              <a:solidFill>
                <a:schemeClr val="accent1"/>
              </a:solidFill>
            </a:endParaRPr>
          </a:p>
        </p:txBody>
      </p:sp>
      <p:sp>
        <p:nvSpPr>
          <p:cNvPr id="164867" name="Date Placeholder 1"/>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64868" name="Footer Placeholder 2"/>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grpSp>
        <p:nvGrpSpPr>
          <p:cNvPr id="164869" name="Group 20"/>
          <p:cNvGrpSpPr>
            <a:grpSpLocks/>
          </p:cNvGrpSpPr>
          <p:nvPr/>
        </p:nvGrpSpPr>
        <p:grpSpPr bwMode="auto">
          <a:xfrm>
            <a:off x="5508625" y="620713"/>
            <a:ext cx="2735263" cy="2736850"/>
            <a:chOff x="3470" y="391"/>
            <a:chExt cx="1542" cy="1380"/>
          </a:xfrm>
        </p:grpSpPr>
        <p:graphicFrame>
          <p:nvGraphicFramePr>
            <p:cNvPr id="164871" name="Object 9"/>
            <p:cNvGraphicFramePr>
              <a:graphicFrameLocks noChangeAspect="1"/>
            </p:cNvGraphicFramePr>
            <p:nvPr/>
          </p:nvGraphicFramePr>
          <p:xfrm>
            <a:off x="3470" y="391"/>
            <a:ext cx="1542" cy="1363"/>
          </p:xfrm>
          <a:graphic>
            <a:graphicData uri="http://schemas.openxmlformats.org/presentationml/2006/ole">
              <mc:AlternateContent xmlns:mc="http://schemas.openxmlformats.org/markup-compatibility/2006">
                <mc:Choice xmlns:v="urn:schemas-microsoft-com:vml" Requires="v">
                  <p:oleObj spid="_x0000_s164913" name="CorelDRAW 6.0" r:id="rId3" imgW="6164151" imgH="5451862" progId="CorelDRAW.Graphic.6">
                    <p:embed/>
                  </p:oleObj>
                </mc:Choice>
                <mc:Fallback>
                  <p:oleObj name="CorelDRAW 6.0" r:id="rId3" imgW="6164151" imgH="5451862" progId="CorelDRAW.Graphic.6">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0" y="391"/>
                          <a:ext cx="1542" cy="1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4872" name="AutoShape 18"/>
            <p:cNvSpPr>
              <a:spLocks noChangeArrowheads="1"/>
            </p:cNvSpPr>
            <p:nvPr/>
          </p:nvSpPr>
          <p:spPr bwMode="auto">
            <a:xfrm rot="10800000">
              <a:off x="3969" y="1344"/>
              <a:ext cx="354" cy="427"/>
            </a:xfrm>
            <a:prstGeom prst="downArrow">
              <a:avLst>
                <a:gd name="adj1" fmla="val 50000"/>
                <a:gd name="adj2" fmla="val 30155"/>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grpSp>
      <p:sp>
        <p:nvSpPr>
          <p:cNvPr id="164870" name="Text Box 21"/>
          <p:cNvSpPr txBox="1">
            <a:spLocks noChangeArrowheads="1"/>
          </p:cNvSpPr>
          <p:nvPr/>
        </p:nvSpPr>
        <p:spPr bwMode="auto">
          <a:xfrm>
            <a:off x="827088" y="549275"/>
            <a:ext cx="5184775"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4400">
                <a:solidFill>
                  <a:srgbClr val="66FFFF"/>
                </a:solidFill>
                <a:latin typeface="Arial" pitchFamily="34" charset="0"/>
                <a:cs typeface="Arial" pitchFamily="34" charset="0"/>
              </a:rPr>
              <a:t>Upthrust</a:t>
            </a:r>
          </a:p>
          <a:p>
            <a:pPr eaLnBrk="1" hangingPunct="1">
              <a:spcBef>
                <a:spcPct val="50000"/>
              </a:spcBef>
            </a:pPr>
            <a:endParaRPr lang="en-GB" sz="4400">
              <a:solidFill>
                <a:srgbClr val="66FFFF"/>
              </a:solidFill>
              <a:latin typeface="Arial" pitchFamily="34" charset="0"/>
              <a:cs typeface="Arial" pitchFamily="34" charset="0"/>
            </a:endParaRPr>
          </a:p>
          <a:p>
            <a:pPr eaLnBrk="1" hangingPunct="1">
              <a:spcBef>
                <a:spcPct val="50000"/>
              </a:spcBef>
            </a:pPr>
            <a:r>
              <a:rPr lang="en-GB" sz="2800">
                <a:solidFill>
                  <a:srgbClr val="66FFFF"/>
                </a:solidFill>
                <a:latin typeface="Arial" pitchFamily="34" charset="0"/>
                <a:cs typeface="Arial" pitchFamily="34" charset="0"/>
              </a:rPr>
              <a:t>It is the force that pushes things up in water.</a:t>
            </a:r>
          </a:p>
          <a:p>
            <a:pPr eaLnBrk="1" hangingPunct="1">
              <a:spcBef>
                <a:spcPct val="50000"/>
              </a:spcBef>
            </a:pPr>
            <a:r>
              <a:rPr lang="en-GB" sz="2800">
                <a:solidFill>
                  <a:srgbClr val="66FFFF"/>
                </a:solidFill>
                <a:latin typeface="Arial" pitchFamily="34" charset="0"/>
                <a:cs typeface="Arial" pitchFamily="34" charset="0"/>
              </a:rPr>
              <a:t>It helps boats and swimmers and keep them on top of the water so they don’t sink</a:t>
            </a:r>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5AF9A2C-ABE8-400B-9073-E86F453D82EC}" type="slidenum">
              <a:rPr lang="en-GB" sz="2000" smtClean="0">
                <a:solidFill>
                  <a:schemeClr val="accent1"/>
                </a:solidFill>
              </a:rPr>
              <a:pPr eaLnBrk="1" hangingPunct="1"/>
              <a:t>169</a:t>
            </a:fld>
            <a:endParaRPr lang="en-GB" sz="2000" smtClean="0">
              <a:solidFill>
                <a:schemeClr val="accent1"/>
              </a:solidFill>
            </a:endParaRPr>
          </a:p>
        </p:txBody>
      </p:sp>
      <p:sp>
        <p:nvSpPr>
          <p:cNvPr id="165891"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589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5893" name="Rectangle 2"/>
          <p:cNvSpPr>
            <a:spLocks noGrp="1" noChangeArrowheads="1"/>
          </p:cNvSpPr>
          <p:nvPr>
            <p:ph type="title"/>
          </p:nvPr>
        </p:nvSpPr>
        <p:spPr>
          <a:xfrm>
            <a:off x="2057400" y="1524000"/>
            <a:ext cx="5791200" cy="3733800"/>
          </a:xfrm>
        </p:spPr>
        <p:txBody>
          <a:bodyPr/>
          <a:lstStyle/>
          <a:p>
            <a:pPr algn="ctr" eaLnBrk="1" hangingPunct="1"/>
            <a:r>
              <a:rPr lang="en-GB" sz="7200" smtClean="0"/>
              <a:t>Newton’s 3 laws of motion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2C3226E-30C6-4219-87F9-AA2D4115142C}" type="slidenum">
              <a:rPr lang="en-GB" sz="2000" smtClean="0">
                <a:solidFill>
                  <a:schemeClr val="accent1"/>
                </a:solidFill>
              </a:rPr>
              <a:pPr eaLnBrk="1" hangingPunct="1"/>
              <a:t>17</a:t>
            </a:fld>
            <a:endParaRPr lang="en-GB" sz="2000" smtClean="0">
              <a:solidFill>
                <a:schemeClr val="accent1"/>
              </a:solidFill>
            </a:endParaRPr>
          </a:p>
        </p:txBody>
      </p:sp>
      <p:sp>
        <p:nvSpPr>
          <p:cNvPr id="1945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946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9461" name="Rectangle 2050"/>
          <p:cNvSpPr>
            <a:spLocks noGrp="1" noChangeArrowheads="1"/>
          </p:cNvSpPr>
          <p:nvPr>
            <p:ph type="title"/>
          </p:nvPr>
        </p:nvSpPr>
        <p:spPr/>
        <p:txBody>
          <a:bodyPr/>
          <a:lstStyle/>
          <a:p>
            <a:pPr eaLnBrk="1" hangingPunct="1"/>
            <a:r>
              <a:rPr lang="en-GB" sz="2800" smtClean="0"/>
              <a:t>BEWARE</a:t>
            </a:r>
          </a:p>
        </p:txBody>
      </p:sp>
      <p:sp>
        <p:nvSpPr>
          <p:cNvPr id="19462" name="Rectangle 2051"/>
          <p:cNvSpPr>
            <a:spLocks noGrp="1" noChangeArrowheads="1"/>
          </p:cNvSpPr>
          <p:nvPr>
            <p:ph type="body" idx="1"/>
          </p:nvPr>
        </p:nvSpPr>
        <p:spPr>
          <a:xfrm>
            <a:off x="381000" y="990600"/>
            <a:ext cx="7772400" cy="1447800"/>
          </a:xfrm>
        </p:spPr>
        <p:txBody>
          <a:bodyPr/>
          <a:lstStyle/>
          <a:p>
            <a:pPr eaLnBrk="1" hangingPunct="1">
              <a:lnSpc>
                <a:spcPct val="90000"/>
              </a:lnSpc>
              <a:buFontTx/>
              <a:buNone/>
            </a:pPr>
            <a:r>
              <a:rPr lang="en-GB" sz="4400" smtClean="0"/>
              <a:t>It seems amazing but you cannot </a:t>
            </a:r>
            <a:r>
              <a:rPr lang="en-GB" sz="4400" smtClean="0">
                <a:solidFill>
                  <a:srgbClr val="FF0066"/>
                </a:solidFill>
              </a:rPr>
              <a:t>see </a:t>
            </a:r>
            <a:r>
              <a:rPr lang="en-GB" sz="4400" smtClean="0"/>
              <a:t>Forces. You can only </a:t>
            </a:r>
            <a:r>
              <a:rPr lang="en-GB" sz="4400" smtClean="0">
                <a:solidFill>
                  <a:srgbClr val="FF0066"/>
                </a:solidFill>
              </a:rPr>
              <a:t>see </a:t>
            </a:r>
            <a:r>
              <a:rPr lang="en-GB" sz="4400" smtClean="0">
                <a:solidFill>
                  <a:srgbClr val="66FFFF"/>
                </a:solidFill>
              </a:rPr>
              <a:t>their effects.</a:t>
            </a:r>
            <a:r>
              <a:rPr lang="en-GB" sz="4400" smtClean="0"/>
              <a:t> </a:t>
            </a:r>
          </a:p>
        </p:txBody>
      </p:sp>
      <p:pic>
        <p:nvPicPr>
          <p:cNvPr id="19463" name="Picture 20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124200"/>
            <a:ext cx="3276600" cy="205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4" name="Picture 205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4800600"/>
            <a:ext cx="3238500"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5" name="Picture 20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2971800"/>
            <a:ext cx="2566988" cy="202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6" name="Picture 205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1600" y="4572000"/>
            <a:ext cx="202723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7" name="Picture 205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0400" y="4605338"/>
            <a:ext cx="1998663" cy="225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6323"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6324" name="Rectangle 2"/>
          <p:cNvSpPr>
            <a:spLocks noGrp="1" noChangeArrowheads="1"/>
          </p:cNvSpPr>
          <p:nvPr>
            <p:ph type="ctrTitle"/>
          </p:nvPr>
        </p:nvSpPr>
        <p:spPr>
          <a:xfrm>
            <a:off x="533400" y="1219200"/>
            <a:ext cx="7772400" cy="3886200"/>
          </a:xfrm>
        </p:spPr>
        <p:txBody>
          <a:bodyPr/>
          <a:lstStyle/>
          <a:p>
            <a:pPr algn="ctr" eaLnBrk="1" hangingPunct="1"/>
            <a:r>
              <a:rPr lang="en-GB" sz="6000" smtClean="0"/>
              <a:t>FORCE</a:t>
            </a:r>
          </a:p>
        </p:txBody>
      </p:sp>
      <p:sp>
        <p:nvSpPr>
          <p:cNvPr id="56325" name="Rectangle 3"/>
          <p:cNvSpPr>
            <a:spLocks noGrp="1" noChangeArrowheads="1"/>
          </p:cNvSpPr>
          <p:nvPr>
            <p:ph type="subTitle" idx="1"/>
          </p:nvPr>
        </p:nvSpPr>
        <p:spPr>
          <a:xfrm>
            <a:off x="228600" y="152400"/>
            <a:ext cx="6400800" cy="990600"/>
          </a:xfrm>
        </p:spPr>
        <p:txBody>
          <a:bodyPr/>
          <a:lstStyle/>
          <a:p>
            <a:pPr eaLnBrk="1" hangingPunct="1"/>
            <a:r>
              <a:rPr lang="en-GB" dirty="0" smtClean="0"/>
              <a:t>Physics    Transport</a:t>
            </a:r>
          </a:p>
        </p:txBody>
      </p:sp>
      <p:sp>
        <p:nvSpPr>
          <p:cNvPr id="56327"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Tree>
    <p:extLst>
      <p:ext uri="{BB962C8B-B14F-4D97-AF65-F5344CB8AC3E}">
        <p14:creationId xmlns:p14="http://schemas.microsoft.com/office/powerpoint/2010/main" val="4021720950"/>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734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7348" name="Rectangle 2"/>
          <p:cNvSpPr>
            <a:spLocks noGrp="1" noChangeArrowheads="1"/>
          </p:cNvSpPr>
          <p:nvPr>
            <p:ph type="title"/>
          </p:nvPr>
        </p:nvSpPr>
        <p:spPr/>
        <p:txBody>
          <a:bodyPr/>
          <a:lstStyle/>
          <a:p>
            <a:pPr eaLnBrk="1" hangingPunct="1"/>
            <a:r>
              <a:rPr lang="en-GB" sz="1600" smtClean="0"/>
              <a:t>Newton’s Laws of motion</a:t>
            </a:r>
          </a:p>
        </p:txBody>
      </p:sp>
      <p:sp>
        <p:nvSpPr>
          <p:cNvPr id="57349" name="Rectangle 3"/>
          <p:cNvSpPr>
            <a:spLocks noGrp="1" noChangeArrowheads="1"/>
          </p:cNvSpPr>
          <p:nvPr>
            <p:ph type="body" idx="1"/>
          </p:nvPr>
        </p:nvSpPr>
        <p:spPr/>
        <p:txBody>
          <a:bodyPr/>
          <a:lstStyle/>
          <a:p>
            <a:pPr marL="609600" indent="-609600" eaLnBrk="1" hangingPunct="1">
              <a:buFontTx/>
              <a:buNone/>
            </a:pPr>
            <a:r>
              <a:rPr lang="en-GB" sz="2400" smtClean="0"/>
              <a:t>Isaac Newton wrote 3 laws about the motion of objects.</a:t>
            </a:r>
          </a:p>
          <a:p>
            <a:pPr marL="609600" indent="-609600" eaLnBrk="1" hangingPunct="1">
              <a:buFontTx/>
              <a:buNone/>
            </a:pPr>
            <a:endParaRPr lang="en-GB" sz="2400" smtClean="0"/>
          </a:p>
          <a:p>
            <a:pPr marL="609600" indent="-609600" eaLnBrk="1" hangingPunct="1">
              <a:lnSpc>
                <a:spcPct val="90000"/>
              </a:lnSpc>
              <a:buFontTx/>
              <a:buAutoNum type="arabicPeriod"/>
            </a:pPr>
            <a:r>
              <a:rPr lang="en-GB" sz="2400" smtClean="0"/>
              <a:t>Unless you apply an unbalanced force to an object, it will keep doing whatever it was doing before.</a:t>
            </a:r>
            <a:br>
              <a:rPr lang="en-GB" sz="2400" smtClean="0"/>
            </a:br>
            <a:endParaRPr lang="en-GB" sz="2400" smtClean="0"/>
          </a:p>
          <a:p>
            <a:pPr marL="609600" indent="-609600" eaLnBrk="1" hangingPunct="1">
              <a:lnSpc>
                <a:spcPct val="90000"/>
              </a:lnSpc>
              <a:buFontTx/>
              <a:buAutoNum type="arabicPeriod"/>
            </a:pPr>
            <a:r>
              <a:rPr lang="en-GB" sz="2400" smtClean="0"/>
              <a:t>Force = mass (kg)  x  acceleration (m/s</a:t>
            </a:r>
            <a:r>
              <a:rPr lang="en-GB" sz="2400" baseline="30000" smtClean="0"/>
              <a:t>2</a:t>
            </a:r>
            <a:r>
              <a:rPr lang="en-GB" sz="2400" smtClean="0"/>
              <a:t>)</a:t>
            </a:r>
            <a:br>
              <a:rPr lang="en-GB" sz="2400" smtClean="0"/>
            </a:br>
            <a:endParaRPr lang="en-GB" sz="2400" smtClean="0"/>
          </a:p>
          <a:p>
            <a:pPr marL="609600" indent="-609600" eaLnBrk="1" hangingPunct="1">
              <a:lnSpc>
                <a:spcPct val="90000"/>
              </a:lnSpc>
              <a:buFontTx/>
              <a:buAutoNum type="arabicPeriod"/>
            </a:pPr>
            <a:r>
              <a:rPr lang="en-GB" sz="2400" smtClean="0"/>
              <a:t>If you push something it pushes back on you</a:t>
            </a:r>
            <a:br>
              <a:rPr lang="en-GB" sz="2400" smtClean="0"/>
            </a:br>
            <a:r>
              <a:rPr lang="en-GB" sz="2400" smtClean="0"/>
              <a:t/>
            </a:r>
            <a:br>
              <a:rPr lang="en-GB" sz="2400" smtClean="0"/>
            </a:br>
            <a:r>
              <a:rPr lang="en-GB" sz="2400" smtClean="0"/>
              <a:t> </a:t>
            </a:r>
          </a:p>
        </p:txBody>
      </p:sp>
      <p:sp>
        <p:nvSpPr>
          <p:cNvPr id="57350" name="Freeform 4"/>
          <p:cNvSpPr>
            <a:spLocks/>
          </p:cNvSpPr>
          <p:nvPr/>
        </p:nvSpPr>
        <p:spPr bwMode="auto">
          <a:xfrm rot="5400000">
            <a:off x="-3267075" y="3267075"/>
            <a:ext cx="6911975" cy="377825"/>
          </a:xfrm>
          <a:custGeom>
            <a:avLst/>
            <a:gdLst>
              <a:gd name="T0" fmla="*/ 0 w 5761"/>
              <a:gd name="T1" fmla="*/ 349881693 h 408"/>
              <a:gd name="T2" fmla="*/ 0 w 5761"/>
              <a:gd name="T3" fmla="*/ 0 h 408"/>
              <a:gd name="T4" fmla="*/ 457757272 w 5761"/>
              <a:gd name="T5" fmla="*/ 272701676 h 408"/>
              <a:gd name="T6" fmla="*/ 2147483647 w 5761"/>
              <a:gd name="T7" fmla="*/ 272701676 h 408"/>
              <a:gd name="T8" fmla="*/ 2147483647 w 5761"/>
              <a:gd name="T9" fmla="*/ 349881693 h 408"/>
              <a:gd name="T10" fmla="*/ 0 w 5761"/>
              <a:gd name="T11" fmla="*/ 349881693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845796963"/>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2413BEF-1079-46D0-A5E0-D372C6C92509}" type="slidenum">
              <a:rPr lang="en-GB" sz="2000" smtClean="0">
                <a:solidFill>
                  <a:schemeClr val="accent1"/>
                </a:solidFill>
              </a:rPr>
              <a:pPr eaLnBrk="1" hangingPunct="1"/>
              <a:t>172</a:t>
            </a:fld>
            <a:endParaRPr lang="en-GB" sz="2000" smtClean="0">
              <a:solidFill>
                <a:schemeClr val="accent1"/>
              </a:solidFill>
            </a:endParaRPr>
          </a:p>
        </p:txBody>
      </p:sp>
      <p:sp>
        <p:nvSpPr>
          <p:cNvPr id="16691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691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6917" name="Rectangle 2"/>
          <p:cNvSpPr>
            <a:spLocks noGrp="1" noChangeArrowheads="1"/>
          </p:cNvSpPr>
          <p:nvPr>
            <p:ph type="body" idx="1"/>
          </p:nvPr>
        </p:nvSpPr>
        <p:spPr>
          <a:xfrm>
            <a:off x="468313" y="1600200"/>
            <a:ext cx="8218487" cy="4708525"/>
          </a:xfrm>
        </p:spPr>
        <p:txBody>
          <a:bodyPr/>
          <a:lstStyle/>
          <a:p>
            <a:pPr eaLnBrk="1" hangingPunct="1"/>
            <a:r>
              <a:rPr lang="en-GB" sz="2800" u="sng" smtClean="0"/>
              <a:t>Newton’s first law of motion</a:t>
            </a:r>
            <a:r>
              <a:rPr lang="en-GB" sz="2800" smtClean="0"/>
              <a:t>: An object’s speed will only change if a force is applied. </a:t>
            </a:r>
          </a:p>
          <a:p>
            <a:pPr eaLnBrk="1" hangingPunct="1">
              <a:buFontTx/>
              <a:buNone/>
            </a:pPr>
            <a:endParaRPr lang="en-GB" sz="900" smtClean="0"/>
          </a:p>
          <a:p>
            <a:pPr eaLnBrk="1" hangingPunct="1">
              <a:buFontTx/>
              <a:buNone/>
            </a:pPr>
            <a:endParaRPr lang="en-GB" sz="900" smtClean="0"/>
          </a:p>
          <a:p>
            <a:pPr eaLnBrk="1" hangingPunct="1"/>
            <a:r>
              <a:rPr lang="en-GB" sz="2800" u="sng" smtClean="0"/>
              <a:t>Newton’s second law of motion:</a:t>
            </a:r>
            <a:r>
              <a:rPr lang="en-GB" sz="2800" smtClean="0"/>
              <a:t> Speed or acceleration is proportional to the force.</a:t>
            </a:r>
          </a:p>
          <a:p>
            <a:pPr eaLnBrk="1" hangingPunct="1">
              <a:buFontTx/>
              <a:buNone/>
            </a:pPr>
            <a:endParaRPr lang="en-GB" sz="900" u="sng" smtClean="0"/>
          </a:p>
          <a:p>
            <a:pPr eaLnBrk="1" hangingPunct="1">
              <a:buFontTx/>
              <a:buNone/>
            </a:pPr>
            <a:endParaRPr lang="en-GB" sz="900" u="sng" smtClean="0"/>
          </a:p>
          <a:p>
            <a:pPr eaLnBrk="1" hangingPunct="1"/>
            <a:r>
              <a:rPr lang="en-GB" sz="2800" u="sng" smtClean="0"/>
              <a:t>Newton’s third law of motion</a:t>
            </a:r>
            <a:r>
              <a:rPr lang="en-GB" sz="2800" smtClean="0"/>
              <a:t>: Every action has an equal and opposite  reaction.</a:t>
            </a:r>
          </a:p>
          <a:p>
            <a:pPr eaLnBrk="1" hangingPunct="1">
              <a:buFontTx/>
              <a:buNone/>
            </a:pPr>
            <a:endParaRPr lang="en-GB" sz="900" smtClean="0"/>
          </a:p>
          <a:p>
            <a:pPr eaLnBrk="1" hangingPunct="1">
              <a:buFontTx/>
              <a:buNone/>
            </a:pPr>
            <a:endParaRPr lang="en-GB" sz="900" smtClean="0"/>
          </a:p>
        </p:txBody>
      </p:sp>
      <p:sp>
        <p:nvSpPr>
          <p:cNvPr id="166918" name="WordArt 3"/>
          <p:cNvSpPr>
            <a:spLocks noChangeArrowheads="1" noChangeShapeType="1" noTextEdit="1"/>
          </p:cNvSpPr>
          <p:nvPr/>
        </p:nvSpPr>
        <p:spPr bwMode="auto">
          <a:xfrm>
            <a:off x="638175" y="260350"/>
            <a:ext cx="6529388" cy="422275"/>
          </a:xfrm>
          <a:prstGeom prst="rect">
            <a:avLst/>
          </a:prstGeom>
        </p:spPr>
        <p:txBody>
          <a:bodyPr wrap="none" fromWordArt="1">
            <a:prstTxWarp prst="textPlain">
              <a:avLst>
                <a:gd name="adj" fmla="val 50000"/>
              </a:avLst>
            </a:prstTxWarp>
          </a:bodyPr>
          <a:lstStyle/>
          <a:p>
            <a:pPr algn="ctr"/>
            <a:r>
              <a:rPr lang="en-GB"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Forces and Isaac Newton</a:t>
            </a: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CE0F55C-8B55-4C22-BDFD-826C20B28C94}" type="slidenum">
              <a:rPr lang="en-GB" sz="2000" smtClean="0">
                <a:solidFill>
                  <a:schemeClr val="accent1"/>
                </a:solidFill>
              </a:rPr>
              <a:pPr eaLnBrk="1" hangingPunct="1"/>
              <a:t>173</a:t>
            </a:fld>
            <a:endParaRPr lang="en-GB" sz="2000" smtClean="0">
              <a:solidFill>
                <a:schemeClr val="accent1"/>
              </a:solidFill>
            </a:endParaRPr>
          </a:p>
        </p:txBody>
      </p:sp>
      <p:sp>
        <p:nvSpPr>
          <p:cNvPr id="16793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794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7941" name="Rectangle 2"/>
          <p:cNvSpPr>
            <a:spLocks noGrp="1" noChangeArrowheads="1"/>
          </p:cNvSpPr>
          <p:nvPr>
            <p:ph type="title"/>
          </p:nvPr>
        </p:nvSpPr>
        <p:spPr/>
        <p:txBody>
          <a:bodyPr/>
          <a:lstStyle/>
          <a:p>
            <a:pPr eaLnBrk="1" hangingPunct="1"/>
            <a:endParaRPr lang="en-US" smtClean="0"/>
          </a:p>
        </p:txBody>
      </p:sp>
      <p:sp>
        <p:nvSpPr>
          <p:cNvPr id="167942" name="Rectangle 3"/>
          <p:cNvSpPr>
            <a:spLocks noGrp="1" noChangeArrowheads="1"/>
          </p:cNvSpPr>
          <p:nvPr>
            <p:ph type="body" idx="1"/>
          </p:nvPr>
        </p:nvSpPr>
        <p:spPr/>
        <p:txBody>
          <a:bodyPr/>
          <a:lstStyle/>
          <a:p>
            <a:pPr eaLnBrk="1" hangingPunct="1"/>
            <a:r>
              <a:rPr lang="en-GB" sz="2800" b="1" u="sng" smtClean="0"/>
              <a:t>NEWTONS THREE LAWS OF MOTION</a:t>
            </a:r>
          </a:p>
          <a:p>
            <a:pPr eaLnBrk="1" hangingPunct="1"/>
            <a:r>
              <a:rPr lang="en-GB" sz="2800" u="sng" smtClean="0">
                <a:cs typeface="Times New Roman" pitchFamily="18" charset="0"/>
              </a:rPr>
              <a:t>Newton’s First Law states:</a:t>
            </a:r>
            <a:endParaRPr lang="en-GB" sz="2800" smtClean="0">
              <a:cs typeface="Times New Roman" pitchFamily="18" charset="0"/>
            </a:endParaRPr>
          </a:p>
          <a:p>
            <a:pPr eaLnBrk="1" hangingPunct="1"/>
            <a:r>
              <a:rPr lang="en-GB" sz="2800" smtClean="0">
                <a:solidFill>
                  <a:srgbClr val="FF0000"/>
                </a:solidFill>
                <a:cs typeface="Times New Roman" pitchFamily="18" charset="0"/>
              </a:rPr>
              <a:t>A body will remain at rest or travel at a constant speed in a straight line, unless acted upon by an unbalanced force.</a:t>
            </a:r>
            <a:endParaRPr lang="en-GB" sz="2800" smtClean="0">
              <a:solidFill>
                <a:srgbClr val="0000FF"/>
              </a:solidFill>
              <a:cs typeface="Times New Roman" pitchFamily="18" charset="0"/>
            </a:endParaRPr>
          </a:p>
          <a:p>
            <a:pPr eaLnBrk="1" hangingPunct="1"/>
            <a:r>
              <a:rPr lang="en-GB" sz="2800" smtClean="0">
                <a:solidFill>
                  <a:srgbClr val="FF0000"/>
                </a:solidFill>
                <a:cs typeface="Times New Roman" pitchFamily="18" charset="0"/>
              </a:rPr>
              <a:t> </a:t>
            </a:r>
            <a:endParaRPr lang="en-GB" sz="2800" smtClean="0">
              <a:solidFill>
                <a:srgbClr val="0000FF"/>
              </a:solidFill>
              <a:cs typeface="Times New Roman" pitchFamily="18" charset="0"/>
            </a:endParaRPr>
          </a:p>
          <a:p>
            <a:pPr eaLnBrk="1" hangingPunct="1"/>
            <a:r>
              <a:rPr lang="en-GB" sz="2800" smtClean="0">
                <a:solidFill>
                  <a:srgbClr val="008000"/>
                </a:solidFill>
                <a:cs typeface="Times New Roman" pitchFamily="18" charset="0"/>
              </a:rPr>
              <a:t>A body will remain at rest or travel at constant velocity, unless acted upon by an unbalanced force.</a:t>
            </a:r>
            <a:r>
              <a:rPr lang="en-GB" sz="2800" smtClean="0"/>
              <a:t> </a:t>
            </a: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D67AF4D-E5F1-4DD7-BDA3-1A62B0D47C62}" type="slidenum">
              <a:rPr lang="en-GB" sz="2000" smtClean="0">
                <a:solidFill>
                  <a:schemeClr val="accent1"/>
                </a:solidFill>
              </a:rPr>
              <a:pPr eaLnBrk="1" hangingPunct="1"/>
              <a:t>174</a:t>
            </a:fld>
            <a:endParaRPr lang="en-GB" sz="2000" smtClean="0">
              <a:solidFill>
                <a:schemeClr val="accent1"/>
              </a:solidFill>
            </a:endParaRPr>
          </a:p>
        </p:txBody>
      </p:sp>
      <p:sp>
        <p:nvSpPr>
          <p:cNvPr id="16896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896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8965" name="Rectangle 2"/>
          <p:cNvSpPr>
            <a:spLocks noGrp="1" noChangeArrowheads="1"/>
          </p:cNvSpPr>
          <p:nvPr>
            <p:ph type="title" idx="4294967295"/>
          </p:nvPr>
        </p:nvSpPr>
        <p:spPr>
          <a:xfrm>
            <a:off x="468313" y="260350"/>
            <a:ext cx="8229600" cy="1143000"/>
          </a:xfrm>
        </p:spPr>
        <p:txBody>
          <a:bodyPr/>
          <a:lstStyle/>
          <a:p>
            <a:pPr eaLnBrk="1" hangingPunct="1"/>
            <a:r>
              <a:rPr lang="en-GB" sz="2400" smtClean="0">
                <a:solidFill>
                  <a:srgbClr val="FF0000"/>
                </a:solidFill>
              </a:rPr>
              <a:t>A</a:t>
            </a:r>
            <a:r>
              <a:rPr lang="en-GB" sz="2400" smtClean="0"/>
              <a:t>ll </a:t>
            </a:r>
            <a:r>
              <a:rPr lang="en-GB" sz="2400" smtClean="0">
                <a:solidFill>
                  <a:srgbClr val="FF0000"/>
                </a:solidFill>
              </a:rPr>
              <a:t>C</a:t>
            </a:r>
            <a:r>
              <a:rPr lang="en-GB" sz="2400" smtClean="0"/>
              <a:t>omplicated </a:t>
            </a:r>
            <a:r>
              <a:rPr lang="en-GB" sz="2400" smtClean="0">
                <a:solidFill>
                  <a:srgbClr val="FF0000"/>
                </a:solidFill>
              </a:rPr>
              <a:t>F</a:t>
            </a:r>
            <a:r>
              <a:rPr lang="en-GB" sz="2400" smtClean="0"/>
              <a:t>orces </a:t>
            </a:r>
            <a:r>
              <a:rPr lang="en-GB" sz="2400" smtClean="0">
                <a:solidFill>
                  <a:srgbClr val="FF0000"/>
                </a:solidFill>
              </a:rPr>
              <a:t>E</a:t>
            </a:r>
            <a:r>
              <a:rPr lang="en-GB" sz="2400" smtClean="0"/>
              <a:t>xplained</a:t>
            </a:r>
          </a:p>
        </p:txBody>
      </p:sp>
      <p:sp>
        <p:nvSpPr>
          <p:cNvPr id="4099" name="Rectangle 3"/>
          <p:cNvSpPr>
            <a:spLocks noGrp="1" noChangeArrowheads="1"/>
          </p:cNvSpPr>
          <p:nvPr>
            <p:ph type="body" idx="4294967295"/>
          </p:nvPr>
        </p:nvSpPr>
        <p:spPr>
          <a:xfrm>
            <a:off x="539750" y="1628775"/>
            <a:ext cx="8229600" cy="792163"/>
          </a:xfrm>
        </p:spPr>
        <p:txBody>
          <a:bodyPr/>
          <a:lstStyle/>
          <a:p>
            <a:pPr eaLnBrk="1" hangingPunct="1">
              <a:lnSpc>
                <a:spcPct val="90000"/>
              </a:lnSpc>
              <a:buFontTx/>
              <a:buNone/>
            </a:pPr>
            <a:r>
              <a:rPr lang="en-GB" sz="2400" smtClean="0"/>
              <a:t>1. </a:t>
            </a:r>
            <a:r>
              <a:rPr lang="en-GB" sz="2400" smtClean="0">
                <a:solidFill>
                  <a:srgbClr val="FF0000"/>
                </a:solidFill>
              </a:rPr>
              <a:t>Balanced forces</a:t>
            </a:r>
            <a:r>
              <a:rPr lang="en-GB" sz="2400" smtClean="0"/>
              <a:t> cause objects to stay at rest or travel at a constant speed.</a:t>
            </a:r>
          </a:p>
        </p:txBody>
      </p:sp>
      <p:pic>
        <p:nvPicPr>
          <p:cNvPr id="168967" name="Picture 9" descr="MPj0386182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925" y="4581525"/>
            <a:ext cx="180022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8" name="Picture 10" descr="MPj0315654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2133600"/>
            <a:ext cx="21955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9" name="Picture 11" descr="MMj01739680000[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235825" y="3644900"/>
            <a:ext cx="112395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9" name="Text Box 13"/>
          <p:cNvSpPr txBox="1">
            <a:spLocks noChangeArrowheads="1"/>
          </p:cNvSpPr>
          <p:nvPr/>
        </p:nvSpPr>
        <p:spPr bwMode="auto">
          <a:xfrm>
            <a:off x="611188" y="2349500"/>
            <a:ext cx="7921625"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i="1">
                <a:solidFill>
                  <a:schemeClr val="folHlink"/>
                </a:solidFill>
                <a:latin typeface="Calligraph421 BT" pitchFamily="66" charset="0"/>
                <a:cs typeface="Arial" pitchFamily="34" charset="0"/>
              </a:rPr>
              <a:t>A bullet travelling through space just keeps</a:t>
            </a:r>
          </a:p>
          <a:p>
            <a:pPr eaLnBrk="1" hangingPunct="1"/>
            <a:r>
              <a:rPr lang="en-GB" i="1">
                <a:solidFill>
                  <a:schemeClr val="folHlink"/>
                </a:solidFill>
                <a:latin typeface="Calligraph421 BT" pitchFamily="66" charset="0"/>
                <a:cs typeface="Arial" pitchFamily="34" charset="0"/>
              </a:rPr>
              <a:t>on going.</a:t>
            </a:r>
          </a:p>
          <a:p>
            <a:pPr eaLnBrk="1" hangingPunct="1">
              <a:spcBef>
                <a:spcPct val="50000"/>
              </a:spcBef>
            </a:pPr>
            <a:endParaRPr lang="en-GB" sz="1800">
              <a:latin typeface="Arial" pitchFamily="34" charset="0"/>
              <a:cs typeface="Arial" pitchFamily="34" charset="0"/>
            </a:endParaRPr>
          </a:p>
        </p:txBody>
      </p:sp>
      <p:sp>
        <p:nvSpPr>
          <p:cNvPr id="4110" name="Text Box 14"/>
          <p:cNvSpPr txBox="1">
            <a:spLocks noChangeArrowheads="1"/>
          </p:cNvSpPr>
          <p:nvPr/>
        </p:nvSpPr>
        <p:spPr bwMode="auto">
          <a:xfrm>
            <a:off x="539750" y="3284538"/>
            <a:ext cx="7200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solidFill>
                  <a:srgbClr val="FFFF00"/>
                </a:solidFill>
                <a:latin typeface="Arial" pitchFamily="34" charset="0"/>
                <a:cs typeface="Arial" pitchFamily="34" charset="0"/>
              </a:rPr>
              <a:t>2.</a:t>
            </a:r>
            <a:r>
              <a:rPr lang="en-GB">
                <a:latin typeface="Arial" pitchFamily="34" charset="0"/>
                <a:cs typeface="Arial" pitchFamily="34" charset="0"/>
              </a:rPr>
              <a:t> </a:t>
            </a:r>
            <a:r>
              <a:rPr lang="en-GB">
                <a:solidFill>
                  <a:srgbClr val="FF0000"/>
                </a:solidFill>
                <a:latin typeface="Arial" pitchFamily="34" charset="0"/>
                <a:cs typeface="Arial" pitchFamily="34" charset="0"/>
              </a:rPr>
              <a:t>Unbalanced Forces</a:t>
            </a:r>
            <a:r>
              <a:rPr lang="en-GB">
                <a:latin typeface="Arial" pitchFamily="34" charset="0"/>
                <a:cs typeface="Arial" pitchFamily="34" charset="0"/>
              </a:rPr>
              <a:t> </a:t>
            </a:r>
            <a:r>
              <a:rPr lang="en-GB">
                <a:solidFill>
                  <a:srgbClr val="FFFF00"/>
                </a:solidFill>
                <a:latin typeface="Arial" pitchFamily="34" charset="0"/>
                <a:cs typeface="Arial" pitchFamily="34" charset="0"/>
              </a:rPr>
              <a:t>cause objects to speed up or slow down.</a:t>
            </a:r>
          </a:p>
        </p:txBody>
      </p:sp>
      <p:sp>
        <p:nvSpPr>
          <p:cNvPr id="4111" name="Text Box 15"/>
          <p:cNvSpPr txBox="1">
            <a:spLocks noChangeArrowheads="1"/>
          </p:cNvSpPr>
          <p:nvPr/>
        </p:nvSpPr>
        <p:spPr bwMode="auto">
          <a:xfrm>
            <a:off x="539750" y="4149725"/>
            <a:ext cx="8208963"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i="1">
                <a:solidFill>
                  <a:schemeClr val="folHlink"/>
                </a:solidFill>
                <a:latin typeface="Calligraph421 BT" pitchFamily="66" charset="0"/>
                <a:cs typeface="Arial" pitchFamily="34" charset="0"/>
              </a:rPr>
              <a:t>I’d rather push a Mini than a 4X4!</a:t>
            </a:r>
          </a:p>
          <a:p>
            <a:pPr eaLnBrk="1" hangingPunct="1"/>
            <a:endParaRPr lang="en-GB">
              <a:latin typeface="Calligraph421 BT" pitchFamily="66" charset="0"/>
              <a:cs typeface="Arial" pitchFamily="34" charset="0"/>
            </a:endParaRPr>
          </a:p>
          <a:p>
            <a:pPr eaLnBrk="1" hangingPunct="1">
              <a:spcBef>
                <a:spcPct val="50000"/>
              </a:spcBef>
            </a:pPr>
            <a:endParaRPr lang="en-GB" sz="1800">
              <a:latin typeface="Arial" pitchFamily="34" charset="0"/>
              <a:cs typeface="Arial" pitchFamily="34" charset="0"/>
            </a:endParaRPr>
          </a:p>
        </p:txBody>
      </p:sp>
      <p:sp>
        <p:nvSpPr>
          <p:cNvPr id="4112" name="Text Box 16"/>
          <p:cNvSpPr txBox="1">
            <a:spLocks noChangeArrowheads="1"/>
          </p:cNvSpPr>
          <p:nvPr/>
        </p:nvSpPr>
        <p:spPr bwMode="auto">
          <a:xfrm>
            <a:off x="539750" y="4652963"/>
            <a:ext cx="74898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solidFill>
                  <a:srgbClr val="FFFF00"/>
                </a:solidFill>
                <a:latin typeface="Arial" pitchFamily="34" charset="0"/>
                <a:cs typeface="Arial" pitchFamily="34" charset="0"/>
              </a:rPr>
              <a:t>3. To every</a:t>
            </a:r>
            <a:r>
              <a:rPr lang="en-GB">
                <a:latin typeface="Arial" pitchFamily="34" charset="0"/>
                <a:cs typeface="Arial" pitchFamily="34" charset="0"/>
              </a:rPr>
              <a:t> </a:t>
            </a:r>
            <a:r>
              <a:rPr lang="en-GB">
                <a:solidFill>
                  <a:srgbClr val="FF0000"/>
                </a:solidFill>
                <a:latin typeface="Arial" pitchFamily="34" charset="0"/>
                <a:cs typeface="Arial" pitchFamily="34" charset="0"/>
              </a:rPr>
              <a:t>Action Force</a:t>
            </a:r>
            <a:r>
              <a:rPr lang="en-GB">
                <a:latin typeface="Arial" pitchFamily="34" charset="0"/>
                <a:cs typeface="Arial" pitchFamily="34" charset="0"/>
              </a:rPr>
              <a:t> </a:t>
            </a:r>
            <a:r>
              <a:rPr lang="en-GB">
                <a:solidFill>
                  <a:srgbClr val="FFFF00"/>
                </a:solidFill>
                <a:latin typeface="Arial" pitchFamily="34" charset="0"/>
                <a:cs typeface="Arial" pitchFamily="34" charset="0"/>
              </a:rPr>
              <a:t>there is an equal and opposite</a:t>
            </a:r>
            <a:r>
              <a:rPr lang="en-GB">
                <a:latin typeface="Arial" pitchFamily="34" charset="0"/>
                <a:cs typeface="Arial" pitchFamily="34" charset="0"/>
              </a:rPr>
              <a:t> </a:t>
            </a:r>
            <a:r>
              <a:rPr lang="en-GB">
                <a:solidFill>
                  <a:srgbClr val="FF0000"/>
                </a:solidFill>
                <a:latin typeface="Arial" pitchFamily="34" charset="0"/>
                <a:cs typeface="Arial" pitchFamily="34" charset="0"/>
              </a:rPr>
              <a:t>Reaction Force</a:t>
            </a:r>
            <a:r>
              <a:rPr lang="en-GB">
                <a:latin typeface="Arial" pitchFamily="34" charset="0"/>
                <a:cs typeface="Arial" pitchFamily="34" charset="0"/>
              </a:rPr>
              <a:t>.</a:t>
            </a:r>
          </a:p>
          <a:p>
            <a:pPr eaLnBrk="1" hangingPunct="1"/>
            <a:endParaRPr lang="en-GB">
              <a:latin typeface="Arial" pitchFamily="34" charset="0"/>
              <a:cs typeface="Arial" pitchFamily="34" charset="0"/>
            </a:endParaRPr>
          </a:p>
          <a:p>
            <a:pPr eaLnBrk="1" hangingPunct="1"/>
            <a:r>
              <a:rPr lang="en-GB">
                <a:latin typeface="Arial" pitchFamily="34" charset="0"/>
                <a:cs typeface="Arial" pitchFamily="34" charset="0"/>
              </a:rPr>
              <a:t>	</a:t>
            </a:r>
          </a:p>
        </p:txBody>
      </p:sp>
      <p:sp>
        <p:nvSpPr>
          <p:cNvPr id="168974" name="Text Box 17"/>
          <p:cNvSpPr txBox="1">
            <a:spLocks noChangeArrowheads="1"/>
          </p:cNvSpPr>
          <p:nvPr/>
        </p:nvSpPr>
        <p:spPr bwMode="auto">
          <a:xfrm>
            <a:off x="395288" y="5949950"/>
            <a:ext cx="7993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sz="1800">
              <a:latin typeface="Arial" pitchFamily="34" charset="0"/>
              <a:cs typeface="Arial" pitchFamily="34" charset="0"/>
            </a:endParaRPr>
          </a:p>
        </p:txBody>
      </p:sp>
      <p:sp>
        <p:nvSpPr>
          <p:cNvPr id="4114" name="Text Box 18"/>
          <p:cNvSpPr txBox="1">
            <a:spLocks noChangeArrowheads="1"/>
          </p:cNvSpPr>
          <p:nvPr/>
        </p:nvSpPr>
        <p:spPr bwMode="auto">
          <a:xfrm>
            <a:off x="468313" y="5487988"/>
            <a:ext cx="792162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i="1">
                <a:solidFill>
                  <a:schemeClr val="folHlink"/>
                </a:solidFill>
                <a:latin typeface="Calligraph421 BT" pitchFamily="66" charset="0"/>
                <a:cs typeface="Arial" pitchFamily="34" charset="0"/>
              </a:rPr>
              <a:t>If you shove me I’ll shove you back </a:t>
            </a:r>
          </a:p>
          <a:p>
            <a:pPr eaLnBrk="1" hangingPunct="1"/>
            <a:r>
              <a:rPr lang="en-GB" i="1">
                <a:solidFill>
                  <a:schemeClr val="folHlink"/>
                </a:solidFill>
                <a:latin typeface="Calligraph421 BT" pitchFamily="66" charset="0"/>
                <a:cs typeface="Arial" pitchFamily="34" charset="0"/>
              </a:rPr>
              <a:t>(at the same time)!</a:t>
            </a:r>
          </a:p>
          <a:p>
            <a:pPr eaLnBrk="1" hangingPunct="1">
              <a:spcBef>
                <a:spcPct val="50000"/>
              </a:spcBef>
            </a:pPr>
            <a:endParaRPr lang="en-GB">
              <a:latin typeface="Calligraph421 BT" pitchFamily="66"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10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1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1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1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1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utoUpdateAnimBg="0"/>
      <p:bldP spid="4109" grpId="0" autoUpdateAnimBg="0"/>
      <p:bldP spid="4110" grpId="0" autoUpdateAnimBg="0"/>
      <p:bldP spid="4111" grpId="0" autoUpdateAnimBg="0"/>
      <p:bldP spid="4112" grpId="0" autoUpdateAnimBg="0"/>
      <p:bldP spid="4114" grpId="0" autoUpdateAnimBg="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F040141-5ED5-4D08-AC55-8B093056CFF4}" type="slidenum">
              <a:rPr lang="en-GB" sz="2000" smtClean="0">
                <a:solidFill>
                  <a:schemeClr val="accent1"/>
                </a:solidFill>
              </a:rPr>
              <a:pPr eaLnBrk="1" hangingPunct="1"/>
              <a:t>175</a:t>
            </a:fld>
            <a:endParaRPr lang="en-GB" sz="2000" smtClean="0">
              <a:solidFill>
                <a:schemeClr val="accent1"/>
              </a:solidFill>
            </a:endParaRPr>
          </a:p>
        </p:txBody>
      </p:sp>
      <p:sp>
        <p:nvSpPr>
          <p:cNvPr id="169987"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6998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69989" name="Rectangle 2"/>
          <p:cNvSpPr>
            <a:spLocks noGrp="1" noChangeArrowheads="1"/>
          </p:cNvSpPr>
          <p:nvPr>
            <p:ph type="title"/>
          </p:nvPr>
        </p:nvSpPr>
        <p:spPr>
          <a:xfrm>
            <a:off x="2057400" y="1524000"/>
            <a:ext cx="5791200" cy="3733800"/>
          </a:xfrm>
        </p:spPr>
        <p:txBody>
          <a:bodyPr/>
          <a:lstStyle/>
          <a:p>
            <a:pPr algn="ctr" eaLnBrk="1" hangingPunct="1"/>
            <a:r>
              <a:rPr lang="en-GB" sz="7200" smtClean="0"/>
              <a:t>Newton’s 1</a:t>
            </a:r>
            <a:r>
              <a:rPr lang="en-GB" sz="7200" baseline="30000" smtClean="0"/>
              <a:t>st</a:t>
            </a:r>
            <a:r>
              <a:rPr lang="en-GB" sz="7200" smtClean="0"/>
              <a:t>  law of motion</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2DA80FE-5459-4E74-861F-A727B969CC3D}" type="slidenum">
              <a:rPr lang="en-GB" sz="2000" smtClean="0">
                <a:solidFill>
                  <a:schemeClr val="accent1"/>
                </a:solidFill>
              </a:rPr>
              <a:pPr eaLnBrk="1" hangingPunct="1"/>
              <a:t>176</a:t>
            </a:fld>
            <a:endParaRPr lang="en-GB" sz="2000" smtClean="0">
              <a:solidFill>
                <a:schemeClr val="accent1"/>
              </a:solidFill>
            </a:endParaRPr>
          </a:p>
        </p:txBody>
      </p:sp>
      <p:sp>
        <p:nvSpPr>
          <p:cNvPr id="17101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101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71013" name="Rectangle 1026"/>
          <p:cNvSpPr>
            <a:spLocks noGrp="1" noChangeArrowheads="1"/>
          </p:cNvSpPr>
          <p:nvPr>
            <p:ph type="title"/>
          </p:nvPr>
        </p:nvSpPr>
        <p:spPr/>
        <p:txBody>
          <a:bodyPr/>
          <a:lstStyle/>
          <a:p>
            <a:pPr eaLnBrk="1" hangingPunct="1"/>
            <a:r>
              <a:rPr lang="en-GB" smtClean="0"/>
              <a:t>The BEST IDEA EVER</a:t>
            </a:r>
          </a:p>
        </p:txBody>
      </p:sp>
      <p:sp>
        <p:nvSpPr>
          <p:cNvPr id="171014" name="Rectangle 1027"/>
          <p:cNvSpPr>
            <a:spLocks noGrp="1" noChangeArrowheads="1"/>
          </p:cNvSpPr>
          <p:nvPr>
            <p:ph type="body" idx="1"/>
          </p:nvPr>
        </p:nvSpPr>
        <p:spPr/>
        <p:txBody>
          <a:bodyPr/>
          <a:lstStyle/>
          <a:p>
            <a:pPr eaLnBrk="1" hangingPunct="1"/>
            <a:r>
              <a:rPr lang="en-GB" smtClean="0">
                <a:hlinkClick r:id="rId2"/>
              </a:rPr>
              <a:t>http://www.youtube.com/watch?v=jwPc0kK9VHU&amp;feature=endscreen&amp;NR=1</a:t>
            </a:r>
            <a:endParaRPr lang="en-GB" smtClean="0"/>
          </a:p>
          <a:p>
            <a:pPr eaLnBrk="1" hangingPunct="1"/>
            <a:endParaRPr lang="en-GB" smtClean="0"/>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8F37BEA-F838-4209-8357-FD0355145B34}" type="slidenum">
              <a:rPr lang="en-GB" sz="2000" smtClean="0">
                <a:solidFill>
                  <a:schemeClr val="accent1"/>
                </a:solidFill>
              </a:rPr>
              <a:pPr eaLnBrk="1" hangingPunct="1"/>
              <a:t>177</a:t>
            </a:fld>
            <a:endParaRPr lang="en-GB" sz="2000" smtClean="0">
              <a:solidFill>
                <a:schemeClr val="accent1"/>
              </a:solidFill>
            </a:endParaRPr>
          </a:p>
        </p:txBody>
      </p:sp>
      <p:sp>
        <p:nvSpPr>
          <p:cNvPr id="17203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203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72037" name="Rectangle 2"/>
          <p:cNvSpPr>
            <a:spLocks noGrp="1" noChangeArrowheads="1"/>
          </p:cNvSpPr>
          <p:nvPr>
            <p:ph type="title" idx="4294967295"/>
          </p:nvPr>
        </p:nvSpPr>
        <p:spPr/>
        <p:txBody>
          <a:bodyPr/>
          <a:lstStyle/>
          <a:p>
            <a:pPr eaLnBrk="1" hangingPunct="1"/>
            <a:r>
              <a:rPr lang="en-GB" smtClean="0"/>
              <a:t>Common Pupil Myth</a:t>
            </a:r>
          </a:p>
        </p:txBody>
      </p:sp>
      <p:sp>
        <p:nvSpPr>
          <p:cNvPr id="172038" name="Rectangle 3"/>
          <p:cNvSpPr>
            <a:spLocks noGrp="1" noChangeArrowheads="1"/>
          </p:cNvSpPr>
          <p:nvPr>
            <p:ph type="body" idx="4294967295"/>
          </p:nvPr>
        </p:nvSpPr>
        <p:spPr>
          <a:xfrm>
            <a:off x="533400" y="1143000"/>
            <a:ext cx="7772400" cy="4800600"/>
          </a:xfrm>
        </p:spPr>
        <p:txBody>
          <a:bodyPr/>
          <a:lstStyle/>
          <a:p>
            <a:pPr eaLnBrk="1" hangingPunct="1">
              <a:buFontTx/>
              <a:buNone/>
            </a:pPr>
            <a:r>
              <a:rPr lang="en-GB" smtClean="0"/>
              <a:t>An object which does not move has no forces acting on it.</a:t>
            </a:r>
          </a:p>
        </p:txBody>
      </p:sp>
      <p:pic>
        <p:nvPicPr>
          <p:cNvPr id="172039" name="Picture 15" descr="MPj0438705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362200"/>
            <a:ext cx="4573588"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4F7E99A-04E5-4BF1-9949-7F051993C1E8}" type="slidenum">
              <a:rPr lang="en-GB" sz="2000" smtClean="0">
                <a:solidFill>
                  <a:schemeClr val="accent1"/>
                </a:solidFill>
              </a:rPr>
              <a:pPr eaLnBrk="1" hangingPunct="1"/>
              <a:t>178</a:t>
            </a:fld>
            <a:endParaRPr lang="en-GB" sz="2000" smtClean="0">
              <a:solidFill>
                <a:schemeClr val="accent1"/>
              </a:solidFill>
            </a:endParaRPr>
          </a:p>
        </p:txBody>
      </p:sp>
      <p:sp>
        <p:nvSpPr>
          <p:cNvPr id="17305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306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73061" name="TextBox 2"/>
          <p:cNvSpPr txBox="1">
            <a:spLocks noChangeArrowheads="1"/>
          </p:cNvSpPr>
          <p:nvPr/>
        </p:nvSpPr>
        <p:spPr bwMode="auto">
          <a:xfrm>
            <a:off x="928688" y="714375"/>
            <a:ext cx="70008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a:solidFill>
                  <a:schemeClr val="bg1"/>
                </a:solidFill>
                <a:latin typeface="Calibri" pitchFamily="34" charset="0"/>
              </a:rPr>
              <a:t>Why is Newton’s first law difficult to understand?</a:t>
            </a:r>
          </a:p>
          <a:p>
            <a:pPr eaLnBrk="1" hangingPunct="1"/>
            <a:endParaRPr lang="en-GB" sz="2800">
              <a:solidFill>
                <a:schemeClr val="bg1"/>
              </a:solidFill>
              <a:latin typeface="Calibri" pitchFamily="34" charset="0"/>
            </a:endParaRPr>
          </a:p>
          <a:p>
            <a:pPr eaLnBrk="1" hangingPunct="1"/>
            <a:endParaRPr lang="en-GB" sz="2800">
              <a:solidFill>
                <a:schemeClr val="tx2"/>
              </a:solidFill>
              <a:latin typeface="Calibri" pitchFamily="34" charset="0"/>
            </a:endParaRPr>
          </a:p>
        </p:txBody>
      </p:sp>
      <p:pic>
        <p:nvPicPr>
          <p:cNvPr id="173062" name="Picture 3" descr="Figure 1 a ballooon hovercra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03724">
            <a:off x="1795463" y="2360613"/>
            <a:ext cx="3641725" cy="370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3063" name="Rectangle 4"/>
          <p:cNvSpPr>
            <a:spLocks noChangeArrowheads="1"/>
          </p:cNvSpPr>
          <p:nvPr/>
        </p:nvSpPr>
        <p:spPr bwMode="auto">
          <a:xfrm>
            <a:off x="6692900" y="3454400"/>
            <a:ext cx="14430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2800">
                <a:solidFill>
                  <a:schemeClr val="bg1"/>
                </a:solidFill>
                <a:latin typeface="Calibri" pitchFamily="34" charset="0"/>
              </a:rPr>
              <a:t>Friction?</a:t>
            </a:r>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A868B7-B833-48A8-8FDB-D22213F43AA2}" type="slidenum">
              <a:rPr lang="en-GB" sz="2000" smtClean="0">
                <a:solidFill>
                  <a:schemeClr val="accent1"/>
                </a:solidFill>
              </a:rPr>
              <a:pPr eaLnBrk="1" hangingPunct="1"/>
              <a:t>179</a:t>
            </a:fld>
            <a:endParaRPr lang="en-GB" sz="2000" smtClean="0">
              <a:solidFill>
                <a:schemeClr val="accent1"/>
              </a:solidFill>
            </a:endParaRPr>
          </a:p>
        </p:txBody>
      </p:sp>
      <p:sp>
        <p:nvSpPr>
          <p:cNvPr id="17408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408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74085" name="TextBox 4"/>
          <p:cNvSpPr txBox="1">
            <a:spLocks noChangeArrowheads="1"/>
          </p:cNvSpPr>
          <p:nvPr/>
        </p:nvSpPr>
        <p:spPr bwMode="auto">
          <a:xfrm>
            <a:off x="785813" y="714375"/>
            <a:ext cx="728662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a:solidFill>
                  <a:schemeClr val="accent1"/>
                </a:solidFill>
                <a:latin typeface="Calibri" pitchFamily="34" charset="0"/>
              </a:rPr>
              <a:t>Starting point:</a:t>
            </a:r>
          </a:p>
          <a:p>
            <a:pPr eaLnBrk="1" hangingPunct="1"/>
            <a:endParaRPr lang="en-GB" sz="2800">
              <a:solidFill>
                <a:schemeClr val="accent1"/>
              </a:solidFill>
              <a:latin typeface="Calibri" pitchFamily="34" charset="0"/>
            </a:endParaRPr>
          </a:p>
          <a:p>
            <a:pPr eaLnBrk="1" hangingPunct="1"/>
            <a:r>
              <a:rPr lang="en-GB" sz="2800">
                <a:solidFill>
                  <a:schemeClr val="accent1"/>
                </a:solidFill>
                <a:latin typeface="Calibri" pitchFamily="34" charset="0"/>
              </a:rPr>
              <a:t>Forces can produce changes in</a:t>
            </a:r>
          </a:p>
          <a:p>
            <a:pPr eaLnBrk="1" hangingPunct="1"/>
            <a:endParaRPr lang="en-GB" sz="2800">
              <a:solidFill>
                <a:schemeClr val="accent1"/>
              </a:solidFill>
              <a:latin typeface="Calibri" pitchFamily="34" charset="0"/>
            </a:endParaRPr>
          </a:p>
          <a:p>
            <a:pPr eaLnBrk="1" hangingPunct="1">
              <a:buFont typeface="Arial" pitchFamily="34" charset="0"/>
              <a:buChar char="•"/>
            </a:pPr>
            <a:r>
              <a:rPr lang="en-GB" sz="2800">
                <a:solidFill>
                  <a:schemeClr val="accent1"/>
                </a:solidFill>
                <a:latin typeface="Calibri" pitchFamily="34" charset="0"/>
              </a:rPr>
              <a:t>	Speed</a:t>
            </a:r>
          </a:p>
          <a:p>
            <a:pPr eaLnBrk="1" hangingPunct="1">
              <a:buFont typeface="Arial" pitchFamily="34" charset="0"/>
              <a:buChar char="•"/>
            </a:pPr>
            <a:endParaRPr lang="en-GB" sz="2800">
              <a:solidFill>
                <a:schemeClr val="accent1"/>
              </a:solidFill>
              <a:latin typeface="Calibri" pitchFamily="34" charset="0"/>
            </a:endParaRPr>
          </a:p>
          <a:p>
            <a:pPr eaLnBrk="1" hangingPunct="1">
              <a:buFont typeface="Arial" pitchFamily="34" charset="0"/>
              <a:buChar char="•"/>
            </a:pPr>
            <a:r>
              <a:rPr lang="en-GB" sz="2800">
                <a:solidFill>
                  <a:schemeClr val="accent1"/>
                </a:solidFill>
                <a:latin typeface="Calibri" pitchFamily="34" charset="0"/>
              </a:rPr>
              <a:t>	Direction</a:t>
            </a:r>
          </a:p>
          <a:p>
            <a:pPr eaLnBrk="1" hangingPunct="1">
              <a:buFont typeface="Arial" pitchFamily="34" charset="0"/>
              <a:buChar char="•"/>
            </a:pPr>
            <a:endParaRPr lang="en-GB" sz="2800">
              <a:solidFill>
                <a:schemeClr val="accent1"/>
              </a:solidFill>
              <a:latin typeface="Calibri" pitchFamily="34" charset="0"/>
            </a:endParaRPr>
          </a:p>
          <a:p>
            <a:pPr eaLnBrk="1" hangingPunct="1">
              <a:buFont typeface="Arial" pitchFamily="34" charset="0"/>
              <a:buChar char="•"/>
            </a:pPr>
            <a:r>
              <a:rPr lang="en-GB" sz="2800">
                <a:solidFill>
                  <a:schemeClr val="accent1"/>
                </a:solidFill>
                <a:latin typeface="Calibri" pitchFamily="34" charset="0"/>
              </a:rPr>
              <a:t>	Shape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F6A2165-5C26-4DC3-A6F6-B5D211D1289F}" type="slidenum">
              <a:rPr lang="en-GB" sz="2000" smtClean="0">
                <a:solidFill>
                  <a:schemeClr val="accent1"/>
                </a:solidFill>
              </a:rPr>
              <a:pPr eaLnBrk="1" hangingPunct="1"/>
              <a:t>18</a:t>
            </a:fld>
            <a:endParaRPr lang="en-GB" sz="2000" smtClean="0">
              <a:solidFill>
                <a:schemeClr val="accent1"/>
              </a:solidFill>
            </a:endParaRPr>
          </a:p>
        </p:txBody>
      </p:sp>
      <p:sp>
        <p:nvSpPr>
          <p:cNvPr id="2150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150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1509" name="Rectangle 2"/>
          <p:cNvSpPr>
            <a:spLocks noGrp="1" noChangeArrowheads="1"/>
          </p:cNvSpPr>
          <p:nvPr>
            <p:ph type="title"/>
          </p:nvPr>
        </p:nvSpPr>
        <p:spPr/>
        <p:txBody>
          <a:bodyPr/>
          <a:lstStyle/>
          <a:p>
            <a:pPr eaLnBrk="1" hangingPunct="1"/>
            <a:r>
              <a:rPr lang="en-GB" dirty="0" smtClean="0"/>
              <a:t>Forces</a:t>
            </a:r>
            <a:br>
              <a:rPr lang="en-GB" dirty="0" smtClean="0"/>
            </a:br>
            <a:endParaRPr lang="en-GB" dirty="0" smtClean="0"/>
          </a:p>
        </p:txBody>
      </p:sp>
      <p:sp>
        <p:nvSpPr>
          <p:cNvPr id="21510" name="Rectangle 3"/>
          <p:cNvSpPr>
            <a:spLocks noGrp="1" noChangeArrowheads="1"/>
          </p:cNvSpPr>
          <p:nvPr>
            <p:ph type="body" idx="1"/>
          </p:nvPr>
        </p:nvSpPr>
        <p:spPr>
          <a:xfrm>
            <a:off x="381000" y="990600"/>
            <a:ext cx="7772400" cy="1447800"/>
          </a:xfrm>
        </p:spPr>
        <p:txBody>
          <a:bodyPr/>
          <a:lstStyle/>
          <a:p>
            <a:pPr eaLnBrk="1" hangingPunct="1">
              <a:lnSpc>
                <a:spcPct val="90000"/>
              </a:lnSpc>
              <a:buFontTx/>
              <a:buNone/>
            </a:pPr>
            <a:r>
              <a:rPr lang="en-GB" sz="4400" dirty="0" smtClean="0"/>
              <a:t>Forces change an object’s </a:t>
            </a:r>
          </a:p>
          <a:p>
            <a:pPr lvl="1" eaLnBrk="1" hangingPunct="1">
              <a:lnSpc>
                <a:spcPct val="90000"/>
              </a:lnSpc>
            </a:pPr>
            <a:r>
              <a:rPr lang="en-GB" sz="4000" dirty="0" smtClean="0"/>
              <a:t>	</a:t>
            </a:r>
            <a:r>
              <a:rPr lang="en-GB" sz="4000" dirty="0" smtClean="0">
                <a:solidFill>
                  <a:srgbClr val="FF0066"/>
                </a:solidFill>
              </a:rPr>
              <a:t>speed</a:t>
            </a:r>
            <a:r>
              <a:rPr lang="en-GB" sz="4000" dirty="0" smtClean="0"/>
              <a:t>, </a:t>
            </a:r>
          </a:p>
          <a:p>
            <a:pPr lvl="1" eaLnBrk="1" hangingPunct="1">
              <a:lnSpc>
                <a:spcPct val="90000"/>
              </a:lnSpc>
            </a:pPr>
            <a:r>
              <a:rPr lang="en-GB" sz="4000" dirty="0" smtClean="0"/>
              <a:t>	</a:t>
            </a:r>
            <a:r>
              <a:rPr lang="en-GB" sz="4000" dirty="0" smtClean="0">
                <a:solidFill>
                  <a:schemeClr val="bg1"/>
                </a:solidFill>
              </a:rPr>
              <a:t>shape</a:t>
            </a:r>
            <a:r>
              <a:rPr lang="en-GB" sz="4000" dirty="0" smtClean="0"/>
              <a:t>, </a:t>
            </a:r>
          </a:p>
          <a:p>
            <a:pPr lvl="1" eaLnBrk="1" hangingPunct="1">
              <a:lnSpc>
                <a:spcPct val="90000"/>
              </a:lnSpc>
            </a:pPr>
            <a:r>
              <a:rPr lang="en-GB" sz="4000" dirty="0" smtClean="0"/>
              <a:t>	</a:t>
            </a:r>
            <a:r>
              <a:rPr lang="en-GB" sz="4000" dirty="0" smtClean="0">
                <a:solidFill>
                  <a:srgbClr val="66FFFF"/>
                </a:solidFill>
              </a:rPr>
              <a:t>direction of movement</a:t>
            </a:r>
            <a:r>
              <a:rPr lang="en-GB" sz="4000" dirty="0" smtClean="0"/>
              <a:t>.</a:t>
            </a:r>
          </a:p>
        </p:txBody>
      </p:sp>
      <p:pic>
        <p:nvPicPr>
          <p:cNvPr id="215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733800"/>
            <a:ext cx="3143250"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3733800"/>
            <a:ext cx="428625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724525" y="2492896"/>
            <a:ext cx="2720617" cy="461665"/>
          </a:xfrm>
          <a:prstGeom prst="rect">
            <a:avLst/>
          </a:prstGeom>
        </p:spPr>
        <p:txBody>
          <a:bodyPr wrap="none">
            <a:spAutoFit/>
          </a:bodyPr>
          <a:lstStyle/>
          <a:p>
            <a:r>
              <a:rPr lang="en-GB" dirty="0">
                <a:solidFill>
                  <a:schemeClr val="accent2"/>
                </a:solidFill>
                <a:hlinkClick r:id="rId4"/>
              </a:rPr>
              <a:t>Squash that golf ball</a:t>
            </a:r>
            <a:endParaRPr lang="en-GB" dirty="0">
              <a:solidFill>
                <a:schemeClr val="accent2"/>
              </a:solidFill>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234F417-C967-44E8-92D1-9E668697645E}" type="slidenum">
              <a:rPr lang="en-GB" sz="2000" smtClean="0">
                <a:solidFill>
                  <a:schemeClr val="accent1"/>
                </a:solidFill>
              </a:rPr>
              <a:pPr eaLnBrk="1" hangingPunct="1"/>
              <a:t>180</a:t>
            </a:fld>
            <a:endParaRPr lang="en-GB" sz="2000" smtClean="0">
              <a:solidFill>
                <a:schemeClr val="accent1"/>
              </a:solidFill>
            </a:endParaRPr>
          </a:p>
        </p:txBody>
      </p:sp>
      <p:sp>
        <p:nvSpPr>
          <p:cNvPr id="17510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510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75109" name="TextBox 4"/>
          <p:cNvSpPr txBox="1">
            <a:spLocks noChangeArrowheads="1"/>
          </p:cNvSpPr>
          <p:nvPr/>
        </p:nvSpPr>
        <p:spPr bwMode="auto">
          <a:xfrm>
            <a:off x="785813" y="714375"/>
            <a:ext cx="728662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a:solidFill>
                  <a:schemeClr val="accent1"/>
                </a:solidFill>
                <a:latin typeface="Calibri" pitchFamily="34" charset="0"/>
              </a:rPr>
              <a:t>Starting point:</a:t>
            </a:r>
          </a:p>
          <a:p>
            <a:pPr eaLnBrk="1" hangingPunct="1"/>
            <a:endParaRPr lang="en-GB" sz="2800">
              <a:solidFill>
                <a:schemeClr val="accent1"/>
              </a:solidFill>
              <a:latin typeface="Calibri" pitchFamily="34" charset="0"/>
            </a:endParaRPr>
          </a:p>
          <a:p>
            <a:pPr eaLnBrk="1" hangingPunct="1"/>
            <a:r>
              <a:rPr lang="en-GB" sz="2800">
                <a:solidFill>
                  <a:schemeClr val="accent1"/>
                </a:solidFill>
                <a:latin typeface="Calibri" pitchFamily="34" charset="0"/>
              </a:rPr>
              <a:t>Forces can produce changes in</a:t>
            </a:r>
          </a:p>
          <a:p>
            <a:pPr eaLnBrk="1" hangingPunct="1"/>
            <a:endParaRPr lang="en-GB" sz="2800">
              <a:solidFill>
                <a:schemeClr val="accent1"/>
              </a:solidFill>
              <a:latin typeface="Calibri" pitchFamily="34" charset="0"/>
            </a:endParaRPr>
          </a:p>
          <a:p>
            <a:pPr eaLnBrk="1" hangingPunct="1">
              <a:buFont typeface="Arial" pitchFamily="34" charset="0"/>
              <a:buChar char="•"/>
            </a:pPr>
            <a:r>
              <a:rPr lang="en-GB" sz="2800">
                <a:solidFill>
                  <a:schemeClr val="accent1"/>
                </a:solidFill>
                <a:latin typeface="Calibri" pitchFamily="34" charset="0"/>
              </a:rPr>
              <a:t>	Speed</a:t>
            </a:r>
          </a:p>
          <a:p>
            <a:pPr eaLnBrk="1" hangingPunct="1">
              <a:buFont typeface="Arial" pitchFamily="34" charset="0"/>
              <a:buChar char="•"/>
            </a:pPr>
            <a:endParaRPr lang="en-GB" sz="2800">
              <a:solidFill>
                <a:schemeClr val="accent1"/>
              </a:solidFill>
              <a:latin typeface="Calibri" pitchFamily="34" charset="0"/>
            </a:endParaRPr>
          </a:p>
          <a:p>
            <a:pPr eaLnBrk="1" hangingPunct="1">
              <a:buFont typeface="Arial" pitchFamily="34" charset="0"/>
              <a:buChar char="•"/>
            </a:pPr>
            <a:r>
              <a:rPr lang="en-GB" sz="2800">
                <a:solidFill>
                  <a:schemeClr val="accent1"/>
                </a:solidFill>
                <a:latin typeface="Calibri" pitchFamily="34" charset="0"/>
              </a:rPr>
              <a:t>	Direction</a:t>
            </a:r>
          </a:p>
          <a:p>
            <a:pPr eaLnBrk="1" hangingPunct="1"/>
            <a:endParaRPr lang="en-GB" sz="2800">
              <a:solidFill>
                <a:schemeClr val="accent1"/>
              </a:solidFill>
              <a:latin typeface="Calibri" pitchFamily="34" charset="0"/>
            </a:endParaRPr>
          </a:p>
          <a:p>
            <a:pPr eaLnBrk="1" hangingPunct="1">
              <a:buFont typeface="Arial" pitchFamily="34" charset="0"/>
              <a:buChar char="•"/>
            </a:pPr>
            <a:r>
              <a:rPr lang="en-GB" sz="2800">
                <a:solidFill>
                  <a:schemeClr val="accent1"/>
                </a:solidFill>
                <a:latin typeface="Calibri" pitchFamily="34" charset="0"/>
              </a:rPr>
              <a:t>	Shape</a:t>
            </a:r>
          </a:p>
        </p:txBody>
      </p:sp>
      <p:cxnSp>
        <p:nvCxnSpPr>
          <p:cNvPr id="4" name="Straight Arrow Connector 3"/>
          <p:cNvCxnSpPr/>
          <p:nvPr/>
        </p:nvCxnSpPr>
        <p:spPr>
          <a:xfrm>
            <a:off x="2928938" y="2643188"/>
            <a:ext cx="1857375" cy="15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75111" name="TextBox 5"/>
          <p:cNvSpPr txBox="1">
            <a:spLocks noChangeArrowheads="1"/>
          </p:cNvSpPr>
          <p:nvPr/>
        </p:nvSpPr>
        <p:spPr bwMode="auto">
          <a:xfrm>
            <a:off x="5072063" y="2214563"/>
            <a:ext cx="30003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a:solidFill>
                  <a:srgbClr val="FF0000"/>
                </a:solidFill>
                <a:latin typeface="Calibri" pitchFamily="34" charset="0"/>
              </a:rPr>
              <a:t>start, stop, speed up, slow down</a:t>
            </a:r>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CE0D77-F1F7-47A0-AEEB-29F65DE5CA49}" type="slidenum">
              <a:rPr lang="en-GB" sz="2000" smtClean="0">
                <a:solidFill>
                  <a:schemeClr val="accent1"/>
                </a:solidFill>
              </a:rPr>
              <a:pPr eaLnBrk="1" hangingPunct="1"/>
              <a:t>181</a:t>
            </a:fld>
            <a:endParaRPr lang="en-GB" sz="2000" smtClean="0">
              <a:solidFill>
                <a:schemeClr val="accent1"/>
              </a:solidFill>
            </a:endParaRPr>
          </a:p>
        </p:txBody>
      </p:sp>
      <p:sp>
        <p:nvSpPr>
          <p:cNvPr id="17613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613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76133" name="TextBox 4"/>
          <p:cNvSpPr txBox="1">
            <a:spLocks noChangeArrowheads="1"/>
          </p:cNvSpPr>
          <p:nvPr/>
        </p:nvSpPr>
        <p:spPr bwMode="auto">
          <a:xfrm>
            <a:off x="785813" y="714375"/>
            <a:ext cx="728662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GB" sz="2800">
              <a:solidFill>
                <a:schemeClr val="accent1"/>
              </a:solidFill>
              <a:latin typeface="Calibri" pitchFamily="34" charset="0"/>
            </a:endParaRPr>
          </a:p>
          <a:p>
            <a:pPr eaLnBrk="1" hangingPunct="1"/>
            <a:r>
              <a:rPr lang="en-GB" sz="2800">
                <a:solidFill>
                  <a:schemeClr val="accent1"/>
                </a:solidFill>
                <a:latin typeface="Calibri" pitchFamily="34" charset="0"/>
              </a:rPr>
              <a:t>Forces “starting and stopping” is OK with most people.</a:t>
            </a:r>
          </a:p>
          <a:p>
            <a:pPr eaLnBrk="1" hangingPunct="1"/>
            <a:endParaRPr lang="en-GB" sz="2800">
              <a:solidFill>
                <a:schemeClr val="accent1"/>
              </a:solidFill>
              <a:latin typeface="Calibri" pitchFamily="34" charset="0"/>
            </a:endParaRPr>
          </a:p>
          <a:p>
            <a:pPr eaLnBrk="1" hangingPunct="1"/>
            <a:r>
              <a:rPr lang="en-GB" sz="2800">
                <a:solidFill>
                  <a:schemeClr val="accent1"/>
                </a:solidFill>
                <a:latin typeface="Calibri" pitchFamily="34" charset="0"/>
              </a:rPr>
              <a:t>Change in speed is bit a little trickier….</a:t>
            </a:r>
          </a:p>
        </p:txBody>
      </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721187B-B4C1-495E-B72D-B5089273D4D6}" type="slidenum">
              <a:rPr lang="en-GB" sz="2000" smtClean="0">
                <a:solidFill>
                  <a:schemeClr val="accent1"/>
                </a:solidFill>
              </a:rPr>
              <a:pPr eaLnBrk="1" hangingPunct="1"/>
              <a:t>182</a:t>
            </a:fld>
            <a:endParaRPr lang="en-GB" sz="2000" smtClean="0">
              <a:solidFill>
                <a:schemeClr val="accent1"/>
              </a:solidFill>
            </a:endParaRPr>
          </a:p>
        </p:txBody>
      </p:sp>
      <p:sp>
        <p:nvSpPr>
          <p:cNvPr id="17715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715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77157" name="TextBox 4"/>
          <p:cNvSpPr txBox="1">
            <a:spLocks noChangeArrowheads="1"/>
          </p:cNvSpPr>
          <p:nvPr/>
        </p:nvSpPr>
        <p:spPr bwMode="auto">
          <a:xfrm>
            <a:off x="785813" y="714375"/>
            <a:ext cx="72866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GB" sz="2800">
              <a:solidFill>
                <a:schemeClr val="accent1"/>
              </a:solidFill>
              <a:latin typeface="Calibri" pitchFamily="34" charset="0"/>
            </a:endParaRPr>
          </a:p>
          <a:p>
            <a:pPr eaLnBrk="1" hangingPunct="1"/>
            <a:r>
              <a:rPr lang="en-GB" sz="2800">
                <a:solidFill>
                  <a:schemeClr val="accent1"/>
                </a:solidFill>
                <a:latin typeface="Calibri" pitchFamily="34" charset="0"/>
              </a:rPr>
              <a:t>Some </a:t>
            </a:r>
            <a:r>
              <a:rPr lang="en-GB" sz="2800" b="1">
                <a:solidFill>
                  <a:srgbClr val="FF0000"/>
                </a:solidFill>
                <a:latin typeface="Calibri" pitchFamily="34" charset="0"/>
              </a:rPr>
              <a:t>wrong</a:t>
            </a:r>
            <a:r>
              <a:rPr lang="en-GB" sz="2800">
                <a:solidFill>
                  <a:schemeClr val="accent1"/>
                </a:solidFill>
                <a:latin typeface="Calibri" pitchFamily="34" charset="0"/>
              </a:rPr>
              <a:t> ideas:</a:t>
            </a:r>
          </a:p>
        </p:txBody>
      </p:sp>
      <p:pic>
        <p:nvPicPr>
          <p:cNvPr id="1771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3357563"/>
            <a:ext cx="1928813"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Callout 5"/>
          <p:cNvSpPr/>
          <p:nvPr/>
        </p:nvSpPr>
        <p:spPr>
          <a:xfrm>
            <a:off x="1643063" y="2143125"/>
            <a:ext cx="3643312" cy="2857500"/>
          </a:xfrm>
          <a:prstGeom prst="wedgeEllipseCallout">
            <a:avLst>
              <a:gd name="adj1" fmla="val 73540"/>
              <a:gd name="adj2" fmla="val 47509"/>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77160" name="Rectangle 3"/>
          <p:cNvSpPr>
            <a:spLocks noChangeArrowheads="1"/>
          </p:cNvSpPr>
          <p:nvPr/>
        </p:nvSpPr>
        <p:spPr bwMode="auto">
          <a:xfrm>
            <a:off x="2071688" y="2571750"/>
            <a:ext cx="29289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a:latin typeface="Arial" pitchFamily="34" charset="0"/>
              </a:rPr>
              <a:t>Nothing moves unless you push it.  [it is moved by a mover]</a:t>
            </a:r>
          </a:p>
          <a:p>
            <a:r>
              <a:rPr lang="en-US" sz="1800">
                <a:latin typeface="Arial" pitchFamily="34" charset="0"/>
              </a:rPr>
              <a:t>Speed is proportional to motive force.</a:t>
            </a:r>
          </a:p>
          <a:p>
            <a:r>
              <a:rPr lang="en-US" sz="1800">
                <a:latin typeface="Arial" pitchFamily="34" charset="0"/>
              </a:rPr>
              <a:t>Men have more teeth than women.</a:t>
            </a:r>
            <a:endParaRPr lang="en-GB" sz="1800">
              <a:latin typeface="Arial" pitchFamily="34" charset="0"/>
            </a:endParaRPr>
          </a:p>
          <a:p>
            <a:endParaRPr lang="en-GB" sz="1800">
              <a:latin typeface="Arial" pitchFamily="34" charset="0"/>
            </a:endParaRPr>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062A114-D4EC-46D1-B989-C8F3183CCE01}" type="slidenum">
              <a:rPr lang="en-GB" sz="2000" smtClean="0">
                <a:solidFill>
                  <a:schemeClr val="accent1"/>
                </a:solidFill>
              </a:rPr>
              <a:pPr eaLnBrk="1" hangingPunct="1"/>
              <a:t>183</a:t>
            </a:fld>
            <a:endParaRPr lang="en-GB" sz="2000" smtClean="0">
              <a:solidFill>
                <a:schemeClr val="accent1"/>
              </a:solidFill>
            </a:endParaRPr>
          </a:p>
        </p:txBody>
      </p:sp>
      <p:sp>
        <p:nvSpPr>
          <p:cNvPr id="17817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818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17818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3429000"/>
            <a:ext cx="18621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81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0" y="2428875"/>
            <a:ext cx="2459038" cy="337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3" name="TextBox 4"/>
          <p:cNvSpPr txBox="1">
            <a:spLocks noChangeArrowheads="1"/>
          </p:cNvSpPr>
          <p:nvPr/>
        </p:nvSpPr>
        <p:spPr bwMode="auto">
          <a:xfrm>
            <a:off x="785813" y="714375"/>
            <a:ext cx="72866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GB" sz="2800">
              <a:solidFill>
                <a:schemeClr val="accent1"/>
              </a:solidFill>
              <a:latin typeface="Calibri" pitchFamily="34" charset="0"/>
            </a:endParaRPr>
          </a:p>
          <a:p>
            <a:pPr eaLnBrk="1" hangingPunct="1"/>
            <a:r>
              <a:rPr lang="en-GB" sz="2800">
                <a:solidFill>
                  <a:schemeClr val="accent1"/>
                </a:solidFill>
                <a:latin typeface="Calibri" pitchFamily="34" charset="0"/>
              </a:rPr>
              <a:t>Newton’s First Law</a:t>
            </a:r>
          </a:p>
        </p:txBody>
      </p:sp>
      <p:sp>
        <p:nvSpPr>
          <p:cNvPr id="6" name="Oval Callout 5"/>
          <p:cNvSpPr/>
          <p:nvPr/>
        </p:nvSpPr>
        <p:spPr>
          <a:xfrm>
            <a:off x="1643063" y="2143125"/>
            <a:ext cx="3643312" cy="2857500"/>
          </a:xfrm>
          <a:prstGeom prst="wedgeEllipseCallout">
            <a:avLst>
              <a:gd name="adj1" fmla="val 87595"/>
              <a:gd name="adj2" fmla="val 8469"/>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a:p>
        </p:txBody>
      </p:sp>
      <p:sp>
        <p:nvSpPr>
          <p:cNvPr id="178185" name="Rectangle 3"/>
          <p:cNvSpPr>
            <a:spLocks noChangeArrowheads="1"/>
          </p:cNvSpPr>
          <p:nvPr/>
        </p:nvSpPr>
        <p:spPr bwMode="auto">
          <a:xfrm>
            <a:off x="2000250" y="2857500"/>
            <a:ext cx="30003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800">
                <a:latin typeface="Arial" pitchFamily="34" charset="0"/>
              </a:rPr>
              <a:t>An object will remain at rest or continue at a steady speed in a straight line unless an (unbalanced) force acts on it.</a:t>
            </a:r>
          </a:p>
          <a:p>
            <a:endParaRPr lang="en-GB" sz="1800">
              <a:latin typeface="Arial" pitchFamily="34" charset="0"/>
            </a:endParaRPr>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2C50B96-4F98-4178-8AAB-D8B54D4FAA52}" type="slidenum">
              <a:rPr lang="en-GB" sz="2000" smtClean="0">
                <a:solidFill>
                  <a:schemeClr val="accent1"/>
                </a:solidFill>
              </a:rPr>
              <a:pPr eaLnBrk="1" hangingPunct="1"/>
              <a:t>184</a:t>
            </a:fld>
            <a:endParaRPr lang="en-GB" sz="2000" smtClean="0">
              <a:solidFill>
                <a:schemeClr val="accent1"/>
              </a:solidFill>
            </a:endParaRPr>
          </a:p>
        </p:txBody>
      </p:sp>
      <p:sp>
        <p:nvSpPr>
          <p:cNvPr id="17920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7920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2" name="Newton 1.wmv">
            <a:hlinkClick r:id="" action="ppaction://media"/>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285875" y="285750"/>
            <a:ext cx="6810375"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9206" name="TextBox 2"/>
          <p:cNvSpPr txBox="1">
            <a:spLocks noChangeArrowheads="1"/>
          </p:cNvSpPr>
          <p:nvPr/>
        </p:nvSpPr>
        <p:spPr bwMode="auto">
          <a:xfrm>
            <a:off x="3214688" y="5572125"/>
            <a:ext cx="27860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800">
                <a:latin typeface="Arial" pitchFamily="34" charset="0"/>
                <a:hlinkClick r:id="rId4" action="ppaction://hlinkfile"/>
              </a:rPr>
              <a:t>play</a:t>
            </a:r>
            <a:endParaRPr lang="en-GB" sz="1800">
              <a:latin typeface="Arial" pitchFamily="34"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15FB5B6-DA2B-4C51-ABD1-0E7698C12D56}" type="slidenum">
              <a:rPr lang="en-GB" sz="2000" smtClean="0">
                <a:solidFill>
                  <a:schemeClr val="accent1"/>
                </a:solidFill>
              </a:rPr>
              <a:pPr eaLnBrk="1" hangingPunct="1"/>
              <a:t>185</a:t>
            </a:fld>
            <a:endParaRPr lang="en-GB" sz="2000" smtClean="0">
              <a:solidFill>
                <a:schemeClr val="accent1"/>
              </a:solidFill>
            </a:endParaRPr>
          </a:p>
        </p:txBody>
      </p:sp>
      <p:sp>
        <p:nvSpPr>
          <p:cNvPr id="18022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022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2" name="seat belt.wmv">
            <a:hlinkClick r:id="" action="ppaction://media"/>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143000" y="285750"/>
            <a:ext cx="7072313" cy="530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30" name="TextBox 2"/>
          <p:cNvSpPr txBox="1">
            <a:spLocks noChangeArrowheads="1"/>
          </p:cNvSpPr>
          <p:nvPr/>
        </p:nvSpPr>
        <p:spPr bwMode="auto">
          <a:xfrm>
            <a:off x="3357563" y="5786438"/>
            <a:ext cx="1928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800">
                <a:latin typeface="Arial" pitchFamily="34" charset="0"/>
                <a:hlinkClick r:id="rId4" action="ppaction://hlinkfile"/>
              </a:rPr>
              <a:t>play</a:t>
            </a:r>
            <a:endParaRPr lang="en-GB" sz="1800">
              <a:latin typeface="Arial" pitchFamily="34"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79E80E8-1373-4322-912F-41FEFA0719C9}" type="slidenum">
              <a:rPr lang="en-GB" sz="2000" smtClean="0">
                <a:solidFill>
                  <a:schemeClr val="accent1"/>
                </a:solidFill>
              </a:rPr>
              <a:pPr eaLnBrk="1" hangingPunct="1"/>
              <a:t>186</a:t>
            </a:fld>
            <a:endParaRPr lang="en-GB" sz="2000" smtClean="0">
              <a:solidFill>
                <a:schemeClr val="accent1"/>
              </a:solidFill>
            </a:endParaRPr>
          </a:p>
        </p:txBody>
      </p:sp>
      <p:sp>
        <p:nvSpPr>
          <p:cNvPr id="18125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125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81253" name="Rectangle 1026"/>
          <p:cNvSpPr>
            <a:spLocks noGrp="1" noChangeArrowheads="1"/>
          </p:cNvSpPr>
          <p:nvPr>
            <p:ph type="title"/>
          </p:nvPr>
        </p:nvSpPr>
        <p:spPr/>
        <p:txBody>
          <a:bodyPr/>
          <a:lstStyle/>
          <a:p>
            <a:pPr eaLnBrk="1" hangingPunct="1"/>
            <a:r>
              <a:rPr lang="en-GB" smtClean="0"/>
              <a:t>Newton’s First Law</a:t>
            </a:r>
          </a:p>
        </p:txBody>
      </p:sp>
      <p:sp>
        <p:nvSpPr>
          <p:cNvPr id="181254" name="Rectangle 1027"/>
          <p:cNvSpPr>
            <a:spLocks noGrp="1" noChangeArrowheads="1"/>
          </p:cNvSpPr>
          <p:nvPr>
            <p:ph type="body" idx="1"/>
          </p:nvPr>
        </p:nvSpPr>
        <p:spPr>
          <a:xfrm>
            <a:off x="685800" y="1295400"/>
            <a:ext cx="7772400" cy="4160838"/>
          </a:xfrm>
        </p:spPr>
        <p:txBody>
          <a:bodyPr/>
          <a:lstStyle/>
          <a:p>
            <a:pPr eaLnBrk="1" hangingPunct="1">
              <a:lnSpc>
                <a:spcPct val="80000"/>
              </a:lnSpc>
              <a:buFontTx/>
              <a:buNone/>
            </a:pPr>
            <a:r>
              <a:rPr lang="en-GB" sz="2400" smtClean="0"/>
              <a:t>An object will remain stationary or move at a constant speed in one direction unless an </a:t>
            </a:r>
            <a:r>
              <a:rPr lang="en-GB" sz="2400" b="1" smtClean="0"/>
              <a:t>unbalanced force</a:t>
            </a:r>
            <a:r>
              <a:rPr lang="en-GB" sz="2400" smtClean="0"/>
              <a:t> acts upon it.</a:t>
            </a:r>
          </a:p>
          <a:p>
            <a:pPr eaLnBrk="1" hangingPunct="1">
              <a:lnSpc>
                <a:spcPct val="80000"/>
              </a:lnSpc>
              <a:buFontTx/>
              <a:buNone/>
            </a:pPr>
            <a:endParaRPr lang="en-GB" sz="2400" smtClean="0"/>
          </a:p>
          <a:p>
            <a:pPr eaLnBrk="1" hangingPunct="1">
              <a:lnSpc>
                <a:spcPct val="80000"/>
              </a:lnSpc>
              <a:buFontTx/>
              <a:buNone/>
            </a:pPr>
            <a:r>
              <a:rPr lang="en-GB" sz="2400" b="1" u="sng" smtClean="0"/>
              <a:t>Balanced forces</a:t>
            </a:r>
          </a:p>
          <a:p>
            <a:pPr eaLnBrk="1" hangingPunct="1">
              <a:lnSpc>
                <a:spcPct val="80000"/>
              </a:lnSpc>
              <a:buFontTx/>
              <a:buNone/>
            </a:pPr>
            <a:r>
              <a:rPr lang="en-GB" sz="2400" smtClean="0"/>
              <a:t>When there are two or more forces acting on an object and they add up to a total force of zero, we say the forces are balanced.</a:t>
            </a:r>
          </a:p>
          <a:p>
            <a:pPr eaLnBrk="1" hangingPunct="1">
              <a:lnSpc>
                <a:spcPct val="80000"/>
              </a:lnSpc>
              <a:buFontTx/>
              <a:buNone/>
            </a:pPr>
            <a:endParaRPr lang="en-GB" sz="2400" smtClean="0"/>
          </a:p>
          <a:p>
            <a:pPr eaLnBrk="1" hangingPunct="1">
              <a:lnSpc>
                <a:spcPct val="80000"/>
              </a:lnSpc>
              <a:buFontTx/>
              <a:buNone/>
            </a:pPr>
            <a:endParaRPr lang="en-GB" sz="2400" smtClean="0"/>
          </a:p>
          <a:p>
            <a:pPr eaLnBrk="1" hangingPunct="1">
              <a:lnSpc>
                <a:spcPct val="80000"/>
              </a:lnSpc>
              <a:buFontTx/>
              <a:buNone/>
            </a:pPr>
            <a:r>
              <a:rPr lang="en-GB" sz="2400" b="1" u="sng" smtClean="0"/>
              <a:t>Unbalanced forces</a:t>
            </a:r>
          </a:p>
          <a:p>
            <a:pPr eaLnBrk="1" hangingPunct="1">
              <a:lnSpc>
                <a:spcPct val="80000"/>
              </a:lnSpc>
              <a:buFontTx/>
              <a:buNone/>
            </a:pPr>
            <a:r>
              <a:rPr lang="en-GB" sz="2400" smtClean="0"/>
              <a:t>When an object is acted on by a force which will cause it to accelerate or change direction.</a:t>
            </a:r>
          </a:p>
        </p:txBody>
      </p:sp>
      <p:grpSp>
        <p:nvGrpSpPr>
          <p:cNvPr id="181255" name="Group 1028"/>
          <p:cNvGrpSpPr>
            <a:grpSpLocks/>
          </p:cNvGrpSpPr>
          <p:nvPr/>
        </p:nvGrpSpPr>
        <p:grpSpPr bwMode="auto">
          <a:xfrm>
            <a:off x="7162800" y="0"/>
            <a:ext cx="1522413" cy="1319213"/>
            <a:chOff x="4512" y="0"/>
            <a:chExt cx="959" cy="831"/>
          </a:xfrm>
        </p:grpSpPr>
        <p:sp>
          <p:nvSpPr>
            <p:cNvPr id="181263" name="AutoShape 1029"/>
            <p:cNvSpPr>
              <a:spLocks noChangeAspect="1" noChangeArrowheads="1" noTextEdit="1"/>
            </p:cNvSpPr>
            <p:nvPr/>
          </p:nvSpPr>
          <p:spPr bwMode="auto">
            <a:xfrm>
              <a:off x="4512" y="0"/>
              <a:ext cx="959" cy="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81264" name="Freeform 1030"/>
            <p:cNvSpPr>
              <a:spLocks/>
            </p:cNvSpPr>
            <p:nvPr/>
          </p:nvSpPr>
          <p:spPr bwMode="auto">
            <a:xfrm>
              <a:off x="4597" y="19"/>
              <a:ext cx="742" cy="793"/>
            </a:xfrm>
            <a:custGeom>
              <a:avLst/>
              <a:gdLst>
                <a:gd name="T0" fmla="*/ 27 w 1485"/>
                <a:gd name="T1" fmla="*/ 6 h 1585"/>
                <a:gd name="T2" fmla="*/ 26 w 1485"/>
                <a:gd name="T3" fmla="*/ 6 h 1585"/>
                <a:gd name="T4" fmla="*/ 26 w 1485"/>
                <a:gd name="T5" fmla="*/ 6 h 1585"/>
                <a:gd name="T6" fmla="*/ 26 w 1485"/>
                <a:gd name="T7" fmla="*/ 6 h 1585"/>
                <a:gd name="T8" fmla="*/ 25 w 1485"/>
                <a:gd name="T9" fmla="*/ 6 h 1585"/>
                <a:gd name="T10" fmla="*/ 25 w 1485"/>
                <a:gd name="T11" fmla="*/ 7 h 1585"/>
                <a:gd name="T12" fmla="*/ 24 w 1485"/>
                <a:gd name="T13" fmla="*/ 7 h 1585"/>
                <a:gd name="T14" fmla="*/ 24 w 1485"/>
                <a:gd name="T15" fmla="*/ 7 h 1585"/>
                <a:gd name="T16" fmla="*/ 23 w 1485"/>
                <a:gd name="T17" fmla="*/ 8 h 1585"/>
                <a:gd name="T18" fmla="*/ 23 w 1485"/>
                <a:gd name="T19" fmla="*/ 8 h 1585"/>
                <a:gd name="T20" fmla="*/ 23 w 1485"/>
                <a:gd name="T21" fmla="*/ 8 h 1585"/>
                <a:gd name="T22" fmla="*/ 23 w 1485"/>
                <a:gd name="T23" fmla="*/ 9 h 1585"/>
                <a:gd name="T24" fmla="*/ 20 w 1485"/>
                <a:gd name="T25" fmla="*/ 14 h 1585"/>
                <a:gd name="T26" fmla="*/ 20 w 1485"/>
                <a:gd name="T27" fmla="*/ 13 h 1585"/>
                <a:gd name="T28" fmla="*/ 19 w 1485"/>
                <a:gd name="T29" fmla="*/ 13 h 1585"/>
                <a:gd name="T30" fmla="*/ 19 w 1485"/>
                <a:gd name="T31" fmla="*/ 14 h 1585"/>
                <a:gd name="T32" fmla="*/ 18 w 1485"/>
                <a:gd name="T33" fmla="*/ 14 h 1585"/>
                <a:gd name="T34" fmla="*/ 18 w 1485"/>
                <a:gd name="T35" fmla="*/ 14 h 1585"/>
                <a:gd name="T36" fmla="*/ 17 w 1485"/>
                <a:gd name="T37" fmla="*/ 14 h 1585"/>
                <a:gd name="T38" fmla="*/ 17 w 1485"/>
                <a:gd name="T39" fmla="*/ 15 h 1585"/>
                <a:gd name="T40" fmla="*/ 17 w 1485"/>
                <a:gd name="T41" fmla="*/ 15 h 1585"/>
                <a:gd name="T42" fmla="*/ 17 w 1485"/>
                <a:gd name="T43" fmla="*/ 16 h 1585"/>
                <a:gd name="T44" fmla="*/ 17 w 1485"/>
                <a:gd name="T45" fmla="*/ 17 h 1585"/>
                <a:gd name="T46" fmla="*/ 16 w 1485"/>
                <a:gd name="T47" fmla="*/ 17 h 1585"/>
                <a:gd name="T48" fmla="*/ 16 w 1485"/>
                <a:gd name="T49" fmla="*/ 18 h 1585"/>
                <a:gd name="T50" fmla="*/ 16 w 1485"/>
                <a:gd name="T51" fmla="*/ 18 h 1585"/>
                <a:gd name="T52" fmla="*/ 16 w 1485"/>
                <a:gd name="T53" fmla="*/ 18 h 1585"/>
                <a:gd name="T54" fmla="*/ 0 w 1485"/>
                <a:gd name="T55" fmla="*/ 50 h 1585"/>
                <a:gd name="T56" fmla="*/ 29 w 1485"/>
                <a:gd name="T57" fmla="*/ 31 h 1585"/>
                <a:gd name="T58" fmla="*/ 29 w 1485"/>
                <a:gd name="T59" fmla="*/ 30 h 1585"/>
                <a:gd name="T60" fmla="*/ 30 w 1485"/>
                <a:gd name="T61" fmla="*/ 30 h 1585"/>
                <a:gd name="T62" fmla="*/ 30 w 1485"/>
                <a:gd name="T63" fmla="*/ 30 h 1585"/>
                <a:gd name="T64" fmla="*/ 31 w 1485"/>
                <a:gd name="T65" fmla="*/ 30 h 1585"/>
                <a:gd name="T66" fmla="*/ 31 w 1485"/>
                <a:gd name="T67" fmla="*/ 30 h 1585"/>
                <a:gd name="T68" fmla="*/ 32 w 1485"/>
                <a:gd name="T69" fmla="*/ 29 h 1585"/>
                <a:gd name="T70" fmla="*/ 32 w 1485"/>
                <a:gd name="T71" fmla="*/ 29 h 1585"/>
                <a:gd name="T72" fmla="*/ 33 w 1485"/>
                <a:gd name="T73" fmla="*/ 28 h 1585"/>
                <a:gd name="T74" fmla="*/ 33 w 1485"/>
                <a:gd name="T75" fmla="*/ 28 h 1585"/>
                <a:gd name="T76" fmla="*/ 33 w 1485"/>
                <a:gd name="T77" fmla="*/ 27 h 1585"/>
                <a:gd name="T78" fmla="*/ 34 w 1485"/>
                <a:gd name="T79" fmla="*/ 27 h 1585"/>
                <a:gd name="T80" fmla="*/ 34 w 1485"/>
                <a:gd name="T81" fmla="*/ 26 h 1585"/>
                <a:gd name="T82" fmla="*/ 34 w 1485"/>
                <a:gd name="T83" fmla="*/ 26 h 1585"/>
                <a:gd name="T84" fmla="*/ 34 w 1485"/>
                <a:gd name="T85" fmla="*/ 25 h 1585"/>
                <a:gd name="T86" fmla="*/ 34 w 1485"/>
                <a:gd name="T87" fmla="*/ 25 h 1585"/>
                <a:gd name="T88" fmla="*/ 34 w 1485"/>
                <a:gd name="T89" fmla="*/ 25 h 1585"/>
                <a:gd name="T90" fmla="*/ 35 w 1485"/>
                <a:gd name="T91" fmla="*/ 24 h 1585"/>
                <a:gd name="T92" fmla="*/ 36 w 1485"/>
                <a:gd name="T93" fmla="*/ 23 h 1585"/>
                <a:gd name="T94" fmla="*/ 37 w 1485"/>
                <a:gd name="T95" fmla="*/ 23 h 1585"/>
                <a:gd name="T96" fmla="*/ 37 w 1485"/>
                <a:gd name="T97" fmla="*/ 23 h 1585"/>
                <a:gd name="T98" fmla="*/ 37 w 1485"/>
                <a:gd name="T99" fmla="*/ 23 h 1585"/>
                <a:gd name="T100" fmla="*/ 38 w 1485"/>
                <a:gd name="T101" fmla="*/ 22 h 1585"/>
                <a:gd name="T102" fmla="*/ 38 w 1485"/>
                <a:gd name="T103" fmla="*/ 22 h 1585"/>
                <a:gd name="T104" fmla="*/ 38 w 1485"/>
                <a:gd name="T105" fmla="*/ 22 h 1585"/>
                <a:gd name="T106" fmla="*/ 39 w 1485"/>
                <a:gd name="T107" fmla="*/ 22 h 1585"/>
                <a:gd name="T108" fmla="*/ 39 w 1485"/>
                <a:gd name="T109" fmla="*/ 22 h 1585"/>
                <a:gd name="T110" fmla="*/ 40 w 1485"/>
                <a:gd name="T111" fmla="*/ 21 h 1585"/>
                <a:gd name="T112" fmla="*/ 40 w 1485"/>
                <a:gd name="T113" fmla="*/ 21 h 1585"/>
                <a:gd name="T114" fmla="*/ 40 w 1485"/>
                <a:gd name="T115" fmla="*/ 20 h 1585"/>
                <a:gd name="T116" fmla="*/ 40 w 1485"/>
                <a:gd name="T117" fmla="*/ 20 h 1585"/>
                <a:gd name="T118" fmla="*/ 40 w 1485"/>
                <a:gd name="T119" fmla="*/ 20 h 1585"/>
                <a:gd name="T120" fmla="*/ 41 w 1485"/>
                <a:gd name="T121" fmla="*/ 19 h 1585"/>
                <a:gd name="T122" fmla="*/ 46 w 1485"/>
                <a:gd name="T123" fmla="*/ 9 h 1585"/>
                <a:gd name="T124" fmla="*/ 32 w 1485"/>
                <a:gd name="T125" fmla="*/ 1 h 158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485" h="1585">
                  <a:moveTo>
                    <a:pt x="1032" y="13"/>
                  </a:moveTo>
                  <a:lnTo>
                    <a:pt x="875" y="190"/>
                  </a:lnTo>
                  <a:lnTo>
                    <a:pt x="873" y="189"/>
                  </a:lnTo>
                  <a:lnTo>
                    <a:pt x="871" y="189"/>
                  </a:lnTo>
                  <a:lnTo>
                    <a:pt x="865" y="187"/>
                  </a:lnTo>
                  <a:lnTo>
                    <a:pt x="859" y="186"/>
                  </a:lnTo>
                  <a:lnTo>
                    <a:pt x="855" y="186"/>
                  </a:lnTo>
                  <a:lnTo>
                    <a:pt x="850" y="185"/>
                  </a:lnTo>
                  <a:lnTo>
                    <a:pt x="847" y="185"/>
                  </a:lnTo>
                  <a:lnTo>
                    <a:pt x="842" y="185"/>
                  </a:lnTo>
                  <a:lnTo>
                    <a:pt x="837" y="185"/>
                  </a:lnTo>
                  <a:lnTo>
                    <a:pt x="832" y="186"/>
                  </a:lnTo>
                  <a:lnTo>
                    <a:pt x="826" y="186"/>
                  </a:lnTo>
                  <a:lnTo>
                    <a:pt x="823" y="189"/>
                  </a:lnTo>
                  <a:lnTo>
                    <a:pt x="817" y="189"/>
                  </a:lnTo>
                  <a:lnTo>
                    <a:pt x="812" y="191"/>
                  </a:lnTo>
                  <a:lnTo>
                    <a:pt x="806" y="193"/>
                  </a:lnTo>
                  <a:lnTo>
                    <a:pt x="801" y="196"/>
                  </a:lnTo>
                  <a:lnTo>
                    <a:pt x="795" y="198"/>
                  </a:lnTo>
                  <a:lnTo>
                    <a:pt x="790" y="202"/>
                  </a:lnTo>
                  <a:lnTo>
                    <a:pt x="784" y="206"/>
                  </a:lnTo>
                  <a:lnTo>
                    <a:pt x="780" y="210"/>
                  </a:lnTo>
                  <a:lnTo>
                    <a:pt x="774" y="215"/>
                  </a:lnTo>
                  <a:lnTo>
                    <a:pt x="769" y="221"/>
                  </a:lnTo>
                  <a:lnTo>
                    <a:pt x="767" y="224"/>
                  </a:lnTo>
                  <a:lnTo>
                    <a:pt x="766" y="227"/>
                  </a:lnTo>
                  <a:lnTo>
                    <a:pt x="763" y="231"/>
                  </a:lnTo>
                  <a:lnTo>
                    <a:pt x="762" y="235"/>
                  </a:lnTo>
                  <a:lnTo>
                    <a:pt x="759" y="238"/>
                  </a:lnTo>
                  <a:lnTo>
                    <a:pt x="757" y="242"/>
                  </a:lnTo>
                  <a:lnTo>
                    <a:pt x="755" y="247"/>
                  </a:lnTo>
                  <a:lnTo>
                    <a:pt x="754" y="250"/>
                  </a:lnTo>
                  <a:lnTo>
                    <a:pt x="753" y="254"/>
                  </a:lnTo>
                  <a:lnTo>
                    <a:pt x="750" y="260"/>
                  </a:lnTo>
                  <a:lnTo>
                    <a:pt x="749" y="265"/>
                  </a:lnTo>
                  <a:lnTo>
                    <a:pt x="749" y="271"/>
                  </a:lnTo>
                  <a:lnTo>
                    <a:pt x="740" y="324"/>
                  </a:lnTo>
                  <a:lnTo>
                    <a:pt x="664" y="421"/>
                  </a:lnTo>
                  <a:lnTo>
                    <a:pt x="662" y="420"/>
                  </a:lnTo>
                  <a:lnTo>
                    <a:pt x="657" y="419"/>
                  </a:lnTo>
                  <a:lnTo>
                    <a:pt x="653" y="417"/>
                  </a:lnTo>
                  <a:lnTo>
                    <a:pt x="649" y="416"/>
                  </a:lnTo>
                  <a:lnTo>
                    <a:pt x="644" y="415"/>
                  </a:lnTo>
                  <a:lnTo>
                    <a:pt x="639" y="415"/>
                  </a:lnTo>
                  <a:lnTo>
                    <a:pt x="633" y="415"/>
                  </a:lnTo>
                  <a:lnTo>
                    <a:pt x="626" y="415"/>
                  </a:lnTo>
                  <a:lnTo>
                    <a:pt x="619" y="415"/>
                  </a:lnTo>
                  <a:lnTo>
                    <a:pt x="613" y="417"/>
                  </a:lnTo>
                  <a:lnTo>
                    <a:pt x="606" y="419"/>
                  </a:lnTo>
                  <a:lnTo>
                    <a:pt x="600" y="421"/>
                  </a:lnTo>
                  <a:lnTo>
                    <a:pt x="593" y="425"/>
                  </a:lnTo>
                  <a:lnTo>
                    <a:pt x="588" y="428"/>
                  </a:lnTo>
                  <a:lnTo>
                    <a:pt x="583" y="431"/>
                  </a:lnTo>
                  <a:lnTo>
                    <a:pt x="581" y="433"/>
                  </a:lnTo>
                  <a:lnTo>
                    <a:pt x="578" y="436"/>
                  </a:lnTo>
                  <a:lnTo>
                    <a:pt x="576" y="440"/>
                  </a:lnTo>
                  <a:lnTo>
                    <a:pt x="572" y="444"/>
                  </a:lnTo>
                  <a:lnTo>
                    <a:pt x="570" y="449"/>
                  </a:lnTo>
                  <a:lnTo>
                    <a:pt x="566" y="454"/>
                  </a:lnTo>
                  <a:lnTo>
                    <a:pt x="565" y="460"/>
                  </a:lnTo>
                  <a:lnTo>
                    <a:pt x="563" y="465"/>
                  </a:lnTo>
                  <a:lnTo>
                    <a:pt x="560" y="471"/>
                  </a:lnTo>
                  <a:lnTo>
                    <a:pt x="557" y="475"/>
                  </a:lnTo>
                  <a:lnTo>
                    <a:pt x="555" y="483"/>
                  </a:lnTo>
                  <a:lnTo>
                    <a:pt x="553" y="488"/>
                  </a:lnTo>
                  <a:lnTo>
                    <a:pt x="552" y="495"/>
                  </a:lnTo>
                  <a:lnTo>
                    <a:pt x="549" y="501"/>
                  </a:lnTo>
                  <a:lnTo>
                    <a:pt x="548" y="508"/>
                  </a:lnTo>
                  <a:lnTo>
                    <a:pt x="547" y="513"/>
                  </a:lnTo>
                  <a:lnTo>
                    <a:pt x="545" y="519"/>
                  </a:lnTo>
                  <a:lnTo>
                    <a:pt x="543" y="525"/>
                  </a:lnTo>
                  <a:lnTo>
                    <a:pt x="542" y="531"/>
                  </a:lnTo>
                  <a:lnTo>
                    <a:pt x="540" y="536"/>
                  </a:lnTo>
                  <a:lnTo>
                    <a:pt x="540" y="542"/>
                  </a:lnTo>
                  <a:lnTo>
                    <a:pt x="538" y="547"/>
                  </a:lnTo>
                  <a:lnTo>
                    <a:pt x="537" y="552"/>
                  </a:lnTo>
                  <a:lnTo>
                    <a:pt x="536" y="555"/>
                  </a:lnTo>
                  <a:lnTo>
                    <a:pt x="536" y="559"/>
                  </a:lnTo>
                  <a:lnTo>
                    <a:pt x="535" y="563"/>
                  </a:lnTo>
                  <a:lnTo>
                    <a:pt x="535" y="565"/>
                  </a:lnTo>
                  <a:lnTo>
                    <a:pt x="535" y="570"/>
                  </a:lnTo>
                  <a:lnTo>
                    <a:pt x="535" y="571"/>
                  </a:lnTo>
                  <a:lnTo>
                    <a:pt x="153" y="994"/>
                  </a:lnTo>
                  <a:lnTo>
                    <a:pt x="0" y="1585"/>
                  </a:lnTo>
                  <a:lnTo>
                    <a:pt x="598" y="1375"/>
                  </a:lnTo>
                  <a:lnTo>
                    <a:pt x="941" y="963"/>
                  </a:lnTo>
                  <a:lnTo>
                    <a:pt x="942" y="963"/>
                  </a:lnTo>
                  <a:lnTo>
                    <a:pt x="946" y="962"/>
                  </a:lnTo>
                  <a:lnTo>
                    <a:pt x="948" y="961"/>
                  </a:lnTo>
                  <a:lnTo>
                    <a:pt x="951" y="960"/>
                  </a:lnTo>
                  <a:lnTo>
                    <a:pt x="954" y="958"/>
                  </a:lnTo>
                  <a:lnTo>
                    <a:pt x="958" y="957"/>
                  </a:lnTo>
                  <a:lnTo>
                    <a:pt x="963" y="956"/>
                  </a:lnTo>
                  <a:lnTo>
                    <a:pt x="967" y="954"/>
                  </a:lnTo>
                  <a:lnTo>
                    <a:pt x="971" y="951"/>
                  </a:lnTo>
                  <a:lnTo>
                    <a:pt x="977" y="950"/>
                  </a:lnTo>
                  <a:lnTo>
                    <a:pt x="982" y="948"/>
                  </a:lnTo>
                  <a:lnTo>
                    <a:pt x="988" y="945"/>
                  </a:lnTo>
                  <a:lnTo>
                    <a:pt x="994" y="941"/>
                  </a:lnTo>
                  <a:lnTo>
                    <a:pt x="1000" y="939"/>
                  </a:lnTo>
                  <a:lnTo>
                    <a:pt x="1006" y="935"/>
                  </a:lnTo>
                  <a:lnTo>
                    <a:pt x="1011" y="933"/>
                  </a:lnTo>
                  <a:lnTo>
                    <a:pt x="1017" y="928"/>
                  </a:lnTo>
                  <a:lnTo>
                    <a:pt x="1023" y="925"/>
                  </a:lnTo>
                  <a:lnTo>
                    <a:pt x="1029" y="921"/>
                  </a:lnTo>
                  <a:lnTo>
                    <a:pt x="1035" y="917"/>
                  </a:lnTo>
                  <a:lnTo>
                    <a:pt x="1042" y="912"/>
                  </a:lnTo>
                  <a:lnTo>
                    <a:pt x="1048" y="908"/>
                  </a:lnTo>
                  <a:lnTo>
                    <a:pt x="1052" y="903"/>
                  </a:lnTo>
                  <a:lnTo>
                    <a:pt x="1058" y="898"/>
                  </a:lnTo>
                  <a:lnTo>
                    <a:pt x="1063" y="892"/>
                  </a:lnTo>
                  <a:lnTo>
                    <a:pt x="1068" y="887"/>
                  </a:lnTo>
                  <a:lnTo>
                    <a:pt x="1073" y="881"/>
                  </a:lnTo>
                  <a:lnTo>
                    <a:pt x="1077" y="875"/>
                  </a:lnTo>
                  <a:lnTo>
                    <a:pt x="1080" y="869"/>
                  </a:lnTo>
                  <a:lnTo>
                    <a:pt x="1085" y="863"/>
                  </a:lnTo>
                  <a:lnTo>
                    <a:pt x="1087" y="856"/>
                  </a:lnTo>
                  <a:lnTo>
                    <a:pt x="1090" y="849"/>
                  </a:lnTo>
                  <a:lnTo>
                    <a:pt x="1092" y="843"/>
                  </a:lnTo>
                  <a:lnTo>
                    <a:pt x="1095" y="837"/>
                  </a:lnTo>
                  <a:lnTo>
                    <a:pt x="1097" y="833"/>
                  </a:lnTo>
                  <a:lnTo>
                    <a:pt x="1100" y="826"/>
                  </a:lnTo>
                  <a:lnTo>
                    <a:pt x="1102" y="822"/>
                  </a:lnTo>
                  <a:lnTo>
                    <a:pt x="1104" y="817"/>
                  </a:lnTo>
                  <a:lnTo>
                    <a:pt x="1106" y="812"/>
                  </a:lnTo>
                  <a:lnTo>
                    <a:pt x="1107" y="807"/>
                  </a:lnTo>
                  <a:lnTo>
                    <a:pt x="1109" y="803"/>
                  </a:lnTo>
                  <a:lnTo>
                    <a:pt x="1110" y="799"/>
                  </a:lnTo>
                  <a:lnTo>
                    <a:pt x="1112" y="795"/>
                  </a:lnTo>
                  <a:lnTo>
                    <a:pt x="1113" y="791"/>
                  </a:lnTo>
                  <a:lnTo>
                    <a:pt x="1114" y="789"/>
                  </a:lnTo>
                  <a:lnTo>
                    <a:pt x="1115" y="785"/>
                  </a:lnTo>
                  <a:lnTo>
                    <a:pt x="1117" y="779"/>
                  </a:lnTo>
                  <a:lnTo>
                    <a:pt x="1118" y="774"/>
                  </a:lnTo>
                  <a:lnTo>
                    <a:pt x="1119" y="771"/>
                  </a:lnTo>
                  <a:lnTo>
                    <a:pt x="1120" y="767"/>
                  </a:lnTo>
                  <a:lnTo>
                    <a:pt x="1121" y="764"/>
                  </a:lnTo>
                  <a:lnTo>
                    <a:pt x="1121" y="762"/>
                  </a:lnTo>
                  <a:lnTo>
                    <a:pt x="1172" y="705"/>
                  </a:lnTo>
                  <a:lnTo>
                    <a:pt x="1173" y="705"/>
                  </a:lnTo>
                  <a:lnTo>
                    <a:pt x="1176" y="707"/>
                  </a:lnTo>
                  <a:lnTo>
                    <a:pt x="1181" y="707"/>
                  </a:lnTo>
                  <a:lnTo>
                    <a:pt x="1185" y="708"/>
                  </a:lnTo>
                  <a:lnTo>
                    <a:pt x="1191" y="708"/>
                  </a:lnTo>
                  <a:lnTo>
                    <a:pt x="1194" y="708"/>
                  </a:lnTo>
                  <a:lnTo>
                    <a:pt x="1196" y="708"/>
                  </a:lnTo>
                  <a:lnTo>
                    <a:pt x="1200" y="708"/>
                  </a:lnTo>
                  <a:lnTo>
                    <a:pt x="1205" y="708"/>
                  </a:lnTo>
                  <a:lnTo>
                    <a:pt x="1207" y="708"/>
                  </a:lnTo>
                  <a:lnTo>
                    <a:pt x="1211" y="707"/>
                  </a:lnTo>
                  <a:lnTo>
                    <a:pt x="1214" y="707"/>
                  </a:lnTo>
                  <a:lnTo>
                    <a:pt x="1219" y="705"/>
                  </a:lnTo>
                  <a:lnTo>
                    <a:pt x="1223" y="704"/>
                  </a:lnTo>
                  <a:lnTo>
                    <a:pt x="1227" y="703"/>
                  </a:lnTo>
                  <a:lnTo>
                    <a:pt x="1230" y="702"/>
                  </a:lnTo>
                  <a:lnTo>
                    <a:pt x="1235" y="701"/>
                  </a:lnTo>
                  <a:lnTo>
                    <a:pt x="1239" y="698"/>
                  </a:lnTo>
                  <a:lnTo>
                    <a:pt x="1242" y="696"/>
                  </a:lnTo>
                  <a:lnTo>
                    <a:pt x="1247" y="693"/>
                  </a:lnTo>
                  <a:lnTo>
                    <a:pt x="1252" y="692"/>
                  </a:lnTo>
                  <a:lnTo>
                    <a:pt x="1256" y="689"/>
                  </a:lnTo>
                  <a:lnTo>
                    <a:pt x="1260" y="686"/>
                  </a:lnTo>
                  <a:lnTo>
                    <a:pt x="1264" y="681"/>
                  </a:lnTo>
                  <a:lnTo>
                    <a:pt x="1269" y="679"/>
                  </a:lnTo>
                  <a:lnTo>
                    <a:pt x="1273" y="674"/>
                  </a:lnTo>
                  <a:lnTo>
                    <a:pt x="1276" y="670"/>
                  </a:lnTo>
                  <a:lnTo>
                    <a:pt x="1279" y="666"/>
                  </a:lnTo>
                  <a:lnTo>
                    <a:pt x="1282" y="662"/>
                  </a:lnTo>
                  <a:lnTo>
                    <a:pt x="1286" y="658"/>
                  </a:lnTo>
                  <a:lnTo>
                    <a:pt x="1288" y="655"/>
                  </a:lnTo>
                  <a:lnTo>
                    <a:pt x="1291" y="651"/>
                  </a:lnTo>
                  <a:lnTo>
                    <a:pt x="1294" y="647"/>
                  </a:lnTo>
                  <a:lnTo>
                    <a:pt x="1296" y="643"/>
                  </a:lnTo>
                  <a:lnTo>
                    <a:pt x="1298" y="639"/>
                  </a:lnTo>
                  <a:lnTo>
                    <a:pt x="1300" y="636"/>
                  </a:lnTo>
                  <a:lnTo>
                    <a:pt x="1302" y="633"/>
                  </a:lnTo>
                  <a:lnTo>
                    <a:pt x="1305" y="627"/>
                  </a:lnTo>
                  <a:lnTo>
                    <a:pt x="1308" y="621"/>
                  </a:lnTo>
                  <a:lnTo>
                    <a:pt x="1309" y="615"/>
                  </a:lnTo>
                  <a:lnTo>
                    <a:pt x="1311" y="610"/>
                  </a:lnTo>
                  <a:lnTo>
                    <a:pt x="1312" y="605"/>
                  </a:lnTo>
                  <a:lnTo>
                    <a:pt x="1314" y="601"/>
                  </a:lnTo>
                  <a:lnTo>
                    <a:pt x="1315" y="597"/>
                  </a:lnTo>
                  <a:lnTo>
                    <a:pt x="1315" y="595"/>
                  </a:lnTo>
                  <a:lnTo>
                    <a:pt x="1482" y="411"/>
                  </a:lnTo>
                  <a:lnTo>
                    <a:pt x="1485" y="281"/>
                  </a:lnTo>
                  <a:lnTo>
                    <a:pt x="1155" y="0"/>
                  </a:lnTo>
                  <a:lnTo>
                    <a:pt x="1032"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65" name="Freeform 1031"/>
            <p:cNvSpPr>
              <a:spLocks/>
            </p:cNvSpPr>
            <p:nvPr/>
          </p:nvSpPr>
          <p:spPr bwMode="auto">
            <a:xfrm>
              <a:off x="4891" y="473"/>
              <a:ext cx="162" cy="215"/>
            </a:xfrm>
            <a:custGeom>
              <a:avLst/>
              <a:gdLst>
                <a:gd name="T0" fmla="*/ 11 w 324"/>
                <a:gd name="T1" fmla="*/ 1 h 429"/>
                <a:gd name="T2" fmla="*/ 0 w 324"/>
                <a:gd name="T3" fmla="*/ 14 h 429"/>
                <a:gd name="T4" fmla="*/ 1 w 324"/>
                <a:gd name="T5" fmla="*/ 11 h 429"/>
                <a:gd name="T6" fmla="*/ 10 w 324"/>
                <a:gd name="T7" fmla="*/ 0 h 429"/>
                <a:gd name="T8" fmla="*/ 11 w 324"/>
                <a:gd name="T9" fmla="*/ 1 h 429"/>
                <a:gd name="T10" fmla="*/ 11 w 324"/>
                <a:gd name="T11" fmla="*/ 1 h 4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4" h="429">
                  <a:moveTo>
                    <a:pt x="324" y="23"/>
                  </a:moveTo>
                  <a:lnTo>
                    <a:pt x="0" y="429"/>
                  </a:lnTo>
                  <a:lnTo>
                    <a:pt x="15" y="342"/>
                  </a:lnTo>
                  <a:lnTo>
                    <a:pt x="300" y="0"/>
                  </a:lnTo>
                  <a:lnTo>
                    <a:pt x="324" y="23"/>
                  </a:lnTo>
                  <a:close/>
                </a:path>
              </a:pathLst>
            </a:custGeom>
            <a:solidFill>
              <a:srgbClr val="BF66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66" name="Freeform 1032"/>
            <p:cNvSpPr>
              <a:spLocks/>
            </p:cNvSpPr>
            <p:nvPr/>
          </p:nvSpPr>
          <p:spPr bwMode="auto">
            <a:xfrm>
              <a:off x="4823" y="418"/>
              <a:ext cx="202" cy="223"/>
            </a:xfrm>
            <a:custGeom>
              <a:avLst/>
              <a:gdLst>
                <a:gd name="T0" fmla="*/ 13 w 404"/>
                <a:gd name="T1" fmla="*/ 3 h 446"/>
                <a:gd name="T2" fmla="*/ 10 w 404"/>
                <a:gd name="T3" fmla="*/ 0 h 446"/>
                <a:gd name="T4" fmla="*/ 1 w 404"/>
                <a:gd name="T5" fmla="*/ 10 h 446"/>
                <a:gd name="T6" fmla="*/ 0 w 404"/>
                <a:gd name="T7" fmla="*/ 14 h 446"/>
                <a:gd name="T8" fmla="*/ 4 w 404"/>
                <a:gd name="T9" fmla="*/ 13 h 446"/>
                <a:gd name="T10" fmla="*/ 13 w 404"/>
                <a:gd name="T11" fmla="*/ 3 h 446"/>
                <a:gd name="T12" fmla="*/ 13 w 404"/>
                <a:gd name="T13" fmla="*/ 3 h 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4" h="446">
                  <a:moveTo>
                    <a:pt x="404" y="77"/>
                  </a:moveTo>
                  <a:lnTo>
                    <a:pt x="309" y="0"/>
                  </a:lnTo>
                  <a:lnTo>
                    <a:pt x="12" y="314"/>
                  </a:lnTo>
                  <a:lnTo>
                    <a:pt x="0" y="446"/>
                  </a:lnTo>
                  <a:lnTo>
                    <a:pt x="121" y="414"/>
                  </a:lnTo>
                  <a:lnTo>
                    <a:pt x="404" y="77"/>
                  </a:lnTo>
                  <a:close/>
                </a:path>
              </a:pathLst>
            </a:custGeom>
            <a:solidFill>
              <a:srgbClr val="E680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67" name="Freeform 1033"/>
            <p:cNvSpPr>
              <a:spLocks/>
            </p:cNvSpPr>
            <p:nvPr/>
          </p:nvSpPr>
          <p:spPr bwMode="auto">
            <a:xfrm>
              <a:off x="4763" y="355"/>
              <a:ext cx="199" cy="227"/>
            </a:xfrm>
            <a:custGeom>
              <a:avLst/>
              <a:gdLst>
                <a:gd name="T0" fmla="*/ 12 w 399"/>
                <a:gd name="T1" fmla="*/ 3 h 454"/>
                <a:gd name="T2" fmla="*/ 9 w 399"/>
                <a:gd name="T3" fmla="*/ 0 h 454"/>
                <a:gd name="T4" fmla="*/ 0 w 399"/>
                <a:gd name="T5" fmla="*/ 11 h 454"/>
                <a:gd name="T6" fmla="*/ 0 w 399"/>
                <a:gd name="T7" fmla="*/ 15 h 454"/>
                <a:gd name="T8" fmla="*/ 3 w 399"/>
                <a:gd name="T9" fmla="*/ 14 h 454"/>
                <a:gd name="T10" fmla="*/ 12 w 399"/>
                <a:gd name="T11" fmla="*/ 3 h 454"/>
                <a:gd name="T12" fmla="*/ 12 w 399"/>
                <a:gd name="T13" fmla="*/ 3 h 4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9" h="454">
                  <a:moveTo>
                    <a:pt x="399" y="94"/>
                  </a:moveTo>
                  <a:lnTo>
                    <a:pt x="297" y="0"/>
                  </a:lnTo>
                  <a:lnTo>
                    <a:pt x="0" y="332"/>
                  </a:lnTo>
                  <a:lnTo>
                    <a:pt x="0" y="454"/>
                  </a:lnTo>
                  <a:lnTo>
                    <a:pt x="116" y="423"/>
                  </a:lnTo>
                  <a:lnTo>
                    <a:pt x="399" y="94"/>
                  </a:lnTo>
                  <a:close/>
                </a:path>
              </a:pathLst>
            </a:custGeom>
            <a:solidFill>
              <a:srgbClr val="FCBD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68" name="Freeform 1034"/>
            <p:cNvSpPr>
              <a:spLocks/>
            </p:cNvSpPr>
            <p:nvPr/>
          </p:nvSpPr>
          <p:spPr bwMode="auto">
            <a:xfrm>
              <a:off x="4695" y="335"/>
              <a:ext cx="192" cy="200"/>
            </a:xfrm>
            <a:custGeom>
              <a:avLst/>
              <a:gdLst>
                <a:gd name="T0" fmla="*/ 12 w 385"/>
                <a:gd name="T1" fmla="*/ 0 h 401"/>
                <a:gd name="T2" fmla="*/ 3 w 385"/>
                <a:gd name="T3" fmla="*/ 11 h 401"/>
                <a:gd name="T4" fmla="*/ 0 w 385"/>
                <a:gd name="T5" fmla="*/ 12 h 401"/>
                <a:gd name="T6" fmla="*/ 11 w 385"/>
                <a:gd name="T7" fmla="*/ 0 h 401"/>
                <a:gd name="T8" fmla="*/ 12 w 385"/>
                <a:gd name="T9" fmla="*/ 0 h 401"/>
                <a:gd name="T10" fmla="*/ 12 w 385"/>
                <a:gd name="T11" fmla="*/ 0 h 4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5" h="401">
                  <a:moveTo>
                    <a:pt x="385" y="21"/>
                  </a:moveTo>
                  <a:lnTo>
                    <a:pt x="107" y="365"/>
                  </a:lnTo>
                  <a:lnTo>
                    <a:pt x="0" y="401"/>
                  </a:lnTo>
                  <a:lnTo>
                    <a:pt x="352" y="0"/>
                  </a:lnTo>
                  <a:lnTo>
                    <a:pt x="385" y="21"/>
                  </a:lnTo>
                  <a:close/>
                </a:path>
              </a:pathLst>
            </a:custGeom>
            <a:solidFill>
              <a:srgbClr val="F5DB8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69" name="Freeform 1035"/>
            <p:cNvSpPr>
              <a:spLocks/>
            </p:cNvSpPr>
            <p:nvPr/>
          </p:nvSpPr>
          <p:spPr bwMode="auto">
            <a:xfrm>
              <a:off x="4874" y="273"/>
              <a:ext cx="232" cy="203"/>
            </a:xfrm>
            <a:custGeom>
              <a:avLst/>
              <a:gdLst>
                <a:gd name="T0" fmla="*/ 13 w 465"/>
                <a:gd name="T1" fmla="*/ 13 h 405"/>
                <a:gd name="T2" fmla="*/ 13 w 465"/>
                <a:gd name="T3" fmla="*/ 13 h 405"/>
                <a:gd name="T4" fmla="*/ 12 w 465"/>
                <a:gd name="T5" fmla="*/ 12 h 405"/>
                <a:gd name="T6" fmla="*/ 12 w 465"/>
                <a:gd name="T7" fmla="*/ 12 h 405"/>
                <a:gd name="T8" fmla="*/ 12 w 465"/>
                <a:gd name="T9" fmla="*/ 12 h 405"/>
                <a:gd name="T10" fmla="*/ 11 w 465"/>
                <a:gd name="T11" fmla="*/ 11 h 405"/>
                <a:gd name="T12" fmla="*/ 10 w 465"/>
                <a:gd name="T13" fmla="*/ 11 h 405"/>
                <a:gd name="T14" fmla="*/ 10 w 465"/>
                <a:gd name="T15" fmla="*/ 11 h 405"/>
                <a:gd name="T16" fmla="*/ 9 w 465"/>
                <a:gd name="T17" fmla="*/ 10 h 405"/>
                <a:gd name="T18" fmla="*/ 8 w 465"/>
                <a:gd name="T19" fmla="*/ 10 h 405"/>
                <a:gd name="T20" fmla="*/ 8 w 465"/>
                <a:gd name="T21" fmla="*/ 9 h 405"/>
                <a:gd name="T22" fmla="*/ 7 w 465"/>
                <a:gd name="T23" fmla="*/ 9 h 405"/>
                <a:gd name="T24" fmla="*/ 6 w 465"/>
                <a:gd name="T25" fmla="*/ 8 h 405"/>
                <a:gd name="T26" fmla="*/ 6 w 465"/>
                <a:gd name="T27" fmla="*/ 8 h 405"/>
                <a:gd name="T28" fmla="*/ 5 w 465"/>
                <a:gd name="T29" fmla="*/ 7 h 405"/>
                <a:gd name="T30" fmla="*/ 4 w 465"/>
                <a:gd name="T31" fmla="*/ 6 h 405"/>
                <a:gd name="T32" fmla="*/ 4 w 465"/>
                <a:gd name="T33" fmla="*/ 6 h 405"/>
                <a:gd name="T34" fmla="*/ 3 w 465"/>
                <a:gd name="T35" fmla="*/ 5 h 405"/>
                <a:gd name="T36" fmla="*/ 3 w 465"/>
                <a:gd name="T37" fmla="*/ 5 h 405"/>
                <a:gd name="T38" fmla="*/ 2 w 465"/>
                <a:gd name="T39" fmla="*/ 4 h 405"/>
                <a:gd name="T40" fmla="*/ 2 w 465"/>
                <a:gd name="T41" fmla="*/ 4 h 405"/>
                <a:gd name="T42" fmla="*/ 1 w 465"/>
                <a:gd name="T43" fmla="*/ 3 h 405"/>
                <a:gd name="T44" fmla="*/ 1 w 465"/>
                <a:gd name="T45" fmla="*/ 3 h 405"/>
                <a:gd name="T46" fmla="*/ 0 w 465"/>
                <a:gd name="T47" fmla="*/ 2 h 405"/>
                <a:gd name="T48" fmla="*/ 0 w 465"/>
                <a:gd name="T49" fmla="*/ 2 h 405"/>
                <a:gd name="T50" fmla="*/ 0 w 465"/>
                <a:gd name="T51" fmla="*/ 1 h 405"/>
                <a:gd name="T52" fmla="*/ 1 w 465"/>
                <a:gd name="T53" fmla="*/ 1 h 405"/>
                <a:gd name="T54" fmla="*/ 1 w 465"/>
                <a:gd name="T55" fmla="*/ 2 h 405"/>
                <a:gd name="T56" fmla="*/ 2 w 465"/>
                <a:gd name="T57" fmla="*/ 2 h 405"/>
                <a:gd name="T58" fmla="*/ 3 w 465"/>
                <a:gd name="T59" fmla="*/ 3 h 405"/>
                <a:gd name="T60" fmla="*/ 3 w 465"/>
                <a:gd name="T61" fmla="*/ 3 h 405"/>
                <a:gd name="T62" fmla="*/ 4 w 465"/>
                <a:gd name="T63" fmla="*/ 4 h 405"/>
                <a:gd name="T64" fmla="*/ 4 w 465"/>
                <a:gd name="T65" fmla="*/ 4 h 405"/>
                <a:gd name="T66" fmla="*/ 5 w 465"/>
                <a:gd name="T67" fmla="*/ 5 h 405"/>
                <a:gd name="T68" fmla="*/ 5 w 465"/>
                <a:gd name="T69" fmla="*/ 5 h 405"/>
                <a:gd name="T70" fmla="*/ 6 w 465"/>
                <a:gd name="T71" fmla="*/ 6 h 405"/>
                <a:gd name="T72" fmla="*/ 6 w 465"/>
                <a:gd name="T73" fmla="*/ 6 h 405"/>
                <a:gd name="T74" fmla="*/ 7 w 465"/>
                <a:gd name="T75" fmla="*/ 7 h 405"/>
                <a:gd name="T76" fmla="*/ 7 w 465"/>
                <a:gd name="T77" fmla="*/ 7 h 405"/>
                <a:gd name="T78" fmla="*/ 8 w 465"/>
                <a:gd name="T79" fmla="*/ 8 h 405"/>
                <a:gd name="T80" fmla="*/ 9 w 465"/>
                <a:gd name="T81" fmla="*/ 8 h 405"/>
                <a:gd name="T82" fmla="*/ 9 w 465"/>
                <a:gd name="T83" fmla="*/ 9 h 405"/>
                <a:gd name="T84" fmla="*/ 10 w 465"/>
                <a:gd name="T85" fmla="*/ 9 h 405"/>
                <a:gd name="T86" fmla="*/ 10 w 465"/>
                <a:gd name="T87" fmla="*/ 10 h 405"/>
                <a:gd name="T88" fmla="*/ 11 w 465"/>
                <a:gd name="T89" fmla="*/ 10 h 405"/>
                <a:gd name="T90" fmla="*/ 12 w 465"/>
                <a:gd name="T91" fmla="*/ 11 h 405"/>
                <a:gd name="T92" fmla="*/ 12 w 465"/>
                <a:gd name="T93" fmla="*/ 11 h 405"/>
                <a:gd name="T94" fmla="*/ 12 w 465"/>
                <a:gd name="T95" fmla="*/ 11 h 405"/>
                <a:gd name="T96" fmla="*/ 13 w 465"/>
                <a:gd name="T97" fmla="*/ 12 h 405"/>
                <a:gd name="T98" fmla="*/ 14 w 465"/>
                <a:gd name="T99" fmla="*/ 12 h 405"/>
                <a:gd name="T100" fmla="*/ 14 w 465"/>
                <a:gd name="T101" fmla="*/ 12 h 40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65" h="405">
                  <a:moveTo>
                    <a:pt x="465" y="382"/>
                  </a:moveTo>
                  <a:lnTo>
                    <a:pt x="452" y="405"/>
                  </a:lnTo>
                  <a:lnTo>
                    <a:pt x="451" y="404"/>
                  </a:lnTo>
                  <a:lnTo>
                    <a:pt x="445" y="401"/>
                  </a:lnTo>
                  <a:lnTo>
                    <a:pt x="442" y="398"/>
                  </a:lnTo>
                  <a:lnTo>
                    <a:pt x="438" y="396"/>
                  </a:lnTo>
                  <a:lnTo>
                    <a:pt x="432" y="392"/>
                  </a:lnTo>
                  <a:lnTo>
                    <a:pt x="427" y="390"/>
                  </a:lnTo>
                  <a:lnTo>
                    <a:pt x="425" y="387"/>
                  </a:lnTo>
                  <a:lnTo>
                    <a:pt x="421" y="386"/>
                  </a:lnTo>
                  <a:lnTo>
                    <a:pt x="417" y="384"/>
                  </a:lnTo>
                  <a:lnTo>
                    <a:pt x="414" y="381"/>
                  </a:lnTo>
                  <a:lnTo>
                    <a:pt x="410" y="379"/>
                  </a:lnTo>
                  <a:lnTo>
                    <a:pt x="407" y="378"/>
                  </a:lnTo>
                  <a:lnTo>
                    <a:pt x="403" y="375"/>
                  </a:lnTo>
                  <a:lnTo>
                    <a:pt x="399" y="373"/>
                  </a:lnTo>
                  <a:lnTo>
                    <a:pt x="396" y="369"/>
                  </a:lnTo>
                  <a:lnTo>
                    <a:pt x="391" y="367"/>
                  </a:lnTo>
                  <a:lnTo>
                    <a:pt x="387" y="364"/>
                  </a:lnTo>
                  <a:lnTo>
                    <a:pt x="384" y="362"/>
                  </a:lnTo>
                  <a:lnTo>
                    <a:pt x="377" y="359"/>
                  </a:lnTo>
                  <a:lnTo>
                    <a:pt x="374" y="356"/>
                  </a:lnTo>
                  <a:lnTo>
                    <a:pt x="369" y="353"/>
                  </a:lnTo>
                  <a:lnTo>
                    <a:pt x="365" y="351"/>
                  </a:lnTo>
                  <a:lnTo>
                    <a:pt x="361" y="347"/>
                  </a:lnTo>
                  <a:lnTo>
                    <a:pt x="356" y="344"/>
                  </a:lnTo>
                  <a:lnTo>
                    <a:pt x="350" y="340"/>
                  </a:lnTo>
                  <a:lnTo>
                    <a:pt x="345" y="338"/>
                  </a:lnTo>
                  <a:lnTo>
                    <a:pt x="340" y="334"/>
                  </a:lnTo>
                  <a:lnTo>
                    <a:pt x="335" y="330"/>
                  </a:lnTo>
                  <a:lnTo>
                    <a:pt x="330" y="327"/>
                  </a:lnTo>
                  <a:lnTo>
                    <a:pt x="324" y="323"/>
                  </a:lnTo>
                  <a:lnTo>
                    <a:pt x="319" y="319"/>
                  </a:lnTo>
                  <a:lnTo>
                    <a:pt x="315" y="316"/>
                  </a:lnTo>
                  <a:lnTo>
                    <a:pt x="309" y="312"/>
                  </a:lnTo>
                  <a:lnTo>
                    <a:pt x="304" y="309"/>
                  </a:lnTo>
                  <a:lnTo>
                    <a:pt x="298" y="304"/>
                  </a:lnTo>
                  <a:lnTo>
                    <a:pt x="293" y="300"/>
                  </a:lnTo>
                  <a:lnTo>
                    <a:pt x="288" y="296"/>
                  </a:lnTo>
                  <a:lnTo>
                    <a:pt x="282" y="293"/>
                  </a:lnTo>
                  <a:lnTo>
                    <a:pt x="277" y="288"/>
                  </a:lnTo>
                  <a:lnTo>
                    <a:pt x="271" y="284"/>
                  </a:lnTo>
                  <a:lnTo>
                    <a:pt x="265" y="281"/>
                  </a:lnTo>
                  <a:lnTo>
                    <a:pt x="260" y="276"/>
                  </a:lnTo>
                  <a:lnTo>
                    <a:pt x="254" y="272"/>
                  </a:lnTo>
                  <a:lnTo>
                    <a:pt x="249" y="267"/>
                  </a:lnTo>
                  <a:lnTo>
                    <a:pt x="244" y="264"/>
                  </a:lnTo>
                  <a:lnTo>
                    <a:pt x="240" y="260"/>
                  </a:lnTo>
                  <a:lnTo>
                    <a:pt x="234" y="255"/>
                  </a:lnTo>
                  <a:lnTo>
                    <a:pt x="229" y="251"/>
                  </a:lnTo>
                  <a:lnTo>
                    <a:pt x="224" y="247"/>
                  </a:lnTo>
                  <a:lnTo>
                    <a:pt x="218" y="243"/>
                  </a:lnTo>
                  <a:lnTo>
                    <a:pt x="213" y="238"/>
                  </a:lnTo>
                  <a:lnTo>
                    <a:pt x="208" y="234"/>
                  </a:lnTo>
                  <a:lnTo>
                    <a:pt x="202" y="229"/>
                  </a:lnTo>
                  <a:lnTo>
                    <a:pt x="199" y="225"/>
                  </a:lnTo>
                  <a:lnTo>
                    <a:pt x="192" y="220"/>
                  </a:lnTo>
                  <a:lnTo>
                    <a:pt x="188" y="217"/>
                  </a:lnTo>
                  <a:lnTo>
                    <a:pt x="183" y="212"/>
                  </a:lnTo>
                  <a:lnTo>
                    <a:pt x="177" y="207"/>
                  </a:lnTo>
                  <a:lnTo>
                    <a:pt x="172" y="202"/>
                  </a:lnTo>
                  <a:lnTo>
                    <a:pt x="168" y="198"/>
                  </a:lnTo>
                  <a:lnTo>
                    <a:pt x="162" y="194"/>
                  </a:lnTo>
                  <a:lnTo>
                    <a:pt x="159" y="189"/>
                  </a:lnTo>
                  <a:lnTo>
                    <a:pt x="154" y="184"/>
                  </a:lnTo>
                  <a:lnTo>
                    <a:pt x="149" y="180"/>
                  </a:lnTo>
                  <a:lnTo>
                    <a:pt x="144" y="175"/>
                  </a:lnTo>
                  <a:lnTo>
                    <a:pt x="139" y="172"/>
                  </a:lnTo>
                  <a:lnTo>
                    <a:pt x="134" y="167"/>
                  </a:lnTo>
                  <a:lnTo>
                    <a:pt x="130" y="163"/>
                  </a:lnTo>
                  <a:lnTo>
                    <a:pt x="125" y="159"/>
                  </a:lnTo>
                  <a:lnTo>
                    <a:pt x="121" y="155"/>
                  </a:lnTo>
                  <a:lnTo>
                    <a:pt x="116" y="150"/>
                  </a:lnTo>
                  <a:lnTo>
                    <a:pt x="113" y="145"/>
                  </a:lnTo>
                  <a:lnTo>
                    <a:pt x="108" y="142"/>
                  </a:lnTo>
                  <a:lnTo>
                    <a:pt x="104" y="137"/>
                  </a:lnTo>
                  <a:lnTo>
                    <a:pt x="99" y="133"/>
                  </a:lnTo>
                  <a:lnTo>
                    <a:pt x="96" y="129"/>
                  </a:lnTo>
                  <a:lnTo>
                    <a:pt x="92" y="126"/>
                  </a:lnTo>
                  <a:lnTo>
                    <a:pt x="88" y="121"/>
                  </a:lnTo>
                  <a:lnTo>
                    <a:pt x="84" y="117"/>
                  </a:lnTo>
                  <a:lnTo>
                    <a:pt x="80" y="114"/>
                  </a:lnTo>
                  <a:lnTo>
                    <a:pt x="76" y="110"/>
                  </a:lnTo>
                  <a:lnTo>
                    <a:pt x="72" y="106"/>
                  </a:lnTo>
                  <a:lnTo>
                    <a:pt x="65" y="99"/>
                  </a:lnTo>
                  <a:lnTo>
                    <a:pt x="59" y="93"/>
                  </a:lnTo>
                  <a:lnTo>
                    <a:pt x="55" y="90"/>
                  </a:lnTo>
                  <a:lnTo>
                    <a:pt x="51" y="85"/>
                  </a:lnTo>
                  <a:lnTo>
                    <a:pt x="49" y="82"/>
                  </a:lnTo>
                  <a:lnTo>
                    <a:pt x="46" y="79"/>
                  </a:lnTo>
                  <a:lnTo>
                    <a:pt x="39" y="73"/>
                  </a:lnTo>
                  <a:lnTo>
                    <a:pt x="34" y="68"/>
                  </a:lnTo>
                  <a:lnTo>
                    <a:pt x="28" y="62"/>
                  </a:lnTo>
                  <a:lnTo>
                    <a:pt x="24" y="57"/>
                  </a:lnTo>
                  <a:lnTo>
                    <a:pt x="20" y="53"/>
                  </a:lnTo>
                  <a:lnTo>
                    <a:pt x="16" y="50"/>
                  </a:lnTo>
                  <a:lnTo>
                    <a:pt x="12" y="45"/>
                  </a:lnTo>
                  <a:lnTo>
                    <a:pt x="9" y="41"/>
                  </a:lnTo>
                  <a:lnTo>
                    <a:pt x="6" y="39"/>
                  </a:lnTo>
                  <a:lnTo>
                    <a:pt x="5" y="36"/>
                  </a:lnTo>
                  <a:lnTo>
                    <a:pt x="1" y="33"/>
                  </a:lnTo>
                  <a:lnTo>
                    <a:pt x="0" y="33"/>
                  </a:lnTo>
                  <a:lnTo>
                    <a:pt x="26" y="0"/>
                  </a:lnTo>
                  <a:lnTo>
                    <a:pt x="27" y="1"/>
                  </a:lnTo>
                  <a:lnTo>
                    <a:pt x="30" y="5"/>
                  </a:lnTo>
                  <a:lnTo>
                    <a:pt x="33" y="7"/>
                  </a:lnTo>
                  <a:lnTo>
                    <a:pt x="36" y="11"/>
                  </a:lnTo>
                  <a:lnTo>
                    <a:pt x="40" y="14"/>
                  </a:lnTo>
                  <a:lnTo>
                    <a:pt x="46" y="21"/>
                  </a:lnTo>
                  <a:lnTo>
                    <a:pt x="50" y="25"/>
                  </a:lnTo>
                  <a:lnTo>
                    <a:pt x="56" y="31"/>
                  </a:lnTo>
                  <a:lnTo>
                    <a:pt x="62" y="37"/>
                  </a:lnTo>
                  <a:lnTo>
                    <a:pt x="68" y="44"/>
                  </a:lnTo>
                  <a:lnTo>
                    <a:pt x="74" y="51"/>
                  </a:lnTo>
                  <a:lnTo>
                    <a:pt x="81" y="57"/>
                  </a:lnTo>
                  <a:lnTo>
                    <a:pt x="85" y="62"/>
                  </a:lnTo>
                  <a:lnTo>
                    <a:pt x="88" y="65"/>
                  </a:lnTo>
                  <a:lnTo>
                    <a:pt x="92" y="69"/>
                  </a:lnTo>
                  <a:lnTo>
                    <a:pt x="96" y="73"/>
                  </a:lnTo>
                  <a:lnTo>
                    <a:pt x="101" y="77"/>
                  </a:lnTo>
                  <a:lnTo>
                    <a:pt x="104" y="81"/>
                  </a:lnTo>
                  <a:lnTo>
                    <a:pt x="108" y="85"/>
                  </a:lnTo>
                  <a:lnTo>
                    <a:pt x="111" y="88"/>
                  </a:lnTo>
                  <a:lnTo>
                    <a:pt x="115" y="92"/>
                  </a:lnTo>
                  <a:lnTo>
                    <a:pt x="120" y="97"/>
                  </a:lnTo>
                  <a:lnTo>
                    <a:pt x="124" y="100"/>
                  </a:lnTo>
                  <a:lnTo>
                    <a:pt x="128" y="105"/>
                  </a:lnTo>
                  <a:lnTo>
                    <a:pt x="132" y="109"/>
                  </a:lnTo>
                  <a:lnTo>
                    <a:pt x="136" y="114"/>
                  </a:lnTo>
                  <a:lnTo>
                    <a:pt x="140" y="117"/>
                  </a:lnTo>
                  <a:lnTo>
                    <a:pt x="145" y="122"/>
                  </a:lnTo>
                  <a:lnTo>
                    <a:pt x="149" y="126"/>
                  </a:lnTo>
                  <a:lnTo>
                    <a:pt x="154" y="131"/>
                  </a:lnTo>
                  <a:lnTo>
                    <a:pt x="157" y="134"/>
                  </a:lnTo>
                  <a:lnTo>
                    <a:pt x="162" y="139"/>
                  </a:lnTo>
                  <a:lnTo>
                    <a:pt x="167" y="143"/>
                  </a:lnTo>
                  <a:lnTo>
                    <a:pt x="171" y="146"/>
                  </a:lnTo>
                  <a:lnTo>
                    <a:pt x="176" y="150"/>
                  </a:lnTo>
                  <a:lnTo>
                    <a:pt x="180" y="155"/>
                  </a:lnTo>
                  <a:lnTo>
                    <a:pt x="184" y="159"/>
                  </a:lnTo>
                  <a:lnTo>
                    <a:pt x="189" y="163"/>
                  </a:lnTo>
                  <a:lnTo>
                    <a:pt x="192" y="167"/>
                  </a:lnTo>
                  <a:lnTo>
                    <a:pt x="197" y="172"/>
                  </a:lnTo>
                  <a:lnTo>
                    <a:pt x="201" y="175"/>
                  </a:lnTo>
                  <a:lnTo>
                    <a:pt x="206" y="179"/>
                  </a:lnTo>
                  <a:lnTo>
                    <a:pt x="209" y="183"/>
                  </a:lnTo>
                  <a:lnTo>
                    <a:pt x="214" y="188"/>
                  </a:lnTo>
                  <a:lnTo>
                    <a:pt x="218" y="191"/>
                  </a:lnTo>
                  <a:lnTo>
                    <a:pt x="223" y="195"/>
                  </a:lnTo>
                  <a:lnTo>
                    <a:pt x="226" y="198"/>
                  </a:lnTo>
                  <a:lnTo>
                    <a:pt x="231" y="203"/>
                  </a:lnTo>
                  <a:lnTo>
                    <a:pt x="235" y="206"/>
                  </a:lnTo>
                  <a:lnTo>
                    <a:pt x="238" y="209"/>
                  </a:lnTo>
                  <a:lnTo>
                    <a:pt x="242" y="212"/>
                  </a:lnTo>
                  <a:lnTo>
                    <a:pt x="247" y="217"/>
                  </a:lnTo>
                  <a:lnTo>
                    <a:pt x="251" y="220"/>
                  </a:lnTo>
                  <a:lnTo>
                    <a:pt x="255" y="224"/>
                  </a:lnTo>
                  <a:lnTo>
                    <a:pt x="260" y="228"/>
                  </a:lnTo>
                  <a:lnTo>
                    <a:pt x="265" y="231"/>
                  </a:lnTo>
                  <a:lnTo>
                    <a:pt x="269" y="235"/>
                  </a:lnTo>
                  <a:lnTo>
                    <a:pt x="273" y="238"/>
                  </a:lnTo>
                  <a:lnTo>
                    <a:pt x="278" y="243"/>
                  </a:lnTo>
                  <a:lnTo>
                    <a:pt x="283" y="247"/>
                  </a:lnTo>
                  <a:lnTo>
                    <a:pt x="288" y="251"/>
                  </a:lnTo>
                  <a:lnTo>
                    <a:pt x="293" y="254"/>
                  </a:lnTo>
                  <a:lnTo>
                    <a:pt x="296" y="258"/>
                  </a:lnTo>
                  <a:lnTo>
                    <a:pt x="303" y="261"/>
                  </a:lnTo>
                  <a:lnTo>
                    <a:pt x="307" y="265"/>
                  </a:lnTo>
                  <a:lnTo>
                    <a:pt x="312" y="269"/>
                  </a:lnTo>
                  <a:lnTo>
                    <a:pt x="317" y="272"/>
                  </a:lnTo>
                  <a:lnTo>
                    <a:pt x="322" y="276"/>
                  </a:lnTo>
                  <a:lnTo>
                    <a:pt x="325" y="281"/>
                  </a:lnTo>
                  <a:lnTo>
                    <a:pt x="332" y="284"/>
                  </a:lnTo>
                  <a:lnTo>
                    <a:pt x="336" y="288"/>
                  </a:lnTo>
                  <a:lnTo>
                    <a:pt x="341" y="292"/>
                  </a:lnTo>
                  <a:lnTo>
                    <a:pt x="346" y="295"/>
                  </a:lnTo>
                  <a:lnTo>
                    <a:pt x="351" y="299"/>
                  </a:lnTo>
                  <a:lnTo>
                    <a:pt x="356" y="303"/>
                  </a:lnTo>
                  <a:lnTo>
                    <a:pt x="361" y="306"/>
                  </a:lnTo>
                  <a:lnTo>
                    <a:pt x="364" y="310"/>
                  </a:lnTo>
                  <a:lnTo>
                    <a:pt x="370" y="313"/>
                  </a:lnTo>
                  <a:lnTo>
                    <a:pt x="374" y="316"/>
                  </a:lnTo>
                  <a:lnTo>
                    <a:pt x="379" y="321"/>
                  </a:lnTo>
                  <a:lnTo>
                    <a:pt x="384" y="323"/>
                  </a:lnTo>
                  <a:lnTo>
                    <a:pt x="387" y="327"/>
                  </a:lnTo>
                  <a:lnTo>
                    <a:pt x="392" y="329"/>
                  </a:lnTo>
                  <a:lnTo>
                    <a:pt x="397" y="333"/>
                  </a:lnTo>
                  <a:lnTo>
                    <a:pt x="400" y="335"/>
                  </a:lnTo>
                  <a:lnTo>
                    <a:pt x="404" y="339"/>
                  </a:lnTo>
                  <a:lnTo>
                    <a:pt x="408" y="341"/>
                  </a:lnTo>
                  <a:lnTo>
                    <a:pt x="413" y="344"/>
                  </a:lnTo>
                  <a:lnTo>
                    <a:pt x="415" y="347"/>
                  </a:lnTo>
                  <a:lnTo>
                    <a:pt x="419" y="350"/>
                  </a:lnTo>
                  <a:lnTo>
                    <a:pt x="423" y="352"/>
                  </a:lnTo>
                  <a:lnTo>
                    <a:pt x="427" y="355"/>
                  </a:lnTo>
                  <a:lnTo>
                    <a:pt x="433" y="359"/>
                  </a:lnTo>
                  <a:lnTo>
                    <a:pt x="440" y="364"/>
                  </a:lnTo>
                  <a:lnTo>
                    <a:pt x="445" y="368"/>
                  </a:lnTo>
                  <a:lnTo>
                    <a:pt x="450" y="372"/>
                  </a:lnTo>
                  <a:lnTo>
                    <a:pt x="454" y="374"/>
                  </a:lnTo>
                  <a:lnTo>
                    <a:pt x="457" y="378"/>
                  </a:lnTo>
                  <a:lnTo>
                    <a:pt x="463" y="380"/>
                  </a:lnTo>
                  <a:lnTo>
                    <a:pt x="465" y="382"/>
                  </a:lnTo>
                  <a:close/>
                </a:path>
              </a:pathLst>
            </a:custGeom>
            <a:solidFill>
              <a:srgbClr val="D1D1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0" name="Freeform 1036"/>
            <p:cNvSpPr>
              <a:spLocks/>
            </p:cNvSpPr>
            <p:nvPr/>
          </p:nvSpPr>
          <p:spPr bwMode="auto">
            <a:xfrm>
              <a:off x="4634" y="537"/>
              <a:ext cx="240" cy="236"/>
            </a:xfrm>
            <a:custGeom>
              <a:avLst/>
              <a:gdLst>
                <a:gd name="T0" fmla="*/ 0 w 480"/>
                <a:gd name="T1" fmla="*/ 12 h 471"/>
                <a:gd name="T2" fmla="*/ 4 w 480"/>
                <a:gd name="T3" fmla="*/ 1 h 471"/>
                <a:gd name="T4" fmla="*/ 4 w 480"/>
                <a:gd name="T5" fmla="*/ 1 h 471"/>
                <a:gd name="T6" fmla="*/ 4 w 480"/>
                <a:gd name="T7" fmla="*/ 1 h 471"/>
                <a:gd name="T8" fmla="*/ 5 w 480"/>
                <a:gd name="T9" fmla="*/ 1 h 471"/>
                <a:gd name="T10" fmla="*/ 5 w 480"/>
                <a:gd name="T11" fmla="*/ 1 h 471"/>
                <a:gd name="T12" fmla="*/ 6 w 480"/>
                <a:gd name="T13" fmla="*/ 1 h 471"/>
                <a:gd name="T14" fmla="*/ 6 w 480"/>
                <a:gd name="T15" fmla="*/ 0 h 471"/>
                <a:gd name="T16" fmla="*/ 6 w 480"/>
                <a:gd name="T17" fmla="*/ 1 h 471"/>
                <a:gd name="T18" fmla="*/ 7 w 480"/>
                <a:gd name="T19" fmla="*/ 1 h 471"/>
                <a:gd name="T20" fmla="*/ 7 w 480"/>
                <a:gd name="T21" fmla="*/ 1 h 471"/>
                <a:gd name="T22" fmla="*/ 7 w 480"/>
                <a:gd name="T23" fmla="*/ 1 h 471"/>
                <a:gd name="T24" fmla="*/ 8 w 480"/>
                <a:gd name="T25" fmla="*/ 2 h 471"/>
                <a:gd name="T26" fmla="*/ 8 w 480"/>
                <a:gd name="T27" fmla="*/ 2 h 471"/>
                <a:gd name="T28" fmla="*/ 8 w 480"/>
                <a:gd name="T29" fmla="*/ 3 h 471"/>
                <a:gd name="T30" fmla="*/ 7 w 480"/>
                <a:gd name="T31" fmla="*/ 4 h 471"/>
                <a:gd name="T32" fmla="*/ 7 w 480"/>
                <a:gd name="T33" fmla="*/ 4 h 471"/>
                <a:gd name="T34" fmla="*/ 7 w 480"/>
                <a:gd name="T35" fmla="*/ 4 h 471"/>
                <a:gd name="T36" fmla="*/ 7 w 480"/>
                <a:gd name="T37" fmla="*/ 5 h 471"/>
                <a:gd name="T38" fmla="*/ 7 w 480"/>
                <a:gd name="T39" fmla="*/ 5 h 471"/>
                <a:gd name="T40" fmla="*/ 7 w 480"/>
                <a:gd name="T41" fmla="*/ 5 h 471"/>
                <a:gd name="T42" fmla="*/ 8 w 480"/>
                <a:gd name="T43" fmla="*/ 5 h 471"/>
                <a:gd name="T44" fmla="*/ 8 w 480"/>
                <a:gd name="T45" fmla="*/ 4 h 471"/>
                <a:gd name="T46" fmla="*/ 8 w 480"/>
                <a:gd name="T47" fmla="*/ 4 h 471"/>
                <a:gd name="T48" fmla="*/ 9 w 480"/>
                <a:gd name="T49" fmla="*/ 4 h 471"/>
                <a:gd name="T50" fmla="*/ 9 w 480"/>
                <a:gd name="T51" fmla="*/ 4 h 471"/>
                <a:gd name="T52" fmla="*/ 10 w 480"/>
                <a:gd name="T53" fmla="*/ 4 h 471"/>
                <a:gd name="T54" fmla="*/ 10 w 480"/>
                <a:gd name="T55" fmla="*/ 4 h 471"/>
                <a:gd name="T56" fmla="*/ 11 w 480"/>
                <a:gd name="T57" fmla="*/ 4 h 471"/>
                <a:gd name="T58" fmla="*/ 11 w 480"/>
                <a:gd name="T59" fmla="*/ 5 h 471"/>
                <a:gd name="T60" fmla="*/ 11 w 480"/>
                <a:gd name="T61" fmla="*/ 5 h 471"/>
                <a:gd name="T62" fmla="*/ 11 w 480"/>
                <a:gd name="T63" fmla="*/ 6 h 471"/>
                <a:gd name="T64" fmla="*/ 11 w 480"/>
                <a:gd name="T65" fmla="*/ 6 h 471"/>
                <a:gd name="T66" fmla="*/ 11 w 480"/>
                <a:gd name="T67" fmla="*/ 7 h 471"/>
                <a:gd name="T68" fmla="*/ 11 w 480"/>
                <a:gd name="T69" fmla="*/ 7 h 471"/>
                <a:gd name="T70" fmla="*/ 11 w 480"/>
                <a:gd name="T71" fmla="*/ 8 h 471"/>
                <a:gd name="T72" fmla="*/ 11 w 480"/>
                <a:gd name="T73" fmla="*/ 8 h 471"/>
                <a:gd name="T74" fmla="*/ 11 w 480"/>
                <a:gd name="T75" fmla="*/ 8 h 471"/>
                <a:gd name="T76" fmla="*/ 11 w 480"/>
                <a:gd name="T77" fmla="*/ 9 h 471"/>
                <a:gd name="T78" fmla="*/ 11 w 480"/>
                <a:gd name="T79" fmla="*/ 8 h 471"/>
                <a:gd name="T80" fmla="*/ 11 w 480"/>
                <a:gd name="T81" fmla="*/ 8 h 471"/>
                <a:gd name="T82" fmla="*/ 12 w 480"/>
                <a:gd name="T83" fmla="*/ 8 h 471"/>
                <a:gd name="T84" fmla="*/ 12 w 480"/>
                <a:gd name="T85" fmla="*/ 8 h 471"/>
                <a:gd name="T86" fmla="*/ 13 w 480"/>
                <a:gd name="T87" fmla="*/ 8 h 471"/>
                <a:gd name="T88" fmla="*/ 13 w 480"/>
                <a:gd name="T89" fmla="*/ 8 h 471"/>
                <a:gd name="T90" fmla="*/ 14 w 480"/>
                <a:gd name="T91" fmla="*/ 8 h 471"/>
                <a:gd name="T92" fmla="*/ 14 w 480"/>
                <a:gd name="T93" fmla="*/ 8 h 471"/>
                <a:gd name="T94" fmla="*/ 15 w 480"/>
                <a:gd name="T95" fmla="*/ 8 h 471"/>
                <a:gd name="T96" fmla="*/ 15 w 480"/>
                <a:gd name="T97" fmla="*/ 8 h 471"/>
                <a:gd name="T98" fmla="*/ 15 w 480"/>
                <a:gd name="T99" fmla="*/ 8 h 471"/>
                <a:gd name="T100" fmla="*/ 15 w 480"/>
                <a:gd name="T101" fmla="*/ 9 h 471"/>
                <a:gd name="T102" fmla="*/ 15 w 480"/>
                <a:gd name="T103" fmla="*/ 9 h 471"/>
                <a:gd name="T104" fmla="*/ 15 w 480"/>
                <a:gd name="T105" fmla="*/ 10 h 471"/>
                <a:gd name="T106" fmla="*/ 15 w 480"/>
                <a:gd name="T107" fmla="*/ 10 h 471"/>
                <a:gd name="T108" fmla="*/ 15 w 480"/>
                <a:gd name="T109" fmla="*/ 11 h 471"/>
                <a:gd name="T110" fmla="*/ 15 w 480"/>
                <a:gd name="T111" fmla="*/ 11 h 471"/>
                <a:gd name="T112" fmla="*/ 15 w 480"/>
                <a:gd name="T113" fmla="*/ 11 h 4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80" h="471">
                  <a:moveTo>
                    <a:pt x="452" y="346"/>
                  </a:moveTo>
                  <a:lnTo>
                    <a:pt x="103" y="471"/>
                  </a:lnTo>
                  <a:lnTo>
                    <a:pt x="0" y="373"/>
                  </a:lnTo>
                  <a:lnTo>
                    <a:pt x="99" y="27"/>
                  </a:lnTo>
                  <a:lnTo>
                    <a:pt x="99" y="25"/>
                  </a:lnTo>
                  <a:lnTo>
                    <a:pt x="102" y="24"/>
                  </a:lnTo>
                  <a:lnTo>
                    <a:pt x="104" y="22"/>
                  </a:lnTo>
                  <a:lnTo>
                    <a:pt x="109" y="20"/>
                  </a:lnTo>
                  <a:lnTo>
                    <a:pt x="114" y="17"/>
                  </a:lnTo>
                  <a:lnTo>
                    <a:pt x="121" y="14"/>
                  </a:lnTo>
                  <a:lnTo>
                    <a:pt x="123" y="12"/>
                  </a:lnTo>
                  <a:lnTo>
                    <a:pt x="127" y="11"/>
                  </a:lnTo>
                  <a:lnTo>
                    <a:pt x="131" y="10"/>
                  </a:lnTo>
                  <a:lnTo>
                    <a:pt x="136" y="8"/>
                  </a:lnTo>
                  <a:lnTo>
                    <a:pt x="139" y="6"/>
                  </a:lnTo>
                  <a:lnTo>
                    <a:pt x="143" y="5"/>
                  </a:lnTo>
                  <a:lnTo>
                    <a:pt x="146" y="4"/>
                  </a:lnTo>
                  <a:lnTo>
                    <a:pt x="152" y="4"/>
                  </a:lnTo>
                  <a:lnTo>
                    <a:pt x="156" y="2"/>
                  </a:lnTo>
                  <a:lnTo>
                    <a:pt x="161" y="1"/>
                  </a:lnTo>
                  <a:lnTo>
                    <a:pt x="166" y="1"/>
                  </a:lnTo>
                  <a:lnTo>
                    <a:pt x="171" y="1"/>
                  </a:lnTo>
                  <a:lnTo>
                    <a:pt x="174" y="0"/>
                  </a:lnTo>
                  <a:lnTo>
                    <a:pt x="179" y="0"/>
                  </a:lnTo>
                  <a:lnTo>
                    <a:pt x="184" y="1"/>
                  </a:lnTo>
                  <a:lnTo>
                    <a:pt x="189" y="2"/>
                  </a:lnTo>
                  <a:lnTo>
                    <a:pt x="192" y="2"/>
                  </a:lnTo>
                  <a:lnTo>
                    <a:pt x="197" y="5"/>
                  </a:lnTo>
                  <a:lnTo>
                    <a:pt x="202" y="6"/>
                  </a:lnTo>
                  <a:lnTo>
                    <a:pt x="207" y="8"/>
                  </a:lnTo>
                  <a:lnTo>
                    <a:pt x="210" y="11"/>
                  </a:lnTo>
                  <a:lnTo>
                    <a:pt x="214" y="14"/>
                  </a:lnTo>
                  <a:lnTo>
                    <a:pt x="217" y="17"/>
                  </a:lnTo>
                  <a:lnTo>
                    <a:pt x="220" y="20"/>
                  </a:lnTo>
                  <a:lnTo>
                    <a:pt x="221" y="25"/>
                  </a:lnTo>
                  <a:lnTo>
                    <a:pt x="224" y="30"/>
                  </a:lnTo>
                  <a:lnTo>
                    <a:pt x="225" y="34"/>
                  </a:lnTo>
                  <a:lnTo>
                    <a:pt x="226" y="40"/>
                  </a:lnTo>
                  <a:lnTo>
                    <a:pt x="226" y="45"/>
                  </a:lnTo>
                  <a:lnTo>
                    <a:pt x="226" y="51"/>
                  </a:lnTo>
                  <a:lnTo>
                    <a:pt x="226" y="56"/>
                  </a:lnTo>
                  <a:lnTo>
                    <a:pt x="226" y="62"/>
                  </a:lnTo>
                  <a:lnTo>
                    <a:pt x="226" y="68"/>
                  </a:lnTo>
                  <a:lnTo>
                    <a:pt x="225" y="74"/>
                  </a:lnTo>
                  <a:lnTo>
                    <a:pt x="225" y="80"/>
                  </a:lnTo>
                  <a:lnTo>
                    <a:pt x="224" y="86"/>
                  </a:lnTo>
                  <a:lnTo>
                    <a:pt x="223" y="91"/>
                  </a:lnTo>
                  <a:lnTo>
                    <a:pt x="221" y="97"/>
                  </a:lnTo>
                  <a:lnTo>
                    <a:pt x="220" y="102"/>
                  </a:lnTo>
                  <a:lnTo>
                    <a:pt x="219" y="108"/>
                  </a:lnTo>
                  <a:lnTo>
                    <a:pt x="217" y="111"/>
                  </a:lnTo>
                  <a:lnTo>
                    <a:pt x="215" y="117"/>
                  </a:lnTo>
                  <a:lnTo>
                    <a:pt x="214" y="121"/>
                  </a:lnTo>
                  <a:lnTo>
                    <a:pt x="213" y="127"/>
                  </a:lnTo>
                  <a:lnTo>
                    <a:pt x="212" y="129"/>
                  </a:lnTo>
                  <a:lnTo>
                    <a:pt x="210" y="133"/>
                  </a:lnTo>
                  <a:lnTo>
                    <a:pt x="209" y="135"/>
                  </a:lnTo>
                  <a:lnTo>
                    <a:pt x="208" y="139"/>
                  </a:lnTo>
                  <a:lnTo>
                    <a:pt x="207" y="143"/>
                  </a:lnTo>
                  <a:lnTo>
                    <a:pt x="207" y="144"/>
                  </a:lnTo>
                  <a:lnTo>
                    <a:pt x="207" y="143"/>
                  </a:lnTo>
                  <a:lnTo>
                    <a:pt x="209" y="142"/>
                  </a:lnTo>
                  <a:lnTo>
                    <a:pt x="213" y="138"/>
                  </a:lnTo>
                  <a:lnTo>
                    <a:pt x="218" y="135"/>
                  </a:lnTo>
                  <a:lnTo>
                    <a:pt x="223" y="132"/>
                  </a:lnTo>
                  <a:lnTo>
                    <a:pt x="230" y="129"/>
                  </a:lnTo>
                  <a:lnTo>
                    <a:pt x="233" y="127"/>
                  </a:lnTo>
                  <a:lnTo>
                    <a:pt x="237" y="125"/>
                  </a:lnTo>
                  <a:lnTo>
                    <a:pt x="242" y="123"/>
                  </a:lnTo>
                  <a:lnTo>
                    <a:pt x="247" y="122"/>
                  </a:lnTo>
                  <a:lnTo>
                    <a:pt x="250" y="120"/>
                  </a:lnTo>
                  <a:lnTo>
                    <a:pt x="254" y="119"/>
                  </a:lnTo>
                  <a:lnTo>
                    <a:pt x="259" y="117"/>
                  </a:lnTo>
                  <a:lnTo>
                    <a:pt x="265" y="116"/>
                  </a:lnTo>
                  <a:lnTo>
                    <a:pt x="270" y="115"/>
                  </a:lnTo>
                  <a:lnTo>
                    <a:pt x="275" y="114"/>
                  </a:lnTo>
                  <a:lnTo>
                    <a:pt x="279" y="112"/>
                  </a:lnTo>
                  <a:lnTo>
                    <a:pt x="285" y="112"/>
                  </a:lnTo>
                  <a:lnTo>
                    <a:pt x="289" y="112"/>
                  </a:lnTo>
                  <a:lnTo>
                    <a:pt x="294" y="112"/>
                  </a:lnTo>
                  <a:lnTo>
                    <a:pt x="300" y="114"/>
                  </a:lnTo>
                  <a:lnTo>
                    <a:pt x="305" y="115"/>
                  </a:lnTo>
                  <a:lnTo>
                    <a:pt x="311" y="116"/>
                  </a:lnTo>
                  <a:lnTo>
                    <a:pt x="316" y="119"/>
                  </a:lnTo>
                  <a:lnTo>
                    <a:pt x="321" y="120"/>
                  </a:lnTo>
                  <a:lnTo>
                    <a:pt x="327" y="123"/>
                  </a:lnTo>
                  <a:lnTo>
                    <a:pt x="330" y="127"/>
                  </a:lnTo>
                  <a:lnTo>
                    <a:pt x="334" y="129"/>
                  </a:lnTo>
                  <a:lnTo>
                    <a:pt x="337" y="133"/>
                  </a:lnTo>
                  <a:lnTo>
                    <a:pt x="341" y="138"/>
                  </a:lnTo>
                  <a:lnTo>
                    <a:pt x="344" y="142"/>
                  </a:lnTo>
                  <a:lnTo>
                    <a:pt x="346" y="146"/>
                  </a:lnTo>
                  <a:lnTo>
                    <a:pt x="347" y="151"/>
                  </a:lnTo>
                  <a:lnTo>
                    <a:pt x="348" y="157"/>
                  </a:lnTo>
                  <a:lnTo>
                    <a:pt x="350" y="162"/>
                  </a:lnTo>
                  <a:lnTo>
                    <a:pt x="350" y="168"/>
                  </a:lnTo>
                  <a:lnTo>
                    <a:pt x="350" y="173"/>
                  </a:lnTo>
                  <a:lnTo>
                    <a:pt x="350" y="179"/>
                  </a:lnTo>
                  <a:lnTo>
                    <a:pt x="348" y="185"/>
                  </a:lnTo>
                  <a:lnTo>
                    <a:pt x="348" y="190"/>
                  </a:lnTo>
                  <a:lnTo>
                    <a:pt x="347" y="196"/>
                  </a:lnTo>
                  <a:lnTo>
                    <a:pt x="347" y="202"/>
                  </a:lnTo>
                  <a:lnTo>
                    <a:pt x="345" y="208"/>
                  </a:lnTo>
                  <a:lnTo>
                    <a:pt x="344" y="213"/>
                  </a:lnTo>
                  <a:lnTo>
                    <a:pt x="342" y="218"/>
                  </a:lnTo>
                  <a:lnTo>
                    <a:pt x="341" y="224"/>
                  </a:lnTo>
                  <a:lnTo>
                    <a:pt x="339" y="227"/>
                  </a:lnTo>
                  <a:lnTo>
                    <a:pt x="337" y="232"/>
                  </a:lnTo>
                  <a:lnTo>
                    <a:pt x="335" y="237"/>
                  </a:lnTo>
                  <a:lnTo>
                    <a:pt x="334" y="242"/>
                  </a:lnTo>
                  <a:lnTo>
                    <a:pt x="333" y="246"/>
                  </a:lnTo>
                  <a:lnTo>
                    <a:pt x="331" y="248"/>
                  </a:lnTo>
                  <a:lnTo>
                    <a:pt x="330" y="250"/>
                  </a:lnTo>
                  <a:lnTo>
                    <a:pt x="329" y="254"/>
                  </a:lnTo>
                  <a:lnTo>
                    <a:pt x="328" y="258"/>
                  </a:lnTo>
                  <a:lnTo>
                    <a:pt x="328" y="259"/>
                  </a:lnTo>
                  <a:lnTo>
                    <a:pt x="328" y="258"/>
                  </a:lnTo>
                  <a:lnTo>
                    <a:pt x="329" y="257"/>
                  </a:lnTo>
                  <a:lnTo>
                    <a:pt x="333" y="254"/>
                  </a:lnTo>
                  <a:lnTo>
                    <a:pt x="337" y="252"/>
                  </a:lnTo>
                  <a:lnTo>
                    <a:pt x="342" y="249"/>
                  </a:lnTo>
                  <a:lnTo>
                    <a:pt x="348" y="246"/>
                  </a:lnTo>
                  <a:lnTo>
                    <a:pt x="352" y="244"/>
                  </a:lnTo>
                  <a:lnTo>
                    <a:pt x="356" y="243"/>
                  </a:lnTo>
                  <a:lnTo>
                    <a:pt x="359" y="241"/>
                  </a:lnTo>
                  <a:lnTo>
                    <a:pt x="364" y="240"/>
                  </a:lnTo>
                  <a:lnTo>
                    <a:pt x="368" y="237"/>
                  </a:lnTo>
                  <a:lnTo>
                    <a:pt x="371" y="236"/>
                  </a:lnTo>
                  <a:lnTo>
                    <a:pt x="376" y="235"/>
                  </a:lnTo>
                  <a:lnTo>
                    <a:pt x="381" y="234"/>
                  </a:lnTo>
                  <a:lnTo>
                    <a:pt x="386" y="231"/>
                  </a:lnTo>
                  <a:lnTo>
                    <a:pt x="391" y="230"/>
                  </a:lnTo>
                  <a:lnTo>
                    <a:pt x="397" y="229"/>
                  </a:lnTo>
                  <a:lnTo>
                    <a:pt x="402" y="229"/>
                  </a:lnTo>
                  <a:lnTo>
                    <a:pt x="408" y="227"/>
                  </a:lnTo>
                  <a:lnTo>
                    <a:pt x="414" y="226"/>
                  </a:lnTo>
                  <a:lnTo>
                    <a:pt x="420" y="226"/>
                  </a:lnTo>
                  <a:lnTo>
                    <a:pt x="426" y="226"/>
                  </a:lnTo>
                  <a:lnTo>
                    <a:pt x="432" y="226"/>
                  </a:lnTo>
                  <a:lnTo>
                    <a:pt x="438" y="227"/>
                  </a:lnTo>
                  <a:lnTo>
                    <a:pt x="444" y="227"/>
                  </a:lnTo>
                  <a:lnTo>
                    <a:pt x="451" y="230"/>
                  </a:lnTo>
                  <a:lnTo>
                    <a:pt x="456" y="230"/>
                  </a:lnTo>
                  <a:lnTo>
                    <a:pt x="461" y="234"/>
                  </a:lnTo>
                  <a:lnTo>
                    <a:pt x="464" y="235"/>
                  </a:lnTo>
                  <a:lnTo>
                    <a:pt x="469" y="238"/>
                  </a:lnTo>
                  <a:lnTo>
                    <a:pt x="473" y="241"/>
                  </a:lnTo>
                  <a:lnTo>
                    <a:pt x="475" y="246"/>
                  </a:lnTo>
                  <a:lnTo>
                    <a:pt x="477" y="249"/>
                  </a:lnTo>
                  <a:lnTo>
                    <a:pt x="479" y="253"/>
                  </a:lnTo>
                  <a:lnTo>
                    <a:pt x="479" y="258"/>
                  </a:lnTo>
                  <a:lnTo>
                    <a:pt x="480" y="263"/>
                  </a:lnTo>
                  <a:lnTo>
                    <a:pt x="480" y="266"/>
                  </a:lnTo>
                  <a:lnTo>
                    <a:pt x="480" y="272"/>
                  </a:lnTo>
                  <a:lnTo>
                    <a:pt x="479" y="277"/>
                  </a:lnTo>
                  <a:lnTo>
                    <a:pt x="479" y="282"/>
                  </a:lnTo>
                  <a:lnTo>
                    <a:pt x="478" y="287"/>
                  </a:lnTo>
                  <a:lnTo>
                    <a:pt x="477" y="293"/>
                  </a:lnTo>
                  <a:lnTo>
                    <a:pt x="475" y="298"/>
                  </a:lnTo>
                  <a:lnTo>
                    <a:pt x="473" y="303"/>
                  </a:lnTo>
                  <a:lnTo>
                    <a:pt x="472" y="307"/>
                  </a:lnTo>
                  <a:lnTo>
                    <a:pt x="469" y="312"/>
                  </a:lnTo>
                  <a:lnTo>
                    <a:pt x="467" y="317"/>
                  </a:lnTo>
                  <a:lnTo>
                    <a:pt x="466" y="322"/>
                  </a:lnTo>
                  <a:lnTo>
                    <a:pt x="463" y="326"/>
                  </a:lnTo>
                  <a:lnTo>
                    <a:pt x="462" y="330"/>
                  </a:lnTo>
                  <a:lnTo>
                    <a:pt x="458" y="336"/>
                  </a:lnTo>
                  <a:lnTo>
                    <a:pt x="455" y="341"/>
                  </a:lnTo>
                  <a:lnTo>
                    <a:pt x="452" y="345"/>
                  </a:lnTo>
                  <a:lnTo>
                    <a:pt x="452" y="346"/>
                  </a:lnTo>
                  <a:close/>
                </a:path>
              </a:pathLst>
            </a:custGeom>
            <a:solidFill>
              <a:srgbClr val="F7E3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1" name="Freeform 1037"/>
            <p:cNvSpPr>
              <a:spLocks/>
            </p:cNvSpPr>
            <p:nvPr/>
          </p:nvSpPr>
          <p:spPr bwMode="auto">
            <a:xfrm>
              <a:off x="4617" y="736"/>
              <a:ext cx="52" cy="56"/>
            </a:xfrm>
            <a:custGeom>
              <a:avLst/>
              <a:gdLst>
                <a:gd name="T0" fmla="*/ 4 w 103"/>
                <a:gd name="T1" fmla="*/ 2 h 113"/>
                <a:gd name="T2" fmla="*/ 0 w 103"/>
                <a:gd name="T3" fmla="*/ 3 h 113"/>
                <a:gd name="T4" fmla="*/ 1 w 103"/>
                <a:gd name="T5" fmla="*/ 0 h 113"/>
                <a:gd name="T6" fmla="*/ 4 w 103"/>
                <a:gd name="T7" fmla="*/ 2 h 113"/>
                <a:gd name="T8" fmla="*/ 4 w 103"/>
                <a:gd name="T9" fmla="*/ 2 h 1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 h="113">
                  <a:moveTo>
                    <a:pt x="103" y="91"/>
                  </a:moveTo>
                  <a:lnTo>
                    <a:pt x="0" y="113"/>
                  </a:lnTo>
                  <a:lnTo>
                    <a:pt x="16" y="0"/>
                  </a:lnTo>
                  <a:lnTo>
                    <a:pt x="103" y="91"/>
                  </a:lnTo>
                  <a:close/>
                </a:path>
              </a:pathLst>
            </a:custGeom>
            <a:solidFill>
              <a:srgbClr val="7569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2" name="Freeform 1038"/>
            <p:cNvSpPr>
              <a:spLocks/>
            </p:cNvSpPr>
            <p:nvPr/>
          </p:nvSpPr>
          <p:spPr bwMode="auto">
            <a:xfrm>
              <a:off x="4900" y="250"/>
              <a:ext cx="228" cy="201"/>
            </a:xfrm>
            <a:custGeom>
              <a:avLst/>
              <a:gdLst>
                <a:gd name="T0" fmla="*/ 14 w 455"/>
                <a:gd name="T1" fmla="*/ 13 h 402"/>
                <a:gd name="T2" fmla="*/ 13 w 455"/>
                <a:gd name="T3" fmla="*/ 13 h 402"/>
                <a:gd name="T4" fmla="*/ 13 w 455"/>
                <a:gd name="T5" fmla="*/ 12 h 402"/>
                <a:gd name="T6" fmla="*/ 12 w 455"/>
                <a:gd name="T7" fmla="*/ 12 h 402"/>
                <a:gd name="T8" fmla="*/ 12 w 455"/>
                <a:gd name="T9" fmla="*/ 11 h 402"/>
                <a:gd name="T10" fmla="*/ 11 w 455"/>
                <a:gd name="T11" fmla="*/ 11 h 402"/>
                <a:gd name="T12" fmla="*/ 11 w 455"/>
                <a:gd name="T13" fmla="*/ 11 h 402"/>
                <a:gd name="T14" fmla="*/ 10 w 455"/>
                <a:gd name="T15" fmla="*/ 10 h 402"/>
                <a:gd name="T16" fmla="*/ 9 w 455"/>
                <a:gd name="T17" fmla="*/ 10 h 402"/>
                <a:gd name="T18" fmla="*/ 9 w 455"/>
                <a:gd name="T19" fmla="*/ 9 h 402"/>
                <a:gd name="T20" fmla="*/ 8 w 455"/>
                <a:gd name="T21" fmla="*/ 9 h 402"/>
                <a:gd name="T22" fmla="*/ 7 w 455"/>
                <a:gd name="T23" fmla="*/ 8 h 402"/>
                <a:gd name="T24" fmla="*/ 7 w 455"/>
                <a:gd name="T25" fmla="*/ 8 h 402"/>
                <a:gd name="T26" fmla="*/ 6 w 455"/>
                <a:gd name="T27" fmla="*/ 7 h 402"/>
                <a:gd name="T28" fmla="*/ 6 w 455"/>
                <a:gd name="T29" fmla="*/ 6 h 402"/>
                <a:gd name="T30" fmla="*/ 5 w 455"/>
                <a:gd name="T31" fmla="*/ 6 h 402"/>
                <a:gd name="T32" fmla="*/ 4 w 455"/>
                <a:gd name="T33" fmla="*/ 5 h 402"/>
                <a:gd name="T34" fmla="*/ 4 w 455"/>
                <a:gd name="T35" fmla="*/ 5 h 402"/>
                <a:gd name="T36" fmla="*/ 3 w 455"/>
                <a:gd name="T37" fmla="*/ 4 h 402"/>
                <a:gd name="T38" fmla="*/ 3 w 455"/>
                <a:gd name="T39" fmla="*/ 4 h 402"/>
                <a:gd name="T40" fmla="*/ 2 w 455"/>
                <a:gd name="T41" fmla="*/ 3 h 402"/>
                <a:gd name="T42" fmla="*/ 2 w 455"/>
                <a:gd name="T43" fmla="*/ 3 h 402"/>
                <a:gd name="T44" fmla="*/ 1 w 455"/>
                <a:gd name="T45" fmla="*/ 2 h 402"/>
                <a:gd name="T46" fmla="*/ 1 w 455"/>
                <a:gd name="T47" fmla="*/ 2 h 402"/>
                <a:gd name="T48" fmla="*/ 0 w 455"/>
                <a:gd name="T49" fmla="*/ 1 h 402"/>
                <a:gd name="T50" fmla="*/ 2 w 455"/>
                <a:gd name="T51" fmla="*/ 1 h 402"/>
                <a:gd name="T52" fmla="*/ 2 w 455"/>
                <a:gd name="T53" fmla="*/ 1 h 402"/>
                <a:gd name="T54" fmla="*/ 3 w 455"/>
                <a:gd name="T55" fmla="*/ 2 h 402"/>
                <a:gd name="T56" fmla="*/ 3 w 455"/>
                <a:gd name="T57" fmla="*/ 3 h 402"/>
                <a:gd name="T58" fmla="*/ 4 w 455"/>
                <a:gd name="T59" fmla="*/ 3 h 402"/>
                <a:gd name="T60" fmla="*/ 4 w 455"/>
                <a:gd name="T61" fmla="*/ 4 h 402"/>
                <a:gd name="T62" fmla="*/ 5 w 455"/>
                <a:gd name="T63" fmla="*/ 4 h 402"/>
                <a:gd name="T64" fmla="*/ 6 w 455"/>
                <a:gd name="T65" fmla="*/ 5 h 402"/>
                <a:gd name="T66" fmla="*/ 6 w 455"/>
                <a:gd name="T67" fmla="*/ 5 h 402"/>
                <a:gd name="T68" fmla="*/ 7 w 455"/>
                <a:gd name="T69" fmla="*/ 6 h 402"/>
                <a:gd name="T70" fmla="*/ 7 w 455"/>
                <a:gd name="T71" fmla="*/ 6 h 402"/>
                <a:gd name="T72" fmla="*/ 8 w 455"/>
                <a:gd name="T73" fmla="*/ 7 h 402"/>
                <a:gd name="T74" fmla="*/ 8 w 455"/>
                <a:gd name="T75" fmla="*/ 7 h 402"/>
                <a:gd name="T76" fmla="*/ 9 w 455"/>
                <a:gd name="T77" fmla="*/ 8 h 402"/>
                <a:gd name="T78" fmla="*/ 9 w 455"/>
                <a:gd name="T79" fmla="*/ 8 h 402"/>
                <a:gd name="T80" fmla="*/ 10 w 455"/>
                <a:gd name="T81" fmla="*/ 9 h 402"/>
                <a:gd name="T82" fmla="*/ 10 w 455"/>
                <a:gd name="T83" fmla="*/ 9 h 402"/>
                <a:gd name="T84" fmla="*/ 11 w 455"/>
                <a:gd name="T85" fmla="*/ 9 h 402"/>
                <a:gd name="T86" fmla="*/ 11 w 455"/>
                <a:gd name="T87" fmla="*/ 10 h 402"/>
                <a:gd name="T88" fmla="*/ 12 w 455"/>
                <a:gd name="T89" fmla="*/ 10 h 402"/>
                <a:gd name="T90" fmla="*/ 13 w 455"/>
                <a:gd name="T91" fmla="*/ 11 h 402"/>
                <a:gd name="T92" fmla="*/ 13 w 455"/>
                <a:gd name="T93" fmla="*/ 11 h 402"/>
                <a:gd name="T94" fmla="*/ 14 w 455"/>
                <a:gd name="T95" fmla="*/ 12 h 402"/>
                <a:gd name="T96" fmla="*/ 14 w 455"/>
                <a:gd name="T97" fmla="*/ 12 h 402"/>
                <a:gd name="T98" fmla="*/ 15 w 455"/>
                <a:gd name="T99" fmla="*/ 12 h 4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55" h="402">
                  <a:moveTo>
                    <a:pt x="455" y="380"/>
                  </a:moveTo>
                  <a:lnTo>
                    <a:pt x="436" y="402"/>
                  </a:lnTo>
                  <a:lnTo>
                    <a:pt x="433" y="401"/>
                  </a:lnTo>
                  <a:lnTo>
                    <a:pt x="428" y="398"/>
                  </a:lnTo>
                  <a:lnTo>
                    <a:pt x="426" y="396"/>
                  </a:lnTo>
                  <a:lnTo>
                    <a:pt x="421" y="393"/>
                  </a:lnTo>
                  <a:lnTo>
                    <a:pt x="418" y="390"/>
                  </a:lnTo>
                  <a:lnTo>
                    <a:pt x="414" y="387"/>
                  </a:lnTo>
                  <a:lnTo>
                    <a:pt x="408" y="384"/>
                  </a:lnTo>
                  <a:lnTo>
                    <a:pt x="402" y="380"/>
                  </a:lnTo>
                  <a:lnTo>
                    <a:pt x="396" y="375"/>
                  </a:lnTo>
                  <a:lnTo>
                    <a:pt x="389" y="372"/>
                  </a:lnTo>
                  <a:lnTo>
                    <a:pt x="385" y="368"/>
                  </a:lnTo>
                  <a:lnTo>
                    <a:pt x="381" y="367"/>
                  </a:lnTo>
                  <a:lnTo>
                    <a:pt x="378" y="363"/>
                  </a:lnTo>
                  <a:lnTo>
                    <a:pt x="374" y="361"/>
                  </a:lnTo>
                  <a:lnTo>
                    <a:pt x="370" y="358"/>
                  </a:lnTo>
                  <a:lnTo>
                    <a:pt x="366" y="356"/>
                  </a:lnTo>
                  <a:lnTo>
                    <a:pt x="362" y="352"/>
                  </a:lnTo>
                  <a:lnTo>
                    <a:pt x="358" y="350"/>
                  </a:lnTo>
                  <a:lnTo>
                    <a:pt x="354" y="346"/>
                  </a:lnTo>
                  <a:lnTo>
                    <a:pt x="349" y="344"/>
                  </a:lnTo>
                  <a:lnTo>
                    <a:pt x="345" y="340"/>
                  </a:lnTo>
                  <a:lnTo>
                    <a:pt x="340" y="336"/>
                  </a:lnTo>
                  <a:lnTo>
                    <a:pt x="335" y="333"/>
                  </a:lnTo>
                  <a:lnTo>
                    <a:pt x="331" y="330"/>
                  </a:lnTo>
                  <a:lnTo>
                    <a:pt x="326" y="327"/>
                  </a:lnTo>
                  <a:lnTo>
                    <a:pt x="322" y="323"/>
                  </a:lnTo>
                  <a:lnTo>
                    <a:pt x="317" y="320"/>
                  </a:lnTo>
                  <a:lnTo>
                    <a:pt x="311" y="316"/>
                  </a:lnTo>
                  <a:lnTo>
                    <a:pt x="306" y="312"/>
                  </a:lnTo>
                  <a:lnTo>
                    <a:pt x="303" y="309"/>
                  </a:lnTo>
                  <a:lnTo>
                    <a:pt x="297" y="305"/>
                  </a:lnTo>
                  <a:lnTo>
                    <a:pt x="293" y="301"/>
                  </a:lnTo>
                  <a:lnTo>
                    <a:pt x="288" y="297"/>
                  </a:lnTo>
                  <a:lnTo>
                    <a:pt x="283" y="294"/>
                  </a:lnTo>
                  <a:lnTo>
                    <a:pt x="277" y="289"/>
                  </a:lnTo>
                  <a:lnTo>
                    <a:pt x="272" y="286"/>
                  </a:lnTo>
                  <a:lnTo>
                    <a:pt x="268" y="281"/>
                  </a:lnTo>
                  <a:lnTo>
                    <a:pt x="263" y="277"/>
                  </a:lnTo>
                  <a:lnTo>
                    <a:pt x="257" y="272"/>
                  </a:lnTo>
                  <a:lnTo>
                    <a:pt x="252" y="269"/>
                  </a:lnTo>
                  <a:lnTo>
                    <a:pt x="247" y="265"/>
                  </a:lnTo>
                  <a:lnTo>
                    <a:pt x="242" y="260"/>
                  </a:lnTo>
                  <a:lnTo>
                    <a:pt x="237" y="257"/>
                  </a:lnTo>
                  <a:lnTo>
                    <a:pt x="231" y="252"/>
                  </a:lnTo>
                  <a:lnTo>
                    <a:pt x="227" y="247"/>
                  </a:lnTo>
                  <a:lnTo>
                    <a:pt x="222" y="243"/>
                  </a:lnTo>
                  <a:lnTo>
                    <a:pt x="217" y="238"/>
                  </a:lnTo>
                  <a:lnTo>
                    <a:pt x="212" y="234"/>
                  </a:lnTo>
                  <a:lnTo>
                    <a:pt x="207" y="230"/>
                  </a:lnTo>
                  <a:lnTo>
                    <a:pt x="202" y="226"/>
                  </a:lnTo>
                  <a:lnTo>
                    <a:pt x="196" y="220"/>
                  </a:lnTo>
                  <a:lnTo>
                    <a:pt x="191" y="217"/>
                  </a:lnTo>
                  <a:lnTo>
                    <a:pt x="187" y="212"/>
                  </a:lnTo>
                  <a:lnTo>
                    <a:pt x="182" y="207"/>
                  </a:lnTo>
                  <a:lnTo>
                    <a:pt x="176" y="202"/>
                  </a:lnTo>
                  <a:lnTo>
                    <a:pt x="171" y="198"/>
                  </a:lnTo>
                  <a:lnTo>
                    <a:pt x="166" y="192"/>
                  </a:lnTo>
                  <a:lnTo>
                    <a:pt x="161" y="189"/>
                  </a:lnTo>
                  <a:lnTo>
                    <a:pt x="156" y="184"/>
                  </a:lnTo>
                  <a:lnTo>
                    <a:pt x="152" y="179"/>
                  </a:lnTo>
                  <a:lnTo>
                    <a:pt x="147" y="175"/>
                  </a:lnTo>
                  <a:lnTo>
                    <a:pt x="143" y="172"/>
                  </a:lnTo>
                  <a:lnTo>
                    <a:pt x="137" y="167"/>
                  </a:lnTo>
                  <a:lnTo>
                    <a:pt x="133" y="162"/>
                  </a:lnTo>
                  <a:lnTo>
                    <a:pt x="129" y="157"/>
                  </a:lnTo>
                  <a:lnTo>
                    <a:pt x="124" y="154"/>
                  </a:lnTo>
                  <a:lnTo>
                    <a:pt x="119" y="150"/>
                  </a:lnTo>
                  <a:lnTo>
                    <a:pt x="115" y="145"/>
                  </a:lnTo>
                  <a:lnTo>
                    <a:pt x="110" y="140"/>
                  </a:lnTo>
                  <a:lnTo>
                    <a:pt x="107" y="137"/>
                  </a:lnTo>
                  <a:lnTo>
                    <a:pt x="102" y="133"/>
                  </a:lnTo>
                  <a:lnTo>
                    <a:pt x="97" y="128"/>
                  </a:lnTo>
                  <a:lnTo>
                    <a:pt x="94" y="125"/>
                  </a:lnTo>
                  <a:lnTo>
                    <a:pt x="90" y="121"/>
                  </a:lnTo>
                  <a:lnTo>
                    <a:pt x="86" y="117"/>
                  </a:lnTo>
                  <a:lnTo>
                    <a:pt x="81" y="114"/>
                  </a:lnTo>
                  <a:lnTo>
                    <a:pt x="78" y="110"/>
                  </a:lnTo>
                  <a:lnTo>
                    <a:pt x="74" y="105"/>
                  </a:lnTo>
                  <a:lnTo>
                    <a:pt x="71" y="102"/>
                  </a:lnTo>
                  <a:lnTo>
                    <a:pt x="67" y="98"/>
                  </a:lnTo>
                  <a:lnTo>
                    <a:pt x="63" y="96"/>
                  </a:lnTo>
                  <a:lnTo>
                    <a:pt x="61" y="92"/>
                  </a:lnTo>
                  <a:lnTo>
                    <a:pt x="56" y="88"/>
                  </a:lnTo>
                  <a:lnTo>
                    <a:pt x="52" y="85"/>
                  </a:lnTo>
                  <a:lnTo>
                    <a:pt x="50" y="81"/>
                  </a:lnTo>
                  <a:lnTo>
                    <a:pt x="46" y="77"/>
                  </a:lnTo>
                  <a:lnTo>
                    <a:pt x="40" y="73"/>
                  </a:lnTo>
                  <a:lnTo>
                    <a:pt x="35" y="67"/>
                  </a:lnTo>
                  <a:lnTo>
                    <a:pt x="29" y="60"/>
                  </a:lnTo>
                  <a:lnTo>
                    <a:pt x="25" y="56"/>
                  </a:lnTo>
                  <a:lnTo>
                    <a:pt x="20" y="51"/>
                  </a:lnTo>
                  <a:lnTo>
                    <a:pt x="16" y="47"/>
                  </a:lnTo>
                  <a:lnTo>
                    <a:pt x="12" y="44"/>
                  </a:lnTo>
                  <a:lnTo>
                    <a:pt x="9" y="40"/>
                  </a:lnTo>
                  <a:lnTo>
                    <a:pt x="6" y="36"/>
                  </a:lnTo>
                  <a:lnTo>
                    <a:pt x="4" y="35"/>
                  </a:lnTo>
                  <a:lnTo>
                    <a:pt x="0" y="31"/>
                  </a:lnTo>
                  <a:lnTo>
                    <a:pt x="29" y="0"/>
                  </a:lnTo>
                  <a:lnTo>
                    <a:pt x="29" y="1"/>
                  </a:lnTo>
                  <a:lnTo>
                    <a:pt x="34" y="6"/>
                  </a:lnTo>
                  <a:lnTo>
                    <a:pt x="37" y="8"/>
                  </a:lnTo>
                  <a:lnTo>
                    <a:pt x="40" y="12"/>
                  </a:lnTo>
                  <a:lnTo>
                    <a:pt x="44" y="16"/>
                  </a:lnTo>
                  <a:lnTo>
                    <a:pt x="49" y="22"/>
                  </a:lnTo>
                  <a:lnTo>
                    <a:pt x="54" y="25"/>
                  </a:lnTo>
                  <a:lnTo>
                    <a:pt x="60" y="31"/>
                  </a:lnTo>
                  <a:lnTo>
                    <a:pt x="64" y="37"/>
                  </a:lnTo>
                  <a:lnTo>
                    <a:pt x="71" y="45"/>
                  </a:lnTo>
                  <a:lnTo>
                    <a:pt x="78" y="51"/>
                  </a:lnTo>
                  <a:lnTo>
                    <a:pt x="84" y="58"/>
                  </a:lnTo>
                  <a:lnTo>
                    <a:pt x="89" y="62"/>
                  </a:lnTo>
                  <a:lnTo>
                    <a:pt x="92" y="65"/>
                  </a:lnTo>
                  <a:lnTo>
                    <a:pt x="96" y="69"/>
                  </a:lnTo>
                  <a:lnTo>
                    <a:pt x="100" y="74"/>
                  </a:lnTo>
                  <a:lnTo>
                    <a:pt x="103" y="77"/>
                  </a:lnTo>
                  <a:lnTo>
                    <a:pt x="107" y="81"/>
                  </a:lnTo>
                  <a:lnTo>
                    <a:pt x="110" y="85"/>
                  </a:lnTo>
                  <a:lnTo>
                    <a:pt x="115" y="88"/>
                  </a:lnTo>
                  <a:lnTo>
                    <a:pt x="119" y="92"/>
                  </a:lnTo>
                  <a:lnTo>
                    <a:pt x="123" y="97"/>
                  </a:lnTo>
                  <a:lnTo>
                    <a:pt x="127" y="100"/>
                  </a:lnTo>
                  <a:lnTo>
                    <a:pt x="131" y="105"/>
                  </a:lnTo>
                  <a:lnTo>
                    <a:pt x="135" y="109"/>
                  </a:lnTo>
                  <a:lnTo>
                    <a:pt x="139" y="113"/>
                  </a:lnTo>
                  <a:lnTo>
                    <a:pt x="144" y="117"/>
                  </a:lnTo>
                  <a:lnTo>
                    <a:pt x="148" y="122"/>
                  </a:lnTo>
                  <a:lnTo>
                    <a:pt x="152" y="126"/>
                  </a:lnTo>
                  <a:lnTo>
                    <a:pt x="156" y="129"/>
                  </a:lnTo>
                  <a:lnTo>
                    <a:pt x="161" y="134"/>
                  </a:lnTo>
                  <a:lnTo>
                    <a:pt x="165" y="139"/>
                  </a:lnTo>
                  <a:lnTo>
                    <a:pt x="170" y="143"/>
                  </a:lnTo>
                  <a:lnTo>
                    <a:pt x="173" y="148"/>
                  </a:lnTo>
                  <a:lnTo>
                    <a:pt x="178" y="151"/>
                  </a:lnTo>
                  <a:lnTo>
                    <a:pt x="183" y="155"/>
                  </a:lnTo>
                  <a:lnTo>
                    <a:pt x="187" y="160"/>
                  </a:lnTo>
                  <a:lnTo>
                    <a:pt x="191" y="163"/>
                  </a:lnTo>
                  <a:lnTo>
                    <a:pt x="195" y="167"/>
                  </a:lnTo>
                  <a:lnTo>
                    <a:pt x="200" y="172"/>
                  </a:lnTo>
                  <a:lnTo>
                    <a:pt x="204" y="175"/>
                  </a:lnTo>
                  <a:lnTo>
                    <a:pt x="208" y="179"/>
                  </a:lnTo>
                  <a:lnTo>
                    <a:pt x="212" y="183"/>
                  </a:lnTo>
                  <a:lnTo>
                    <a:pt x="217" y="188"/>
                  </a:lnTo>
                  <a:lnTo>
                    <a:pt x="220" y="191"/>
                  </a:lnTo>
                  <a:lnTo>
                    <a:pt x="225" y="195"/>
                  </a:lnTo>
                  <a:lnTo>
                    <a:pt x="229" y="198"/>
                  </a:lnTo>
                  <a:lnTo>
                    <a:pt x="234" y="202"/>
                  </a:lnTo>
                  <a:lnTo>
                    <a:pt x="237" y="206"/>
                  </a:lnTo>
                  <a:lnTo>
                    <a:pt x="241" y="209"/>
                  </a:lnTo>
                  <a:lnTo>
                    <a:pt x="245" y="212"/>
                  </a:lnTo>
                  <a:lnTo>
                    <a:pt x="250" y="215"/>
                  </a:lnTo>
                  <a:lnTo>
                    <a:pt x="253" y="219"/>
                  </a:lnTo>
                  <a:lnTo>
                    <a:pt x="258" y="224"/>
                  </a:lnTo>
                  <a:lnTo>
                    <a:pt x="263" y="228"/>
                  </a:lnTo>
                  <a:lnTo>
                    <a:pt x="266" y="231"/>
                  </a:lnTo>
                  <a:lnTo>
                    <a:pt x="270" y="234"/>
                  </a:lnTo>
                  <a:lnTo>
                    <a:pt x="276" y="238"/>
                  </a:lnTo>
                  <a:lnTo>
                    <a:pt x="280" y="242"/>
                  </a:lnTo>
                  <a:lnTo>
                    <a:pt x="285" y="246"/>
                  </a:lnTo>
                  <a:lnTo>
                    <a:pt x="289" y="249"/>
                  </a:lnTo>
                  <a:lnTo>
                    <a:pt x="294" y="253"/>
                  </a:lnTo>
                  <a:lnTo>
                    <a:pt x="298" y="257"/>
                  </a:lnTo>
                  <a:lnTo>
                    <a:pt x="304" y="260"/>
                  </a:lnTo>
                  <a:lnTo>
                    <a:pt x="308" y="264"/>
                  </a:lnTo>
                  <a:lnTo>
                    <a:pt x="312" y="267"/>
                  </a:lnTo>
                  <a:lnTo>
                    <a:pt x="317" y="271"/>
                  </a:lnTo>
                  <a:lnTo>
                    <a:pt x="322" y="275"/>
                  </a:lnTo>
                  <a:lnTo>
                    <a:pt x="326" y="280"/>
                  </a:lnTo>
                  <a:lnTo>
                    <a:pt x="331" y="283"/>
                  </a:lnTo>
                  <a:lnTo>
                    <a:pt x="335" y="287"/>
                  </a:lnTo>
                  <a:lnTo>
                    <a:pt x="340" y="290"/>
                  </a:lnTo>
                  <a:lnTo>
                    <a:pt x="344" y="294"/>
                  </a:lnTo>
                  <a:lnTo>
                    <a:pt x="349" y="298"/>
                  </a:lnTo>
                  <a:lnTo>
                    <a:pt x="352" y="301"/>
                  </a:lnTo>
                  <a:lnTo>
                    <a:pt x="358" y="305"/>
                  </a:lnTo>
                  <a:lnTo>
                    <a:pt x="362" y="307"/>
                  </a:lnTo>
                  <a:lnTo>
                    <a:pt x="367" y="311"/>
                  </a:lnTo>
                  <a:lnTo>
                    <a:pt x="370" y="315"/>
                  </a:lnTo>
                  <a:lnTo>
                    <a:pt x="375" y="318"/>
                  </a:lnTo>
                  <a:lnTo>
                    <a:pt x="379" y="321"/>
                  </a:lnTo>
                  <a:lnTo>
                    <a:pt x="384" y="324"/>
                  </a:lnTo>
                  <a:lnTo>
                    <a:pt x="387" y="328"/>
                  </a:lnTo>
                  <a:lnTo>
                    <a:pt x="391" y="332"/>
                  </a:lnTo>
                  <a:lnTo>
                    <a:pt x="396" y="334"/>
                  </a:lnTo>
                  <a:lnTo>
                    <a:pt x="399" y="336"/>
                  </a:lnTo>
                  <a:lnTo>
                    <a:pt x="403" y="340"/>
                  </a:lnTo>
                  <a:lnTo>
                    <a:pt x="407" y="342"/>
                  </a:lnTo>
                  <a:lnTo>
                    <a:pt x="413" y="347"/>
                  </a:lnTo>
                  <a:lnTo>
                    <a:pt x="420" y="352"/>
                  </a:lnTo>
                  <a:lnTo>
                    <a:pt x="426" y="357"/>
                  </a:lnTo>
                  <a:lnTo>
                    <a:pt x="432" y="362"/>
                  </a:lnTo>
                  <a:lnTo>
                    <a:pt x="437" y="365"/>
                  </a:lnTo>
                  <a:lnTo>
                    <a:pt x="441" y="369"/>
                  </a:lnTo>
                  <a:lnTo>
                    <a:pt x="444" y="372"/>
                  </a:lnTo>
                  <a:lnTo>
                    <a:pt x="449" y="375"/>
                  </a:lnTo>
                  <a:lnTo>
                    <a:pt x="453" y="379"/>
                  </a:lnTo>
                  <a:lnTo>
                    <a:pt x="455" y="380"/>
                  </a:lnTo>
                  <a:close/>
                </a:path>
              </a:pathLst>
            </a:custGeom>
            <a:solidFill>
              <a:srgbClr val="D1D1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3" name="Freeform 1039"/>
            <p:cNvSpPr>
              <a:spLocks/>
            </p:cNvSpPr>
            <p:nvPr/>
          </p:nvSpPr>
          <p:spPr bwMode="auto">
            <a:xfrm>
              <a:off x="4985" y="158"/>
              <a:ext cx="230" cy="200"/>
            </a:xfrm>
            <a:custGeom>
              <a:avLst/>
              <a:gdLst>
                <a:gd name="T0" fmla="*/ 14 w 460"/>
                <a:gd name="T1" fmla="*/ 13 h 399"/>
                <a:gd name="T2" fmla="*/ 14 w 460"/>
                <a:gd name="T3" fmla="*/ 13 h 399"/>
                <a:gd name="T4" fmla="*/ 13 w 460"/>
                <a:gd name="T5" fmla="*/ 12 h 399"/>
                <a:gd name="T6" fmla="*/ 13 w 460"/>
                <a:gd name="T7" fmla="*/ 12 h 399"/>
                <a:gd name="T8" fmla="*/ 12 w 460"/>
                <a:gd name="T9" fmla="*/ 12 h 399"/>
                <a:gd name="T10" fmla="*/ 12 w 460"/>
                <a:gd name="T11" fmla="*/ 11 h 399"/>
                <a:gd name="T12" fmla="*/ 11 w 460"/>
                <a:gd name="T13" fmla="*/ 11 h 399"/>
                <a:gd name="T14" fmla="*/ 10 w 460"/>
                <a:gd name="T15" fmla="*/ 10 h 399"/>
                <a:gd name="T16" fmla="*/ 10 w 460"/>
                <a:gd name="T17" fmla="*/ 10 h 399"/>
                <a:gd name="T18" fmla="*/ 9 w 460"/>
                <a:gd name="T19" fmla="*/ 10 h 399"/>
                <a:gd name="T20" fmla="*/ 8 w 460"/>
                <a:gd name="T21" fmla="*/ 9 h 399"/>
                <a:gd name="T22" fmla="*/ 8 w 460"/>
                <a:gd name="T23" fmla="*/ 9 h 399"/>
                <a:gd name="T24" fmla="*/ 7 w 460"/>
                <a:gd name="T25" fmla="*/ 8 h 399"/>
                <a:gd name="T26" fmla="*/ 7 w 460"/>
                <a:gd name="T27" fmla="*/ 7 h 399"/>
                <a:gd name="T28" fmla="*/ 6 w 460"/>
                <a:gd name="T29" fmla="*/ 7 h 399"/>
                <a:gd name="T30" fmla="*/ 5 w 460"/>
                <a:gd name="T31" fmla="*/ 6 h 399"/>
                <a:gd name="T32" fmla="*/ 5 w 460"/>
                <a:gd name="T33" fmla="*/ 6 h 399"/>
                <a:gd name="T34" fmla="*/ 4 w 460"/>
                <a:gd name="T35" fmla="*/ 5 h 399"/>
                <a:gd name="T36" fmla="*/ 4 w 460"/>
                <a:gd name="T37" fmla="*/ 5 h 399"/>
                <a:gd name="T38" fmla="*/ 3 w 460"/>
                <a:gd name="T39" fmla="*/ 4 h 399"/>
                <a:gd name="T40" fmla="*/ 3 w 460"/>
                <a:gd name="T41" fmla="*/ 4 h 399"/>
                <a:gd name="T42" fmla="*/ 2 w 460"/>
                <a:gd name="T43" fmla="*/ 3 h 399"/>
                <a:gd name="T44" fmla="*/ 2 w 460"/>
                <a:gd name="T45" fmla="*/ 3 h 399"/>
                <a:gd name="T46" fmla="*/ 1 w 460"/>
                <a:gd name="T47" fmla="*/ 2 h 399"/>
                <a:gd name="T48" fmla="*/ 1 w 460"/>
                <a:gd name="T49" fmla="*/ 2 h 399"/>
                <a:gd name="T50" fmla="*/ 1 w 460"/>
                <a:gd name="T51" fmla="*/ 1 h 399"/>
                <a:gd name="T52" fmla="*/ 2 w 460"/>
                <a:gd name="T53" fmla="*/ 1 h 399"/>
                <a:gd name="T54" fmla="*/ 3 w 460"/>
                <a:gd name="T55" fmla="*/ 2 h 399"/>
                <a:gd name="T56" fmla="*/ 3 w 460"/>
                <a:gd name="T57" fmla="*/ 2 h 399"/>
                <a:gd name="T58" fmla="*/ 4 w 460"/>
                <a:gd name="T59" fmla="*/ 3 h 399"/>
                <a:gd name="T60" fmla="*/ 4 w 460"/>
                <a:gd name="T61" fmla="*/ 3 h 399"/>
                <a:gd name="T62" fmla="*/ 5 w 460"/>
                <a:gd name="T63" fmla="*/ 4 h 399"/>
                <a:gd name="T64" fmla="*/ 5 w 460"/>
                <a:gd name="T65" fmla="*/ 4 h 399"/>
                <a:gd name="T66" fmla="*/ 6 w 460"/>
                <a:gd name="T67" fmla="*/ 5 h 399"/>
                <a:gd name="T68" fmla="*/ 6 w 460"/>
                <a:gd name="T69" fmla="*/ 5 h 399"/>
                <a:gd name="T70" fmla="*/ 7 w 460"/>
                <a:gd name="T71" fmla="*/ 6 h 399"/>
                <a:gd name="T72" fmla="*/ 7 w 460"/>
                <a:gd name="T73" fmla="*/ 6 h 399"/>
                <a:gd name="T74" fmla="*/ 8 w 460"/>
                <a:gd name="T75" fmla="*/ 7 h 399"/>
                <a:gd name="T76" fmla="*/ 8 w 460"/>
                <a:gd name="T77" fmla="*/ 7 h 399"/>
                <a:gd name="T78" fmla="*/ 9 w 460"/>
                <a:gd name="T79" fmla="*/ 8 h 399"/>
                <a:gd name="T80" fmla="*/ 10 w 460"/>
                <a:gd name="T81" fmla="*/ 8 h 399"/>
                <a:gd name="T82" fmla="*/ 10 w 460"/>
                <a:gd name="T83" fmla="*/ 9 h 399"/>
                <a:gd name="T84" fmla="*/ 11 w 460"/>
                <a:gd name="T85" fmla="*/ 9 h 399"/>
                <a:gd name="T86" fmla="*/ 11 w 460"/>
                <a:gd name="T87" fmla="*/ 10 h 399"/>
                <a:gd name="T88" fmla="*/ 12 w 460"/>
                <a:gd name="T89" fmla="*/ 10 h 399"/>
                <a:gd name="T90" fmla="*/ 12 w 460"/>
                <a:gd name="T91" fmla="*/ 11 h 399"/>
                <a:gd name="T92" fmla="*/ 13 w 460"/>
                <a:gd name="T93" fmla="*/ 11 h 399"/>
                <a:gd name="T94" fmla="*/ 14 w 460"/>
                <a:gd name="T95" fmla="*/ 11 h 399"/>
                <a:gd name="T96" fmla="*/ 14 w 460"/>
                <a:gd name="T97" fmla="*/ 12 h 399"/>
                <a:gd name="T98" fmla="*/ 15 w 460"/>
                <a:gd name="T99" fmla="*/ 12 h 39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0" h="399">
                  <a:moveTo>
                    <a:pt x="460" y="379"/>
                  </a:moveTo>
                  <a:lnTo>
                    <a:pt x="446" y="399"/>
                  </a:lnTo>
                  <a:lnTo>
                    <a:pt x="444" y="398"/>
                  </a:lnTo>
                  <a:lnTo>
                    <a:pt x="439" y="396"/>
                  </a:lnTo>
                  <a:lnTo>
                    <a:pt x="435" y="393"/>
                  </a:lnTo>
                  <a:lnTo>
                    <a:pt x="431" y="391"/>
                  </a:lnTo>
                  <a:lnTo>
                    <a:pt x="428" y="389"/>
                  </a:lnTo>
                  <a:lnTo>
                    <a:pt x="423" y="386"/>
                  </a:lnTo>
                  <a:lnTo>
                    <a:pt x="417" y="382"/>
                  </a:lnTo>
                  <a:lnTo>
                    <a:pt x="411" y="378"/>
                  </a:lnTo>
                  <a:lnTo>
                    <a:pt x="407" y="376"/>
                  </a:lnTo>
                  <a:lnTo>
                    <a:pt x="404" y="374"/>
                  </a:lnTo>
                  <a:lnTo>
                    <a:pt x="400" y="373"/>
                  </a:lnTo>
                  <a:lnTo>
                    <a:pt x="396" y="370"/>
                  </a:lnTo>
                  <a:lnTo>
                    <a:pt x="393" y="368"/>
                  </a:lnTo>
                  <a:lnTo>
                    <a:pt x="389" y="366"/>
                  </a:lnTo>
                  <a:lnTo>
                    <a:pt x="385" y="363"/>
                  </a:lnTo>
                  <a:lnTo>
                    <a:pt x="382" y="361"/>
                  </a:lnTo>
                  <a:lnTo>
                    <a:pt x="377" y="358"/>
                  </a:lnTo>
                  <a:lnTo>
                    <a:pt x="373" y="356"/>
                  </a:lnTo>
                  <a:lnTo>
                    <a:pt x="369" y="352"/>
                  </a:lnTo>
                  <a:lnTo>
                    <a:pt x="365" y="351"/>
                  </a:lnTo>
                  <a:lnTo>
                    <a:pt x="360" y="347"/>
                  </a:lnTo>
                  <a:lnTo>
                    <a:pt x="355" y="345"/>
                  </a:lnTo>
                  <a:lnTo>
                    <a:pt x="350" y="341"/>
                  </a:lnTo>
                  <a:lnTo>
                    <a:pt x="347" y="339"/>
                  </a:lnTo>
                  <a:lnTo>
                    <a:pt x="341" y="335"/>
                  </a:lnTo>
                  <a:lnTo>
                    <a:pt x="337" y="333"/>
                  </a:lnTo>
                  <a:lnTo>
                    <a:pt x="332" y="328"/>
                  </a:lnTo>
                  <a:lnTo>
                    <a:pt x="327" y="326"/>
                  </a:lnTo>
                  <a:lnTo>
                    <a:pt x="323" y="322"/>
                  </a:lnTo>
                  <a:lnTo>
                    <a:pt x="318" y="320"/>
                  </a:lnTo>
                  <a:lnTo>
                    <a:pt x="312" y="315"/>
                  </a:lnTo>
                  <a:lnTo>
                    <a:pt x="308" y="312"/>
                  </a:lnTo>
                  <a:lnTo>
                    <a:pt x="302" y="309"/>
                  </a:lnTo>
                  <a:lnTo>
                    <a:pt x="297" y="305"/>
                  </a:lnTo>
                  <a:lnTo>
                    <a:pt x="292" y="300"/>
                  </a:lnTo>
                  <a:lnTo>
                    <a:pt x="288" y="298"/>
                  </a:lnTo>
                  <a:lnTo>
                    <a:pt x="283" y="293"/>
                  </a:lnTo>
                  <a:lnTo>
                    <a:pt x="277" y="289"/>
                  </a:lnTo>
                  <a:lnTo>
                    <a:pt x="272" y="286"/>
                  </a:lnTo>
                  <a:lnTo>
                    <a:pt x="267" y="282"/>
                  </a:lnTo>
                  <a:lnTo>
                    <a:pt x="261" y="277"/>
                  </a:lnTo>
                  <a:lnTo>
                    <a:pt x="256" y="274"/>
                  </a:lnTo>
                  <a:lnTo>
                    <a:pt x="250" y="269"/>
                  </a:lnTo>
                  <a:lnTo>
                    <a:pt x="245" y="265"/>
                  </a:lnTo>
                  <a:lnTo>
                    <a:pt x="240" y="260"/>
                  </a:lnTo>
                  <a:lnTo>
                    <a:pt x="234" y="257"/>
                  </a:lnTo>
                  <a:lnTo>
                    <a:pt x="229" y="252"/>
                  </a:lnTo>
                  <a:lnTo>
                    <a:pt x="225" y="248"/>
                  </a:lnTo>
                  <a:lnTo>
                    <a:pt x="220" y="243"/>
                  </a:lnTo>
                  <a:lnTo>
                    <a:pt x="215" y="240"/>
                  </a:lnTo>
                  <a:lnTo>
                    <a:pt x="209" y="235"/>
                  </a:lnTo>
                  <a:lnTo>
                    <a:pt x="205" y="231"/>
                  </a:lnTo>
                  <a:lnTo>
                    <a:pt x="199" y="226"/>
                  </a:lnTo>
                  <a:lnTo>
                    <a:pt x="194" y="221"/>
                  </a:lnTo>
                  <a:lnTo>
                    <a:pt x="190" y="217"/>
                  </a:lnTo>
                  <a:lnTo>
                    <a:pt x="185" y="213"/>
                  </a:lnTo>
                  <a:lnTo>
                    <a:pt x="179" y="208"/>
                  </a:lnTo>
                  <a:lnTo>
                    <a:pt x="175" y="203"/>
                  </a:lnTo>
                  <a:lnTo>
                    <a:pt x="169" y="198"/>
                  </a:lnTo>
                  <a:lnTo>
                    <a:pt x="165" y="195"/>
                  </a:lnTo>
                  <a:lnTo>
                    <a:pt x="159" y="190"/>
                  </a:lnTo>
                  <a:lnTo>
                    <a:pt x="154" y="185"/>
                  </a:lnTo>
                  <a:lnTo>
                    <a:pt x="150" y="180"/>
                  </a:lnTo>
                  <a:lnTo>
                    <a:pt x="146" y="177"/>
                  </a:lnTo>
                  <a:lnTo>
                    <a:pt x="140" y="172"/>
                  </a:lnTo>
                  <a:lnTo>
                    <a:pt x="136" y="167"/>
                  </a:lnTo>
                  <a:lnTo>
                    <a:pt x="132" y="163"/>
                  </a:lnTo>
                  <a:lnTo>
                    <a:pt x="127" y="159"/>
                  </a:lnTo>
                  <a:lnTo>
                    <a:pt x="122" y="154"/>
                  </a:lnTo>
                  <a:lnTo>
                    <a:pt x="118" y="150"/>
                  </a:lnTo>
                  <a:lnTo>
                    <a:pt x="113" y="145"/>
                  </a:lnTo>
                  <a:lnTo>
                    <a:pt x="109" y="142"/>
                  </a:lnTo>
                  <a:lnTo>
                    <a:pt x="104" y="137"/>
                  </a:lnTo>
                  <a:lnTo>
                    <a:pt x="100" y="132"/>
                  </a:lnTo>
                  <a:lnTo>
                    <a:pt x="96" y="128"/>
                  </a:lnTo>
                  <a:lnTo>
                    <a:pt x="93" y="125"/>
                  </a:lnTo>
                  <a:lnTo>
                    <a:pt x="88" y="121"/>
                  </a:lnTo>
                  <a:lnTo>
                    <a:pt x="84" y="117"/>
                  </a:lnTo>
                  <a:lnTo>
                    <a:pt x="81" y="114"/>
                  </a:lnTo>
                  <a:lnTo>
                    <a:pt x="77" y="110"/>
                  </a:lnTo>
                  <a:lnTo>
                    <a:pt x="72" y="105"/>
                  </a:lnTo>
                  <a:lnTo>
                    <a:pt x="69" y="102"/>
                  </a:lnTo>
                  <a:lnTo>
                    <a:pt x="65" y="98"/>
                  </a:lnTo>
                  <a:lnTo>
                    <a:pt x="61" y="94"/>
                  </a:lnTo>
                  <a:lnTo>
                    <a:pt x="58" y="91"/>
                  </a:lnTo>
                  <a:lnTo>
                    <a:pt x="54" y="87"/>
                  </a:lnTo>
                  <a:lnTo>
                    <a:pt x="52" y="85"/>
                  </a:lnTo>
                  <a:lnTo>
                    <a:pt x="48" y="81"/>
                  </a:lnTo>
                  <a:lnTo>
                    <a:pt x="42" y="75"/>
                  </a:lnTo>
                  <a:lnTo>
                    <a:pt x="36" y="69"/>
                  </a:lnTo>
                  <a:lnTo>
                    <a:pt x="30" y="63"/>
                  </a:lnTo>
                  <a:lnTo>
                    <a:pt x="25" y="57"/>
                  </a:lnTo>
                  <a:lnTo>
                    <a:pt x="20" y="52"/>
                  </a:lnTo>
                  <a:lnTo>
                    <a:pt x="17" y="48"/>
                  </a:lnTo>
                  <a:lnTo>
                    <a:pt x="12" y="44"/>
                  </a:lnTo>
                  <a:lnTo>
                    <a:pt x="8" y="41"/>
                  </a:lnTo>
                  <a:lnTo>
                    <a:pt x="5" y="37"/>
                  </a:lnTo>
                  <a:lnTo>
                    <a:pt x="3" y="36"/>
                  </a:lnTo>
                  <a:lnTo>
                    <a:pt x="0" y="33"/>
                  </a:lnTo>
                  <a:lnTo>
                    <a:pt x="0" y="31"/>
                  </a:lnTo>
                  <a:lnTo>
                    <a:pt x="29" y="0"/>
                  </a:lnTo>
                  <a:lnTo>
                    <a:pt x="30" y="1"/>
                  </a:lnTo>
                  <a:lnTo>
                    <a:pt x="34" y="5"/>
                  </a:lnTo>
                  <a:lnTo>
                    <a:pt x="36" y="7"/>
                  </a:lnTo>
                  <a:lnTo>
                    <a:pt x="40" y="11"/>
                  </a:lnTo>
                  <a:lnTo>
                    <a:pt x="43" y="14"/>
                  </a:lnTo>
                  <a:lnTo>
                    <a:pt x="48" y="21"/>
                  </a:lnTo>
                  <a:lnTo>
                    <a:pt x="53" y="25"/>
                  </a:lnTo>
                  <a:lnTo>
                    <a:pt x="59" y="30"/>
                  </a:lnTo>
                  <a:lnTo>
                    <a:pt x="65" y="36"/>
                  </a:lnTo>
                  <a:lnTo>
                    <a:pt x="71" y="44"/>
                  </a:lnTo>
                  <a:lnTo>
                    <a:pt x="77" y="50"/>
                  </a:lnTo>
                  <a:lnTo>
                    <a:pt x="84" y="57"/>
                  </a:lnTo>
                  <a:lnTo>
                    <a:pt x="88" y="60"/>
                  </a:lnTo>
                  <a:lnTo>
                    <a:pt x="92" y="64"/>
                  </a:lnTo>
                  <a:lnTo>
                    <a:pt x="95" y="68"/>
                  </a:lnTo>
                  <a:lnTo>
                    <a:pt x="99" y="73"/>
                  </a:lnTo>
                  <a:lnTo>
                    <a:pt x="102" y="76"/>
                  </a:lnTo>
                  <a:lnTo>
                    <a:pt x="107" y="80"/>
                  </a:lnTo>
                  <a:lnTo>
                    <a:pt x="111" y="85"/>
                  </a:lnTo>
                  <a:lnTo>
                    <a:pt x="115" y="88"/>
                  </a:lnTo>
                  <a:lnTo>
                    <a:pt x="118" y="92"/>
                  </a:lnTo>
                  <a:lnTo>
                    <a:pt x="123" y="96"/>
                  </a:lnTo>
                  <a:lnTo>
                    <a:pt x="127" y="100"/>
                  </a:lnTo>
                  <a:lnTo>
                    <a:pt x="132" y="104"/>
                  </a:lnTo>
                  <a:lnTo>
                    <a:pt x="135" y="109"/>
                  </a:lnTo>
                  <a:lnTo>
                    <a:pt x="139" y="113"/>
                  </a:lnTo>
                  <a:lnTo>
                    <a:pt x="144" y="116"/>
                  </a:lnTo>
                  <a:lnTo>
                    <a:pt x="148" y="121"/>
                  </a:lnTo>
                  <a:lnTo>
                    <a:pt x="152" y="125"/>
                  </a:lnTo>
                  <a:lnTo>
                    <a:pt x="156" y="129"/>
                  </a:lnTo>
                  <a:lnTo>
                    <a:pt x="161" y="133"/>
                  </a:lnTo>
                  <a:lnTo>
                    <a:pt x="165" y="138"/>
                  </a:lnTo>
                  <a:lnTo>
                    <a:pt x="169" y="142"/>
                  </a:lnTo>
                  <a:lnTo>
                    <a:pt x="174" y="146"/>
                  </a:lnTo>
                  <a:lnTo>
                    <a:pt x="177" y="150"/>
                  </a:lnTo>
                  <a:lnTo>
                    <a:pt x="182" y="155"/>
                  </a:lnTo>
                  <a:lnTo>
                    <a:pt x="186" y="159"/>
                  </a:lnTo>
                  <a:lnTo>
                    <a:pt x="191" y="163"/>
                  </a:lnTo>
                  <a:lnTo>
                    <a:pt x="194" y="167"/>
                  </a:lnTo>
                  <a:lnTo>
                    <a:pt x="200" y="171"/>
                  </a:lnTo>
                  <a:lnTo>
                    <a:pt x="204" y="175"/>
                  </a:lnTo>
                  <a:lnTo>
                    <a:pt x="208" y="179"/>
                  </a:lnTo>
                  <a:lnTo>
                    <a:pt x="213" y="183"/>
                  </a:lnTo>
                  <a:lnTo>
                    <a:pt x="216" y="186"/>
                  </a:lnTo>
                  <a:lnTo>
                    <a:pt x="220" y="190"/>
                  </a:lnTo>
                  <a:lnTo>
                    <a:pt x="225" y="194"/>
                  </a:lnTo>
                  <a:lnTo>
                    <a:pt x="229" y="197"/>
                  </a:lnTo>
                  <a:lnTo>
                    <a:pt x="233" y="202"/>
                  </a:lnTo>
                  <a:lnTo>
                    <a:pt x="237" y="205"/>
                  </a:lnTo>
                  <a:lnTo>
                    <a:pt x="242" y="208"/>
                  </a:lnTo>
                  <a:lnTo>
                    <a:pt x="245" y="211"/>
                  </a:lnTo>
                  <a:lnTo>
                    <a:pt x="249" y="215"/>
                  </a:lnTo>
                  <a:lnTo>
                    <a:pt x="254" y="219"/>
                  </a:lnTo>
                  <a:lnTo>
                    <a:pt x="257" y="223"/>
                  </a:lnTo>
                  <a:lnTo>
                    <a:pt x="262" y="226"/>
                  </a:lnTo>
                  <a:lnTo>
                    <a:pt x="267" y="230"/>
                  </a:lnTo>
                  <a:lnTo>
                    <a:pt x="271" y="234"/>
                  </a:lnTo>
                  <a:lnTo>
                    <a:pt x="275" y="237"/>
                  </a:lnTo>
                  <a:lnTo>
                    <a:pt x="280" y="241"/>
                  </a:lnTo>
                  <a:lnTo>
                    <a:pt x="285" y="244"/>
                  </a:lnTo>
                  <a:lnTo>
                    <a:pt x="290" y="248"/>
                  </a:lnTo>
                  <a:lnTo>
                    <a:pt x="295" y="252"/>
                  </a:lnTo>
                  <a:lnTo>
                    <a:pt x="300" y="257"/>
                  </a:lnTo>
                  <a:lnTo>
                    <a:pt x="304" y="260"/>
                  </a:lnTo>
                  <a:lnTo>
                    <a:pt x="309" y="263"/>
                  </a:lnTo>
                  <a:lnTo>
                    <a:pt x="314" y="267"/>
                  </a:lnTo>
                  <a:lnTo>
                    <a:pt x="318" y="271"/>
                  </a:lnTo>
                  <a:lnTo>
                    <a:pt x="324" y="275"/>
                  </a:lnTo>
                  <a:lnTo>
                    <a:pt x="327" y="278"/>
                  </a:lnTo>
                  <a:lnTo>
                    <a:pt x="333" y="282"/>
                  </a:lnTo>
                  <a:lnTo>
                    <a:pt x="337" y="286"/>
                  </a:lnTo>
                  <a:lnTo>
                    <a:pt x="342" y="289"/>
                  </a:lnTo>
                  <a:lnTo>
                    <a:pt x="347" y="293"/>
                  </a:lnTo>
                  <a:lnTo>
                    <a:pt x="352" y="297"/>
                  </a:lnTo>
                  <a:lnTo>
                    <a:pt x="355" y="300"/>
                  </a:lnTo>
                  <a:lnTo>
                    <a:pt x="360" y="304"/>
                  </a:lnTo>
                  <a:lnTo>
                    <a:pt x="365" y="307"/>
                  </a:lnTo>
                  <a:lnTo>
                    <a:pt x="369" y="311"/>
                  </a:lnTo>
                  <a:lnTo>
                    <a:pt x="373" y="313"/>
                  </a:lnTo>
                  <a:lnTo>
                    <a:pt x="378" y="318"/>
                  </a:lnTo>
                  <a:lnTo>
                    <a:pt x="382" y="321"/>
                  </a:lnTo>
                  <a:lnTo>
                    <a:pt x="387" y="324"/>
                  </a:lnTo>
                  <a:lnTo>
                    <a:pt x="390" y="327"/>
                  </a:lnTo>
                  <a:lnTo>
                    <a:pt x="395" y="330"/>
                  </a:lnTo>
                  <a:lnTo>
                    <a:pt x="399" y="333"/>
                  </a:lnTo>
                  <a:lnTo>
                    <a:pt x="402" y="336"/>
                  </a:lnTo>
                  <a:lnTo>
                    <a:pt x="406" y="339"/>
                  </a:lnTo>
                  <a:lnTo>
                    <a:pt x="410" y="341"/>
                  </a:lnTo>
                  <a:lnTo>
                    <a:pt x="417" y="347"/>
                  </a:lnTo>
                  <a:lnTo>
                    <a:pt x="423" y="352"/>
                  </a:lnTo>
                  <a:lnTo>
                    <a:pt x="430" y="357"/>
                  </a:lnTo>
                  <a:lnTo>
                    <a:pt x="436" y="362"/>
                  </a:lnTo>
                  <a:lnTo>
                    <a:pt x="441" y="364"/>
                  </a:lnTo>
                  <a:lnTo>
                    <a:pt x="446" y="369"/>
                  </a:lnTo>
                  <a:lnTo>
                    <a:pt x="450" y="372"/>
                  </a:lnTo>
                  <a:lnTo>
                    <a:pt x="453" y="374"/>
                  </a:lnTo>
                  <a:lnTo>
                    <a:pt x="458" y="378"/>
                  </a:lnTo>
                  <a:lnTo>
                    <a:pt x="460" y="379"/>
                  </a:lnTo>
                  <a:close/>
                </a:path>
              </a:pathLst>
            </a:custGeom>
            <a:solidFill>
              <a:srgbClr val="D1D1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4" name="Freeform 1040"/>
            <p:cNvSpPr>
              <a:spLocks/>
            </p:cNvSpPr>
            <p:nvPr/>
          </p:nvSpPr>
          <p:spPr bwMode="auto">
            <a:xfrm>
              <a:off x="5011" y="127"/>
              <a:ext cx="230" cy="203"/>
            </a:xfrm>
            <a:custGeom>
              <a:avLst/>
              <a:gdLst>
                <a:gd name="T0" fmla="*/ 14 w 459"/>
                <a:gd name="T1" fmla="*/ 12 h 407"/>
                <a:gd name="T2" fmla="*/ 14 w 459"/>
                <a:gd name="T3" fmla="*/ 12 h 407"/>
                <a:gd name="T4" fmla="*/ 13 w 459"/>
                <a:gd name="T5" fmla="*/ 11 h 407"/>
                <a:gd name="T6" fmla="*/ 13 w 459"/>
                <a:gd name="T7" fmla="*/ 11 h 407"/>
                <a:gd name="T8" fmla="*/ 12 w 459"/>
                <a:gd name="T9" fmla="*/ 11 h 407"/>
                <a:gd name="T10" fmla="*/ 11 w 459"/>
                <a:gd name="T11" fmla="*/ 10 h 407"/>
                <a:gd name="T12" fmla="*/ 11 w 459"/>
                <a:gd name="T13" fmla="*/ 10 h 407"/>
                <a:gd name="T14" fmla="*/ 10 w 459"/>
                <a:gd name="T15" fmla="*/ 9 h 407"/>
                <a:gd name="T16" fmla="*/ 10 w 459"/>
                <a:gd name="T17" fmla="*/ 9 h 407"/>
                <a:gd name="T18" fmla="*/ 9 w 459"/>
                <a:gd name="T19" fmla="*/ 8 h 407"/>
                <a:gd name="T20" fmla="*/ 8 w 459"/>
                <a:gd name="T21" fmla="*/ 8 h 407"/>
                <a:gd name="T22" fmla="*/ 8 w 459"/>
                <a:gd name="T23" fmla="*/ 7 h 407"/>
                <a:gd name="T24" fmla="*/ 7 w 459"/>
                <a:gd name="T25" fmla="*/ 7 h 407"/>
                <a:gd name="T26" fmla="*/ 6 w 459"/>
                <a:gd name="T27" fmla="*/ 6 h 407"/>
                <a:gd name="T28" fmla="*/ 6 w 459"/>
                <a:gd name="T29" fmla="*/ 6 h 407"/>
                <a:gd name="T30" fmla="*/ 5 w 459"/>
                <a:gd name="T31" fmla="*/ 5 h 407"/>
                <a:gd name="T32" fmla="*/ 4 w 459"/>
                <a:gd name="T33" fmla="*/ 5 h 407"/>
                <a:gd name="T34" fmla="*/ 4 w 459"/>
                <a:gd name="T35" fmla="*/ 4 h 407"/>
                <a:gd name="T36" fmla="*/ 3 w 459"/>
                <a:gd name="T37" fmla="*/ 4 h 407"/>
                <a:gd name="T38" fmla="*/ 3 w 459"/>
                <a:gd name="T39" fmla="*/ 3 h 407"/>
                <a:gd name="T40" fmla="*/ 2 w 459"/>
                <a:gd name="T41" fmla="*/ 2 h 407"/>
                <a:gd name="T42" fmla="*/ 1 w 459"/>
                <a:gd name="T43" fmla="*/ 2 h 407"/>
                <a:gd name="T44" fmla="*/ 1 w 459"/>
                <a:gd name="T45" fmla="*/ 1 h 407"/>
                <a:gd name="T46" fmla="*/ 1 w 459"/>
                <a:gd name="T47" fmla="*/ 1 h 407"/>
                <a:gd name="T48" fmla="*/ 2 w 459"/>
                <a:gd name="T49" fmla="*/ 0 h 407"/>
                <a:gd name="T50" fmla="*/ 2 w 459"/>
                <a:gd name="T51" fmla="*/ 0 h 407"/>
                <a:gd name="T52" fmla="*/ 3 w 459"/>
                <a:gd name="T53" fmla="*/ 1 h 407"/>
                <a:gd name="T54" fmla="*/ 3 w 459"/>
                <a:gd name="T55" fmla="*/ 1 h 407"/>
                <a:gd name="T56" fmla="*/ 4 w 459"/>
                <a:gd name="T57" fmla="*/ 2 h 407"/>
                <a:gd name="T58" fmla="*/ 4 w 459"/>
                <a:gd name="T59" fmla="*/ 2 h 407"/>
                <a:gd name="T60" fmla="*/ 5 w 459"/>
                <a:gd name="T61" fmla="*/ 3 h 407"/>
                <a:gd name="T62" fmla="*/ 5 w 459"/>
                <a:gd name="T63" fmla="*/ 3 h 407"/>
                <a:gd name="T64" fmla="*/ 6 w 459"/>
                <a:gd name="T65" fmla="*/ 4 h 407"/>
                <a:gd name="T66" fmla="*/ 6 w 459"/>
                <a:gd name="T67" fmla="*/ 5 h 407"/>
                <a:gd name="T68" fmla="*/ 7 w 459"/>
                <a:gd name="T69" fmla="*/ 5 h 407"/>
                <a:gd name="T70" fmla="*/ 7 w 459"/>
                <a:gd name="T71" fmla="*/ 6 h 407"/>
                <a:gd name="T72" fmla="*/ 8 w 459"/>
                <a:gd name="T73" fmla="*/ 6 h 407"/>
                <a:gd name="T74" fmla="*/ 9 w 459"/>
                <a:gd name="T75" fmla="*/ 6 h 407"/>
                <a:gd name="T76" fmla="*/ 9 w 459"/>
                <a:gd name="T77" fmla="*/ 7 h 407"/>
                <a:gd name="T78" fmla="*/ 10 w 459"/>
                <a:gd name="T79" fmla="*/ 7 h 407"/>
                <a:gd name="T80" fmla="*/ 10 w 459"/>
                <a:gd name="T81" fmla="*/ 8 h 407"/>
                <a:gd name="T82" fmla="*/ 11 w 459"/>
                <a:gd name="T83" fmla="*/ 8 h 407"/>
                <a:gd name="T84" fmla="*/ 11 w 459"/>
                <a:gd name="T85" fmla="*/ 9 h 407"/>
                <a:gd name="T86" fmla="*/ 12 w 459"/>
                <a:gd name="T87" fmla="*/ 9 h 407"/>
                <a:gd name="T88" fmla="*/ 12 w 459"/>
                <a:gd name="T89" fmla="*/ 10 h 407"/>
                <a:gd name="T90" fmla="*/ 13 w 459"/>
                <a:gd name="T91" fmla="*/ 10 h 407"/>
                <a:gd name="T92" fmla="*/ 14 w 459"/>
                <a:gd name="T93" fmla="*/ 10 h 407"/>
                <a:gd name="T94" fmla="*/ 14 w 459"/>
                <a:gd name="T95" fmla="*/ 11 h 407"/>
                <a:gd name="T96" fmla="*/ 15 w 459"/>
                <a:gd name="T97" fmla="*/ 12 h 40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59" h="407">
                  <a:moveTo>
                    <a:pt x="459" y="385"/>
                  </a:moveTo>
                  <a:lnTo>
                    <a:pt x="447" y="407"/>
                  </a:lnTo>
                  <a:lnTo>
                    <a:pt x="445" y="406"/>
                  </a:lnTo>
                  <a:lnTo>
                    <a:pt x="440" y="402"/>
                  </a:lnTo>
                  <a:lnTo>
                    <a:pt x="435" y="400"/>
                  </a:lnTo>
                  <a:lnTo>
                    <a:pt x="431" y="397"/>
                  </a:lnTo>
                  <a:lnTo>
                    <a:pt x="428" y="395"/>
                  </a:lnTo>
                  <a:lnTo>
                    <a:pt x="422" y="391"/>
                  </a:lnTo>
                  <a:lnTo>
                    <a:pt x="416" y="386"/>
                  </a:lnTo>
                  <a:lnTo>
                    <a:pt x="410" y="383"/>
                  </a:lnTo>
                  <a:lnTo>
                    <a:pt x="406" y="380"/>
                  </a:lnTo>
                  <a:lnTo>
                    <a:pt x="401" y="378"/>
                  </a:lnTo>
                  <a:lnTo>
                    <a:pt x="398" y="375"/>
                  </a:lnTo>
                  <a:lnTo>
                    <a:pt x="395" y="373"/>
                  </a:lnTo>
                  <a:lnTo>
                    <a:pt x="390" y="371"/>
                  </a:lnTo>
                  <a:lnTo>
                    <a:pt x="385" y="368"/>
                  </a:lnTo>
                  <a:lnTo>
                    <a:pt x="382" y="365"/>
                  </a:lnTo>
                  <a:lnTo>
                    <a:pt x="378" y="362"/>
                  </a:lnTo>
                  <a:lnTo>
                    <a:pt x="373" y="360"/>
                  </a:lnTo>
                  <a:lnTo>
                    <a:pt x="369" y="357"/>
                  </a:lnTo>
                  <a:lnTo>
                    <a:pt x="365" y="354"/>
                  </a:lnTo>
                  <a:lnTo>
                    <a:pt x="360" y="351"/>
                  </a:lnTo>
                  <a:lnTo>
                    <a:pt x="355" y="348"/>
                  </a:lnTo>
                  <a:lnTo>
                    <a:pt x="350" y="344"/>
                  </a:lnTo>
                  <a:lnTo>
                    <a:pt x="346" y="340"/>
                  </a:lnTo>
                  <a:lnTo>
                    <a:pt x="341" y="337"/>
                  </a:lnTo>
                  <a:lnTo>
                    <a:pt x="336" y="333"/>
                  </a:lnTo>
                  <a:lnTo>
                    <a:pt x="331" y="331"/>
                  </a:lnTo>
                  <a:lnTo>
                    <a:pt x="325" y="327"/>
                  </a:lnTo>
                  <a:lnTo>
                    <a:pt x="321" y="323"/>
                  </a:lnTo>
                  <a:lnTo>
                    <a:pt x="315" y="319"/>
                  </a:lnTo>
                  <a:lnTo>
                    <a:pt x="310" y="315"/>
                  </a:lnTo>
                  <a:lnTo>
                    <a:pt x="304" y="311"/>
                  </a:lnTo>
                  <a:lnTo>
                    <a:pt x="300" y="308"/>
                  </a:lnTo>
                  <a:lnTo>
                    <a:pt x="294" y="304"/>
                  </a:lnTo>
                  <a:lnTo>
                    <a:pt x="289" y="299"/>
                  </a:lnTo>
                  <a:lnTo>
                    <a:pt x="284" y="296"/>
                  </a:lnTo>
                  <a:lnTo>
                    <a:pt x="278" y="292"/>
                  </a:lnTo>
                  <a:lnTo>
                    <a:pt x="273" y="288"/>
                  </a:lnTo>
                  <a:lnTo>
                    <a:pt x="267" y="283"/>
                  </a:lnTo>
                  <a:lnTo>
                    <a:pt x="261" y="279"/>
                  </a:lnTo>
                  <a:lnTo>
                    <a:pt x="256" y="275"/>
                  </a:lnTo>
                  <a:lnTo>
                    <a:pt x="250" y="270"/>
                  </a:lnTo>
                  <a:lnTo>
                    <a:pt x="245" y="267"/>
                  </a:lnTo>
                  <a:lnTo>
                    <a:pt x="240" y="263"/>
                  </a:lnTo>
                  <a:lnTo>
                    <a:pt x="236" y="258"/>
                  </a:lnTo>
                  <a:lnTo>
                    <a:pt x="229" y="253"/>
                  </a:lnTo>
                  <a:lnTo>
                    <a:pt x="225" y="250"/>
                  </a:lnTo>
                  <a:lnTo>
                    <a:pt x="220" y="245"/>
                  </a:lnTo>
                  <a:lnTo>
                    <a:pt x="215" y="241"/>
                  </a:lnTo>
                  <a:lnTo>
                    <a:pt x="209" y="236"/>
                  </a:lnTo>
                  <a:lnTo>
                    <a:pt x="204" y="231"/>
                  </a:lnTo>
                  <a:lnTo>
                    <a:pt x="198" y="228"/>
                  </a:lnTo>
                  <a:lnTo>
                    <a:pt x="194" y="224"/>
                  </a:lnTo>
                  <a:lnTo>
                    <a:pt x="188" y="218"/>
                  </a:lnTo>
                  <a:lnTo>
                    <a:pt x="184" y="214"/>
                  </a:lnTo>
                  <a:lnTo>
                    <a:pt x="179" y="210"/>
                  </a:lnTo>
                  <a:lnTo>
                    <a:pt x="174" y="205"/>
                  </a:lnTo>
                  <a:lnTo>
                    <a:pt x="168" y="200"/>
                  </a:lnTo>
                  <a:lnTo>
                    <a:pt x="164" y="196"/>
                  </a:lnTo>
                  <a:lnTo>
                    <a:pt x="158" y="191"/>
                  </a:lnTo>
                  <a:lnTo>
                    <a:pt x="154" y="188"/>
                  </a:lnTo>
                  <a:lnTo>
                    <a:pt x="150" y="183"/>
                  </a:lnTo>
                  <a:lnTo>
                    <a:pt x="145" y="178"/>
                  </a:lnTo>
                  <a:lnTo>
                    <a:pt x="140" y="175"/>
                  </a:lnTo>
                  <a:lnTo>
                    <a:pt x="135" y="171"/>
                  </a:lnTo>
                  <a:lnTo>
                    <a:pt x="130" y="166"/>
                  </a:lnTo>
                  <a:lnTo>
                    <a:pt x="125" y="161"/>
                  </a:lnTo>
                  <a:lnTo>
                    <a:pt x="122" y="158"/>
                  </a:lnTo>
                  <a:lnTo>
                    <a:pt x="117" y="154"/>
                  </a:lnTo>
                  <a:lnTo>
                    <a:pt x="112" y="149"/>
                  </a:lnTo>
                  <a:lnTo>
                    <a:pt x="109" y="144"/>
                  </a:lnTo>
                  <a:lnTo>
                    <a:pt x="104" y="141"/>
                  </a:lnTo>
                  <a:lnTo>
                    <a:pt x="100" y="137"/>
                  </a:lnTo>
                  <a:lnTo>
                    <a:pt x="95" y="133"/>
                  </a:lnTo>
                  <a:lnTo>
                    <a:pt x="92" y="129"/>
                  </a:lnTo>
                  <a:lnTo>
                    <a:pt x="88" y="125"/>
                  </a:lnTo>
                  <a:lnTo>
                    <a:pt x="84" y="122"/>
                  </a:lnTo>
                  <a:lnTo>
                    <a:pt x="81" y="118"/>
                  </a:lnTo>
                  <a:lnTo>
                    <a:pt x="76" y="114"/>
                  </a:lnTo>
                  <a:lnTo>
                    <a:pt x="72" y="110"/>
                  </a:lnTo>
                  <a:lnTo>
                    <a:pt x="69" y="107"/>
                  </a:lnTo>
                  <a:lnTo>
                    <a:pt x="61" y="99"/>
                  </a:lnTo>
                  <a:lnTo>
                    <a:pt x="55" y="95"/>
                  </a:lnTo>
                  <a:lnTo>
                    <a:pt x="48" y="87"/>
                  </a:lnTo>
                  <a:lnTo>
                    <a:pt x="42" y="81"/>
                  </a:lnTo>
                  <a:lnTo>
                    <a:pt x="36" y="75"/>
                  </a:lnTo>
                  <a:lnTo>
                    <a:pt x="31" y="70"/>
                  </a:lnTo>
                  <a:lnTo>
                    <a:pt x="26" y="64"/>
                  </a:lnTo>
                  <a:lnTo>
                    <a:pt x="21" y="60"/>
                  </a:lnTo>
                  <a:lnTo>
                    <a:pt x="18" y="56"/>
                  </a:lnTo>
                  <a:lnTo>
                    <a:pt x="14" y="52"/>
                  </a:lnTo>
                  <a:lnTo>
                    <a:pt x="9" y="49"/>
                  </a:lnTo>
                  <a:lnTo>
                    <a:pt x="7" y="45"/>
                  </a:lnTo>
                  <a:lnTo>
                    <a:pt x="5" y="43"/>
                  </a:lnTo>
                  <a:lnTo>
                    <a:pt x="2" y="40"/>
                  </a:lnTo>
                  <a:lnTo>
                    <a:pt x="0" y="38"/>
                  </a:lnTo>
                  <a:lnTo>
                    <a:pt x="0" y="37"/>
                  </a:lnTo>
                  <a:lnTo>
                    <a:pt x="34" y="0"/>
                  </a:lnTo>
                  <a:lnTo>
                    <a:pt x="34" y="1"/>
                  </a:lnTo>
                  <a:lnTo>
                    <a:pt x="38" y="6"/>
                  </a:lnTo>
                  <a:lnTo>
                    <a:pt x="41" y="9"/>
                  </a:lnTo>
                  <a:lnTo>
                    <a:pt x="44" y="12"/>
                  </a:lnTo>
                  <a:lnTo>
                    <a:pt x="48" y="16"/>
                  </a:lnTo>
                  <a:lnTo>
                    <a:pt x="53" y="22"/>
                  </a:lnTo>
                  <a:lnTo>
                    <a:pt x="58" y="26"/>
                  </a:lnTo>
                  <a:lnTo>
                    <a:pt x="63" y="33"/>
                  </a:lnTo>
                  <a:lnTo>
                    <a:pt x="69" y="38"/>
                  </a:lnTo>
                  <a:lnTo>
                    <a:pt x="75" y="45"/>
                  </a:lnTo>
                  <a:lnTo>
                    <a:pt x="82" y="51"/>
                  </a:lnTo>
                  <a:lnTo>
                    <a:pt x="88" y="58"/>
                  </a:lnTo>
                  <a:lnTo>
                    <a:pt x="92" y="62"/>
                  </a:lnTo>
                  <a:lnTo>
                    <a:pt x="96" y="66"/>
                  </a:lnTo>
                  <a:lnTo>
                    <a:pt x="100" y="70"/>
                  </a:lnTo>
                  <a:lnTo>
                    <a:pt x="104" y="74"/>
                  </a:lnTo>
                  <a:lnTo>
                    <a:pt x="107" y="78"/>
                  </a:lnTo>
                  <a:lnTo>
                    <a:pt x="111" y="83"/>
                  </a:lnTo>
                  <a:lnTo>
                    <a:pt x="115" y="86"/>
                  </a:lnTo>
                  <a:lnTo>
                    <a:pt x="119" y="90"/>
                  </a:lnTo>
                  <a:lnTo>
                    <a:pt x="123" y="93"/>
                  </a:lnTo>
                  <a:lnTo>
                    <a:pt x="127" y="98"/>
                  </a:lnTo>
                  <a:lnTo>
                    <a:pt x="130" y="102"/>
                  </a:lnTo>
                  <a:lnTo>
                    <a:pt x="135" y="106"/>
                  </a:lnTo>
                  <a:lnTo>
                    <a:pt x="139" y="110"/>
                  </a:lnTo>
                  <a:lnTo>
                    <a:pt x="144" y="114"/>
                  </a:lnTo>
                  <a:lnTo>
                    <a:pt x="148" y="119"/>
                  </a:lnTo>
                  <a:lnTo>
                    <a:pt x="152" y="124"/>
                  </a:lnTo>
                  <a:lnTo>
                    <a:pt x="156" y="127"/>
                  </a:lnTo>
                  <a:lnTo>
                    <a:pt x="161" y="131"/>
                  </a:lnTo>
                  <a:lnTo>
                    <a:pt x="165" y="136"/>
                  </a:lnTo>
                  <a:lnTo>
                    <a:pt x="169" y="141"/>
                  </a:lnTo>
                  <a:lnTo>
                    <a:pt x="174" y="144"/>
                  </a:lnTo>
                  <a:lnTo>
                    <a:pt x="177" y="148"/>
                  </a:lnTo>
                  <a:lnTo>
                    <a:pt x="182" y="152"/>
                  </a:lnTo>
                  <a:lnTo>
                    <a:pt x="187" y="156"/>
                  </a:lnTo>
                  <a:lnTo>
                    <a:pt x="191" y="160"/>
                  </a:lnTo>
                  <a:lnTo>
                    <a:pt x="194" y="165"/>
                  </a:lnTo>
                  <a:lnTo>
                    <a:pt x="199" y="168"/>
                  </a:lnTo>
                  <a:lnTo>
                    <a:pt x="204" y="173"/>
                  </a:lnTo>
                  <a:lnTo>
                    <a:pt x="208" y="177"/>
                  </a:lnTo>
                  <a:lnTo>
                    <a:pt x="211" y="181"/>
                  </a:lnTo>
                  <a:lnTo>
                    <a:pt x="216" y="184"/>
                  </a:lnTo>
                  <a:lnTo>
                    <a:pt x="220" y="189"/>
                  </a:lnTo>
                  <a:lnTo>
                    <a:pt x="223" y="193"/>
                  </a:lnTo>
                  <a:lnTo>
                    <a:pt x="228" y="196"/>
                  </a:lnTo>
                  <a:lnTo>
                    <a:pt x="233" y="200"/>
                  </a:lnTo>
                  <a:lnTo>
                    <a:pt x="237" y="204"/>
                  </a:lnTo>
                  <a:lnTo>
                    <a:pt x="242" y="207"/>
                  </a:lnTo>
                  <a:lnTo>
                    <a:pt x="245" y="211"/>
                  </a:lnTo>
                  <a:lnTo>
                    <a:pt x="249" y="213"/>
                  </a:lnTo>
                  <a:lnTo>
                    <a:pt x="252" y="217"/>
                  </a:lnTo>
                  <a:lnTo>
                    <a:pt x="257" y="221"/>
                  </a:lnTo>
                  <a:lnTo>
                    <a:pt x="261" y="225"/>
                  </a:lnTo>
                  <a:lnTo>
                    <a:pt x="266" y="229"/>
                  </a:lnTo>
                  <a:lnTo>
                    <a:pt x="271" y="233"/>
                  </a:lnTo>
                  <a:lnTo>
                    <a:pt x="274" y="236"/>
                  </a:lnTo>
                  <a:lnTo>
                    <a:pt x="280" y="240"/>
                  </a:lnTo>
                  <a:lnTo>
                    <a:pt x="284" y="244"/>
                  </a:lnTo>
                  <a:lnTo>
                    <a:pt x="289" y="247"/>
                  </a:lnTo>
                  <a:lnTo>
                    <a:pt x="292" y="252"/>
                  </a:lnTo>
                  <a:lnTo>
                    <a:pt x="298" y="256"/>
                  </a:lnTo>
                  <a:lnTo>
                    <a:pt x="302" y="259"/>
                  </a:lnTo>
                  <a:lnTo>
                    <a:pt x="307" y="263"/>
                  </a:lnTo>
                  <a:lnTo>
                    <a:pt x="312" y="267"/>
                  </a:lnTo>
                  <a:lnTo>
                    <a:pt x="317" y="270"/>
                  </a:lnTo>
                  <a:lnTo>
                    <a:pt x="321" y="274"/>
                  </a:lnTo>
                  <a:lnTo>
                    <a:pt x="326" y="279"/>
                  </a:lnTo>
                  <a:lnTo>
                    <a:pt x="330" y="282"/>
                  </a:lnTo>
                  <a:lnTo>
                    <a:pt x="335" y="286"/>
                  </a:lnTo>
                  <a:lnTo>
                    <a:pt x="340" y="290"/>
                  </a:lnTo>
                  <a:lnTo>
                    <a:pt x="344" y="293"/>
                  </a:lnTo>
                  <a:lnTo>
                    <a:pt x="349" y="297"/>
                  </a:lnTo>
                  <a:lnTo>
                    <a:pt x="353" y="300"/>
                  </a:lnTo>
                  <a:lnTo>
                    <a:pt x="358" y="304"/>
                  </a:lnTo>
                  <a:lnTo>
                    <a:pt x="362" y="308"/>
                  </a:lnTo>
                  <a:lnTo>
                    <a:pt x="366" y="311"/>
                  </a:lnTo>
                  <a:lnTo>
                    <a:pt x="371" y="315"/>
                  </a:lnTo>
                  <a:lnTo>
                    <a:pt x="376" y="319"/>
                  </a:lnTo>
                  <a:lnTo>
                    <a:pt x="381" y="322"/>
                  </a:lnTo>
                  <a:lnTo>
                    <a:pt x="384" y="325"/>
                  </a:lnTo>
                  <a:lnTo>
                    <a:pt x="388" y="328"/>
                  </a:lnTo>
                  <a:lnTo>
                    <a:pt x="392" y="331"/>
                  </a:lnTo>
                  <a:lnTo>
                    <a:pt x="396" y="334"/>
                  </a:lnTo>
                  <a:lnTo>
                    <a:pt x="400" y="337"/>
                  </a:lnTo>
                  <a:lnTo>
                    <a:pt x="404" y="340"/>
                  </a:lnTo>
                  <a:lnTo>
                    <a:pt x="407" y="344"/>
                  </a:lnTo>
                  <a:lnTo>
                    <a:pt x="411" y="346"/>
                  </a:lnTo>
                  <a:lnTo>
                    <a:pt x="418" y="351"/>
                  </a:lnTo>
                  <a:lnTo>
                    <a:pt x="424" y="357"/>
                  </a:lnTo>
                  <a:lnTo>
                    <a:pt x="430" y="362"/>
                  </a:lnTo>
                  <a:lnTo>
                    <a:pt x="436" y="367"/>
                  </a:lnTo>
                  <a:lnTo>
                    <a:pt x="441" y="371"/>
                  </a:lnTo>
                  <a:lnTo>
                    <a:pt x="446" y="374"/>
                  </a:lnTo>
                  <a:lnTo>
                    <a:pt x="450" y="377"/>
                  </a:lnTo>
                  <a:lnTo>
                    <a:pt x="453" y="380"/>
                  </a:lnTo>
                  <a:lnTo>
                    <a:pt x="458" y="384"/>
                  </a:lnTo>
                  <a:lnTo>
                    <a:pt x="459" y="385"/>
                  </a:lnTo>
                  <a:close/>
                </a:path>
              </a:pathLst>
            </a:custGeom>
            <a:solidFill>
              <a:srgbClr val="D1D1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5" name="Freeform 1041"/>
            <p:cNvSpPr>
              <a:spLocks/>
            </p:cNvSpPr>
            <p:nvPr/>
          </p:nvSpPr>
          <p:spPr bwMode="auto">
            <a:xfrm>
              <a:off x="5047" y="34"/>
              <a:ext cx="284" cy="276"/>
            </a:xfrm>
            <a:custGeom>
              <a:avLst/>
              <a:gdLst>
                <a:gd name="T0" fmla="*/ 12 w 570"/>
                <a:gd name="T1" fmla="*/ 18 h 552"/>
                <a:gd name="T2" fmla="*/ 12 w 570"/>
                <a:gd name="T3" fmla="*/ 18 h 552"/>
                <a:gd name="T4" fmla="*/ 11 w 570"/>
                <a:gd name="T5" fmla="*/ 17 h 552"/>
                <a:gd name="T6" fmla="*/ 11 w 570"/>
                <a:gd name="T7" fmla="*/ 17 h 552"/>
                <a:gd name="T8" fmla="*/ 11 w 570"/>
                <a:gd name="T9" fmla="*/ 17 h 552"/>
                <a:gd name="T10" fmla="*/ 11 w 570"/>
                <a:gd name="T11" fmla="*/ 17 h 552"/>
                <a:gd name="T12" fmla="*/ 10 w 570"/>
                <a:gd name="T13" fmla="*/ 17 h 552"/>
                <a:gd name="T14" fmla="*/ 10 w 570"/>
                <a:gd name="T15" fmla="*/ 16 h 552"/>
                <a:gd name="T16" fmla="*/ 10 w 570"/>
                <a:gd name="T17" fmla="*/ 16 h 552"/>
                <a:gd name="T18" fmla="*/ 9 w 570"/>
                <a:gd name="T19" fmla="*/ 16 h 552"/>
                <a:gd name="T20" fmla="*/ 9 w 570"/>
                <a:gd name="T21" fmla="*/ 16 h 552"/>
                <a:gd name="T22" fmla="*/ 9 w 570"/>
                <a:gd name="T23" fmla="*/ 15 h 552"/>
                <a:gd name="T24" fmla="*/ 8 w 570"/>
                <a:gd name="T25" fmla="*/ 15 h 552"/>
                <a:gd name="T26" fmla="*/ 8 w 570"/>
                <a:gd name="T27" fmla="*/ 15 h 552"/>
                <a:gd name="T28" fmla="*/ 7 w 570"/>
                <a:gd name="T29" fmla="*/ 14 h 552"/>
                <a:gd name="T30" fmla="*/ 7 w 570"/>
                <a:gd name="T31" fmla="*/ 14 h 552"/>
                <a:gd name="T32" fmla="*/ 7 w 570"/>
                <a:gd name="T33" fmla="*/ 14 h 552"/>
                <a:gd name="T34" fmla="*/ 6 w 570"/>
                <a:gd name="T35" fmla="*/ 13 h 552"/>
                <a:gd name="T36" fmla="*/ 6 w 570"/>
                <a:gd name="T37" fmla="*/ 13 h 552"/>
                <a:gd name="T38" fmla="*/ 5 w 570"/>
                <a:gd name="T39" fmla="*/ 13 h 552"/>
                <a:gd name="T40" fmla="*/ 5 w 570"/>
                <a:gd name="T41" fmla="*/ 12 h 552"/>
                <a:gd name="T42" fmla="*/ 4 w 570"/>
                <a:gd name="T43" fmla="*/ 12 h 552"/>
                <a:gd name="T44" fmla="*/ 4 w 570"/>
                <a:gd name="T45" fmla="*/ 11 h 552"/>
                <a:gd name="T46" fmla="*/ 4 w 570"/>
                <a:gd name="T47" fmla="*/ 11 h 552"/>
                <a:gd name="T48" fmla="*/ 3 w 570"/>
                <a:gd name="T49" fmla="*/ 11 h 552"/>
                <a:gd name="T50" fmla="*/ 3 w 570"/>
                <a:gd name="T51" fmla="*/ 10 h 552"/>
                <a:gd name="T52" fmla="*/ 3 w 570"/>
                <a:gd name="T53" fmla="*/ 10 h 552"/>
                <a:gd name="T54" fmla="*/ 2 w 570"/>
                <a:gd name="T55" fmla="*/ 10 h 552"/>
                <a:gd name="T56" fmla="*/ 2 w 570"/>
                <a:gd name="T57" fmla="*/ 9 h 552"/>
                <a:gd name="T58" fmla="*/ 2 w 570"/>
                <a:gd name="T59" fmla="*/ 9 h 552"/>
                <a:gd name="T60" fmla="*/ 2 w 570"/>
                <a:gd name="T61" fmla="*/ 9 h 552"/>
                <a:gd name="T62" fmla="*/ 1 w 570"/>
                <a:gd name="T63" fmla="*/ 9 h 552"/>
                <a:gd name="T64" fmla="*/ 1 w 570"/>
                <a:gd name="T65" fmla="*/ 8 h 552"/>
                <a:gd name="T66" fmla="*/ 1 w 570"/>
                <a:gd name="T67" fmla="*/ 8 h 552"/>
                <a:gd name="T68" fmla="*/ 1 w 570"/>
                <a:gd name="T69" fmla="*/ 8 h 552"/>
                <a:gd name="T70" fmla="*/ 1 w 570"/>
                <a:gd name="T71" fmla="*/ 8 h 552"/>
                <a:gd name="T72" fmla="*/ 0 w 570"/>
                <a:gd name="T73" fmla="*/ 7 h 552"/>
                <a:gd name="T74" fmla="*/ 0 w 570"/>
                <a:gd name="T75" fmla="*/ 7 h 552"/>
                <a:gd name="T76" fmla="*/ 0 w 570"/>
                <a:gd name="T77" fmla="*/ 7 h 552"/>
                <a:gd name="T78" fmla="*/ 0 w 570"/>
                <a:gd name="T79" fmla="*/ 7 h 552"/>
                <a:gd name="T80" fmla="*/ 0 w 570"/>
                <a:gd name="T81" fmla="*/ 6 h 552"/>
                <a:gd name="T82" fmla="*/ 0 w 570"/>
                <a:gd name="T83" fmla="*/ 6 h 552"/>
                <a:gd name="T84" fmla="*/ 0 w 570"/>
                <a:gd name="T85" fmla="*/ 6 h 552"/>
                <a:gd name="T86" fmla="*/ 0 w 570"/>
                <a:gd name="T87" fmla="*/ 6 h 552"/>
                <a:gd name="T88" fmla="*/ 4 w 570"/>
                <a:gd name="T89" fmla="*/ 1 h 552"/>
                <a:gd name="T90" fmla="*/ 17 w 570"/>
                <a:gd name="T91" fmla="*/ 8 h 552"/>
                <a:gd name="T92" fmla="*/ 12 w 570"/>
                <a:gd name="T93" fmla="*/ 18 h 55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70" h="552">
                  <a:moveTo>
                    <a:pt x="392" y="552"/>
                  </a:moveTo>
                  <a:lnTo>
                    <a:pt x="391" y="551"/>
                  </a:lnTo>
                  <a:lnTo>
                    <a:pt x="388" y="550"/>
                  </a:lnTo>
                  <a:lnTo>
                    <a:pt x="385" y="546"/>
                  </a:lnTo>
                  <a:lnTo>
                    <a:pt x="381" y="544"/>
                  </a:lnTo>
                  <a:lnTo>
                    <a:pt x="377" y="541"/>
                  </a:lnTo>
                  <a:lnTo>
                    <a:pt x="375" y="539"/>
                  </a:lnTo>
                  <a:lnTo>
                    <a:pt x="371" y="536"/>
                  </a:lnTo>
                  <a:lnTo>
                    <a:pt x="368" y="534"/>
                  </a:lnTo>
                  <a:lnTo>
                    <a:pt x="364" y="530"/>
                  </a:lnTo>
                  <a:lnTo>
                    <a:pt x="360" y="528"/>
                  </a:lnTo>
                  <a:lnTo>
                    <a:pt x="357" y="524"/>
                  </a:lnTo>
                  <a:lnTo>
                    <a:pt x="352" y="521"/>
                  </a:lnTo>
                  <a:lnTo>
                    <a:pt x="347" y="517"/>
                  </a:lnTo>
                  <a:lnTo>
                    <a:pt x="342" y="513"/>
                  </a:lnTo>
                  <a:lnTo>
                    <a:pt x="337" y="508"/>
                  </a:lnTo>
                  <a:lnTo>
                    <a:pt x="333" y="505"/>
                  </a:lnTo>
                  <a:lnTo>
                    <a:pt x="327" y="501"/>
                  </a:lnTo>
                  <a:lnTo>
                    <a:pt x="321" y="496"/>
                  </a:lnTo>
                  <a:lnTo>
                    <a:pt x="314" y="491"/>
                  </a:lnTo>
                  <a:lnTo>
                    <a:pt x="310" y="488"/>
                  </a:lnTo>
                  <a:lnTo>
                    <a:pt x="304" y="482"/>
                  </a:lnTo>
                  <a:lnTo>
                    <a:pt x="298" y="477"/>
                  </a:lnTo>
                  <a:lnTo>
                    <a:pt x="291" y="472"/>
                  </a:lnTo>
                  <a:lnTo>
                    <a:pt x="285" y="467"/>
                  </a:lnTo>
                  <a:lnTo>
                    <a:pt x="279" y="462"/>
                  </a:lnTo>
                  <a:lnTo>
                    <a:pt x="272" y="458"/>
                  </a:lnTo>
                  <a:lnTo>
                    <a:pt x="266" y="453"/>
                  </a:lnTo>
                  <a:lnTo>
                    <a:pt x="260" y="448"/>
                  </a:lnTo>
                  <a:lnTo>
                    <a:pt x="253" y="442"/>
                  </a:lnTo>
                  <a:lnTo>
                    <a:pt x="246" y="436"/>
                  </a:lnTo>
                  <a:lnTo>
                    <a:pt x="239" y="430"/>
                  </a:lnTo>
                  <a:lnTo>
                    <a:pt x="232" y="425"/>
                  </a:lnTo>
                  <a:lnTo>
                    <a:pt x="226" y="419"/>
                  </a:lnTo>
                  <a:lnTo>
                    <a:pt x="219" y="413"/>
                  </a:lnTo>
                  <a:lnTo>
                    <a:pt x="212" y="407"/>
                  </a:lnTo>
                  <a:lnTo>
                    <a:pt x="206" y="402"/>
                  </a:lnTo>
                  <a:lnTo>
                    <a:pt x="198" y="396"/>
                  </a:lnTo>
                  <a:lnTo>
                    <a:pt x="191" y="390"/>
                  </a:lnTo>
                  <a:lnTo>
                    <a:pt x="185" y="385"/>
                  </a:lnTo>
                  <a:lnTo>
                    <a:pt x="178" y="379"/>
                  </a:lnTo>
                  <a:lnTo>
                    <a:pt x="172" y="373"/>
                  </a:lnTo>
                  <a:lnTo>
                    <a:pt x="165" y="367"/>
                  </a:lnTo>
                  <a:lnTo>
                    <a:pt x="158" y="362"/>
                  </a:lnTo>
                  <a:lnTo>
                    <a:pt x="152" y="356"/>
                  </a:lnTo>
                  <a:lnTo>
                    <a:pt x="145" y="350"/>
                  </a:lnTo>
                  <a:lnTo>
                    <a:pt x="139" y="345"/>
                  </a:lnTo>
                  <a:lnTo>
                    <a:pt x="133" y="339"/>
                  </a:lnTo>
                  <a:lnTo>
                    <a:pt x="127" y="333"/>
                  </a:lnTo>
                  <a:lnTo>
                    <a:pt x="121" y="327"/>
                  </a:lnTo>
                  <a:lnTo>
                    <a:pt x="116" y="322"/>
                  </a:lnTo>
                  <a:lnTo>
                    <a:pt x="110" y="317"/>
                  </a:lnTo>
                  <a:lnTo>
                    <a:pt x="105" y="312"/>
                  </a:lnTo>
                  <a:lnTo>
                    <a:pt x="99" y="306"/>
                  </a:lnTo>
                  <a:lnTo>
                    <a:pt x="94" y="301"/>
                  </a:lnTo>
                  <a:lnTo>
                    <a:pt x="90" y="297"/>
                  </a:lnTo>
                  <a:lnTo>
                    <a:pt x="85" y="293"/>
                  </a:lnTo>
                  <a:lnTo>
                    <a:pt x="80" y="287"/>
                  </a:lnTo>
                  <a:lnTo>
                    <a:pt x="76" y="283"/>
                  </a:lnTo>
                  <a:lnTo>
                    <a:pt x="71" y="278"/>
                  </a:lnTo>
                  <a:lnTo>
                    <a:pt x="68" y="275"/>
                  </a:lnTo>
                  <a:lnTo>
                    <a:pt x="64" y="270"/>
                  </a:lnTo>
                  <a:lnTo>
                    <a:pt x="59" y="265"/>
                  </a:lnTo>
                  <a:lnTo>
                    <a:pt x="56" y="261"/>
                  </a:lnTo>
                  <a:lnTo>
                    <a:pt x="53" y="258"/>
                  </a:lnTo>
                  <a:lnTo>
                    <a:pt x="50" y="254"/>
                  </a:lnTo>
                  <a:lnTo>
                    <a:pt x="46" y="249"/>
                  </a:lnTo>
                  <a:lnTo>
                    <a:pt x="44" y="247"/>
                  </a:lnTo>
                  <a:lnTo>
                    <a:pt x="41" y="243"/>
                  </a:lnTo>
                  <a:lnTo>
                    <a:pt x="38" y="240"/>
                  </a:lnTo>
                  <a:lnTo>
                    <a:pt x="35" y="236"/>
                  </a:lnTo>
                  <a:lnTo>
                    <a:pt x="33" y="232"/>
                  </a:lnTo>
                  <a:lnTo>
                    <a:pt x="30" y="230"/>
                  </a:lnTo>
                  <a:lnTo>
                    <a:pt x="27" y="224"/>
                  </a:lnTo>
                  <a:lnTo>
                    <a:pt x="23" y="220"/>
                  </a:lnTo>
                  <a:lnTo>
                    <a:pt x="18" y="214"/>
                  </a:lnTo>
                  <a:lnTo>
                    <a:pt x="16" y="209"/>
                  </a:lnTo>
                  <a:lnTo>
                    <a:pt x="12" y="206"/>
                  </a:lnTo>
                  <a:lnTo>
                    <a:pt x="11" y="202"/>
                  </a:lnTo>
                  <a:lnTo>
                    <a:pt x="9" y="199"/>
                  </a:lnTo>
                  <a:lnTo>
                    <a:pt x="6" y="195"/>
                  </a:lnTo>
                  <a:lnTo>
                    <a:pt x="5" y="192"/>
                  </a:lnTo>
                  <a:lnTo>
                    <a:pt x="4" y="190"/>
                  </a:lnTo>
                  <a:lnTo>
                    <a:pt x="1" y="185"/>
                  </a:lnTo>
                  <a:lnTo>
                    <a:pt x="1" y="182"/>
                  </a:lnTo>
                  <a:lnTo>
                    <a:pt x="0" y="179"/>
                  </a:lnTo>
                  <a:lnTo>
                    <a:pt x="0" y="178"/>
                  </a:lnTo>
                  <a:lnTo>
                    <a:pt x="1" y="176"/>
                  </a:lnTo>
                  <a:lnTo>
                    <a:pt x="2" y="176"/>
                  </a:lnTo>
                  <a:lnTo>
                    <a:pt x="151" y="4"/>
                  </a:lnTo>
                  <a:lnTo>
                    <a:pt x="235" y="0"/>
                  </a:lnTo>
                  <a:lnTo>
                    <a:pt x="549" y="248"/>
                  </a:lnTo>
                  <a:lnTo>
                    <a:pt x="570" y="352"/>
                  </a:lnTo>
                  <a:lnTo>
                    <a:pt x="392" y="552"/>
                  </a:lnTo>
                  <a:close/>
                </a:path>
              </a:pathLst>
            </a:custGeom>
            <a:solidFill>
              <a:srgbClr val="FFB5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6" name="Freeform 1042"/>
            <p:cNvSpPr>
              <a:spLocks/>
            </p:cNvSpPr>
            <p:nvPr/>
          </p:nvSpPr>
          <p:spPr bwMode="auto">
            <a:xfrm>
              <a:off x="5167" y="137"/>
              <a:ext cx="138" cy="154"/>
            </a:xfrm>
            <a:custGeom>
              <a:avLst/>
              <a:gdLst>
                <a:gd name="T0" fmla="*/ 6 w 274"/>
                <a:gd name="T1" fmla="*/ 0 h 307"/>
                <a:gd name="T2" fmla="*/ 5 w 274"/>
                <a:gd name="T3" fmla="*/ 1 h 307"/>
                <a:gd name="T4" fmla="*/ 0 w 274"/>
                <a:gd name="T5" fmla="*/ 7 h 307"/>
                <a:gd name="T6" fmla="*/ 1 w 274"/>
                <a:gd name="T7" fmla="*/ 7 h 307"/>
                <a:gd name="T8" fmla="*/ 1 w 274"/>
                <a:gd name="T9" fmla="*/ 8 h 307"/>
                <a:gd name="T10" fmla="*/ 1 w 274"/>
                <a:gd name="T11" fmla="*/ 8 h 307"/>
                <a:gd name="T12" fmla="*/ 1 w 274"/>
                <a:gd name="T13" fmla="*/ 8 h 307"/>
                <a:gd name="T14" fmla="*/ 1 w 274"/>
                <a:gd name="T15" fmla="*/ 8 h 307"/>
                <a:gd name="T16" fmla="*/ 1 w 274"/>
                <a:gd name="T17" fmla="*/ 8 h 307"/>
                <a:gd name="T18" fmla="*/ 1 w 274"/>
                <a:gd name="T19" fmla="*/ 8 h 307"/>
                <a:gd name="T20" fmla="*/ 1 w 274"/>
                <a:gd name="T21" fmla="*/ 8 h 307"/>
                <a:gd name="T22" fmla="*/ 1 w 274"/>
                <a:gd name="T23" fmla="*/ 8 h 307"/>
                <a:gd name="T24" fmla="*/ 2 w 274"/>
                <a:gd name="T25" fmla="*/ 8 h 307"/>
                <a:gd name="T26" fmla="*/ 2 w 274"/>
                <a:gd name="T27" fmla="*/ 8 h 307"/>
                <a:gd name="T28" fmla="*/ 2 w 274"/>
                <a:gd name="T29" fmla="*/ 9 h 307"/>
                <a:gd name="T30" fmla="*/ 2 w 274"/>
                <a:gd name="T31" fmla="*/ 9 h 307"/>
                <a:gd name="T32" fmla="*/ 2 w 274"/>
                <a:gd name="T33" fmla="*/ 9 h 307"/>
                <a:gd name="T34" fmla="*/ 2 w 274"/>
                <a:gd name="T35" fmla="*/ 9 h 307"/>
                <a:gd name="T36" fmla="*/ 2 w 274"/>
                <a:gd name="T37" fmla="*/ 9 h 307"/>
                <a:gd name="T38" fmla="*/ 2 w 274"/>
                <a:gd name="T39" fmla="*/ 9 h 307"/>
                <a:gd name="T40" fmla="*/ 3 w 274"/>
                <a:gd name="T41" fmla="*/ 9 h 307"/>
                <a:gd name="T42" fmla="*/ 3 w 274"/>
                <a:gd name="T43" fmla="*/ 9 h 307"/>
                <a:gd name="T44" fmla="*/ 3 w 274"/>
                <a:gd name="T45" fmla="*/ 9 h 307"/>
                <a:gd name="T46" fmla="*/ 3 w 274"/>
                <a:gd name="T47" fmla="*/ 10 h 307"/>
                <a:gd name="T48" fmla="*/ 3 w 274"/>
                <a:gd name="T49" fmla="*/ 10 h 307"/>
                <a:gd name="T50" fmla="*/ 4 w 274"/>
                <a:gd name="T51" fmla="*/ 10 h 307"/>
                <a:gd name="T52" fmla="*/ 4 w 274"/>
                <a:gd name="T53" fmla="*/ 10 h 307"/>
                <a:gd name="T54" fmla="*/ 4 w 274"/>
                <a:gd name="T55" fmla="*/ 10 h 307"/>
                <a:gd name="T56" fmla="*/ 9 w 274"/>
                <a:gd name="T57" fmla="*/ 4 h 307"/>
                <a:gd name="T58" fmla="*/ 9 w 274"/>
                <a:gd name="T59" fmla="*/ 2 h 307"/>
                <a:gd name="T60" fmla="*/ 6 w 274"/>
                <a:gd name="T61" fmla="*/ 0 h 307"/>
                <a:gd name="T62" fmla="*/ 6 w 274"/>
                <a:gd name="T63" fmla="*/ 0 h 3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74" h="307">
                  <a:moveTo>
                    <a:pt x="179" y="0"/>
                  </a:moveTo>
                  <a:lnTo>
                    <a:pt x="158" y="32"/>
                  </a:lnTo>
                  <a:lnTo>
                    <a:pt x="0" y="221"/>
                  </a:lnTo>
                  <a:lnTo>
                    <a:pt x="2" y="222"/>
                  </a:lnTo>
                  <a:lnTo>
                    <a:pt x="4" y="225"/>
                  </a:lnTo>
                  <a:lnTo>
                    <a:pt x="8" y="228"/>
                  </a:lnTo>
                  <a:lnTo>
                    <a:pt x="12" y="232"/>
                  </a:lnTo>
                  <a:lnTo>
                    <a:pt x="17" y="237"/>
                  </a:lnTo>
                  <a:lnTo>
                    <a:pt x="19" y="239"/>
                  </a:lnTo>
                  <a:lnTo>
                    <a:pt x="23" y="243"/>
                  </a:lnTo>
                  <a:lnTo>
                    <a:pt x="27" y="245"/>
                  </a:lnTo>
                  <a:lnTo>
                    <a:pt x="30" y="249"/>
                  </a:lnTo>
                  <a:lnTo>
                    <a:pt x="33" y="251"/>
                  </a:lnTo>
                  <a:lnTo>
                    <a:pt x="37" y="254"/>
                  </a:lnTo>
                  <a:lnTo>
                    <a:pt x="41" y="257"/>
                  </a:lnTo>
                  <a:lnTo>
                    <a:pt x="45" y="261"/>
                  </a:lnTo>
                  <a:lnTo>
                    <a:pt x="49" y="265"/>
                  </a:lnTo>
                  <a:lnTo>
                    <a:pt x="54" y="268"/>
                  </a:lnTo>
                  <a:lnTo>
                    <a:pt x="58" y="272"/>
                  </a:lnTo>
                  <a:lnTo>
                    <a:pt x="64" y="276"/>
                  </a:lnTo>
                  <a:lnTo>
                    <a:pt x="69" y="279"/>
                  </a:lnTo>
                  <a:lnTo>
                    <a:pt x="74" y="284"/>
                  </a:lnTo>
                  <a:lnTo>
                    <a:pt x="80" y="288"/>
                  </a:lnTo>
                  <a:lnTo>
                    <a:pt x="86" y="291"/>
                  </a:lnTo>
                  <a:lnTo>
                    <a:pt x="92" y="295"/>
                  </a:lnTo>
                  <a:lnTo>
                    <a:pt x="97" y="299"/>
                  </a:lnTo>
                  <a:lnTo>
                    <a:pt x="104" y="302"/>
                  </a:lnTo>
                  <a:lnTo>
                    <a:pt x="110" y="307"/>
                  </a:lnTo>
                  <a:lnTo>
                    <a:pt x="266" y="128"/>
                  </a:lnTo>
                  <a:lnTo>
                    <a:pt x="274" y="64"/>
                  </a:lnTo>
                  <a:lnTo>
                    <a:pt x="179" y="0"/>
                  </a:lnTo>
                  <a:close/>
                </a:path>
              </a:pathLst>
            </a:custGeom>
            <a:solidFill>
              <a:srgbClr val="C7695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7" name="Freeform 1043"/>
            <p:cNvSpPr>
              <a:spLocks/>
            </p:cNvSpPr>
            <p:nvPr/>
          </p:nvSpPr>
          <p:spPr bwMode="auto">
            <a:xfrm>
              <a:off x="5132" y="47"/>
              <a:ext cx="185" cy="170"/>
            </a:xfrm>
            <a:custGeom>
              <a:avLst/>
              <a:gdLst>
                <a:gd name="T0" fmla="*/ 0 w 369"/>
                <a:gd name="T1" fmla="*/ 0 h 341"/>
                <a:gd name="T2" fmla="*/ 12 w 369"/>
                <a:gd name="T3" fmla="*/ 10 h 341"/>
                <a:gd name="T4" fmla="*/ 12 w 369"/>
                <a:gd name="T5" fmla="*/ 7 h 341"/>
                <a:gd name="T6" fmla="*/ 3 w 369"/>
                <a:gd name="T7" fmla="*/ 0 h 341"/>
                <a:gd name="T8" fmla="*/ 0 w 369"/>
                <a:gd name="T9" fmla="*/ 0 h 341"/>
                <a:gd name="T10" fmla="*/ 0 w 369"/>
                <a:gd name="T11" fmla="*/ 0 h 34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9" h="341">
                  <a:moveTo>
                    <a:pt x="0" y="0"/>
                  </a:moveTo>
                  <a:lnTo>
                    <a:pt x="369" y="341"/>
                  </a:lnTo>
                  <a:lnTo>
                    <a:pt x="360" y="232"/>
                  </a:lnTo>
                  <a:lnTo>
                    <a:pt x="82" y="0"/>
                  </a:lnTo>
                  <a:lnTo>
                    <a:pt x="0" y="0"/>
                  </a:lnTo>
                  <a:close/>
                </a:path>
              </a:pathLst>
            </a:custGeom>
            <a:solidFill>
              <a:srgbClr val="E0857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8" name="Freeform 1044"/>
            <p:cNvSpPr>
              <a:spLocks/>
            </p:cNvSpPr>
            <p:nvPr/>
          </p:nvSpPr>
          <p:spPr bwMode="auto">
            <a:xfrm>
              <a:off x="4933" y="203"/>
              <a:ext cx="232" cy="212"/>
            </a:xfrm>
            <a:custGeom>
              <a:avLst/>
              <a:gdLst>
                <a:gd name="T0" fmla="*/ 15 w 463"/>
                <a:gd name="T1" fmla="*/ 10 h 423"/>
                <a:gd name="T2" fmla="*/ 12 w 463"/>
                <a:gd name="T3" fmla="*/ 14 h 423"/>
                <a:gd name="T4" fmla="*/ 5 w 463"/>
                <a:gd name="T5" fmla="*/ 8 h 423"/>
                <a:gd name="T6" fmla="*/ 0 w 463"/>
                <a:gd name="T7" fmla="*/ 4 h 423"/>
                <a:gd name="T8" fmla="*/ 3 w 463"/>
                <a:gd name="T9" fmla="*/ 0 h 423"/>
                <a:gd name="T10" fmla="*/ 8 w 463"/>
                <a:gd name="T11" fmla="*/ 5 h 423"/>
                <a:gd name="T12" fmla="*/ 15 w 463"/>
                <a:gd name="T13" fmla="*/ 10 h 423"/>
                <a:gd name="T14" fmla="*/ 15 w 463"/>
                <a:gd name="T15" fmla="*/ 10 h 42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3" h="423">
                  <a:moveTo>
                    <a:pt x="463" y="319"/>
                  </a:moveTo>
                  <a:lnTo>
                    <a:pt x="376" y="423"/>
                  </a:lnTo>
                  <a:lnTo>
                    <a:pt x="149" y="254"/>
                  </a:lnTo>
                  <a:lnTo>
                    <a:pt x="0" y="102"/>
                  </a:lnTo>
                  <a:lnTo>
                    <a:pt x="91" y="0"/>
                  </a:lnTo>
                  <a:lnTo>
                    <a:pt x="251" y="150"/>
                  </a:lnTo>
                  <a:lnTo>
                    <a:pt x="463" y="319"/>
                  </a:lnTo>
                  <a:close/>
                </a:path>
              </a:pathLst>
            </a:custGeom>
            <a:solidFill>
              <a:srgbClr val="94911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79" name="Freeform 1045"/>
            <p:cNvSpPr>
              <a:spLocks/>
            </p:cNvSpPr>
            <p:nvPr/>
          </p:nvSpPr>
          <p:spPr bwMode="auto">
            <a:xfrm>
              <a:off x="5247" y="126"/>
              <a:ext cx="53" cy="75"/>
            </a:xfrm>
            <a:custGeom>
              <a:avLst/>
              <a:gdLst>
                <a:gd name="T0" fmla="*/ 0 w 108"/>
                <a:gd name="T1" fmla="*/ 2 h 149"/>
                <a:gd name="T2" fmla="*/ 3 w 108"/>
                <a:gd name="T3" fmla="*/ 5 h 149"/>
                <a:gd name="T4" fmla="*/ 2 w 108"/>
                <a:gd name="T5" fmla="*/ 2 h 149"/>
                <a:gd name="T6" fmla="*/ 0 w 108"/>
                <a:gd name="T7" fmla="*/ 0 h 149"/>
                <a:gd name="T8" fmla="*/ 0 w 108"/>
                <a:gd name="T9" fmla="*/ 2 h 149"/>
                <a:gd name="T10" fmla="*/ 0 w 108"/>
                <a:gd name="T11" fmla="*/ 2 h 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8" h="149">
                  <a:moveTo>
                    <a:pt x="0" y="53"/>
                  </a:moveTo>
                  <a:lnTo>
                    <a:pt x="108" y="149"/>
                  </a:lnTo>
                  <a:lnTo>
                    <a:pt x="84" y="45"/>
                  </a:lnTo>
                  <a:lnTo>
                    <a:pt x="25" y="0"/>
                  </a:lnTo>
                  <a:lnTo>
                    <a:pt x="0" y="53"/>
                  </a:lnTo>
                  <a:close/>
                </a:path>
              </a:pathLst>
            </a:custGeom>
            <a:solidFill>
              <a:srgbClr val="FFC4B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0" name="Freeform 1046"/>
            <p:cNvSpPr>
              <a:spLocks/>
            </p:cNvSpPr>
            <p:nvPr/>
          </p:nvSpPr>
          <p:spPr bwMode="auto">
            <a:xfrm>
              <a:off x="5007" y="191"/>
              <a:ext cx="67" cy="69"/>
            </a:xfrm>
            <a:custGeom>
              <a:avLst/>
              <a:gdLst>
                <a:gd name="T0" fmla="*/ 5 w 134"/>
                <a:gd name="T1" fmla="*/ 4 h 138"/>
                <a:gd name="T2" fmla="*/ 4 w 134"/>
                <a:gd name="T3" fmla="*/ 5 h 138"/>
                <a:gd name="T4" fmla="*/ 0 w 134"/>
                <a:gd name="T5" fmla="*/ 1 h 138"/>
                <a:gd name="T6" fmla="*/ 1 w 134"/>
                <a:gd name="T7" fmla="*/ 0 h 138"/>
                <a:gd name="T8" fmla="*/ 5 w 134"/>
                <a:gd name="T9" fmla="*/ 4 h 138"/>
                <a:gd name="T10" fmla="*/ 5 w 134"/>
                <a:gd name="T11" fmla="*/ 4 h 1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 h="138">
                  <a:moveTo>
                    <a:pt x="134" y="112"/>
                  </a:moveTo>
                  <a:lnTo>
                    <a:pt x="113" y="138"/>
                  </a:lnTo>
                  <a:lnTo>
                    <a:pt x="0" y="20"/>
                  </a:lnTo>
                  <a:lnTo>
                    <a:pt x="21" y="0"/>
                  </a:lnTo>
                  <a:lnTo>
                    <a:pt x="134" y="112"/>
                  </a:lnTo>
                  <a:close/>
                </a:path>
              </a:pathLst>
            </a:cu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1" name="Freeform 1047"/>
            <p:cNvSpPr>
              <a:spLocks/>
            </p:cNvSpPr>
            <p:nvPr/>
          </p:nvSpPr>
          <p:spPr bwMode="auto">
            <a:xfrm>
              <a:off x="4961" y="229"/>
              <a:ext cx="76" cy="81"/>
            </a:xfrm>
            <a:custGeom>
              <a:avLst/>
              <a:gdLst>
                <a:gd name="T0" fmla="*/ 4 w 153"/>
                <a:gd name="T1" fmla="*/ 1 h 163"/>
                <a:gd name="T2" fmla="*/ 2 w 153"/>
                <a:gd name="T3" fmla="*/ 5 h 163"/>
                <a:gd name="T4" fmla="*/ 0 w 153"/>
                <a:gd name="T5" fmla="*/ 3 h 163"/>
                <a:gd name="T6" fmla="*/ 2 w 153"/>
                <a:gd name="T7" fmla="*/ 0 h 163"/>
                <a:gd name="T8" fmla="*/ 4 w 153"/>
                <a:gd name="T9" fmla="*/ 1 h 163"/>
                <a:gd name="T10" fmla="*/ 4 w 153"/>
                <a:gd name="T11" fmla="*/ 1 h 1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 h="163">
                  <a:moveTo>
                    <a:pt x="153" y="61"/>
                  </a:moveTo>
                  <a:lnTo>
                    <a:pt x="67" y="163"/>
                  </a:lnTo>
                  <a:lnTo>
                    <a:pt x="0" y="107"/>
                  </a:lnTo>
                  <a:lnTo>
                    <a:pt x="95" y="0"/>
                  </a:lnTo>
                  <a:lnTo>
                    <a:pt x="153" y="61"/>
                  </a:lnTo>
                  <a:close/>
                </a:path>
              </a:pathLst>
            </a:custGeom>
            <a:solidFill>
              <a:srgbClr val="D1D1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2" name="Freeform 1048"/>
            <p:cNvSpPr>
              <a:spLocks/>
            </p:cNvSpPr>
            <p:nvPr/>
          </p:nvSpPr>
          <p:spPr bwMode="auto">
            <a:xfrm>
              <a:off x="4967" y="235"/>
              <a:ext cx="53" cy="62"/>
            </a:xfrm>
            <a:custGeom>
              <a:avLst/>
              <a:gdLst>
                <a:gd name="T0" fmla="*/ 2 w 107"/>
                <a:gd name="T1" fmla="*/ 0 h 123"/>
                <a:gd name="T2" fmla="*/ 0 w 107"/>
                <a:gd name="T3" fmla="*/ 4 h 123"/>
                <a:gd name="T4" fmla="*/ 0 w 107"/>
                <a:gd name="T5" fmla="*/ 4 h 123"/>
                <a:gd name="T6" fmla="*/ 3 w 107"/>
                <a:gd name="T7" fmla="*/ 1 h 123"/>
                <a:gd name="T8" fmla="*/ 2 w 107"/>
                <a:gd name="T9" fmla="*/ 0 h 123"/>
                <a:gd name="T10" fmla="*/ 2 w 107"/>
                <a:gd name="T11" fmla="*/ 0 h 1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 h="123">
                  <a:moveTo>
                    <a:pt x="91" y="0"/>
                  </a:moveTo>
                  <a:lnTo>
                    <a:pt x="0" y="105"/>
                  </a:lnTo>
                  <a:lnTo>
                    <a:pt x="25" y="123"/>
                  </a:lnTo>
                  <a:lnTo>
                    <a:pt x="107" y="18"/>
                  </a:lnTo>
                  <a:lnTo>
                    <a:pt x="91" y="0"/>
                  </a:lnTo>
                  <a:close/>
                </a:path>
              </a:pathLst>
            </a:custGeom>
            <a:solidFill>
              <a:srgbClr val="F0F05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3" name="Freeform 1049"/>
            <p:cNvSpPr>
              <a:spLocks/>
            </p:cNvSpPr>
            <p:nvPr/>
          </p:nvSpPr>
          <p:spPr bwMode="auto">
            <a:xfrm>
              <a:off x="4640" y="539"/>
              <a:ext cx="107" cy="205"/>
            </a:xfrm>
            <a:custGeom>
              <a:avLst/>
              <a:gdLst>
                <a:gd name="T0" fmla="*/ 6 w 214"/>
                <a:gd name="T1" fmla="*/ 0 h 410"/>
                <a:gd name="T2" fmla="*/ 0 w 214"/>
                <a:gd name="T3" fmla="*/ 12 h 410"/>
                <a:gd name="T4" fmla="*/ 1 w 214"/>
                <a:gd name="T5" fmla="*/ 13 h 410"/>
                <a:gd name="T6" fmla="*/ 7 w 214"/>
                <a:gd name="T7" fmla="*/ 5 h 410"/>
                <a:gd name="T8" fmla="*/ 7 w 214"/>
                <a:gd name="T9" fmla="*/ 5 h 410"/>
                <a:gd name="T10" fmla="*/ 7 w 214"/>
                <a:gd name="T11" fmla="*/ 5 h 410"/>
                <a:gd name="T12" fmla="*/ 7 w 214"/>
                <a:gd name="T13" fmla="*/ 4 h 410"/>
                <a:gd name="T14" fmla="*/ 7 w 214"/>
                <a:gd name="T15" fmla="*/ 4 h 410"/>
                <a:gd name="T16" fmla="*/ 7 w 214"/>
                <a:gd name="T17" fmla="*/ 4 h 410"/>
                <a:gd name="T18" fmla="*/ 7 w 214"/>
                <a:gd name="T19" fmla="*/ 4 h 410"/>
                <a:gd name="T20" fmla="*/ 7 w 214"/>
                <a:gd name="T21" fmla="*/ 4 h 410"/>
                <a:gd name="T22" fmla="*/ 7 w 214"/>
                <a:gd name="T23" fmla="*/ 4 h 410"/>
                <a:gd name="T24" fmla="*/ 7 w 214"/>
                <a:gd name="T25" fmla="*/ 4 h 410"/>
                <a:gd name="T26" fmla="*/ 7 w 214"/>
                <a:gd name="T27" fmla="*/ 3 h 410"/>
                <a:gd name="T28" fmla="*/ 7 w 214"/>
                <a:gd name="T29" fmla="*/ 3 h 410"/>
                <a:gd name="T30" fmla="*/ 7 w 214"/>
                <a:gd name="T31" fmla="*/ 3 h 410"/>
                <a:gd name="T32" fmla="*/ 7 w 214"/>
                <a:gd name="T33" fmla="*/ 3 h 410"/>
                <a:gd name="T34" fmla="*/ 7 w 214"/>
                <a:gd name="T35" fmla="*/ 3 h 410"/>
                <a:gd name="T36" fmla="*/ 7 w 214"/>
                <a:gd name="T37" fmla="*/ 3 h 410"/>
                <a:gd name="T38" fmla="*/ 7 w 214"/>
                <a:gd name="T39" fmla="*/ 2 h 410"/>
                <a:gd name="T40" fmla="*/ 7 w 214"/>
                <a:gd name="T41" fmla="*/ 2 h 410"/>
                <a:gd name="T42" fmla="*/ 7 w 214"/>
                <a:gd name="T43" fmla="*/ 2 h 410"/>
                <a:gd name="T44" fmla="*/ 7 w 214"/>
                <a:gd name="T45" fmla="*/ 2 h 410"/>
                <a:gd name="T46" fmla="*/ 7 w 214"/>
                <a:gd name="T47" fmla="*/ 2 h 410"/>
                <a:gd name="T48" fmla="*/ 7 w 214"/>
                <a:gd name="T49" fmla="*/ 2 h 410"/>
                <a:gd name="T50" fmla="*/ 7 w 214"/>
                <a:gd name="T51" fmla="*/ 1 h 410"/>
                <a:gd name="T52" fmla="*/ 7 w 214"/>
                <a:gd name="T53" fmla="*/ 1 h 410"/>
                <a:gd name="T54" fmla="*/ 7 w 214"/>
                <a:gd name="T55" fmla="*/ 1 h 410"/>
                <a:gd name="T56" fmla="*/ 7 w 214"/>
                <a:gd name="T57" fmla="*/ 1 h 410"/>
                <a:gd name="T58" fmla="*/ 7 w 214"/>
                <a:gd name="T59" fmla="*/ 1 h 410"/>
                <a:gd name="T60" fmla="*/ 7 w 214"/>
                <a:gd name="T61" fmla="*/ 1 h 410"/>
                <a:gd name="T62" fmla="*/ 7 w 214"/>
                <a:gd name="T63" fmla="*/ 1 h 410"/>
                <a:gd name="T64" fmla="*/ 6 w 214"/>
                <a:gd name="T65" fmla="*/ 0 h 410"/>
                <a:gd name="T66" fmla="*/ 6 w 214"/>
                <a:gd name="T67" fmla="*/ 0 h 41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4" h="410">
                  <a:moveTo>
                    <a:pt x="164" y="0"/>
                  </a:moveTo>
                  <a:lnTo>
                    <a:pt x="0" y="378"/>
                  </a:lnTo>
                  <a:lnTo>
                    <a:pt x="25" y="410"/>
                  </a:lnTo>
                  <a:lnTo>
                    <a:pt x="199" y="138"/>
                  </a:lnTo>
                  <a:lnTo>
                    <a:pt x="199" y="136"/>
                  </a:lnTo>
                  <a:lnTo>
                    <a:pt x="200" y="133"/>
                  </a:lnTo>
                  <a:lnTo>
                    <a:pt x="202" y="128"/>
                  </a:lnTo>
                  <a:lnTo>
                    <a:pt x="204" y="122"/>
                  </a:lnTo>
                  <a:lnTo>
                    <a:pt x="205" y="117"/>
                  </a:lnTo>
                  <a:lnTo>
                    <a:pt x="206" y="113"/>
                  </a:lnTo>
                  <a:lnTo>
                    <a:pt x="207" y="108"/>
                  </a:lnTo>
                  <a:lnTo>
                    <a:pt x="208" y="105"/>
                  </a:lnTo>
                  <a:lnTo>
                    <a:pt x="208" y="100"/>
                  </a:lnTo>
                  <a:lnTo>
                    <a:pt x="210" y="95"/>
                  </a:lnTo>
                  <a:lnTo>
                    <a:pt x="211" y="90"/>
                  </a:lnTo>
                  <a:lnTo>
                    <a:pt x="212" y="85"/>
                  </a:lnTo>
                  <a:lnTo>
                    <a:pt x="213" y="79"/>
                  </a:lnTo>
                  <a:lnTo>
                    <a:pt x="213" y="75"/>
                  </a:lnTo>
                  <a:lnTo>
                    <a:pt x="214" y="69"/>
                  </a:lnTo>
                  <a:lnTo>
                    <a:pt x="214" y="64"/>
                  </a:lnTo>
                  <a:lnTo>
                    <a:pt x="214" y="58"/>
                  </a:lnTo>
                  <a:lnTo>
                    <a:pt x="214" y="53"/>
                  </a:lnTo>
                  <a:lnTo>
                    <a:pt x="214" y="48"/>
                  </a:lnTo>
                  <a:lnTo>
                    <a:pt x="214" y="42"/>
                  </a:lnTo>
                  <a:lnTo>
                    <a:pt x="213" y="37"/>
                  </a:lnTo>
                  <a:lnTo>
                    <a:pt x="212" y="31"/>
                  </a:lnTo>
                  <a:lnTo>
                    <a:pt x="211" y="26"/>
                  </a:lnTo>
                  <a:lnTo>
                    <a:pt x="210" y="23"/>
                  </a:lnTo>
                  <a:lnTo>
                    <a:pt x="207" y="18"/>
                  </a:lnTo>
                  <a:lnTo>
                    <a:pt x="206" y="14"/>
                  </a:lnTo>
                  <a:lnTo>
                    <a:pt x="204" y="10"/>
                  </a:lnTo>
                  <a:lnTo>
                    <a:pt x="200" y="8"/>
                  </a:lnTo>
                  <a:lnTo>
                    <a:pt x="164" y="0"/>
                  </a:lnTo>
                  <a:close/>
                </a:path>
              </a:pathLst>
            </a:custGeom>
            <a:solidFill>
              <a:srgbClr val="FAF5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4" name="Freeform 1050"/>
            <p:cNvSpPr>
              <a:spLocks/>
            </p:cNvSpPr>
            <p:nvPr/>
          </p:nvSpPr>
          <p:spPr bwMode="auto">
            <a:xfrm>
              <a:off x="5032" y="162"/>
              <a:ext cx="67" cy="69"/>
            </a:xfrm>
            <a:custGeom>
              <a:avLst/>
              <a:gdLst>
                <a:gd name="T0" fmla="*/ 5 w 133"/>
                <a:gd name="T1" fmla="*/ 4 h 138"/>
                <a:gd name="T2" fmla="*/ 4 w 133"/>
                <a:gd name="T3" fmla="*/ 5 h 138"/>
                <a:gd name="T4" fmla="*/ 0 w 133"/>
                <a:gd name="T5" fmla="*/ 1 h 138"/>
                <a:gd name="T6" fmla="*/ 1 w 133"/>
                <a:gd name="T7" fmla="*/ 0 h 138"/>
                <a:gd name="T8" fmla="*/ 5 w 133"/>
                <a:gd name="T9" fmla="*/ 4 h 138"/>
                <a:gd name="T10" fmla="*/ 5 w 133"/>
                <a:gd name="T11" fmla="*/ 4 h 1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 h="138">
                  <a:moveTo>
                    <a:pt x="133" y="113"/>
                  </a:moveTo>
                  <a:lnTo>
                    <a:pt x="111" y="138"/>
                  </a:lnTo>
                  <a:lnTo>
                    <a:pt x="0" y="21"/>
                  </a:lnTo>
                  <a:lnTo>
                    <a:pt x="19" y="0"/>
                  </a:lnTo>
                  <a:lnTo>
                    <a:pt x="133" y="113"/>
                  </a:lnTo>
                  <a:close/>
                </a:path>
              </a:pathLst>
            </a:cu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5" name="Freeform 1051"/>
            <p:cNvSpPr>
              <a:spLocks/>
            </p:cNvSpPr>
            <p:nvPr/>
          </p:nvSpPr>
          <p:spPr bwMode="auto">
            <a:xfrm>
              <a:off x="4896" y="304"/>
              <a:ext cx="66" cy="69"/>
            </a:xfrm>
            <a:custGeom>
              <a:avLst/>
              <a:gdLst>
                <a:gd name="T0" fmla="*/ 4 w 133"/>
                <a:gd name="T1" fmla="*/ 4 h 138"/>
                <a:gd name="T2" fmla="*/ 3 w 133"/>
                <a:gd name="T3" fmla="*/ 5 h 138"/>
                <a:gd name="T4" fmla="*/ 0 w 133"/>
                <a:gd name="T5" fmla="*/ 1 h 138"/>
                <a:gd name="T6" fmla="*/ 0 w 133"/>
                <a:gd name="T7" fmla="*/ 0 h 138"/>
                <a:gd name="T8" fmla="*/ 4 w 133"/>
                <a:gd name="T9" fmla="*/ 4 h 138"/>
                <a:gd name="T10" fmla="*/ 4 w 133"/>
                <a:gd name="T11" fmla="*/ 4 h 1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 h="138">
                  <a:moveTo>
                    <a:pt x="133" y="112"/>
                  </a:moveTo>
                  <a:lnTo>
                    <a:pt x="112" y="138"/>
                  </a:lnTo>
                  <a:lnTo>
                    <a:pt x="0" y="20"/>
                  </a:lnTo>
                  <a:lnTo>
                    <a:pt x="19" y="0"/>
                  </a:lnTo>
                  <a:lnTo>
                    <a:pt x="133" y="112"/>
                  </a:lnTo>
                  <a:close/>
                </a:path>
              </a:pathLst>
            </a:cu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6" name="Freeform 1052"/>
            <p:cNvSpPr>
              <a:spLocks/>
            </p:cNvSpPr>
            <p:nvPr/>
          </p:nvSpPr>
          <p:spPr bwMode="auto">
            <a:xfrm>
              <a:off x="4923" y="280"/>
              <a:ext cx="66" cy="69"/>
            </a:xfrm>
            <a:custGeom>
              <a:avLst/>
              <a:gdLst>
                <a:gd name="T0" fmla="*/ 4 w 133"/>
                <a:gd name="T1" fmla="*/ 4 h 138"/>
                <a:gd name="T2" fmla="*/ 3 w 133"/>
                <a:gd name="T3" fmla="*/ 5 h 138"/>
                <a:gd name="T4" fmla="*/ 0 w 133"/>
                <a:gd name="T5" fmla="*/ 1 h 138"/>
                <a:gd name="T6" fmla="*/ 0 w 133"/>
                <a:gd name="T7" fmla="*/ 0 h 138"/>
                <a:gd name="T8" fmla="*/ 4 w 133"/>
                <a:gd name="T9" fmla="*/ 4 h 138"/>
                <a:gd name="T10" fmla="*/ 4 w 133"/>
                <a:gd name="T11" fmla="*/ 4 h 1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 h="138">
                  <a:moveTo>
                    <a:pt x="133" y="114"/>
                  </a:moveTo>
                  <a:lnTo>
                    <a:pt x="111" y="138"/>
                  </a:lnTo>
                  <a:lnTo>
                    <a:pt x="0" y="21"/>
                  </a:lnTo>
                  <a:lnTo>
                    <a:pt x="19" y="0"/>
                  </a:lnTo>
                  <a:lnTo>
                    <a:pt x="133" y="114"/>
                  </a:lnTo>
                  <a:close/>
                </a:path>
              </a:pathLst>
            </a:cu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7" name="Freeform 1053"/>
            <p:cNvSpPr>
              <a:spLocks/>
            </p:cNvSpPr>
            <p:nvPr/>
          </p:nvSpPr>
          <p:spPr bwMode="auto">
            <a:xfrm>
              <a:off x="4623" y="738"/>
              <a:ext cx="20" cy="44"/>
            </a:xfrm>
            <a:custGeom>
              <a:avLst/>
              <a:gdLst>
                <a:gd name="T0" fmla="*/ 0 w 41"/>
                <a:gd name="T1" fmla="*/ 0 h 87"/>
                <a:gd name="T2" fmla="*/ 1 w 41"/>
                <a:gd name="T3" fmla="*/ 1 h 87"/>
                <a:gd name="T4" fmla="*/ 0 w 41"/>
                <a:gd name="T5" fmla="*/ 3 h 87"/>
                <a:gd name="T6" fmla="*/ 0 w 41"/>
                <a:gd name="T7" fmla="*/ 0 h 87"/>
                <a:gd name="T8" fmla="*/ 0 w 41"/>
                <a:gd name="T9" fmla="*/ 0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87">
                  <a:moveTo>
                    <a:pt x="17" y="0"/>
                  </a:moveTo>
                  <a:lnTo>
                    <a:pt x="41" y="29"/>
                  </a:lnTo>
                  <a:lnTo>
                    <a:pt x="0" y="87"/>
                  </a:lnTo>
                  <a:lnTo>
                    <a:pt x="17" y="0"/>
                  </a:lnTo>
                  <a:close/>
                </a:path>
              </a:pathLst>
            </a:custGeom>
            <a:solidFill>
              <a:srgbClr val="D1BDB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8" name="Freeform 1054"/>
            <p:cNvSpPr>
              <a:spLocks/>
            </p:cNvSpPr>
            <p:nvPr/>
          </p:nvSpPr>
          <p:spPr bwMode="auto">
            <a:xfrm>
              <a:off x="4666" y="548"/>
              <a:ext cx="70" cy="161"/>
            </a:xfrm>
            <a:custGeom>
              <a:avLst/>
              <a:gdLst>
                <a:gd name="T0" fmla="*/ 4 w 141"/>
                <a:gd name="T1" fmla="*/ 0 h 324"/>
                <a:gd name="T2" fmla="*/ 0 w 141"/>
                <a:gd name="T3" fmla="*/ 10 h 324"/>
                <a:gd name="T4" fmla="*/ 0 w 141"/>
                <a:gd name="T5" fmla="*/ 9 h 324"/>
                <a:gd name="T6" fmla="*/ 4 w 141"/>
                <a:gd name="T7" fmla="*/ 3 h 324"/>
                <a:gd name="T8" fmla="*/ 4 w 141"/>
                <a:gd name="T9" fmla="*/ 0 h 324"/>
                <a:gd name="T10" fmla="*/ 4 w 141"/>
                <a:gd name="T11" fmla="*/ 0 h 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 h="324">
                  <a:moveTo>
                    <a:pt x="133" y="0"/>
                  </a:moveTo>
                  <a:lnTo>
                    <a:pt x="0" y="324"/>
                  </a:lnTo>
                  <a:lnTo>
                    <a:pt x="21" y="320"/>
                  </a:lnTo>
                  <a:lnTo>
                    <a:pt x="141" y="100"/>
                  </a:lnTo>
                  <a:lnTo>
                    <a:pt x="13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89" name="Freeform 1055"/>
            <p:cNvSpPr>
              <a:spLocks/>
            </p:cNvSpPr>
            <p:nvPr/>
          </p:nvSpPr>
          <p:spPr bwMode="auto">
            <a:xfrm>
              <a:off x="4512" y="8"/>
              <a:ext cx="649" cy="811"/>
            </a:xfrm>
            <a:custGeom>
              <a:avLst/>
              <a:gdLst>
                <a:gd name="T0" fmla="*/ 0 w 1298"/>
                <a:gd name="T1" fmla="*/ 0 h 1622"/>
                <a:gd name="T2" fmla="*/ 5 w 1298"/>
                <a:gd name="T3" fmla="*/ 51 h 1622"/>
                <a:gd name="T4" fmla="*/ 21 w 1298"/>
                <a:gd name="T5" fmla="*/ 19 h 1622"/>
                <a:gd name="T6" fmla="*/ 21 w 1298"/>
                <a:gd name="T7" fmla="*/ 18 h 1622"/>
                <a:gd name="T8" fmla="*/ 22 w 1298"/>
                <a:gd name="T9" fmla="*/ 18 h 1622"/>
                <a:gd name="T10" fmla="*/ 22 w 1298"/>
                <a:gd name="T11" fmla="*/ 18 h 1622"/>
                <a:gd name="T12" fmla="*/ 22 w 1298"/>
                <a:gd name="T13" fmla="*/ 17 h 1622"/>
                <a:gd name="T14" fmla="*/ 22 w 1298"/>
                <a:gd name="T15" fmla="*/ 17 h 1622"/>
                <a:gd name="T16" fmla="*/ 22 w 1298"/>
                <a:gd name="T17" fmla="*/ 17 h 1622"/>
                <a:gd name="T18" fmla="*/ 22 w 1298"/>
                <a:gd name="T19" fmla="*/ 17 h 1622"/>
                <a:gd name="T20" fmla="*/ 22 w 1298"/>
                <a:gd name="T21" fmla="*/ 16 h 1622"/>
                <a:gd name="T22" fmla="*/ 22 w 1298"/>
                <a:gd name="T23" fmla="*/ 16 h 1622"/>
                <a:gd name="T24" fmla="*/ 22 w 1298"/>
                <a:gd name="T25" fmla="*/ 16 h 1622"/>
                <a:gd name="T26" fmla="*/ 22 w 1298"/>
                <a:gd name="T27" fmla="*/ 16 h 1622"/>
                <a:gd name="T28" fmla="*/ 23 w 1298"/>
                <a:gd name="T29" fmla="*/ 15 h 1622"/>
                <a:gd name="T30" fmla="*/ 23 w 1298"/>
                <a:gd name="T31" fmla="*/ 15 h 1622"/>
                <a:gd name="T32" fmla="*/ 23 w 1298"/>
                <a:gd name="T33" fmla="*/ 15 h 1622"/>
                <a:gd name="T34" fmla="*/ 23 w 1298"/>
                <a:gd name="T35" fmla="*/ 15 h 1622"/>
                <a:gd name="T36" fmla="*/ 23 w 1298"/>
                <a:gd name="T37" fmla="*/ 14 h 1622"/>
                <a:gd name="T38" fmla="*/ 23 w 1298"/>
                <a:gd name="T39" fmla="*/ 14 h 1622"/>
                <a:gd name="T40" fmla="*/ 24 w 1298"/>
                <a:gd name="T41" fmla="*/ 14 h 1622"/>
                <a:gd name="T42" fmla="*/ 24 w 1298"/>
                <a:gd name="T43" fmla="*/ 14 h 1622"/>
                <a:gd name="T44" fmla="*/ 24 w 1298"/>
                <a:gd name="T45" fmla="*/ 13 h 1622"/>
                <a:gd name="T46" fmla="*/ 24 w 1298"/>
                <a:gd name="T47" fmla="*/ 13 h 1622"/>
                <a:gd name="T48" fmla="*/ 25 w 1298"/>
                <a:gd name="T49" fmla="*/ 13 h 1622"/>
                <a:gd name="T50" fmla="*/ 25 w 1298"/>
                <a:gd name="T51" fmla="*/ 13 h 1622"/>
                <a:gd name="T52" fmla="*/ 25 w 1298"/>
                <a:gd name="T53" fmla="*/ 13 h 1622"/>
                <a:gd name="T54" fmla="*/ 25 w 1298"/>
                <a:gd name="T55" fmla="*/ 13 h 1622"/>
                <a:gd name="T56" fmla="*/ 26 w 1298"/>
                <a:gd name="T57" fmla="*/ 13 h 1622"/>
                <a:gd name="T58" fmla="*/ 28 w 1298"/>
                <a:gd name="T59" fmla="*/ 12 h 1622"/>
                <a:gd name="T60" fmla="*/ 28 w 1298"/>
                <a:gd name="T61" fmla="*/ 12 h 1622"/>
                <a:gd name="T62" fmla="*/ 28 w 1298"/>
                <a:gd name="T63" fmla="*/ 11 h 1622"/>
                <a:gd name="T64" fmla="*/ 28 w 1298"/>
                <a:gd name="T65" fmla="*/ 11 h 1622"/>
                <a:gd name="T66" fmla="*/ 28 w 1298"/>
                <a:gd name="T67" fmla="*/ 11 h 1622"/>
                <a:gd name="T68" fmla="*/ 28 w 1298"/>
                <a:gd name="T69" fmla="*/ 11 h 1622"/>
                <a:gd name="T70" fmla="*/ 28 w 1298"/>
                <a:gd name="T71" fmla="*/ 10 h 1622"/>
                <a:gd name="T72" fmla="*/ 28 w 1298"/>
                <a:gd name="T73" fmla="*/ 10 h 1622"/>
                <a:gd name="T74" fmla="*/ 28 w 1298"/>
                <a:gd name="T75" fmla="*/ 10 h 1622"/>
                <a:gd name="T76" fmla="*/ 28 w 1298"/>
                <a:gd name="T77" fmla="*/ 10 h 1622"/>
                <a:gd name="T78" fmla="*/ 28 w 1298"/>
                <a:gd name="T79" fmla="*/ 9 h 1622"/>
                <a:gd name="T80" fmla="*/ 28 w 1298"/>
                <a:gd name="T81" fmla="*/ 9 h 1622"/>
                <a:gd name="T82" fmla="*/ 28 w 1298"/>
                <a:gd name="T83" fmla="*/ 9 h 1622"/>
                <a:gd name="T84" fmla="*/ 28 w 1298"/>
                <a:gd name="T85" fmla="*/ 8 h 1622"/>
                <a:gd name="T86" fmla="*/ 28 w 1298"/>
                <a:gd name="T87" fmla="*/ 8 h 1622"/>
                <a:gd name="T88" fmla="*/ 28 w 1298"/>
                <a:gd name="T89" fmla="*/ 8 h 1622"/>
                <a:gd name="T90" fmla="*/ 29 w 1298"/>
                <a:gd name="T91" fmla="*/ 8 h 1622"/>
                <a:gd name="T92" fmla="*/ 29 w 1298"/>
                <a:gd name="T93" fmla="*/ 7 h 1622"/>
                <a:gd name="T94" fmla="*/ 29 w 1298"/>
                <a:gd name="T95" fmla="*/ 7 h 1622"/>
                <a:gd name="T96" fmla="*/ 29 w 1298"/>
                <a:gd name="T97" fmla="*/ 7 h 1622"/>
                <a:gd name="T98" fmla="*/ 29 w 1298"/>
                <a:gd name="T99" fmla="*/ 7 h 1622"/>
                <a:gd name="T100" fmla="*/ 29 w 1298"/>
                <a:gd name="T101" fmla="*/ 6 h 1622"/>
                <a:gd name="T102" fmla="*/ 30 w 1298"/>
                <a:gd name="T103" fmla="*/ 6 h 1622"/>
                <a:gd name="T104" fmla="*/ 30 w 1298"/>
                <a:gd name="T105" fmla="*/ 6 h 1622"/>
                <a:gd name="T106" fmla="*/ 30 w 1298"/>
                <a:gd name="T107" fmla="*/ 6 h 1622"/>
                <a:gd name="T108" fmla="*/ 30 w 1298"/>
                <a:gd name="T109" fmla="*/ 6 h 1622"/>
                <a:gd name="T110" fmla="*/ 31 w 1298"/>
                <a:gd name="T111" fmla="*/ 6 h 1622"/>
                <a:gd name="T112" fmla="*/ 31 w 1298"/>
                <a:gd name="T113" fmla="*/ 6 h 1622"/>
                <a:gd name="T114" fmla="*/ 31 w 1298"/>
                <a:gd name="T115" fmla="*/ 6 h 1622"/>
                <a:gd name="T116" fmla="*/ 37 w 1298"/>
                <a:gd name="T117" fmla="*/ 1 h 1622"/>
                <a:gd name="T118" fmla="*/ 41 w 1298"/>
                <a:gd name="T119" fmla="*/ 0 h 162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98" h="1622">
                  <a:moveTo>
                    <a:pt x="1298" y="0"/>
                  </a:moveTo>
                  <a:lnTo>
                    <a:pt x="0" y="0"/>
                  </a:lnTo>
                  <a:lnTo>
                    <a:pt x="0" y="1622"/>
                  </a:lnTo>
                  <a:lnTo>
                    <a:pt x="139" y="1622"/>
                  </a:lnTo>
                  <a:lnTo>
                    <a:pt x="260" y="1013"/>
                  </a:lnTo>
                  <a:lnTo>
                    <a:pt x="670" y="584"/>
                  </a:lnTo>
                  <a:lnTo>
                    <a:pt x="670" y="582"/>
                  </a:lnTo>
                  <a:lnTo>
                    <a:pt x="671" y="576"/>
                  </a:lnTo>
                  <a:lnTo>
                    <a:pt x="671" y="572"/>
                  </a:lnTo>
                  <a:lnTo>
                    <a:pt x="674" y="567"/>
                  </a:lnTo>
                  <a:lnTo>
                    <a:pt x="675" y="561"/>
                  </a:lnTo>
                  <a:lnTo>
                    <a:pt x="676" y="557"/>
                  </a:lnTo>
                  <a:lnTo>
                    <a:pt x="677" y="549"/>
                  </a:lnTo>
                  <a:lnTo>
                    <a:pt x="680" y="543"/>
                  </a:lnTo>
                  <a:lnTo>
                    <a:pt x="680" y="540"/>
                  </a:lnTo>
                  <a:lnTo>
                    <a:pt x="682" y="536"/>
                  </a:lnTo>
                  <a:lnTo>
                    <a:pt x="682" y="532"/>
                  </a:lnTo>
                  <a:lnTo>
                    <a:pt x="684" y="529"/>
                  </a:lnTo>
                  <a:lnTo>
                    <a:pt x="686" y="524"/>
                  </a:lnTo>
                  <a:lnTo>
                    <a:pt x="687" y="520"/>
                  </a:lnTo>
                  <a:lnTo>
                    <a:pt x="688" y="517"/>
                  </a:lnTo>
                  <a:lnTo>
                    <a:pt x="691" y="512"/>
                  </a:lnTo>
                  <a:lnTo>
                    <a:pt x="692" y="508"/>
                  </a:lnTo>
                  <a:lnTo>
                    <a:pt x="694" y="505"/>
                  </a:lnTo>
                  <a:lnTo>
                    <a:pt x="695" y="500"/>
                  </a:lnTo>
                  <a:lnTo>
                    <a:pt x="698" y="496"/>
                  </a:lnTo>
                  <a:lnTo>
                    <a:pt x="700" y="491"/>
                  </a:lnTo>
                  <a:lnTo>
                    <a:pt x="703" y="488"/>
                  </a:lnTo>
                  <a:lnTo>
                    <a:pt x="704" y="482"/>
                  </a:lnTo>
                  <a:lnTo>
                    <a:pt x="706" y="478"/>
                  </a:lnTo>
                  <a:lnTo>
                    <a:pt x="707" y="473"/>
                  </a:lnTo>
                  <a:lnTo>
                    <a:pt x="710" y="469"/>
                  </a:lnTo>
                  <a:lnTo>
                    <a:pt x="714" y="466"/>
                  </a:lnTo>
                  <a:lnTo>
                    <a:pt x="716" y="462"/>
                  </a:lnTo>
                  <a:lnTo>
                    <a:pt x="718" y="457"/>
                  </a:lnTo>
                  <a:lnTo>
                    <a:pt x="721" y="452"/>
                  </a:lnTo>
                  <a:lnTo>
                    <a:pt x="723" y="449"/>
                  </a:lnTo>
                  <a:lnTo>
                    <a:pt x="727" y="444"/>
                  </a:lnTo>
                  <a:lnTo>
                    <a:pt x="730" y="440"/>
                  </a:lnTo>
                  <a:lnTo>
                    <a:pt x="733" y="437"/>
                  </a:lnTo>
                  <a:lnTo>
                    <a:pt x="736" y="433"/>
                  </a:lnTo>
                  <a:lnTo>
                    <a:pt x="740" y="429"/>
                  </a:lnTo>
                  <a:lnTo>
                    <a:pt x="744" y="426"/>
                  </a:lnTo>
                  <a:lnTo>
                    <a:pt x="746" y="422"/>
                  </a:lnTo>
                  <a:lnTo>
                    <a:pt x="750" y="419"/>
                  </a:lnTo>
                  <a:lnTo>
                    <a:pt x="755" y="416"/>
                  </a:lnTo>
                  <a:lnTo>
                    <a:pt x="757" y="413"/>
                  </a:lnTo>
                  <a:lnTo>
                    <a:pt x="761" y="410"/>
                  </a:lnTo>
                  <a:lnTo>
                    <a:pt x="766" y="406"/>
                  </a:lnTo>
                  <a:lnTo>
                    <a:pt x="770" y="405"/>
                  </a:lnTo>
                  <a:lnTo>
                    <a:pt x="774" y="402"/>
                  </a:lnTo>
                  <a:lnTo>
                    <a:pt x="778" y="399"/>
                  </a:lnTo>
                  <a:lnTo>
                    <a:pt x="782" y="398"/>
                  </a:lnTo>
                  <a:lnTo>
                    <a:pt x="787" y="396"/>
                  </a:lnTo>
                  <a:lnTo>
                    <a:pt x="791" y="393"/>
                  </a:lnTo>
                  <a:lnTo>
                    <a:pt x="797" y="392"/>
                  </a:lnTo>
                  <a:lnTo>
                    <a:pt x="802" y="391"/>
                  </a:lnTo>
                  <a:lnTo>
                    <a:pt x="808" y="391"/>
                  </a:lnTo>
                  <a:lnTo>
                    <a:pt x="850" y="391"/>
                  </a:lnTo>
                  <a:lnTo>
                    <a:pt x="873" y="357"/>
                  </a:lnTo>
                  <a:lnTo>
                    <a:pt x="873" y="356"/>
                  </a:lnTo>
                  <a:lnTo>
                    <a:pt x="873" y="354"/>
                  </a:lnTo>
                  <a:lnTo>
                    <a:pt x="873" y="352"/>
                  </a:lnTo>
                  <a:lnTo>
                    <a:pt x="873" y="350"/>
                  </a:lnTo>
                  <a:lnTo>
                    <a:pt x="873" y="345"/>
                  </a:lnTo>
                  <a:lnTo>
                    <a:pt x="873" y="340"/>
                  </a:lnTo>
                  <a:lnTo>
                    <a:pt x="873" y="334"/>
                  </a:lnTo>
                  <a:lnTo>
                    <a:pt x="873" y="328"/>
                  </a:lnTo>
                  <a:lnTo>
                    <a:pt x="873" y="324"/>
                  </a:lnTo>
                  <a:lnTo>
                    <a:pt x="873" y="321"/>
                  </a:lnTo>
                  <a:lnTo>
                    <a:pt x="873" y="317"/>
                  </a:lnTo>
                  <a:lnTo>
                    <a:pt x="874" y="313"/>
                  </a:lnTo>
                  <a:lnTo>
                    <a:pt x="874" y="310"/>
                  </a:lnTo>
                  <a:lnTo>
                    <a:pt x="876" y="306"/>
                  </a:lnTo>
                  <a:lnTo>
                    <a:pt x="876" y="302"/>
                  </a:lnTo>
                  <a:lnTo>
                    <a:pt x="877" y="299"/>
                  </a:lnTo>
                  <a:lnTo>
                    <a:pt x="877" y="294"/>
                  </a:lnTo>
                  <a:lnTo>
                    <a:pt x="878" y="290"/>
                  </a:lnTo>
                  <a:lnTo>
                    <a:pt x="878" y="285"/>
                  </a:lnTo>
                  <a:lnTo>
                    <a:pt x="879" y="282"/>
                  </a:lnTo>
                  <a:lnTo>
                    <a:pt x="880" y="277"/>
                  </a:lnTo>
                  <a:lnTo>
                    <a:pt x="882" y="273"/>
                  </a:lnTo>
                  <a:lnTo>
                    <a:pt x="883" y="270"/>
                  </a:lnTo>
                  <a:lnTo>
                    <a:pt x="884" y="265"/>
                  </a:lnTo>
                  <a:lnTo>
                    <a:pt x="885" y="260"/>
                  </a:lnTo>
                  <a:lnTo>
                    <a:pt x="886" y="256"/>
                  </a:lnTo>
                  <a:lnTo>
                    <a:pt x="888" y="252"/>
                  </a:lnTo>
                  <a:lnTo>
                    <a:pt x="890" y="248"/>
                  </a:lnTo>
                  <a:lnTo>
                    <a:pt x="891" y="243"/>
                  </a:lnTo>
                  <a:lnTo>
                    <a:pt x="892" y="238"/>
                  </a:lnTo>
                  <a:lnTo>
                    <a:pt x="895" y="235"/>
                  </a:lnTo>
                  <a:lnTo>
                    <a:pt x="897" y="231"/>
                  </a:lnTo>
                  <a:lnTo>
                    <a:pt x="899" y="226"/>
                  </a:lnTo>
                  <a:lnTo>
                    <a:pt x="901" y="222"/>
                  </a:lnTo>
                  <a:lnTo>
                    <a:pt x="903" y="218"/>
                  </a:lnTo>
                  <a:lnTo>
                    <a:pt x="907" y="214"/>
                  </a:lnTo>
                  <a:lnTo>
                    <a:pt x="908" y="210"/>
                  </a:lnTo>
                  <a:lnTo>
                    <a:pt x="912" y="207"/>
                  </a:lnTo>
                  <a:lnTo>
                    <a:pt x="914" y="203"/>
                  </a:lnTo>
                  <a:lnTo>
                    <a:pt x="918" y="199"/>
                  </a:lnTo>
                  <a:lnTo>
                    <a:pt x="920" y="196"/>
                  </a:lnTo>
                  <a:lnTo>
                    <a:pt x="924" y="192"/>
                  </a:lnTo>
                  <a:lnTo>
                    <a:pt x="928" y="189"/>
                  </a:lnTo>
                  <a:lnTo>
                    <a:pt x="931" y="186"/>
                  </a:lnTo>
                  <a:lnTo>
                    <a:pt x="935" y="184"/>
                  </a:lnTo>
                  <a:lnTo>
                    <a:pt x="938" y="181"/>
                  </a:lnTo>
                  <a:lnTo>
                    <a:pt x="943" y="179"/>
                  </a:lnTo>
                  <a:lnTo>
                    <a:pt x="948" y="178"/>
                  </a:lnTo>
                  <a:lnTo>
                    <a:pt x="952" y="174"/>
                  </a:lnTo>
                  <a:lnTo>
                    <a:pt x="958" y="173"/>
                  </a:lnTo>
                  <a:lnTo>
                    <a:pt x="961" y="170"/>
                  </a:lnTo>
                  <a:lnTo>
                    <a:pt x="967" y="169"/>
                  </a:lnTo>
                  <a:lnTo>
                    <a:pt x="972" y="168"/>
                  </a:lnTo>
                  <a:lnTo>
                    <a:pt x="978" y="168"/>
                  </a:lnTo>
                  <a:lnTo>
                    <a:pt x="984" y="167"/>
                  </a:lnTo>
                  <a:lnTo>
                    <a:pt x="990" y="167"/>
                  </a:lnTo>
                  <a:lnTo>
                    <a:pt x="1038" y="169"/>
                  </a:lnTo>
                  <a:lnTo>
                    <a:pt x="1167" y="19"/>
                  </a:lnTo>
                  <a:lnTo>
                    <a:pt x="1298" y="0"/>
                  </a:lnTo>
                  <a:close/>
                </a:path>
              </a:pathLst>
            </a:custGeom>
            <a:solidFill>
              <a:srgbClr val="E6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0" name="Freeform 1056"/>
            <p:cNvSpPr>
              <a:spLocks/>
            </p:cNvSpPr>
            <p:nvPr/>
          </p:nvSpPr>
          <p:spPr bwMode="auto">
            <a:xfrm>
              <a:off x="4618" y="4"/>
              <a:ext cx="841" cy="815"/>
            </a:xfrm>
            <a:custGeom>
              <a:avLst/>
              <a:gdLst>
                <a:gd name="T0" fmla="*/ 53 w 1681"/>
                <a:gd name="T1" fmla="*/ 0 h 1631"/>
                <a:gd name="T2" fmla="*/ 47 w 1681"/>
                <a:gd name="T3" fmla="*/ 14 h 1631"/>
                <a:gd name="T4" fmla="*/ 42 w 1681"/>
                <a:gd name="T5" fmla="*/ 19 h 1631"/>
                <a:gd name="T6" fmla="*/ 41 w 1681"/>
                <a:gd name="T7" fmla="*/ 20 h 1631"/>
                <a:gd name="T8" fmla="*/ 41 w 1681"/>
                <a:gd name="T9" fmla="*/ 20 h 1631"/>
                <a:gd name="T10" fmla="*/ 41 w 1681"/>
                <a:gd name="T11" fmla="*/ 20 h 1631"/>
                <a:gd name="T12" fmla="*/ 41 w 1681"/>
                <a:gd name="T13" fmla="*/ 21 h 1631"/>
                <a:gd name="T14" fmla="*/ 41 w 1681"/>
                <a:gd name="T15" fmla="*/ 21 h 1631"/>
                <a:gd name="T16" fmla="*/ 40 w 1681"/>
                <a:gd name="T17" fmla="*/ 22 h 1631"/>
                <a:gd name="T18" fmla="*/ 40 w 1681"/>
                <a:gd name="T19" fmla="*/ 22 h 1631"/>
                <a:gd name="T20" fmla="*/ 40 w 1681"/>
                <a:gd name="T21" fmla="*/ 23 h 1631"/>
                <a:gd name="T22" fmla="*/ 39 w 1681"/>
                <a:gd name="T23" fmla="*/ 23 h 1631"/>
                <a:gd name="T24" fmla="*/ 38 w 1681"/>
                <a:gd name="T25" fmla="*/ 24 h 1631"/>
                <a:gd name="T26" fmla="*/ 38 w 1681"/>
                <a:gd name="T27" fmla="*/ 24 h 1631"/>
                <a:gd name="T28" fmla="*/ 37 w 1681"/>
                <a:gd name="T29" fmla="*/ 24 h 1631"/>
                <a:gd name="T30" fmla="*/ 37 w 1681"/>
                <a:gd name="T31" fmla="*/ 24 h 1631"/>
                <a:gd name="T32" fmla="*/ 37 w 1681"/>
                <a:gd name="T33" fmla="*/ 24 h 1631"/>
                <a:gd name="T34" fmla="*/ 36 w 1681"/>
                <a:gd name="T35" fmla="*/ 25 h 1631"/>
                <a:gd name="T36" fmla="*/ 36 w 1681"/>
                <a:gd name="T37" fmla="*/ 25 h 1631"/>
                <a:gd name="T38" fmla="*/ 35 w 1681"/>
                <a:gd name="T39" fmla="*/ 25 h 1631"/>
                <a:gd name="T40" fmla="*/ 35 w 1681"/>
                <a:gd name="T41" fmla="*/ 25 h 1631"/>
                <a:gd name="T42" fmla="*/ 35 w 1681"/>
                <a:gd name="T43" fmla="*/ 25 h 1631"/>
                <a:gd name="T44" fmla="*/ 35 w 1681"/>
                <a:gd name="T45" fmla="*/ 26 h 1631"/>
                <a:gd name="T46" fmla="*/ 35 w 1681"/>
                <a:gd name="T47" fmla="*/ 26 h 1631"/>
                <a:gd name="T48" fmla="*/ 35 w 1681"/>
                <a:gd name="T49" fmla="*/ 27 h 1631"/>
                <a:gd name="T50" fmla="*/ 35 w 1681"/>
                <a:gd name="T51" fmla="*/ 27 h 1631"/>
                <a:gd name="T52" fmla="*/ 35 w 1681"/>
                <a:gd name="T53" fmla="*/ 28 h 1631"/>
                <a:gd name="T54" fmla="*/ 35 w 1681"/>
                <a:gd name="T55" fmla="*/ 28 h 1631"/>
                <a:gd name="T56" fmla="*/ 34 w 1681"/>
                <a:gd name="T57" fmla="*/ 28 h 1631"/>
                <a:gd name="T58" fmla="*/ 34 w 1681"/>
                <a:gd name="T59" fmla="*/ 29 h 1631"/>
                <a:gd name="T60" fmla="*/ 34 w 1681"/>
                <a:gd name="T61" fmla="*/ 29 h 1631"/>
                <a:gd name="T62" fmla="*/ 34 w 1681"/>
                <a:gd name="T63" fmla="*/ 29 h 1631"/>
                <a:gd name="T64" fmla="*/ 33 w 1681"/>
                <a:gd name="T65" fmla="*/ 30 h 1631"/>
                <a:gd name="T66" fmla="*/ 33 w 1681"/>
                <a:gd name="T67" fmla="*/ 30 h 1631"/>
                <a:gd name="T68" fmla="*/ 33 w 1681"/>
                <a:gd name="T69" fmla="*/ 30 h 1631"/>
                <a:gd name="T70" fmla="*/ 32 w 1681"/>
                <a:gd name="T71" fmla="*/ 31 h 1631"/>
                <a:gd name="T72" fmla="*/ 32 w 1681"/>
                <a:gd name="T73" fmla="*/ 31 h 1631"/>
                <a:gd name="T74" fmla="*/ 31 w 1681"/>
                <a:gd name="T75" fmla="*/ 31 h 1631"/>
                <a:gd name="T76" fmla="*/ 31 w 1681"/>
                <a:gd name="T77" fmla="*/ 31 h 1631"/>
                <a:gd name="T78" fmla="*/ 30 w 1681"/>
                <a:gd name="T79" fmla="*/ 32 h 1631"/>
                <a:gd name="T80" fmla="*/ 30 w 1681"/>
                <a:gd name="T81" fmla="*/ 32 h 1631"/>
                <a:gd name="T82" fmla="*/ 30 w 1681"/>
                <a:gd name="T83" fmla="*/ 32 h 1631"/>
                <a:gd name="T84" fmla="*/ 29 w 1681"/>
                <a:gd name="T85" fmla="*/ 32 h 1631"/>
                <a:gd name="T86" fmla="*/ 29 w 1681"/>
                <a:gd name="T87" fmla="*/ 32 h 1631"/>
                <a:gd name="T88" fmla="*/ 29 w 1681"/>
                <a:gd name="T89" fmla="*/ 32 h 1631"/>
                <a:gd name="T90" fmla="*/ 19 w 1681"/>
                <a:gd name="T91" fmla="*/ 45 h 163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681" h="1631">
                  <a:moveTo>
                    <a:pt x="0" y="1631"/>
                  </a:moveTo>
                  <a:lnTo>
                    <a:pt x="1681" y="1625"/>
                  </a:lnTo>
                  <a:lnTo>
                    <a:pt x="1681" y="0"/>
                  </a:lnTo>
                  <a:lnTo>
                    <a:pt x="1125" y="9"/>
                  </a:lnTo>
                  <a:lnTo>
                    <a:pt x="1485" y="273"/>
                  </a:lnTo>
                  <a:lnTo>
                    <a:pt x="1475" y="458"/>
                  </a:lnTo>
                  <a:lnTo>
                    <a:pt x="1319" y="624"/>
                  </a:lnTo>
                  <a:lnTo>
                    <a:pt x="1317" y="626"/>
                  </a:lnTo>
                  <a:lnTo>
                    <a:pt x="1316" y="630"/>
                  </a:lnTo>
                  <a:lnTo>
                    <a:pt x="1313" y="635"/>
                  </a:lnTo>
                  <a:lnTo>
                    <a:pt x="1312" y="641"/>
                  </a:lnTo>
                  <a:lnTo>
                    <a:pt x="1311" y="644"/>
                  </a:lnTo>
                  <a:lnTo>
                    <a:pt x="1310" y="648"/>
                  </a:lnTo>
                  <a:lnTo>
                    <a:pt x="1308" y="652"/>
                  </a:lnTo>
                  <a:lnTo>
                    <a:pt x="1307" y="655"/>
                  </a:lnTo>
                  <a:lnTo>
                    <a:pt x="1305" y="659"/>
                  </a:lnTo>
                  <a:lnTo>
                    <a:pt x="1304" y="665"/>
                  </a:lnTo>
                  <a:lnTo>
                    <a:pt x="1302" y="668"/>
                  </a:lnTo>
                  <a:lnTo>
                    <a:pt x="1301" y="673"/>
                  </a:lnTo>
                  <a:lnTo>
                    <a:pt x="1299" y="678"/>
                  </a:lnTo>
                  <a:lnTo>
                    <a:pt x="1296" y="683"/>
                  </a:lnTo>
                  <a:lnTo>
                    <a:pt x="1294" y="688"/>
                  </a:lnTo>
                  <a:lnTo>
                    <a:pt x="1291" y="693"/>
                  </a:lnTo>
                  <a:lnTo>
                    <a:pt x="1288" y="698"/>
                  </a:lnTo>
                  <a:lnTo>
                    <a:pt x="1285" y="704"/>
                  </a:lnTo>
                  <a:lnTo>
                    <a:pt x="1283" y="708"/>
                  </a:lnTo>
                  <a:lnTo>
                    <a:pt x="1279" y="713"/>
                  </a:lnTo>
                  <a:lnTo>
                    <a:pt x="1274" y="718"/>
                  </a:lnTo>
                  <a:lnTo>
                    <a:pt x="1271" y="723"/>
                  </a:lnTo>
                  <a:lnTo>
                    <a:pt x="1267" y="728"/>
                  </a:lnTo>
                  <a:lnTo>
                    <a:pt x="1262" y="734"/>
                  </a:lnTo>
                  <a:lnTo>
                    <a:pt x="1258" y="737"/>
                  </a:lnTo>
                  <a:lnTo>
                    <a:pt x="1252" y="744"/>
                  </a:lnTo>
                  <a:lnTo>
                    <a:pt x="1247" y="748"/>
                  </a:lnTo>
                  <a:lnTo>
                    <a:pt x="1242" y="753"/>
                  </a:lnTo>
                  <a:lnTo>
                    <a:pt x="1235" y="757"/>
                  </a:lnTo>
                  <a:lnTo>
                    <a:pt x="1229" y="760"/>
                  </a:lnTo>
                  <a:lnTo>
                    <a:pt x="1222" y="764"/>
                  </a:lnTo>
                  <a:lnTo>
                    <a:pt x="1216" y="768"/>
                  </a:lnTo>
                  <a:lnTo>
                    <a:pt x="1210" y="771"/>
                  </a:lnTo>
                  <a:lnTo>
                    <a:pt x="1206" y="775"/>
                  </a:lnTo>
                  <a:lnTo>
                    <a:pt x="1199" y="777"/>
                  </a:lnTo>
                  <a:lnTo>
                    <a:pt x="1193" y="781"/>
                  </a:lnTo>
                  <a:lnTo>
                    <a:pt x="1189" y="783"/>
                  </a:lnTo>
                  <a:lnTo>
                    <a:pt x="1183" y="786"/>
                  </a:lnTo>
                  <a:lnTo>
                    <a:pt x="1178" y="788"/>
                  </a:lnTo>
                  <a:lnTo>
                    <a:pt x="1172" y="791"/>
                  </a:lnTo>
                  <a:lnTo>
                    <a:pt x="1167" y="792"/>
                  </a:lnTo>
                  <a:lnTo>
                    <a:pt x="1163" y="794"/>
                  </a:lnTo>
                  <a:lnTo>
                    <a:pt x="1157" y="797"/>
                  </a:lnTo>
                  <a:lnTo>
                    <a:pt x="1154" y="799"/>
                  </a:lnTo>
                  <a:lnTo>
                    <a:pt x="1150" y="800"/>
                  </a:lnTo>
                  <a:lnTo>
                    <a:pt x="1145" y="802"/>
                  </a:lnTo>
                  <a:lnTo>
                    <a:pt x="1141" y="803"/>
                  </a:lnTo>
                  <a:lnTo>
                    <a:pt x="1138" y="804"/>
                  </a:lnTo>
                  <a:lnTo>
                    <a:pt x="1131" y="805"/>
                  </a:lnTo>
                  <a:lnTo>
                    <a:pt x="1126" y="808"/>
                  </a:lnTo>
                  <a:lnTo>
                    <a:pt x="1122" y="809"/>
                  </a:lnTo>
                  <a:lnTo>
                    <a:pt x="1118" y="810"/>
                  </a:lnTo>
                  <a:lnTo>
                    <a:pt x="1116" y="810"/>
                  </a:lnTo>
                  <a:lnTo>
                    <a:pt x="1116" y="811"/>
                  </a:lnTo>
                  <a:lnTo>
                    <a:pt x="1115" y="813"/>
                  </a:lnTo>
                  <a:lnTo>
                    <a:pt x="1115" y="816"/>
                  </a:lnTo>
                  <a:lnTo>
                    <a:pt x="1115" y="820"/>
                  </a:lnTo>
                  <a:lnTo>
                    <a:pt x="1115" y="825"/>
                  </a:lnTo>
                  <a:lnTo>
                    <a:pt x="1114" y="828"/>
                  </a:lnTo>
                  <a:lnTo>
                    <a:pt x="1114" y="834"/>
                  </a:lnTo>
                  <a:lnTo>
                    <a:pt x="1112" y="839"/>
                  </a:lnTo>
                  <a:lnTo>
                    <a:pt x="1111" y="844"/>
                  </a:lnTo>
                  <a:lnTo>
                    <a:pt x="1110" y="851"/>
                  </a:lnTo>
                  <a:lnTo>
                    <a:pt x="1110" y="857"/>
                  </a:lnTo>
                  <a:lnTo>
                    <a:pt x="1109" y="861"/>
                  </a:lnTo>
                  <a:lnTo>
                    <a:pt x="1108" y="865"/>
                  </a:lnTo>
                  <a:lnTo>
                    <a:pt x="1106" y="868"/>
                  </a:lnTo>
                  <a:lnTo>
                    <a:pt x="1105" y="873"/>
                  </a:lnTo>
                  <a:lnTo>
                    <a:pt x="1104" y="877"/>
                  </a:lnTo>
                  <a:lnTo>
                    <a:pt x="1103" y="880"/>
                  </a:lnTo>
                  <a:lnTo>
                    <a:pt x="1102" y="884"/>
                  </a:lnTo>
                  <a:lnTo>
                    <a:pt x="1102" y="889"/>
                  </a:lnTo>
                  <a:lnTo>
                    <a:pt x="1099" y="892"/>
                  </a:lnTo>
                  <a:lnTo>
                    <a:pt x="1098" y="896"/>
                  </a:lnTo>
                  <a:lnTo>
                    <a:pt x="1097" y="900"/>
                  </a:lnTo>
                  <a:lnTo>
                    <a:pt x="1095" y="903"/>
                  </a:lnTo>
                  <a:lnTo>
                    <a:pt x="1093" y="907"/>
                  </a:lnTo>
                  <a:lnTo>
                    <a:pt x="1091" y="912"/>
                  </a:lnTo>
                  <a:lnTo>
                    <a:pt x="1089" y="917"/>
                  </a:lnTo>
                  <a:lnTo>
                    <a:pt x="1087" y="920"/>
                  </a:lnTo>
                  <a:lnTo>
                    <a:pt x="1085" y="925"/>
                  </a:lnTo>
                  <a:lnTo>
                    <a:pt x="1082" y="929"/>
                  </a:lnTo>
                  <a:lnTo>
                    <a:pt x="1080" y="932"/>
                  </a:lnTo>
                  <a:lnTo>
                    <a:pt x="1077" y="937"/>
                  </a:lnTo>
                  <a:lnTo>
                    <a:pt x="1075" y="941"/>
                  </a:lnTo>
                  <a:lnTo>
                    <a:pt x="1073" y="944"/>
                  </a:lnTo>
                  <a:lnTo>
                    <a:pt x="1070" y="949"/>
                  </a:lnTo>
                  <a:lnTo>
                    <a:pt x="1068" y="953"/>
                  </a:lnTo>
                  <a:lnTo>
                    <a:pt x="1063" y="957"/>
                  </a:lnTo>
                  <a:lnTo>
                    <a:pt x="1060" y="960"/>
                  </a:lnTo>
                  <a:lnTo>
                    <a:pt x="1057" y="964"/>
                  </a:lnTo>
                  <a:lnTo>
                    <a:pt x="1053" y="967"/>
                  </a:lnTo>
                  <a:lnTo>
                    <a:pt x="1050" y="971"/>
                  </a:lnTo>
                  <a:lnTo>
                    <a:pt x="1046" y="975"/>
                  </a:lnTo>
                  <a:lnTo>
                    <a:pt x="1042" y="978"/>
                  </a:lnTo>
                  <a:lnTo>
                    <a:pt x="1037" y="982"/>
                  </a:lnTo>
                  <a:lnTo>
                    <a:pt x="1034" y="986"/>
                  </a:lnTo>
                  <a:lnTo>
                    <a:pt x="1029" y="989"/>
                  </a:lnTo>
                  <a:lnTo>
                    <a:pt x="1024" y="992"/>
                  </a:lnTo>
                  <a:lnTo>
                    <a:pt x="1021" y="995"/>
                  </a:lnTo>
                  <a:lnTo>
                    <a:pt x="1016" y="998"/>
                  </a:lnTo>
                  <a:lnTo>
                    <a:pt x="1010" y="1001"/>
                  </a:lnTo>
                  <a:lnTo>
                    <a:pt x="1005" y="1004"/>
                  </a:lnTo>
                  <a:lnTo>
                    <a:pt x="1001" y="1007"/>
                  </a:lnTo>
                  <a:lnTo>
                    <a:pt x="995" y="1009"/>
                  </a:lnTo>
                  <a:lnTo>
                    <a:pt x="991" y="1011"/>
                  </a:lnTo>
                  <a:lnTo>
                    <a:pt x="987" y="1012"/>
                  </a:lnTo>
                  <a:lnTo>
                    <a:pt x="982" y="1015"/>
                  </a:lnTo>
                  <a:lnTo>
                    <a:pt x="977" y="1017"/>
                  </a:lnTo>
                  <a:lnTo>
                    <a:pt x="972" y="1018"/>
                  </a:lnTo>
                  <a:lnTo>
                    <a:pt x="967" y="1021"/>
                  </a:lnTo>
                  <a:lnTo>
                    <a:pt x="964" y="1023"/>
                  </a:lnTo>
                  <a:lnTo>
                    <a:pt x="959" y="1024"/>
                  </a:lnTo>
                  <a:lnTo>
                    <a:pt x="954" y="1027"/>
                  </a:lnTo>
                  <a:lnTo>
                    <a:pt x="950" y="1028"/>
                  </a:lnTo>
                  <a:lnTo>
                    <a:pt x="947" y="1030"/>
                  </a:lnTo>
                  <a:lnTo>
                    <a:pt x="942" y="1032"/>
                  </a:lnTo>
                  <a:lnTo>
                    <a:pt x="938" y="1033"/>
                  </a:lnTo>
                  <a:lnTo>
                    <a:pt x="935" y="1035"/>
                  </a:lnTo>
                  <a:lnTo>
                    <a:pt x="932" y="1036"/>
                  </a:lnTo>
                  <a:lnTo>
                    <a:pt x="927" y="1038"/>
                  </a:lnTo>
                  <a:lnTo>
                    <a:pt x="924" y="1040"/>
                  </a:lnTo>
                  <a:lnTo>
                    <a:pt x="921" y="1040"/>
                  </a:lnTo>
                  <a:lnTo>
                    <a:pt x="919" y="1042"/>
                  </a:lnTo>
                  <a:lnTo>
                    <a:pt x="913" y="1044"/>
                  </a:lnTo>
                  <a:lnTo>
                    <a:pt x="909" y="1046"/>
                  </a:lnTo>
                  <a:lnTo>
                    <a:pt x="906" y="1047"/>
                  </a:lnTo>
                  <a:lnTo>
                    <a:pt x="902" y="1049"/>
                  </a:lnTo>
                  <a:lnTo>
                    <a:pt x="901" y="1050"/>
                  </a:lnTo>
                  <a:lnTo>
                    <a:pt x="582" y="1441"/>
                  </a:lnTo>
                  <a:lnTo>
                    <a:pt x="0" y="1631"/>
                  </a:lnTo>
                  <a:close/>
                </a:path>
              </a:pathLst>
            </a:custGeom>
            <a:solidFill>
              <a:srgbClr val="E6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1" name="Freeform 1057"/>
            <p:cNvSpPr>
              <a:spLocks/>
            </p:cNvSpPr>
            <p:nvPr/>
          </p:nvSpPr>
          <p:spPr bwMode="auto">
            <a:xfrm>
              <a:off x="4532" y="22"/>
              <a:ext cx="537" cy="781"/>
            </a:xfrm>
            <a:custGeom>
              <a:avLst/>
              <a:gdLst>
                <a:gd name="T0" fmla="*/ 30 w 1074"/>
                <a:gd name="T1" fmla="*/ 4 h 1561"/>
                <a:gd name="T2" fmla="*/ 30 w 1074"/>
                <a:gd name="T3" fmla="*/ 4 h 1561"/>
                <a:gd name="T4" fmla="*/ 30 w 1074"/>
                <a:gd name="T5" fmla="*/ 4 h 1561"/>
                <a:gd name="T6" fmla="*/ 30 w 1074"/>
                <a:gd name="T7" fmla="*/ 4 h 1561"/>
                <a:gd name="T8" fmla="*/ 29 w 1074"/>
                <a:gd name="T9" fmla="*/ 4 h 1561"/>
                <a:gd name="T10" fmla="*/ 29 w 1074"/>
                <a:gd name="T11" fmla="*/ 5 h 1561"/>
                <a:gd name="T12" fmla="*/ 28 w 1074"/>
                <a:gd name="T13" fmla="*/ 5 h 1561"/>
                <a:gd name="T14" fmla="*/ 28 w 1074"/>
                <a:gd name="T15" fmla="*/ 5 h 1561"/>
                <a:gd name="T16" fmla="*/ 28 w 1074"/>
                <a:gd name="T17" fmla="*/ 5 h 1561"/>
                <a:gd name="T18" fmla="*/ 28 w 1074"/>
                <a:gd name="T19" fmla="*/ 5 h 1561"/>
                <a:gd name="T20" fmla="*/ 27 w 1074"/>
                <a:gd name="T21" fmla="*/ 6 h 1561"/>
                <a:gd name="T22" fmla="*/ 27 w 1074"/>
                <a:gd name="T23" fmla="*/ 6 h 1561"/>
                <a:gd name="T24" fmla="*/ 26 w 1074"/>
                <a:gd name="T25" fmla="*/ 6 h 1561"/>
                <a:gd name="T26" fmla="*/ 26 w 1074"/>
                <a:gd name="T27" fmla="*/ 7 h 1561"/>
                <a:gd name="T28" fmla="*/ 26 w 1074"/>
                <a:gd name="T29" fmla="*/ 7 h 1561"/>
                <a:gd name="T30" fmla="*/ 26 w 1074"/>
                <a:gd name="T31" fmla="*/ 7 h 1561"/>
                <a:gd name="T32" fmla="*/ 25 w 1074"/>
                <a:gd name="T33" fmla="*/ 8 h 1561"/>
                <a:gd name="T34" fmla="*/ 25 w 1074"/>
                <a:gd name="T35" fmla="*/ 8 h 1561"/>
                <a:gd name="T36" fmla="*/ 25 w 1074"/>
                <a:gd name="T37" fmla="*/ 8 h 1561"/>
                <a:gd name="T38" fmla="*/ 25 w 1074"/>
                <a:gd name="T39" fmla="*/ 9 h 1561"/>
                <a:gd name="T40" fmla="*/ 25 w 1074"/>
                <a:gd name="T41" fmla="*/ 9 h 1561"/>
                <a:gd name="T42" fmla="*/ 25 w 1074"/>
                <a:gd name="T43" fmla="*/ 9 h 1561"/>
                <a:gd name="T44" fmla="*/ 25 w 1074"/>
                <a:gd name="T45" fmla="*/ 9 h 1561"/>
                <a:gd name="T46" fmla="*/ 25 w 1074"/>
                <a:gd name="T47" fmla="*/ 10 h 1561"/>
                <a:gd name="T48" fmla="*/ 25 w 1074"/>
                <a:gd name="T49" fmla="*/ 10 h 1561"/>
                <a:gd name="T50" fmla="*/ 25 w 1074"/>
                <a:gd name="T51" fmla="*/ 10 h 1561"/>
                <a:gd name="T52" fmla="*/ 25 w 1074"/>
                <a:gd name="T53" fmla="*/ 10 h 1561"/>
                <a:gd name="T54" fmla="*/ 25 w 1074"/>
                <a:gd name="T55" fmla="*/ 11 h 1561"/>
                <a:gd name="T56" fmla="*/ 25 w 1074"/>
                <a:gd name="T57" fmla="*/ 11 h 1561"/>
                <a:gd name="T58" fmla="*/ 25 w 1074"/>
                <a:gd name="T59" fmla="*/ 11 h 1561"/>
                <a:gd name="T60" fmla="*/ 24 w 1074"/>
                <a:gd name="T61" fmla="*/ 11 h 1561"/>
                <a:gd name="T62" fmla="*/ 24 w 1074"/>
                <a:gd name="T63" fmla="*/ 11 h 1561"/>
                <a:gd name="T64" fmla="*/ 24 w 1074"/>
                <a:gd name="T65" fmla="*/ 11 h 1561"/>
                <a:gd name="T66" fmla="*/ 23 w 1074"/>
                <a:gd name="T67" fmla="*/ 11 h 1561"/>
                <a:gd name="T68" fmla="*/ 23 w 1074"/>
                <a:gd name="T69" fmla="*/ 11 h 1561"/>
                <a:gd name="T70" fmla="*/ 23 w 1074"/>
                <a:gd name="T71" fmla="*/ 12 h 1561"/>
                <a:gd name="T72" fmla="*/ 23 w 1074"/>
                <a:gd name="T73" fmla="*/ 12 h 1561"/>
                <a:gd name="T74" fmla="*/ 22 w 1074"/>
                <a:gd name="T75" fmla="*/ 12 h 1561"/>
                <a:gd name="T76" fmla="*/ 22 w 1074"/>
                <a:gd name="T77" fmla="*/ 12 h 1561"/>
                <a:gd name="T78" fmla="*/ 22 w 1074"/>
                <a:gd name="T79" fmla="*/ 12 h 1561"/>
                <a:gd name="T80" fmla="*/ 22 w 1074"/>
                <a:gd name="T81" fmla="*/ 12 h 1561"/>
                <a:gd name="T82" fmla="*/ 21 w 1074"/>
                <a:gd name="T83" fmla="*/ 13 h 1561"/>
                <a:gd name="T84" fmla="*/ 21 w 1074"/>
                <a:gd name="T85" fmla="*/ 13 h 1561"/>
                <a:gd name="T86" fmla="*/ 21 w 1074"/>
                <a:gd name="T87" fmla="*/ 13 h 1561"/>
                <a:gd name="T88" fmla="*/ 20 w 1074"/>
                <a:gd name="T89" fmla="*/ 13 h 1561"/>
                <a:gd name="T90" fmla="*/ 20 w 1074"/>
                <a:gd name="T91" fmla="*/ 13 h 1561"/>
                <a:gd name="T92" fmla="*/ 20 w 1074"/>
                <a:gd name="T93" fmla="*/ 14 h 1561"/>
                <a:gd name="T94" fmla="*/ 20 w 1074"/>
                <a:gd name="T95" fmla="*/ 14 h 1561"/>
                <a:gd name="T96" fmla="*/ 19 w 1074"/>
                <a:gd name="T97" fmla="*/ 14 h 1561"/>
                <a:gd name="T98" fmla="*/ 19 w 1074"/>
                <a:gd name="T99" fmla="*/ 15 h 1561"/>
                <a:gd name="T100" fmla="*/ 19 w 1074"/>
                <a:gd name="T101" fmla="*/ 15 h 1561"/>
                <a:gd name="T102" fmla="*/ 19 w 1074"/>
                <a:gd name="T103" fmla="*/ 15 h 1561"/>
                <a:gd name="T104" fmla="*/ 19 w 1074"/>
                <a:gd name="T105" fmla="*/ 15 h 1561"/>
                <a:gd name="T106" fmla="*/ 19 w 1074"/>
                <a:gd name="T107" fmla="*/ 16 h 1561"/>
                <a:gd name="T108" fmla="*/ 19 w 1074"/>
                <a:gd name="T109" fmla="*/ 16 h 1561"/>
                <a:gd name="T110" fmla="*/ 19 w 1074"/>
                <a:gd name="T111" fmla="*/ 16 h 1561"/>
                <a:gd name="T112" fmla="*/ 6 w 1074"/>
                <a:gd name="T113" fmla="*/ 31 h 1561"/>
                <a:gd name="T114" fmla="*/ 0 w 1074"/>
                <a:gd name="T115" fmla="*/ 49 h 1561"/>
                <a:gd name="T116" fmla="*/ 34 w 1074"/>
                <a:gd name="T117" fmla="*/ 0 h 156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074" h="1561">
                  <a:moveTo>
                    <a:pt x="1074" y="0"/>
                  </a:moveTo>
                  <a:lnTo>
                    <a:pt x="953" y="110"/>
                  </a:lnTo>
                  <a:lnTo>
                    <a:pt x="952" y="110"/>
                  </a:lnTo>
                  <a:lnTo>
                    <a:pt x="947" y="112"/>
                  </a:lnTo>
                  <a:lnTo>
                    <a:pt x="943" y="113"/>
                  </a:lnTo>
                  <a:lnTo>
                    <a:pt x="940" y="115"/>
                  </a:lnTo>
                  <a:lnTo>
                    <a:pt x="936" y="117"/>
                  </a:lnTo>
                  <a:lnTo>
                    <a:pt x="931" y="119"/>
                  </a:lnTo>
                  <a:lnTo>
                    <a:pt x="925" y="121"/>
                  </a:lnTo>
                  <a:lnTo>
                    <a:pt x="920" y="124"/>
                  </a:lnTo>
                  <a:lnTo>
                    <a:pt x="914" y="127"/>
                  </a:lnTo>
                  <a:lnTo>
                    <a:pt x="908" y="130"/>
                  </a:lnTo>
                  <a:lnTo>
                    <a:pt x="901" y="134"/>
                  </a:lnTo>
                  <a:lnTo>
                    <a:pt x="895" y="138"/>
                  </a:lnTo>
                  <a:lnTo>
                    <a:pt x="889" y="141"/>
                  </a:lnTo>
                  <a:lnTo>
                    <a:pt x="883" y="146"/>
                  </a:lnTo>
                  <a:lnTo>
                    <a:pt x="879" y="147"/>
                  </a:lnTo>
                  <a:lnTo>
                    <a:pt x="875" y="150"/>
                  </a:lnTo>
                  <a:lnTo>
                    <a:pt x="872" y="152"/>
                  </a:lnTo>
                  <a:lnTo>
                    <a:pt x="868" y="155"/>
                  </a:lnTo>
                  <a:lnTo>
                    <a:pt x="861" y="158"/>
                  </a:lnTo>
                  <a:lnTo>
                    <a:pt x="855" y="164"/>
                  </a:lnTo>
                  <a:lnTo>
                    <a:pt x="848" y="168"/>
                  </a:lnTo>
                  <a:lnTo>
                    <a:pt x="842" y="174"/>
                  </a:lnTo>
                  <a:lnTo>
                    <a:pt x="837" y="179"/>
                  </a:lnTo>
                  <a:lnTo>
                    <a:pt x="831" y="184"/>
                  </a:lnTo>
                  <a:lnTo>
                    <a:pt x="825" y="190"/>
                  </a:lnTo>
                  <a:lnTo>
                    <a:pt x="820" y="194"/>
                  </a:lnTo>
                  <a:lnTo>
                    <a:pt x="815" y="201"/>
                  </a:lnTo>
                  <a:lnTo>
                    <a:pt x="811" y="207"/>
                  </a:lnTo>
                  <a:lnTo>
                    <a:pt x="807" y="211"/>
                  </a:lnTo>
                  <a:lnTo>
                    <a:pt x="804" y="217"/>
                  </a:lnTo>
                  <a:lnTo>
                    <a:pt x="802" y="224"/>
                  </a:lnTo>
                  <a:lnTo>
                    <a:pt x="800" y="231"/>
                  </a:lnTo>
                  <a:lnTo>
                    <a:pt x="798" y="236"/>
                  </a:lnTo>
                  <a:lnTo>
                    <a:pt x="797" y="242"/>
                  </a:lnTo>
                  <a:lnTo>
                    <a:pt x="796" y="247"/>
                  </a:lnTo>
                  <a:lnTo>
                    <a:pt x="793" y="253"/>
                  </a:lnTo>
                  <a:lnTo>
                    <a:pt x="792" y="257"/>
                  </a:lnTo>
                  <a:lnTo>
                    <a:pt x="792" y="262"/>
                  </a:lnTo>
                  <a:lnTo>
                    <a:pt x="791" y="267"/>
                  </a:lnTo>
                  <a:lnTo>
                    <a:pt x="790" y="272"/>
                  </a:lnTo>
                  <a:lnTo>
                    <a:pt x="788" y="276"/>
                  </a:lnTo>
                  <a:lnTo>
                    <a:pt x="787" y="280"/>
                  </a:lnTo>
                  <a:lnTo>
                    <a:pt x="786" y="284"/>
                  </a:lnTo>
                  <a:lnTo>
                    <a:pt x="786" y="288"/>
                  </a:lnTo>
                  <a:lnTo>
                    <a:pt x="785" y="291"/>
                  </a:lnTo>
                  <a:lnTo>
                    <a:pt x="785" y="295"/>
                  </a:lnTo>
                  <a:lnTo>
                    <a:pt x="784" y="299"/>
                  </a:lnTo>
                  <a:lnTo>
                    <a:pt x="784" y="302"/>
                  </a:lnTo>
                  <a:lnTo>
                    <a:pt x="782" y="307"/>
                  </a:lnTo>
                  <a:lnTo>
                    <a:pt x="782" y="312"/>
                  </a:lnTo>
                  <a:lnTo>
                    <a:pt x="781" y="316"/>
                  </a:lnTo>
                  <a:lnTo>
                    <a:pt x="781" y="320"/>
                  </a:lnTo>
                  <a:lnTo>
                    <a:pt x="781" y="325"/>
                  </a:lnTo>
                  <a:lnTo>
                    <a:pt x="781" y="326"/>
                  </a:lnTo>
                  <a:lnTo>
                    <a:pt x="779" y="326"/>
                  </a:lnTo>
                  <a:lnTo>
                    <a:pt x="778" y="326"/>
                  </a:lnTo>
                  <a:lnTo>
                    <a:pt x="775" y="328"/>
                  </a:lnTo>
                  <a:lnTo>
                    <a:pt x="773" y="329"/>
                  </a:lnTo>
                  <a:lnTo>
                    <a:pt x="768" y="331"/>
                  </a:lnTo>
                  <a:lnTo>
                    <a:pt x="762" y="332"/>
                  </a:lnTo>
                  <a:lnTo>
                    <a:pt x="757" y="335"/>
                  </a:lnTo>
                  <a:lnTo>
                    <a:pt x="751" y="339"/>
                  </a:lnTo>
                  <a:lnTo>
                    <a:pt x="747" y="340"/>
                  </a:lnTo>
                  <a:lnTo>
                    <a:pt x="744" y="341"/>
                  </a:lnTo>
                  <a:lnTo>
                    <a:pt x="739" y="343"/>
                  </a:lnTo>
                  <a:lnTo>
                    <a:pt x="736" y="345"/>
                  </a:lnTo>
                  <a:lnTo>
                    <a:pt x="732" y="347"/>
                  </a:lnTo>
                  <a:lnTo>
                    <a:pt x="728" y="348"/>
                  </a:lnTo>
                  <a:lnTo>
                    <a:pt x="723" y="351"/>
                  </a:lnTo>
                  <a:lnTo>
                    <a:pt x="719" y="353"/>
                  </a:lnTo>
                  <a:lnTo>
                    <a:pt x="716" y="354"/>
                  </a:lnTo>
                  <a:lnTo>
                    <a:pt x="711" y="357"/>
                  </a:lnTo>
                  <a:lnTo>
                    <a:pt x="706" y="359"/>
                  </a:lnTo>
                  <a:lnTo>
                    <a:pt x="703" y="363"/>
                  </a:lnTo>
                  <a:lnTo>
                    <a:pt x="698" y="364"/>
                  </a:lnTo>
                  <a:lnTo>
                    <a:pt x="694" y="368"/>
                  </a:lnTo>
                  <a:lnTo>
                    <a:pt x="689" y="370"/>
                  </a:lnTo>
                  <a:lnTo>
                    <a:pt x="684" y="374"/>
                  </a:lnTo>
                  <a:lnTo>
                    <a:pt x="680" y="376"/>
                  </a:lnTo>
                  <a:lnTo>
                    <a:pt x="676" y="380"/>
                  </a:lnTo>
                  <a:lnTo>
                    <a:pt x="670" y="382"/>
                  </a:lnTo>
                  <a:lnTo>
                    <a:pt x="666" y="386"/>
                  </a:lnTo>
                  <a:lnTo>
                    <a:pt x="661" y="388"/>
                  </a:lnTo>
                  <a:lnTo>
                    <a:pt x="657" y="392"/>
                  </a:lnTo>
                  <a:lnTo>
                    <a:pt x="652" y="397"/>
                  </a:lnTo>
                  <a:lnTo>
                    <a:pt x="648" y="400"/>
                  </a:lnTo>
                  <a:lnTo>
                    <a:pt x="643" y="403"/>
                  </a:lnTo>
                  <a:lnTo>
                    <a:pt x="640" y="406"/>
                  </a:lnTo>
                  <a:lnTo>
                    <a:pt x="635" y="411"/>
                  </a:lnTo>
                  <a:lnTo>
                    <a:pt x="631" y="415"/>
                  </a:lnTo>
                  <a:lnTo>
                    <a:pt x="626" y="418"/>
                  </a:lnTo>
                  <a:lnTo>
                    <a:pt x="623" y="423"/>
                  </a:lnTo>
                  <a:lnTo>
                    <a:pt x="619" y="427"/>
                  </a:lnTo>
                  <a:lnTo>
                    <a:pt x="615" y="432"/>
                  </a:lnTo>
                  <a:lnTo>
                    <a:pt x="612" y="435"/>
                  </a:lnTo>
                  <a:lnTo>
                    <a:pt x="608" y="440"/>
                  </a:lnTo>
                  <a:lnTo>
                    <a:pt x="605" y="444"/>
                  </a:lnTo>
                  <a:lnTo>
                    <a:pt x="602" y="449"/>
                  </a:lnTo>
                  <a:lnTo>
                    <a:pt x="599" y="454"/>
                  </a:lnTo>
                  <a:lnTo>
                    <a:pt x="596" y="458"/>
                  </a:lnTo>
                  <a:lnTo>
                    <a:pt x="594" y="463"/>
                  </a:lnTo>
                  <a:lnTo>
                    <a:pt x="591" y="468"/>
                  </a:lnTo>
                  <a:lnTo>
                    <a:pt x="589" y="473"/>
                  </a:lnTo>
                  <a:lnTo>
                    <a:pt x="586" y="478"/>
                  </a:lnTo>
                  <a:lnTo>
                    <a:pt x="585" y="483"/>
                  </a:lnTo>
                  <a:lnTo>
                    <a:pt x="584" y="489"/>
                  </a:lnTo>
                  <a:lnTo>
                    <a:pt x="582" y="495"/>
                  </a:lnTo>
                  <a:lnTo>
                    <a:pt x="582" y="501"/>
                  </a:lnTo>
                  <a:lnTo>
                    <a:pt x="580" y="506"/>
                  </a:lnTo>
                  <a:lnTo>
                    <a:pt x="580" y="512"/>
                  </a:lnTo>
                  <a:lnTo>
                    <a:pt x="580" y="561"/>
                  </a:lnTo>
                  <a:lnTo>
                    <a:pt x="173" y="970"/>
                  </a:lnTo>
                  <a:lnTo>
                    <a:pt x="89" y="1522"/>
                  </a:lnTo>
                  <a:lnTo>
                    <a:pt x="0" y="1561"/>
                  </a:lnTo>
                  <a:lnTo>
                    <a:pt x="6" y="9"/>
                  </a:lnTo>
                  <a:lnTo>
                    <a:pt x="1074" y="0"/>
                  </a:lnTo>
                  <a:close/>
                </a:path>
              </a:pathLst>
            </a:custGeom>
            <a:gradFill rotWithShape="1">
              <a:gsLst>
                <a:gs pos="0">
                  <a:srgbClr val="6E7184"/>
                </a:gs>
                <a:gs pos="100000">
                  <a:srgbClr val="07070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2" name="Freeform 1058"/>
            <p:cNvSpPr>
              <a:spLocks/>
            </p:cNvSpPr>
            <p:nvPr/>
          </p:nvSpPr>
          <p:spPr bwMode="auto">
            <a:xfrm>
              <a:off x="4697" y="20"/>
              <a:ext cx="751" cy="792"/>
            </a:xfrm>
            <a:custGeom>
              <a:avLst/>
              <a:gdLst>
                <a:gd name="T0" fmla="*/ 42 w 1502"/>
                <a:gd name="T1" fmla="*/ 15 h 1583"/>
                <a:gd name="T2" fmla="*/ 37 w 1502"/>
                <a:gd name="T3" fmla="*/ 19 h 1583"/>
                <a:gd name="T4" fmla="*/ 37 w 1502"/>
                <a:gd name="T5" fmla="*/ 20 h 1583"/>
                <a:gd name="T6" fmla="*/ 37 w 1502"/>
                <a:gd name="T7" fmla="*/ 20 h 1583"/>
                <a:gd name="T8" fmla="*/ 37 w 1502"/>
                <a:gd name="T9" fmla="*/ 20 h 1583"/>
                <a:gd name="T10" fmla="*/ 37 w 1502"/>
                <a:gd name="T11" fmla="*/ 21 h 1583"/>
                <a:gd name="T12" fmla="*/ 37 w 1502"/>
                <a:gd name="T13" fmla="*/ 21 h 1583"/>
                <a:gd name="T14" fmla="*/ 37 w 1502"/>
                <a:gd name="T15" fmla="*/ 21 h 1583"/>
                <a:gd name="T16" fmla="*/ 37 w 1502"/>
                <a:gd name="T17" fmla="*/ 22 h 1583"/>
                <a:gd name="T18" fmla="*/ 36 w 1502"/>
                <a:gd name="T19" fmla="*/ 23 h 1583"/>
                <a:gd name="T20" fmla="*/ 36 w 1502"/>
                <a:gd name="T21" fmla="*/ 23 h 1583"/>
                <a:gd name="T22" fmla="*/ 35 w 1502"/>
                <a:gd name="T23" fmla="*/ 24 h 1583"/>
                <a:gd name="T24" fmla="*/ 35 w 1502"/>
                <a:gd name="T25" fmla="*/ 24 h 1583"/>
                <a:gd name="T26" fmla="*/ 35 w 1502"/>
                <a:gd name="T27" fmla="*/ 24 h 1583"/>
                <a:gd name="T28" fmla="*/ 34 w 1502"/>
                <a:gd name="T29" fmla="*/ 24 h 1583"/>
                <a:gd name="T30" fmla="*/ 34 w 1502"/>
                <a:gd name="T31" fmla="*/ 25 h 1583"/>
                <a:gd name="T32" fmla="*/ 33 w 1502"/>
                <a:gd name="T33" fmla="*/ 25 h 1583"/>
                <a:gd name="T34" fmla="*/ 32 w 1502"/>
                <a:gd name="T35" fmla="*/ 25 h 1583"/>
                <a:gd name="T36" fmla="*/ 32 w 1502"/>
                <a:gd name="T37" fmla="*/ 25 h 1583"/>
                <a:gd name="T38" fmla="*/ 32 w 1502"/>
                <a:gd name="T39" fmla="*/ 26 h 1583"/>
                <a:gd name="T40" fmla="*/ 32 w 1502"/>
                <a:gd name="T41" fmla="*/ 26 h 1583"/>
                <a:gd name="T42" fmla="*/ 31 w 1502"/>
                <a:gd name="T43" fmla="*/ 26 h 1583"/>
                <a:gd name="T44" fmla="*/ 31 w 1502"/>
                <a:gd name="T45" fmla="*/ 27 h 1583"/>
                <a:gd name="T46" fmla="*/ 31 w 1502"/>
                <a:gd name="T47" fmla="*/ 27 h 1583"/>
                <a:gd name="T48" fmla="*/ 31 w 1502"/>
                <a:gd name="T49" fmla="*/ 28 h 1583"/>
                <a:gd name="T50" fmla="*/ 31 w 1502"/>
                <a:gd name="T51" fmla="*/ 28 h 1583"/>
                <a:gd name="T52" fmla="*/ 31 w 1502"/>
                <a:gd name="T53" fmla="*/ 29 h 1583"/>
                <a:gd name="T54" fmla="*/ 30 w 1502"/>
                <a:gd name="T55" fmla="*/ 30 h 1583"/>
                <a:gd name="T56" fmla="*/ 30 w 1502"/>
                <a:gd name="T57" fmla="*/ 30 h 1583"/>
                <a:gd name="T58" fmla="*/ 29 w 1502"/>
                <a:gd name="T59" fmla="*/ 30 h 1583"/>
                <a:gd name="T60" fmla="*/ 29 w 1502"/>
                <a:gd name="T61" fmla="*/ 30 h 1583"/>
                <a:gd name="T62" fmla="*/ 29 w 1502"/>
                <a:gd name="T63" fmla="*/ 31 h 1583"/>
                <a:gd name="T64" fmla="*/ 28 w 1502"/>
                <a:gd name="T65" fmla="*/ 31 h 1583"/>
                <a:gd name="T66" fmla="*/ 28 w 1502"/>
                <a:gd name="T67" fmla="*/ 31 h 1583"/>
                <a:gd name="T68" fmla="*/ 27 w 1502"/>
                <a:gd name="T69" fmla="*/ 31 h 1583"/>
                <a:gd name="T70" fmla="*/ 27 w 1502"/>
                <a:gd name="T71" fmla="*/ 31 h 1583"/>
                <a:gd name="T72" fmla="*/ 26 w 1502"/>
                <a:gd name="T73" fmla="*/ 32 h 1583"/>
                <a:gd name="T74" fmla="*/ 26 w 1502"/>
                <a:gd name="T75" fmla="*/ 32 h 1583"/>
                <a:gd name="T76" fmla="*/ 25 w 1502"/>
                <a:gd name="T77" fmla="*/ 32 h 1583"/>
                <a:gd name="T78" fmla="*/ 25 w 1502"/>
                <a:gd name="T79" fmla="*/ 32 h 1583"/>
                <a:gd name="T80" fmla="*/ 25 w 1502"/>
                <a:gd name="T81" fmla="*/ 33 h 1583"/>
                <a:gd name="T82" fmla="*/ 24 w 1502"/>
                <a:gd name="T83" fmla="*/ 33 h 1583"/>
                <a:gd name="T84" fmla="*/ 47 w 1502"/>
                <a:gd name="T85" fmla="*/ 49 h 1583"/>
                <a:gd name="T86" fmla="*/ 33 w 1502"/>
                <a:gd name="T87" fmla="*/ 0 h 158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02" h="1583">
                  <a:moveTo>
                    <a:pt x="1055" y="0"/>
                  </a:moveTo>
                  <a:lnTo>
                    <a:pt x="1365" y="221"/>
                  </a:lnTo>
                  <a:lnTo>
                    <a:pt x="1342" y="456"/>
                  </a:lnTo>
                  <a:lnTo>
                    <a:pt x="1183" y="591"/>
                  </a:lnTo>
                  <a:lnTo>
                    <a:pt x="1182" y="596"/>
                  </a:lnTo>
                  <a:lnTo>
                    <a:pt x="1182" y="599"/>
                  </a:lnTo>
                  <a:lnTo>
                    <a:pt x="1180" y="604"/>
                  </a:lnTo>
                  <a:lnTo>
                    <a:pt x="1180" y="609"/>
                  </a:lnTo>
                  <a:lnTo>
                    <a:pt x="1180" y="612"/>
                  </a:lnTo>
                  <a:lnTo>
                    <a:pt x="1179" y="617"/>
                  </a:lnTo>
                  <a:lnTo>
                    <a:pt x="1179" y="622"/>
                  </a:lnTo>
                  <a:lnTo>
                    <a:pt x="1179" y="626"/>
                  </a:lnTo>
                  <a:lnTo>
                    <a:pt x="1177" y="629"/>
                  </a:lnTo>
                  <a:lnTo>
                    <a:pt x="1177" y="634"/>
                  </a:lnTo>
                  <a:lnTo>
                    <a:pt x="1176" y="638"/>
                  </a:lnTo>
                  <a:lnTo>
                    <a:pt x="1176" y="642"/>
                  </a:lnTo>
                  <a:lnTo>
                    <a:pt x="1174" y="645"/>
                  </a:lnTo>
                  <a:lnTo>
                    <a:pt x="1173" y="649"/>
                  </a:lnTo>
                  <a:lnTo>
                    <a:pt x="1173" y="652"/>
                  </a:lnTo>
                  <a:lnTo>
                    <a:pt x="1172" y="657"/>
                  </a:lnTo>
                  <a:lnTo>
                    <a:pt x="1171" y="661"/>
                  </a:lnTo>
                  <a:lnTo>
                    <a:pt x="1169" y="665"/>
                  </a:lnTo>
                  <a:lnTo>
                    <a:pt x="1168" y="667"/>
                  </a:lnTo>
                  <a:lnTo>
                    <a:pt x="1168" y="672"/>
                  </a:lnTo>
                  <a:lnTo>
                    <a:pt x="1165" y="678"/>
                  </a:lnTo>
                  <a:lnTo>
                    <a:pt x="1162" y="685"/>
                  </a:lnTo>
                  <a:lnTo>
                    <a:pt x="1159" y="691"/>
                  </a:lnTo>
                  <a:lnTo>
                    <a:pt x="1155" y="697"/>
                  </a:lnTo>
                  <a:lnTo>
                    <a:pt x="1151" y="703"/>
                  </a:lnTo>
                  <a:lnTo>
                    <a:pt x="1147" y="711"/>
                  </a:lnTo>
                  <a:lnTo>
                    <a:pt x="1142" y="717"/>
                  </a:lnTo>
                  <a:lnTo>
                    <a:pt x="1136" y="723"/>
                  </a:lnTo>
                  <a:lnTo>
                    <a:pt x="1130" y="727"/>
                  </a:lnTo>
                  <a:lnTo>
                    <a:pt x="1124" y="734"/>
                  </a:lnTo>
                  <a:lnTo>
                    <a:pt x="1120" y="736"/>
                  </a:lnTo>
                  <a:lnTo>
                    <a:pt x="1116" y="738"/>
                  </a:lnTo>
                  <a:lnTo>
                    <a:pt x="1113" y="741"/>
                  </a:lnTo>
                  <a:lnTo>
                    <a:pt x="1108" y="744"/>
                  </a:lnTo>
                  <a:lnTo>
                    <a:pt x="1104" y="747"/>
                  </a:lnTo>
                  <a:lnTo>
                    <a:pt x="1101" y="750"/>
                  </a:lnTo>
                  <a:lnTo>
                    <a:pt x="1096" y="753"/>
                  </a:lnTo>
                  <a:lnTo>
                    <a:pt x="1092" y="755"/>
                  </a:lnTo>
                  <a:lnTo>
                    <a:pt x="1087" y="758"/>
                  </a:lnTo>
                  <a:lnTo>
                    <a:pt x="1081" y="761"/>
                  </a:lnTo>
                  <a:lnTo>
                    <a:pt x="1076" y="763"/>
                  </a:lnTo>
                  <a:lnTo>
                    <a:pt x="1072" y="766"/>
                  </a:lnTo>
                  <a:lnTo>
                    <a:pt x="1065" y="769"/>
                  </a:lnTo>
                  <a:lnTo>
                    <a:pt x="1061" y="771"/>
                  </a:lnTo>
                  <a:lnTo>
                    <a:pt x="1055" y="773"/>
                  </a:lnTo>
                  <a:lnTo>
                    <a:pt x="1049" y="777"/>
                  </a:lnTo>
                  <a:lnTo>
                    <a:pt x="1041" y="780"/>
                  </a:lnTo>
                  <a:lnTo>
                    <a:pt x="1035" y="782"/>
                  </a:lnTo>
                  <a:lnTo>
                    <a:pt x="1028" y="784"/>
                  </a:lnTo>
                  <a:lnTo>
                    <a:pt x="1022" y="788"/>
                  </a:lnTo>
                  <a:lnTo>
                    <a:pt x="1015" y="790"/>
                  </a:lnTo>
                  <a:lnTo>
                    <a:pt x="1009" y="793"/>
                  </a:lnTo>
                  <a:lnTo>
                    <a:pt x="1000" y="795"/>
                  </a:lnTo>
                  <a:lnTo>
                    <a:pt x="994" y="799"/>
                  </a:lnTo>
                  <a:lnTo>
                    <a:pt x="993" y="800"/>
                  </a:lnTo>
                  <a:lnTo>
                    <a:pt x="993" y="804"/>
                  </a:lnTo>
                  <a:lnTo>
                    <a:pt x="993" y="805"/>
                  </a:lnTo>
                  <a:lnTo>
                    <a:pt x="993" y="809"/>
                  </a:lnTo>
                  <a:lnTo>
                    <a:pt x="993" y="811"/>
                  </a:lnTo>
                  <a:lnTo>
                    <a:pt x="993" y="816"/>
                  </a:lnTo>
                  <a:lnTo>
                    <a:pt x="993" y="819"/>
                  </a:lnTo>
                  <a:lnTo>
                    <a:pt x="992" y="824"/>
                  </a:lnTo>
                  <a:lnTo>
                    <a:pt x="992" y="829"/>
                  </a:lnTo>
                  <a:lnTo>
                    <a:pt x="992" y="834"/>
                  </a:lnTo>
                  <a:lnTo>
                    <a:pt x="990" y="840"/>
                  </a:lnTo>
                  <a:lnTo>
                    <a:pt x="989" y="845"/>
                  </a:lnTo>
                  <a:lnTo>
                    <a:pt x="988" y="852"/>
                  </a:lnTo>
                  <a:lnTo>
                    <a:pt x="988" y="858"/>
                  </a:lnTo>
                  <a:lnTo>
                    <a:pt x="986" y="863"/>
                  </a:lnTo>
                  <a:lnTo>
                    <a:pt x="984" y="869"/>
                  </a:lnTo>
                  <a:lnTo>
                    <a:pt x="982" y="875"/>
                  </a:lnTo>
                  <a:lnTo>
                    <a:pt x="981" y="882"/>
                  </a:lnTo>
                  <a:lnTo>
                    <a:pt x="978" y="887"/>
                  </a:lnTo>
                  <a:lnTo>
                    <a:pt x="975" y="894"/>
                  </a:lnTo>
                  <a:lnTo>
                    <a:pt x="972" y="901"/>
                  </a:lnTo>
                  <a:lnTo>
                    <a:pt x="970" y="907"/>
                  </a:lnTo>
                  <a:lnTo>
                    <a:pt x="966" y="911"/>
                  </a:lnTo>
                  <a:lnTo>
                    <a:pt x="963" y="917"/>
                  </a:lnTo>
                  <a:lnTo>
                    <a:pt x="958" y="924"/>
                  </a:lnTo>
                  <a:lnTo>
                    <a:pt x="953" y="930"/>
                  </a:lnTo>
                  <a:lnTo>
                    <a:pt x="947" y="933"/>
                  </a:lnTo>
                  <a:lnTo>
                    <a:pt x="942" y="938"/>
                  </a:lnTo>
                  <a:lnTo>
                    <a:pt x="937" y="943"/>
                  </a:lnTo>
                  <a:lnTo>
                    <a:pt x="931" y="948"/>
                  </a:lnTo>
                  <a:lnTo>
                    <a:pt x="928" y="949"/>
                  </a:lnTo>
                  <a:lnTo>
                    <a:pt x="924" y="950"/>
                  </a:lnTo>
                  <a:lnTo>
                    <a:pt x="920" y="953"/>
                  </a:lnTo>
                  <a:lnTo>
                    <a:pt x="917" y="955"/>
                  </a:lnTo>
                  <a:lnTo>
                    <a:pt x="913" y="956"/>
                  </a:lnTo>
                  <a:lnTo>
                    <a:pt x="911" y="959"/>
                  </a:lnTo>
                  <a:lnTo>
                    <a:pt x="906" y="960"/>
                  </a:lnTo>
                  <a:lnTo>
                    <a:pt x="903" y="962"/>
                  </a:lnTo>
                  <a:lnTo>
                    <a:pt x="900" y="963"/>
                  </a:lnTo>
                  <a:lnTo>
                    <a:pt x="896" y="965"/>
                  </a:lnTo>
                  <a:lnTo>
                    <a:pt x="891" y="967"/>
                  </a:lnTo>
                  <a:lnTo>
                    <a:pt x="889" y="970"/>
                  </a:lnTo>
                  <a:lnTo>
                    <a:pt x="882" y="973"/>
                  </a:lnTo>
                  <a:lnTo>
                    <a:pt x="876" y="977"/>
                  </a:lnTo>
                  <a:lnTo>
                    <a:pt x="872" y="978"/>
                  </a:lnTo>
                  <a:lnTo>
                    <a:pt x="867" y="979"/>
                  </a:lnTo>
                  <a:lnTo>
                    <a:pt x="864" y="982"/>
                  </a:lnTo>
                  <a:lnTo>
                    <a:pt x="861" y="984"/>
                  </a:lnTo>
                  <a:lnTo>
                    <a:pt x="854" y="986"/>
                  </a:lnTo>
                  <a:lnTo>
                    <a:pt x="848" y="990"/>
                  </a:lnTo>
                  <a:lnTo>
                    <a:pt x="841" y="994"/>
                  </a:lnTo>
                  <a:lnTo>
                    <a:pt x="834" y="997"/>
                  </a:lnTo>
                  <a:lnTo>
                    <a:pt x="827" y="1000"/>
                  </a:lnTo>
                  <a:lnTo>
                    <a:pt x="822" y="1003"/>
                  </a:lnTo>
                  <a:lnTo>
                    <a:pt x="816" y="1007"/>
                  </a:lnTo>
                  <a:lnTo>
                    <a:pt x="810" y="1009"/>
                  </a:lnTo>
                  <a:lnTo>
                    <a:pt x="804" y="1012"/>
                  </a:lnTo>
                  <a:lnTo>
                    <a:pt x="801" y="1014"/>
                  </a:lnTo>
                  <a:lnTo>
                    <a:pt x="795" y="1016"/>
                  </a:lnTo>
                  <a:lnTo>
                    <a:pt x="790" y="1018"/>
                  </a:lnTo>
                  <a:lnTo>
                    <a:pt x="786" y="1020"/>
                  </a:lnTo>
                  <a:lnTo>
                    <a:pt x="782" y="1023"/>
                  </a:lnTo>
                  <a:lnTo>
                    <a:pt x="779" y="1024"/>
                  </a:lnTo>
                  <a:lnTo>
                    <a:pt x="775" y="1025"/>
                  </a:lnTo>
                  <a:lnTo>
                    <a:pt x="773" y="1026"/>
                  </a:lnTo>
                  <a:lnTo>
                    <a:pt x="770" y="1028"/>
                  </a:lnTo>
                  <a:lnTo>
                    <a:pt x="768" y="1029"/>
                  </a:lnTo>
                  <a:lnTo>
                    <a:pt x="767" y="1030"/>
                  </a:lnTo>
                  <a:lnTo>
                    <a:pt x="470" y="1455"/>
                  </a:lnTo>
                  <a:lnTo>
                    <a:pt x="0" y="1583"/>
                  </a:lnTo>
                  <a:lnTo>
                    <a:pt x="1502" y="1560"/>
                  </a:lnTo>
                  <a:lnTo>
                    <a:pt x="1478" y="7"/>
                  </a:lnTo>
                  <a:lnTo>
                    <a:pt x="1055" y="0"/>
                  </a:lnTo>
                  <a:close/>
                </a:path>
              </a:pathLst>
            </a:custGeom>
            <a:gradFill rotWithShape="1">
              <a:gsLst>
                <a:gs pos="0">
                  <a:srgbClr val="6E7184"/>
                </a:gs>
                <a:gs pos="100000">
                  <a:srgbClr val="07070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3" name="Freeform 1059"/>
            <p:cNvSpPr>
              <a:spLocks/>
            </p:cNvSpPr>
            <p:nvPr/>
          </p:nvSpPr>
          <p:spPr bwMode="auto">
            <a:xfrm>
              <a:off x="4567" y="263"/>
              <a:ext cx="152" cy="147"/>
            </a:xfrm>
            <a:custGeom>
              <a:avLst/>
              <a:gdLst>
                <a:gd name="T0" fmla="*/ 3 w 305"/>
                <a:gd name="T1" fmla="*/ 9 h 296"/>
                <a:gd name="T2" fmla="*/ 4 w 305"/>
                <a:gd name="T3" fmla="*/ 8 h 296"/>
                <a:gd name="T4" fmla="*/ 5 w 305"/>
                <a:gd name="T5" fmla="*/ 8 h 296"/>
                <a:gd name="T6" fmla="*/ 5 w 305"/>
                <a:gd name="T7" fmla="*/ 8 h 296"/>
                <a:gd name="T8" fmla="*/ 6 w 305"/>
                <a:gd name="T9" fmla="*/ 8 h 296"/>
                <a:gd name="T10" fmla="*/ 6 w 305"/>
                <a:gd name="T11" fmla="*/ 8 h 296"/>
                <a:gd name="T12" fmla="*/ 7 w 305"/>
                <a:gd name="T13" fmla="*/ 7 h 296"/>
                <a:gd name="T14" fmla="*/ 8 w 305"/>
                <a:gd name="T15" fmla="*/ 7 h 296"/>
                <a:gd name="T16" fmla="*/ 8 w 305"/>
                <a:gd name="T17" fmla="*/ 6 h 296"/>
                <a:gd name="T18" fmla="*/ 9 w 305"/>
                <a:gd name="T19" fmla="*/ 6 h 296"/>
                <a:gd name="T20" fmla="*/ 9 w 305"/>
                <a:gd name="T21" fmla="*/ 5 h 296"/>
                <a:gd name="T22" fmla="*/ 9 w 305"/>
                <a:gd name="T23" fmla="*/ 4 h 296"/>
                <a:gd name="T24" fmla="*/ 9 w 305"/>
                <a:gd name="T25" fmla="*/ 4 h 296"/>
                <a:gd name="T26" fmla="*/ 9 w 305"/>
                <a:gd name="T27" fmla="*/ 3 h 296"/>
                <a:gd name="T28" fmla="*/ 8 w 305"/>
                <a:gd name="T29" fmla="*/ 2 h 296"/>
                <a:gd name="T30" fmla="*/ 8 w 305"/>
                <a:gd name="T31" fmla="*/ 1 h 296"/>
                <a:gd name="T32" fmla="*/ 7 w 305"/>
                <a:gd name="T33" fmla="*/ 0 h 296"/>
                <a:gd name="T34" fmla="*/ 6 w 305"/>
                <a:gd name="T35" fmla="*/ 0 h 296"/>
                <a:gd name="T36" fmla="*/ 6 w 305"/>
                <a:gd name="T37" fmla="*/ 0 h 296"/>
                <a:gd name="T38" fmla="*/ 5 w 305"/>
                <a:gd name="T39" fmla="*/ 0 h 296"/>
                <a:gd name="T40" fmla="*/ 4 w 305"/>
                <a:gd name="T41" fmla="*/ 0 h 296"/>
                <a:gd name="T42" fmla="*/ 3 w 305"/>
                <a:gd name="T43" fmla="*/ 0 h 296"/>
                <a:gd name="T44" fmla="*/ 3 w 305"/>
                <a:gd name="T45" fmla="*/ 0 h 296"/>
                <a:gd name="T46" fmla="*/ 2 w 305"/>
                <a:gd name="T47" fmla="*/ 0 h 296"/>
                <a:gd name="T48" fmla="*/ 1 w 305"/>
                <a:gd name="T49" fmla="*/ 1 h 296"/>
                <a:gd name="T50" fmla="*/ 1 w 305"/>
                <a:gd name="T51" fmla="*/ 1 h 296"/>
                <a:gd name="T52" fmla="*/ 0 w 305"/>
                <a:gd name="T53" fmla="*/ 2 h 296"/>
                <a:gd name="T54" fmla="*/ 0 w 305"/>
                <a:gd name="T55" fmla="*/ 2 h 296"/>
                <a:gd name="T56" fmla="*/ 0 w 305"/>
                <a:gd name="T57" fmla="*/ 3 h 296"/>
                <a:gd name="T58" fmla="*/ 0 w 305"/>
                <a:gd name="T59" fmla="*/ 3 h 296"/>
                <a:gd name="T60" fmla="*/ 0 w 305"/>
                <a:gd name="T61" fmla="*/ 4 h 296"/>
                <a:gd name="T62" fmla="*/ 0 w 305"/>
                <a:gd name="T63" fmla="*/ 5 h 296"/>
                <a:gd name="T64" fmla="*/ 0 w 305"/>
                <a:gd name="T65" fmla="*/ 5 h 296"/>
                <a:gd name="T66" fmla="*/ 0 w 305"/>
                <a:gd name="T67" fmla="*/ 6 h 296"/>
                <a:gd name="T68" fmla="*/ 1 w 305"/>
                <a:gd name="T69" fmla="*/ 6 h 296"/>
                <a:gd name="T70" fmla="*/ 2 w 305"/>
                <a:gd name="T71" fmla="*/ 7 h 296"/>
                <a:gd name="T72" fmla="*/ 2 w 305"/>
                <a:gd name="T73" fmla="*/ 7 h 296"/>
                <a:gd name="T74" fmla="*/ 3 w 305"/>
                <a:gd name="T75" fmla="*/ 7 h 296"/>
                <a:gd name="T76" fmla="*/ 3 w 305"/>
                <a:gd name="T77" fmla="*/ 7 h 296"/>
                <a:gd name="T78" fmla="*/ 4 w 305"/>
                <a:gd name="T79" fmla="*/ 6 h 296"/>
                <a:gd name="T80" fmla="*/ 4 w 305"/>
                <a:gd name="T81" fmla="*/ 6 h 296"/>
                <a:gd name="T82" fmla="*/ 5 w 305"/>
                <a:gd name="T83" fmla="*/ 6 h 296"/>
                <a:gd name="T84" fmla="*/ 6 w 305"/>
                <a:gd name="T85" fmla="*/ 5 h 296"/>
                <a:gd name="T86" fmla="*/ 6 w 305"/>
                <a:gd name="T87" fmla="*/ 5 h 296"/>
                <a:gd name="T88" fmla="*/ 6 w 305"/>
                <a:gd name="T89" fmla="*/ 4 h 296"/>
                <a:gd name="T90" fmla="*/ 6 w 305"/>
                <a:gd name="T91" fmla="*/ 4 h 296"/>
                <a:gd name="T92" fmla="*/ 6 w 305"/>
                <a:gd name="T93" fmla="*/ 3 h 296"/>
                <a:gd name="T94" fmla="*/ 6 w 305"/>
                <a:gd name="T95" fmla="*/ 2 h 296"/>
                <a:gd name="T96" fmla="*/ 5 w 305"/>
                <a:gd name="T97" fmla="*/ 2 h 296"/>
                <a:gd name="T98" fmla="*/ 5 w 305"/>
                <a:gd name="T99" fmla="*/ 1 h 296"/>
                <a:gd name="T100" fmla="*/ 4 w 305"/>
                <a:gd name="T101" fmla="*/ 1 h 296"/>
                <a:gd name="T102" fmla="*/ 3 w 305"/>
                <a:gd name="T103" fmla="*/ 1 h 296"/>
                <a:gd name="T104" fmla="*/ 3 w 305"/>
                <a:gd name="T105" fmla="*/ 2 h 296"/>
                <a:gd name="T106" fmla="*/ 2 w 305"/>
                <a:gd name="T107" fmla="*/ 2 h 296"/>
                <a:gd name="T108" fmla="*/ 2 w 305"/>
                <a:gd name="T109" fmla="*/ 3 h 296"/>
                <a:gd name="T110" fmla="*/ 5 w 305"/>
                <a:gd name="T111" fmla="*/ 3 h 296"/>
                <a:gd name="T112" fmla="*/ 6 w 305"/>
                <a:gd name="T113" fmla="*/ 1 h 296"/>
                <a:gd name="T114" fmla="*/ 3 w 305"/>
                <a:gd name="T115" fmla="*/ 9 h 29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5" h="296">
                  <a:moveTo>
                    <a:pt x="116" y="296"/>
                  </a:moveTo>
                  <a:lnTo>
                    <a:pt x="116" y="296"/>
                  </a:lnTo>
                  <a:lnTo>
                    <a:pt x="119" y="295"/>
                  </a:lnTo>
                  <a:lnTo>
                    <a:pt x="122" y="295"/>
                  </a:lnTo>
                  <a:lnTo>
                    <a:pt x="127" y="293"/>
                  </a:lnTo>
                  <a:lnTo>
                    <a:pt x="132" y="292"/>
                  </a:lnTo>
                  <a:lnTo>
                    <a:pt x="139" y="290"/>
                  </a:lnTo>
                  <a:lnTo>
                    <a:pt x="143" y="288"/>
                  </a:lnTo>
                  <a:lnTo>
                    <a:pt x="148" y="287"/>
                  </a:lnTo>
                  <a:lnTo>
                    <a:pt x="151" y="286"/>
                  </a:lnTo>
                  <a:lnTo>
                    <a:pt x="156" y="286"/>
                  </a:lnTo>
                  <a:lnTo>
                    <a:pt x="160" y="284"/>
                  </a:lnTo>
                  <a:lnTo>
                    <a:pt x="165" y="282"/>
                  </a:lnTo>
                  <a:lnTo>
                    <a:pt x="168" y="280"/>
                  </a:lnTo>
                  <a:lnTo>
                    <a:pt x="173" y="279"/>
                  </a:lnTo>
                  <a:lnTo>
                    <a:pt x="178" y="278"/>
                  </a:lnTo>
                  <a:lnTo>
                    <a:pt x="183" y="275"/>
                  </a:lnTo>
                  <a:lnTo>
                    <a:pt x="189" y="273"/>
                  </a:lnTo>
                  <a:lnTo>
                    <a:pt x="194" y="272"/>
                  </a:lnTo>
                  <a:lnTo>
                    <a:pt x="198" y="269"/>
                  </a:lnTo>
                  <a:lnTo>
                    <a:pt x="204" y="267"/>
                  </a:lnTo>
                  <a:lnTo>
                    <a:pt x="209" y="264"/>
                  </a:lnTo>
                  <a:lnTo>
                    <a:pt x="215" y="262"/>
                  </a:lnTo>
                  <a:lnTo>
                    <a:pt x="220" y="258"/>
                  </a:lnTo>
                  <a:lnTo>
                    <a:pt x="225" y="256"/>
                  </a:lnTo>
                  <a:lnTo>
                    <a:pt x="230" y="253"/>
                  </a:lnTo>
                  <a:lnTo>
                    <a:pt x="236" y="251"/>
                  </a:lnTo>
                  <a:lnTo>
                    <a:pt x="241" y="247"/>
                  </a:lnTo>
                  <a:lnTo>
                    <a:pt x="246" y="244"/>
                  </a:lnTo>
                  <a:lnTo>
                    <a:pt x="249" y="240"/>
                  </a:lnTo>
                  <a:lnTo>
                    <a:pt x="255" y="238"/>
                  </a:lnTo>
                  <a:lnTo>
                    <a:pt x="259" y="233"/>
                  </a:lnTo>
                  <a:lnTo>
                    <a:pt x="264" y="229"/>
                  </a:lnTo>
                  <a:lnTo>
                    <a:pt x="269" y="226"/>
                  </a:lnTo>
                  <a:lnTo>
                    <a:pt x="272" y="222"/>
                  </a:lnTo>
                  <a:lnTo>
                    <a:pt x="276" y="217"/>
                  </a:lnTo>
                  <a:lnTo>
                    <a:pt x="279" y="213"/>
                  </a:lnTo>
                  <a:lnTo>
                    <a:pt x="283" y="209"/>
                  </a:lnTo>
                  <a:lnTo>
                    <a:pt x="287" y="205"/>
                  </a:lnTo>
                  <a:lnTo>
                    <a:pt x="289" y="200"/>
                  </a:lnTo>
                  <a:lnTo>
                    <a:pt x="291" y="195"/>
                  </a:lnTo>
                  <a:lnTo>
                    <a:pt x="295" y="190"/>
                  </a:lnTo>
                  <a:lnTo>
                    <a:pt x="298" y="186"/>
                  </a:lnTo>
                  <a:lnTo>
                    <a:pt x="299" y="180"/>
                  </a:lnTo>
                  <a:lnTo>
                    <a:pt x="301" y="175"/>
                  </a:lnTo>
                  <a:lnTo>
                    <a:pt x="302" y="169"/>
                  </a:lnTo>
                  <a:lnTo>
                    <a:pt x="304" y="163"/>
                  </a:lnTo>
                  <a:lnTo>
                    <a:pt x="304" y="157"/>
                  </a:lnTo>
                  <a:lnTo>
                    <a:pt x="305" y="150"/>
                  </a:lnTo>
                  <a:lnTo>
                    <a:pt x="305" y="144"/>
                  </a:lnTo>
                  <a:lnTo>
                    <a:pt x="305" y="138"/>
                  </a:lnTo>
                  <a:lnTo>
                    <a:pt x="304" y="131"/>
                  </a:lnTo>
                  <a:lnTo>
                    <a:pt x="302" y="125"/>
                  </a:lnTo>
                  <a:lnTo>
                    <a:pt x="300" y="118"/>
                  </a:lnTo>
                  <a:lnTo>
                    <a:pt x="299" y="112"/>
                  </a:lnTo>
                  <a:lnTo>
                    <a:pt x="295" y="104"/>
                  </a:lnTo>
                  <a:lnTo>
                    <a:pt x="293" y="97"/>
                  </a:lnTo>
                  <a:lnTo>
                    <a:pt x="289" y="90"/>
                  </a:lnTo>
                  <a:lnTo>
                    <a:pt x="285" y="83"/>
                  </a:lnTo>
                  <a:lnTo>
                    <a:pt x="281" y="74"/>
                  </a:lnTo>
                  <a:lnTo>
                    <a:pt x="276" y="67"/>
                  </a:lnTo>
                  <a:lnTo>
                    <a:pt x="271" y="60"/>
                  </a:lnTo>
                  <a:lnTo>
                    <a:pt x="266" y="54"/>
                  </a:lnTo>
                  <a:lnTo>
                    <a:pt x="261" y="48"/>
                  </a:lnTo>
                  <a:lnTo>
                    <a:pt x="256" y="42"/>
                  </a:lnTo>
                  <a:lnTo>
                    <a:pt x="250" y="37"/>
                  </a:lnTo>
                  <a:lnTo>
                    <a:pt x="246" y="33"/>
                  </a:lnTo>
                  <a:lnTo>
                    <a:pt x="241" y="27"/>
                  </a:lnTo>
                  <a:lnTo>
                    <a:pt x="235" y="23"/>
                  </a:lnTo>
                  <a:lnTo>
                    <a:pt x="229" y="20"/>
                  </a:lnTo>
                  <a:lnTo>
                    <a:pt x="224" y="17"/>
                  </a:lnTo>
                  <a:lnTo>
                    <a:pt x="218" y="14"/>
                  </a:lnTo>
                  <a:lnTo>
                    <a:pt x="212" y="11"/>
                  </a:lnTo>
                  <a:lnTo>
                    <a:pt x="207" y="9"/>
                  </a:lnTo>
                  <a:lnTo>
                    <a:pt x="201" y="8"/>
                  </a:lnTo>
                  <a:lnTo>
                    <a:pt x="195" y="5"/>
                  </a:lnTo>
                  <a:lnTo>
                    <a:pt x="189" y="3"/>
                  </a:lnTo>
                  <a:lnTo>
                    <a:pt x="183" y="2"/>
                  </a:lnTo>
                  <a:lnTo>
                    <a:pt x="177" y="2"/>
                  </a:lnTo>
                  <a:lnTo>
                    <a:pt x="171" y="0"/>
                  </a:lnTo>
                  <a:lnTo>
                    <a:pt x="165" y="0"/>
                  </a:lnTo>
                  <a:lnTo>
                    <a:pt x="158" y="0"/>
                  </a:lnTo>
                  <a:lnTo>
                    <a:pt x="152" y="2"/>
                  </a:lnTo>
                  <a:lnTo>
                    <a:pt x="146" y="2"/>
                  </a:lnTo>
                  <a:lnTo>
                    <a:pt x="140" y="3"/>
                  </a:lnTo>
                  <a:lnTo>
                    <a:pt x="134" y="3"/>
                  </a:lnTo>
                  <a:lnTo>
                    <a:pt x="128" y="4"/>
                  </a:lnTo>
                  <a:lnTo>
                    <a:pt x="123" y="6"/>
                  </a:lnTo>
                  <a:lnTo>
                    <a:pt x="117" y="8"/>
                  </a:lnTo>
                  <a:lnTo>
                    <a:pt x="111" y="10"/>
                  </a:lnTo>
                  <a:lnTo>
                    <a:pt x="106" y="12"/>
                  </a:lnTo>
                  <a:lnTo>
                    <a:pt x="100" y="14"/>
                  </a:lnTo>
                  <a:lnTo>
                    <a:pt x="94" y="16"/>
                  </a:lnTo>
                  <a:lnTo>
                    <a:pt x="88" y="19"/>
                  </a:lnTo>
                  <a:lnTo>
                    <a:pt x="83" y="22"/>
                  </a:lnTo>
                  <a:lnTo>
                    <a:pt x="77" y="25"/>
                  </a:lnTo>
                  <a:lnTo>
                    <a:pt x="73" y="27"/>
                  </a:lnTo>
                  <a:lnTo>
                    <a:pt x="68" y="32"/>
                  </a:lnTo>
                  <a:lnTo>
                    <a:pt x="63" y="35"/>
                  </a:lnTo>
                  <a:lnTo>
                    <a:pt x="58" y="38"/>
                  </a:lnTo>
                  <a:lnTo>
                    <a:pt x="53" y="42"/>
                  </a:lnTo>
                  <a:lnTo>
                    <a:pt x="48" y="46"/>
                  </a:lnTo>
                  <a:lnTo>
                    <a:pt x="45" y="50"/>
                  </a:lnTo>
                  <a:lnTo>
                    <a:pt x="40" y="54"/>
                  </a:lnTo>
                  <a:lnTo>
                    <a:pt x="36" y="58"/>
                  </a:lnTo>
                  <a:lnTo>
                    <a:pt x="33" y="62"/>
                  </a:lnTo>
                  <a:lnTo>
                    <a:pt x="29" y="67"/>
                  </a:lnTo>
                  <a:lnTo>
                    <a:pt x="25" y="71"/>
                  </a:lnTo>
                  <a:lnTo>
                    <a:pt x="22" y="75"/>
                  </a:lnTo>
                  <a:lnTo>
                    <a:pt x="18" y="79"/>
                  </a:lnTo>
                  <a:lnTo>
                    <a:pt x="16" y="85"/>
                  </a:lnTo>
                  <a:lnTo>
                    <a:pt x="13" y="89"/>
                  </a:lnTo>
                  <a:lnTo>
                    <a:pt x="11" y="94"/>
                  </a:lnTo>
                  <a:lnTo>
                    <a:pt x="9" y="98"/>
                  </a:lnTo>
                  <a:lnTo>
                    <a:pt x="7" y="103"/>
                  </a:lnTo>
                  <a:lnTo>
                    <a:pt x="5" y="108"/>
                  </a:lnTo>
                  <a:lnTo>
                    <a:pt x="4" y="113"/>
                  </a:lnTo>
                  <a:lnTo>
                    <a:pt x="2" y="118"/>
                  </a:lnTo>
                  <a:lnTo>
                    <a:pt x="1" y="124"/>
                  </a:lnTo>
                  <a:lnTo>
                    <a:pt x="0" y="127"/>
                  </a:lnTo>
                  <a:lnTo>
                    <a:pt x="0" y="132"/>
                  </a:lnTo>
                  <a:lnTo>
                    <a:pt x="0" y="138"/>
                  </a:lnTo>
                  <a:lnTo>
                    <a:pt x="1" y="143"/>
                  </a:lnTo>
                  <a:lnTo>
                    <a:pt x="1" y="148"/>
                  </a:lnTo>
                  <a:lnTo>
                    <a:pt x="1" y="152"/>
                  </a:lnTo>
                  <a:lnTo>
                    <a:pt x="1" y="155"/>
                  </a:lnTo>
                  <a:lnTo>
                    <a:pt x="2" y="160"/>
                  </a:lnTo>
                  <a:lnTo>
                    <a:pt x="2" y="164"/>
                  </a:lnTo>
                  <a:lnTo>
                    <a:pt x="4" y="167"/>
                  </a:lnTo>
                  <a:lnTo>
                    <a:pt x="5" y="171"/>
                  </a:lnTo>
                  <a:lnTo>
                    <a:pt x="7" y="176"/>
                  </a:lnTo>
                  <a:lnTo>
                    <a:pt x="10" y="182"/>
                  </a:lnTo>
                  <a:lnTo>
                    <a:pt x="15" y="189"/>
                  </a:lnTo>
                  <a:lnTo>
                    <a:pt x="18" y="195"/>
                  </a:lnTo>
                  <a:lnTo>
                    <a:pt x="23" y="201"/>
                  </a:lnTo>
                  <a:lnTo>
                    <a:pt x="28" y="205"/>
                  </a:lnTo>
                  <a:lnTo>
                    <a:pt x="34" y="210"/>
                  </a:lnTo>
                  <a:lnTo>
                    <a:pt x="40" y="213"/>
                  </a:lnTo>
                  <a:lnTo>
                    <a:pt x="46" y="217"/>
                  </a:lnTo>
                  <a:lnTo>
                    <a:pt x="52" y="219"/>
                  </a:lnTo>
                  <a:lnTo>
                    <a:pt x="58" y="223"/>
                  </a:lnTo>
                  <a:lnTo>
                    <a:pt x="62" y="224"/>
                  </a:lnTo>
                  <a:lnTo>
                    <a:pt x="65" y="226"/>
                  </a:lnTo>
                  <a:lnTo>
                    <a:pt x="69" y="226"/>
                  </a:lnTo>
                  <a:lnTo>
                    <a:pt x="73" y="227"/>
                  </a:lnTo>
                  <a:lnTo>
                    <a:pt x="79" y="228"/>
                  </a:lnTo>
                  <a:lnTo>
                    <a:pt x="86" y="229"/>
                  </a:lnTo>
                  <a:lnTo>
                    <a:pt x="90" y="229"/>
                  </a:lnTo>
                  <a:lnTo>
                    <a:pt x="93" y="229"/>
                  </a:lnTo>
                  <a:lnTo>
                    <a:pt x="97" y="229"/>
                  </a:lnTo>
                  <a:lnTo>
                    <a:pt x="100" y="229"/>
                  </a:lnTo>
                  <a:lnTo>
                    <a:pt x="104" y="229"/>
                  </a:lnTo>
                  <a:lnTo>
                    <a:pt x="108" y="229"/>
                  </a:lnTo>
                  <a:lnTo>
                    <a:pt x="111" y="228"/>
                  </a:lnTo>
                  <a:lnTo>
                    <a:pt x="115" y="228"/>
                  </a:lnTo>
                  <a:lnTo>
                    <a:pt x="117" y="228"/>
                  </a:lnTo>
                  <a:lnTo>
                    <a:pt x="122" y="227"/>
                  </a:lnTo>
                  <a:lnTo>
                    <a:pt x="125" y="227"/>
                  </a:lnTo>
                  <a:lnTo>
                    <a:pt x="128" y="227"/>
                  </a:lnTo>
                  <a:lnTo>
                    <a:pt x="135" y="224"/>
                  </a:lnTo>
                  <a:lnTo>
                    <a:pt x="142" y="222"/>
                  </a:lnTo>
                  <a:lnTo>
                    <a:pt x="148" y="219"/>
                  </a:lnTo>
                  <a:lnTo>
                    <a:pt x="154" y="217"/>
                  </a:lnTo>
                  <a:lnTo>
                    <a:pt x="158" y="215"/>
                  </a:lnTo>
                  <a:lnTo>
                    <a:pt x="165" y="212"/>
                  </a:lnTo>
                  <a:lnTo>
                    <a:pt x="169" y="209"/>
                  </a:lnTo>
                  <a:lnTo>
                    <a:pt x="174" y="205"/>
                  </a:lnTo>
                  <a:lnTo>
                    <a:pt x="178" y="201"/>
                  </a:lnTo>
                  <a:lnTo>
                    <a:pt x="181" y="196"/>
                  </a:lnTo>
                  <a:lnTo>
                    <a:pt x="185" y="193"/>
                  </a:lnTo>
                  <a:lnTo>
                    <a:pt x="189" y="189"/>
                  </a:lnTo>
                  <a:lnTo>
                    <a:pt x="192" y="186"/>
                  </a:lnTo>
                  <a:lnTo>
                    <a:pt x="195" y="181"/>
                  </a:lnTo>
                  <a:lnTo>
                    <a:pt x="197" y="176"/>
                  </a:lnTo>
                  <a:lnTo>
                    <a:pt x="201" y="172"/>
                  </a:lnTo>
                  <a:lnTo>
                    <a:pt x="203" y="167"/>
                  </a:lnTo>
                  <a:lnTo>
                    <a:pt x="206" y="163"/>
                  </a:lnTo>
                  <a:lnTo>
                    <a:pt x="207" y="158"/>
                  </a:lnTo>
                  <a:lnTo>
                    <a:pt x="209" y="153"/>
                  </a:lnTo>
                  <a:lnTo>
                    <a:pt x="209" y="148"/>
                  </a:lnTo>
                  <a:lnTo>
                    <a:pt x="210" y="143"/>
                  </a:lnTo>
                  <a:lnTo>
                    <a:pt x="212" y="138"/>
                  </a:lnTo>
                  <a:lnTo>
                    <a:pt x="213" y="135"/>
                  </a:lnTo>
                  <a:lnTo>
                    <a:pt x="212" y="129"/>
                  </a:lnTo>
                  <a:lnTo>
                    <a:pt x="212" y="125"/>
                  </a:lnTo>
                  <a:lnTo>
                    <a:pt x="212" y="119"/>
                  </a:lnTo>
                  <a:lnTo>
                    <a:pt x="210" y="115"/>
                  </a:lnTo>
                  <a:lnTo>
                    <a:pt x="209" y="111"/>
                  </a:lnTo>
                  <a:lnTo>
                    <a:pt x="208" y="106"/>
                  </a:lnTo>
                  <a:lnTo>
                    <a:pt x="207" y="101"/>
                  </a:lnTo>
                  <a:lnTo>
                    <a:pt x="204" y="97"/>
                  </a:lnTo>
                  <a:lnTo>
                    <a:pt x="202" y="92"/>
                  </a:lnTo>
                  <a:lnTo>
                    <a:pt x="198" y="89"/>
                  </a:lnTo>
                  <a:lnTo>
                    <a:pt x="195" y="85"/>
                  </a:lnTo>
                  <a:lnTo>
                    <a:pt x="191" y="80"/>
                  </a:lnTo>
                  <a:lnTo>
                    <a:pt x="187" y="77"/>
                  </a:lnTo>
                  <a:lnTo>
                    <a:pt x="183" y="73"/>
                  </a:lnTo>
                  <a:lnTo>
                    <a:pt x="178" y="69"/>
                  </a:lnTo>
                  <a:lnTo>
                    <a:pt x="172" y="67"/>
                  </a:lnTo>
                  <a:lnTo>
                    <a:pt x="166" y="63"/>
                  </a:lnTo>
                  <a:lnTo>
                    <a:pt x="161" y="61"/>
                  </a:lnTo>
                  <a:lnTo>
                    <a:pt x="155" y="58"/>
                  </a:lnTo>
                  <a:lnTo>
                    <a:pt x="150" y="58"/>
                  </a:lnTo>
                  <a:lnTo>
                    <a:pt x="144" y="57"/>
                  </a:lnTo>
                  <a:lnTo>
                    <a:pt x="139" y="57"/>
                  </a:lnTo>
                  <a:lnTo>
                    <a:pt x="134" y="57"/>
                  </a:lnTo>
                  <a:lnTo>
                    <a:pt x="129" y="60"/>
                  </a:lnTo>
                  <a:lnTo>
                    <a:pt x="125" y="60"/>
                  </a:lnTo>
                  <a:lnTo>
                    <a:pt x="121" y="61"/>
                  </a:lnTo>
                  <a:lnTo>
                    <a:pt x="116" y="63"/>
                  </a:lnTo>
                  <a:lnTo>
                    <a:pt x="113" y="66"/>
                  </a:lnTo>
                  <a:lnTo>
                    <a:pt x="109" y="67"/>
                  </a:lnTo>
                  <a:lnTo>
                    <a:pt x="105" y="71"/>
                  </a:lnTo>
                  <a:lnTo>
                    <a:pt x="102" y="73"/>
                  </a:lnTo>
                  <a:lnTo>
                    <a:pt x="99" y="77"/>
                  </a:lnTo>
                  <a:lnTo>
                    <a:pt x="93" y="83"/>
                  </a:lnTo>
                  <a:lnTo>
                    <a:pt x="88" y="89"/>
                  </a:lnTo>
                  <a:lnTo>
                    <a:pt x="83" y="96"/>
                  </a:lnTo>
                  <a:lnTo>
                    <a:pt x="81" y="102"/>
                  </a:lnTo>
                  <a:lnTo>
                    <a:pt x="77" y="106"/>
                  </a:lnTo>
                  <a:lnTo>
                    <a:pt x="76" y="111"/>
                  </a:lnTo>
                  <a:lnTo>
                    <a:pt x="75" y="113"/>
                  </a:lnTo>
                  <a:lnTo>
                    <a:pt x="75" y="114"/>
                  </a:lnTo>
                  <a:lnTo>
                    <a:pt x="171" y="103"/>
                  </a:lnTo>
                  <a:lnTo>
                    <a:pt x="166" y="184"/>
                  </a:lnTo>
                  <a:lnTo>
                    <a:pt x="42" y="182"/>
                  </a:lnTo>
                  <a:lnTo>
                    <a:pt x="65" y="55"/>
                  </a:lnTo>
                  <a:lnTo>
                    <a:pt x="198" y="32"/>
                  </a:lnTo>
                  <a:lnTo>
                    <a:pt x="244" y="209"/>
                  </a:lnTo>
                  <a:lnTo>
                    <a:pt x="110" y="263"/>
                  </a:lnTo>
                  <a:lnTo>
                    <a:pt x="116" y="296"/>
                  </a:lnTo>
                  <a:close/>
                </a:path>
              </a:pathLst>
            </a:custGeom>
            <a:solidFill>
              <a:srgbClr val="96B3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4" name="Freeform 1060"/>
            <p:cNvSpPr>
              <a:spLocks/>
            </p:cNvSpPr>
            <p:nvPr/>
          </p:nvSpPr>
          <p:spPr bwMode="auto">
            <a:xfrm>
              <a:off x="5280" y="464"/>
              <a:ext cx="152" cy="148"/>
            </a:xfrm>
            <a:custGeom>
              <a:avLst/>
              <a:gdLst>
                <a:gd name="T0" fmla="*/ 4 w 303"/>
                <a:gd name="T1" fmla="*/ 9 h 297"/>
                <a:gd name="T2" fmla="*/ 5 w 303"/>
                <a:gd name="T3" fmla="*/ 9 h 297"/>
                <a:gd name="T4" fmla="*/ 5 w 303"/>
                <a:gd name="T5" fmla="*/ 8 h 297"/>
                <a:gd name="T6" fmla="*/ 6 w 303"/>
                <a:gd name="T7" fmla="*/ 8 h 297"/>
                <a:gd name="T8" fmla="*/ 6 w 303"/>
                <a:gd name="T9" fmla="*/ 8 h 297"/>
                <a:gd name="T10" fmla="*/ 7 w 303"/>
                <a:gd name="T11" fmla="*/ 8 h 297"/>
                <a:gd name="T12" fmla="*/ 8 w 303"/>
                <a:gd name="T13" fmla="*/ 7 h 297"/>
                <a:gd name="T14" fmla="*/ 8 w 303"/>
                <a:gd name="T15" fmla="*/ 7 h 297"/>
                <a:gd name="T16" fmla="*/ 9 w 303"/>
                <a:gd name="T17" fmla="*/ 7 h 297"/>
                <a:gd name="T18" fmla="*/ 9 w 303"/>
                <a:gd name="T19" fmla="*/ 6 h 297"/>
                <a:gd name="T20" fmla="*/ 10 w 303"/>
                <a:gd name="T21" fmla="*/ 5 h 297"/>
                <a:gd name="T22" fmla="*/ 10 w 303"/>
                <a:gd name="T23" fmla="*/ 5 h 297"/>
                <a:gd name="T24" fmla="*/ 10 w 303"/>
                <a:gd name="T25" fmla="*/ 4 h 297"/>
                <a:gd name="T26" fmla="*/ 10 w 303"/>
                <a:gd name="T27" fmla="*/ 3 h 297"/>
                <a:gd name="T28" fmla="*/ 9 w 303"/>
                <a:gd name="T29" fmla="*/ 2 h 297"/>
                <a:gd name="T30" fmla="*/ 9 w 303"/>
                <a:gd name="T31" fmla="*/ 1 h 297"/>
                <a:gd name="T32" fmla="*/ 8 w 303"/>
                <a:gd name="T33" fmla="*/ 1 h 297"/>
                <a:gd name="T34" fmla="*/ 8 w 303"/>
                <a:gd name="T35" fmla="*/ 0 h 297"/>
                <a:gd name="T36" fmla="*/ 7 w 303"/>
                <a:gd name="T37" fmla="*/ 0 h 297"/>
                <a:gd name="T38" fmla="*/ 6 w 303"/>
                <a:gd name="T39" fmla="*/ 0 h 297"/>
                <a:gd name="T40" fmla="*/ 5 w 303"/>
                <a:gd name="T41" fmla="*/ 0 h 297"/>
                <a:gd name="T42" fmla="*/ 5 w 303"/>
                <a:gd name="T43" fmla="*/ 0 h 297"/>
                <a:gd name="T44" fmla="*/ 4 w 303"/>
                <a:gd name="T45" fmla="*/ 0 h 297"/>
                <a:gd name="T46" fmla="*/ 3 w 303"/>
                <a:gd name="T47" fmla="*/ 0 h 297"/>
                <a:gd name="T48" fmla="*/ 3 w 303"/>
                <a:gd name="T49" fmla="*/ 1 h 297"/>
                <a:gd name="T50" fmla="*/ 2 w 303"/>
                <a:gd name="T51" fmla="*/ 1 h 297"/>
                <a:gd name="T52" fmla="*/ 2 w 303"/>
                <a:gd name="T53" fmla="*/ 1 h 297"/>
                <a:gd name="T54" fmla="*/ 1 w 303"/>
                <a:gd name="T55" fmla="*/ 2 h 297"/>
                <a:gd name="T56" fmla="*/ 1 w 303"/>
                <a:gd name="T57" fmla="*/ 3 h 297"/>
                <a:gd name="T58" fmla="*/ 1 w 303"/>
                <a:gd name="T59" fmla="*/ 3 h 297"/>
                <a:gd name="T60" fmla="*/ 0 w 303"/>
                <a:gd name="T61" fmla="*/ 4 h 297"/>
                <a:gd name="T62" fmla="*/ 1 w 303"/>
                <a:gd name="T63" fmla="*/ 4 h 297"/>
                <a:gd name="T64" fmla="*/ 1 w 303"/>
                <a:gd name="T65" fmla="*/ 5 h 297"/>
                <a:gd name="T66" fmla="*/ 1 w 303"/>
                <a:gd name="T67" fmla="*/ 6 h 297"/>
                <a:gd name="T68" fmla="*/ 2 w 303"/>
                <a:gd name="T69" fmla="*/ 6 h 297"/>
                <a:gd name="T70" fmla="*/ 2 w 303"/>
                <a:gd name="T71" fmla="*/ 6 h 297"/>
                <a:gd name="T72" fmla="*/ 3 w 303"/>
                <a:gd name="T73" fmla="*/ 7 h 297"/>
                <a:gd name="T74" fmla="*/ 4 w 303"/>
                <a:gd name="T75" fmla="*/ 7 h 297"/>
                <a:gd name="T76" fmla="*/ 4 w 303"/>
                <a:gd name="T77" fmla="*/ 7 h 297"/>
                <a:gd name="T78" fmla="*/ 4 w 303"/>
                <a:gd name="T79" fmla="*/ 7 h 297"/>
                <a:gd name="T80" fmla="*/ 5 w 303"/>
                <a:gd name="T81" fmla="*/ 6 h 297"/>
                <a:gd name="T82" fmla="*/ 6 w 303"/>
                <a:gd name="T83" fmla="*/ 6 h 297"/>
                <a:gd name="T84" fmla="*/ 6 w 303"/>
                <a:gd name="T85" fmla="*/ 6 h 297"/>
                <a:gd name="T86" fmla="*/ 7 w 303"/>
                <a:gd name="T87" fmla="*/ 5 h 297"/>
                <a:gd name="T88" fmla="*/ 7 w 303"/>
                <a:gd name="T89" fmla="*/ 4 h 297"/>
                <a:gd name="T90" fmla="*/ 7 w 303"/>
                <a:gd name="T91" fmla="*/ 4 h 297"/>
                <a:gd name="T92" fmla="*/ 7 w 303"/>
                <a:gd name="T93" fmla="*/ 3 h 297"/>
                <a:gd name="T94" fmla="*/ 7 w 303"/>
                <a:gd name="T95" fmla="*/ 3 h 297"/>
                <a:gd name="T96" fmla="*/ 7 w 303"/>
                <a:gd name="T97" fmla="*/ 2 h 297"/>
                <a:gd name="T98" fmla="*/ 6 w 303"/>
                <a:gd name="T99" fmla="*/ 2 h 297"/>
                <a:gd name="T100" fmla="*/ 5 w 303"/>
                <a:gd name="T101" fmla="*/ 1 h 297"/>
                <a:gd name="T102" fmla="*/ 5 w 303"/>
                <a:gd name="T103" fmla="*/ 1 h 297"/>
                <a:gd name="T104" fmla="*/ 4 w 303"/>
                <a:gd name="T105" fmla="*/ 1 h 297"/>
                <a:gd name="T106" fmla="*/ 4 w 303"/>
                <a:gd name="T107" fmla="*/ 2 h 297"/>
                <a:gd name="T108" fmla="*/ 3 w 303"/>
                <a:gd name="T109" fmla="*/ 2 h 297"/>
                <a:gd name="T110" fmla="*/ 3 w 303"/>
                <a:gd name="T111" fmla="*/ 3 h 297"/>
                <a:gd name="T112" fmla="*/ 2 w 303"/>
                <a:gd name="T113" fmla="*/ 5 h 297"/>
                <a:gd name="T114" fmla="*/ 4 w 303"/>
                <a:gd name="T115" fmla="*/ 8 h 29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3" h="297">
                  <a:moveTo>
                    <a:pt x="117" y="297"/>
                  </a:moveTo>
                  <a:lnTo>
                    <a:pt x="117" y="296"/>
                  </a:lnTo>
                  <a:lnTo>
                    <a:pt x="120" y="296"/>
                  </a:lnTo>
                  <a:lnTo>
                    <a:pt x="123" y="294"/>
                  </a:lnTo>
                  <a:lnTo>
                    <a:pt x="128" y="294"/>
                  </a:lnTo>
                  <a:lnTo>
                    <a:pt x="129" y="293"/>
                  </a:lnTo>
                  <a:lnTo>
                    <a:pt x="133" y="292"/>
                  </a:lnTo>
                  <a:lnTo>
                    <a:pt x="137" y="291"/>
                  </a:lnTo>
                  <a:lnTo>
                    <a:pt x="140" y="291"/>
                  </a:lnTo>
                  <a:lnTo>
                    <a:pt x="143" y="290"/>
                  </a:lnTo>
                  <a:lnTo>
                    <a:pt x="147" y="288"/>
                  </a:lnTo>
                  <a:lnTo>
                    <a:pt x="151" y="286"/>
                  </a:lnTo>
                  <a:lnTo>
                    <a:pt x="156" y="286"/>
                  </a:lnTo>
                  <a:lnTo>
                    <a:pt x="159" y="283"/>
                  </a:lnTo>
                  <a:lnTo>
                    <a:pt x="164" y="282"/>
                  </a:lnTo>
                  <a:lnTo>
                    <a:pt x="168" y="281"/>
                  </a:lnTo>
                  <a:lnTo>
                    <a:pt x="173" y="280"/>
                  </a:lnTo>
                  <a:lnTo>
                    <a:pt x="178" y="277"/>
                  </a:lnTo>
                  <a:lnTo>
                    <a:pt x="182" y="276"/>
                  </a:lnTo>
                  <a:lnTo>
                    <a:pt x="189" y="274"/>
                  </a:lnTo>
                  <a:lnTo>
                    <a:pt x="193" y="271"/>
                  </a:lnTo>
                  <a:lnTo>
                    <a:pt x="199" y="269"/>
                  </a:lnTo>
                  <a:lnTo>
                    <a:pt x="204" y="267"/>
                  </a:lnTo>
                  <a:lnTo>
                    <a:pt x="209" y="264"/>
                  </a:lnTo>
                  <a:lnTo>
                    <a:pt x="215" y="263"/>
                  </a:lnTo>
                  <a:lnTo>
                    <a:pt x="220" y="259"/>
                  </a:lnTo>
                  <a:lnTo>
                    <a:pt x="225" y="257"/>
                  </a:lnTo>
                  <a:lnTo>
                    <a:pt x="230" y="253"/>
                  </a:lnTo>
                  <a:lnTo>
                    <a:pt x="236" y="251"/>
                  </a:lnTo>
                  <a:lnTo>
                    <a:pt x="241" y="247"/>
                  </a:lnTo>
                  <a:lnTo>
                    <a:pt x="245" y="244"/>
                  </a:lnTo>
                  <a:lnTo>
                    <a:pt x="249" y="240"/>
                  </a:lnTo>
                  <a:lnTo>
                    <a:pt x="255" y="237"/>
                  </a:lnTo>
                  <a:lnTo>
                    <a:pt x="259" y="233"/>
                  </a:lnTo>
                  <a:lnTo>
                    <a:pt x="262" y="229"/>
                  </a:lnTo>
                  <a:lnTo>
                    <a:pt x="267" y="225"/>
                  </a:lnTo>
                  <a:lnTo>
                    <a:pt x="272" y="222"/>
                  </a:lnTo>
                  <a:lnTo>
                    <a:pt x="274" y="217"/>
                  </a:lnTo>
                  <a:lnTo>
                    <a:pt x="278" y="213"/>
                  </a:lnTo>
                  <a:lnTo>
                    <a:pt x="283" y="208"/>
                  </a:lnTo>
                  <a:lnTo>
                    <a:pt x="286" y="204"/>
                  </a:lnTo>
                  <a:lnTo>
                    <a:pt x="289" y="199"/>
                  </a:lnTo>
                  <a:lnTo>
                    <a:pt x="291" y="194"/>
                  </a:lnTo>
                  <a:lnTo>
                    <a:pt x="294" y="189"/>
                  </a:lnTo>
                  <a:lnTo>
                    <a:pt x="297" y="185"/>
                  </a:lnTo>
                  <a:lnTo>
                    <a:pt x="299" y="179"/>
                  </a:lnTo>
                  <a:lnTo>
                    <a:pt x="300" y="173"/>
                  </a:lnTo>
                  <a:lnTo>
                    <a:pt x="301" y="167"/>
                  </a:lnTo>
                  <a:lnTo>
                    <a:pt x="302" y="162"/>
                  </a:lnTo>
                  <a:lnTo>
                    <a:pt x="302" y="155"/>
                  </a:lnTo>
                  <a:lnTo>
                    <a:pt x="303" y="150"/>
                  </a:lnTo>
                  <a:lnTo>
                    <a:pt x="303" y="143"/>
                  </a:lnTo>
                  <a:lnTo>
                    <a:pt x="303" y="138"/>
                  </a:lnTo>
                  <a:lnTo>
                    <a:pt x="302" y="131"/>
                  </a:lnTo>
                  <a:lnTo>
                    <a:pt x="301" y="125"/>
                  </a:lnTo>
                  <a:lnTo>
                    <a:pt x="299" y="118"/>
                  </a:lnTo>
                  <a:lnTo>
                    <a:pt x="297" y="112"/>
                  </a:lnTo>
                  <a:lnTo>
                    <a:pt x="294" y="103"/>
                  </a:lnTo>
                  <a:lnTo>
                    <a:pt x="291" y="97"/>
                  </a:lnTo>
                  <a:lnTo>
                    <a:pt x="288" y="89"/>
                  </a:lnTo>
                  <a:lnTo>
                    <a:pt x="284" y="83"/>
                  </a:lnTo>
                  <a:lnTo>
                    <a:pt x="279" y="74"/>
                  </a:lnTo>
                  <a:lnTo>
                    <a:pt x="274" y="67"/>
                  </a:lnTo>
                  <a:lnTo>
                    <a:pt x="270" y="60"/>
                  </a:lnTo>
                  <a:lnTo>
                    <a:pt x="265" y="53"/>
                  </a:lnTo>
                  <a:lnTo>
                    <a:pt x="260" y="47"/>
                  </a:lnTo>
                  <a:lnTo>
                    <a:pt x="255" y="43"/>
                  </a:lnTo>
                  <a:lnTo>
                    <a:pt x="249" y="37"/>
                  </a:lnTo>
                  <a:lnTo>
                    <a:pt x="244" y="33"/>
                  </a:lnTo>
                  <a:lnTo>
                    <a:pt x="238" y="27"/>
                  </a:lnTo>
                  <a:lnTo>
                    <a:pt x="233" y="23"/>
                  </a:lnTo>
                  <a:lnTo>
                    <a:pt x="227" y="20"/>
                  </a:lnTo>
                  <a:lnTo>
                    <a:pt x="222" y="17"/>
                  </a:lnTo>
                  <a:lnTo>
                    <a:pt x="216" y="14"/>
                  </a:lnTo>
                  <a:lnTo>
                    <a:pt x="210" y="11"/>
                  </a:lnTo>
                  <a:lnTo>
                    <a:pt x="205" y="9"/>
                  </a:lnTo>
                  <a:lnTo>
                    <a:pt x="199" y="7"/>
                  </a:lnTo>
                  <a:lnTo>
                    <a:pt x="193" y="5"/>
                  </a:lnTo>
                  <a:lnTo>
                    <a:pt x="187" y="4"/>
                  </a:lnTo>
                  <a:lnTo>
                    <a:pt x="181" y="1"/>
                  </a:lnTo>
                  <a:lnTo>
                    <a:pt x="175" y="1"/>
                  </a:lnTo>
                  <a:lnTo>
                    <a:pt x="169" y="0"/>
                  </a:lnTo>
                  <a:lnTo>
                    <a:pt x="163" y="0"/>
                  </a:lnTo>
                  <a:lnTo>
                    <a:pt x="157" y="0"/>
                  </a:lnTo>
                  <a:lnTo>
                    <a:pt x="151" y="1"/>
                  </a:lnTo>
                  <a:lnTo>
                    <a:pt x="145" y="1"/>
                  </a:lnTo>
                  <a:lnTo>
                    <a:pt x="139" y="3"/>
                  </a:lnTo>
                  <a:lnTo>
                    <a:pt x="133" y="4"/>
                  </a:lnTo>
                  <a:lnTo>
                    <a:pt x="127" y="5"/>
                  </a:lnTo>
                  <a:lnTo>
                    <a:pt x="122" y="6"/>
                  </a:lnTo>
                  <a:lnTo>
                    <a:pt x="116" y="9"/>
                  </a:lnTo>
                  <a:lnTo>
                    <a:pt x="110" y="10"/>
                  </a:lnTo>
                  <a:lnTo>
                    <a:pt x="105" y="12"/>
                  </a:lnTo>
                  <a:lnTo>
                    <a:pt x="99" y="15"/>
                  </a:lnTo>
                  <a:lnTo>
                    <a:pt x="94" y="17"/>
                  </a:lnTo>
                  <a:lnTo>
                    <a:pt x="88" y="20"/>
                  </a:lnTo>
                  <a:lnTo>
                    <a:pt x="83" y="22"/>
                  </a:lnTo>
                  <a:lnTo>
                    <a:pt x="77" y="24"/>
                  </a:lnTo>
                  <a:lnTo>
                    <a:pt x="72" y="28"/>
                  </a:lnTo>
                  <a:lnTo>
                    <a:pt x="68" y="32"/>
                  </a:lnTo>
                  <a:lnTo>
                    <a:pt x="63" y="35"/>
                  </a:lnTo>
                  <a:lnTo>
                    <a:pt x="58" y="39"/>
                  </a:lnTo>
                  <a:lnTo>
                    <a:pt x="53" y="43"/>
                  </a:lnTo>
                  <a:lnTo>
                    <a:pt x="48" y="46"/>
                  </a:lnTo>
                  <a:lnTo>
                    <a:pt x="45" y="50"/>
                  </a:lnTo>
                  <a:lnTo>
                    <a:pt x="40" y="53"/>
                  </a:lnTo>
                  <a:lnTo>
                    <a:pt x="36" y="58"/>
                  </a:lnTo>
                  <a:lnTo>
                    <a:pt x="33" y="63"/>
                  </a:lnTo>
                  <a:lnTo>
                    <a:pt x="29" y="68"/>
                  </a:lnTo>
                  <a:lnTo>
                    <a:pt x="25" y="72"/>
                  </a:lnTo>
                  <a:lnTo>
                    <a:pt x="22" y="75"/>
                  </a:lnTo>
                  <a:lnTo>
                    <a:pt x="18" y="80"/>
                  </a:lnTo>
                  <a:lnTo>
                    <a:pt x="16" y="85"/>
                  </a:lnTo>
                  <a:lnTo>
                    <a:pt x="13" y="90"/>
                  </a:lnTo>
                  <a:lnTo>
                    <a:pt x="11" y="95"/>
                  </a:lnTo>
                  <a:lnTo>
                    <a:pt x="8" y="99"/>
                  </a:lnTo>
                  <a:lnTo>
                    <a:pt x="7" y="104"/>
                  </a:lnTo>
                  <a:lnTo>
                    <a:pt x="5" y="109"/>
                  </a:lnTo>
                  <a:lnTo>
                    <a:pt x="3" y="114"/>
                  </a:lnTo>
                  <a:lnTo>
                    <a:pt x="2" y="118"/>
                  </a:lnTo>
                  <a:lnTo>
                    <a:pt x="1" y="124"/>
                  </a:lnTo>
                  <a:lnTo>
                    <a:pt x="0" y="127"/>
                  </a:lnTo>
                  <a:lnTo>
                    <a:pt x="0" y="132"/>
                  </a:lnTo>
                  <a:lnTo>
                    <a:pt x="0" y="138"/>
                  </a:lnTo>
                  <a:lnTo>
                    <a:pt x="1" y="143"/>
                  </a:lnTo>
                  <a:lnTo>
                    <a:pt x="1" y="147"/>
                  </a:lnTo>
                  <a:lnTo>
                    <a:pt x="1" y="152"/>
                  </a:lnTo>
                  <a:lnTo>
                    <a:pt x="1" y="155"/>
                  </a:lnTo>
                  <a:lnTo>
                    <a:pt x="2" y="160"/>
                  </a:lnTo>
                  <a:lnTo>
                    <a:pt x="2" y="164"/>
                  </a:lnTo>
                  <a:lnTo>
                    <a:pt x="3" y="167"/>
                  </a:lnTo>
                  <a:lnTo>
                    <a:pt x="5" y="171"/>
                  </a:lnTo>
                  <a:lnTo>
                    <a:pt x="7" y="176"/>
                  </a:lnTo>
                  <a:lnTo>
                    <a:pt x="10" y="182"/>
                  </a:lnTo>
                  <a:lnTo>
                    <a:pt x="14" y="189"/>
                  </a:lnTo>
                  <a:lnTo>
                    <a:pt x="18" y="194"/>
                  </a:lnTo>
                  <a:lnTo>
                    <a:pt x="23" y="200"/>
                  </a:lnTo>
                  <a:lnTo>
                    <a:pt x="28" y="205"/>
                  </a:lnTo>
                  <a:lnTo>
                    <a:pt x="33" y="208"/>
                  </a:lnTo>
                  <a:lnTo>
                    <a:pt x="39" y="213"/>
                  </a:lnTo>
                  <a:lnTo>
                    <a:pt x="45" y="217"/>
                  </a:lnTo>
                  <a:lnTo>
                    <a:pt x="51" y="219"/>
                  </a:lnTo>
                  <a:lnTo>
                    <a:pt x="58" y="222"/>
                  </a:lnTo>
                  <a:lnTo>
                    <a:pt x="60" y="223"/>
                  </a:lnTo>
                  <a:lnTo>
                    <a:pt x="64" y="224"/>
                  </a:lnTo>
                  <a:lnTo>
                    <a:pt x="69" y="225"/>
                  </a:lnTo>
                  <a:lnTo>
                    <a:pt x="72" y="227"/>
                  </a:lnTo>
                  <a:lnTo>
                    <a:pt x="78" y="227"/>
                  </a:lnTo>
                  <a:lnTo>
                    <a:pt x="86" y="228"/>
                  </a:lnTo>
                  <a:lnTo>
                    <a:pt x="88" y="228"/>
                  </a:lnTo>
                  <a:lnTo>
                    <a:pt x="93" y="228"/>
                  </a:lnTo>
                  <a:lnTo>
                    <a:pt x="97" y="228"/>
                  </a:lnTo>
                  <a:lnTo>
                    <a:pt x="100" y="229"/>
                  </a:lnTo>
                  <a:lnTo>
                    <a:pt x="103" y="228"/>
                  </a:lnTo>
                  <a:lnTo>
                    <a:pt x="107" y="228"/>
                  </a:lnTo>
                  <a:lnTo>
                    <a:pt x="110" y="228"/>
                  </a:lnTo>
                  <a:lnTo>
                    <a:pt x="114" y="228"/>
                  </a:lnTo>
                  <a:lnTo>
                    <a:pt x="117" y="228"/>
                  </a:lnTo>
                  <a:lnTo>
                    <a:pt x="121" y="227"/>
                  </a:lnTo>
                  <a:lnTo>
                    <a:pt x="124" y="227"/>
                  </a:lnTo>
                  <a:lnTo>
                    <a:pt x="128" y="227"/>
                  </a:lnTo>
                  <a:lnTo>
                    <a:pt x="134" y="224"/>
                  </a:lnTo>
                  <a:lnTo>
                    <a:pt x="140" y="222"/>
                  </a:lnTo>
                  <a:lnTo>
                    <a:pt x="147" y="219"/>
                  </a:lnTo>
                  <a:lnTo>
                    <a:pt x="153" y="218"/>
                  </a:lnTo>
                  <a:lnTo>
                    <a:pt x="158" y="214"/>
                  </a:lnTo>
                  <a:lnTo>
                    <a:pt x="164" y="212"/>
                  </a:lnTo>
                  <a:lnTo>
                    <a:pt x="168" y="208"/>
                  </a:lnTo>
                  <a:lnTo>
                    <a:pt x="173" y="206"/>
                  </a:lnTo>
                  <a:lnTo>
                    <a:pt x="176" y="201"/>
                  </a:lnTo>
                  <a:lnTo>
                    <a:pt x="180" y="198"/>
                  </a:lnTo>
                  <a:lnTo>
                    <a:pt x="184" y="193"/>
                  </a:lnTo>
                  <a:lnTo>
                    <a:pt x="189" y="189"/>
                  </a:lnTo>
                  <a:lnTo>
                    <a:pt x="191" y="185"/>
                  </a:lnTo>
                  <a:lnTo>
                    <a:pt x="195" y="181"/>
                  </a:lnTo>
                  <a:lnTo>
                    <a:pt x="197" y="176"/>
                  </a:lnTo>
                  <a:lnTo>
                    <a:pt x="201" y="171"/>
                  </a:lnTo>
                  <a:lnTo>
                    <a:pt x="202" y="166"/>
                  </a:lnTo>
                  <a:lnTo>
                    <a:pt x="204" y="162"/>
                  </a:lnTo>
                  <a:lnTo>
                    <a:pt x="207" y="156"/>
                  </a:lnTo>
                  <a:lnTo>
                    <a:pt x="208" y="153"/>
                  </a:lnTo>
                  <a:lnTo>
                    <a:pt x="209" y="148"/>
                  </a:lnTo>
                  <a:lnTo>
                    <a:pt x="210" y="143"/>
                  </a:lnTo>
                  <a:lnTo>
                    <a:pt x="210" y="138"/>
                  </a:lnTo>
                  <a:lnTo>
                    <a:pt x="211" y="135"/>
                  </a:lnTo>
                  <a:lnTo>
                    <a:pt x="211" y="129"/>
                  </a:lnTo>
                  <a:lnTo>
                    <a:pt x="211" y="124"/>
                  </a:lnTo>
                  <a:lnTo>
                    <a:pt x="210" y="119"/>
                  </a:lnTo>
                  <a:lnTo>
                    <a:pt x="210" y="114"/>
                  </a:lnTo>
                  <a:lnTo>
                    <a:pt x="209" y="109"/>
                  </a:lnTo>
                  <a:lnTo>
                    <a:pt x="208" y="104"/>
                  </a:lnTo>
                  <a:lnTo>
                    <a:pt x="205" y="101"/>
                  </a:lnTo>
                  <a:lnTo>
                    <a:pt x="204" y="97"/>
                  </a:lnTo>
                  <a:lnTo>
                    <a:pt x="201" y="92"/>
                  </a:lnTo>
                  <a:lnTo>
                    <a:pt x="198" y="87"/>
                  </a:lnTo>
                  <a:lnTo>
                    <a:pt x="195" y="84"/>
                  </a:lnTo>
                  <a:lnTo>
                    <a:pt x="191" y="80"/>
                  </a:lnTo>
                  <a:lnTo>
                    <a:pt x="186" y="76"/>
                  </a:lnTo>
                  <a:lnTo>
                    <a:pt x="181" y="73"/>
                  </a:lnTo>
                  <a:lnTo>
                    <a:pt x="176" y="69"/>
                  </a:lnTo>
                  <a:lnTo>
                    <a:pt x="172" y="66"/>
                  </a:lnTo>
                  <a:lnTo>
                    <a:pt x="166" y="62"/>
                  </a:lnTo>
                  <a:lnTo>
                    <a:pt x="159" y="61"/>
                  </a:lnTo>
                  <a:lnTo>
                    <a:pt x="153" y="58"/>
                  </a:lnTo>
                  <a:lnTo>
                    <a:pt x="149" y="58"/>
                  </a:lnTo>
                  <a:lnTo>
                    <a:pt x="143" y="57"/>
                  </a:lnTo>
                  <a:lnTo>
                    <a:pt x="139" y="57"/>
                  </a:lnTo>
                  <a:lnTo>
                    <a:pt x="134" y="57"/>
                  </a:lnTo>
                  <a:lnTo>
                    <a:pt x="129" y="60"/>
                  </a:lnTo>
                  <a:lnTo>
                    <a:pt x="124" y="60"/>
                  </a:lnTo>
                  <a:lnTo>
                    <a:pt x="121" y="61"/>
                  </a:lnTo>
                  <a:lnTo>
                    <a:pt x="116" y="63"/>
                  </a:lnTo>
                  <a:lnTo>
                    <a:pt x="112" y="66"/>
                  </a:lnTo>
                  <a:lnTo>
                    <a:pt x="109" y="68"/>
                  </a:lnTo>
                  <a:lnTo>
                    <a:pt x="105" y="70"/>
                  </a:lnTo>
                  <a:lnTo>
                    <a:pt x="101" y="73"/>
                  </a:lnTo>
                  <a:lnTo>
                    <a:pt x="99" y="76"/>
                  </a:lnTo>
                  <a:lnTo>
                    <a:pt x="93" y="83"/>
                  </a:lnTo>
                  <a:lnTo>
                    <a:pt x="88" y="89"/>
                  </a:lnTo>
                  <a:lnTo>
                    <a:pt x="83" y="95"/>
                  </a:lnTo>
                  <a:lnTo>
                    <a:pt x="81" y="101"/>
                  </a:lnTo>
                  <a:lnTo>
                    <a:pt x="77" y="107"/>
                  </a:lnTo>
                  <a:lnTo>
                    <a:pt x="76" y="110"/>
                  </a:lnTo>
                  <a:lnTo>
                    <a:pt x="75" y="113"/>
                  </a:lnTo>
                  <a:lnTo>
                    <a:pt x="75" y="114"/>
                  </a:lnTo>
                  <a:lnTo>
                    <a:pt x="169" y="102"/>
                  </a:lnTo>
                  <a:lnTo>
                    <a:pt x="166" y="184"/>
                  </a:lnTo>
                  <a:lnTo>
                    <a:pt x="43" y="182"/>
                  </a:lnTo>
                  <a:lnTo>
                    <a:pt x="64" y="53"/>
                  </a:lnTo>
                  <a:lnTo>
                    <a:pt x="198" y="33"/>
                  </a:lnTo>
                  <a:lnTo>
                    <a:pt x="244" y="207"/>
                  </a:lnTo>
                  <a:lnTo>
                    <a:pt x="109" y="264"/>
                  </a:lnTo>
                  <a:lnTo>
                    <a:pt x="117" y="297"/>
                  </a:lnTo>
                  <a:close/>
                </a:path>
              </a:pathLst>
            </a:custGeom>
            <a:solidFill>
              <a:srgbClr val="E6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5" name="Freeform 1061"/>
            <p:cNvSpPr>
              <a:spLocks/>
            </p:cNvSpPr>
            <p:nvPr/>
          </p:nvSpPr>
          <p:spPr bwMode="auto">
            <a:xfrm>
              <a:off x="5099" y="646"/>
              <a:ext cx="55" cy="65"/>
            </a:xfrm>
            <a:custGeom>
              <a:avLst/>
              <a:gdLst>
                <a:gd name="T0" fmla="*/ 0 w 109"/>
                <a:gd name="T1" fmla="*/ 1 h 129"/>
                <a:gd name="T2" fmla="*/ 3 w 109"/>
                <a:gd name="T3" fmla="*/ 5 h 129"/>
                <a:gd name="T4" fmla="*/ 4 w 109"/>
                <a:gd name="T5" fmla="*/ 3 h 129"/>
                <a:gd name="T6" fmla="*/ 1 w 109"/>
                <a:gd name="T7" fmla="*/ 0 h 129"/>
                <a:gd name="T8" fmla="*/ 0 w 109"/>
                <a:gd name="T9" fmla="*/ 1 h 129"/>
                <a:gd name="T10" fmla="*/ 0 w 109"/>
                <a:gd name="T11" fmla="*/ 1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 h="129">
                  <a:moveTo>
                    <a:pt x="0" y="9"/>
                  </a:moveTo>
                  <a:lnTo>
                    <a:pt x="80" y="129"/>
                  </a:lnTo>
                  <a:lnTo>
                    <a:pt x="109" y="92"/>
                  </a:lnTo>
                  <a:lnTo>
                    <a:pt x="20" y="0"/>
                  </a:lnTo>
                  <a:lnTo>
                    <a:pt x="0" y="9"/>
                  </a:lnTo>
                  <a:close/>
                </a:path>
              </a:pathLst>
            </a:custGeom>
            <a:solidFill>
              <a:srgbClr val="96B3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6" name="Freeform 1062"/>
            <p:cNvSpPr>
              <a:spLocks/>
            </p:cNvSpPr>
            <p:nvPr/>
          </p:nvSpPr>
          <p:spPr bwMode="auto">
            <a:xfrm>
              <a:off x="4818" y="47"/>
              <a:ext cx="57" cy="74"/>
            </a:xfrm>
            <a:custGeom>
              <a:avLst/>
              <a:gdLst>
                <a:gd name="T0" fmla="*/ 0 w 115"/>
                <a:gd name="T1" fmla="*/ 0 h 149"/>
                <a:gd name="T2" fmla="*/ 2 w 115"/>
                <a:gd name="T3" fmla="*/ 4 h 149"/>
                <a:gd name="T4" fmla="*/ 3 w 115"/>
                <a:gd name="T5" fmla="*/ 4 h 149"/>
                <a:gd name="T6" fmla="*/ 1 w 115"/>
                <a:gd name="T7" fmla="*/ 0 h 149"/>
                <a:gd name="T8" fmla="*/ 0 w 115"/>
                <a:gd name="T9" fmla="*/ 0 h 149"/>
                <a:gd name="T10" fmla="*/ 0 w 115"/>
                <a:gd name="T11" fmla="*/ 0 h 1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149">
                  <a:moveTo>
                    <a:pt x="0" y="28"/>
                  </a:moveTo>
                  <a:lnTo>
                    <a:pt x="83" y="147"/>
                  </a:lnTo>
                  <a:lnTo>
                    <a:pt x="115" y="149"/>
                  </a:lnTo>
                  <a:lnTo>
                    <a:pt x="42" y="0"/>
                  </a:lnTo>
                  <a:lnTo>
                    <a:pt x="0" y="28"/>
                  </a:lnTo>
                  <a:close/>
                </a:path>
              </a:pathLst>
            </a:custGeom>
            <a:solidFill>
              <a:srgbClr val="E6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7" name="Freeform 1063"/>
            <p:cNvSpPr>
              <a:spLocks/>
            </p:cNvSpPr>
            <p:nvPr/>
          </p:nvSpPr>
          <p:spPr bwMode="auto">
            <a:xfrm>
              <a:off x="5359" y="62"/>
              <a:ext cx="68" cy="43"/>
            </a:xfrm>
            <a:custGeom>
              <a:avLst/>
              <a:gdLst>
                <a:gd name="T0" fmla="*/ 0 w 138"/>
                <a:gd name="T1" fmla="*/ 3 h 86"/>
                <a:gd name="T2" fmla="*/ 4 w 138"/>
                <a:gd name="T3" fmla="*/ 2 h 86"/>
                <a:gd name="T4" fmla="*/ 3 w 138"/>
                <a:gd name="T5" fmla="*/ 0 h 86"/>
                <a:gd name="T6" fmla="*/ 0 w 138"/>
                <a:gd name="T7" fmla="*/ 3 h 86"/>
                <a:gd name="T8" fmla="*/ 0 w 138"/>
                <a:gd name="T9" fmla="*/ 3 h 86"/>
                <a:gd name="T10" fmla="*/ 0 w 138"/>
                <a:gd name="T11" fmla="*/ 3 h 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8" h="86">
                  <a:moveTo>
                    <a:pt x="5" y="86"/>
                  </a:moveTo>
                  <a:lnTo>
                    <a:pt x="138" y="43"/>
                  </a:lnTo>
                  <a:lnTo>
                    <a:pt x="114" y="0"/>
                  </a:lnTo>
                  <a:lnTo>
                    <a:pt x="0" y="70"/>
                  </a:lnTo>
                  <a:lnTo>
                    <a:pt x="5" y="86"/>
                  </a:lnTo>
                  <a:close/>
                </a:path>
              </a:pathLst>
            </a:custGeom>
            <a:solidFill>
              <a:srgbClr val="96B3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8" name="Freeform 1064"/>
            <p:cNvSpPr>
              <a:spLocks/>
            </p:cNvSpPr>
            <p:nvPr/>
          </p:nvSpPr>
          <p:spPr bwMode="auto">
            <a:xfrm>
              <a:off x="4575" y="149"/>
              <a:ext cx="64" cy="45"/>
            </a:xfrm>
            <a:custGeom>
              <a:avLst/>
              <a:gdLst>
                <a:gd name="T0" fmla="*/ 0 w 128"/>
                <a:gd name="T1" fmla="*/ 1 h 88"/>
                <a:gd name="T2" fmla="*/ 4 w 128"/>
                <a:gd name="T3" fmla="*/ 3 h 88"/>
                <a:gd name="T4" fmla="*/ 4 w 128"/>
                <a:gd name="T5" fmla="*/ 3 h 88"/>
                <a:gd name="T6" fmla="*/ 2 w 128"/>
                <a:gd name="T7" fmla="*/ 0 h 88"/>
                <a:gd name="T8" fmla="*/ 0 w 128"/>
                <a:gd name="T9" fmla="*/ 1 h 88"/>
                <a:gd name="T10" fmla="*/ 0 w 128"/>
                <a:gd name="T11" fmla="*/ 1 h 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88">
                  <a:moveTo>
                    <a:pt x="0" y="28"/>
                  </a:moveTo>
                  <a:lnTo>
                    <a:pt x="122" y="88"/>
                  </a:lnTo>
                  <a:lnTo>
                    <a:pt x="128" y="65"/>
                  </a:lnTo>
                  <a:lnTo>
                    <a:pt x="40" y="0"/>
                  </a:lnTo>
                  <a:lnTo>
                    <a:pt x="0" y="28"/>
                  </a:lnTo>
                  <a:close/>
                </a:path>
              </a:pathLst>
            </a:custGeom>
            <a:solidFill>
              <a:srgbClr val="E6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1299" name="Freeform 1065"/>
            <p:cNvSpPr>
              <a:spLocks/>
            </p:cNvSpPr>
            <p:nvPr/>
          </p:nvSpPr>
          <p:spPr bwMode="auto">
            <a:xfrm>
              <a:off x="5322" y="646"/>
              <a:ext cx="65" cy="45"/>
            </a:xfrm>
            <a:custGeom>
              <a:avLst/>
              <a:gdLst>
                <a:gd name="T0" fmla="*/ 0 w 129"/>
                <a:gd name="T1" fmla="*/ 1 h 88"/>
                <a:gd name="T2" fmla="*/ 4 w 129"/>
                <a:gd name="T3" fmla="*/ 3 h 88"/>
                <a:gd name="T4" fmla="*/ 5 w 129"/>
                <a:gd name="T5" fmla="*/ 3 h 88"/>
                <a:gd name="T6" fmla="*/ 2 w 129"/>
                <a:gd name="T7" fmla="*/ 0 h 88"/>
                <a:gd name="T8" fmla="*/ 0 w 129"/>
                <a:gd name="T9" fmla="*/ 1 h 88"/>
                <a:gd name="T10" fmla="*/ 0 w 129"/>
                <a:gd name="T11" fmla="*/ 1 h 8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88">
                  <a:moveTo>
                    <a:pt x="0" y="29"/>
                  </a:moveTo>
                  <a:lnTo>
                    <a:pt x="123" y="88"/>
                  </a:lnTo>
                  <a:lnTo>
                    <a:pt x="129" y="66"/>
                  </a:lnTo>
                  <a:lnTo>
                    <a:pt x="41" y="0"/>
                  </a:lnTo>
                  <a:lnTo>
                    <a:pt x="0" y="29"/>
                  </a:lnTo>
                  <a:close/>
                </a:path>
              </a:pathLst>
            </a:custGeom>
            <a:solidFill>
              <a:srgbClr val="E6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181256" name="AutoShape 1066"/>
          <p:cNvSpPr>
            <a:spLocks noChangeArrowheads="1"/>
          </p:cNvSpPr>
          <p:nvPr/>
        </p:nvSpPr>
        <p:spPr bwMode="auto">
          <a:xfrm>
            <a:off x="3041650" y="4071938"/>
            <a:ext cx="811213" cy="269875"/>
          </a:xfrm>
          <a:prstGeom prst="rightArrow">
            <a:avLst>
              <a:gd name="adj1" fmla="val 50000"/>
              <a:gd name="adj2" fmla="val 75147"/>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57" name="AutoShape 1067"/>
          <p:cNvSpPr>
            <a:spLocks noChangeArrowheads="1"/>
          </p:cNvSpPr>
          <p:nvPr/>
        </p:nvSpPr>
        <p:spPr bwMode="auto">
          <a:xfrm flipH="1">
            <a:off x="1601788" y="4071938"/>
            <a:ext cx="811212" cy="269875"/>
          </a:xfrm>
          <a:prstGeom prst="rightArrow">
            <a:avLst>
              <a:gd name="adj1" fmla="val 50000"/>
              <a:gd name="adj2" fmla="val 75147"/>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58" name="Rectangle 1068"/>
          <p:cNvSpPr>
            <a:spLocks noChangeArrowheads="1"/>
          </p:cNvSpPr>
          <p:nvPr/>
        </p:nvSpPr>
        <p:spPr bwMode="auto">
          <a:xfrm>
            <a:off x="2411413" y="3890963"/>
            <a:ext cx="630237" cy="630237"/>
          </a:xfrm>
          <a:prstGeom prst="rect">
            <a:avLst/>
          </a:prstGeom>
          <a:solidFill>
            <a:schemeClr val="tx2"/>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59" name="AutoShape 1069"/>
          <p:cNvSpPr>
            <a:spLocks noChangeArrowheads="1"/>
          </p:cNvSpPr>
          <p:nvPr/>
        </p:nvSpPr>
        <p:spPr bwMode="auto">
          <a:xfrm>
            <a:off x="3041650" y="5861050"/>
            <a:ext cx="1350963" cy="269875"/>
          </a:xfrm>
          <a:prstGeom prst="rightArrow">
            <a:avLst>
              <a:gd name="adj1" fmla="val 49407"/>
              <a:gd name="adj2" fmla="val 82945"/>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0" name="AutoShape 1070"/>
          <p:cNvSpPr>
            <a:spLocks noChangeArrowheads="1"/>
          </p:cNvSpPr>
          <p:nvPr/>
        </p:nvSpPr>
        <p:spPr bwMode="auto">
          <a:xfrm flipH="1">
            <a:off x="2051050" y="5861050"/>
            <a:ext cx="361950" cy="269875"/>
          </a:xfrm>
          <a:prstGeom prst="rightArrow">
            <a:avLst>
              <a:gd name="adj1" fmla="val 50593"/>
              <a:gd name="adj2" fmla="val 52356"/>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1" name="Rectangle 1071"/>
          <p:cNvSpPr>
            <a:spLocks noChangeArrowheads="1"/>
          </p:cNvSpPr>
          <p:nvPr/>
        </p:nvSpPr>
        <p:spPr bwMode="auto">
          <a:xfrm>
            <a:off x="2411413" y="5680075"/>
            <a:ext cx="630237" cy="630238"/>
          </a:xfrm>
          <a:prstGeom prst="rect">
            <a:avLst/>
          </a:prstGeom>
          <a:solidFill>
            <a:schemeClr val="tx2"/>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1262" name="Freeform 1072"/>
          <p:cNvSpPr>
            <a:spLocks/>
          </p:cNvSpPr>
          <p:nvPr/>
        </p:nvSpPr>
        <p:spPr bwMode="auto">
          <a:xfrm rot="5400000">
            <a:off x="-3267075" y="3267075"/>
            <a:ext cx="6911975" cy="377825"/>
          </a:xfrm>
          <a:custGeom>
            <a:avLst/>
            <a:gdLst>
              <a:gd name="T0" fmla="*/ 0 w 5761"/>
              <a:gd name="T1" fmla="*/ 2147483647 h 408"/>
              <a:gd name="T2" fmla="*/ 0 w 5761"/>
              <a:gd name="T3" fmla="*/ 0 h 408"/>
              <a:gd name="T4" fmla="*/ 2147483647 w 5761"/>
              <a:gd name="T5" fmla="*/ 2147483647 h 408"/>
              <a:gd name="T6" fmla="*/ 2147483647 w 5761"/>
              <a:gd name="T7" fmla="*/ 2147483647 h 408"/>
              <a:gd name="T8" fmla="*/ 2147483647 w 5761"/>
              <a:gd name="T9" fmla="*/ 2147483647 h 408"/>
              <a:gd name="T10" fmla="*/ 0 w 5761"/>
              <a:gd name="T11" fmla="*/ 2147483647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48AEAED-6D7A-4B70-9DBF-224589E0255C}" type="slidenum">
              <a:rPr lang="en-GB" sz="2000" smtClean="0">
                <a:solidFill>
                  <a:schemeClr val="accent1"/>
                </a:solidFill>
              </a:rPr>
              <a:pPr eaLnBrk="1" hangingPunct="1"/>
              <a:t>187</a:t>
            </a:fld>
            <a:endParaRPr lang="en-GB" sz="2000" smtClean="0">
              <a:solidFill>
                <a:schemeClr val="accent1"/>
              </a:solidFill>
            </a:endParaRPr>
          </a:p>
        </p:txBody>
      </p:sp>
      <p:sp>
        <p:nvSpPr>
          <p:cNvPr id="18227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227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82277" name="Rectangle 1026"/>
          <p:cNvSpPr>
            <a:spLocks noGrp="1" noChangeArrowheads="1"/>
          </p:cNvSpPr>
          <p:nvPr>
            <p:ph type="title"/>
          </p:nvPr>
        </p:nvSpPr>
        <p:spPr/>
        <p:txBody>
          <a:bodyPr/>
          <a:lstStyle/>
          <a:p>
            <a:pPr eaLnBrk="1" hangingPunct="1"/>
            <a:r>
              <a:rPr lang="en-GB" smtClean="0"/>
              <a:t>Newton’s First Law</a:t>
            </a:r>
          </a:p>
        </p:txBody>
      </p:sp>
      <p:sp>
        <p:nvSpPr>
          <p:cNvPr id="182278" name="Rectangle 1027"/>
          <p:cNvSpPr>
            <a:spLocks noGrp="1" noChangeArrowheads="1"/>
          </p:cNvSpPr>
          <p:nvPr>
            <p:ph type="body" idx="1"/>
          </p:nvPr>
        </p:nvSpPr>
        <p:spPr>
          <a:xfrm>
            <a:off x="685800" y="1295400"/>
            <a:ext cx="7772400" cy="509588"/>
          </a:xfrm>
        </p:spPr>
        <p:txBody>
          <a:bodyPr/>
          <a:lstStyle/>
          <a:p>
            <a:pPr eaLnBrk="1" hangingPunct="1">
              <a:lnSpc>
                <a:spcPct val="80000"/>
              </a:lnSpc>
              <a:buFontTx/>
              <a:buNone/>
            </a:pPr>
            <a:r>
              <a:rPr lang="en-GB" sz="1800" smtClean="0"/>
              <a:t>In each of the following calculate the unbalanced force and its direction.</a:t>
            </a:r>
          </a:p>
        </p:txBody>
      </p:sp>
      <p:grpSp>
        <p:nvGrpSpPr>
          <p:cNvPr id="182279" name="Group 1028"/>
          <p:cNvGrpSpPr>
            <a:grpSpLocks/>
          </p:cNvGrpSpPr>
          <p:nvPr/>
        </p:nvGrpSpPr>
        <p:grpSpPr bwMode="auto">
          <a:xfrm>
            <a:off x="228600" y="2438400"/>
            <a:ext cx="8461375" cy="3878263"/>
            <a:chOff x="158" y="1309"/>
            <a:chExt cx="5330" cy="2443"/>
          </a:xfrm>
        </p:grpSpPr>
        <p:grpSp>
          <p:nvGrpSpPr>
            <p:cNvPr id="182281" name="Group 1029"/>
            <p:cNvGrpSpPr>
              <a:grpSpLocks/>
            </p:cNvGrpSpPr>
            <p:nvPr/>
          </p:nvGrpSpPr>
          <p:grpSpPr bwMode="auto">
            <a:xfrm>
              <a:off x="158" y="1309"/>
              <a:ext cx="2041" cy="628"/>
              <a:chOff x="215" y="1309"/>
              <a:chExt cx="2041" cy="628"/>
            </a:xfrm>
          </p:grpSpPr>
          <p:sp>
            <p:nvSpPr>
              <p:cNvPr id="182325" name="AutoShape 1030"/>
              <p:cNvSpPr>
                <a:spLocks noChangeArrowheads="1"/>
              </p:cNvSpPr>
              <p:nvPr/>
            </p:nvSpPr>
            <p:spPr bwMode="auto">
              <a:xfrm>
                <a:off x="1406" y="1650"/>
                <a:ext cx="511" cy="113"/>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26" name="AutoShape 1031"/>
              <p:cNvSpPr>
                <a:spLocks noChangeArrowheads="1"/>
              </p:cNvSpPr>
              <p:nvPr/>
            </p:nvSpPr>
            <p:spPr bwMode="auto">
              <a:xfrm flipH="1">
                <a:off x="499" y="1650"/>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27" name="Rectangle 1032"/>
              <p:cNvSpPr>
                <a:spLocks noChangeArrowheads="1"/>
              </p:cNvSpPr>
              <p:nvPr/>
            </p:nvSpPr>
            <p:spPr bwMode="auto">
              <a:xfrm>
                <a:off x="1009" y="1504"/>
                <a:ext cx="397" cy="397"/>
              </a:xfrm>
              <a:prstGeom prst="rect">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28" name="Text Box 1033"/>
              <p:cNvSpPr txBox="1">
                <a:spLocks noChangeArrowheads="1"/>
              </p:cNvSpPr>
              <p:nvPr/>
            </p:nvSpPr>
            <p:spPr bwMode="auto">
              <a:xfrm>
                <a:off x="215" y="1706"/>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30N</a:t>
                </a:r>
              </a:p>
            </p:txBody>
          </p:sp>
          <p:sp>
            <p:nvSpPr>
              <p:cNvPr id="182329" name="Text Box 1034"/>
              <p:cNvSpPr txBox="1">
                <a:spLocks noChangeArrowheads="1"/>
              </p:cNvSpPr>
              <p:nvPr/>
            </p:nvSpPr>
            <p:spPr bwMode="auto">
              <a:xfrm>
                <a:off x="1803" y="1706"/>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50N</a:t>
                </a:r>
              </a:p>
            </p:txBody>
          </p:sp>
          <p:sp>
            <p:nvSpPr>
              <p:cNvPr id="182330" name="Text Box 1035"/>
              <p:cNvSpPr txBox="1">
                <a:spLocks noChangeArrowheads="1"/>
              </p:cNvSpPr>
              <p:nvPr/>
            </p:nvSpPr>
            <p:spPr bwMode="auto">
              <a:xfrm>
                <a:off x="272" y="1309"/>
                <a:ext cx="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(a)</a:t>
                </a:r>
              </a:p>
            </p:txBody>
          </p:sp>
        </p:grpSp>
        <p:grpSp>
          <p:nvGrpSpPr>
            <p:cNvPr id="182282" name="Group 1036"/>
            <p:cNvGrpSpPr>
              <a:grpSpLocks/>
            </p:cNvGrpSpPr>
            <p:nvPr/>
          </p:nvGrpSpPr>
          <p:grpSpPr bwMode="auto">
            <a:xfrm>
              <a:off x="158" y="2217"/>
              <a:ext cx="2041" cy="628"/>
              <a:chOff x="215" y="1309"/>
              <a:chExt cx="2041" cy="628"/>
            </a:xfrm>
          </p:grpSpPr>
          <p:sp>
            <p:nvSpPr>
              <p:cNvPr id="182319" name="AutoShape 1037"/>
              <p:cNvSpPr>
                <a:spLocks noChangeArrowheads="1"/>
              </p:cNvSpPr>
              <p:nvPr/>
            </p:nvSpPr>
            <p:spPr bwMode="auto">
              <a:xfrm>
                <a:off x="1406" y="1650"/>
                <a:ext cx="511" cy="113"/>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20" name="AutoShape 1038"/>
              <p:cNvSpPr>
                <a:spLocks noChangeArrowheads="1"/>
              </p:cNvSpPr>
              <p:nvPr/>
            </p:nvSpPr>
            <p:spPr bwMode="auto">
              <a:xfrm flipH="1">
                <a:off x="499" y="1650"/>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21" name="Rectangle 1039"/>
              <p:cNvSpPr>
                <a:spLocks noChangeArrowheads="1"/>
              </p:cNvSpPr>
              <p:nvPr/>
            </p:nvSpPr>
            <p:spPr bwMode="auto">
              <a:xfrm>
                <a:off x="1009" y="1504"/>
                <a:ext cx="397" cy="397"/>
              </a:xfrm>
              <a:prstGeom prst="rect">
                <a:avLst/>
              </a:prstGeom>
              <a:solidFill>
                <a:schemeClr val="hlink"/>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22" name="Text Box 1040"/>
              <p:cNvSpPr txBox="1">
                <a:spLocks noChangeArrowheads="1"/>
              </p:cNvSpPr>
              <p:nvPr/>
            </p:nvSpPr>
            <p:spPr bwMode="auto">
              <a:xfrm>
                <a:off x="215" y="1706"/>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10N</a:t>
                </a:r>
              </a:p>
            </p:txBody>
          </p:sp>
          <p:sp>
            <p:nvSpPr>
              <p:cNvPr id="182323" name="Text Box 1041"/>
              <p:cNvSpPr txBox="1">
                <a:spLocks noChangeArrowheads="1"/>
              </p:cNvSpPr>
              <p:nvPr/>
            </p:nvSpPr>
            <p:spPr bwMode="auto">
              <a:xfrm>
                <a:off x="1803" y="1706"/>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60N</a:t>
                </a:r>
              </a:p>
            </p:txBody>
          </p:sp>
          <p:sp>
            <p:nvSpPr>
              <p:cNvPr id="182324" name="Text Box 1042"/>
              <p:cNvSpPr txBox="1">
                <a:spLocks noChangeArrowheads="1"/>
              </p:cNvSpPr>
              <p:nvPr/>
            </p:nvSpPr>
            <p:spPr bwMode="auto">
              <a:xfrm>
                <a:off x="272" y="1309"/>
                <a:ext cx="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(b)</a:t>
                </a:r>
              </a:p>
            </p:txBody>
          </p:sp>
        </p:grpSp>
        <p:grpSp>
          <p:nvGrpSpPr>
            <p:cNvPr id="182283" name="Group 1043"/>
            <p:cNvGrpSpPr>
              <a:grpSpLocks/>
            </p:cNvGrpSpPr>
            <p:nvPr/>
          </p:nvGrpSpPr>
          <p:grpSpPr bwMode="auto">
            <a:xfrm>
              <a:off x="158" y="3124"/>
              <a:ext cx="2041" cy="628"/>
              <a:chOff x="215" y="1309"/>
              <a:chExt cx="2041" cy="628"/>
            </a:xfrm>
          </p:grpSpPr>
          <p:sp>
            <p:nvSpPr>
              <p:cNvPr id="182313" name="AutoShape 1044"/>
              <p:cNvSpPr>
                <a:spLocks noChangeArrowheads="1"/>
              </p:cNvSpPr>
              <p:nvPr/>
            </p:nvSpPr>
            <p:spPr bwMode="auto">
              <a:xfrm>
                <a:off x="1406" y="1650"/>
                <a:ext cx="511" cy="113"/>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14" name="AutoShape 1045"/>
              <p:cNvSpPr>
                <a:spLocks noChangeArrowheads="1"/>
              </p:cNvSpPr>
              <p:nvPr/>
            </p:nvSpPr>
            <p:spPr bwMode="auto">
              <a:xfrm flipH="1">
                <a:off x="499" y="1650"/>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15" name="Rectangle 1046"/>
              <p:cNvSpPr>
                <a:spLocks noChangeArrowheads="1"/>
              </p:cNvSpPr>
              <p:nvPr/>
            </p:nvSpPr>
            <p:spPr bwMode="auto">
              <a:xfrm>
                <a:off x="1009" y="1504"/>
                <a:ext cx="397" cy="397"/>
              </a:xfrm>
              <a:prstGeom prst="rect">
                <a:avLst/>
              </a:prstGeom>
              <a:solidFill>
                <a:schemeClr val="bg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16" name="Text Box 1047"/>
              <p:cNvSpPr txBox="1">
                <a:spLocks noChangeArrowheads="1"/>
              </p:cNvSpPr>
              <p:nvPr/>
            </p:nvSpPr>
            <p:spPr bwMode="auto">
              <a:xfrm>
                <a:off x="215" y="1706"/>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50N</a:t>
                </a:r>
              </a:p>
            </p:txBody>
          </p:sp>
          <p:sp>
            <p:nvSpPr>
              <p:cNvPr id="182317" name="Text Box 1048"/>
              <p:cNvSpPr txBox="1">
                <a:spLocks noChangeArrowheads="1"/>
              </p:cNvSpPr>
              <p:nvPr/>
            </p:nvSpPr>
            <p:spPr bwMode="auto">
              <a:xfrm>
                <a:off x="1803" y="1706"/>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45N</a:t>
                </a:r>
              </a:p>
            </p:txBody>
          </p:sp>
          <p:sp>
            <p:nvSpPr>
              <p:cNvPr id="182318" name="Text Box 1049"/>
              <p:cNvSpPr txBox="1">
                <a:spLocks noChangeArrowheads="1"/>
              </p:cNvSpPr>
              <p:nvPr/>
            </p:nvSpPr>
            <p:spPr bwMode="auto">
              <a:xfrm>
                <a:off x="272" y="1309"/>
                <a:ext cx="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(c)</a:t>
                </a:r>
              </a:p>
            </p:txBody>
          </p:sp>
        </p:grpSp>
        <p:grpSp>
          <p:nvGrpSpPr>
            <p:cNvPr id="182284" name="Group 1050"/>
            <p:cNvGrpSpPr>
              <a:grpSpLocks/>
            </p:cNvGrpSpPr>
            <p:nvPr/>
          </p:nvGrpSpPr>
          <p:grpSpPr bwMode="auto">
            <a:xfrm>
              <a:off x="3301" y="1309"/>
              <a:ext cx="2074" cy="628"/>
              <a:chOff x="3301" y="1309"/>
              <a:chExt cx="2074" cy="628"/>
            </a:xfrm>
          </p:grpSpPr>
          <p:sp>
            <p:nvSpPr>
              <p:cNvPr id="182305" name="AutoShape 1051"/>
              <p:cNvSpPr>
                <a:spLocks noChangeArrowheads="1"/>
              </p:cNvSpPr>
              <p:nvPr/>
            </p:nvSpPr>
            <p:spPr bwMode="auto">
              <a:xfrm>
                <a:off x="4525" y="1650"/>
                <a:ext cx="511" cy="113"/>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06" name="AutoShape 1052"/>
              <p:cNvSpPr>
                <a:spLocks noChangeArrowheads="1"/>
              </p:cNvSpPr>
              <p:nvPr/>
            </p:nvSpPr>
            <p:spPr bwMode="auto">
              <a:xfrm flipH="1">
                <a:off x="3617" y="1763"/>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07" name="Text Box 1053"/>
              <p:cNvSpPr txBox="1">
                <a:spLocks noChangeArrowheads="1"/>
              </p:cNvSpPr>
              <p:nvPr/>
            </p:nvSpPr>
            <p:spPr bwMode="auto">
              <a:xfrm>
                <a:off x="3304" y="1706"/>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10N</a:t>
                </a:r>
              </a:p>
            </p:txBody>
          </p:sp>
          <p:sp>
            <p:nvSpPr>
              <p:cNvPr id="182308" name="Text Box 1054"/>
              <p:cNvSpPr txBox="1">
                <a:spLocks noChangeArrowheads="1"/>
              </p:cNvSpPr>
              <p:nvPr/>
            </p:nvSpPr>
            <p:spPr bwMode="auto">
              <a:xfrm>
                <a:off x="4922" y="1706"/>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50N</a:t>
                </a:r>
              </a:p>
            </p:txBody>
          </p:sp>
          <p:sp>
            <p:nvSpPr>
              <p:cNvPr id="182309" name="Text Box 1055"/>
              <p:cNvSpPr txBox="1">
                <a:spLocks noChangeArrowheads="1"/>
              </p:cNvSpPr>
              <p:nvPr/>
            </p:nvSpPr>
            <p:spPr bwMode="auto">
              <a:xfrm>
                <a:off x="3391" y="1309"/>
                <a:ext cx="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(d)</a:t>
                </a:r>
              </a:p>
            </p:txBody>
          </p:sp>
          <p:sp>
            <p:nvSpPr>
              <p:cNvPr id="182310" name="AutoShape 1056"/>
              <p:cNvSpPr>
                <a:spLocks noChangeArrowheads="1"/>
              </p:cNvSpPr>
              <p:nvPr/>
            </p:nvSpPr>
            <p:spPr bwMode="auto">
              <a:xfrm flipH="1">
                <a:off x="3617" y="1536"/>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11" name="Rectangle 1057"/>
              <p:cNvSpPr>
                <a:spLocks noChangeArrowheads="1"/>
              </p:cNvSpPr>
              <p:nvPr/>
            </p:nvSpPr>
            <p:spPr bwMode="auto">
              <a:xfrm>
                <a:off x="4128" y="1504"/>
                <a:ext cx="397" cy="397"/>
              </a:xfrm>
              <a:prstGeom prst="rect">
                <a:avLst/>
              </a:prstGeom>
              <a:solidFill>
                <a:schemeClr val="hlink"/>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12" name="Text Box 1058"/>
              <p:cNvSpPr txBox="1">
                <a:spLocks noChangeArrowheads="1"/>
              </p:cNvSpPr>
              <p:nvPr/>
            </p:nvSpPr>
            <p:spPr bwMode="auto">
              <a:xfrm>
                <a:off x="3301" y="1475"/>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60N</a:t>
                </a:r>
              </a:p>
            </p:txBody>
          </p:sp>
        </p:grpSp>
        <p:grpSp>
          <p:nvGrpSpPr>
            <p:cNvPr id="182285" name="Group 1059"/>
            <p:cNvGrpSpPr>
              <a:grpSpLocks/>
            </p:cNvGrpSpPr>
            <p:nvPr/>
          </p:nvGrpSpPr>
          <p:grpSpPr bwMode="auto">
            <a:xfrm>
              <a:off x="3334" y="2217"/>
              <a:ext cx="2144" cy="628"/>
              <a:chOff x="3334" y="2217"/>
              <a:chExt cx="2144" cy="628"/>
            </a:xfrm>
          </p:grpSpPr>
          <p:sp>
            <p:nvSpPr>
              <p:cNvPr id="182297" name="AutoShape 1060"/>
              <p:cNvSpPr>
                <a:spLocks noChangeArrowheads="1"/>
              </p:cNvSpPr>
              <p:nvPr/>
            </p:nvSpPr>
            <p:spPr bwMode="auto">
              <a:xfrm>
                <a:off x="4524" y="2670"/>
                <a:ext cx="511" cy="113"/>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298" name="AutoShape 1061"/>
              <p:cNvSpPr>
                <a:spLocks noChangeArrowheads="1"/>
              </p:cNvSpPr>
              <p:nvPr/>
            </p:nvSpPr>
            <p:spPr bwMode="auto">
              <a:xfrm flipH="1">
                <a:off x="3618" y="2558"/>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299" name="Rectangle 1062"/>
              <p:cNvSpPr>
                <a:spLocks noChangeArrowheads="1"/>
              </p:cNvSpPr>
              <p:nvPr/>
            </p:nvSpPr>
            <p:spPr bwMode="auto">
              <a:xfrm>
                <a:off x="4128" y="2412"/>
                <a:ext cx="397" cy="397"/>
              </a:xfrm>
              <a:prstGeom prst="rect">
                <a:avLst/>
              </a:prstGeom>
              <a:solidFill>
                <a:schemeClr val="bg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00" name="Text Box 1063"/>
              <p:cNvSpPr txBox="1">
                <a:spLocks noChangeArrowheads="1"/>
              </p:cNvSpPr>
              <p:nvPr/>
            </p:nvSpPr>
            <p:spPr bwMode="auto">
              <a:xfrm>
                <a:off x="3334" y="2614"/>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10N</a:t>
                </a:r>
              </a:p>
            </p:txBody>
          </p:sp>
          <p:sp>
            <p:nvSpPr>
              <p:cNvPr id="182301" name="Text Box 1064"/>
              <p:cNvSpPr txBox="1">
                <a:spLocks noChangeArrowheads="1"/>
              </p:cNvSpPr>
              <p:nvPr/>
            </p:nvSpPr>
            <p:spPr bwMode="auto">
              <a:xfrm>
                <a:off x="5014" y="2614"/>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50N</a:t>
                </a:r>
              </a:p>
            </p:txBody>
          </p:sp>
          <p:sp>
            <p:nvSpPr>
              <p:cNvPr id="182302" name="Text Box 1065"/>
              <p:cNvSpPr txBox="1">
                <a:spLocks noChangeArrowheads="1"/>
              </p:cNvSpPr>
              <p:nvPr/>
            </p:nvSpPr>
            <p:spPr bwMode="auto">
              <a:xfrm>
                <a:off x="3391" y="2217"/>
                <a:ext cx="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(e)</a:t>
                </a:r>
              </a:p>
            </p:txBody>
          </p:sp>
          <p:sp>
            <p:nvSpPr>
              <p:cNvPr id="182303" name="AutoShape 1066"/>
              <p:cNvSpPr>
                <a:spLocks noChangeArrowheads="1"/>
              </p:cNvSpPr>
              <p:nvPr/>
            </p:nvSpPr>
            <p:spPr bwMode="auto">
              <a:xfrm flipH="1">
                <a:off x="4524" y="2444"/>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304" name="Text Box 1067"/>
              <p:cNvSpPr txBox="1">
                <a:spLocks noChangeArrowheads="1"/>
              </p:cNvSpPr>
              <p:nvPr/>
            </p:nvSpPr>
            <p:spPr bwMode="auto">
              <a:xfrm>
                <a:off x="5025" y="2383"/>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20N</a:t>
                </a:r>
              </a:p>
            </p:txBody>
          </p:sp>
        </p:grpSp>
        <p:grpSp>
          <p:nvGrpSpPr>
            <p:cNvPr id="182286" name="Group 1068"/>
            <p:cNvGrpSpPr>
              <a:grpSpLocks/>
            </p:cNvGrpSpPr>
            <p:nvPr/>
          </p:nvGrpSpPr>
          <p:grpSpPr bwMode="auto">
            <a:xfrm>
              <a:off x="3277" y="3124"/>
              <a:ext cx="2211" cy="628"/>
              <a:chOff x="3277" y="3124"/>
              <a:chExt cx="2211" cy="628"/>
            </a:xfrm>
          </p:grpSpPr>
          <p:sp>
            <p:nvSpPr>
              <p:cNvPr id="182287" name="AutoShape 1069"/>
              <p:cNvSpPr>
                <a:spLocks noChangeArrowheads="1"/>
              </p:cNvSpPr>
              <p:nvPr/>
            </p:nvSpPr>
            <p:spPr bwMode="auto">
              <a:xfrm>
                <a:off x="4524" y="3578"/>
                <a:ext cx="511" cy="113"/>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288" name="AutoShape 1070"/>
              <p:cNvSpPr>
                <a:spLocks noChangeArrowheads="1"/>
              </p:cNvSpPr>
              <p:nvPr/>
            </p:nvSpPr>
            <p:spPr bwMode="auto">
              <a:xfrm flipH="1">
                <a:off x="3617" y="3578"/>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289" name="Text Box 1071"/>
              <p:cNvSpPr txBox="1">
                <a:spLocks noChangeArrowheads="1"/>
              </p:cNvSpPr>
              <p:nvPr/>
            </p:nvSpPr>
            <p:spPr bwMode="auto">
              <a:xfrm>
                <a:off x="3277" y="3521"/>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60N</a:t>
                </a:r>
              </a:p>
            </p:txBody>
          </p:sp>
          <p:sp>
            <p:nvSpPr>
              <p:cNvPr id="182290" name="Text Box 1072"/>
              <p:cNvSpPr txBox="1">
                <a:spLocks noChangeArrowheads="1"/>
              </p:cNvSpPr>
              <p:nvPr/>
            </p:nvSpPr>
            <p:spPr bwMode="auto">
              <a:xfrm>
                <a:off x="5035" y="3521"/>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110N</a:t>
                </a:r>
              </a:p>
            </p:txBody>
          </p:sp>
          <p:sp>
            <p:nvSpPr>
              <p:cNvPr id="182291" name="Text Box 1073"/>
              <p:cNvSpPr txBox="1">
                <a:spLocks noChangeArrowheads="1"/>
              </p:cNvSpPr>
              <p:nvPr/>
            </p:nvSpPr>
            <p:spPr bwMode="auto">
              <a:xfrm>
                <a:off x="3391" y="3124"/>
                <a:ext cx="3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(f)</a:t>
                </a:r>
              </a:p>
            </p:txBody>
          </p:sp>
          <p:sp>
            <p:nvSpPr>
              <p:cNvPr id="182292" name="AutoShape 1074"/>
              <p:cNvSpPr>
                <a:spLocks noChangeArrowheads="1"/>
              </p:cNvSpPr>
              <p:nvPr/>
            </p:nvSpPr>
            <p:spPr bwMode="auto">
              <a:xfrm flipH="1">
                <a:off x="4524" y="3351"/>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293" name="AutoShape 1075"/>
              <p:cNvSpPr>
                <a:spLocks noChangeArrowheads="1"/>
              </p:cNvSpPr>
              <p:nvPr/>
            </p:nvSpPr>
            <p:spPr bwMode="auto">
              <a:xfrm>
                <a:off x="3617" y="3351"/>
                <a:ext cx="511" cy="113"/>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294" name="Rectangle 1076"/>
              <p:cNvSpPr>
                <a:spLocks noChangeArrowheads="1"/>
              </p:cNvSpPr>
              <p:nvPr/>
            </p:nvSpPr>
            <p:spPr bwMode="auto">
              <a:xfrm>
                <a:off x="4128" y="3319"/>
                <a:ext cx="397" cy="397"/>
              </a:xfrm>
              <a:prstGeom prst="rect">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2295" name="Text Box 1077"/>
              <p:cNvSpPr txBox="1">
                <a:spLocks noChangeArrowheads="1"/>
              </p:cNvSpPr>
              <p:nvPr/>
            </p:nvSpPr>
            <p:spPr bwMode="auto">
              <a:xfrm>
                <a:off x="5035" y="3294"/>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90N</a:t>
                </a:r>
              </a:p>
            </p:txBody>
          </p:sp>
          <p:sp>
            <p:nvSpPr>
              <p:cNvPr id="182296" name="Text Box 1078"/>
              <p:cNvSpPr txBox="1">
                <a:spLocks noChangeArrowheads="1"/>
              </p:cNvSpPr>
              <p:nvPr/>
            </p:nvSpPr>
            <p:spPr bwMode="auto">
              <a:xfrm>
                <a:off x="3277" y="3294"/>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10N</a:t>
                </a:r>
              </a:p>
            </p:txBody>
          </p:sp>
        </p:grpSp>
      </p:grpSp>
      <p:sp>
        <p:nvSpPr>
          <p:cNvPr id="182280" name="Freeform 1079"/>
          <p:cNvSpPr>
            <a:spLocks/>
          </p:cNvSpPr>
          <p:nvPr/>
        </p:nvSpPr>
        <p:spPr bwMode="auto">
          <a:xfrm rot="5400000">
            <a:off x="-3267075" y="3267075"/>
            <a:ext cx="6911975" cy="377825"/>
          </a:xfrm>
          <a:custGeom>
            <a:avLst/>
            <a:gdLst>
              <a:gd name="T0" fmla="*/ 0 w 5761"/>
              <a:gd name="T1" fmla="*/ 2147483647 h 408"/>
              <a:gd name="T2" fmla="*/ 0 w 5761"/>
              <a:gd name="T3" fmla="*/ 0 h 408"/>
              <a:gd name="T4" fmla="*/ 2147483647 w 5761"/>
              <a:gd name="T5" fmla="*/ 2147483647 h 408"/>
              <a:gd name="T6" fmla="*/ 2147483647 w 5761"/>
              <a:gd name="T7" fmla="*/ 2147483647 h 408"/>
              <a:gd name="T8" fmla="*/ 2147483647 w 5761"/>
              <a:gd name="T9" fmla="*/ 2147483647 h 408"/>
              <a:gd name="T10" fmla="*/ 0 w 5761"/>
              <a:gd name="T11" fmla="*/ 2147483647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63E3383-DB4C-4591-BE80-427FE992133A}" type="slidenum">
              <a:rPr lang="en-GB" sz="2000" smtClean="0">
                <a:solidFill>
                  <a:schemeClr val="accent1"/>
                </a:solidFill>
              </a:rPr>
              <a:pPr eaLnBrk="1" hangingPunct="1"/>
              <a:t>188</a:t>
            </a:fld>
            <a:endParaRPr lang="en-GB" sz="2000" smtClean="0">
              <a:solidFill>
                <a:schemeClr val="accent1"/>
              </a:solidFill>
            </a:endParaRPr>
          </a:p>
        </p:txBody>
      </p:sp>
      <p:sp>
        <p:nvSpPr>
          <p:cNvPr id="18329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330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73090" name="AutoShape 1026"/>
          <p:cNvSpPr>
            <a:spLocks noChangeArrowheads="1"/>
          </p:cNvSpPr>
          <p:nvPr/>
        </p:nvSpPr>
        <p:spPr bwMode="auto">
          <a:xfrm flipH="1">
            <a:off x="5741988" y="5821363"/>
            <a:ext cx="811212" cy="179387"/>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3091" name="Text Box 1027"/>
          <p:cNvSpPr txBox="1">
            <a:spLocks noChangeArrowheads="1"/>
          </p:cNvSpPr>
          <p:nvPr/>
        </p:nvSpPr>
        <p:spPr bwMode="auto">
          <a:xfrm>
            <a:off x="5292725" y="5805488"/>
            <a:ext cx="7191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30N</a:t>
            </a:r>
          </a:p>
        </p:txBody>
      </p:sp>
      <p:sp>
        <p:nvSpPr>
          <p:cNvPr id="473092" name="AutoShape 1028"/>
          <p:cNvSpPr>
            <a:spLocks noChangeArrowheads="1"/>
          </p:cNvSpPr>
          <p:nvPr/>
        </p:nvSpPr>
        <p:spPr bwMode="auto">
          <a:xfrm>
            <a:off x="7181850" y="4383088"/>
            <a:ext cx="811213" cy="179387"/>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3093" name="AutoShape 1029"/>
          <p:cNvSpPr>
            <a:spLocks noChangeArrowheads="1"/>
          </p:cNvSpPr>
          <p:nvPr/>
        </p:nvSpPr>
        <p:spPr bwMode="auto">
          <a:xfrm flipH="1">
            <a:off x="5761038" y="2936875"/>
            <a:ext cx="811212" cy="179388"/>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05" name="Rectangle 1030"/>
          <p:cNvSpPr>
            <a:spLocks noGrp="1" noChangeArrowheads="1"/>
          </p:cNvSpPr>
          <p:nvPr>
            <p:ph type="title"/>
          </p:nvPr>
        </p:nvSpPr>
        <p:spPr/>
        <p:txBody>
          <a:bodyPr/>
          <a:lstStyle/>
          <a:p>
            <a:pPr eaLnBrk="1" hangingPunct="1"/>
            <a:r>
              <a:rPr lang="en-GB" smtClean="0"/>
              <a:t>Newton’s First Law</a:t>
            </a:r>
          </a:p>
        </p:txBody>
      </p:sp>
      <p:sp>
        <p:nvSpPr>
          <p:cNvPr id="183306" name="Rectangle 1031"/>
          <p:cNvSpPr>
            <a:spLocks noGrp="1" noChangeArrowheads="1"/>
          </p:cNvSpPr>
          <p:nvPr>
            <p:ph type="body" idx="1"/>
          </p:nvPr>
        </p:nvSpPr>
        <p:spPr>
          <a:xfrm>
            <a:off x="685800" y="1295400"/>
            <a:ext cx="7772400" cy="509588"/>
          </a:xfrm>
        </p:spPr>
        <p:txBody>
          <a:bodyPr/>
          <a:lstStyle/>
          <a:p>
            <a:pPr eaLnBrk="1" hangingPunct="1">
              <a:lnSpc>
                <a:spcPct val="80000"/>
              </a:lnSpc>
              <a:buFontTx/>
              <a:buNone/>
            </a:pPr>
            <a:r>
              <a:rPr lang="en-GB" sz="2000" smtClean="0"/>
              <a:t>In each of the following calculate the unbalanced force and its direction.</a:t>
            </a:r>
          </a:p>
        </p:txBody>
      </p:sp>
      <p:sp>
        <p:nvSpPr>
          <p:cNvPr id="183307" name="AutoShape 1032"/>
          <p:cNvSpPr>
            <a:spLocks noChangeArrowheads="1"/>
          </p:cNvSpPr>
          <p:nvPr/>
        </p:nvSpPr>
        <p:spPr bwMode="auto">
          <a:xfrm>
            <a:off x="2141538" y="2943225"/>
            <a:ext cx="811212" cy="179388"/>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08" name="AutoShape 1033"/>
          <p:cNvSpPr>
            <a:spLocks noChangeArrowheads="1"/>
          </p:cNvSpPr>
          <p:nvPr/>
        </p:nvSpPr>
        <p:spPr bwMode="auto">
          <a:xfrm flipH="1">
            <a:off x="701675" y="2943225"/>
            <a:ext cx="811213" cy="179388"/>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09" name="Rectangle 1034"/>
          <p:cNvSpPr>
            <a:spLocks noChangeArrowheads="1"/>
          </p:cNvSpPr>
          <p:nvPr/>
        </p:nvSpPr>
        <p:spPr bwMode="auto">
          <a:xfrm>
            <a:off x="1511300" y="2711450"/>
            <a:ext cx="630238" cy="630238"/>
          </a:xfrm>
          <a:prstGeom prst="rect">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10" name="Text Box 1035"/>
          <p:cNvSpPr txBox="1">
            <a:spLocks noChangeArrowheads="1"/>
          </p:cNvSpPr>
          <p:nvPr/>
        </p:nvSpPr>
        <p:spPr bwMode="auto">
          <a:xfrm>
            <a:off x="250825" y="3032125"/>
            <a:ext cx="719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30N</a:t>
            </a:r>
          </a:p>
        </p:txBody>
      </p:sp>
      <p:sp>
        <p:nvSpPr>
          <p:cNvPr id="183311" name="Text Box 1036"/>
          <p:cNvSpPr txBox="1">
            <a:spLocks noChangeArrowheads="1"/>
          </p:cNvSpPr>
          <p:nvPr/>
        </p:nvSpPr>
        <p:spPr bwMode="auto">
          <a:xfrm>
            <a:off x="2771775" y="3068638"/>
            <a:ext cx="7191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Tahoma" pitchFamily="34" charset="0"/>
              </a:rPr>
              <a:t>50N</a:t>
            </a:r>
          </a:p>
        </p:txBody>
      </p:sp>
      <p:sp>
        <p:nvSpPr>
          <p:cNvPr id="183312" name="Text Box 1037"/>
          <p:cNvSpPr txBox="1">
            <a:spLocks noChangeArrowheads="1"/>
          </p:cNvSpPr>
          <p:nvPr/>
        </p:nvSpPr>
        <p:spPr bwMode="auto">
          <a:xfrm>
            <a:off x="341313" y="2401888"/>
            <a:ext cx="539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66"/>
                </a:solidFill>
                <a:latin typeface="Tahoma" pitchFamily="34" charset="0"/>
              </a:rPr>
              <a:t>(a)</a:t>
            </a:r>
          </a:p>
        </p:txBody>
      </p:sp>
      <p:sp>
        <p:nvSpPr>
          <p:cNvPr id="183313" name="Text Box 1038"/>
          <p:cNvSpPr txBox="1">
            <a:spLocks noChangeArrowheads="1"/>
          </p:cNvSpPr>
          <p:nvPr/>
        </p:nvSpPr>
        <p:spPr bwMode="auto">
          <a:xfrm>
            <a:off x="5383213" y="2401888"/>
            <a:ext cx="539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66"/>
                </a:solidFill>
                <a:latin typeface="Tahoma" pitchFamily="34" charset="0"/>
              </a:rPr>
              <a:t>(d)</a:t>
            </a:r>
          </a:p>
        </p:txBody>
      </p:sp>
      <p:grpSp>
        <p:nvGrpSpPr>
          <p:cNvPr id="183314" name="Group 1039"/>
          <p:cNvGrpSpPr>
            <a:grpSpLocks/>
          </p:cNvGrpSpPr>
          <p:nvPr/>
        </p:nvGrpSpPr>
        <p:grpSpPr bwMode="auto">
          <a:xfrm>
            <a:off x="5741988" y="2762250"/>
            <a:ext cx="2252662" cy="539750"/>
            <a:chOff x="3617" y="1740"/>
            <a:chExt cx="1419" cy="340"/>
          </a:xfrm>
        </p:grpSpPr>
        <p:sp>
          <p:nvSpPr>
            <p:cNvPr id="183358" name="AutoShape 1040"/>
            <p:cNvSpPr>
              <a:spLocks noChangeArrowheads="1"/>
            </p:cNvSpPr>
            <p:nvPr/>
          </p:nvSpPr>
          <p:spPr bwMode="auto">
            <a:xfrm>
              <a:off x="4525" y="1854"/>
              <a:ext cx="511" cy="113"/>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59" name="AutoShape 1041"/>
            <p:cNvSpPr>
              <a:spLocks noChangeArrowheads="1"/>
            </p:cNvSpPr>
            <p:nvPr/>
          </p:nvSpPr>
          <p:spPr bwMode="auto">
            <a:xfrm flipH="1">
              <a:off x="3617" y="1967"/>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60" name="AutoShape 1042"/>
            <p:cNvSpPr>
              <a:spLocks noChangeArrowheads="1"/>
            </p:cNvSpPr>
            <p:nvPr/>
          </p:nvSpPr>
          <p:spPr bwMode="auto">
            <a:xfrm flipH="1">
              <a:off x="3617" y="1740"/>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3315" name="Rectangle 1043"/>
          <p:cNvSpPr>
            <a:spLocks noChangeArrowheads="1"/>
          </p:cNvSpPr>
          <p:nvPr/>
        </p:nvSpPr>
        <p:spPr bwMode="auto">
          <a:xfrm>
            <a:off x="6553200" y="2711450"/>
            <a:ext cx="630238" cy="630238"/>
          </a:xfrm>
          <a:prstGeom prst="rect">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83316" name="Group 1044"/>
          <p:cNvGrpSpPr>
            <a:grpSpLocks/>
          </p:cNvGrpSpPr>
          <p:nvPr/>
        </p:nvGrpSpPr>
        <p:grpSpPr bwMode="auto">
          <a:xfrm>
            <a:off x="5240338" y="2665413"/>
            <a:ext cx="3292475" cy="733425"/>
            <a:chOff x="3301" y="1679"/>
            <a:chExt cx="2074" cy="462"/>
          </a:xfrm>
        </p:grpSpPr>
        <p:sp>
          <p:nvSpPr>
            <p:cNvPr id="183355" name="Text Box 1045"/>
            <p:cNvSpPr txBox="1">
              <a:spLocks noChangeArrowheads="1"/>
            </p:cNvSpPr>
            <p:nvPr/>
          </p:nvSpPr>
          <p:spPr bwMode="auto">
            <a:xfrm>
              <a:off x="3304" y="1910"/>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10N</a:t>
              </a:r>
            </a:p>
          </p:txBody>
        </p:sp>
        <p:sp>
          <p:nvSpPr>
            <p:cNvPr id="183356" name="Text Box 1046"/>
            <p:cNvSpPr txBox="1">
              <a:spLocks noChangeArrowheads="1"/>
            </p:cNvSpPr>
            <p:nvPr/>
          </p:nvSpPr>
          <p:spPr bwMode="auto">
            <a:xfrm>
              <a:off x="4922" y="1910"/>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50N</a:t>
              </a:r>
            </a:p>
          </p:txBody>
        </p:sp>
        <p:sp>
          <p:nvSpPr>
            <p:cNvPr id="183357" name="Text Box 1047"/>
            <p:cNvSpPr txBox="1">
              <a:spLocks noChangeArrowheads="1"/>
            </p:cNvSpPr>
            <p:nvPr/>
          </p:nvSpPr>
          <p:spPr bwMode="auto">
            <a:xfrm>
              <a:off x="3301" y="1679"/>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60N</a:t>
              </a:r>
            </a:p>
          </p:txBody>
        </p:sp>
      </p:grpSp>
      <p:sp>
        <p:nvSpPr>
          <p:cNvPr id="183317" name="Rectangle 1048"/>
          <p:cNvSpPr>
            <a:spLocks noChangeArrowheads="1"/>
          </p:cNvSpPr>
          <p:nvPr/>
        </p:nvSpPr>
        <p:spPr bwMode="auto">
          <a:xfrm>
            <a:off x="6553200" y="4152900"/>
            <a:ext cx="630238" cy="630238"/>
          </a:xfrm>
          <a:prstGeom prst="rect">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18" name="Text Box 1049"/>
          <p:cNvSpPr txBox="1">
            <a:spLocks noChangeArrowheads="1"/>
          </p:cNvSpPr>
          <p:nvPr/>
        </p:nvSpPr>
        <p:spPr bwMode="auto">
          <a:xfrm>
            <a:off x="5383213" y="3843338"/>
            <a:ext cx="539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66"/>
                </a:solidFill>
                <a:latin typeface="Tahoma" pitchFamily="34" charset="0"/>
              </a:rPr>
              <a:t>(e)</a:t>
            </a:r>
          </a:p>
        </p:txBody>
      </p:sp>
      <p:grpSp>
        <p:nvGrpSpPr>
          <p:cNvPr id="183319" name="Group 1050"/>
          <p:cNvGrpSpPr>
            <a:grpSpLocks/>
          </p:cNvGrpSpPr>
          <p:nvPr/>
        </p:nvGrpSpPr>
        <p:grpSpPr bwMode="auto">
          <a:xfrm>
            <a:off x="5219700" y="4005263"/>
            <a:ext cx="3455988" cy="827087"/>
            <a:chOff x="3288" y="2523"/>
            <a:chExt cx="2177" cy="521"/>
          </a:xfrm>
        </p:grpSpPr>
        <p:sp>
          <p:nvSpPr>
            <p:cNvPr id="183349" name="AutoShape 1051"/>
            <p:cNvSpPr>
              <a:spLocks noChangeArrowheads="1"/>
            </p:cNvSpPr>
            <p:nvPr/>
          </p:nvSpPr>
          <p:spPr bwMode="auto">
            <a:xfrm>
              <a:off x="4513" y="2931"/>
              <a:ext cx="511" cy="113"/>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50" name="AutoShape 1052"/>
            <p:cNvSpPr>
              <a:spLocks noChangeArrowheads="1"/>
            </p:cNvSpPr>
            <p:nvPr/>
          </p:nvSpPr>
          <p:spPr bwMode="auto">
            <a:xfrm flipH="1">
              <a:off x="3618" y="2762"/>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51" name="Text Box 1053"/>
            <p:cNvSpPr txBox="1">
              <a:spLocks noChangeArrowheads="1"/>
            </p:cNvSpPr>
            <p:nvPr/>
          </p:nvSpPr>
          <p:spPr bwMode="auto">
            <a:xfrm>
              <a:off x="3288" y="2704"/>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10N</a:t>
              </a:r>
            </a:p>
          </p:txBody>
        </p:sp>
        <p:sp>
          <p:nvSpPr>
            <p:cNvPr id="183352" name="Text Box 1054"/>
            <p:cNvSpPr txBox="1">
              <a:spLocks noChangeArrowheads="1"/>
            </p:cNvSpPr>
            <p:nvPr/>
          </p:nvSpPr>
          <p:spPr bwMode="auto">
            <a:xfrm>
              <a:off x="5012" y="2704"/>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50N</a:t>
              </a:r>
            </a:p>
          </p:txBody>
        </p:sp>
        <p:sp>
          <p:nvSpPr>
            <p:cNvPr id="183353" name="AutoShape 1055"/>
            <p:cNvSpPr>
              <a:spLocks noChangeArrowheads="1"/>
            </p:cNvSpPr>
            <p:nvPr/>
          </p:nvSpPr>
          <p:spPr bwMode="auto">
            <a:xfrm flipH="1">
              <a:off x="4513" y="2614"/>
              <a:ext cx="511" cy="113"/>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54" name="Text Box 1056"/>
            <p:cNvSpPr txBox="1">
              <a:spLocks noChangeArrowheads="1"/>
            </p:cNvSpPr>
            <p:nvPr/>
          </p:nvSpPr>
          <p:spPr bwMode="auto">
            <a:xfrm>
              <a:off x="4967" y="2523"/>
              <a:ext cx="4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20N</a:t>
              </a:r>
            </a:p>
          </p:txBody>
        </p:sp>
      </p:grpSp>
      <p:sp>
        <p:nvSpPr>
          <p:cNvPr id="183320" name="Text Box 1057"/>
          <p:cNvSpPr txBox="1">
            <a:spLocks noChangeArrowheads="1"/>
          </p:cNvSpPr>
          <p:nvPr/>
        </p:nvSpPr>
        <p:spPr bwMode="auto">
          <a:xfrm>
            <a:off x="5383213" y="5283200"/>
            <a:ext cx="539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66"/>
                </a:solidFill>
                <a:latin typeface="Tahoma" pitchFamily="34" charset="0"/>
              </a:rPr>
              <a:t>(f)</a:t>
            </a:r>
          </a:p>
        </p:txBody>
      </p:sp>
      <p:sp>
        <p:nvSpPr>
          <p:cNvPr id="183321" name="Rectangle 1058"/>
          <p:cNvSpPr>
            <a:spLocks noChangeArrowheads="1"/>
          </p:cNvSpPr>
          <p:nvPr/>
        </p:nvSpPr>
        <p:spPr bwMode="auto">
          <a:xfrm>
            <a:off x="6553200" y="5592763"/>
            <a:ext cx="630238" cy="630237"/>
          </a:xfrm>
          <a:prstGeom prst="rect">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183322" name="Group 1059"/>
          <p:cNvGrpSpPr>
            <a:grpSpLocks/>
          </p:cNvGrpSpPr>
          <p:nvPr/>
        </p:nvGrpSpPr>
        <p:grpSpPr bwMode="auto">
          <a:xfrm>
            <a:off x="4932363" y="5445125"/>
            <a:ext cx="3814762" cy="873125"/>
            <a:chOff x="3107" y="3430"/>
            <a:chExt cx="2403" cy="550"/>
          </a:xfrm>
        </p:grpSpPr>
        <p:sp>
          <p:nvSpPr>
            <p:cNvPr id="183341" name="AutoShape 1060"/>
            <p:cNvSpPr>
              <a:spLocks noChangeArrowheads="1"/>
            </p:cNvSpPr>
            <p:nvPr/>
          </p:nvSpPr>
          <p:spPr bwMode="auto">
            <a:xfrm>
              <a:off x="4513" y="3748"/>
              <a:ext cx="511" cy="163"/>
            </a:xfrm>
            <a:prstGeom prst="rightArrow">
              <a:avLst>
                <a:gd name="adj1" fmla="val 50000"/>
                <a:gd name="adj2" fmla="val 78374"/>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42" name="AutoShape 1061"/>
            <p:cNvSpPr>
              <a:spLocks noChangeArrowheads="1"/>
            </p:cNvSpPr>
            <p:nvPr/>
          </p:nvSpPr>
          <p:spPr bwMode="auto">
            <a:xfrm flipH="1">
              <a:off x="3651" y="3793"/>
              <a:ext cx="511" cy="163"/>
            </a:xfrm>
            <a:prstGeom prst="rightArrow">
              <a:avLst>
                <a:gd name="adj1" fmla="val 50000"/>
                <a:gd name="adj2" fmla="val 78374"/>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43" name="Text Box 1062"/>
            <p:cNvSpPr txBox="1">
              <a:spLocks noChangeArrowheads="1"/>
            </p:cNvSpPr>
            <p:nvPr/>
          </p:nvSpPr>
          <p:spPr bwMode="auto">
            <a:xfrm>
              <a:off x="3107" y="3748"/>
              <a:ext cx="453"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60N</a:t>
              </a:r>
            </a:p>
          </p:txBody>
        </p:sp>
        <p:sp>
          <p:nvSpPr>
            <p:cNvPr id="183344" name="Text Box 1063"/>
            <p:cNvSpPr txBox="1">
              <a:spLocks noChangeArrowheads="1"/>
            </p:cNvSpPr>
            <p:nvPr/>
          </p:nvSpPr>
          <p:spPr bwMode="auto">
            <a:xfrm>
              <a:off x="5057" y="3702"/>
              <a:ext cx="453"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110N</a:t>
              </a:r>
            </a:p>
          </p:txBody>
        </p:sp>
        <p:sp>
          <p:nvSpPr>
            <p:cNvPr id="183345" name="AutoShape 1064"/>
            <p:cNvSpPr>
              <a:spLocks noChangeArrowheads="1"/>
            </p:cNvSpPr>
            <p:nvPr/>
          </p:nvSpPr>
          <p:spPr bwMode="auto">
            <a:xfrm flipH="1">
              <a:off x="4513" y="3475"/>
              <a:ext cx="511" cy="163"/>
            </a:xfrm>
            <a:prstGeom prst="rightArrow">
              <a:avLst>
                <a:gd name="adj1" fmla="val 50000"/>
                <a:gd name="adj2" fmla="val 78374"/>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46" name="AutoShape 1065"/>
            <p:cNvSpPr>
              <a:spLocks noChangeArrowheads="1"/>
            </p:cNvSpPr>
            <p:nvPr/>
          </p:nvSpPr>
          <p:spPr bwMode="auto">
            <a:xfrm>
              <a:off x="3651" y="3475"/>
              <a:ext cx="511" cy="163"/>
            </a:xfrm>
            <a:prstGeom prst="rightArrow">
              <a:avLst>
                <a:gd name="adj1" fmla="val 50000"/>
                <a:gd name="adj2" fmla="val 78374"/>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47" name="Text Box 1066"/>
            <p:cNvSpPr txBox="1">
              <a:spLocks noChangeArrowheads="1"/>
            </p:cNvSpPr>
            <p:nvPr/>
          </p:nvSpPr>
          <p:spPr bwMode="auto">
            <a:xfrm>
              <a:off x="5057" y="3475"/>
              <a:ext cx="453"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90N</a:t>
              </a:r>
            </a:p>
          </p:txBody>
        </p:sp>
        <p:sp>
          <p:nvSpPr>
            <p:cNvPr id="183348" name="Text Box 1067"/>
            <p:cNvSpPr txBox="1">
              <a:spLocks noChangeArrowheads="1"/>
            </p:cNvSpPr>
            <p:nvPr/>
          </p:nvSpPr>
          <p:spPr bwMode="auto">
            <a:xfrm>
              <a:off x="3107" y="3430"/>
              <a:ext cx="453" cy="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10N</a:t>
              </a:r>
            </a:p>
          </p:txBody>
        </p:sp>
      </p:grpSp>
      <p:sp>
        <p:nvSpPr>
          <p:cNvPr id="473132" name="Text Box 1068"/>
          <p:cNvSpPr txBox="1">
            <a:spLocks noChangeArrowheads="1"/>
          </p:cNvSpPr>
          <p:nvPr/>
        </p:nvSpPr>
        <p:spPr bwMode="auto">
          <a:xfrm>
            <a:off x="2771775" y="3068638"/>
            <a:ext cx="7191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20N</a:t>
            </a:r>
          </a:p>
        </p:txBody>
      </p:sp>
      <p:sp>
        <p:nvSpPr>
          <p:cNvPr id="183324" name="AutoShape 1069"/>
          <p:cNvSpPr>
            <a:spLocks noChangeArrowheads="1"/>
          </p:cNvSpPr>
          <p:nvPr/>
        </p:nvSpPr>
        <p:spPr bwMode="auto">
          <a:xfrm>
            <a:off x="2141538" y="4381500"/>
            <a:ext cx="811212" cy="179388"/>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25" name="AutoShape 1070"/>
          <p:cNvSpPr>
            <a:spLocks noChangeArrowheads="1"/>
          </p:cNvSpPr>
          <p:nvPr/>
        </p:nvSpPr>
        <p:spPr bwMode="auto">
          <a:xfrm flipH="1">
            <a:off x="701675" y="4381500"/>
            <a:ext cx="811213" cy="179388"/>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26" name="Rectangle 1071"/>
          <p:cNvSpPr>
            <a:spLocks noChangeArrowheads="1"/>
          </p:cNvSpPr>
          <p:nvPr/>
        </p:nvSpPr>
        <p:spPr bwMode="auto">
          <a:xfrm>
            <a:off x="1511300" y="4149725"/>
            <a:ext cx="630238" cy="630238"/>
          </a:xfrm>
          <a:prstGeom prst="rect">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27" name="Text Box 1072"/>
          <p:cNvSpPr txBox="1">
            <a:spLocks noChangeArrowheads="1"/>
          </p:cNvSpPr>
          <p:nvPr/>
        </p:nvSpPr>
        <p:spPr bwMode="auto">
          <a:xfrm>
            <a:off x="250825" y="4470400"/>
            <a:ext cx="719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10N</a:t>
            </a:r>
          </a:p>
        </p:txBody>
      </p:sp>
      <p:sp>
        <p:nvSpPr>
          <p:cNvPr id="183328" name="Text Box 1073"/>
          <p:cNvSpPr txBox="1">
            <a:spLocks noChangeArrowheads="1"/>
          </p:cNvSpPr>
          <p:nvPr/>
        </p:nvSpPr>
        <p:spPr bwMode="auto">
          <a:xfrm>
            <a:off x="2771775" y="4506913"/>
            <a:ext cx="7191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Tahoma" pitchFamily="34" charset="0"/>
              </a:rPr>
              <a:t>60N</a:t>
            </a:r>
          </a:p>
        </p:txBody>
      </p:sp>
      <p:sp>
        <p:nvSpPr>
          <p:cNvPr id="183329" name="Text Box 1074"/>
          <p:cNvSpPr txBox="1">
            <a:spLocks noChangeArrowheads="1"/>
          </p:cNvSpPr>
          <p:nvPr/>
        </p:nvSpPr>
        <p:spPr bwMode="auto">
          <a:xfrm>
            <a:off x="341313" y="3840163"/>
            <a:ext cx="539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66"/>
                </a:solidFill>
                <a:latin typeface="Tahoma" pitchFamily="34" charset="0"/>
              </a:rPr>
              <a:t>(b)</a:t>
            </a:r>
          </a:p>
        </p:txBody>
      </p:sp>
      <p:sp>
        <p:nvSpPr>
          <p:cNvPr id="473139" name="Text Box 1075"/>
          <p:cNvSpPr txBox="1">
            <a:spLocks noChangeArrowheads="1"/>
          </p:cNvSpPr>
          <p:nvPr/>
        </p:nvSpPr>
        <p:spPr bwMode="auto">
          <a:xfrm>
            <a:off x="2771775" y="4508500"/>
            <a:ext cx="719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50N</a:t>
            </a:r>
          </a:p>
        </p:txBody>
      </p:sp>
      <p:sp>
        <p:nvSpPr>
          <p:cNvPr id="183331" name="AutoShape 1076"/>
          <p:cNvSpPr>
            <a:spLocks noChangeArrowheads="1"/>
          </p:cNvSpPr>
          <p:nvPr/>
        </p:nvSpPr>
        <p:spPr bwMode="auto">
          <a:xfrm>
            <a:off x="2141538" y="5821363"/>
            <a:ext cx="811212" cy="179387"/>
          </a:xfrm>
          <a:prstGeom prst="rightArrow">
            <a:avLst>
              <a:gd name="adj1" fmla="val 50000"/>
              <a:gd name="adj2" fmla="val 113053"/>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32" name="AutoShape 1077"/>
          <p:cNvSpPr>
            <a:spLocks noChangeArrowheads="1"/>
          </p:cNvSpPr>
          <p:nvPr/>
        </p:nvSpPr>
        <p:spPr bwMode="auto">
          <a:xfrm flipH="1">
            <a:off x="701675" y="5821363"/>
            <a:ext cx="811213" cy="179387"/>
          </a:xfrm>
          <a:prstGeom prst="rightArrow">
            <a:avLst>
              <a:gd name="adj1" fmla="val 50000"/>
              <a:gd name="adj2" fmla="val 113053"/>
            </a:avLst>
          </a:prstGeom>
          <a:solidFill>
            <a:srgbClr val="FF00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33" name="Rectangle 1078"/>
          <p:cNvSpPr>
            <a:spLocks noChangeArrowheads="1"/>
          </p:cNvSpPr>
          <p:nvPr/>
        </p:nvSpPr>
        <p:spPr bwMode="auto">
          <a:xfrm>
            <a:off x="1511300" y="5589588"/>
            <a:ext cx="630238" cy="630237"/>
          </a:xfrm>
          <a:prstGeom prst="rect">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3334" name="Text Box 1079"/>
          <p:cNvSpPr txBox="1">
            <a:spLocks noChangeArrowheads="1"/>
          </p:cNvSpPr>
          <p:nvPr/>
        </p:nvSpPr>
        <p:spPr bwMode="auto">
          <a:xfrm>
            <a:off x="250825" y="5910263"/>
            <a:ext cx="7191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Tahoma" pitchFamily="34" charset="0"/>
              </a:rPr>
              <a:t>50N</a:t>
            </a:r>
          </a:p>
        </p:txBody>
      </p:sp>
      <p:sp>
        <p:nvSpPr>
          <p:cNvPr id="183335" name="Text Box 1080"/>
          <p:cNvSpPr txBox="1">
            <a:spLocks noChangeArrowheads="1"/>
          </p:cNvSpPr>
          <p:nvPr/>
        </p:nvSpPr>
        <p:spPr bwMode="auto">
          <a:xfrm>
            <a:off x="2771775" y="5946775"/>
            <a:ext cx="719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45N</a:t>
            </a:r>
          </a:p>
        </p:txBody>
      </p:sp>
      <p:sp>
        <p:nvSpPr>
          <p:cNvPr id="183336" name="Text Box 1081"/>
          <p:cNvSpPr txBox="1">
            <a:spLocks noChangeArrowheads="1"/>
          </p:cNvSpPr>
          <p:nvPr/>
        </p:nvSpPr>
        <p:spPr bwMode="auto">
          <a:xfrm>
            <a:off x="341313" y="5280025"/>
            <a:ext cx="539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66"/>
                </a:solidFill>
                <a:latin typeface="Tahoma" pitchFamily="34" charset="0"/>
              </a:rPr>
              <a:t>(c)</a:t>
            </a:r>
          </a:p>
        </p:txBody>
      </p:sp>
      <p:sp>
        <p:nvSpPr>
          <p:cNvPr id="473146" name="Text Box 1082"/>
          <p:cNvSpPr txBox="1">
            <a:spLocks noChangeArrowheads="1"/>
          </p:cNvSpPr>
          <p:nvPr/>
        </p:nvSpPr>
        <p:spPr bwMode="auto">
          <a:xfrm>
            <a:off x="250825" y="5911850"/>
            <a:ext cx="7191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5N</a:t>
            </a:r>
          </a:p>
        </p:txBody>
      </p:sp>
      <p:sp>
        <p:nvSpPr>
          <p:cNvPr id="473147" name="Text Box 1083"/>
          <p:cNvSpPr txBox="1">
            <a:spLocks noChangeArrowheads="1"/>
          </p:cNvSpPr>
          <p:nvPr/>
        </p:nvSpPr>
        <p:spPr bwMode="auto">
          <a:xfrm>
            <a:off x="5202238" y="2889250"/>
            <a:ext cx="7191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20N</a:t>
            </a:r>
          </a:p>
        </p:txBody>
      </p:sp>
      <p:sp>
        <p:nvSpPr>
          <p:cNvPr id="473148" name="Text Box 1084"/>
          <p:cNvSpPr txBox="1">
            <a:spLocks noChangeArrowheads="1"/>
          </p:cNvSpPr>
          <p:nvPr/>
        </p:nvSpPr>
        <p:spPr bwMode="auto">
          <a:xfrm>
            <a:off x="7812088" y="4724400"/>
            <a:ext cx="7191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20N</a:t>
            </a:r>
          </a:p>
        </p:txBody>
      </p:sp>
      <p:sp>
        <p:nvSpPr>
          <p:cNvPr id="183340" name="Freeform 1085"/>
          <p:cNvSpPr>
            <a:spLocks/>
          </p:cNvSpPr>
          <p:nvPr/>
        </p:nvSpPr>
        <p:spPr bwMode="auto">
          <a:xfrm rot="5400000">
            <a:off x="-3267075" y="3267075"/>
            <a:ext cx="6911975" cy="377825"/>
          </a:xfrm>
          <a:custGeom>
            <a:avLst/>
            <a:gdLst>
              <a:gd name="T0" fmla="*/ 0 w 5761"/>
              <a:gd name="T1" fmla="*/ 2147483647 h 408"/>
              <a:gd name="T2" fmla="*/ 0 w 5761"/>
              <a:gd name="T3" fmla="*/ 0 h 408"/>
              <a:gd name="T4" fmla="*/ 2147483647 w 5761"/>
              <a:gd name="T5" fmla="*/ 2147483647 h 408"/>
              <a:gd name="T6" fmla="*/ 2147483647 w 5761"/>
              <a:gd name="T7" fmla="*/ 2147483647 h 408"/>
              <a:gd name="T8" fmla="*/ 2147483647 w 5761"/>
              <a:gd name="T9" fmla="*/ 2147483647 h 408"/>
              <a:gd name="T10" fmla="*/ 0 w 5761"/>
              <a:gd name="T11" fmla="*/ 2147483647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7313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73139"/>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473146"/>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473093"/>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473147"/>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473092"/>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473148"/>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473090"/>
                                        </p:tgtEl>
                                        <p:attrNameLst>
                                          <p:attrName>style.visibility</p:attrName>
                                        </p:attrNameLst>
                                      </p:cBhvr>
                                      <p:to>
                                        <p:strVal val="visible"/>
                                      </p:to>
                                    </p:set>
                                  </p:childTnLst>
                                </p:cTn>
                              </p:par>
                            </p:childTnLst>
                          </p:cTn>
                        </p:par>
                        <p:par>
                          <p:cTn id="28" fill="hold" nodeType="afterGroup">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4730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0" grpId="0" animBg="1"/>
      <p:bldP spid="473091" grpId="0" autoUpdateAnimBg="0"/>
      <p:bldP spid="473092" grpId="0" animBg="1"/>
      <p:bldP spid="473093" grpId="0" animBg="1"/>
      <p:bldP spid="473132" grpId="0" autoUpdateAnimBg="0"/>
      <p:bldP spid="473139" grpId="0" autoUpdateAnimBg="0"/>
      <p:bldP spid="473146" grpId="0" autoUpdateAnimBg="0"/>
      <p:bldP spid="473147" grpId="0" autoUpdateAnimBg="0"/>
      <p:bldP spid="473148" grpId="0" autoUpdateAnimBg="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8A37F08-3E3B-4EDA-99AD-51E55AADF559}" type="slidenum">
              <a:rPr lang="en-GB" sz="2000" smtClean="0">
                <a:solidFill>
                  <a:schemeClr val="accent1"/>
                </a:solidFill>
              </a:rPr>
              <a:pPr eaLnBrk="1" hangingPunct="1"/>
              <a:t>189</a:t>
            </a:fld>
            <a:endParaRPr lang="en-GB" sz="2000" smtClean="0">
              <a:solidFill>
                <a:schemeClr val="accent1"/>
              </a:solidFill>
            </a:endParaRPr>
          </a:p>
        </p:txBody>
      </p:sp>
      <p:sp>
        <p:nvSpPr>
          <p:cNvPr id="18432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432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84325" name="Rectangle 1026"/>
          <p:cNvSpPr>
            <a:spLocks noGrp="1" noChangeArrowheads="1"/>
          </p:cNvSpPr>
          <p:nvPr>
            <p:ph type="title"/>
          </p:nvPr>
        </p:nvSpPr>
        <p:spPr/>
        <p:txBody>
          <a:bodyPr/>
          <a:lstStyle/>
          <a:p>
            <a:pPr eaLnBrk="1" hangingPunct="1"/>
            <a:r>
              <a:rPr lang="en-GB" smtClean="0"/>
              <a:t>What do forces do?</a:t>
            </a:r>
          </a:p>
        </p:txBody>
      </p:sp>
      <p:sp>
        <p:nvSpPr>
          <p:cNvPr id="184326" name="Rectangle 1027"/>
          <p:cNvSpPr>
            <a:spLocks noGrp="1" noChangeArrowheads="1"/>
          </p:cNvSpPr>
          <p:nvPr>
            <p:ph type="body" idx="1"/>
          </p:nvPr>
        </p:nvSpPr>
        <p:spPr>
          <a:xfrm>
            <a:off x="685800" y="1295400"/>
            <a:ext cx="7772400" cy="414338"/>
          </a:xfrm>
        </p:spPr>
        <p:txBody>
          <a:bodyPr/>
          <a:lstStyle/>
          <a:p>
            <a:pPr eaLnBrk="1" hangingPunct="1">
              <a:lnSpc>
                <a:spcPct val="80000"/>
              </a:lnSpc>
              <a:buFontTx/>
              <a:buNone/>
            </a:pPr>
            <a:r>
              <a:rPr lang="en-GB" sz="1800" smtClean="0"/>
              <a:t>Lets assume we have an object to which we are going to apply forces.</a:t>
            </a:r>
          </a:p>
        </p:txBody>
      </p:sp>
      <p:grpSp>
        <p:nvGrpSpPr>
          <p:cNvPr id="474116" name="Group 1028"/>
          <p:cNvGrpSpPr>
            <a:grpSpLocks/>
          </p:cNvGrpSpPr>
          <p:nvPr/>
        </p:nvGrpSpPr>
        <p:grpSpPr bwMode="auto">
          <a:xfrm>
            <a:off x="431800" y="4329113"/>
            <a:ext cx="1260475" cy="630237"/>
            <a:chOff x="272" y="2727"/>
            <a:chExt cx="794" cy="397"/>
          </a:xfrm>
        </p:grpSpPr>
        <p:sp>
          <p:nvSpPr>
            <p:cNvPr id="184335" name="AutoShape 1029"/>
            <p:cNvSpPr>
              <a:spLocks noChangeArrowheads="1"/>
            </p:cNvSpPr>
            <p:nvPr/>
          </p:nvSpPr>
          <p:spPr bwMode="auto">
            <a:xfrm>
              <a:off x="555" y="2840"/>
              <a:ext cx="511" cy="170"/>
            </a:xfrm>
            <a:prstGeom prst="rightArrow">
              <a:avLst>
                <a:gd name="adj1" fmla="val 50000"/>
                <a:gd name="adj2" fmla="val 75147"/>
              </a:avLst>
            </a:prstGeom>
            <a:solidFill>
              <a:srgbClr val="2D41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36" name="Rectangle 1030"/>
            <p:cNvSpPr>
              <a:spLocks noChangeArrowheads="1"/>
            </p:cNvSpPr>
            <p:nvPr/>
          </p:nvSpPr>
          <p:spPr bwMode="auto">
            <a:xfrm>
              <a:off x="272" y="2727"/>
              <a:ext cx="397" cy="397"/>
            </a:xfrm>
            <a:prstGeom prst="rect">
              <a:avLst/>
            </a:prstGeom>
            <a:solidFill>
              <a:schemeClr val="tx2"/>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4328" name="Text Box 1031"/>
          <p:cNvSpPr txBox="1">
            <a:spLocks noChangeArrowheads="1"/>
          </p:cNvSpPr>
          <p:nvPr/>
        </p:nvSpPr>
        <p:spPr bwMode="auto">
          <a:xfrm>
            <a:off x="684213" y="1773238"/>
            <a:ext cx="675163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chemeClr val="bg1"/>
                </a:solidFill>
                <a:latin typeface="Tahoma" pitchFamily="34" charset="0"/>
              </a:rPr>
              <a:t>With no forces acting on it, our object is</a:t>
            </a:r>
            <a:r>
              <a:rPr lang="en-GB" sz="1800">
                <a:latin typeface="Tahoma" pitchFamily="34" charset="0"/>
              </a:rPr>
              <a:t> </a:t>
            </a:r>
            <a:r>
              <a:rPr lang="en-GB" sz="1800">
                <a:solidFill>
                  <a:srgbClr val="FFFF00"/>
                </a:solidFill>
                <a:latin typeface="Tahoma" pitchFamily="34" charset="0"/>
              </a:rPr>
              <a:t>stationary</a:t>
            </a:r>
            <a:r>
              <a:rPr lang="en-GB" sz="1800">
                <a:latin typeface="Tahoma" pitchFamily="34" charset="0"/>
              </a:rPr>
              <a:t>.</a:t>
            </a:r>
          </a:p>
        </p:txBody>
      </p:sp>
      <p:sp>
        <p:nvSpPr>
          <p:cNvPr id="474120" name="Text Box 1032"/>
          <p:cNvSpPr txBox="1">
            <a:spLocks noChangeArrowheads="1"/>
          </p:cNvSpPr>
          <p:nvPr/>
        </p:nvSpPr>
        <p:spPr bwMode="auto">
          <a:xfrm>
            <a:off x="431800" y="2438400"/>
            <a:ext cx="67516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chemeClr val="bg1"/>
                </a:solidFill>
                <a:latin typeface="Tahoma" pitchFamily="34" charset="0"/>
              </a:rPr>
              <a:t>If we apply a force to the right for a short time, it</a:t>
            </a:r>
            <a:r>
              <a:rPr lang="en-GB" sz="1800">
                <a:latin typeface="Tahoma" pitchFamily="34" charset="0"/>
              </a:rPr>
              <a:t> </a:t>
            </a:r>
            <a:r>
              <a:rPr lang="en-GB" sz="1800">
                <a:solidFill>
                  <a:srgbClr val="FFFF00"/>
                </a:solidFill>
                <a:latin typeface="Tahoma" pitchFamily="34" charset="0"/>
              </a:rPr>
              <a:t>will</a:t>
            </a:r>
            <a:r>
              <a:rPr lang="en-GB" sz="1800">
                <a:latin typeface="Tahoma" pitchFamily="34" charset="0"/>
              </a:rPr>
              <a:t> </a:t>
            </a:r>
            <a:r>
              <a:rPr lang="en-GB" sz="1800">
                <a:solidFill>
                  <a:schemeClr val="bg1"/>
                </a:solidFill>
                <a:latin typeface="Tahoma" pitchFamily="34" charset="0"/>
              </a:rPr>
              <a:t>accelerate</a:t>
            </a:r>
          </a:p>
        </p:txBody>
      </p:sp>
      <p:sp>
        <p:nvSpPr>
          <p:cNvPr id="474121" name="Text Box 1033"/>
          <p:cNvSpPr txBox="1">
            <a:spLocks noChangeArrowheads="1"/>
          </p:cNvSpPr>
          <p:nvPr/>
        </p:nvSpPr>
        <p:spPr bwMode="auto">
          <a:xfrm>
            <a:off x="431800" y="2798763"/>
            <a:ext cx="8712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00FFFF"/>
                </a:solidFill>
                <a:latin typeface="Tahoma" pitchFamily="34" charset="0"/>
              </a:rPr>
              <a:t>But even when we stop applying the force, it will keep going at a constant speed</a:t>
            </a:r>
          </a:p>
        </p:txBody>
      </p:sp>
      <p:sp>
        <p:nvSpPr>
          <p:cNvPr id="474122" name="Text Box 1034"/>
          <p:cNvSpPr txBox="1">
            <a:spLocks noChangeArrowheads="1"/>
          </p:cNvSpPr>
          <p:nvPr/>
        </p:nvSpPr>
        <p:spPr bwMode="auto">
          <a:xfrm>
            <a:off x="971550" y="3573463"/>
            <a:ext cx="67516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chemeClr val="bg1"/>
                </a:solidFill>
                <a:latin typeface="Tahoma" pitchFamily="34" charset="0"/>
              </a:rPr>
              <a:t>If we want the object to slow down again, we need to apply a braking force in the opposite direction.</a:t>
            </a:r>
          </a:p>
        </p:txBody>
      </p:sp>
      <p:sp>
        <p:nvSpPr>
          <p:cNvPr id="474123" name="Rectangle 1035"/>
          <p:cNvSpPr>
            <a:spLocks noChangeArrowheads="1"/>
          </p:cNvSpPr>
          <p:nvPr/>
        </p:nvSpPr>
        <p:spPr bwMode="auto">
          <a:xfrm>
            <a:off x="5435600" y="4437063"/>
            <a:ext cx="630238" cy="630237"/>
          </a:xfrm>
          <a:prstGeom prst="rect">
            <a:avLst/>
          </a:prstGeom>
          <a:solidFill>
            <a:schemeClr val="tx2"/>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4124" name="Rectangle 1036"/>
          <p:cNvSpPr>
            <a:spLocks noChangeArrowheads="1"/>
          </p:cNvSpPr>
          <p:nvPr/>
        </p:nvSpPr>
        <p:spPr bwMode="auto">
          <a:xfrm>
            <a:off x="3492500" y="5589588"/>
            <a:ext cx="630238" cy="630237"/>
          </a:xfrm>
          <a:prstGeom prst="rect">
            <a:avLst/>
          </a:prstGeom>
          <a:solidFill>
            <a:schemeClr val="tx2"/>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334" name="Freeform 1037"/>
          <p:cNvSpPr>
            <a:spLocks/>
          </p:cNvSpPr>
          <p:nvPr/>
        </p:nvSpPr>
        <p:spPr bwMode="auto">
          <a:xfrm rot="5400000">
            <a:off x="-3267075" y="3267075"/>
            <a:ext cx="6911975" cy="377825"/>
          </a:xfrm>
          <a:custGeom>
            <a:avLst/>
            <a:gdLst>
              <a:gd name="T0" fmla="*/ 0 w 5761"/>
              <a:gd name="T1" fmla="*/ 2147483647 h 408"/>
              <a:gd name="T2" fmla="*/ 0 w 5761"/>
              <a:gd name="T3" fmla="*/ 0 h 408"/>
              <a:gd name="T4" fmla="*/ 2147483647 w 5761"/>
              <a:gd name="T5" fmla="*/ 2147483647 h 408"/>
              <a:gd name="T6" fmla="*/ 2147483647 w 5761"/>
              <a:gd name="T7" fmla="*/ 2147483647 h 408"/>
              <a:gd name="T8" fmla="*/ 2147483647 w 5761"/>
              <a:gd name="T9" fmla="*/ 2147483647 h 408"/>
              <a:gd name="T10" fmla="*/ 0 w 5761"/>
              <a:gd name="T11" fmla="*/ 2147483647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741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74116"/>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474120"/>
                                        </p:tgtEl>
                                        <p:attrNameLst>
                                          <p:attrName>style.visibility</p:attrName>
                                        </p:attrNameLst>
                                      </p:cBhvr>
                                      <p:to>
                                        <p:strVal val="visible"/>
                                      </p:to>
                                    </p:set>
                                  </p:childTnLst>
                                </p:cTn>
                              </p:par>
                            </p:childTnLst>
                          </p:cTn>
                        </p:par>
                        <p:par>
                          <p:cTn id="14" fill="hold" nodeType="afterGroup">
                            <p:stCondLst>
                              <p:cond delay="1000"/>
                            </p:stCondLst>
                            <p:childTnLst>
                              <p:par>
                                <p:cTn id="15" presetID="1" presetClass="entr" presetSubtype="0" fill="hold" grpId="0" nodeType="afterEffect">
                                  <p:stCondLst>
                                    <p:cond delay="0"/>
                                  </p:stCondLst>
                                  <p:childTnLst>
                                    <p:set>
                                      <p:cBhvr>
                                        <p:cTn id="16" dur="1" fill="hold">
                                          <p:stCondLst>
                                            <p:cond delay="499"/>
                                          </p:stCondLst>
                                        </p:cTn>
                                        <p:tgtEl>
                                          <p:spTgt spid="474121"/>
                                        </p:tgtEl>
                                        <p:attrNameLst>
                                          <p:attrName>style.visibility</p:attrName>
                                        </p:attrNameLst>
                                      </p:cBhvr>
                                      <p:to>
                                        <p:strVal val="visible"/>
                                      </p:to>
                                    </p:set>
                                  </p:childTnLst>
                                </p:cTn>
                              </p:par>
                            </p:childTnLst>
                          </p:cTn>
                        </p:par>
                        <p:par>
                          <p:cTn id="17" fill="hold" nodeType="afterGroup">
                            <p:stCondLst>
                              <p:cond delay="1500"/>
                            </p:stCondLst>
                            <p:childTnLst>
                              <p:par>
                                <p:cTn id="18" presetID="1" presetClass="entr" presetSubtype="0" fill="hold" grpId="0" nodeType="afterEffect">
                                  <p:stCondLst>
                                    <p:cond delay="0"/>
                                  </p:stCondLst>
                                  <p:childTnLst>
                                    <p:set>
                                      <p:cBhvr>
                                        <p:cTn id="19" dur="1" fill="hold">
                                          <p:stCondLst>
                                            <p:cond delay="499"/>
                                          </p:stCondLst>
                                        </p:cTn>
                                        <p:tgtEl>
                                          <p:spTgt spid="474123"/>
                                        </p:tgtEl>
                                        <p:attrNameLst>
                                          <p:attrName>style.visibility</p:attrName>
                                        </p:attrNameLst>
                                      </p:cBhvr>
                                      <p:to>
                                        <p:strVal val="visible"/>
                                      </p:to>
                                    </p:set>
                                  </p:childTnLst>
                                </p:cTn>
                              </p:par>
                            </p:childTnLst>
                          </p:cTn>
                        </p:par>
                        <p:par>
                          <p:cTn id="20" fill="hold" nodeType="afterGroup">
                            <p:stCondLst>
                              <p:cond delay="2000"/>
                            </p:stCondLst>
                            <p:childTnLst>
                              <p:par>
                                <p:cTn id="21" presetID="1" presetClass="entr" presetSubtype="0" fill="hold" grpId="0" nodeType="afterEffect">
                                  <p:stCondLst>
                                    <p:cond delay="0"/>
                                  </p:stCondLst>
                                  <p:childTnLst>
                                    <p:set>
                                      <p:cBhvr>
                                        <p:cTn id="22" dur="1" fill="hold">
                                          <p:stCondLst>
                                            <p:cond delay="499"/>
                                          </p:stCondLst>
                                        </p:cTn>
                                        <p:tgtEl>
                                          <p:spTgt spid="474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4120" grpId="0" autoUpdateAnimBg="0"/>
      <p:bldP spid="474121" grpId="0" autoUpdateAnimBg="0"/>
      <p:bldP spid="474122" grpId="0" autoUpdateAnimBg="0"/>
      <p:bldP spid="474123" grpId="0" animBg="1"/>
      <p:bldP spid="4741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1"/>
          <p:cNvSpPr>
            <a:spLocks noGrp="1"/>
          </p:cNvSpPr>
          <p:nvPr>
            <p:ph/>
          </p:nvPr>
        </p:nvSpPr>
        <p:spPr>
          <a:xfrm>
            <a:off x="152400" y="152400"/>
            <a:ext cx="7588250" cy="5943600"/>
          </a:xfrm>
        </p:spPr>
        <p:txBody>
          <a:bodyPr/>
          <a:lstStyle/>
          <a:p>
            <a:pPr algn="ctr"/>
            <a:r>
              <a:rPr lang="en-GB" smtClean="0"/>
              <a:t>Write down some </a:t>
            </a:r>
            <a:r>
              <a:rPr lang="en-GB" smtClean="0">
                <a:solidFill>
                  <a:srgbClr val="FF0000"/>
                </a:solidFill>
              </a:rPr>
              <a:t>FORCES</a:t>
            </a:r>
            <a:r>
              <a:rPr lang="en-GB" smtClean="0"/>
              <a:t> that act on a </a:t>
            </a:r>
            <a:r>
              <a:rPr lang="en-GB" smtClean="0">
                <a:solidFill>
                  <a:schemeClr val="bg1"/>
                </a:solidFill>
              </a:rPr>
              <a:t>car</a:t>
            </a:r>
            <a:r>
              <a:rPr lang="en-GB" smtClean="0"/>
              <a:t> when </a:t>
            </a:r>
            <a:r>
              <a:rPr lang="en-GB" smtClean="0">
                <a:solidFill>
                  <a:schemeClr val="bg1"/>
                </a:solidFill>
              </a:rPr>
              <a:t>driving</a:t>
            </a:r>
            <a:r>
              <a:rPr lang="en-GB" smtClean="0"/>
              <a:t> or in a </a:t>
            </a:r>
            <a:r>
              <a:rPr lang="en-GB" smtClean="0">
                <a:solidFill>
                  <a:schemeClr val="bg1"/>
                </a:solidFill>
              </a:rPr>
              <a:t>car crash. </a:t>
            </a:r>
          </a:p>
        </p:txBody>
      </p:sp>
      <p:sp>
        <p:nvSpPr>
          <p:cNvPr id="2355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02676A8-D6E5-45E5-A1C6-9ADB693789DE}" type="datetime1">
              <a:rPr lang="en-GB" sz="1400" smtClean="0"/>
              <a:pPr eaLnBrk="1" hangingPunct="1"/>
              <a:t>27/08/2016</a:t>
            </a:fld>
            <a:r>
              <a:rPr lang="en-GB" sz="1400" smtClean="0"/>
              <a:t>02/10/2011</a:t>
            </a:r>
          </a:p>
        </p:txBody>
      </p:sp>
      <p:sp>
        <p:nvSpPr>
          <p:cNvPr id="2355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3557" name="Slide Number Placeholder 4"/>
          <p:cNvSpPr>
            <a:spLocks noGrp="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AF25ABF-FB9E-4DB0-8C2D-94998218D1D7}" type="slidenum">
              <a:rPr lang="en-GB" sz="2000" smtClean="0">
                <a:solidFill>
                  <a:schemeClr val="accent1"/>
                </a:solidFill>
              </a:rPr>
              <a:pPr eaLnBrk="1" hangingPunct="1"/>
              <a:t>19</a:t>
            </a:fld>
            <a:endParaRPr lang="en-GB" sz="2000" smtClean="0">
              <a:solidFill>
                <a:schemeClr val="accent1"/>
              </a:solidFill>
            </a:endParaRPr>
          </a:p>
        </p:txBody>
      </p:sp>
      <p:graphicFrame>
        <p:nvGraphicFramePr>
          <p:cNvPr id="23558" name="Object 8"/>
          <p:cNvGraphicFramePr>
            <a:graphicFrameLocks noChangeAspect="1"/>
          </p:cNvGraphicFramePr>
          <p:nvPr/>
        </p:nvGraphicFramePr>
        <p:xfrm>
          <a:off x="1908175" y="2420938"/>
          <a:ext cx="5399088" cy="2606675"/>
        </p:xfrm>
        <a:graphic>
          <a:graphicData uri="http://schemas.openxmlformats.org/presentationml/2006/ole">
            <mc:AlternateContent xmlns:mc="http://schemas.openxmlformats.org/markup-compatibility/2006">
              <mc:Choice xmlns:v="urn:schemas-microsoft-com:vml" Requires="v">
                <p:oleObj spid="_x0000_s23599" name="CorelDRAW 6.0" r:id="rId3" imgW="6791325" imgH="2981325" progId="CorelDRAW.Graphic.6">
                  <p:embed/>
                </p:oleObj>
              </mc:Choice>
              <mc:Fallback>
                <p:oleObj name="CorelDRAW 6.0" r:id="rId3" imgW="6791325" imgH="2981325" progId="CorelDRAW.Graphic.6">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2420938"/>
                        <a:ext cx="5399088"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7DDD7C9-77C2-4FE1-8DA5-CEF02BBF0BE7}" type="slidenum">
              <a:rPr lang="en-GB" sz="2000" smtClean="0">
                <a:solidFill>
                  <a:schemeClr val="accent1"/>
                </a:solidFill>
              </a:rPr>
              <a:pPr eaLnBrk="1" hangingPunct="1"/>
              <a:t>190</a:t>
            </a:fld>
            <a:endParaRPr lang="en-GB" sz="2000" smtClean="0">
              <a:solidFill>
                <a:schemeClr val="accent1"/>
              </a:solidFill>
            </a:endParaRPr>
          </a:p>
        </p:txBody>
      </p:sp>
      <p:sp>
        <p:nvSpPr>
          <p:cNvPr id="18534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534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85349" name="Rectangle 1026"/>
          <p:cNvSpPr>
            <a:spLocks noGrp="1" noChangeArrowheads="1"/>
          </p:cNvSpPr>
          <p:nvPr>
            <p:ph type="title"/>
          </p:nvPr>
        </p:nvSpPr>
        <p:spPr/>
        <p:txBody>
          <a:bodyPr/>
          <a:lstStyle/>
          <a:p>
            <a:pPr eaLnBrk="1" hangingPunct="1"/>
            <a:r>
              <a:rPr lang="en-GB" smtClean="0"/>
              <a:t>What do forces do?</a:t>
            </a:r>
          </a:p>
        </p:txBody>
      </p:sp>
      <p:sp>
        <p:nvSpPr>
          <p:cNvPr id="185350" name="Rectangle 1027"/>
          <p:cNvSpPr>
            <a:spLocks noGrp="1" noChangeArrowheads="1"/>
          </p:cNvSpPr>
          <p:nvPr>
            <p:ph type="body" idx="1"/>
          </p:nvPr>
        </p:nvSpPr>
        <p:spPr>
          <a:xfrm>
            <a:off x="685800" y="1295400"/>
            <a:ext cx="7772400" cy="414338"/>
          </a:xfrm>
        </p:spPr>
        <p:txBody>
          <a:bodyPr/>
          <a:lstStyle/>
          <a:p>
            <a:pPr eaLnBrk="1" hangingPunct="1">
              <a:lnSpc>
                <a:spcPct val="80000"/>
              </a:lnSpc>
              <a:buFontTx/>
              <a:buNone/>
            </a:pPr>
            <a:r>
              <a:rPr lang="en-GB" sz="1800" smtClean="0"/>
              <a:t>Lets assume we have an object to which we are going to apply forces.</a:t>
            </a:r>
          </a:p>
        </p:txBody>
      </p:sp>
      <p:grpSp>
        <p:nvGrpSpPr>
          <p:cNvPr id="475140" name="Group 1028"/>
          <p:cNvGrpSpPr>
            <a:grpSpLocks/>
          </p:cNvGrpSpPr>
          <p:nvPr/>
        </p:nvGrpSpPr>
        <p:grpSpPr bwMode="auto">
          <a:xfrm>
            <a:off x="431800" y="4329113"/>
            <a:ext cx="1260475" cy="630237"/>
            <a:chOff x="272" y="2727"/>
            <a:chExt cx="794" cy="397"/>
          </a:xfrm>
        </p:grpSpPr>
        <p:sp>
          <p:nvSpPr>
            <p:cNvPr id="185363" name="AutoShape 1029"/>
            <p:cNvSpPr>
              <a:spLocks noChangeArrowheads="1"/>
            </p:cNvSpPr>
            <p:nvPr/>
          </p:nvSpPr>
          <p:spPr bwMode="auto">
            <a:xfrm>
              <a:off x="555" y="2840"/>
              <a:ext cx="511" cy="170"/>
            </a:xfrm>
            <a:prstGeom prst="rightArrow">
              <a:avLst>
                <a:gd name="adj1" fmla="val 50000"/>
                <a:gd name="adj2" fmla="val 75147"/>
              </a:avLst>
            </a:prstGeom>
            <a:solidFill>
              <a:srgbClr val="FFFF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364" name="Rectangle 1030"/>
            <p:cNvSpPr>
              <a:spLocks noChangeArrowheads="1"/>
            </p:cNvSpPr>
            <p:nvPr/>
          </p:nvSpPr>
          <p:spPr bwMode="auto">
            <a:xfrm>
              <a:off x="272" y="2727"/>
              <a:ext cx="397" cy="397"/>
            </a:xfrm>
            <a:prstGeom prst="rect">
              <a:avLst/>
            </a:prstGeom>
            <a:solidFill>
              <a:srgbClr val="FFFF00"/>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85352" name="Text Box 1031"/>
          <p:cNvSpPr txBox="1">
            <a:spLocks noChangeArrowheads="1"/>
          </p:cNvSpPr>
          <p:nvPr/>
        </p:nvSpPr>
        <p:spPr bwMode="auto">
          <a:xfrm>
            <a:off x="533400" y="1828800"/>
            <a:ext cx="67516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chemeClr val="bg1"/>
                </a:solidFill>
                <a:latin typeface="Tahoma" pitchFamily="34" charset="0"/>
              </a:rPr>
              <a:t>With no forces acting on it, our object is stationary.</a:t>
            </a:r>
          </a:p>
        </p:txBody>
      </p:sp>
      <p:sp>
        <p:nvSpPr>
          <p:cNvPr id="185353" name="Text Box 1032"/>
          <p:cNvSpPr txBox="1">
            <a:spLocks noChangeArrowheads="1"/>
          </p:cNvSpPr>
          <p:nvPr/>
        </p:nvSpPr>
        <p:spPr bwMode="auto">
          <a:xfrm>
            <a:off x="431800" y="2438400"/>
            <a:ext cx="67516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chemeClr val="bg1"/>
                </a:solidFill>
                <a:latin typeface="Tahoma" pitchFamily="34" charset="0"/>
              </a:rPr>
              <a:t>If we apply a force to the right for a short time, it will accelerate</a:t>
            </a:r>
          </a:p>
        </p:txBody>
      </p:sp>
      <p:sp>
        <p:nvSpPr>
          <p:cNvPr id="185354" name="Text Box 1033"/>
          <p:cNvSpPr txBox="1">
            <a:spLocks noChangeArrowheads="1"/>
          </p:cNvSpPr>
          <p:nvPr/>
        </p:nvSpPr>
        <p:spPr bwMode="auto">
          <a:xfrm>
            <a:off x="431800" y="3048000"/>
            <a:ext cx="8712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chemeClr val="bg1"/>
                </a:solidFill>
                <a:latin typeface="Tahoma" pitchFamily="34" charset="0"/>
              </a:rPr>
              <a:t>But even when we stop applying the force, it will keep going at a constant speed</a:t>
            </a:r>
          </a:p>
        </p:txBody>
      </p:sp>
      <p:sp>
        <p:nvSpPr>
          <p:cNvPr id="185355" name="Text Box 1034"/>
          <p:cNvSpPr txBox="1">
            <a:spLocks noChangeArrowheads="1"/>
          </p:cNvSpPr>
          <p:nvPr/>
        </p:nvSpPr>
        <p:spPr bwMode="auto">
          <a:xfrm>
            <a:off x="2232025" y="5680075"/>
            <a:ext cx="67516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Tahoma" pitchFamily="34" charset="0"/>
              </a:rPr>
              <a:t>If we want the object to slow down again, we need to apply a</a:t>
            </a:r>
            <a:r>
              <a:rPr lang="en-GB" sz="1800">
                <a:latin typeface="Tahoma" pitchFamily="34" charset="0"/>
              </a:rPr>
              <a:t> </a:t>
            </a:r>
            <a:r>
              <a:rPr lang="en-GB" sz="1800" b="1">
                <a:solidFill>
                  <a:srgbClr val="FF0000"/>
                </a:solidFill>
                <a:latin typeface="Tahoma" pitchFamily="34" charset="0"/>
              </a:rPr>
              <a:t>braking force</a:t>
            </a:r>
            <a:r>
              <a:rPr lang="en-GB" sz="1800">
                <a:latin typeface="Tahoma" pitchFamily="34" charset="0"/>
              </a:rPr>
              <a:t> </a:t>
            </a:r>
            <a:r>
              <a:rPr lang="en-GB" sz="1800">
                <a:solidFill>
                  <a:srgbClr val="FFFF00"/>
                </a:solidFill>
                <a:latin typeface="Tahoma" pitchFamily="34" charset="0"/>
              </a:rPr>
              <a:t>in the opposite direction.</a:t>
            </a:r>
          </a:p>
        </p:txBody>
      </p:sp>
      <p:sp>
        <p:nvSpPr>
          <p:cNvPr id="475147" name="Rectangle 1035"/>
          <p:cNvSpPr>
            <a:spLocks noChangeArrowheads="1"/>
          </p:cNvSpPr>
          <p:nvPr/>
        </p:nvSpPr>
        <p:spPr bwMode="auto">
          <a:xfrm>
            <a:off x="2647950" y="4329113"/>
            <a:ext cx="630238" cy="630237"/>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5148" name="Rectangle 1036"/>
          <p:cNvSpPr>
            <a:spLocks noChangeArrowheads="1"/>
          </p:cNvSpPr>
          <p:nvPr/>
        </p:nvSpPr>
        <p:spPr bwMode="auto">
          <a:xfrm>
            <a:off x="431800" y="4329113"/>
            <a:ext cx="630238" cy="630237"/>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475149" name="Group 1037"/>
          <p:cNvGrpSpPr>
            <a:grpSpLocks/>
          </p:cNvGrpSpPr>
          <p:nvPr/>
        </p:nvGrpSpPr>
        <p:grpSpPr bwMode="auto">
          <a:xfrm>
            <a:off x="5292725" y="4329113"/>
            <a:ext cx="1260475" cy="630237"/>
            <a:chOff x="2481" y="2727"/>
            <a:chExt cx="794" cy="397"/>
          </a:xfrm>
        </p:grpSpPr>
        <p:sp>
          <p:nvSpPr>
            <p:cNvPr id="185361" name="AutoShape 1038"/>
            <p:cNvSpPr>
              <a:spLocks noChangeArrowheads="1"/>
            </p:cNvSpPr>
            <p:nvPr/>
          </p:nvSpPr>
          <p:spPr bwMode="auto">
            <a:xfrm rot="10800000">
              <a:off x="2481" y="2842"/>
              <a:ext cx="511" cy="170"/>
            </a:xfrm>
            <a:prstGeom prst="rightArrow">
              <a:avLst>
                <a:gd name="adj1" fmla="val 50000"/>
                <a:gd name="adj2" fmla="val 75147"/>
              </a:avLst>
            </a:prstGeom>
            <a:solidFill>
              <a:srgbClr val="FFFF00"/>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362" name="Rectangle 1039"/>
            <p:cNvSpPr>
              <a:spLocks noChangeArrowheads="1"/>
            </p:cNvSpPr>
            <p:nvPr/>
          </p:nvSpPr>
          <p:spPr bwMode="auto">
            <a:xfrm rot="10800000">
              <a:off x="2878" y="2727"/>
              <a:ext cx="397" cy="397"/>
            </a:xfrm>
            <a:prstGeom prst="rect">
              <a:avLst/>
            </a:prstGeom>
            <a:solidFill>
              <a:srgbClr val="FFFF00"/>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475152" name="Rectangle 1040"/>
          <p:cNvSpPr>
            <a:spLocks noChangeArrowheads="1"/>
          </p:cNvSpPr>
          <p:nvPr/>
        </p:nvSpPr>
        <p:spPr bwMode="auto">
          <a:xfrm>
            <a:off x="7642225" y="4329113"/>
            <a:ext cx="630238" cy="630237"/>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5360" name="Freeform 1041"/>
          <p:cNvSpPr>
            <a:spLocks/>
          </p:cNvSpPr>
          <p:nvPr/>
        </p:nvSpPr>
        <p:spPr bwMode="auto">
          <a:xfrm rot="5400000">
            <a:off x="-3267075" y="3267075"/>
            <a:ext cx="6911975" cy="377825"/>
          </a:xfrm>
          <a:custGeom>
            <a:avLst/>
            <a:gdLst>
              <a:gd name="T0" fmla="*/ 0 w 5761"/>
              <a:gd name="T1" fmla="*/ 2147483647 h 408"/>
              <a:gd name="T2" fmla="*/ 0 w 5761"/>
              <a:gd name="T3" fmla="*/ 0 h 408"/>
              <a:gd name="T4" fmla="*/ 2147483647 w 5761"/>
              <a:gd name="T5" fmla="*/ 2147483647 h 408"/>
              <a:gd name="T6" fmla="*/ 2147483647 w 5761"/>
              <a:gd name="T7" fmla="*/ 2147483647 h 408"/>
              <a:gd name="T8" fmla="*/ 2147483647 w 5761"/>
              <a:gd name="T9" fmla="*/ 2147483647 h 408"/>
              <a:gd name="T10" fmla="*/ 0 w 5761"/>
              <a:gd name="T11" fmla="*/ 2147483647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751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75140"/>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475147"/>
                                        </p:tgtEl>
                                        <p:attrNameLst>
                                          <p:attrName>style.visibility</p:attrName>
                                        </p:attrNameLst>
                                      </p:cBhvr>
                                      <p:to>
                                        <p:strVal val="visible"/>
                                      </p:to>
                                    </p:set>
                                  </p:childTnLst>
                                </p:cTn>
                              </p:par>
                            </p:childTnLst>
                          </p:cTn>
                        </p:par>
                        <p:par>
                          <p:cTn id="14" fill="hold" nodeType="afterGroup">
                            <p:stCondLst>
                              <p:cond delay="1000"/>
                            </p:stCondLst>
                            <p:childTnLst>
                              <p:par>
                                <p:cTn id="15" presetID="1" presetClass="entr" presetSubtype="0" fill="hold" nodeType="afterEffect">
                                  <p:stCondLst>
                                    <p:cond delay="0"/>
                                  </p:stCondLst>
                                  <p:childTnLst>
                                    <p:set>
                                      <p:cBhvr>
                                        <p:cTn id="16" dur="1" fill="hold">
                                          <p:stCondLst>
                                            <p:cond delay="499"/>
                                          </p:stCondLst>
                                        </p:cTn>
                                        <p:tgtEl>
                                          <p:spTgt spid="475149"/>
                                        </p:tgtEl>
                                        <p:attrNameLst>
                                          <p:attrName>style.visibility</p:attrName>
                                        </p:attrNameLst>
                                      </p:cBhvr>
                                      <p:to>
                                        <p:strVal val="visible"/>
                                      </p:to>
                                    </p:set>
                                  </p:childTnLst>
                                </p:cTn>
                              </p:par>
                            </p:childTnLst>
                          </p:cTn>
                        </p:par>
                        <p:par>
                          <p:cTn id="17" fill="hold" nodeType="afterGroup">
                            <p:stCondLst>
                              <p:cond delay="1500"/>
                            </p:stCondLst>
                            <p:childTnLst>
                              <p:par>
                                <p:cTn id="18" presetID="1" presetClass="entr" presetSubtype="0" fill="hold" grpId="0" nodeType="afterEffect">
                                  <p:stCondLst>
                                    <p:cond delay="0"/>
                                  </p:stCondLst>
                                  <p:childTnLst>
                                    <p:set>
                                      <p:cBhvr>
                                        <p:cTn id="19" dur="1" fill="hold">
                                          <p:stCondLst>
                                            <p:cond delay="499"/>
                                          </p:stCondLst>
                                        </p:cTn>
                                        <p:tgtEl>
                                          <p:spTgt spid="475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147" grpId="0" animBg="1"/>
      <p:bldP spid="475148" grpId="0" animBg="1"/>
      <p:bldP spid="475152"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87CF80-8257-4D8A-A796-255CB6E5FB7A}" type="slidenum">
              <a:rPr lang="en-GB" sz="2000" smtClean="0">
                <a:solidFill>
                  <a:schemeClr val="accent1"/>
                </a:solidFill>
              </a:rPr>
              <a:pPr eaLnBrk="1" hangingPunct="1"/>
              <a:t>191</a:t>
            </a:fld>
            <a:endParaRPr lang="en-GB" sz="2000" smtClean="0">
              <a:solidFill>
                <a:schemeClr val="accent1"/>
              </a:solidFill>
            </a:endParaRPr>
          </a:p>
        </p:txBody>
      </p:sp>
      <p:sp>
        <p:nvSpPr>
          <p:cNvPr id="186371"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637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86373" name="Rectangle 1026"/>
          <p:cNvSpPr>
            <a:spLocks noGrp="1" noChangeArrowheads="1"/>
          </p:cNvSpPr>
          <p:nvPr>
            <p:ph type="title"/>
          </p:nvPr>
        </p:nvSpPr>
        <p:spPr>
          <a:xfrm>
            <a:off x="2057400" y="1524000"/>
            <a:ext cx="5791200" cy="2590800"/>
          </a:xfrm>
        </p:spPr>
        <p:txBody>
          <a:bodyPr/>
          <a:lstStyle/>
          <a:p>
            <a:pPr algn="ctr" eaLnBrk="1" hangingPunct="1"/>
            <a:r>
              <a:rPr lang="en-GB" sz="5400" smtClean="0"/>
              <a:t>An example of newtons first law</a:t>
            </a:r>
          </a:p>
        </p:txBody>
      </p:sp>
      <p:sp>
        <p:nvSpPr>
          <p:cNvPr id="186374" name="Rectangle 1027"/>
          <p:cNvSpPr>
            <a:spLocks noChangeArrowheads="1"/>
          </p:cNvSpPr>
          <p:nvPr/>
        </p:nvSpPr>
        <p:spPr bwMode="auto">
          <a:xfrm>
            <a:off x="1905000" y="4038600"/>
            <a:ext cx="57912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5400">
                <a:solidFill>
                  <a:srgbClr val="66FFFF"/>
                </a:solidFill>
                <a:latin typeface="Alien Encounters" pitchFamily="2" charset="0"/>
              </a:rPr>
              <a:t>Seat belts</a:t>
            </a:r>
          </a:p>
        </p:txBody>
      </p:sp>
      <p:sp>
        <p:nvSpPr>
          <p:cNvPr id="2" name="TextBox 1"/>
          <p:cNvSpPr txBox="1"/>
          <p:nvPr/>
        </p:nvSpPr>
        <p:spPr>
          <a:xfrm>
            <a:off x="179512" y="188640"/>
            <a:ext cx="5184576" cy="461665"/>
          </a:xfrm>
          <a:prstGeom prst="rect">
            <a:avLst/>
          </a:prstGeom>
          <a:noFill/>
        </p:spPr>
        <p:txBody>
          <a:bodyPr wrap="square" rtlCol="0">
            <a:spAutoFit/>
          </a:bodyPr>
          <a:lstStyle/>
          <a:p>
            <a:r>
              <a:rPr lang="en-GB" dirty="0" smtClean="0">
                <a:hlinkClick r:id="rId2" action="ppaction://hlinkfile"/>
              </a:rPr>
              <a:t>Egg seat belts</a:t>
            </a:r>
            <a:endParaRPr lang="en-GB" dirty="0"/>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573B467-7FDB-4990-BA6D-05637EC4FE54}" type="slidenum">
              <a:rPr lang="en-GB" sz="2000" smtClean="0">
                <a:solidFill>
                  <a:schemeClr val="accent1"/>
                </a:solidFill>
              </a:rPr>
              <a:pPr eaLnBrk="1" hangingPunct="1"/>
              <a:t>192</a:t>
            </a:fld>
            <a:endParaRPr lang="en-GB" sz="2000" smtClean="0">
              <a:solidFill>
                <a:schemeClr val="accent1"/>
              </a:solidFill>
            </a:endParaRPr>
          </a:p>
        </p:txBody>
      </p:sp>
      <p:sp>
        <p:nvSpPr>
          <p:cNvPr id="18739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739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87397" name="Text Box 4"/>
          <p:cNvSpPr txBox="1">
            <a:spLocks noChangeArrowheads="1"/>
          </p:cNvSpPr>
          <p:nvPr/>
        </p:nvSpPr>
        <p:spPr bwMode="auto">
          <a:xfrm>
            <a:off x="533400" y="533400"/>
            <a:ext cx="7086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chemeClr val="accent1"/>
                </a:solidFill>
                <a:latin typeface="Tahoma" pitchFamily="34" charset="0"/>
              </a:rPr>
              <a:t>Starter: Which car is the safest?</a:t>
            </a:r>
          </a:p>
        </p:txBody>
      </p:sp>
      <p:pic>
        <p:nvPicPr>
          <p:cNvPr id="18739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1113" y="792163"/>
            <a:ext cx="2271712" cy="170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39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9900" y="4457700"/>
            <a:ext cx="2359025"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0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2438" y="3073400"/>
            <a:ext cx="2443162"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0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4400" y="1295400"/>
            <a:ext cx="165893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02"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49888" y="4835525"/>
            <a:ext cx="2487612"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03"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50963" y="2767013"/>
            <a:ext cx="1901825" cy="13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7D6D9C0-41FD-49D3-B29B-0ED11283B65F}" type="slidenum">
              <a:rPr lang="en-GB" sz="2000" smtClean="0">
                <a:solidFill>
                  <a:schemeClr val="accent1"/>
                </a:solidFill>
              </a:rPr>
              <a:pPr eaLnBrk="1" hangingPunct="1"/>
              <a:t>193</a:t>
            </a:fld>
            <a:endParaRPr lang="en-GB" sz="2000" smtClean="0">
              <a:solidFill>
                <a:schemeClr val="accent1"/>
              </a:solidFill>
            </a:endParaRPr>
          </a:p>
        </p:txBody>
      </p:sp>
      <p:sp>
        <p:nvSpPr>
          <p:cNvPr id="188419"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8842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88421" name="Rectangle 1026"/>
          <p:cNvSpPr>
            <a:spLocks noGrp="1" noChangeArrowheads="1"/>
          </p:cNvSpPr>
          <p:nvPr>
            <p:ph type="title"/>
          </p:nvPr>
        </p:nvSpPr>
        <p:spPr>
          <a:xfrm>
            <a:off x="2057400" y="1524000"/>
            <a:ext cx="5791200" cy="2590800"/>
          </a:xfrm>
        </p:spPr>
        <p:txBody>
          <a:bodyPr/>
          <a:lstStyle/>
          <a:p>
            <a:pPr algn="ctr" eaLnBrk="1" hangingPunct="1"/>
            <a:r>
              <a:rPr lang="en-GB" sz="5400" smtClean="0"/>
              <a:t>Newton’s second law</a:t>
            </a:r>
          </a:p>
        </p:txBody>
      </p:sp>
      <p:sp>
        <p:nvSpPr>
          <p:cNvPr id="188422" name="Rectangle 1027"/>
          <p:cNvSpPr>
            <a:spLocks noChangeArrowheads="1"/>
          </p:cNvSpPr>
          <p:nvPr/>
        </p:nvSpPr>
        <p:spPr bwMode="auto">
          <a:xfrm>
            <a:off x="1905000" y="4038600"/>
            <a:ext cx="57912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5400">
                <a:solidFill>
                  <a:srgbClr val="66FFFF"/>
                </a:solidFill>
                <a:latin typeface="Alien Encounters" pitchFamily="2" charset="0"/>
              </a:rPr>
              <a:t>Speeding up/ slowing down</a:t>
            </a:r>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1B63CC0-5054-4021-829C-196A30E4C3AF}" type="slidenum">
              <a:rPr lang="en-GB" sz="2000" smtClean="0">
                <a:solidFill>
                  <a:schemeClr val="accent1"/>
                </a:solidFill>
              </a:rPr>
              <a:pPr eaLnBrk="1" hangingPunct="1"/>
              <a:t>194</a:t>
            </a:fld>
            <a:endParaRPr lang="en-GB" sz="2000" smtClean="0">
              <a:solidFill>
                <a:schemeClr val="accent1"/>
              </a:solidFill>
            </a:endParaRPr>
          </a:p>
        </p:txBody>
      </p:sp>
      <p:sp>
        <p:nvSpPr>
          <p:cNvPr id="19865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9866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98661" name="Rectangle 1026"/>
          <p:cNvSpPr>
            <a:spLocks noGrp="1" noChangeArrowheads="1"/>
          </p:cNvSpPr>
          <p:nvPr>
            <p:ph type="title"/>
          </p:nvPr>
        </p:nvSpPr>
        <p:spPr/>
        <p:txBody>
          <a:bodyPr/>
          <a:lstStyle/>
          <a:p>
            <a:pPr eaLnBrk="1" hangingPunct="1"/>
            <a:r>
              <a:rPr lang="en-GB" smtClean="0"/>
              <a:t>Newton’s Second Law</a:t>
            </a:r>
          </a:p>
        </p:txBody>
      </p:sp>
      <p:sp>
        <p:nvSpPr>
          <p:cNvPr id="198662" name="Rectangle 1027"/>
          <p:cNvSpPr>
            <a:spLocks noGrp="1" noChangeArrowheads="1"/>
          </p:cNvSpPr>
          <p:nvPr>
            <p:ph type="body" idx="1"/>
          </p:nvPr>
        </p:nvSpPr>
        <p:spPr>
          <a:xfrm>
            <a:off x="685800" y="1295400"/>
            <a:ext cx="7772400" cy="2432050"/>
          </a:xfrm>
        </p:spPr>
        <p:txBody>
          <a:bodyPr/>
          <a:lstStyle/>
          <a:p>
            <a:pPr eaLnBrk="1" hangingPunct="1">
              <a:buFontTx/>
              <a:buNone/>
            </a:pPr>
            <a:r>
              <a:rPr lang="en-GB" sz="2800" smtClean="0"/>
              <a:t>Newton’s 2</a:t>
            </a:r>
            <a:r>
              <a:rPr lang="en-GB" sz="2800" baseline="30000" smtClean="0"/>
              <a:t>nd</a:t>
            </a:r>
            <a:r>
              <a:rPr lang="en-GB" sz="2800" smtClean="0"/>
              <a:t> law allows us to analyse the motion of objects.  Any unbalanced force causes an object to change velocity, or to change direction.  This cannot happen without an unbalanced force.</a:t>
            </a:r>
          </a:p>
        </p:txBody>
      </p:sp>
      <p:grpSp>
        <p:nvGrpSpPr>
          <p:cNvPr id="198663" name="Group 1028"/>
          <p:cNvGrpSpPr>
            <a:grpSpLocks/>
          </p:cNvGrpSpPr>
          <p:nvPr/>
        </p:nvGrpSpPr>
        <p:grpSpPr bwMode="auto">
          <a:xfrm>
            <a:off x="161925" y="3968750"/>
            <a:ext cx="8839200" cy="1800225"/>
            <a:chOff x="102" y="2500"/>
            <a:chExt cx="5568" cy="1134"/>
          </a:xfrm>
        </p:grpSpPr>
        <p:sp>
          <p:nvSpPr>
            <p:cNvPr id="198665" name="AutoShape 1029"/>
            <p:cNvSpPr>
              <a:spLocks noChangeArrowheads="1"/>
            </p:cNvSpPr>
            <p:nvPr/>
          </p:nvSpPr>
          <p:spPr bwMode="auto">
            <a:xfrm>
              <a:off x="102" y="2500"/>
              <a:ext cx="5568" cy="1134"/>
            </a:xfrm>
            <a:prstGeom prst="roundRect">
              <a:avLst>
                <a:gd name="adj" fmla="val 16667"/>
              </a:avLst>
            </a:prstGeom>
            <a:solidFill>
              <a:srgbClr val="FFFF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198666" name="Object 1030"/>
            <p:cNvGraphicFramePr>
              <a:graphicFrameLocks noChangeAspect="1"/>
            </p:cNvGraphicFramePr>
            <p:nvPr/>
          </p:nvGraphicFramePr>
          <p:xfrm>
            <a:off x="2927" y="2785"/>
            <a:ext cx="967" cy="444"/>
          </p:xfrm>
          <a:graphic>
            <a:graphicData uri="http://schemas.openxmlformats.org/presentationml/2006/ole">
              <mc:AlternateContent xmlns:mc="http://schemas.openxmlformats.org/markup-compatibility/2006">
                <mc:Choice xmlns:v="urn:schemas-microsoft-com:vml" Requires="v">
                  <p:oleObj spid="_x0000_s198714" name="Equation" r:id="rId3" imgW="583947" imgH="228501" progId="Equation.3">
                    <p:embed/>
                  </p:oleObj>
                </mc:Choice>
                <mc:Fallback>
                  <p:oleObj name="Equation" r:id="rId3" imgW="583947" imgH="228501" progId="Equation.3">
                    <p:embed/>
                    <p:pic>
                      <p:nvPicPr>
                        <p:cNvPr id="0" name="Object 10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7" y="2785"/>
                          <a:ext cx="967" cy="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8667" name="Text Box 1031"/>
            <p:cNvSpPr txBox="1">
              <a:spLocks noChangeArrowheads="1"/>
            </p:cNvSpPr>
            <p:nvPr/>
          </p:nvSpPr>
          <p:spPr bwMode="auto">
            <a:xfrm>
              <a:off x="198" y="2656"/>
              <a:ext cx="2976" cy="826"/>
            </a:xfrm>
            <a:prstGeom prst="rect">
              <a:avLst/>
            </a:prstGeom>
            <a:noFill/>
            <a:ln>
              <a:noFill/>
            </a:ln>
            <a:effectLst/>
            <a:extLst>
              <a:ext uri="{909E8E84-426E-40DD-AFC4-6F175D3DCCD1}">
                <a14:hiddenFill xmlns:a14="http://schemas.microsoft.com/office/drawing/2010/main">
                  <a:solidFill>
                    <a:srgbClr val="6E7184"/>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000" b="1" i="1">
                  <a:solidFill>
                    <a:srgbClr val="000000"/>
                  </a:solidFill>
                </a:rPr>
                <a:t>F</a:t>
              </a:r>
              <a:r>
                <a:rPr lang="en-GB" sz="2000" b="1" i="1" baseline="-25000">
                  <a:solidFill>
                    <a:srgbClr val="000000"/>
                  </a:solidFill>
                </a:rPr>
                <a:t>un</a:t>
              </a:r>
              <a:r>
                <a:rPr lang="en-GB" sz="2000">
                  <a:solidFill>
                    <a:srgbClr val="000000"/>
                  </a:solidFill>
                  <a:latin typeface="Tahoma" pitchFamily="34" charset="0"/>
                </a:rPr>
                <a:t>= Unbalanced Force (N)</a:t>
              </a:r>
            </a:p>
            <a:p>
              <a:pPr eaLnBrk="1" hangingPunct="1">
                <a:spcBef>
                  <a:spcPct val="50000"/>
                </a:spcBef>
              </a:pPr>
              <a:r>
                <a:rPr lang="en-GB" sz="2000" b="1" i="1">
                  <a:solidFill>
                    <a:srgbClr val="000000"/>
                  </a:solidFill>
                  <a:cs typeface="Times New Roman" pitchFamily="18" charset="0"/>
                </a:rPr>
                <a:t>m</a:t>
              </a:r>
              <a:r>
                <a:rPr lang="en-GB" sz="2000" b="1">
                  <a:solidFill>
                    <a:srgbClr val="000000"/>
                  </a:solidFill>
                  <a:latin typeface="Tahoma" pitchFamily="34" charset="0"/>
                </a:rPr>
                <a:t>  </a:t>
              </a:r>
              <a:r>
                <a:rPr lang="en-GB" sz="2000">
                  <a:solidFill>
                    <a:srgbClr val="000000"/>
                  </a:solidFill>
                  <a:latin typeface="Tahoma" pitchFamily="34" charset="0"/>
                </a:rPr>
                <a:t>= Mass (kg)</a:t>
              </a:r>
            </a:p>
            <a:p>
              <a:pPr eaLnBrk="1" hangingPunct="1">
                <a:spcBef>
                  <a:spcPct val="50000"/>
                </a:spcBef>
              </a:pPr>
              <a:r>
                <a:rPr lang="en-GB" sz="2000" b="1" i="1">
                  <a:solidFill>
                    <a:srgbClr val="000000"/>
                  </a:solidFill>
                </a:rPr>
                <a:t>a</a:t>
              </a:r>
              <a:r>
                <a:rPr lang="en-GB" sz="2000" b="1">
                  <a:solidFill>
                    <a:srgbClr val="000000"/>
                  </a:solidFill>
                  <a:latin typeface="Tahoma" pitchFamily="34" charset="0"/>
                </a:rPr>
                <a:t>   </a:t>
              </a:r>
              <a:r>
                <a:rPr lang="en-GB" sz="2000">
                  <a:solidFill>
                    <a:srgbClr val="000000"/>
                  </a:solidFill>
                  <a:latin typeface="Tahoma" pitchFamily="34" charset="0"/>
                </a:rPr>
                <a:t>= Acceleration (m/s</a:t>
              </a:r>
              <a:r>
                <a:rPr lang="en-GB" sz="2000" baseline="30000">
                  <a:solidFill>
                    <a:srgbClr val="000000"/>
                  </a:solidFill>
                  <a:latin typeface="Tahoma" pitchFamily="34" charset="0"/>
                </a:rPr>
                <a:t>2</a:t>
              </a:r>
              <a:r>
                <a:rPr lang="en-GB" sz="2000">
                  <a:solidFill>
                    <a:srgbClr val="000000"/>
                  </a:solidFill>
                  <a:latin typeface="Tahoma" pitchFamily="34" charset="0"/>
                </a:rPr>
                <a:t>)</a:t>
              </a:r>
            </a:p>
          </p:txBody>
        </p:sp>
        <p:sp>
          <p:nvSpPr>
            <p:cNvPr id="198668" name="AutoShape 1032"/>
            <p:cNvSpPr>
              <a:spLocks noChangeArrowheads="1"/>
            </p:cNvSpPr>
            <p:nvPr/>
          </p:nvSpPr>
          <p:spPr bwMode="auto">
            <a:xfrm>
              <a:off x="4326" y="2560"/>
              <a:ext cx="1152" cy="996"/>
            </a:xfrm>
            <a:prstGeom prst="triangle">
              <a:avLst>
                <a:gd name="adj" fmla="val 50000"/>
              </a:avLst>
            </a:prstGeom>
            <a:noFill/>
            <a:ln w="3810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69" name="Line 1033"/>
            <p:cNvSpPr>
              <a:spLocks noChangeShapeType="1"/>
            </p:cNvSpPr>
            <p:nvPr/>
          </p:nvSpPr>
          <p:spPr bwMode="auto">
            <a:xfrm>
              <a:off x="4587" y="3088"/>
              <a:ext cx="624"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8670" name="Line 1034"/>
            <p:cNvSpPr>
              <a:spLocks noChangeShapeType="1"/>
            </p:cNvSpPr>
            <p:nvPr/>
          </p:nvSpPr>
          <p:spPr bwMode="auto">
            <a:xfrm flipV="1">
              <a:off x="4909" y="3088"/>
              <a:ext cx="0" cy="48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8671" name="Text Box 1035"/>
            <p:cNvSpPr txBox="1">
              <a:spLocks noChangeArrowheads="1"/>
            </p:cNvSpPr>
            <p:nvPr/>
          </p:nvSpPr>
          <p:spPr bwMode="auto">
            <a:xfrm>
              <a:off x="4518" y="3136"/>
              <a:ext cx="38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i="1">
                  <a:solidFill>
                    <a:srgbClr val="000000"/>
                  </a:solidFill>
                </a:rPr>
                <a:t>m</a:t>
              </a:r>
            </a:p>
          </p:txBody>
        </p:sp>
        <p:sp>
          <p:nvSpPr>
            <p:cNvPr id="198672" name="Text Box 1036"/>
            <p:cNvSpPr txBox="1">
              <a:spLocks noChangeArrowheads="1"/>
            </p:cNvSpPr>
            <p:nvPr/>
          </p:nvSpPr>
          <p:spPr bwMode="auto">
            <a:xfrm>
              <a:off x="4902" y="3136"/>
              <a:ext cx="384"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i="1">
                  <a:solidFill>
                    <a:srgbClr val="000000"/>
                  </a:solidFill>
                </a:rPr>
                <a:t>a</a:t>
              </a:r>
            </a:p>
          </p:txBody>
        </p:sp>
        <p:sp>
          <p:nvSpPr>
            <p:cNvPr id="198673" name="Text Box 1037"/>
            <p:cNvSpPr txBox="1">
              <a:spLocks noChangeArrowheads="1"/>
            </p:cNvSpPr>
            <p:nvPr/>
          </p:nvSpPr>
          <p:spPr bwMode="auto">
            <a:xfrm>
              <a:off x="4668" y="2704"/>
              <a:ext cx="51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i="1">
                  <a:solidFill>
                    <a:srgbClr val="000000"/>
                  </a:solidFill>
                  <a:cs typeface="Times New Roman" pitchFamily="18" charset="0"/>
                </a:rPr>
                <a:t>F</a:t>
              </a:r>
              <a:r>
                <a:rPr lang="en-GB" sz="3200" i="1" baseline="-25000">
                  <a:solidFill>
                    <a:srgbClr val="000000"/>
                  </a:solidFill>
                  <a:cs typeface="Times New Roman" pitchFamily="18" charset="0"/>
                </a:rPr>
                <a:t>un</a:t>
              </a:r>
              <a:endParaRPr lang="el-GR" sz="3200" i="1">
                <a:solidFill>
                  <a:srgbClr val="000000"/>
                </a:solidFill>
                <a:cs typeface="Times New Roman" pitchFamily="18" charset="0"/>
              </a:endParaRPr>
            </a:p>
          </p:txBody>
        </p:sp>
      </p:grpSp>
      <p:sp>
        <p:nvSpPr>
          <p:cNvPr id="198664" name="Freeform 1038"/>
          <p:cNvSpPr>
            <a:spLocks/>
          </p:cNvSpPr>
          <p:nvPr/>
        </p:nvSpPr>
        <p:spPr bwMode="auto">
          <a:xfrm rot="5400000">
            <a:off x="-3267075" y="3267075"/>
            <a:ext cx="6911975" cy="377825"/>
          </a:xfrm>
          <a:custGeom>
            <a:avLst/>
            <a:gdLst>
              <a:gd name="T0" fmla="*/ 0 w 5761"/>
              <a:gd name="T1" fmla="*/ 2147483647 h 408"/>
              <a:gd name="T2" fmla="*/ 0 w 5761"/>
              <a:gd name="T3" fmla="*/ 0 h 408"/>
              <a:gd name="T4" fmla="*/ 2147483647 w 5761"/>
              <a:gd name="T5" fmla="*/ 2147483647 h 408"/>
              <a:gd name="T6" fmla="*/ 2147483647 w 5761"/>
              <a:gd name="T7" fmla="*/ 2147483647 h 408"/>
              <a:gd name="T8" fmla="*/ 2147483647 w 5761"/>
              <a:gd name="T9" fmla="*/ 2147483647 h 408"/>
              <a:gd name="T10" fmla="*/ 0 w 5761"/>
              <a:gd name="T11" fmla="*/ 2147483647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7C04307-DF84-4A6D-A626-575021AC3A9F}" type="slidenum">
              <a:rPr lang="en-GB" sz="2000" smtClean="0">
                <a:solidFill>
                  <a:schemeClr val="accent1"/>
                </a:solidFill>
              </a:rPr>
              <a:pPr eaLnBrk="1" hangingPunct="1"/>
              <a:t>195</a:t>
            </a:fld>
            <a:endParaRPr lang="en-GB" sz="2000" smtClean="0">
              <a:solidFill>
                <a:schemeClr val="accent1"/>
              </a:solidFill>
            </a:endParaRPr>
          </a:p>
        </p:txBody>
      </p:sp>
      <p:sp>
        <p:nvSpPr>
          <p:cNvPr id="19968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9968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99685" name="Rectangle 1026"/>
          <p:cNvSpPr>
            <a:spLocks noGrp="1" noChangeArrowheads="1"/>
          </p:cNvSpPr>
          <p:nvPr>
            <p:ph type="title"/>
          </p:nvPr>
        </p:nvSpPr>
        <p:spPr/>
        <p:txBody>
          <a:bodyPr/>
          <a:lstStyle/>
          <a:p>
            <a:pPr eaLnBrk="1" hangingPunct="1"/>
            <a:r>
              <a:rPr lang="en-GB" smtClean="0"/>
              <a:t>2</a:t>
            </a:r>
            <a:r>
              <a:rPr lang="en-GB" baseline="30000" smtClean="0"/>
              <a:t>nd</a:t>
            </a:r>
            <a:r>
              <a:rPr lang="en-GB" smtClean="0"/>
              <a:t> Law Questions</a:t>
            </a:r>
          </a:p>
        </p:txBody>
      </p:sp>
      <p:sp>
        <p:nvSpPr>
          <p:cNvPr id="199686" name="Rectangle 1027"/>
          <p:cNvSpPr>
            <a:spLocks noGrp="1" noChangeArrowheads="1"/>
          </p:cNvSpPr>
          <p:nvPr>
            <p:ph type="body" idx="1"/>
          </p:nvPr>
        </p:nvSpPr>
        <p:spPr/>
        <p:txBody>
          <a:bodyPr/>
          <a:lstStyle/>
          <a:p>
            <a:pPr marL="609600" indent="-609600" eaLnBrk="1" hangingPunct="1">
              <a:lnSpc>
                <a:spcPct val="90000"/>
              </a:lnSpc>
              <a:buFontTx/>
              <a:buAutoNum type="arabicPeriod"/>
            </a:pPr>
            <a:r>
              <a:rPr lang="en-GB" sz="2400" smtClean="0"/>
              <a:t>Calculate the force required to accelerate a 10kg cannonball at a rate of 180m/s</a:t>
            </a:r>
            <a:r>
              <a:rPr lang="en-GB" sz="2400" baseline="30000" smtClean="0"/>
              <a:t>2</a:t>
            </a:r>
            <a:r>
              <a:rPr lang="en-GB" sz="2400" smtClean="0"/>
              <a:t>.</a:t>
            </a:r>
          </a:p>
          <a:p>
            <a:pPr marL="609600" indent="-609600" eaLnBrk="1" hangingPunct="1">
              <a:lnSpc>
                <a:spcPct val="90000"/>
              </a:lnSpc>
              <a:buFontTx/>
              <a:buAutoNum type="arabicPeriod"/>
            </a:pPr>
            <a:endParaRPr lang="en-GB" sz="2400" smtClean="0"/>
          </a:p>
          <a:p>
            <a:pPr marL="609600" indent="-609600" eaLnBrk="1" hangingPunct="1">
              <a:lnSpc>
                <a:spcPct val="90000"/>
              </a:lnSpc>
              <a:buFontTx/>
              <a:buAutoNum type="arabicPeriod"/>
            </a:pPr>
            <a:r>
              <a:rPr lang="en-GB" sz="2400" smtClean="0"/>
              <a:t>A 100 kg person jumps out of an aircraft,</a:t>
            </a:r>
          </a:p>
          <a:p>
            <a:pPr marL="990600" lvl="1" indent="-533400" eaLnBrk="1" hangingPunct="1">
              <a:lnSpc>
                <a:spcPct val="90000"/>
              </a:lnSpc>
              <a:buFontTx/>
              <a:buAutoNum type="alphaLcParenR"/>
            </a:pPr>
            <a:r>
              <a:rPr lang="en-GB" sz="2000" smtClean="0"/>
              <a:t>Calculate his weight.</a:t>
            </a:r>
          </a:p>
          <a:p>
            <a:pPr marL="990600" lvl="1" indent="-533400" eaLnBrk="1" hangingPunct="1">
              <a:lnSpc>
                <a:spcPct val="90000"/>
              </a:lnSpc>
              <a:buFontTx/>
              <a:buAutoNum type="alphaLcParenR"/>
            </a:pPr>
            <a:r>
              <a:rPr lang="en-GB" sz="2000" smtClean="0"/>
              <a:t>What is his acceleration?</a:t>
            </a:r>
          </a:p>
          <a:p>
            <a:pPr marL="990600" lvl="1" indent="-533400" eaLnBrk="1" hangingPunct="1">
              <a:lnSpc>
                <a:spcPct val="90000"/>
              </a:lnSpc>
              <a:buFontTx/>
              <a:buAutoNum type="alphaLcParenR"/>
            </a:pPr>
            <a:r>
              <a:rPr lang="en-GB" sz="2000" smtClean="0"/>
              <a:t>What will his downward speed be after 15s?</a:t>
            </a:r>
          </a:p>
          <a:p>
            <a:pPr marL="609600" indent="-609600" eaLnBrk="1" hangingPunct="1">
              <a:lnSpc>
                <a:spcPct val="90000"/>
              </a:lnSpc>
              <a:buFontTx/>
              <a:buAutoNum type="arabicPeriod"/>
            </a:pPr>
            <a:endParaRPr lang="en-GB" sz="2400" smtClean="0"/>
          </a:p>
          <a:p>
            <a:pPr marL="609600" indent="-609600" eaLnBrk="1" hangingPunct="1">
              <a:lnSpc>
                <a:spcPct val="90000"/>
              </a:lnSpc>
              <a:buFontTx/>
              <a:buAutoNum type="arabicPeriod"/>
            </a:pPr>
            <a:r>
              <a:rPr lang="en-GB" sz="2400" smtClean="0"/>
              <a:t>A car starts from rest and accelerates to 20m/s in 18 seconds.  If the car has a mass of 1350kg calculate:</a:t>
            </a:r>
          </a:p>
          <a:p>
            <a:pPr marL="990600" lvl="1" indent="-533400" eaLnBrk="1" hangingPunct="1">
              <a:lnSpc>
                <a:spcPct val="90000"/>
              </a:lnSpc>
              <a:buFontTx/>
              <a:buAutoNum type="alphaLcParenR"/>
            </a:pPr>
            <a:r>
              <a:rPr lang="en-GB" sz="2000" smtClean="0"/>
              <a:t>Its acceleration.</a:t>
            </a:r>
          </a:p>
          <a:p>
            <a:pPr marL="990600" lvl="1" indent="-533400" eaLnBrk="1" hangingPunct="1">
              <a:lnSpc>
                <a:spcPct val="90000"/>
              </a:lnSpc>
              <a:buFontTx/>
              <a:buAutoNum type="alphaLcParenR"/>
            </a:pPr>
            <a:r>
              <a:rPr lang="en-GB" sz="2000" smtClean="0"/>
              <a:t>The forward force being produced by the engine.</a:t>
            </a:r>
          </a:p>
        </p:txBody>
      </p:sp>
      <p:grpSp>
        <p:nvGrpSpPr>
          <p:cNvPr id="199687" name="Group 1028"/>
          <p:cNvGrpSpPr>
            <a:grpSpLocks/>
          </p:cNvGrpSpPr>
          <p:nvPr/>
        </p:nvGrpSpPr>
        <p:grpSpPr bwMode="auto">
          <a:xfrm>
            <a:off x="7391400" y="152400"/>
            <a:ext cx="1343025" cy="1189038"/>
            <a:chOff x="4656" y="96"/>
            <a:chExt cx="846" cy="749"/>
          </a:xfrm>
        </p:grpSpPr>
        <p:sp>
          <p:nvSpPr>
            <p:cNvPr id="199690" name="Freeform 1029"/>
            <p:cNvSpPr>
              <a:spLocks/>
            </p:cNvSpPr>
            <p:nvPr/>
          </p:nvSpPr>
          <p:spPr bwMode="auto">
            <a:xfrm>
              <a:off x="4686" y="227"/>
              <a:ext cx="564" cy="609"/>
            </a:xfrm>
            <a:custGeom>
              <a:avLst/>
              <a:gdLst>
                <a:gd name="T0" fmla="*/ 108 w 564"/>
                <a:gd name="T1" fmla="*/ 609 h 609"/>
                <a:gd name="T2" fmla="*/ 96 w 564"/>
                <a:gd name="T3" fmla="*/ 537 h 609"/>
                <a:gd name="T4" fmla="*/ 71 w 564"/>
                <a:gd name="T5" fmla="*/ 463 h 609"/>
                <a:gd name="T6" fmla="*/ 54 w 564"/>
                <a:gd name="T7" fmla="*/ 387 h 609"/>
                <a:gd name="T8" fmla="*/ 33 w 564"/>
                <a:gd name="T9" fmla="*/ 259 h 609"/>
                <a:gd name="T10" fmla="*/ 0 w 564"/>
                <a:gd name="T11" fmla="*/ 123 h 609"/>
                <a:gd name="T12" fmla="*/ 216 w 564"/>
                <a:gd name="T13" fmla="*/ 61 h 609"/>
                <a:gd name="T14" fmla="*/ 353 w 564"/>
                <a:gd name="T15" fmla="*/ 10 h 609"/>
                <a:gd name="T16" fmla="*/ 387 w 564"/>
                <a:gd name="T17" fmla="*/ 0 h 609"/>
                <a:gd name="T18" fmla="*/ 399 w 564"/>
                <a:gd name="T19" fmla="*/ 19 h 609"/>
                <a:gd name="T20" fmla="*/ 431 w 564"/>
                <a:gd name="T21" fmla="*/ 118 h 609"/>
                <a:gd name="T22" fmla="*/ 455 w 564"/>
                <a:gd name="T23" fmla="*/ 171 h 609"/>
                <a:gd name="T24" fmla="*/ 470 w 564"/>
                <a:gd name="T25" fmla="*/ 226 h 609"/>
                <a:gd name="T26" fmla="*/ 500 w 564"/>
                <a:gd name="T27" fmla="*/ 310 h 609"/>
                <a:gd name="T28" fmla="*/ 542 w 564"/>
                <a:gd name="T29" fmla="*/ 414 h 609"/>
                <a:gd name="T30" fmla="*/ 564 w 564"/>
                <a:gd name="T31" fmla="*/ 468 h 609"/>
                <a:gd name="T32" fmla="*/ 561 w 564"/>
                <a:gd name="T33" fmla="*/ 483 h 609"/>
                <a:gd name="T34" fmla="*/ 495 w 564"/>
                <a:gd name="T35" fmla="*/ 504 h 609"/>
                <a:gd name="T36" fmla="*/ 393 w 564"/>
                <a:gd name="T37" fmla="*/ 526 h 609"/>
                <a:gd name="T38" fmla="*/ 348 w 564"/>
                <a:gd name="T39" fmla="*/ 528 h 609"/>
                <a:gd name="T40" fmla="*/ 270 w 564"/>
                <a:gd name="T41" fmla="*/ 552 h 609"/>
                <a:gd name="T42" fmla="*/ 176 w 564"/>
                <a:gd name="T43" fmla="*/ 586 h 609"/>
                <a:gd name="T44" fmla="*/ 108 w 564"/>
                <a:gd name="T45" fmla="*/ 609 h 60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64" h="609">
                  <a:moveTo>
                    <a:pt x="108" y="609"/>
                  </a:moveTo>
                  <a:lnTo>
                    <a:pt x="96" y="537"/>
                  </a:lnTo>
                  <a:lnTo>
                    <a:pt x="71" y="463"/>
                  </a:lnTo>
                  <a:lnTo>
                    <a:pt x="54" y="387"/>
                  </a:lnTo>
                  <a:lnTo>
                    <a:pt x="33" y="259"/>
                  </a:lnTo>
                  <a:lnTo>
                    <a:pt x="0" y="123"/>
                  </a:lnTo>
                  <a:lnTo>
                    <a:pt x="216" y="61"/>
                  </a:lnTo>
                  <a:lnTo>
                    <a:pt x="353" y="10"/>
                  </a:lnTo>
                  <a:lnTo>
                    <a:pt x="387" y="0"/>
                  </a:lnTo>
                  <a:lnTo>
                    <a:pt x="399" y="19"/>
                  </a:lnTo>
                  <a:lnTo>
                    <a:pt x="431" y="118"/>
                  </a:lnTo>
                  <a:lnTo>
                    <a:pt x="455" y="171"/>
                  </a:lnTo>
                  <a:lnTo>
                    <a:pt x="470" y="226"/>
                  </a:lnTo>
                  <a:lnTo>
                    <a:pt x="500" y="310"/>
                  </a:lnTo>
                  <a:lnTo>
                    <a:pt x="542" y="414"/>
                  </a:lnTo>
                  <a:lnTo>
                    <a:pt x="564" y="468"/>
                  </a:lnTo>
                  <a:lnTo>
                    <a:pt x="561" y="483"/>
                  </a:lnTo>
                  <a:lnTo>
                    <a:pt x="495" y="504"/>
                  </a:lnTo>
                  <a:lnTo>
                    <a:pt x="393" y="526"/>
                  </a:lnTo>
                  <a:lnTo>
                    <a:pt x="348" y="528"/>
                  </a:lnTo>
                  <a:lnTo>
                    <a:pt x="270" y="552"/>
                  </a:lnTo>
                  <a:lnTo>
                    <a:pt x="176" y="586"/>
                  </a:lnTo>
                  <a:lnTo>
                    <a:pt x="108" y="609"/>
                  </a:lnTo>
                  <a:close/>
                </a:path>
              </a:pathLst>
            </a:cu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9691" name="AutoShape 1030"/>
            <p:cNvSpPr>
              <a:spLocks noChangeAspect="1" noChangeArrowheads="1" noTextEdit="1"/>
            </p:cNvSpPr>
            <p:nvPr/>
          </p:nvSpPr>
          <p:spPr bwMode="auto">
            <a:xfrm>
              <a:off x="4656" y="96"/>
              <a:ext cx="845" cy="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199692" name="Freeform 1031"/>
            <p:cNvSpPr>
              <a:spLocks/>
            </p:cNvSpPr>
            <p:nvPr/>
          </p:nvSpPr>
          <p:spPr bwMode="auto">
            <a:xfrm>
              <a:off x="5101" y="96"/>
              <a:ext cx="104" cy="143"/>
            </a:xfrm>
            <a:custGeom>
              <a:avLst/>
              <a:gdLst>
                <a:gd name="T0" fmla="*/ 0 w 379"/>
                <a:gd name="T1" fmla="*/ 1 h 522"/>
                <a:gd name="T2" fmla="*/ 0 w 379"/>
                <a:gd name="T3" fmla="*/ 1 h 522"/>
                <a:gd name="T4" fmla="*/ 0 w 379"/>
                <a:gd name="T5" fmla="*/ 0 h 522"/>
                <a:gd name="T6" fmla="*/ 0 w 379"/>
                <a:gd name="T7" fmla="*/ 0 h 522"/>
                <a:gd name="T8" fmla="*/ 0 w 379"/>
                <a:gd name="T9" fmla="*/ 0 h 522"/>
                <a:gd name="T10" fmla="*/ 0 w 379"/>
                <a:gd name="T11" fmla="*/ 0 h 522"/>
                <a:gd name="T12" fmla="*/ 0 w 379"/>
                <a:gd name="T13" fmla="*/ 0 h 522"/>
                <a:gd name="T14" fmla="*/ 0 w 379"/>
                <a:gd name="T15" fmla="*/ 0 h 522"/>
                <a:gd name="T16" fmla="*/ 0 w 379"/>
                <a:gd name="T17" fmla="*/ 0 h 522"/>
                <a:gd name="T18" fmla="*/ 0 w 379"/>
                <a:gd name="T19" fmla="*/ 0 h 522"/>
                <a:gd name="T20" fmla="*/ 0 w 379"/>
                <a:gd name="T21" fmla="*/ 0 h 522"/>
                <a:gd name="T22" fmla="*/ 1 w 379"/>
                <a:gd name="T23" fmla="*/ 0 h 522"/>
                <a:gd name="T24" fmla="*/ 1 w 379"/>
                <a:gd name="T25" fmla="*/ 0 h 522"/>
                <a:gd name="T26" fmla="*/ 1 w 379"/>
                <a:gd name="T27" fmla="*/ 0 h 522"/>
                <a:gd name="T28" fmla="*/ 1 w 379"/>
                <a:gd name="T29" fmla="*/ 0 h 522"/>
                <a:gd name="T30" fmla="*/ 1 w 379"/>
                <a:gd name="T31" fmla="*/ 1 h 522"/>
                <a:gd name="T32" fmla="*/ 1 w 379"/>
                <a:gd name="T33" fmla="*/ 1 h 522"/>
                <a:gd name="T34" fmla="*/ 1 w 379"/>
                <a:gd name="T35" fmla="*/ 1 h 522"/>
                <a:gd name="T36" fmla="*/ 1 w 379"/>
                <a:gd name="T37" fmla="*/ 1 h 522"/>
                <a:gd name="T38" fmla="*/ 0 w 379"/>
                <a:gd name="T39" fmla="*/ 1 h 522"/>
                <a:gd name="T40" fmla="*/ 0 w 379"/>
                <a:gd name="T41" fmla="*/ 1 h 522"/>
                <a:gd name="T42" fmla="*/ 0 w 379"/>
                <a:gd name="T43" fmla="*/ 1 h 522"/>
                <a:gd name="T44" fmla="*/ 0 w 379"/>
                <a:gd name="T45" fmla="*/ 1 h 522"/>
                <a:gd name="T46" fmla="*/ 0 w 379"/>
                <a:gd name="T47" fmla="*/ 1 h 522"/>
                <a:gd name="T48" fmla="*/ 0 w 379"/>
                <a:gd name="T49" fmla="*/ 1 h 522"/>
                <a:gd name="T50" fmla="*/ 0 w 379"/>
                <a:gd name="T51" fmla="*/ 1 h 522"/>
                <a:gd name="T52" fmla="*/ 0 w 379"/>
                <a:gd name="T53" fmla="*/ 1 h 522"/>
                <a:gd name="T54" fmla="*/ 0 w 379"/>
                <a:gd name="T55" fmla="*/ 1 h 522"/>
                <a:gd name="T56" fmla="*/ 0 w 379"/>
                <a:gd name="T57" fmla="*/ 1 h 522"/>
                <a:gd name="T58" fmla="*/ 0 w 379"/>
                <a:gd name="T59" fmla="*/ 1 h 52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79" h="522">
                  <a:moveTo>
                    <a:pt x="119" y="360"/>
                  </a:moveTo>
                  <a:lnTo>
                    <a:pt x="67" y="302"/>
                  </a:lnTo>
                  <a:lnTo>
                    <a:pt x="30" y="243"/>
                  </a:lnTo>
                  <a:lnTo>
                    <a:pt x="8" y="186"/>
                  </a:lnTo>
                  <a:lnTo>
                    <a:pt x="0" y="106"/>
                  </a:lnTo>
                  <a:lnTo>
                    <a:pt x="15" y="61"/>
                  </a:lnTo>
                  <a:lnTo>
                    <a:pt x="40" y="30"/>
                  </a:lnTo>
                  <a:lnTo>
                    <a:pt x="82" y="11"/>
                  </a:lnTo>
                  <a:lnTo>
                    <a:pt x="130" y="0"/>
                  </a:lnTo>
                  <a:lnTo>
                    <a:pt x="197" y="18"/>
                  </a:lnTo>
                  <a:lnTo>
                    <a:pt x="246" y="45"/>
                  </a:lnTo>
                  <a:lnTo>
                    <a:pt x="293" y="84"/>
                  </a:lnTo>
                  <a:lnTo>
                    <a:pt x="330" y="136"/>
                  </a:lnTo>
                  <a:lnTo>
                    <a:pt x="357" y="179"/>
                  </a:lnTo>
                  <a:lnTo>
                    <a:pt x="375" y="235"/>
                  </a:lnTo>
                  <a:lnTo>
                    <a:pt x="379" y="283"/>
                  </a:lnTo>
                  <a:lnTo>
                    <a:pt x="372" y="341"/>
                  </a:lnTo>
                  <a:lnTo>
                    <a:pt x="350" y="378"/>
                  </a:lnTo>
                  <a:lnTo>
                    <a:pt x="323" y="405"/>
                  </a:lnTo>
                  <a:lnTo>
                    <a:pt x="268" y="412"/>
                  </a:lnTo>
                  <a:lnTo>
                    <a:pt x="219" y="412"/>
                  </a:lnTo>
                  <a:lnTo>
                    <a:pt x="167" y="397"/>
                  </a:lnTo>
                  <a:lnTo>
                    <a:pt x="142" y="444"/>
                  </a:lnTo>
                  <a:lnTo>
                    <a:pt x="115" y="508"/>
                  </a:lnTo>
                  <a:lnTo>
                    <a:pt x="92" y="522"/>
                  </a:lnTo>
                  <a:lnTo>
                    <a:pt x="67" y="522"/>
                  </a:lnTo>
                  <a:lnTo>
                    <a:pt x="55" y="488"/>
                  </a:lnTo>
                  <a:lnTo>
                    <a:pt x="67" y="451"/>
                  </a:lnTo>
                  <a:lnTo>
                    <a:pt x="104" y="408"/>
                  </a:lnTo>
                  <a:lnTo>
                    <a:pt x="119" y="3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693" name="Freeform 1032"/>
            <p:cNvSpPr>
              <a:spLocks/>
            </p:cNvSpPr>
            <p:nvPr/>
          </p:nvSpPr>
          <p:spPr bwMode="auto">
            <a:xfrm>
              <a:off x="5174" y="209"/>
              <a:ext cx="170" cy="266"/>
            </a:xfrm>
            <a:custGeom>
              <a:avLst/>
              <a:gdLst>
                <a:gd name="T0" fmla="*/ 0 w 618"/>
                <a:gd name="T1" fmla="*/ 0 h 968"/>
                <a:gd name="T2" fmla="*/ 0 w 618"/>
                <a:gd name="T3" fmla="*/ 0 h 968"/>
                <a:gd name="T4" fmla="*/ 0 w 618"/>
                <a:gd name="T5" fmla="*/ 0 h 968"/>
                <a:gd name="T6" fmla="*/ 0 w 618"/>
                <a:gd name="T7" fmla="*/ 0 h 968"/>
                <a:gd name="T8" fmla="*/ 0 w 618"/>
                <a:gd name="T9" fmla="*/ 0 h 968"/>
                <a:gd name="T10" fmla="*/ 1 w 618"/>
                <a:gd name="T11" fmla="*/ 0 h 968"/>
                <a:gd name="T12" fmla="*/ 1 w 618"/>
                <a:gd name="T13" fmla="*/ 0 h 968"/>
                <a:gd name="T14" fmla="*/ 1 w 618"/>
                <a:gd name="T15" fmla="*/ 0 h 968"/>
                <a:gd name="T16" fmla="*/ 1 w 618"/>
                <a:gd name="T17" fmla="*/ 0 h 968"/>
                <a:gd name="T18" fmla="*/ 1 w 618"/>
                <a:gd name="T19" fmla="*/ 1 h 968"/>
                <a:gd name="T20" fmla="*/ 1 w 618"/>
                <a:gd name="T21" fmla="*/ 1 h 968"/>
                <a:gd name="T22" fmla="*/ 1 w 618"/>
                <a:gd name="T23" fmla="*/ 1 h 968"/>
                <a:gd name="T24" fmla="*/ 1 w 618"/>
                <a:gd name="T25" fmla="*/ 1 h 968"/>
                <a:gd name="T26" fmla="*/ 1 w 618"/>
                <a:gd name="T27" fmla="*/ 1 h 968"/>
                <a:gd name="T28" fmla="*/ 1 w 618"/>
                <a:gd name="T29" fmla="*/ 1 h 968"/>
                <a:gd name="T30" fmla="*/ 1 w 618"/>
                <a:gd name="T31" fmla="*/ 1 h 968"/>
                <a:gd name="T32" fmla="*/ 1 w 618"/>
                <a:gd name="T33" fmla="*/ 1 h 968"/>
                <a:gd name="T34" fmla="*/ 1 w 618"/>
                <a:gd name="T35" fmla="*/ 1 h 968"/>
                <a:gd name="T36" fmla="*/ 1 w 618"/>
                <a:gd name="T37" fmla="*/ 1 h 968"/>
                <a:gd name="T38" fmla="*/ 1 w 618"/>
                <a:gd name="T39" fmla="*/ 1 h 968"/>
                <a:gd name="T40" fmla="*/ 1 w 618"/>
                <a:gd name="T41" fmla="*/ 1 h 968"/>
                <a:gd name="T42" fmla="*/ 1 w 618"/>
                <a:gd name="T43" fmla="*/ 1 h 968"/>
                <a:gd name="T44" fmla="*/ 1 w 618"/>
                <a:gd name="T45" fmla="*/ 1 h 968"/>
                <a:gd name="T46" fmla="*/ 1 w 618"/>
                <a:gd name="T47" fmla="*/ 1 h 968"/>
                <a:gd name="T48" fmla="*/ 0 w 618"/>
                <a:gd name="T49" fmla="*/ 1 h 968"/>
                <a:gd name="T50" fmla="*/ 0 w 618"/>
                <a:gd name="T51" fmla="*/ 1 h 968"/>
                <a:gd name="T52" fmla="*/ 0 w 618"/>
                <a:gd name="T53" fmla="*/ 1 h 968"/>
                <a:gd name="T54" fmla="*/ 0 w 618"/>
                <a:gd name="T55" fmla="*/ 1 h 968"/>
                <a:gd name="T56" fmla="*/ 1 w 618"/>
                <a:gd name="T57" fmla="*/ 1 h 968"/>
                <a:gd name="T58" fmla="*/ 1 w 618"/>
                <a:gd name="T59" fmla="*/ 1 h 968"/>
                <a:gd name="T60" fmla="*/ 1 w 618"/>
                <a:gd name="T61" fmla="*/ 1 h 968"/>
                <a:gd name="T62" fmla="*/ 1 w 618"/>
                <a:gd name="T63" fmla="*/ 1 h 968"/>
                <a:gd name="T64" fmla="*/ 1 w 618"/>
                <a:gd name="T65" fmla="*/ 1 h 968"/>
                <a:gd name="T66" fmla="*/ 0 w 618"/>
                <a:gd name="T67" fmla="*/ 1 h 968"/>
                <a:gd name="T68" fmla="*/ 0 w 618"/>
                <a:gd name="T69" fmla="*/ 1 h 968"/>
                <a:gd name="T70" fmla="*/ 0 w 618"/>
                <a:gd name="T71" fmla="*/ 1 h 968"/>
                <a:gd name="T72" fmla="*/ 0 w 618"/>
                <a:gd name="T73" fmla="*/ 1 h 968"/>
                <a:gd name="T74" fmla="*/ 0 w 618"/>
                <a:gd name="T75" fmla="*/ 1 h 968"/>
                <a:gd name="T76" fmla="*/ 0 w 618"/>
                <a:gd name="T77" fmla="*/ 0 h 968"/>
                <a:gd name="T78" fmla="*/ 0 w 618"/>
                <a:gd name="T79" fmla="*/ 0 h 968"/>
                <a:gd name="T80" fmla="*/ 0 w 618"/>
                <a:gd name="T81" fmla="*/ 0 h 968"/>
                <a:gd name="T82" fmla="*/ 0 w 618"/>
                <a:gd name="T83" fmla="*/ 0 h 9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18" h="968">
                  <a:moveTo>
                    <a:pt x="38" y="50"/>
                  </a:moveTo>
                  <a:lnTo>
                    <a:pt x="88" y="10"/>
                  </a:lnTo>
                  <a:lnTo>
                    <a:pt x="145" y="0"/>
                  </a:lnTo>
                  <a:lnTo>
                    <a:pt x="197" y="7"/>
                  </a:lnTo>
                  <a:lnTo>
                    <a:pt x="255" y="22"/>
                  </a:lnTo>
                  <a:lnTo>
                    <a:pt x="314" y="61"/>
                  </a:lnTo>
                  <a:lnTo>
                    <a:pt x="383" y="119"/>
                  </a:lnTo>
                  <a:lnTo>
                    <a:pt x="439" y="177"/>
                  </a:lnTo>
                  <a:lnTo>
                    <a:pt x="482" y="241"/>
                  </a:lnTo>
                  <a:lnTo>
                    <a:pt x="527" y="312"/>
                  </a:lnTo>
                  <a:lnTo>
                    <a:pt x="565" y="392"/>
                  </a:lnTo>
                  <a:lnTo>
                    <a:pt x="588" y="468"/>
                  </a:lnTo>
                  <a:lnTo>
                    <a:pt x="603" y="568"/>
                  </a:lnTo>
                  <a:lnTo>
                    <a:pt x="618" y="665"/>
                  </a:lnTo>
                  <a:lnTo>
                    <a:pt x="618" y="764"/>
                  </a:lnTo>
                  <a:lnTo>
                    <a:pt x="600" y="841"/>
                  </a:lnTo>
                  <a:lnTo>
                    <a:pt x="571" y="899"/>
                  </a:lnTo>
                  <a:lnTo>
                    <a:pt x="537" y="932"/>
                  </a:lnTo>
                  <a:lnTo>
                    <a:pt x="490" y="953"/>
                  </a:lnTo>
                  <a:lnTo>
                    <a:pt x="432" y="965"/>
                  </a:lnTo>
                  <a:lnTo>
                    <a:pt x="375" y="968"/>
                  </a:lnTo>
                  <a:lnTo>
                    <a:pt x="323" y="953"/>
                  </a:lnTo>
                  <a:lnTo>
                    <a:pt x="287" y="929"/>
                  </a:lnTo>
                  <a:lnTo>
                    <a:pt x="258" y="892"/>
                  </a:lnTo>
                  <a:lnTo>
                    <a:pt x="235" y="859"/>
                  </a:lnTo>
                  <a:lnTo>
                    <a:pt x="226" y="788"/>
                  </a:lnTo>
                  <a:lnTo>
                    <a:pt x="226" y="734"/>
                  </a:lnTo>
                  <a:lnTo>
                    <a:pt x="247" y="679"/>
                  </a:lnTo>
                  <a:lnTo>
                    <a:pt x="270" y="633"/>
                  </a:lnTo>
                  <a:lnTo>
                    <a:pt x="277" y="589"/>
                  </a:lnTo>
                  <a:lnTo>
                    <a:pt x="280" y="534"/>
                  </a:lnTo>
                  <a:lnTo>
                    <a:pt x="265" y="483"/>
                  </a:lnTo>
                  <a:lnTo>
                    <a:pt x="258" y="444"/>
                  </a:lnTo>
                  <a:lnTo>
                    <a:pt x="228" y="403"/>
                  </a:lnTo>
                  <a:lnTo>
                    <a:pt x="185" y="372"/>
                  </a:lnTo>
                  <a:lnTo>
                    <a:pt x="125" y="330"/>
                  </a:lnTo>
                  <a:lnTo>
                    <a:pt x="64" y="308"/>
                  </a:lnTo>
                  <a:lnTo>
                    <a:pt x="30" y="272"/>
                  </a:lnTo>
                  <a:lnTo>
                    <a:pt x="8" y="227"/>
                  </a:lnTo>
                  <a:lnTo>
                    <a:pt x="0" y="174"/>
                  </a:lnTo>
                  <a:lnTo>
                    <a:pt x="5" y="111"/>
                  </a:lnTo>
                  <a:lnTo>
                    <a:pt x="38"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694" name="Freeform 1033"/>
            <p:cNvSpPr>
              <a:spLocks/>
            </p:cNvSpPr>
            <p:nvPr/>
          </p:nvSpPr>
          <p:spPr bwMode="auto">
            <a:xfrm>
              <a:off x="5152" y="228"/>
              <a:ext cx="51" cy="266"/>
            </a:xfrm>
            <a:custGeom>
              <a:avLst/>
              <a:gdLst>
                <a:gd name="T0" fmla="*/ 0 w 184"/>
                <a:gd name="T1" fmla="*/ 0 h 971"/>
                <a:gd name="T2" fmla="*/ 0 w 184"/>
                <a:gd name="T3" fmla="*/ 0 h 971"/>
                <a:gd name="T4" fmla="*/ 0 w 184"/>
                <a:gd name="T5" fmla="*/ 0 h 971"/>
                <a:gd name="T6" fmla="*/ 0 w 184"/>
                <a:gd name="T7" fmla="*/ 0 h 971"/>
                <a:gd name="T8" fmla="*/ 0 w 184"/>
                <a:gd name="T9" fmla="*/ 0 h 971"/>
                <a:gd name="T10" fmla="*/ 0 w 184"/>
                <a:gd name="T11" fmla="*/ 0 h 971"/>
                <a:gd name="T12" fmla="*/ 0 w 184"/>
                <a:gd name="T13" fmla="*/ 0 h 971"/>
                <a:gd name="T14" fmla="*/ 0 w 184"/>
                <a:gd name="T15" fmla="*/ 0 h 971"/>
                <a:gd name="T16" fmla="*/ 0 w 184"/>
                <a:gd name="T17" fmla="*/ 1 h 971"/>
                <a:gd name="T18" fmla="*/ 0 w 184"/>
                <a:gd name="T19" fmla="*/ 1 h 971"/>
                <a:gd name="T20" fmla="*/ 0 w 184"/>
                <a:gd name="T21" fmla="*/ 1 h 971"/>
                <a:gd name="T22" fmla="*/ 0 w 184"/>
                <a:gd name="T23" fmla="*/ 1 h 971"/>
                <a:gd name="T24" fmla="*/ 0 w 184"/>
                <a:gd name="T25" fmla="*/ 1 h 971"/>
                <a:gd name="T26" fmla="*/ 0 w 184"/>
                <a:gd name="T27" fmla="*/ 1 h 971"/>
                <a:gd name="T28" fmla="*/ 0 w 184"/>
                <a:gd name="T29" fmla="*/ 1 h 971"/>
                <a:gd name="T30" fmla="*/ 0 w 184"/>
                <a:gd name="T31" fmla="*/ 1 h 971"/>
                <a:gd name="T32" fmla="*/ 0 w 184"/>
                <a:gd name="T33" fmla="*/ 1 h 971"/>
                <a:gd name="T34" fmla="*/ 0 w 184"/>
                <a:gd name="T35" fmla="*/ 1 h 971"/>
                <a:gd name="T36" fmla="*/ 0 w 184"/>
                <a:gd name="T37" fmla="*/ 1 h 971"/>
                <a:gd name="T38" fmla="*/ 0 w 184"/>
                <a:gd name="T39" fmla="*/ 1 h 971"/>
                <a:gd name="T40" fmla="*/ 0 w 184"/>
                <a:gd name="T41" fmla="*/ 1 h 971"/>
                <a:gd name="T42" fmla="*/ 0 w 184"/>
                <a:gd name="T43" fmla="*/ 1 h 971"/>
                <a:gd name="T44" fmla="*/ 0 w 184"/>
                <a:gd name="T45" fmla="*/ 1 h 971"/>
                <a:gd name="T46" fmla="*/ 0 w 184"/>
                <a:gd name="T47" fmla="*/ 1 h 971"/>
                <a:gd name="T48" fmla="*/ 0 w 184"/>
                <a:gd name="T49" fmla="*/ 0 h 971"/>
                <a:gd name="T50" fmla="*/ 0 w 184"/>
                <a:gd name="T51" fmla="*/ 0 h 9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4" h="971">
                  <a:moveTo>
                    <a:pt x="49" y="168"/>
                  </a:moveTo>
                  <a:lnTo>
                    <a:pt x="70" y="85"/>
                  </a:lnTo>
                  <a:lnTo>
                    <a:pt x="95" y="30"/>
                  </a:lnTo>
                  <a:lnTo>
                    <a:pt x="141" y="0"/>
                  </a:lnTo>
                  <a:lnTo>
                    <a:pt x="163" y="43"/>
                  </a:lnTo>
                  <a:lnTo>
                    <a:pt x="184" y="131"/>
                  </a:lnTo>
                  <a:lnTo>
                    <a:pt x="169" y="189"/>
                  </a:lnTo>
                  <a:lnTo>
                    <a:pt x="125" y="233"/>
                  </a:lnTo>
                  <a:lnTo>
                    <a:pt x="95" y="318"/>
                  </a:lnTo>
                  <a:lnTo>
                    <a:pt x="70" y="430"/>
                  </a:lnTo>
                  <a:lnTo>
                    <a:pt x="56" y="560"/>
                  </a:lnTo>
                  <a:lnTo>
                    <a:pt x="61" y="718"/>
                  </a:lnTo>
                  <a:lnTo>
                    <a:pt x="71" y="828"/>
                  </a:lnTo>
                  <a:lnTo>
                    <a:pt x="92" y="883"/>
                  </a:lnTo>
                  <a:lnTo>
                    <a:pt x="125" y="913"/>
                  </a:lnTo>
                  <a:lnTo>
                    <a:pt x="131" y="941"/>
                  </a:lnTo>
                  <a:lnTo>
                    <a:pt x="92" y="956"/>
                  </a:lnTo>
                  <a:lnTo>
                    <a:pt x="61" y="928"/>
                  </a:lnTo>
                  <a:lnTo>
                    <a:pt x="0" y="971"/>
                  </a:lnTo>
                  <a:lnTo>
                    <a:pt x="3" y="855"/>
                  </a:lnTo>
                  <a:lnTo>
                    <a:pt x="7" y="706"/>
                  </a:lnTo>
                  <a:lnTo>
                    <a:pt x="7" y="538"/>
                  </a:lnTo>
                  <a:lnTo>
                    <a:pt x="10" y="398"/>
                  </a:lnTo>
                  <a:lnTo>
                    <a:pt x="23" y="291"/>
                  </a:lnTo>
                  <a:lnTo>
                    <a:pt x="38" y="218"/>
                  </a:lnTo>
                  <a:lnTo>
                    <a:pt x="49" y="1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695" name="Freeform 1034"/>
            <p:cNvSpPr>
              <a:spLocks/>
            </p:cNvSpPr>
            <p:nvPr/>
          </p:nvSpPr>
          <p:spPr bwMode="auto">
            <a:xfrm>
              <a:off x="5414" y="155"/>
              <a:ext cx="84" cy="71"/>
            </a:xfrm>
            <a:custGeom>
              <a:avLst/>
              <a:gdLst>
                <a:gd name="T0" fmla="*/ 0 w 305"/>
                <a:gd name="T1" fmla="*/ 0 h 257"/>
                <a:gd name="T2" fmla="*/ 0 w 305"/>
                <a:gd name="T3" fmla="*/ 0 h 257"/>
                <a:gd name="T4" fmla="*/ 1 w 305"/>
                <a:gd name="T5" fmla="*/ 0 h 257"/>
                <a:gd name="T6" fmla="*/ 1 w 305"/>
                <a:gd name="T7" fmla="*/ 0 h 257"/>
                <a:gd name="T8" fmla="*/ 0 w 305"/>
                <a:gd name="T9" fmla="*/ 0 h 257"/>
                <a:gd name="T10" fmla="*/ 0 w 305"/>
                <a:gd name="T11" fmla="*/ 1 h 257"/>
                <a:gd name="T12" fmla="*/ 0 w 305"/>
                <a:gd name="T13" fmla="*/ 0 h 257"/>
                <a:gd name="T14" fmla="*/ 0 w 305"/>
                <a:gd name="T15" fmla="*/ 0 h 257"/>
                <a:gd name="T16" fmla="*/ 0 w 305"/>
                <a:gd name="T17" fmla="*/ 0 h 257"/>
                <a:gd name="T18" fmla="*/ 0 w 305"/>
                <a:gd name="T19" fmla="*/ 0 h 2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5" h="257">
                  <a:moveTo>
                    <a:pt x="19" y="112"/>
                  </a:moveTo>
                  <a:lnTo>
                    <a:pt x="165" y="0"/>
                  </a:lnTo>
                  <a:lnTo>
                    <a:pt x="269" y="46"/>
                  </a:lnTo>
                  <a:lnTo>
                    <a:pt x="305" y="106"/>
                  </a:lnTo>
                  <a:lnTo>
                    <a:pt x="250" y="171"/>
                  </a:lnTo>
                  <a:lnTo>
                    <a:pt x="165" y="257"/>
                  </a:lnTo>
                  <a:lnTo>
                    <a:pt x="125" y="171"/>
                  </a:lnTo>
                  <a:lnTo>
                    <a:pt x="55" y="152"/>
                  </a:lnTo>
                  <a:lnTo>
                    <a:pt x="0" y="141"/>
                  </a:lnTo>
                  <a:lnTo>
                    <a:pt x="19" y="112"/>
                  </a:lnTo>
                  <a:close/>
                </a:path>
              </a:pathLst>
            </a:custGeom>
            <a:solidFill>
              <a:srgbClr val="FDA4B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696" name="Freeform 1035"/>
            <p:cNvSpPr>
              <a:spLocks/>
            </p:cNvSpPr>
            <p:nvPr/>
          </p:nvSpPr>
          <p:spPr bwMode="auto">
            <a:xfrm>
              <a:off x="5022" y="586"/>
              <a:ext cx="65" cy="71"/>
            </a:xfrm>
            <a:custGeom>
              <a:avLst/>
              <a:gdLst>
                <a:gd name="T0" fmla="*/ 0 w 236"/>
                <a:gd name="T1" fmla="*/ 1 h 258"/>
                <a:gd name="T2" fmla="*/ 0 w 236"/>
                <a:gd name="T3" fmla="*/ 0 h 258"/>
                <a:gd name="T4" fmla="*/ 0 w 236"/>
                <a:gd name="T5" fmla="*/ 0 h 258"/>
                <a:gd name="T6" fmla="*/ 0 w 236"/>
                <a:gd name="T7" fmla="*/ 0 h 258"/>
                <a:gd name="T8" fmla="*/ 0 w 236"/>
                <a:gd name="T9" fmla="*/ 0 h 258"/>
                <a:gd name="T10" fmla="*/ 0 w 236"/>
                <a:gd name="T11" fmla="*/ 0 h 258"/>
                <a:gd name="T12" fmla="*/ 0 w 236"/>
                <a:gd name="T13" fmla="*/ 1 h 2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 h="258">
                  <a:moveTo>
                    <a:pt x="0" y="258"/>
                  </a:moveTo>
                  <a:lnTo>
                    <a:pt x="40" y="152"/>
                  </a:lnTo>
                  <a:lnTo>
                    <a:pt x="110" y="0"/>
                  </a:lnTo>
                  <a:lnTo>
                    <a:pt x="226" y="51"/>
                  </a:lnTo>
                  <a:lnTo>
                    <a:pt x="236" y="146"/>
                  </a:lnTo>
                  <a:lnTo>
                    <a:pt x="160" y="192"/>
                  </a:lnTo>
                  <a:lnTo>
                    <a:pt x="0" y="258"/>
                  </a:lnTo>
                  <a:close/>
                </a:path>
              </a:pathLst>
            </a:custGeom>
            <a:solidFill>
              <a:srgbClr val="F6BF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697" name="Freeform 1036"/>
            <p:cNvSpPr>
              <a:spLocks/>
            </p:cNvSpPr>
            <p:nvPr/>
          </p:nvSpPr>
          <p:spPr bwMode="auto">
            <a:xfrm>
              <a:off x="5052" y="189"/>
              <a:ext cx="410" cy="444"/>
            </a:xfrm>
            <a:custGeom>
              <a:avLst/>
              <a:gdLst>
                <a:gd name="T0" fmla="*/ 0 w 1491"/>
                <a:gd name="T1" fmla="*/ 2 h 1622"/>
                <a:gd name="T2" fmla="*/ 0 w 1491"/>
                <a:gd name="T3" fmla="*/ 2 h 1622"/>
                <a:gd name="T4" fmla="*/ 0 w 1491"/>
                <a:gd name="T5" fmla="*/ 2 h 1622"/>
                <a:gd name="T6" fmla="*/ 1 w 1491"/>
                <a:gd name="T7" fmla="*/ 2 h 1622"/>
                <a:gd name="T8" fmla="*/ 1 w 1491"/>
                <a:gd name="T9" fmla="*/ 1 h 1622"/>
                <a:gd name="T10" fmla="*/ 1 w 1491"/>
                <a:gd name="T11" fmla="*/ 1 h 1622"/>
                <a:gd name="T12" fmla="*/ 1 w 1491"/>
                <a:gd name="T13" fmla="*/ 1 h 1622"/>
                <a:gd name="T14" fmla="*/ 1 w 1491"/>
                <a:gd name="T15" fmla="*/ 1 h 1622"/>
                <a:gd name="T16" fmla="*/ 1 w 1491"/>
                <a:gd name="T17" fmla="*/ 1 h 1622"/>
                <a:gd name="T18" fmla="*/ 2 w 1491"/>
                <a:gd name="T19" fmla="*/ 1 h 1622"/>
                <a:gd name="T20" fmla="*/ 2 w 1491"/>
                <a:gd name="T21" fmla="*/ 0 h 1622"/>
                <a:gd name="T22" fmla="*/ 2 w 1491"/>
                <a:gd name="T23" fmla="*/ 0 h 1622"/>
                <a:gd name="T24" fmla="*/ 2 w 1491"/>
                <a:gd name="T25" fmla="*/ 0 h 1622"/>
                <a:gd name="T26" fmla="*/ 2 w 1491"/>
                <a:gd name="T27" fmla="*/ 0 h 1622"/>
                <a:gd name="T28" fmla="*/ 2 w 1491"/>
                <a:gd name="T29" fmla="*/ 0 h 1622"/>
                <a:gd name="T30" fmla="*/ 2 w 1491"/>
                <a:gd name="T31" fmla="*/ 0 h 1622"/>
                <a:gd name="T32" fmla="*/ 2 w 1491"/>
                <a:gd name="T33" fmla="*/ 0 h 1622"/>
                <a:gd name="T34" fmla="*/ 2 w 1491"/>
                <a:gd name="T35" fmla="*/ 0 h 1622"/>
                <a:gd name="T36" fmla="*/ 2 w 1491"/>
                <a:gd name="T37" fmla="*/ 0 h 1622"/>
                <a:gd name="T38" fmla="*/ 2 w 1491"/>
                <a:gd name="T39" fmla="*/ 1 h 1622"/>
                <a:gd name="T40" fmla="*/ 2 w 1491"/>
                <a:gd name="T41" fmla="*/ 1 h 1622"/>
                <a:gd name="T42" fmla="*/ 2 w 1491"/>
                <a:gd name="T43" fmla="*/ 1 h 1622"/>
                <a:gd name="T44" fmla="*/ 2 w 1491"/>
                <a:gd name="T45" fmla="*/ 1 h 1622"/>
                <a:gd name="T46" fmla="*/ 2 w 1491"/>
                <a:gd name="T47" fmla="*/ 1 h 1622"/>
                <a:gd name="T48" fmla="*/ 1 w 1491"/>
                <a:gd name="T49" fmla="*/ 1 h 1622"/>
                <a:gd name="T50" fmla="*/ 1 w 1491"/>
                <a:gd name="T51" fmla="*/ 1 h 1622"/>
                <a:gd name="T52" fmla="*/ 1 w 1491"/>
                <a:gd name="T53" fmla="*/ 2 h 1622"/>
                <a:gd name="T54" fmla="*/ 1 w 1491"/>
                <a:gd name="T55" fmla="*/ 2 h 1622"/>
                <a:gd name="T56" fmla="*/ 1 w 1491"/>
                <a:gd name="T57" fmla="*/ 2 h 1622"/>
                <a:gd name="T58" fmla="*/ 1 w 1491"/>
                <a:gd name="T59" fmla="*/ 2 h 1622"/>
                <a:gd name="T60" fmla="*/ 0 w 1491"/>
                <a:gd name="T61" fmla="*/ 2 h 1622"/>
                <a:gd name="T62" fmla="*/ 0 w 1491"/>
                <a:gd name="T63" fmla="*/ 2 h 1622"/>
                <a:gd name="T64" fmla="*/ 0 w 1491"/>
                <a:gd name="T65" fmla="*/ 2 h 1622"/>
                <a:gd name="T66" fmla="*/ 0 w 1491"/>
                <a:gd name="T67" fmla="*/ 2 h 1622"/>
                <a:gd name="T68" fmla="*/ 0 w 1491"/>
                <a:gd name="T69" fmla="*/ 2 h 1622"/>
                <a:gd name="T70" fmla="*/ 0 w 1491"/>
                <a:gd name="T71" fmla="*/ 2 h 1622"/>
                <a:gd name="T72" fmla="*/ 0 w 1491"/>
                <a:gd name="T73" fmla="*/ 2 h 1622"/>
                <a:gd name="T74" fmla="*/ 0 w 1491"/>
                <a:gd name="T75" fmla="*/ 2 h 16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491" h="1622">
                  <a:moveTo>
                    <a:pt x="4" y="1452"/>
                  </a:moveTo>
                  <a:lnTo>
                    <a:pt x="140" y="1342"/>
                  </a:lnTo>
                  <a:lnTo>
                    <a:pt x="247" y="1235"/>
                  </a:lnTo>
                  <a:lnTo>
                    <a:pt x="358" y="1115"/>
                  </a:lnTo>
                  <a:lnTo>
                    <a:pt x="508" y="970"/>
                  </a:lnTo>
                  <a:lnTo>
                    <a:pt x="629" y="840"/>
                  </a:lnTo>
                  <a:lnTo>
                    <a:pt x="755" y="685"/>
                  </a:lnTo>
                  <a:lnTo>
                    <a:pt x="833" y="608"/>
                  </a:lnTo>
                  <a:lnTo>
                    <a:pt x="920" y="521"/>
                  </a:lnTo>
                  <a:lnTo>
                    <a:pt x="1032" y="371"/>
                  </a:lnTo>
                  <a:lnTo>
                    <a:pt x="1114" y="251"/>
                  </a:lnTo>
                  <a:lnTo>
                    <a:pt x="1195" y="150"/>
                  </a:lnTo>
                  <a:lnTo>
                    <a:pt x="1283" y="53"/>
                  </a:lnTo>
                  <a:lnTo>
                    <a:pt x="1346" y="0"/>
                  </a:lnTo>
                  <a:lnTo>
                    <a:pt x="1423" y="14"/>
                  </a:lnTo>
                  <a:lnTo>
                    <a:pt x="1457" y="43"/>
                  </a:lnTo>
                  <a:lnTo>
                    <a:pt x="1481" y="86"/>
                  </a:lnTo>
                  <a:lnTo>
                    <a:pt x="1491" y="120"/>
                  </a:lnTo>
                  <a:lnTo>
                    <a:pt x="1375" y="246"/>
                  </a:lnTo>
                  <a:lnTo>
                    <a:pt x="1288" y="337"/>
                  </a:lnTo>
                  <a:lnTo>
                    <a:pt x="1215" y="419"/>
                  </a:lnTo>
                  <a:lnTo>
                    <a:pt x="1137" y="502"/>
                  </a:lnTo>
                  <a:lnTo>
                    <a:pt x="1075" y="579"/>
                  </a:lnTo>
                  <a:lnTo>
                    <a:pt x="987" y="689"/>
                  </a:lnTo>
                  <a:lnTo>
                    <a:pt x="871" y="825"/>
                  </a:lnTo>
                  <a:lnTo>
                    <a:pt x="755" y="956"/>
                  </a:lnTo>
                  <a:lnTo>
                    <a:pt x="644" y="1072"/>
                  </a:lnTo>
                  <a:lnTo>
                    <a:pt x="523" y="1188"/>
                  </a:lnTo>
                  <a:lnTo>
                    <a:pt x="421" y="1289"/>
                  </a:lnTo>
                  <a:lnTo>
                    <a:pt x="296" y="1414"/>
                  </a:lnTo>
                  <a:lnTo>
                    <a:pt x="218" y="1491"/>
                  </a:lnTo>
                  <a:lnTo>
                    <a:pt x="120" y="1583"/>
                  </a:lnTo>
                  <a:lnTo>
                    <a:pt x="77" y="1622"/>
                  </a:lnTo>
                  <a:lnTo>
                    <a:pt x="88" y="1555"/>
                  </a:lnTo>
                  <a:lnTo>
                    <a:pt x="34" y="1564"/>
                  </a:lnTo>
                  <a:lnTo>
                    <a:pt x="53" y="1506"/>
                  </a:lnTo>
                  <a:lnTo>
                    <a:pt x="0" y="1521"/>
                  </a:lnTo>
                  <a:lnTo>
                    <a:pt x="4" y="1452"/>
                  </a:lnTo>
                  <a:close/>
                </a:path>
              </a:pathLst>
            </a:custGeom>
            <a:solidFill>
              <a:srgbClr val="F0EA8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698" name="Freeform 1037"/>
            <p:cNvSpPr>
              <a:spLocks/>
            </p:cNvSpPr>
            <p:nvPr/>
          </p:nvSpPr>
          <p:spPr bwMode="auto">
            <a:xfrm>
              <a:off x="5163" y="152"/>
              <a:ext cx="339" cy="377"/>
            </a:xfrm>
            <a:custGeom>
              <a:avLst/>
              <a:gdLst>
                <a:gd name="T0" fmla="*/ 0 w 1236"/>
                <a:gd name="T1" fmla="*/ 2 h 1374"/>
                <a:gd name="T2" fmla="*/ 1 w 1236"/>
                <a:gd name="T3" fmla="*/ 1 h 1374"/>
                <a:gd name="T4" fmla="*/ 1 w 1236"/>
                <a:gd name="T5" fmla="*/ 1 h 1374"/>
                <a:gd name="T6" fmla="*/ 2 w 1236"/>
                <a:gd name="T7" fmla="*/ 0 h 1374"/>
                <a:gd name="T8" fmla="*/ 2 w 1236"/>
                <a:gd name="T9" fmla="*/ 0 h 1374"/>
                <a:gd name="T10" fmla="*/ 2 w 1236"/>
                <a:gd name="T11" fmla="*/ 0 h 1374"/>
                <a:gd name="T12" fmla="*/ 2 w 1236"/>
                <a:gd name="T13" fmla="*/ 0 h 1374"/>
                <a:gd name="T14" fmla="*/ 1 w 1236"/>
                <a:gd name="T15" fmla="*/ 1 h 1374"/>
                <a:gd name="T16" fmla="*/ 1 w 1236"/>
                <a:gd name="T17" fmla="*/ 1 h 1374"/>
                <a:gd name="T18" fmla="*/ 1 w 1236"/>
                <a:gd name="T19" fmla="*/ 1 h 1374"/>
                <a:gd name="T20" fmla="*/ 0 w 1236"/>
                <a:gd name="T21" fmla="*/ 2 h 1374"/>
                <a:gd name="T22" fmla="*/ 0 w 1236"/>
                <a:gd name="T23" fmla="*/ 2 h 1374"/>
                <a:gd name="T24" fmla="*/ 0 w 1236"/>
                <a:gd name="T25" fmla="*/ 2 h 1374"/>
                <a:gd name="T26" fmla="*/ 1 w 1236"/>
                <a:gd name="T27" fmla="*/ 1 h 1374"/>
                <a:gd name="T28" fmla="*/ 1 w 1236"/>
                <a:gd name="T29" fmla="*/ 1 h 1374"/>
                <a:gd name="T30" fmla="*/ 1 w 1236"/>
                <a:gd name="T31" fmla="*/ 1 h 1374"/>
                <a:gd name="T32" fmla="*/ 1 w 1236"/>
                <a:gd name="T33" fmla="*/ 1 h 1374"/>
                <a:gd name="T34" fmla="*/ 2 w 1236"/>
                <a:gd name="T35" fmla="*/ 0 h 1374"/>
                <a:gd name="T36" fmla="*/ 2 w 1236"/>
                <a:gd name="T37" fmla="*/ 0 h 1374"/>
                <a:gd name="T38" fmla="*/ 2 w 1236"/>
                <a:gd name="T39" fmla="*/ 0 h 1374"/>
                <a:gd name="T40" fmla="*/ 2 w 1236"/>
                <a:gd name="T41" fmla="*/ 0 h 1374"/>
                <a:gd name="T42" fmla="*/ 2 w 1236"/>
                <a:gd name="T43" fmla="*/ 0 h 1374"/>
                <a:gd name="T44" fmla="*/ 2 w 1236"/>
                <a:gd name="T45" fmla="*/ 0 h 1374"/>
                <a:gd name="T46" fmla="*/ 2 w 1236"/>
                <a:gd name="T47" fmla="*/ 0 h 1374"/>
                <a:gd name="T48" fmla="*/ 2 w 1236"/>
                <a:gd name="T49" fmla="*/ 0 h 1374"/>
                <a:gd name="T50" fmla="*/ 1 w 1236"/>
                <a:gd name="T51" fmla="*/ 0 h 1374"/>
                <a:gd name="T52" fmla="*/ 1 w 1236"/>
                <a:gd name="T53" fmla="*/ 1 h 1374"/>
                <a:gd name="T54" fmla="*/ 1 w 1236"/>
                <a:gd name="T55" fmla="*/ 1 h 1374"/>
                <a:gd name="T56" fmla="*/ 1 w 1236"/>
                <a:gd name="T57" fmla="*/ 1 h 1374"/>
                <a:gd name="T58" fmla="*/ 1 w 1236"/>
                <a:gd name="T59" fmla="*/ 1 h 1374"/>
                <a:gd name="T60" fmla="*/ 1 w 1236"/>
                <a:gd name="T61" fmla="*/ 1 h 1374"/>
                <a:gd name="T62" fmla="*/ 0 w 1236"/>
                <a:gd name="T63" fmla="*/ 1 h 1374"/>
                <a:gd name="T64" fmla="*/ 0 w 1236"/>
                <a:gd name="T65" fmla="*/ 2 h 1374"/>
                <a:gd name="T66" fmla="*/ 0 w 1236"/>
                <a:gd name="T67" fmla="*/ 2 h 13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36" h="1374">
                  <a:moveTo>
                    <a:pt x="0" y="1181"/>
                  </a:moveTo>
                  <a:lnTo>
                    <a:pt x="189" y="999"/>
                  </a:lnTo>
                  <a:lnTo>
                    <a:pt x="347" y="799"/>
                  </a:lnTo>
                  <a:lnTo>
                    <a:pt x="531" y="607"/>
                  </a:lnTo>
                  <a:lnTo>
                    <a:pt x="666" y="428"/>
                  </a:lnTo>
                  <a:lnTo>
                    <a:pt x="763" y="289"/>
                  </a:lnTo>
                  <a:lnTo>
                    <a:pt x="873" y="174"/>
                  </a:lnTo>
                  <a:lnTo>
                    <a:pt x="994" y="55"/>
                  </a:lnTo>
                  <a:lnTo>
                    <a:pt x="1074" y="0"/>
                  </a:lnTo>
                  <a:lnTo>
                    <a:pt x="1124" y="20"/>
                  </a:lnTo>
                  <a:lnTo>
                    <a:pt x="1206" y="63"/>
                  </a:lnTo>
                  <a:lnTo>
                    <a:pt x="1236" y="100"/>
                  </a:lnTo>
                  <a:lnTo>
                    <a:pt x="1226" y="124"/>
                  </a:lnTo>
                  <a:lnTo>
                    <a:pt x="1135" y="223"/>
                  </a:lnTo>
                  <a:lnTo>
                    <a:pt x="1047" y="312"/>
                  </a:lnTo>
                  <a:lnTo>
                    <a:pt x="959" y="406"/>
                  </a:lnTo>
                  <a:lnTo>
                    <a:pt x="834" y="549"/>
                  </a:lnTo>
                  <a:lnTo>
                    <a:pt x="698" y="690"/>
                  </a:lnTo>
                  <a:lnTo>
                    <a:pt x="589" y="834"/>
                  </a:lnTo>
                  <a:lnTo>
                    <a:pt x="500" y="943"/>
                  </a:lnTo>
                  <a:lnTo>
                    <a:pt x="335" y="1123"/>
                  </a:lnTo>
                  <a:lnTo>
                    <a:pt x="197" y="1261"/>
                  </a:lnTo>
                  <a:lnTo>
                    <a:pt x="78" y="1374"/>
                  </a:lnTo>
                  <a:lnTo>
                    <a:pt x="78" y="1325"/>
                  </a:lnTo>
                  <a:lnTo>
                    <a:pt x="150" y="1266"/>
                  </a:lnTo>
                  <a:lnTo>
                    <a:pt x="255" y="1163"/>
                  </a:lnTo>
                  <a:lnTo>
                    <a:pt x="362" y="1038"/>
                  </a:lnTo>
                  <a:lnTo>
                    <a:pt x="458" y="937"/>
                  </a:lnTo>
                  <a:lnTo>
                    <a:pt x="546" y="834"/>
                  </a:lnTo>
                  <a:lnTo>
                    <a:pt x="625" y="741"/>
                  </a:lnTo>
                  <a:lnTo>
                    <a:pt x="689" y="657"/>
                  </a:lnTo>
                  <a:lnTo>
                    <a:pt x="771" y="574"/>
                  </a:lnTo>
                  <a:lnTo>
                    <a:pt x="848" y="491"/>
                  </a:lnTo>
                  <a:lnTo>
                    <a:pt x="928" y="405"/>
                  </a:lnTo>
                  <a:lnTo>
                    <a:pt x="1004" y="317"/>
                  </a:lnTo>
                  <a:lnTo>
                    <a:pt x="1069" y="240"/>
                  </a:lnTo>
                  <a:lnTo>
                    <a:pt x="1052" y="193"/>
                  </a:lnTo>
                  <a:lnTo>
                    <a:pt x="1004" y="152"/>
                  </a:lnTo>
                  <a:lnTo>
                    <a:pt x="950" y="143"/>
                  </a:lnTo>
                  <a:lnTo>
                    <a:pt x="1001" y="128"/>
                  </a:lnTo>
                  <a:lnTo>
                    <a:pt x="1040" y="143"/>
                  </a:lnTo>
                  <a:lnTo>
                    <a:pt x="1069" y="159"/>
                  </a:lnTo>
                  <a:lnTo>
                    <a:pt x="1083" y="189"/>
                  </a:lnTo>
                  <a:lnTo>
                    <a:pt x="1095" y="211"/>
                  </a:lnTo>
                  <a:lnTo>
                    <a:pt x="1147" y="173"/>
                  </a:lnTo>
                  <a:lnTo>
                    <a:pt x="1182" y="124"/>
                  </a:lnTo>
                  <a:lnTo>
                    <a:pt x="1190" y="94"/>
                  </a:lnTo>
                  <a:lnTo>
                    <a:pt x="1163" y="66"/>
                  </a:lnTo>
                  <a:lnTo>
                    <a:pt x="1105" y="36"/>
                  </a:lnTo>
                  <a:lnTo>
                    <a:pt x="1059" y="36"/>
                  </a:lnTo>
                  <a:lnTo>
                    <a:pt x="1016" y="80"/>
                  </a:lnTo>
                  <a:lnTo>
                    <a:pt x="959" y="124"/>
                  </a:lnTo>
                  <a:lnTo>
                    <a:pt x="894" y="189"/>
                  </a:lnTo>
                  <a:lnTo>
                    <a:pt x="821" y="274"/>
                  </a:lnTo>
                  <a:lnTo>
                    <a:pt x="769" y="348"/>
                  </a:lnTo>
                  <a:lnTo>
                    <a:pt x="724" y="414"/>
                  </a:lnTo>
                  <a:lnTo>
                    <a:pt x="652" y="509"/>
                  </a:lnTo>
                  <a:lnTo>
                    <a:pt x="597" y="574"/>
                  </a:lnTo>
                  <a:lnTo>
                    <a:pt x="539" y="646"/>
                  </a:lnTo>
                  <a:lnTo>
                    <a:pt x="501" y="683"/>
                  </a:lnTo>
                  <a:lnTo>
                    <a:pt x="427" y="756"/>
                  </a:lnTo>
                  <a:lnTo>
                    <a:pt x="378" y="818"/>
                  </a:lnTo>
                  <a:lnTo>
                    <a:pt x="311" y="900"/>
                  </a:lnTo>
                  <a:lnTo>
                    <a:pt x="266" y="949"/>
                  </a:lnTo>
                  <a:lnTo>
                    <a:pt x="216" y="1014"/>
                  </a:lnTo>
                  <a:lnTo>
                    <a:pt x="158" y="1080"/>
                  </a:lnTo>
                  <a:lnTo>
                    <a:pt x="78" y="1142"/>
                  </a:lnTo>
                  <a:lnTo>
                    <a:pt x="12" y="1208"/>
                  </a:lnTo>
                  <a:lnTo>
                    <a:pt x="0" y="1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699" name="Freeform 1038"/>
            <p:cNvSpPr>
              <a:spLocks/>
            </p:cNvSpPr>
            <p:nvPr/>
          </p:nvSpPr>
          <p:spPr bwMode="auto">
            <a:xfrm>
              <a:off x="5001" y="469"/>
              <a:ext cx="190" cy="204"/>
            </a:xfrm>
            <a:custGeom>
              <a:avLst/>
              <a:gdLst>
                <a:gd name="T0" fmla="*/ 1 w 692"/>
                <a:gd name="T1" fmla="*/ 0 h 746"/>
                <a:gd name="T2" fmla="*/ 1 w 692"/>
                <a:gd name="T3" fmla="*/ 0 h 746"/>
                <a:gd name="T4" fmla="*/ 1 w 692"/>
                <a:gd name="T5" fmla="*/ 0 h 746"/>
                <a:gd name="T6" fmla="*/ 1 w 692"/>
                <a:gd name="T7" fmla="*/ 0 h 746"/>
                <a:gd name="T8" fmla="*/ 0 w 692"/>
                <a:gd name="T9" fmla="*/ 1 h 746"/>
                <a:gd name="T10" fmla="*/ 0 w 692"/>
                <a:gd name="T11" fmla="*/ 1 h 746"/>
                <a:gd name="T12" fmla="*/ 0 w 692"/>
                <a:gd name="T13" fmla="*/ 1 h 746"/>
                <a:gd name="T14" fmla="*/ 0 w 692"/>
                <a:gd name="T15" fmla="*/ 1 h 746"/>
                <a:gd name="T16" fmla="*/ 0 w 692"/>
                <a:gd name="T17" fmla="*/ 1 h 746"/>
                <a:gd name="T18" fmla="*/ 1 w 692"/>
                <a:gd name="T19" fmla="*/ 1 h 746"/>
                <a:gd name="T20" fmla="*/ 1 w 692"/>
                <a:gd name="T21" fmla="*/ 1 h 746"/>
                <a:gd name="T22" fmla="*/ 1 w 692"/>
                <a:gd name="T23" fmla="*/ 1 h 746"/>
                <a:gd name="T24" fmla="*/ 1 w 692"/>
                <a:gd name="T25" fmla="*/ 1 h 746"/>
                <a:gd name="T26" fmla="*/ 1 w 692"/>
                <a:gd name="T27" fmla="*/ 0 h 746"/>
                <a:gd name="T28" fmla="*/ 1 w 692"/>
                <a:gd name="T29" fmla="*/ 0 h 746"/>
                <a:gd name="T30" fmla="*/ 1 w 692"/>
                <a:gd name="T31" fmla="*/ 0 h 746"/>
                <a:gd name="T32" fmla="*/ 1 w 692"/>
                <a:gd name="T33" fmla="*/ 1 h 746"/>
                <a:gd name="T34" fmla="*/ 1 w 692"/>
                <a:gd name="T35" fmla="*/ 1 h 746"/>
                <a:gd name="T36" fmla="*/ 1 w 692"/>
                <a:gd name="T37" fmla="*/ 1 h 746"/>
                <a:gd name="T38" fmla="*/ 1 w 692"/>
                <a:gd name="T39" fmla="*/ 1 h 746"/>
                <a:gd name="T40" fmla="*/ 1 w 692"/>
                <a:gd name="T41" fmla="*/ 1 h 746"/>
                <a:gd name="T42" fmla="*/ 0 w 692"/>
                <a:gd name="T43" fmla="*/ 1 h 746"/>
                <a:gd name="T44" fmla="*/ 0 w 692"/>
                <a:gd name="T45" fmla="*/ 1 h 746"/>
                <a:gd name="T46" fmla="*/ 0 w 692"/>
                <a:gd name="T47" fmla="*/ 1 h 746"/>
                <a:gd name="T48" fmla="*/ 0 w 692"/>
                <a:gd name="T49" fmla="*/ 1 h 746"/>
                <a:gd name="T50" fmla="*/ 0 w 692"/>
                <a:gd name="T51" fmla="*/ 1 h 746"/>
                <a:gd name="T52" fmla="*/ 0 w 692"/>
                <a:gd name="T53" fmla="*/ 1 h 746"/>
                <a:gd name="T54" fmla="*/ 0 w 692"/>
                <a:gd name="T55" fmla="*/ 1 h 746"/>
                <a:gd name="T56" fmla="*/ 0 w 692"/>
                <a:gd name="T57" fmla="*/ 1 h 746"/>
                <a:gd name="T58" fmla="*/ 0 w 692"/>
                <a:gd name="T59" fmla="*/ 1 h 746"/>
                <a:gd name="T60" fmla="*/ 1 w 692"/>
                <a:gd name="T61" fmla="*/ 1 h 746"/>
                <a:gd name="T62" fmla="*/ 1 w 692"/>
                <a:gd name="T63" fmla="*/ 0 h 746"/>
                <a:gd name="T64" fmla="*/ 1 w 692"/>
                <a:gd name="T65" fmla="*/ 0 h 746"/>
                <a:gd name="T66" fmla="*/ 1 w 692"/>
                <a:gd name="T67" fmla="*/ 0 h 746"/>
                <a:gd name="T68" fmla="*/ 1 w 692"/>
                <a:gd name="T69" fmla="*/ 0 h 746"/>
                <a:gd name="T70" fmla="*/ 1 w 692"/>
                <a:gd name="T71" fmla="*/ 0 h 7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2" h="746">
                  <a:moveTo>
                    <a:pt x="626" y="0"/>
                  </a:moveTo>
                  <a:lnTo>
                    <a:pt x="613" y="38"/>
                  </a:lnTo>
                  <a:lnTo>
                    <a:pt x="511" y="145"/>
                  </a:lnTo>
                  <a:lnTo>
                    <a:pt x="406" y="263"/>
                  </a:lnTo>
                  <a:lnTo>
                    <a:pt x="240" y="410"/>
                  </a:lnTo>
                  <a:lnTo>
                    <a:pt x="183" y="456"/>
                  </a:lnTo>
                  <a:lnTo>
                    <a:pt x="133" y="585"/>
                  </a:lnTo>
                  <a:lnTo>
                    <a:pt x="108" y="636"/>
                  </a:lnTo>
                  <a:lnTo>
                    <a:pt x="133" y="661"/>
                  </a:lnTo>
                  <a:lnTo>
                    <a:pt x="289" y="566"/>
                  </a:lnTo>
                  <a:lnTo>
                    <a:pt x="354" y="492"/>
                  </a:lnTo>
                  <a:lnTo>
                    <a:pt x="453" y="395"/>
                  </a:lnTo>
                  <a:lnTo>
                    <a:pt x="548" y="301"/>
                  </a:lnTo>
                  <a:lnTo>
                    <a:pt x="634" y="214"/>
                  </a:lnTo>
                  <a:lnTo>
                    <a:pt x="692" y="156"/>
                  </a:lnTo>
                  <a:lnTo>
                    <a:pt x="680" y="206"/>
                  </a:lnTo>
                  <a:lnTo>
                    <a:pt x="589" y="301"/>
                  </a:lnTo>
                  <a:lnTo>
                    <a:pt x="482" y="404"/>
                  </a:lnTo>
                  <a:lnTo>
                    <a:pt x="414" y="478"/>
                  </a:lnTo>
                  <a:lnTo>
                    <a:pt x="326" y="559"/>
                  </a:lnTo>
                  <a:lnTo>
                    <a:pt x="298" y="593"/>
                  </a:lnTo>
                  <a:lnTo>
                    <a:pt x="198" y="651"/>
                  </a:lnTo>
                  <a:lnTo>
                    <a:pt x="115" y="695"/>
                  </a:lnTo>
                  <a:lnTo>
                    <a:pt x="15" y="746"/>
                  </a:lnTo>
                  <a:lnTo>
                    <a:pt x="0" y="734"/>
                  </a:lnTo>
                  <a:lnTo>
                    <a:pt x="8" y="709"/>
                  </a:lnTo>
                  <a:lnTo>
                    <a:pt x="81" y="624"/>
                  </a:lnTo>
                  <a:lnTo>
                    <a:pt x="125" y="544"/>
                  </a:lnTo>
                  <a:lnTo>
                    <a:pt x="167" y="431"/>
                  </a:lnTo>
                  <a:lnTo>
                    <a:pt x="232" y="376"/>
                  </a:lnTo>
                  <a:lnTo>
                    <a:pt x="311" y="315"/>
                  </a:lnTo>
                  <a:lnTo>
                    <a:pt x="406" y="221"/>
                  </a:lnTo>
                  <a:lnTo>
                    <a:pt x="464" y="160"/>
                  </a:lnTo>
                  <a:lnTo>
                    <a:pt x="524" y="87"/>
                  </a:lnTo>
                  <a:lnTo>
                    <a:pt x="577" y="44"/>
                  </a:lnTo>
                  <a:lnTo>
                    <a:pt x="6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0" name="Freeform 1039"/>
            <p:cNvSpPr>
              <a:spLocks/>
            </p:cNvSpPr>
            <p:nvPr/>
          </p:nvSpPr>
          <p:spPr bwMode="auto">
            <a:xfrm>
              <a:off x="5048" y="583"/>
              <a:ext cx="36" cy="50"/>
            </a:xfrm>
            <a:custGeom>
              <a:avLst/>
              <a:gdLst>
                <a:gd name="T0" fmla="*/ 0 w 132"/>
                <a:gd name="T1" fmla="*/ 0 h 178"/>
                <a:gd name="T2" fmla="*/ 0 w 132"/>
                <a:gd name="T3" fmla="*/ 0 h 178"/>
                <a:gd name="T4" fmla="*/ 0 w 132"/>
                <a:gd name="T5" fmla="*/ 0 h 178"/>
                <a:gd name="T6" fmla="*/ 0 w 132"/>
                <a:gd name="T7" fmla="*/ 0 h 178"/>
                <a:gd name="T8" fmla="*/ 0 w 132"/>
                <a:gd name="T9" fmla="*/ 0 h 178"/>
                <a:gd name="T10" fmla="*/ 0 w 132"/>
                <a:gd name="T11" fmla="*/ 0 h 178"/>
                <a:gd name="T12" fmla="*/ 0 w 132"/>
                <a:gd name="T13" fmla="*/ 0 h 178"/>
                <a:gd name="T14" fmla="*/ 0 w 132"/>
                <a:gd name="T15" fmla="*/ 0 h 178"/>
                <a:gd name="T16" fmla="*/ 0 w 132"/>
                <a:gd name="T17" fmla="*/ 0 h 178"/>
                <a:gd name="T18" fmla="*/ 0 w 132"/>
                <a:gd name="T19" fmla="*/ 0 h 178"/>
                <a:gd name="T20" fmla="*/ 0 w 132"/>
                <a:gd name="T21" fmla="*/ 0 h 178"/>
                <a:gd name="T22" fmla="*/ 0 w 132"/>
                <a:gd name="T23" fmla="*/ 0 h 178"/>
                <a:gd name="T24" fmla="*/ 0 w 132"/>
                <a:gd name="T25" fmla="*/ 0 h 1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2" h="178">
                  <a:moveTo>
                    <a:pt x="45" y="7"/>
                  </a:moveTo>
                  <a:lnTo>
                    <a:pt x="37" y="55"/>
                  </a:lnTo>
                  <a:lnTo>
                    <a:pt x="92" y="46"/>
                  </a:lnTo>
                  <a:lnTo>
                    <a:pt x="74" y="105"/>
                  </a:lnTo>
                  <a:lnTo>
                    <a:pt x="132" y="91"/>
                  </a:lnTo>
                  <a:lnTo>
                    <a:pt x="116" y="171"/>
                  </a:lnTo>
                  <a:lnTo>
                    <a:pt x="85" y="178"/>
                  </a:lnTo>
                  <a:lnTo>
                    <a:pt x="109" y="122"/>
                  </a:lnTo>
                  <a:lnTo>
                    <a:pt x="31" y="129"/>
                  </a:lnTo>
                  <a:lnTo>
                    <a:pt x="68" y="62"/>
                  </a:lnTo>
                  <a:lnTo>
                    <a:pt x="0" y="91"/>
                  </a:lnTo>
                  <a:lnTo>
                    <a:pt x="21" y="0"/>
                  </a:lnTo>
                  <a:lnTo>
                    <a:pt x="45"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1" name="Freeform 1040"/>
            <p:cNvSpPr>
              <a:spLocks/>
            </p:cNvSpPr>
            <p:nvPr/>
          </p:nvSpPr>
          <p:spPr bwMode="auto">
            <a:xfrm>
              <a:off x="4913" y="364"/>
              <a:ext cx="96" cy="139"/>
            </a:xfrm>
            <a:custGeom>
              <a:avLst/>
              <a:gdLst>
                <a:gd name="T0" fmla="*/ 0 w 348"/>
                <a:gd name="T1" fmla="*/ 0 h 511"/>
                <a:gd name="T2" fmla="*/ 0 w 348"/>
                <a:gd name="T3" fmla="*/ 0 h 511"/>
                <a:gd name="T4" fmla="*/ 0 w 348"/>
                <a:gd name="T5" fmla="*/ 0 h 511"/>
                <a:gd name="T6" fmla="*/ 0 w 348"/>
                <a:gd name="T7" fmla="*/ 0 h 511"/>
                <a:gd name="T8" fmla="*/ 0 w 348"/>
                <a:gd name="T9" fmla="*/ 0 h 511"/>
                <a:gd name="T10" fmla="*/ 0 w 348"/>
                <a:gd name="T11" fmla="*/ 0 h 511"/>
                <a:gd name="T12" fmla="*/ 0 w 348"/>
                <a:gd name="T13" fmla="*/ 0 h 511"/>
                <a:gd name="T14" fmla="*/ 1 w 348"/>
                <a:gd name="T15" fmla="*/ 0 h 511"/>
                <a:gd name="T16" fmla="*/ 1 w 348"/>
                <a:gd name="T17" fmla="*/ 0 h 511"/>
                <a:gd name="T18" fmla="*/ 1 w 348"/>
                <a:gd name="T19" fmla="*/ 1 h 511"/>
                <a:gd name="T20" fmla="*/ 1 w 348"/>
                <a:gd name="T21" fmla="*/ 1 h 511"/>
                <a:gd name="T22" fmla="*/ 1 w 348"/>
                <a:gd name="T23" fmla="*/ 1 h 511"/>
                <a:gd name="T24" fmla="*/ 1 w 348"/>
                <a:gd name="T25" fmla="*/ 1 h 511"/>
                <a:gd name="T26" fmla="*/ 1 w 348"/>
                <a:gd name="T27" fmla="*/ 1 h 511"/>
                <a:gd name="T28" fmla="*/ 0 w 348"/>
                <a:gd name="T29" fmla="*/ 1 h 511"/>
                <a:gd name="T30" fmla="*/ 0 w 348"/>
                <a:gd name="T31" fmla="*/ 1 h 511"/>
                <a:gd name="T32" fmla="*/ 0 w 348"/>
                <a:gd name="T33" fmla="*/ 1 h 511"/>
                <a:gd name="T34" fmla="*/ 0 w 348"/>
                <a:gd name="T35" fmla="*/ 1 h 511"/>
                <a:gd name="T36" fmla="*/ 0 w 348"/>
                <a:gd name="T37" fmla="*/ 1 h 511"/>
                <a:gd name="T38" fmla="*/ 0 w 348"/>
                <a:gd name="T39" fmla="*/ 1 h 511"/>
                <a:gd name="T40" fmla="*/ 0 w 348"/>
                <a:gd name="T41" fmla="*/ 1 h 511"/>
                <a:gd name="T42" fmla="*/ 0 w 348"/>
                <a:gd name="T43" fmla="*/ 1 h 511"/>
                <a:gd name="T44" fmla="*/ 0 w 348"/>
                <a:gd name="T45" fmla="*/ 1 h 511"/>
                <a:gd name="T46" fmla="*/ 1 w 348"/>
                <a:gd name="T47" fmla="*/ 1 h 511"/>
                <a:gd name="T48" fmla="*/ 1 w 348"/>
                <a:gd name="T49" fmla="*/ 1 h 511"/>
                <a:gd name="T50" fmla="*/ 1 w 348"/>
                <a:gd name="T51" fmla="*/ 1 h 511"/>
                <a:gd name="T52" fmla="*/ 1 w 348"/>
                <a:gd name="T53" fmla="*/ 1 h 511"/>
                <a:gd name="T54" fmla="*/ 0 w 348"/>
                <a:gd name="T55" fmla="*/ 0 h 511"/>
                <a:gd name="T56" fmla="*/ 0 w 348"/>
                <a:gd name="T57" fmla="*/ 0 h 511"/>
                <a:gd name="T58" fmla="*/ 0 w 348"/>
                <a:gd name="T59" fmla="*/ 0 h 511"/>
                <a:gd name="T60" fmla="*/ 0 w 348"/>
                <a:gd name="T61" fmla="*/ 1 h 511"/>
                <a:gd name="T62" fmla="*/ 0 w 348"/>
                <a:gd name="T63" fmla="*/ 1 h 511"/>
                <a:gd name="T64" fmla="*/ 0 w 348"/>
                <a:gd name="T65" fmla="*/ 0 h 51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48" h="511">
                  <a:moveTo>
                    <a:pt x="0" y="74"/>
                  </a:moveTo>
                  <a:lnTo>
                    <a:pt x="214" y="0"/>
                  </a:lnTo>
                  <a:lnTo>
                    <a:pt x="234" y="59"/>
                  </a:lnTo>
                  <a:lnTo>
                    <a:pt x="55" y="113"/>
                  </a:lnTo>
                  <a:lnTo>
                    <a:pt x="75" y="251"/>
                  </a:lnTo>
                  <a:lnTo>
                    <a:pt x="159" y="211"/>
                  </a:lnTo>
                  <a:lnTo>
                    <a:pt x="219" y="196"/>
                  </a:lnTo>
                  <a:lnTo>
                    <a:pt x="278" y="211"/>
                  </a:lnTo>
                  <a:lnTo>
                    <a:pt x="314" y="241"/>
                  </a:lnTo>
                  <a:lnTo>
                    <a:pt x="338" y="294"/>
                  </a:lnTo>
                  <a:lnTo>
                    <a:pt x="348" y="349"/>
                  </a:lnTo>
                  <a:lnTo>
                    <a:pt x="338" y="403"/>
                  </a:lnTo>
                  <a:lnTo>
                    <a:pt x="319" y="443"/>
                  </a:lnTo>
                  <a:lnTo>
                    <a:pt x="278" y="482"/>
                  </a:lnTo>
                  <a:lnTo>
                    <a:pt x="208" y="501"/>
                  </a:lnTo>
                  <a:lnTo>
                    <a:pt x="134" y="511"/>
                  </a:lnTo>
                  <a:lnTo>
                    <a:pt x="79" y="473"/>
                  </a:lnTo>
                  <a:lnTo>
                    <a:pt x="55" y="413"/>
                  </a:lnTo>
                  <a:lnTo>
                    <a:pt x="125" y="384"/>
                  </a:lnTo>
                  <a:lnTo>
                    <a:pt x="140" y="413"/>
                  </a:lnTo>
                  <a:lnTo>
                    <a:pt x="164" y="437"/>
                  </a:lnTo>
                  <a:lnTo>
                    <a:pt x="200" y="437"/>
                  </a:lnTo>
                  <a:lnTo>
                    <a:pt x="238" y="428"/>
                  </a:lnTo>
                  <a:lnTo>
                    <a:pt x="263" y="398"/>
                  </a:lnTo>
                  <a:lnTo>
                    <a:pt x="284" y="358"/>
                  </a:lnTo>
                  <a:lnTo>
                    <a:pt x="278" y="320"/>
                  </a:lnTo>
                  <a:lnTo>
                    <a:pt x="263" y="285"/>
                  </a:lnTo>
                  <a:lnTo>
                    <a:pt x="244" y="266"/>
                  </a:lnTo>
                  <a:lnTo>
                    <a:pt x="204" y="256"/>
                  </a:lnTo>
                  <a:lnTo>
                    <a:pt x="159" y="266"/>
                  </a:lnTo>
                  <a:lnTo>
                    <a:pt x="125" y="290"/>
                  </a:lnTo>
                  <a:lnTo>
                    <a:pt x="34" y="334"/>
                  </a:lnTo>
                  <a:lnTo>
                    <a:pt x="0" y="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2" name="Freeform 1041"/>
            <p:cNvSpPr>
              <a:spLocks/>
            </p:cNvSpPr>
            <p:nvPr/>
          </p:nvSpPr>
          <p:spPr bwMode="auto">
            <a:xfrm>
              <a:off x="4855" y="300"/>
              <a:ext cx="173" cy="264"/>
            </a:xfrm>
            <a:custGeom>
              <a:avLst/>
              <a:gdLst>
                <a:gd name="T0" fmla="*/ 0 w 631"/>
                <a:gd name="T1" fmla="*/ 1 h 961"/>
                <a:gd name="T2" fmla="*/ 0 w 631"/>
                <a:gd name="T3" fmla="*/ 1 h 961"/>
                <a:gd name="T4" fmla="*/ 1 w 631"/>
                <a:gd name="T5" fmla="*/ 0 h 961"/>
                <a:gd name="T6" fmla="*/ 1 w 631"/>
                <a:gd name="T7" fmla="*/ 0 h 961"/>
                <a:gd name="T8" fmla="*/ 1 w 631"/>
                <a:gd name="T9" fmla="*/ 0 h 961"/>
                <a:gd name="T10" fmla="*/ 1 w 631"/>
                <a:gd name="T11" fmla="*/ 1 h 961"/>
                <a:gd name="T12" fmla="*/ 1 w 631"/>
                <a:gd name="T13" fmla="*/ 1 h 961"/>
                <a:gd name="T14" fmla="*/ 0 w 631"/>
                <a:gd name="T15" fmla="*/ 1 h 961"/>
                <a:gd name="T16" fmla="*/ 0 w 631"/>
                <a:gd name="T17" fmla="*/ 1 h 961"/>
                <a:gd name="T18" fmla="*/ 0 w 631"/>
                <a:gd name="T19" fmla="*/ 1 h 9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31" h="961">
                  <a:moveTo>
                    <a:pt x="0" y="903"/>
                  </a:moveTo>
                  <a:lnTo>
                    <a:pt x="220" y="587"/>
                  </a:lnTo>
                  <a:lnTo>
                    <a:pt x="449" y="184"/>
                  </a:lnTo>
                  <a:lnTo>
                    <a:pt x="586" y="0"/>
                  </a:lnTo>
                  <a:lnTo>
                    <a:pt x="631" y="73"/>
                  </a:lnTo>
                  <a:lnTo>
                    <a:pt x="425" y="339"/>
                  </a:lnTo>
                  <a:lnTo>
                    <a:pt x="303" y="553"/>
                  </a:lnTo>
                  <a:lnTo>
                    <a:pt x="186" y="752"/>
                  </a:lnTo>
                  <a:lnTo>
                    <a:pt x="49" y="961"/>
                  </a:lnTo>
                  <a:lnTo>
                    <a:pt x="0" y="9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3" name="Freeform 1042"/>
            <p:cNvSpPr>
              <a:spLocks/>
            </p:cNvSpPr>
            <p:nvPr/>
          </p:nvSpPr>
          <p:spPr bwMode="auto">
            <a:xfrm>
              <a:off x="4881" y="584"/>
              <a:ext cx="146" cy="137"/>
            </a:xfrm>
            <a:custGeom>
              <a:avLst/>
              <a:gdLst>
                <a:gd name="T0" fmla="*/ 0 w 531"/>
                <a:gd name="T1" fmla="*/ 0 h 496"/>
                <a:gd name="T2" fmla="*/ 0 w 531"/>
                <a:gd name="T3" fmla="*/ 0 h 496"/>
                <a:gd name="T4" fmla="*/ 0 w 531"/>
                <a:gd name="T5" fmla="*/ 0 h 496"/>
                <a:gd name="T6" fmla="*/ 0 w 531"/>
                <a:gd name="T7" fmla="*/ 0 h 496"/>
                <a:gd name="T8" fmla="*/ 0 w 531"/>
                <a:gd name="T9" fmla="*/ 0 h 496"/>
                <a:gd name="T10" fmla="*/ 0 w 531"/>
                <a:gd name="T11" fmla="*/ 0 h 496"/>
                <a:gd name="T12" fmla="*/ 0 w 531"/>
                <a:gd name="T13" fmla="*/ 0 h 496"/>
                <a:gd name="T14" fmla="*/ 0 w 531"/>
                <a:gd name="T15" fmla="*/ 0 h 496"/>
                <a:gd name="T16" fmla="*/ 0 w 531"/>
                <a:gd name="T17" fmla="*/ 0 h 496"/>
                <a:gd name="T18" fmla="*/ 0 w 531"/>
                <a:gd name="T19" fmla="*/ 0 h 496"/>
                <a:gd name="T20" fmla="*/ 0 w 531"/>
                <a:gd name="T21" fmla="*/ 0 h 496"/>
                <a:gd name="T22" fmla="*/ 0 w 531"/>
                <a:gd name="T23" fmla="*/ 0 h 496"/>
                <a:gd name="T24" fmla="*/ 0 w 531"/>
                <a:gd name="T25" fmla="*/ 0 h 496"/>
                <a:gd name="T26" fmla="*/ 0 w 531"/>
                <a:gd name="T27" fmla="*/ 0 h 496"/>
                <a:gd name="T28" fmla="*/ 0 w 531"/>
                <a:gd name="T29" fmla="*/ 1 h 496"/>
                <a:gd name="T30" fmla="*/ 0 w 531"/>
                <a:gd name="T31" fmla="*/ 1 h 496"/>
                <a:gd name="T32" fmla="*/ 0 w 531"/>
                <a:gd name="T33" fmla="*/ 1 h 496"/>
                <a:gd name="T34" fmla="*/ 1 w 531"/>
                <a:gd name="T35" fmla="*/ 1 h 496"/>
                <a:gd name="T36" fmla="*/ 1 w 531"/>
                <a:gd name="T37" fmla="*/ 1 h 496"/>
                <a:gd name="T38" fmla="*/ 1 w 531"/>
                <a:gd name="T39" fmla="*/ 1 h 496"/>
                <a:gd name="T40" fmla="*/ 1 w 531"/>
                <a:gd name="T41" fmla="*/ 1 h 496"/>
                <a:gd name="T42" fmla="*/ 1 w 531"/>
                <a:gd name="T43" fmla="*/ 1 h 496"/>
                <a:gd name="T44" fmla="*/ 1 w 531"/>
                <a:gd name="T45" fmla="*/ 0 h 496"/>
                <a:gd name="T46" fmla="*/ 1 w 531"/>
                <a:gd name="T47" fmla="*/ 0 h 496"/>
                <a:gd name="T48" fmla="*/ 1 w 531"/>
                <a:gd name="T49" fmla="*/ 1 h 496"/>
                <a:gd name="T50" fmla="*/ 1 w 531"/>
                <a:gd name="T51" fmla="*/ 1 h 496"/>
                <a:gd name="T52" fmla="*/ 1 w 531"/>
                <a:gd name="T53" fmla="*/ 1 h 496"/>
                <a:gd name="T54" fmla="*/ 1 w 531"/>
                <a:gd name="T55" fmla="*/ 1 h 496"/>
                <a:gd name="T56" fmla="*/ 0 w 531"/>
                <a:gd name="T57" fmla="*/ 1 h 496"/>
                <a:gd name="T58" fmla="*/ 0 w 531"/>
                <a:gd name="T59" fmla="*/ 0 h 496"/>
                <a:gd name="T60" fmla="*/ 0 w 531"/>
                <a:gd name="T61" fmla="*/ 0 h 496"/>
                <a:gd name="T62" fmla="*/ 0 w 531"/>
                <a:gd name="T63" fmla="*/ 0 h 496"/>
                <a:gd name="T64" fmla="*/ 0 w 531"/>
                <a:gd name="T65" fmla="*/ 0 h 496"/>
                <a:gd name="T66" fmla="*/ 0 w 531"/>
                <a:gd name="T67" fmla="*/ 0 h 496"/>
                <a:gd name="T68" fmla="*/ 0 w 531"/>
                <a:gd name="T69" fmla="*/ 0 h 496"/>
                <a:gd name="T70" fmla="*/ 0 w 531"/>
                <a:gd name="T71" fmla="*/ 0 h 496"/>
                <a:gd name="T72" fmla="*/ 0 w 531"/>
                <a:gd name="T73" fmla="*/ 0 h 496"/>
                <a:gd name="T74" fmla="*/ 0 w 531"/>
                <a:gd name="T75" fmla="*/ 0 h 4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31" h="496">
                  <a:moveTo>
                    <a:pt x="11" y="83"/>
                  </a:moveTo>
                  <a:lnTo>
                    <a:pt x="0" y="153"/>
                  </a:lnTo>
                  <a:lnTo>
                    <a:pt x="11" y="202"/>
                  </a:lnTo>
                  <a:lnTo>
                    <a:pt x="30" y="241"/>
                  </a:lnTo>
                  <a:lnTo>
                    <a:pt x="64" y="236"/>
                  </a:lnTo>
                  <a:lnTo>
                    <a:pt x="75" y="207"/>
                  </a:lnTo>
                  <a:lnTo>
                    <a:pt x="54" y="147"/>
                  </a:lnTo>
                  <a:lnTo>
                    <a:pt x="69" y="102"/>
                  </a:lnTo>
                  <a:lnTo>
                    <a:pt x="90" y="64"/>
                  </a:lnTo>
                  <a:lnTo>
                    <a:pt x="118" y="44"/>
                  </a:lnTo>
                  <a:lnTo>
                    <a:pt x="162" y="68"/>
                  </a:lnTo>
                  <a:lnTo>
                    <a:pt x="182" y="108"/>
                  </a:lnTo>
                  <a:lnTo>
                    <a:pt x="188" y="166"/>
                  </a:lnTo>
                  <a:lnTo>
                    <a:pt x="197" y="251"/>
                  </a:lnTo>
                  <a:lnTo>
                    <a:pt x="207" y="320"/>
                  </a:lnTo>
                  <a:lnTo>
                    <a:pt x="231" y="398"/>
                  </a:lnTo>
                  <a:lnTo>
                    <a:pt x="246" y="462"/>
                  </a:lnTo>
                  <a:lnTo>
                    <a:pt x="275" y="496"/>
                  </a:lnTo>
                  <a:lnTo>
                    <a:pt x="320" y="437"/>
                  </a:lnTo>
                  <a:lnTo>
                    <a:pt x="369" y="379"/>
                  </a:lnTo>
                  <a:lnTo>
                    <a:pt x="443" y="309"/>
                  </a:lnTo>
                  <a:lnTo>
                    <a:pt x="521" y="279"/>
                  </a:lnTo>
                  <a:lnTo>
                    <a:pt x="527" y="230"/>
                  </a:lnTo>
                  <a:lnTo>
                    <a:pt x="531" y="211"/>
                  </a:lnTo>
                  <a:lnTo>
                    <a:pt x="433" y="256"/>
                  </a:lnTo>
                  <a:lnTo>
                    <a:pt x="359" y="324"/>
                  </a:lnTo>
                  <a:lnTo>
                    <a:pt x="316" y="379"/>
                  </a:lnTo>
                  <a:lnTo>
                    <a:pt x="275" y="418"/>
                  </a:lnTo>
                  <a:lnTo>
                    <a:pt x="256" y="334"/>
                  </a:lnTo>
                  <a:lnTo>
                    <a:pt x="241" y="241"/>
                  </a:lnTo>
                  <a:lnTo>
                    <a:pt x="237" y="153"/>
                  </a:lnTo>
                  <a:lnTo>
                    <a:pt x="226" y="74"/>
                  </a:lnTo>
                  <a:lnTo>
                    <a:pt x="203" y="30"/>
                  </a:lnTo>
                  <a:lnTo>
                    <a:pt x="158" y="0"/>
                  </a:lnTo>
                  <a:lnTo>
                    <a:pt x="109" y="0"/>
                  </a:lnTo>
                  <a:lnTo>
                    <a:pt x="64" y="19"/>
                  </a:lnTo>
                  <a:lnTo>
                    <a:pt x="39" y="49"/>
                  </a:lnTo>
                  <a:lnTo>
                    <a:pt x="11" y="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4" name="Freeform 1043"/>
            <p:cNvSpPr>
              <a:spLocks/>
            </p:cNvSpPr>
            <p:nvPr/>
          </p:nvSpPr>
          <p:spPr bwMode="auto">
            <a:xfrm>
              <a:off x="5295" y="437"/>
              <a:ext cx="119" cy="315"/>
            </a:xfrm>
            <a:custGeom>
              <a:avLst/>
              <a:gdLst>
                <a:gd name="T0" fmla="*/ 0 w 434"/>
                <a:gd name="T1" fmla="*/ 0 h 1148"/>
                <a:gd name="T2" fmla="*/ 0 w 434"/>
                <a:gd name="T3" fmla="*/ 0 h 1148"/>
                <a:gd name="T4" fmla="*/ 0 w 434"/>
                <a:gd name="T5" fmla="*/ 0 h 1148"/>
                <a:gd name="T6" fmla="*/ 1 w 434"/>
                <a:gd name="T7" fmla="*/ 1 h 1148"/>
                <a:gd name="T8" fmla="*/ 1 w 434"/>
                <a:gd name="T9" fmla="*/ 1 h 1148"/>
                <a:gd name="T10" fmla="*/ 1 w 434"/>
                <a:gd name="T11" fmla="*/ 1 h 1148"/>
                <a:gd name="T12" fmla="*/ 1 w 434"/>
                <a:gd name="T13" fmla="*/ 1 h 1148"/>
                <a:gd name="T14" fmla="*/ 0 w 434"/>
                <a:gd name="T15" fmla="*/ 1 h 1148"/>
                <a:gd name="T16" fmla="*/ 0 w 434"/>
                <a:gd name="T17" fmla="*/ 1 h 1148"/>
                <a:gd name="T18" fmla="*/ 0 w 434"/>
                <a:gd name="T19" fmla="*/ 1 h 1148"/>
                <a:gd name="T20" fmla="*/ 0 w 434"/>
                <a:gd name="T21" fmla="*/ 2 h 1148"/>
                <a:gd name="T22" fmla="*/ 0 w 434"/>
                <a:gd name="T23" fmla="*/ 2 h 1148"/>
                <a:gd name="T24" fmla="*/ 1 w 434"/>
                <a:gd name="T25" fmla="*/ 2 h 1148"/>
                <a:gd name="T26" fmla="*/ 1 w 434"/>
                <a:gd name="T27" fmla="*/ 2 h 1148"/>
                <a:gd name="T28" fmla="*/ 1 w 434"/>
                <a:gd name="T29" fmla="*/ 2 h 1148"/>
                <a:gd name="T30" fmla="*/ 1 w 434"/>
                <a:gd name="T31" fmla="*/ 2 h 1148"/>
                <a:gd name="T32" fmla="*/ 1 w 434"/>
                <a:gd name="T33" fmla="*/ 2 h 1148"/>
                <a:gd name="T34" fmla="*/ 1 w 434"/>
                <a:gd name="T35" fmla="*/ 2 h 1148"/>
                <a:gd name="T36" fmla="*/ 1 w 434"/>
                <a:gd name="T37" fmla="*/ 2 h 1148"/>
                <a:gd name="T38" fmla="*/ 0 w 434"/>
                <a:gd name="T39" fmla="*/ 2 h 1148"/>
                <a:gd name="T40" fmla="*/ 0 w 434"/>
                <a:gd name="T41" fmla="*/ 2 h 1148"/>
                <a:gd name="T42" fmla="*/ 0 w 434"/>
                <a:gd name="T43" fmla="*/ 2 h 1148"/>
                <a:gd name="T44" fmla="*/ 0 w 434"/>
                <a:gd name="T45" fmla="*/ 2 h 1148"/>
                <a:gd name="T46" fmla="*/ 0 w 434"/>
                <a:gd name="T47" fmla="*/ 1 h 1148"/>
                <a:gd name="T48" fmla="*/ 0 w 434"/>
                <a:gd name="T49" fmla="*/ 1 h 1148"/>
                <a:gd name="T50" fmla="*/ 0 w 434"/>
                <a:gd name="T51" fmla="*/ 1 h 1148"/>
                <a:gd name="T52" fmla="*/ 0 w 434"/>
                <a:gd name="T53" fmla="*/ 1 h 1148"/>
                <a:gd name="T54" fmla="*/ 0 w 434"/>
                <a:gd name="T55" fmla="*/ 1 h 1148"/>
                <a:gd name="T56" fmla="*/ 0 w 434"/>
                <a:gd name="T57" fmla="*/ 1 h 1148"/>
                <a:gd name="T58" fmla="*/ 0 w 434"/>
                <a:gd name="T59" fmla="*/ 1 h 1148"/>
                <a:gd name="T60" fmla="*/ 0 w 434"/>
                <a:gd name="T61" fmla="*/ 1 h 1148"/>
                <a:gd name="T62" fmla="*/ 0 w 434"/>
                <a:gd name="T63" fmla="*/ 0 h 1148"/>
                <a:gd name="T64" fmla="*/ 0 w 434"/>
                <a:gd name="T65" fmla="*/ 0 h 1148"/>
                <a:gd name="T66" fmla="*/ 0 w 434"/>
                <a:gd name="T67" fmla="*/ 0 h 1148"/>
                <a:gd name="T68" fmla="*/ 0 w 434"/>
                <a:gd name="T69" fmla="*/ 0 h 1148"/>
                <a:gd name="T70" fmla="*/ 0 w 434"/>
                <a:gd name="T71" fmla="*/ 0 h 114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34" h="1148">
                  <a:moveTo>
                    <a:pt x="68" y="0"/>
                  </a:moveTo>
                  <a:lnTo>
                    <a:pt x="138" y="30"/>
                  </a:lnTo>
                  <a:lnTo>
                    <a:pt x="202" y="155"/>
                  </a:lnTo>
                  <a:lnTo>
                    <a:pt x="286" y="335"/>
                  </a:lnTo>
                  <a:lnTo>
                    <a:pt x="306" y="440"/>
                  </a:lnTo>
                  <a:lnTo>
                    <a:pt x="306" y="523"/>
                  </a:lnTo>
                  <a:lnTo>
                    <a:pt x="292" y="654"/>
                  </a:lnTo>
                  <a:lnTo>
                    <a:pt x="247" y="794"/>
                  </a:lnTo>
                  <a:lnTo>
                    <a:pt x="207" y="925"/>
                  </a:lnTo>
                  <a:lnTo>
                    <a:pt x="198" y="989"/>
                  </a:lnTo>
                  <a:lnTo>
                    <a:pt x="202" y="1022"/>
                  </a:lnTo>
                  <a:lnTo>
                    <a:pt x="251" y="1041"/>
                  </a:lnTo>
                  <a:lnTo>
                    <a:pt x="336" y="1051"/>
                  </a:lnTo>
                  <a:lnTo>
                    <a:pt x="394" y="1056"/>
                  </a:lnTo>
                  <a:lnTo>
                    <a:pt x="424" y="1080"/>
                  </a:lnTo>
                  <a:lnTo>
                    <a:pt x="434" y="1124"/>
                  </a:lnTo>
                  <a:lnTo>
                    <a:pt x="419" y="1148"/>
                  </a:lnTo>
                  <a:lnTo>
                    <a:pt x="375" y="1148"/>
                  </a:lnTo>
                  <a:lnTo>
                    <a:pt x="300" y="1118"/>
                  </a:lnTo>
                  <a:lnTo>
                    <a:pt x="222" y="1105"/>
                  </a:lnTo>
                  <a:lnTo>
                    <a:pt x="149" y="1090"/>
                  </a:lnTo>
                  <a:lnTo>
                    <a:pt x="113" y="1066"/>
                  </a:lnTo>
                  <a:lnTo>
                    <a:pt x="98" y="1008"/>
                  </a:lnTo>
                  <a:lnTo>
                    <a:pt x="124" y="968"/>
                  </a:lnTo>
                  <a:lnTo>
                    <a:pt x="158" y="901"/>
                  </a:lnTo>
                  <a:lnTo>
                    <a:pt x="198" y="799"/>
                  </a:lnTo>
                  <a:lnTo>
                    <a:pt x="222" y="669"/>
                  </a:lnTo>
                  <a:lnTo>
                    <a:pt x="232" y="577"/>
                  </a:lnTo>
                  <a:lnTo>
                    <a:pt x="232" y="485"/>
                  </a:lnTo>
                  <a:lnTo>
                    <a:pt x="217" y="393"/>
                  </a:lnTo>
                  <a:lnTo>
                    <a:pt x="164" y="305"/>
                  </a:lnTo>
                  <a:lnTo>
                    <a:pt x="89" y="204"/>
                  </a:lnTo>
                  <a:lnTo>
                    <a:pt x="30" y="135"/>
                  </a:lnTo>
                  <a:lnTo>
                    <a:pt x="0" y="77"/>
                  </a:lnTo>
                  <a:lnTo>
                    <a:pt x="5" y="24"/>
                  </a:lnTo>
                  <a:lnTo>
                    <a:pt x="6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5" name="Freeform 1044"/>
            <p:cNvSpPr>
              <a:spLocks/>
            </p:cNvSpPr>
            <p:nvPr/>
          </p:nvSpPr>
          <p:spPr bwMode="auto">
            <a:xfrm>
              <a:off x="5236" y="445"/>
              <a:ext cx="69" cy="338"/>
            </a:xfrm>
            <a:custGeom>
              <a:avLst/>
              <a:gdLst>
                <a:gd name="T0" fmla="*/ 0 w 252"/>
                <a:gd name="T1" fmla="*/ 0 h 1234"/>
                <a:gd name="T2" fmla="*/ 0 w 252"/>
                <a:gd name="T3" fmla="*/ 0 h 1234"/>
                <a:gd name="T4" fmla="*/ 0 w 252"/>
                <a:gd name="T5" fmla="*/ 0 h 1234"/>
                <a:gd name="T6" fmla="*/ 0 w 252"/>
                <a:gd name="T7" fmla="*/ 0 h 1234"/>
                <a:gd name="T8" fmla="*/ 0 w 252"/>
                <a:gd name="T9" fmla="*/ 0 h 1234"/>
                <a:gd name="T10" fmla="*/ 0 w 252"/>
                <a:gd name="T11" fmla="*/ 0 h 1234"/>
                <a:gd name="T12" fmla="*/ 0 w 252"/>
                <a:gd name="T13" fmla="*/ 1 h 1234"/>
                <a:gd name="T14" fmla="*/ 0 w 252"/>
                <a:gd name="T15" fmla="*/ 1 h 1234"/>
                <a:gd name="T16" fmla="*/ 0 w 252"/>
                <a:gd name="T17" fmla="*/ 1 h 1234"/>
                <a:gd name="T18" fmla="*/ 0 w 252"/>
                <a:gd name="T19" fmla="*/ 1 h 1234"/>
                <a:gd name="T20" fmla="*/ 0 w 252"/>
                <a:gd name="T21" fmla="*/ 1 h 1234"/>
                <a:gd name="T22" fmla="*/ 0 w 252"/>
                <a:gd name="T23" fmla="*/ 1 h 1234"/>
                <a:gd name="T24" fmla="*/ 0 w 252"/>
                <a:gd name="T25" fmla="*/ 2 h 1234"/>
                <a:gd name="T26" fmla="*/ 0 w 252"/>
                <a:gd name="T27" fmla="*/ 2 h 1234"/>
                <a:gd name="T28" fmla="*/ 0 w 252"/>
                <a:gd name="T29" fmla="*/ 2 h 1234"/>
                <a:gd name="T30" fmla="*/ 0 w 252"/>
                <a:gd name="T31" fmla="*/ 2 h 1234"/>
                <a:gd name="T32" fmla="*/ 0 w 252"/>
                <a:gd name="T33" fmla="*/ 2 h 1234"/>
                <a:gd name="T34" fmla="*/ 0 w 252"/>
                <a:gd name="T35" fmla="*/ 2 h 1234"/>
                <a:gd name="T36" fmla="*/ 0 w 252"/>
                <a:gd name="T37" fmla="*/ 2 h 1234"/>
                <a:gd name="T38" fmla="*/ 0 w 252"/>
                <a:gd name="T39" fmla="*/ 2 h 1234"/>
                <a:gd name="T40" fmla="*/ 0 w 252"/>
                <a:gd name="T41" fmla="*/ 2 h 1234"/>
                <a:gd name="T42" fmla="*/ 0 w 252"/>
                <a:gd name="T43" fmla="*/ 2 h 1234"/>
                <a:gd name="T44" fmla="*/ 0 w 252"/>
                <a:gd name="T45" fmla="*/ 2 h 1234"/>
                <a:gd name="T46" fmla="*/ 0 w 252"/>
                <a:gd name="T47" fmla="*/ 2 h 1234"/>
                <a:gd name="T48" fmla="*/ 0 w 252"/>
                <a:gd name="T49" fmla="*/ 1 h 1234"/>
                <a:gd name="T50" fmla="*/ 0 w 252"/>
                <a:gd name="T51" fmla="*/ 1 h 1234"/>
                <a:gd name="T52" fmla="*/ 0 w 252"/>
                <a:gd name="T53" fmla="*/ 1 h 1234"/>
                <a:gd name="T54" fmla="*/ 0 w 252"/>
                <a:gd name="T55" fmla="*/ 1 h 1234"/>
                <a:gd name="T56" fmla="*/ 0 w 252"/>
                <a:gd name="T57" fmla="*/ 1 h 1234"/>
                <a:gd name="T58" fmla="*/ 0 w 252"/>
                <a:gd name="T59" fmla="*/ 1 h 1234"/>
                <a:gd name="T60" fmla="*/ 0 w 252"/>
                <a:gd name="T61" fmla="*/ 1 h 1234"/>
                <a:gd name="T62" fmla="*/ 0 w 252"/>
                <a:gd name="T63" fmla="*/ 0 h 1234"/>
                <a:gd name="T64" fmla="*/ 0 w 252"/>
                <a:gd name="T65" fmla="*/ 0 h 123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2" h="1234">
                  <a:moveTo>
                    <a:pt x="85" y="179"/>
                  </a:moveTo>
                  <a:lnTo>
                    <a:pt x="116" y="43"/>
                  </a:lnTo>
                  <a:lnTo>
                    <a:pt x="191" y="0"/>
                  </a:lnTo>
                  <a:lnTo>
                    <a:pt x="252" y="15"/>
                  </a:lnTo>
                  <a:lnTo>
                    <a:pt x="247" y="73"/>
                  </a:lnTo>
                  <a:lnTo>
                    <a:pt x="197" y="208"/>
                  </a:lnTo>
                  <a:lnTo>
                    <a:pt x="146" y="344"/>
                  </a:lnTo>
                  <a:lnTo>
                    <a:pt x="121" y="498"/>
                  </a:lnTo>
                  <a:lnTo>
                    <a:pt x="106" y="634"/>
                  </a:lnTo>
                  <a:lnTo>
                    <a:pt x="121" y="771"/>
                  </a:lnTo>
                  <a:lnTo>
                    <a:pt x="146" y="881"/>
                  </a:lnTo>
                  <a:lnTo>
                    <a:pt x="182" y="968"/>
                  </a:lnTo>
                  <a:lnTo>
                    <a:pt x="207" y="1007"/>
                  </a:lnTo>
                  <a:lnTo>
                    <a:pt x="237" y="1037"/>
                  </a:lnTo>
                  <a:lnTo>
                    <a:pt x="237" y="1080"/>
                  </a:lnTo>
                  <a:lnTo>
                    <a:pt x="191" y="1123"/>
                  </a:lnTo>
                  <a:lnTo>
                    <a:pt x="127" y="1176"/>
                  </a:lnTo>
                  <a:lnTo>
                    <a:pt x="70" y="1234"/>
                  </a:lnTo>
                  <a:lnTo>
                    <a:pt x="26" y="1234"/>
                  </a:lnTo>
                  <a:lnTo>
                    <a:pt x="0" y="1142"/>
                  </a:lnTo>
                  <a:lnTo>
                    <a:pt x="5" y="1108"/>
                  </a:lnTo>
                  <a:lnTo>
                    <a:pt x="45" y="1089"/>
                  </a:lnTo>
                  <a:lnTo>
                    <a:pt x="131" y="1050"/>
                  </a:lnTo>
                  <a:lnTo>
                    <a:pt x="136" y="1022"/>
                  </a:lnTo>
                  <a:lnTo>
                    <a:pt x="121" y="953"/>
                  </a:lnTo>
                  <a:lnTo>
                    <a:pt x="85" y="837"/>
                  </a:lnTo>
                  <a:lnTo>
                    <a:pt x="51" y="717"/>
                  </a:lnTo>
                  <a:lnTo>
                    <a:pt x="41" y="629"/>
                  </a:lnTo>
                  <a:lnTo>
                    <a:pt x="41" y="524"/>
                  </a:lnTo>
                  <a:lnTo>
                    <a:pt x="45" y="426"/>
                  </a:lnTo>
                  <a:lnTo>
                    <a:pt x="66" y="324"/>
                  </a:lnTo>
                  <a:lnTo>
                    <a:pt x="76" y="232"/>
                  </a:lnTo>
                  <a:lnTo>
                    <a:pt x="85" y="1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6" name="Freeform 1045"/>
            <p:cNvSpPr>
              <a:spLocks/>
            </p:cNvSpPr>
            <p:nvPr/>
          </p:nvSpPr>
          <p:spPr bwMode="auto">
            <a:xfrm>
              <a:off x="4675" y="342"/>
              <a:ext cx="172" cy="503"/>
            </a:xfrm>
            <a:custGeom>
              <a:avLst/>
              <a:gdLst>
                <a:gd name="T0" fmla="*/ 0 w 627"/>
                <a:gd name="T1" fmla="*/ 0 h 1833"/>
                <a:gd name="T2" fmla="*/ 0 w 627"/>
                <a:gd name="T3" fmla="*/ 0 h 1833"/>
                <a:gd name="T4" fmla="*/ 0 w 627"/>
                <a:gd name="T5" fmla="*/ 0 h 1833"/>
                <a:gd name="T6" fmla="*/ 0 w 627"/>
                <a:gd name="T7" fmla="*/ 0 h 1833"/>
                <a:gd name="T8" fmla="*/ 0 w 627"/>
                <a:gd name="T9" fmla="*/ 0 h 1833"/>
                <a:gd name="T10" fmla="*/ 0 w 627"/>
                <a:gd name="T11" fmla="*/ 0 h 1833"/>
                <a:gd name="T12" fmla="*/ 0 w 627"/>
                <a:gd name="T13" fmla="*/ 1 h 1833"/>
                <a:gd name="T14" fmla="*/ 0 w 627"/>
                <a:gd name="T15" fmla="*/ 1 h 1833"/>
                <a:gd name="T16" fmla="*/ 0 w 627"/>
                <a:gd name="T17" fmla="*/ 1 h 1833"/>
                <a:gd name="T18" fmla="*/ 0 w 627"/>
                <a:gd name="T19" fmla="*/ 1 h 1833"/>
                <a:gd name="T20" fmla="*/ 0 w 627"/>
                <a:gd name="T21" fmla="*/ 2 h 1833"/>
                <a:gd name="T22" fmla="*/ 1 w 627"/>
                <a:gd name="T23" fmla="*/ 2 h 1833"/>
                <a:gd name="T24" fmla="*/ 1 w 627"/>
                <a:gd name="T25" fmla="*/ 2 h 1833"/>
                <a:gd name="T26" fmla="*/ 1 w 627"/>
                <a:gd name="T27" fmla="*/ 2 h 1833"/>
                <a:gd name="T28" fmla="*/ 1 w 627"/>
                <a:gd name="T29" fmla="*/ 2 h 1833"/>
                <a:gd name="T30" fmla="*/ 1 w 627"/>
                <a:gd name="T31" fmla="*/ 2 h 1833"/>
                <a:gd name="T32" fmla="*/ 1 w 627"/>
                <a:gd name="T33" fmla="*/ 3 h 1833"/>
                <a:gd name="T34" fmla="*/ 1 w 627"/>
                <a:gd name="T35" fmla="*/ 3 h 1833"/>
                <a:gd name="T36" fmla="*/ 1 w 627"/>
                <a:gd name="T37" fmla="*/ 3 h 1833"/>
                <a:gd name="T38" fmla="*/ 1 w 627"/>
                <a:gd name="T39" fmla="*/ 3 h 1833"/>
                <a:gd name="T40" fmla="*/ 1 w 627"/>
                <a:gd name="T41" fmla="*/ 3 h 1833"/>
                <a:gd name="T42" fmla="*/ 1 w 627"/>
                <a:gd name="T43" fmla="*/ 3 h 1833"/>
                <a:gd name="T44" fmla="*/ 1 w 627"/>
                <a:gd name="T45" fmla="*/ 3 h 1833"/>
                <a:gd name="T46" fmla="*/ 1 w 627"/>
                <a:gd name="T47" fmla="*/ 3 h 1833"/>
                <a:gd name="T48" fmla="*/ 1 w 627"/>
                <a:gd name="T49" fmla="*/ 2 h 1833"/>
                <a:gd name="T50" fmla="*/ 1 w 627"/>
                <a:gd name="T51" fmla="*/ 2 h 1833"/>
                <a:gd name="T52" fmla="*/ 1 w 627"/>
                <a:gd name="T53" fmla="*/ 2 h 1833"/>
                <a:gd name="T54" fmla="*/ 0 w 627"/>
                <a:gd name="T55" fmla="*/ 2 h 1833"/>
                <a:gd name="T56" fmla="*/ 0 w 627"/>
                <a:gd name="T57" fmla="*/ 2 h 1833"/>
                <a:gd name="T58" fmla="*/ 0 w 627"/>
                <a:gd name="T59" fmla="*/ 1 h 1833"/>
                <a:gd name="T60" fmla="*/ 0 w 627"/>
                <a:gd name="T61" fmla="*/ 1 h 1833"/>
                <a:gd name="T62" fmla="*/ 0 w 627"/>
                <a:gd name="T63" fmla="*/ 1 h 1833"/>
                <a:gd name="T64" fmla="*/ 0 w 627"/>
                <a:gd name="T65" fmla="*/ 1 h 1833"/>
                <a:gd name="T66" fmla="*/ 0 w 627"/>
                <a:gd name="T67" fmla="*/ 1 h 1833"/>
                <a:gd name="T68" fmla="*/ 0 w 627"/>
                <a:gd name="T69" fmla="*/ 1 h 1833"/>
                <a:gd name="T70" fmla="*/ 0 w 627"/>
                <a:gd name="T71" fmla="*/ 0 h 1833"/>
                <a:gd name="T72" fmla="*/ 0 w 627"/>
                <a:gd name="T73" fmla="*/ 0 h 1833"/>
                <a:gd name="T74" fmla="*/ 0 w 627"/>
                <a:gd name="T75" fmla="*/ 0 h 183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627" h="1833">
                  <a:moveTo>
                    <a:pt x="0" y="43"/>
                  </a:moveTo>
                  <a:lnTo>
                    <a:pt x="4" y="5"/>
                  </a:lnTo>
                  <a:lnTo>
                    <a:pt x="24" y="0"/>
                  </a:lnTo>
                  <a:lnTo>
                    <a:pt x="44" y="9"/>
                  </a:lnTo>
                  <a:lnTo>
                    <a:pt x="68" y="67"/>
                  </a:lnTo>
                  <a:lnTo>
                    <a:pt x="102" y="189"/>
                  </a:lnTo>
                  <a:lnTo>
                    <a:pt x="143" y="342"/>
                  </a:lnTo>
                  <a:lnTo>
                    <a:pt x="177" y="526"/>
                  </a:lnTo>
                  <a:lnTo>
                    <a:pt x="220" y="738"/>
                  </a:lnTo>
                  <a:lnTo>
                    <a:pt x="241" y="879"/>
                  </a:lnTo>
                  <a:lnTo>
                    <a:pt x="265" y="1032"/>
                  </a:lnTo>
                  <a:lnTo>
                    <a:pt x="290" y="1152"/>
                  </a:lnTo>
                  <a:lnTo>
                    <a:pt x="329" y="1303"/>
                  </a:lnTo>
                  <a:lnTo>
                    <a:pt x="358" y="1395"/>
                  </a:lnTo>
                  <a:lnTo>
                    <a:pt x="397" y="1515"/>
                  </a:lnTo>
                  <a:lnTo>
                    <a:pt x="427" y="1660"/>
                  </a:lnTo>
                  <a:lnTo>
                    <a:pt x="446" y="1767"/>
                  </a:lnTo>
                  <a:lnTo>
                    <a:pt x="491" y="1780"/>
                  </a:lnTo>
                  <a:lnTo>
                    <a:pt x="627" y="1747"/>
                  </a:lnTo>
                  <a:lnTo>
                    <a:pt x="583" y="1780"/>
                  </a:lnTo>
                  <a:lnTo>
                    <a:pt x="500" y="1805"/>
                  </a:lnTo>
                  <a:lnTo>
                    <a:pt x="412" y="1833"/>
                  </a:lnTo>
                  <a:lnTo>
                    <a:pt x="397" y="1799"/>
                  </a:lnTo>
                  <a:lnTo>
                    <a:pt x="378" y="1709"/>
                  </a:lnTo>
                  <a:lnTo>
                    <a:pt x="363" y="1582"/>
                  </a:lnTo>
                  <a:lnTo>
                    <a:pt x="337" y="1462"/>
                  </a:lnTo>
                  <a:lnTo>
                    <a:pt x="303" y="1341"/>
                  </a:lnTo>
                  <a:lnTo>
                    <a:pt x="269" y="1221"/>
                  </a:lnTo>
                  <a:lnTo>
                    <a:pt x="241" y="1105"/>
                  </a:lnTo>
                  <a:lnTo>
                    <a:pt x="211" y="965"/>
                  </a:lnTo>
                  <a:lnTo>
                    <a:pt x="201" y="883"/>
                  </a:lnTo>
                  <a:lnTo>
                    <a:pt x="186" y="757"/>
                  </a:lnTo>
                  <a:lnTo>
                    <a:pt x="158" y="623"/>
                  </a:lnTo>
                  <a:lnTo>
                    <a:pt x="132" y="501"/>
                  </a:lnTo>
                  <a:lnTo>
                    <a:pt x="108" y="357"/>
                  </a:lnTo>
                  <a:lnTo>
                    <a:pt x="68" y="208"/>
                  </a:lnTo>
                  <a:lnTo>
                    <a:pt x="34" y="92"/>
                  </a:lnTo>
                  <a:lnTo>
                    <a:pt x="0"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7" name="Freeform 1046"/>
            <p:cNvSpPr>
              <a:spLocks/>
            </p:cNvSpPr>
            <p:nvPr/>
          </p:nvSpPr>
          <p:spPr bwMode="auto">
            <a:xfrm>
              <a:off x="4852" y="245"/>
              <a:ext cx="407" cy="571"/>
            </a:xfrm>
            <a:custGeom>
              <a:avLst/>
              <a:gdLst>
                <a:gd name="T0" fmla="*/ 0 w 1481"/>
                <a:gd name="T1" fmla="*/ 3 h 2083"/>
                <a:gd name="T2" fmla="*/ 0 w 1481"/>
                <a:gd name="T3" fmla="*/ 3 h 2083"/>
                <a:gd name="T4" fmla="*/ 1 w 1481"/>
                <a:gd name="T5" fmla="*/ 3 h 2083"/>
                <a:gd name="T6" fmla="*/ 1 w 1481"/>
                <a:gd name="T7" fmla="*/ 3 h 2083"/>
                <a:gd name="T8" fmla="*/ 1 w 1481"/>
                <a:gd name="T9" fmla="*/ 3 h 2083"/>
                <a:gd name="T10" fmla="*/ 1 w 1481"/>
                <a:gd name="T11" fmla="*/ 3 h 2083"/>
                <a:gd name="T12" fmla="*/ 1 w 1481"/>
                <a:gd name="T13" fmla="*/ 3 h 2083"/>
                <a:gd name="T14" fmla="*/ 2 w 1481"/>
                <a:gd name="T15" fmla="*/ 3 h 2083"/>
                <a:gd name="T16" fmla="*/ 2 w 1481"/>
                <a:gd name="T17" fmla="*/ 3 h 2083"/>
                <a:gd name="T18" fmla="*/ 2 w 1481"/>
                <a:gd name="T19" fmla="*/ 3 h 2083"/>
                <a:gd name="T20" fmla="*/ 2 w 1481"/>
                <a:gd name="T21" fmla="*/ 3 h 2083"/>
                <a:gd name="T22" fmla="*/ 2 w 1481"/>
                <a:gd name="T23" fmla="*/ 2 h 2083"/>
                <a:gd name="T24" fmla="*/ 2 w 1481"/>
                <a:gd name="T25" fmla="*/ 2 h 2083"/>
                <a:gd name="T26" fmla="*/ 2 w 1481"/>
                <a:gd name="T27" fmla="*/ 2 h 2083"/>
                <a:gd name="T28" fmla="*/ 2 w 1481"/>
                <a:gd name="T29" fmla="*/ 2 h 2083"/>
                <a:gd name="T30" fmla="*/ 2 w 1481"/>
                <a:gd name="T31" fmla="*/ 2 h 2083"/>
                <a:gd name="T32" fmla="*/ 2 w 1481"/>
                <a:gd name="T33" fmla="*/ 2 h 2083"/>
                <a:gd name="T34" fmla="*/ 2 w 1481"/>
                <a:gd name="T35" fmla="*/ 1 h 2083"/>
                <a:gd name="T36" fmla="*/ 2 w 1481"/>
                <a:gd name="T37" fmla="*/ 1 h 2083"/>
                <a:gd name="T38" fmla="*/ 2 w 1481"/>
                <a:gd name="T39" fmla="*/ 1 h 2083"/>
                <a:gd name="T40" fmla="*/ 1 w 1481"/>
                <a:gd name="T41" fmla="*/ 1 h 2083"/>
                <a:gd name="T42" fmla="*/ 1 w 1481"/>
                <a:gd name="T43" fmla="*/ 0 h 2083"/>
                <a:gd name="T44" fmla="*/ 1 w 1481"/>
                <a:gd name="T45" fmla="*/ 0 h 2083"/>
                <a:gd name="T46" fmla="*/ 1 w 1481"/>
                <a:gd name="T47" fmla="*/ 0 h 2083"/>
                <a:gd name="T48" fmla="*/ 1 w 1481"/>
                <a:gd name="T49" fmla="*/ 0 h 2083"/>
                <a:gd name="T50" fmla="*/ 1 w 1481"/>
                <a:gd name="T51" fmla="*/ 1 h 2083"/>
                <a:gd name="T52" fmla="*/ 2 w 1481"/>
                <a:gd name="T53" fmla="*/ 1 h 2083"/>
                <a:gd name="T54" fmla="*/ 2 w 1481"/>
                <a:gd name="T55" fmla="*/ 1 h 2083"/>
                <a:gd name="T56" fmla="*/ 2 w 1481"/>
                <a:gd name="T57" fmla="*/ 1 h 2083"/>
                <a:gd name="T58" fmla="*/ 2 w 1481"/>
                <a:gd name="T59" fmla="*/ 1 h 2083"/>
                <a:gd name="T60" fmla="*/ 2 w 1481"/>
                <a:gd name="T61" fmla="*/ 1 h 2083"/>
                <a:gd name="T62" fmla="*/ 2 w 1481"/>
                <a:gd name="T63" fmla="*/ 1 h 2083"/>
                <a:gd name="T64" fmla="*/ 2 w 1481"/>
                <a:gd name="T65" fmla="*/ 2 h 2083"/>
                <a:gd name="T66" fmla="*/ 2 w 1481"/>
                <a:gd name="T67" fmla="*/ 2 h 2083"/>
                <a:gd name="T68" fmla="*/ 2 w 1481"/>
                <a:gd name="T69" fmla="*/ 2 h 2083"/>
                <a:gd name="T70" fmla="*/ 2 w 1481"/>
                <a:gd name="T71" fmla="*/ 2 h 2083"/>
                <a:gd name="T72" fmla="*/ 2 w 1481"/>
                <a:gd name="T73" fmla="*/ 2 h 2083"/>
                <a:gd name="T74" fmla="*/ 2 w 1481"/>
                <a:gd name="T75" fmla="*/ 2 h 2083"/>
                <a:gd name="T76" fmla="*/ 2 w 1481"/>
                <a:gd name="T77" fmla="*/ 3 h 2083"/>
                <a:gd name="T78" fmla="*/ 2 w 1481"/>
                <a:gd name="T79" fmla="*/ 3 h 2083"/>
                <a:gd name="T80" fmla="*/ 2 w 1481"/>
                <a:gd name="T81" fmla="*/ 3 h 2083"/>
                <a:gd name="T82" fmla="*/ 2 w 1481"/>
                <a:gd name="T83" fmla="*/ 3 h 2083"/>
                <a:gd name="T84" fmla="*/ 2 w 1481"/>
                <a:gd name="T85" fmla="*/ 3 h 2083"/>
                <a:gd name="T86" fmla="*/ 2 w 1481"/>
                <a:gd name="T87" fmla="*/ 3 h 2083"/>
                <a:gd name="T88" fmla="*/ 1 w 1481"/>
                <a:gd name="T89" fmla="*/ 3 h 2083"/>
                <a:gd name="T90" fmla="*/ 1 w 1481"/>
                <a:gd name="T91" fmla="*/ 3 h 2083"/>
                <a:gd name="T92" fmla="*/ 1 w 1481"/>
                <a:gd name="T93" fmla="*/ 3 h 2083"/>
                <a:gd name="T94" fmla="*/ 1 w 1481"/>
                <a:gd name="T95" fmla="*/ 3 h 2083"/>
                <a:gd name="T96" fmla="*/ 1 w 1481"/>
                <a:gd name="T97" fmla="*/ 3 h 2083"/>
                <a:gd name="T98" fmla="*/ 1 w 1481"/>
                <a:gd name="T99" fmla="*/ 3 h 2083"/>
                <a:gd name="T100" fmla="*/ 0 w 1481"/>
                <a:gd name="T101" fmla="*/ 3 h 2083"/>
                <a:gd name="T102" fmla="*/ 0 w 1481"/>
                <a:gd name="T103" fmla="*/ 3 h 2083"/>
                <a:gd name="T104" fmla="*/ 0 w 1481"/>
                <a:gd name="T105" fmla="*/ 3 h 208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481" h="2083">
                  <a:moveTo>
                    <a:pt x="0" y="2083"/>
                  </a:moveTo>
                  <a:lnTo>
                    <a:pt x="178" y="2006"/>
                  </a:lnTo>
                  <a:lnTo>
                    <a:pt x="354" y="1943"/>
                  </a:lnTo>
                  <a:lnTo>
                    <a:pt x="542" y="1881"/>
                  </a:lnTo>
                  <a:lnTo>
                    <a:pt x="697" y="1846"/>
                  </a:lnTo>
                  <a:lnTo>
                    <a:pt x="861" y="1832"/>
                  </a:lnTo>
                  <a:lnTo>
                    <a:pt x="987" y="1803"/>
                  </a:lnTo>
                  <a:lnTo>
                    <a:pt x="1146" y="1769"/>
                  </a:lnTo>
                  <a:lnTo>
                    <a:pt x="1249" y="1736"/>
                  </a:lnTo>
                  <a:lnTo>
                    <a:pt x="1380" y="1702"/>
                  </a:lnTo>
                  <a:lnTo>
                    <a:pt x="1427" y="1678"/>
                  </a:lnTo>
                  <a:lnTo>
                    <a:pt x="1438" y="1659"/>
                  </a:lnTo>
                  <a:lnTo>
                    <a:pt x="1427" y="1620"/>
                  </a:lnTo>
                  <a:lnTo>
                    <a:pt x="1389" y="1539"/>
                  </a:lnTo>
                  <a:lnTo>
                    <a:pt x="1331" y="1389"/>
                  </a:lnTo>
                  <a:lnTo>
                    <a:pt x="1264" y="1195"/>
                  </a:lnTo>
                  <a:lnTo>
                    <a:pt x="1204" y="1066"/>
                  </a:lnTo>
                  <a:lnTo>
                    <a:pt x="1142" y="901"/>
                  </a:lnTo>
                  <a:lnTo>
                    <a:pt x="1079" y="718"/>
                  </a:lnTo>
                  <a:lnTo>
                    <a:pt x="1026" y="531"/>
                  </a:lnTo>
                  <a:lnTo>
                    <a:pt x="948" y="366"/>
                  </a:lnTo>
                  <a:lnTo>
                    <a:pt x="890" y="154"/>
                  </a:lnTo>
                  <a:lnTo>
                    <a:pt x="818" y="0"/>
                  </a:lnTo>
                  <a:lnTo>
                    <a:pt x="867" y="34"/>
                  </a:lnTo>
                  <a:lnTo>
                    <a:pt x="919" y="163"/>
                  </a:lnTo>
                  <a:lnTo>
                    <a:pt x="963" y="309"/>
                  </a:lnTo>
                  <a:lnTo>
                    <a:pt x="1006" y="410"/>
                  </a:lnTo>
                  <a:lnTo>
                    <a:pt x="1041" y="511"/>
                  </a:lnTo>
                  <a:lnTo>
                    <a:pt x="1079" y="593"/>
                  </a:lnTo>
                  <a:lnTo>
                    <a:pt x="1103" y="699"/>
                  </a:lnTo>
                  <a:lnTo>
                    <a:pt x="1157" y="844"/>
                  </a:lnTo>
                  <a:lnTo>
                    <a:pt x="1210" y="974"/>
                  </a:lnTo>
                  <a:lnTo>
                    <a:pt x="1268" y="1124"/>
                  </a:lnTo>
                  <a:lnTo>
                    <a:pt x="1322" y="1264"/>
                  </a:lnTo>
                  <a:lnTo>
                    <a:pt x="1369" y="1384"/>
                  </a:lnTo>
                  <a:lnTo>
                    <a:pt x="1418" y="1505"/>
                  </a:lnTo>
                  <a:lnTo>
                    <a:pt x="1466" y="1606"/>
                  </a:lnTo>
                  <a:lnTo>
                    <a:pt x="1481" y="1668"/>
                  </a:lnTo>
                  <a:lnTo>
                    <a:pt x="1466" y="1707"/>
                  </a:lnTo>
                  <a:lnTo>
                    <a:pt x="1438" y="1722"/>
                  </a:lnTo>
                  <a:lnTo>
                    <a:pt x="1326" y="1750"/>
                  </a:lnTo>
                  <a:lnTo>
                    <a:pt x="1238" y="1784"/>
                  </a:lnTo>
                  <a:lnTo>
                    <a:pt x="1146" y="1803"/>
                  </a:lnTo>
                  <a:lnTo>
                    <a:pt x="1045" y="1823"/>
                  </a:lnTo>
                  <a:lnTo>
                    <a:pt x="934" y="1846"/>
                  </a:lnTo>
                  <a:lnTo>
                    <a:pt x="847" y="1866"/>
                  </a:lnTo>
                  <a:lnTo>
                    <a:pt x="702" y="1866"/>
                  </a:lnTo>
                  <a:lnTo>
                    <a:pt x="600" y="1896"/>
                  </a:lnTo>
                  <a:lnTo>
                    <a:pt x="470" y="1939"/>
                  </a:lnTo>
                  <a:lnTo>
                    <a:pt x="354" y="1977"/>
                  </a:lnTo>
                  <a:lnTo>
                    <a:pt x="208" y="2025"/>
                  </a:lnTo>
                  <a:lnTo>
                    <a:pt x="77" y="2074"/>
                  </a:lnTo>
                  <a:lnTo>
                    <a:pt x="0" y="20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8" name="Freeform 1047"/>
            <p:cNvSpPr>
              <a:spLocks/>
            </p:cNvSpPr>
            <p:nvPr/>
          </p:nvSpPr>
          <p:spPr bwMode="auto">
            <a:xfrm>
              <a:off x="4679" y="220"/>
              <a:ext cx="418" cy="136"/>
            </a:xfrm>
            <a:custGeom>
              <a:avLst/>
              <a:gdLst>
                <a:gd name="T0" fmla="*/ 0 w 1519"/>
                <a:gd name="T1" fmla="*/ 1 h 497"/>
                <a:gd name="T2" fmla="*/ 0 w 1519"/>
                <a:gd name="T3" fmla="*/ 1 h 497"/>
                <a:gd name="T4" fmla="*/ 1 w 1519"/>
                <a:gd name="T5" fmla="*/ 1 h 497"/>
                <a:gd name="T6" fmla="*/ 1 w 1519"/>
                <a:gd name="T7" fmla="*/ 1 h 497"/>
                <a:gd name="T8" fmla="*/ 1 w 1519"/>
                <a:gd name="T9" fmla="*/ 0 h 497"/>
                <a:gd name="T10" fmla="*/ 1 w 1519"/>
                <a:gd name="T11" fmla="*/ 0 h 497"/>
                <a:gd name="T12" fmla="*/ 2 w 1519"/>
                <a:gd name="T13" fmla="*/ 0 h 497"/>
                <a:gd name="T14" fmla="*/ 2 w 1519"/>
                <a:gd name="T15" fmla="*/ 0 h 497"/>
                <a:gd name="T16" fmla="*/ 2 w 1519"/>
                <a:gd name="T17" fmla="*/ 0 h 497"/>
                <a:gd name="T18" fmla="*/ 2 w 1519"/>
                <a:gd name="T19" fmla="*/ 0 h 497"/>
                <a:gd name="T20" fmla="*/ 2 w 1519"/>
                <a:gd name="T21" fmla="*/ 0 h 497"/>
                <a:gd name="T22" fmla="*/ 2 w 1519"/>
                <a:gd name="T23" fmla="*/ 0 h 497"/>
                <a:gd name="T24" fmla="*/ 2 w 1519"/>
                <a:gd name="T25" fmla="*/ 0 h 497"/>
                <a:gd name="T26" fmla="*/ 2 w 1519"/>
                <a:gd name="T27" fmla="*/ 0 h 497"/>
                <a:gd name="T28" fmla="*/ 2 w 1519"/>
                <a:gd name="T29" fmla="*/ 0 h 497"/>
                <a:gd name="T30" fmla="*/ 2 w 1519"/>
                <a:gd name="T31" fmla="*/ 0 h 497"/>
                <a:gd name="T32" fmla="*/ 2 w 1519"/>
                <a:gd name="T33" fmla="*/ 0 h 497"/>
                <a:gd name="T34" fmla="*/ 2 w 1519"/>
                <a:gd name="T35" fmla="*/ 0 h 497"/>
                <a:gd name="T36" fmla="*/ 2 w 1519"/>
                <a:gd name="T37" fmla="*/ 0 h 497"/>
                <a:gd name="T38" fmla="*/ 2 w 1519"/>
                <a:gd name="T39" fmla="*/ 0 h 497"/>
                <a:gd name="T40" fmla="*/ 2 w 1519"/>
                <a:gd name="T41" fmla="*/ 0 h 497"/>
                <a:gd name="T42" fmla="*/ 2 w 1519"/>
                <a:gd name="T43" fmla="*/ 0 h 497"/>
                <a:gd name="T44" fmla="*/ 1 w 1519"/>
                <a:gd name="T45" fmla="*/ 0 h 497"/>
                <a:gd name="T46" fmla="*/ 1 w 1519"/>
                <a:gd name="T47" fmla="*/ 1 h 497"/>
                <a:gd name="T48" fmla="*/ 1 w 1519"/>
                <a:gd name="T49" fmla="*/ 1 h 497"/>
                <a:gd name="T50" fmla="*/ 1 w 1519"/>
                <a:gd name="T51" fmla="*/ 1 h 497"/>
                <a:gd name="T52" fmla="*/ 1 w 1519"/>
                <a:gd name="T53" fmla="*/ 1 h 497"/>
                <a:gd name="T54" fmla="*/ 0 w 1519"/>
                <a:gd name="T55" fmla="*/ 1 h 497"/>
                <a:gd name="T56" fmla="*/ 0 w 1519"/>
                <a:gd name="T57" fmla="*/ 1 h 497"/>
                <a:gd name="T58" fmla="*/ 0 w 1519"/>
                <a:gd name="T59" fmla="*/ 1 h 497"/>
                <a:gd name="T60" fmla="*/ 0 w 1519"/>
                <a:gd name="T61" fmla="*/ 1 h 49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19" h="497">
                  <a:moveTo>
                    <a:pt x="0" y="462"/>
                  </a:moveTo>
                  <a:lnTo>
                    <a:pt x="145" y="428"/>
                  </a:lnTo>
                  <a:lnTo>
                    <a:pt x="276" y="399"/>
                  </a:lnTo>
                  <a:lnTo>
                    <a:pt x="459" y="339"/>
                  </a:lnTo>
                  <a:lnTo>
                    <a:pt x="682" y="271"/>
                  </a:lnTo>
                  <a:lnTo>
                    <a:pt x="867" y="211"/>
                  </a:lnTo>
                  <a:lnTo>
                    <a:pt x="1026" y="162"/>
                  </a:lnTo>
                  <a:lnTo>
                    <a:pt x="1157" y="109"/>
                  </a:lnTo>
                  <a:lnTo>
                    <a:pt x="1292" y="49"/>
                  </a:lnTo>
                  <a:lnTo>
                    <a:pt x="1399" y="15"/>
                  </a:lnTo>
                  <a:lnTo>
                    <a:pt x="1457" y="0"/>
                  </a:lnTo>
                  <a:lnTo>
                    <a:pt x="1481" y="30"/>
                  </a:lnTo>
                  <a:lnTo>
                    <a:pt x="1500" y="89"/>
                  </a:lnTo>
                  <a:lnTo>
                    <a:pt x="1519" y="196"/>
                  </a:lnTo>
                  <a:lnTo>
                    <a:pt x="1461" y="113"/>
                  </a:lnTo>
                  <a:lnTo>
                    <a:pt x="1432" y="54"/>
                  </a:lnTo>
                  <a:lnTo>
                    <a:pt x="1399" y="45"/>
                  </a:lnTo>
                  <a:lnTo>
                    <a:pt x="1350" y="68"/>
                  </a:lnTo>
                  <a:lnTo>
                    <a:pt x="1243" y="103"/>
                  </a:lnTo>
                  <a:lnTo>
                    <a:pt x="1157" y="143"/>
                  </a:lnTo>
                  <a:lnTo>
                    <a:pt x="1055" y="181"/>
                  </a:lnTo>
                  <a:lnTo>
                    <a:pt x="948" y="222"/>
                  </a:lnTo>
                  <a:lnTo>
                    <a:pt x="828" y="266"/>
                  </a:lnTo>
                  <a:lnTo>
                    <a:pt x="682" y="309"/>
                  </a:lnTo>
                  <a:lnTo>
                    <a:pt x="547" y="344"/>
                  </a:lnTo>
                  <a:lnTo>
                    <a:pt x="412" y="379"/>
                  </a:lnTo>
                  <a:lnTo>
                    <a:pt x="305" y="418"/>
                  </a:lnTo>
                  <a:lnTo>
                    <a:pt x="189" y="452"/>
                  </a:lnTo>
                  <a:lnTo>
                    <a:pt x="82" y="482"/>
                  </a:lnTo>
                  <a:lnTo>
                    <a:pt x="10" y="497"/>
                  </a:lnTo>
                  <a:lnTo>
                    <a:pt x="0" y="46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09" name="Freeform 1048"/>
            <p:cNvSpPr>
              <a:spLocks/>
            </p:cNvSpPr>
            <p:nvPr/>
          </p:nvSpPr>
          <p:spPr bwMode="auto">
            <a:xfrm>
              <a:off x="4656" y="450"/>
              <a:ext cx="77" cy="265"/>
            </a:xfrm>
            <a:custGeom>
              <a:avLst/>
              <a:gdLst>
                <a:gd name="T0" fmla="*/ 0 w 281"/>
                <a:gd name="T1" fmla="*/ 0 h 966"/>
                <a:gd name="T2" fmla="*/ 0 w 281"/>
                <a:gd name="T3" fmla="*/ 0 h 966"/>
                <a:gd name="T4" fmla="*/ 0 w 281"/>
                <a:gd name="T5" fmla="*/ 1 h 966"/>
                <a:gd name="T6" fmla="*/ 0 w 281"/>
                <a:gd name="T7" fmla="*/ 1 h 966"/>
                <a:gd name="T8" fmla="*/ 0 w 281"/>
                <a:gd name="T9" fmla="*/ 1 h 966"/>
                <a:gd name="T10" fmla="*/ 0 w 281"/>
                <a:gd name="T11" fmla="*/ 1 h 966"/>
                <a:gd name="T12" fmla="*/ 0 w 281"/>
                <a:gd name="T13" fmla="*/ 1 h 966"/>
                <a:gd name="T14" fmla="*/ 0 w 281"/>
                <a:gd name="T15" fmla="*/ 1 h 966"/>
                <a:gd name="T16" fmla="*/ 0 w 281"/>
                <a:gd name="T17" fmla="*/ 1 h 966"/>
                <a:gd name="T18" fmla="*/ 0 w 281"/>
                <a:gd name="T19" fmla="*/ 1 h 966"/>
                <a:gd name="T20" fmla="*/ 0 w 281"/>
                <a:gd name="T21" fmla="*/ 1 h 966"/>
                <a:gd name="T22" fmla="*/ 0 w 281"/>
                <a:gd name="T23" fmla="*/ 1 h 966"/>
                <a:gd name="T24" fmla="*/ 0 w 281"/>
                <a:gd name="T25" fmla="*/ 1 h 966"/>
                <a:gd name="T26" fmla="*/ 1 w 281"/>
                <a:gd name="T27" fmla="*/ 1 h 966"/>
                <a:gd name="T28" fmla="*/ 0 w 281"/>
                <a:gd name="T29" fmla="*/ 1 h 966"/>
                <a:gd name="T30" fmla="*/ 0 w 281"/>
                <a:gd name="T31" fmla="*/ 1 h 966"/>
                <a:gd name="T32" fmla="*/ 0 w 281"/>
                <a:gd name="T33" fmla="*/ 1 h 966"/>
                <a:gd name="T34" fmla="*/ 0 w 281"/>
                <a:gd name="T35" fmla="*/ 1 h 966"/>
                <a:gd name="T36" fmla="*/ 0 w 281"/>
                <a:gd name="T37" fmla="*/ 1 h 966"/>
                <a:gd name="T38" fmla="*/ 0 w 281"/>
                <a:gd name="T39" fmla="*/ 1 h 966"/>
                <a:gd name="T40" fmla="*/ 0 w 281"/>
                <a:gd name="T41" fmla="*/ 1 h 966"/>
                <a:gd name="T42" fmla="*/ 0 w 281"/>
                <a:gd name="T43" fmla="*/ 1 h 966"/>
                <a:gd name="T44" fmla="*/ 0 w 281"/>
                <a:gd name="T45" fmla="*/ 1 h 966"/>
                <a:gd name="T46" fmla="*/ 0 w 281"/>
                <a:gd name="T47" fmla="*/ 1 h 966"/>
                <a:gd name="T48" fmla="*/ 0 w 281"/>
                <a:gd name="T49" fmla="*/ 1 h 966"/>
                <a:gd name="T50" fmla="*/ 0 w 281"/>
                <a:gd name="T51" fmla="*/ 1 h 966"/>
                <a:gd name="T52" fmla="*/ 0 w 281"/>
                <a:gd name="T53" fmla="*/ 0 h 966"/>
                <a:gd name="T54" fmla="*/ 0 w 281"/>
                <a:gd name="T55" fmla="*/ 0 h 966"/>
                <a:gd name="T56" fmla="*/ 0 w 281"/>
                <a:gd name="T57" fmla="*/ 0 h 96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81" h="966">
                  <a:moveTo>
                    <a:pt x="196" y="0"/>
                  </a:moveTo>
                  <a:lnTo>
                    <a:pt x="150" y="267"/>
                  </a:lnTo>
                  <a:lnTo>
                    <a:pt x="110" y="486"/>
                  </a:lnTo>
                  <a:lnTo>
                    <a:pt x="75" y="641"/>
                  </a:lnTo>
                  <a:lnTo>
                    <a:pt x="35" y="782"/>
                  </a:lnTo>
                  <a:lnTo>
                    <a:pt x="0" y="889"/>
                  </a:lnTo>
                  <a:lnTo>
                    <a:pt x="20" y="936"/>
                  </a:lnTo>
                  <a:lnTo>
                    <a:pt x="50" y="962"/>
                  </a:lnTo>
                  <a:lnTo>
                    <a:pt x="84" y="966"/>
                  </a:lnTo>
                  <a:lnTo>
                    <a:pt x="120" y="956"/>
                  </a:lnTo>
                  <a:lnTo>
                    <a:pt x="145" y="801"/>
                  </a:lnTo>
                  <a:lnTo>
                    <a:pt x="190" y="626"/>
                  </a:lnTo>
                  <a:lnTo>
                    <a:pt x="236" y="467"/>
                  </a:lnTo>
                  <a:lnTo>
                    <a:pt x="281" y="359"/>
                  </a:lnTo>
                  <a:lnTo>
                    <a:pt x="261" y="287"/>
                  </a:lnTo>
                  <a:lnTo>
                    <a:pt x="215" y="432"/>
                  </a:lnTo>
                  <a:lnTo>
                    <a:pt x="165" y="606"/>
                  </a:lnTo>
                  <a:lnTo>
                    <a:pt x="130" y="748"/>
                  </a:lnTo>
                  <a:lnTo>
                    <a:pt x="101" y="870"/>
                  </a:lnTo>
                  <a:lnTo>
                    <a:pt x="80" y="913"/>
                  </a:lnTo>
                  <a:lnTo>
                    <a:pt x="50" y="917"/>
                  </a:lnTo>
                  <a:lnTo>
                    <a:pt x="29" y="889"/>
                  </a:lnTo>
                  <a:lnTo>
                    <a:pt x="55" y="797"/>
                  </a:lnTo>
                  <a:lnTo>
                    <a:pt x="95" y="675"/>
                  </a:lnTo>
                  <a:lnTo>
                    <a:pt x="135" y="525"/>
                  </a:lnTo>
                  <a:lnTo>
                    <a:pt x="165" y="364"/>
                  </a:lnTo>
                  <a:lnTo>
                    <a:pt x="200" y="203"/>
                  </a:lnTo>
                  <a:lnTo>
                    <a:pt x="226" y="83"/>
                  </a:lnTo>
                  <a:lnTo>
                    <a:pt x="19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10" name="Freeform 1049"/>
            <p:cNvSpPr>
              <a:spLocks/>
            </p:cNvSpPr>
            <p:nvPr/>
          </p:nvSpPr>
          <p:spPr bwMode="auto">
            <a:xfrm>
              <a:off x="5219" y="211"/>
              <a:ext cx="190" cy="173"/>
            </a:xfrm>
            <a:custGeom>
              <a:avLst/>
              <a:gdLst>
                <a:gd name="T0" fmla="*/ 0 w 689"/>
                <a:gd name="T1" fmla="*/ 0 h 630"/>
                <a:gd name="T2" fmla="*/ 0 w 689"/>
                <a:gd name="T3" fmla="*/ 0 h 630"/>
                <a:gd name="T4" fmla="*/ 1 w 689"/>
                <a:gd name="T5" fmla="*/ 0 h 630"/>
                <a:gd name="T6" fmla="*/ 1 w 689"/>
                <a:gd name="T7" fmla="*/ 0 h 630"/>
                <a:gd name="T8" fmla="*/ 1 w 689"/>
                <a:gd name="T9" fmla="*/ 0 h 630"/>
                <a:gd name="T10" fmla="*/ 1 w 689"/>
                <a:gd name="T11" fmla="*/ 0 h 630"/>
                <a:gd name="T12" fmla="*/ 1 w 689"/>
                <a:gd name="T13" fmla="*/ 0 h 630"/>
                <a:gd name="T14" fmla="*/ 1 w 689"/>
                <a:gd name="T15" fmla="*/ 1 h 630"/>
                <a:gd name="T16" fmla="*/ 1 w 689"/>
                <a:gd name="T17" fmla="*/ 1 h 630"/>
                <a:gd name="T18" fmla="*/ 1 w 689"/>
                <a:gd name="T19" fmla="*/ 1 h 630"/>
                <a:gd name="T20" fmla="*/ 1 w 689"/>
                <a:gd name="T21" fmla="*/ 1 h 630"/>
                <a:gd name="T22" fmla="*/ 1 w 689"/>
                <a:gd name="T23" fmla="*/ 1 h 630"/>
                <a:gd name="T24" fmla="*/ 1 w 689"/>
                <a:gd name="T25" fmla="*/ 1 h 630"/>
                <a:gd name="T26" fmla="*/ 1 w 689"/>
                <a:gd name="T27" fmla="*/ 1 h 630"/>
                <a:gd name="T28" fmla="*/ 1 w 689"/>
                <a:gd name="T29" fmla="*/ 1 h 630"/>
                <a:gd name="T30" fmla="*/ 1 w 689"/>
                <a:gd name="T31" fmla="*/ 1 h 630"/>
                <a:gd name="T32" fmla="*/ 1 w 689"/>
                <a:gd name="T33" fmla="*/ 1 h 630"/>
                <a:gd name="T34" fmla="*/ 1 w 689"/>
                <a:gd name="T35" fmla="*/ 1 h 630"/>
                <a:gd name="T36" fmla="*/ 1 w 689"/>
                <a:gd name="T37" fmla="*/ 1 h 630"/>
                <a:gd name="T38" fmla="*/ 1 w 689"/>
                <a:gd name="T39" fmla="*/ 1 h 630"/>
                <a:gd name="T40" fmla="*/ 1 w 689"/>
                <a:gd name="T41" fmla="*/ 1 h 630"/>
                <a:gd name="T42" fmla="*/ 1 w 689"/>
                <a:gd name="T43" fmla="*/ 1 h 630"/>
                <a:gd name="T44" fmla="*/ 1 w 689"/>
                <a:gd name="T45" fmla="*/ 1 h 630"/>
                <a:gd name="T46" fmla="*/ 1 w 689"/>
                <a:gd name="T47" fmla="*/ 1 h 630"/>
                <a:gd name="T48" fmla="*/ 1 w 689"/>
                <a:gd name="T49" fmla="*/ 1 h 630"/>
                <a:gd name="T50" fmla="*/ 1 w 689"/>
                <a:gd name="T51" fmla="*/ 1 h 630"/>
                <a:gd name="T52" fmla="*/ 1 w 689"/>
                <a:gd name="T53" fmla="*/ 1 h 630"/>
                <a:gd name="T54" fmla="*/ 1 w 689"/>
                <a:gd name="T55" fmla="*/ 1 h 630"/>
                <a:gd name="T56" fmla="*/ 1 w 689"/>
                <a:gd name="T57" fmla="*/ 1 h 630"/>
                <a:gd name="T58" fmla="*/ 1 w 689"/>
                <a:gd name="T59" fmla="*/ 1 h 630"/>
                <a:gd name="T60" fmla="*/ 1 w 689"/>
                <a:gd name="T61" fmla="*/ 1 h 630"/>
                <a:gd name="T62" fmla="*/ 1 w 689"/>
                <a:gd name="T63" fmla="*/ 0 h 630"/>
                <a:gd name="T64" fmla="*/ 1 w 689"/>
                <a:gd name="T65" fmla="*/ 0 h 630"/>
                <a:gd name="T66" fmla="*/ 1 w 689"/>
                <a:gd name="T67" fmla="*/ 0 h 630"/>
                <a:gd name="T68" fmla="*/ 1 w 689"/>
                <a:gd name="T69" fmla="*/ 0 h 630"/>
                <a:gd name="T70" fmla="*/ 1 w 689"/>
                <a:gd name="T71" fmla="*/ 0 h 630"/>
                <a:gd name="T72" fmla="*/ 0 w 689"/>
                <a:gd name="T73" fmla="*/ 0 h 630"/>
                <a:gd name="T74" fmla="*/ 0 w 689"/>
                <a:gd name="T75" fmla="*/ 0 h 630"/>
                <a:gd name="T76" fmla="*/ 0 w 689"/>
                <a:gd name="T77" fmla="*/ 0 h 630"/>
                <a:gd name="T78" fmla="*/ 0 w 689"/>
                <a:gd name="T79" fmla="*/ 0 h 630"/>
                <a:gd name="T80" fmla="*/ 0 w 689"/>
                <a:gd name="T81" fmla="*/ 0 h 630"/>
                <a:gd name="T82" fmla="*/ 0 w 689"/>
                <a:gd name="T83" fmla="*/ 0 h 630"/>
                <a:gd name="T84" fmla="*/ 0 w 689"/>
                <a:gd name="T85" fmla="*/ 0 h 63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89" h="630">
                  <a:moveTo>
                    <a:pt x="42" y="0"/>
                  </a:moveTo>
                  <a:lnTo>
                    <a:pt x="145" y="7"/>
                  </a:lnTo>
                  <a:lnTo>
                    <a:pt x="256" y="27"/>
                  </a:lnTo>
                  <a:lnTo>
                    <a:pt x="400" y="86"/>
                  </a:lnTo>
                  <a:lnTo>
                    <a:pt x="503" y="151"/>
                  </a:lnTo>
                  <a:lnTo>
                    <a:pt x="576" y="202"/>
                  </a:lnTo>
                  <a:lnTo>
                    <a:pt x="628" y="269"/>
                  </a:lnTo>
                  <a:lnTo>
                    <a:pt x="667" y="330"/>
                  </a:lnTo>
                  <a:lnTo>
                    <a:pt x="689" y="401"/>
                  </a:lnTo>
                  <a:lnTo>
                    <a:pt x="689" y="470"/>
                  </a:lnTo>
                  <a:lnTo>
                    <a:pt x="679" y="520"/>
                  </a:lnTo>
                  <a:lnTo>
                    <a:pt x="644" y="557"/>
                  </a:lnTo>
                  <a:lnTo>
                    <a:pt x="570" y="578"/>
                  </a:lnTo>
                  <a:lnTo>
                    <a:pt x="488" y="586"/>
                  </a:lnTo>
                  <a:lnTo>
                    <a:pt x="453" y="612"/>
                  </a:lnTo>
                  <a:lnTo>
                    <a:pt x="411" y="630"/>
                  </a:lnTo>
                  <a:lnTo>
                    <a:pt x="381" y="630"/>
                  </a:lnTo>
                  <a:lnTo>
                    <a:pt x="359" y="612"/>
                  </a:lnTo>
                  <a:lnTo>
                    <a:pt x="357" y="557"/>
                  </a:lnTo>
                  <a:lnTo>
                    <a:pt x="374" y="489"/>
                  </a:lnTo>
                  <a:lnTo>
                    <a:pt x="408" y="455"/>
                  </a:lnTo>
                  <a:lnTo>
                    <a:pt x="454" y="462"/>
                  </a:lnTo>
                  <a:lnTo>
                    <a:pt x="484" y="496"/>
                  </a:lnTo>
                  <a:lnTo>
                    <a:pt x="533" y="504"/>
                  </a:lnTo>
                  <a:lnTo>
                    <a:pt x="586" y="504"/>
                  </a:lnTo>
                  <a:lnTo>
                    <a:pt x="609" y="490"/>
                  </a:lnTo>
                  <a:lnTo>
                    <a:pt x="631" y="470"/>
                  </a:lnTo>
                  <a:lnTo>
                    <a:pt x="635" y="425"/>
                  </a:lnTo>
                  <a:lnTo>
                    <a:pt x="621" y="386"/>
                  </a:lnTo>
                  <a:lnTo>
                    <a:pt x="598" y="337"/>
                  </a:lnTo>
                  <a:lnTo>
                    <a:pt x="570" y="291"/>
                  </a:lnTo>
                  <a:lnTo>
                    <a:pt x="533" y="262"/>
                  </a:lnTo>
                  <a:lnTo>
                    <a:pt x="481" y="224"/>
                  </a:lnTo>
                  <a:lnTo>
                    <a:pt x="411" y="190"/>
                  </a:lnTo>
                  <a:lnTo>
                    <a:pt x="351" y="166"/>
                  </a:lnTo>
                  <a:lnTo>
                    <a:pt x="264" y="144"/>
                  </a:lnTo>
                  <a:lnTo>
                    <a:pt x="203" y="129"/>
                  </a:lnTo>
                  <a:lnTo>
                    <a:pt x="108" y="129"/>
                  </a:lnTo>
                  <a:lnTo>
                    <a:pt x="64" y="125"/>
                  </a:lnTo>
                  <a:lnTo>
                    <a:pt x="23" y="92"/>
                  </a:lnTo>
                  <a:lnTo>
                    <a:pt x="0" y="49"/>
                  </a:lnTo>
                  <a:lnTo>
                    <a:pt x="12" y="4"/>
                  </a:lnTo>
                  <a:lnTo>
                    <a:pt x="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9711" name="Freeform 1050"/>
            <p:cNvSpPr>
              <a:spLocks/>
            </p:cNvSpPr>
            <p:nvPr/>
          </p:nvSpPr>
          <p:spPr bwMode="auto">
            <a:xfrm>
              <a:off x="5171" y="484"/>
              <a:ext cx="39" cy="52"/>
            </a:xfrm>
            <a:custGeom>
              <a:avLst/>
              <a:gdLst>
                <a:gd name="T0" fmla="*/ 0 w 141"/>
                <a:gd name="T1" fmla="*/ 0 h 187"/>
                <a:gd name="T2" fmla="*/ 0 w 141"/>
                <a:gd name="T3" fmla="*/ 0 h 187"/>
                <a:gd name="T4" fmla="*/ 0 w 141"/>
                <a:gd name="T5" fmla="*/ 0 h 187"/>
                <a:gd name="T6" fmla="*/ 0 w 141"/>
                <a:gd name="T7" fmla="*/ 0 h 187"/>
                <a:gd name="T8" fmla="*/ 0 w 141"/>
                <a:gd name="T9" fmla="*/ 0 h 187"/>
                <a:gd name="T10" fmla="*/ 0 w 141"/>
                <a:gd name="T11" fmla="*/ 0 h 187"/>
                <a:gd name="T12" fmla="*/ 0 w 141"/>
                <a:gd name="T13" fmla="*/ 0 h 187"/>
                <a:gd name="T14" fmla="*/ 0 w 141"/>
                <a:gd name="T15" fmla="*/ 0 h 187"/>
                <a:gd name="T16" fmla="*/ 0 w 141"/>
                <a:gd name="T17" fmla="*/ 0 h 187"/>
                <a:gd name="T18" fmla="*/ 0 w 141"/>
                <a:gd name="T19" fmla="*/ 0 h 1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1" h="187">
                  <a:moveTo>
                    <a:pt x="0" y="163"/>
                  </a:moveTo>
                  <a:lnTo>
                    <a:pt x="16" y="110"/>
                  </a:lnTo>
                  <a:lnTo>
                    <a:pt x="16" y="61"/>
                  </a:lnTo>
                  <a:lnTo>
                    <a:pt x="55" y="32"/>
                  </a:lnTo>
                  <a:lnTo>
                    <a:pt x="123" y="0"/>
                  </a:lnTo>
                  <a:lnTo>
                    <a:pt x="141" y="41"/>
                  </a:lnTo>
                  <a:lnTo>
                    <a:pt x="138" y="107"/>
                  </a:lnTo>
                  <a:lnTo>
                    <a:pt x="86" y="163"/>
                  </a:lnTo>
                  <a:lnTo>
                    <a:pt x="6" y="187"/>
                  </a:lnTo>
                  <a:lnTo>
                    <a:pt x="0" y="1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199689" name="Freeform 1052"/>
          <p:cNvSpPr>
            <a:spLocks/>
          </p:cNvSpPr>
          <p:nvPr/>
        </p:nvSpPr>
        <p:spPr bwMode="auto">
          <a:xfrm rot="5400000">
            <a:off x="-3267075" y="3267075"/>
            <a:ext cx="6911975" cy="377825"/>
          </a:xfrm>
          <a:custGeom>
            <a:avLst/>
            <a:gdLst>
              <a:gd name="T0" fmla="*/ 0 w 5761"/>
              <a:gd name="T1" fmla="*/ 2147483647 h 408"/>
              <a:gd name="T2" fmla="*/ 0 w 5761"/>
              <a:gd name="T3" fmla="*/ 0 h 408"/>
              <a:gd name="T4" fmla="*/ 2147483647 w 5761"/>
              <a:gd name="T5" fmla="*/ 2147483647 h 408"/>
              <a:gd name="T6" fmla="*/ 2147483647 w 5761"/>
              <a:gd name="T7" fmla="*/ 2147483647 h 408"/>
              <a:gd name="T8" fmla="*/ 2147483647 w 5761"/>
              <a:gd name="T9" fmla="*/ 2147483647 h 408"/>
              <a:gd name="T10" fmla="*/ 0 w 5761"/>
              <a:gd name="T11" fmla="*/ 2147483647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F3C9FF0-F487-465A-AA67-DBF5BD30B4AF}" type="slidenum">
              <a:rPr lang="en-GB" sz="2000" smtClean="0">
                <a:solidFill>
                  <a:schemeClr val="accent1"/>
                </a:solidFill>
              </a:rPr>
              <a:pPr eaLnBrk="1" hangingPunct="1"/>
              <a:t>196</a:t>
            </a:fld>
            <a:endParaRPr lang="en-GB" sz="2000" smtClean="0">
              <a:solidFill>
                <a:schemeClr val="accent1"/>
              </a:solidFill>
            </a:endParaRPr>
          </a:p>
        </p:txBody>
      </p:sp>
      <p:sp>
        <p:nvSpPr>
          <p:cNvPr id="20070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0070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00709" name="Rectangle 2"/>
          <p:cNvSpPr>
            <a:spLocks noGrp="1" noChangeArrowheads="1"/>
          </p:cNvSpPr>
          <p:nvPr>
            <p:ph type="title"/>
          </p:nvPr>
        </p:nvSpPr>
        <p:spPr/>
        <p:txBody>
          <a:bodyPr/>
          <a:lstStyle/>
          <a:p>
            <a:pPr eaLnBrk="1" hangingPunct="1"/>
            <a:r>
              <a:rPr lang="en-GB" smtClean="0"/>
              <a:t>Check Your Answers</a:t>
            </a:r>
          </a:p>
        </p:txBody>
      </p:sp>
      <p:sp>
        <p:nvSpPr>
          <p:cNvPr id="200710" name="Rectangle 3"/>
          <p:cNvSpPr>
            <a:spLocks noGrp="1" noChangeArrowheads="1"/>
          </p:cNvSpPr>
          <p:nvPr>
            <p:ph type="body" idx="1"/>
          </p:nvPr>
        </p:nvSpPr>
        <p:spPr/>
        <p:txBody>
          <a:bodyPr/>
          <a:lstStyle/>
          <a:p>
            <a:pPr marL="609600" indent="-609600" eaLnBrk="1" hangingPunct="1">
              <a:buFontTx/>
              <a:buAutoNum type="arabicPeriod"/>
            </a:pPr>
            <a:r>
              <a:rPr lang="en-GB" sz="2400" smtClean="0"/>
              <a:t>F=ma = 10 x 180 = </a:t>
            </a:r>
            <a:r>
              <a:rPr lang="en-GB" sz="2400" b="1" u="sng" smtClean="0"/>
              <a:t>1800 N</a:t>
            </a:r>
            <a:br>
              <a:rPr lang="en-GB" sz="2400" b="1" u="sng" smtClean="0"/>
            </a:br>
            <a:endParaRPr lang="en-GB" sz="2400" b="1" u="sng" smtClean="0"/>
          </a:p>
          <a:p>
            <a:pPr marL="609600" indent="-609600" eaLnBrk="1" hangingPunct="1">
              <a:buFontTx/>
              <a:buAutoNum type="arabicPeriod"/>
            </a:pPr>
            <a:endParaRPr lang="en-GB" sz="2400" b="1" smtClean="0"/>
          </a:p>
          <a:p>
            <a:pPr marL="609600" indent="-609600" eaLnBrk="1" hangingPunct="1">
              <a:buFontTx/>
              <a:buAutoNum type="arabicPeriod"/>
            </a:pPr>
            <a:r>
              <a:rPr lang="en-GB" sz="2400" smtClean="0"/>
              <a:t> </a:t>
            </a:r>
          </a:p>
          <a:p>
            <a:pPr marL="990600" lvl="1" indent="-533400" eaLnBrk="1" hangingPunct="1">
              <a:buFontTx/>
              <a:buAutoNum type="alphaLcParenR"/>
            </a:pPr>
            <a:r>
              <a:rPr lang="en-GB" sz="2000" smtClean="0"/>
              <a:t>W=mg = 100 x 10 = </a:t>
            </a:r>
            <a:r>
              <a:rPr lang="en-GB" sz="2000" b="1" u="sng" smtClean="0"/>
              <a:t>1000 N</a:t>
            </a:r>
          </a:p>
          <a:p>
            <a:pPr marL="990600" lvl="1" indent="-533400" eaLnBrk="1" hangingPunct="1">
              <a:buFontTx/>
              <a:buAutoNum type="alphaLcParenR"/>
            </a:pPr>
            <a:r>
              <a:rPr lang="en-GB" sz="2000" smtClean="0"/>
              <a:t>a=F/m = 1000/100 = </a:t>
            </a:r>
            <a:r>
              <a:rPr lang="en-GB" sz="2000" b="1" u="sng" smtClean="0"/>
              <a:t>10 m/s</a:t>
            </a:r>
          </a:p>
          <a:p>
            <a:pPr marL="990600" lvl="1" indent="-533400" eaLnBrk="1" hangingPunct="1">
              <a:buFontTx/>
              <a:buAutoNum type="alphaLcParenR"/>
            </a:pPr>
            <a:r>
              <a:rPr lang="en-GB" sz="2000" smtClean="0"/>
              <a:t>v=u+at = 0 + 10 x 15 = </a:t>
            </a:r>
            <a:r>
              <a:rPr lang="en-GB" sz="2000" b="1" u="sng" smtClean="0"/>
              <a:t>150m/s</a:t>
            </a:r>
          </a:p>
          <a:p>
            <a:pPr marL="609600" indent="-609600" eaLnBrk="1" hangingPunct="1">
              <a:buFontTx/>
              <a:buAutoNum type="arabicPeriod"/>
            </a:pPr>
            <a:endParaRPr lang="en-GB" sz="2400" smtClean="0"/>
          </a:p>
          <a:p>
            <a:pPr marL="609600" indent="-609600" eaLnBrk="1" hangingPunct="1">
              <a:buFontTx/>
              <a:buAutoNum type="arabicPeriod"/>
            </a:pPr>
            <a:r>
              <a:rPr lang="en-GB" sz="2400" smtClean="0"/>
              <a:t> </a:t>
            </a:r>
            <a:br>
              <a:rPr lang="en-GB" sz="2400" smtClean="0"/>
            </a:br>
            <a:r>
              <a:rPr lang="en-GB" sz="2400" smtClean="0"/>
              <a:t> </a:t>
            </a:r>
          </a:p>
          <a:p>
            <a:pPr marL="990600" lvl="1" indent="-533400" eaLnBrk="1" hangingPunct="1">
              <a:buFontTx/>
              <a:buAutoNum type="alphaLcParenR"/>
            </a:pPr>
            <a:r>
              <a:rPr lang="en-GB" sz="2000" smtClean="0"/>
              <a:t>a=(v-u)/t = (20-0)/18 = </a:t>
            </a:r>
            <a:r>
              <a:rPr lang="en-GB" sz="2000" b="1" u="sng" smtClean="0"/>
              <a:t>1.11 m/s</a:t>
            </a:r>
          </a:p>
          <a:p>
            <a:pPr marL="990600" lvl="1" indent="-533400" eaLnBrk="1" hangingPunct="1">
              <a:buFontTx/>
              <a:buAutoNum type="alphaLcParenR"/>
            </a:pPr>
            <a:r>
              <a:rPr lang="en-GB" sz="2000" smtClean="0"/>
              <a:t>F=ma = 1350 x 1.11 = </a:t>
            </a:r>
            <a:r>
              <a:rPr lang="en-GB" sz="2000" b="1" u="sng" smtClean="0"/>
              <a:t>1498.5 N</a:t>
            </a:r>
          </a:p>
        </p:txBody>
      </p:sp>
      <p:sp>
        <p:nvSpPr>
          <p:cNvPr id="200712" name="Freeform 5"/>
          <p:cNvSpPr>
            <a:spLocks/>
          </p:cNvSpPr>
          <p:nvPr/>
        </p:nvSpPr>
        <p:spPr bwMode="auto">
          <a:xfrm rot="5400000">
            <a:off x="-3267075" y="3267075"/>
            <a:ext cx="6911975" cy="377825"/>
          </a:xfrm>
          <a:custGeom>
            <a:avLst/>
            <a:gdLst>
              <a:gd name="T0" fmla="*/ 0 w 5761"/>
              <a:gd name="T1" fmla="*/ 2147483647 h 408"/>
              <a:gd name="T2" fmla="*/ 0 w 5761"/>
              <a:gd name="T3" fmla="*/ 0 h 408"/>
              <a:gd name="T4" fmla="*/ 2147483647 w 5761"/>
              <a:gd name="T5" fmla="*/ 2147483647 h 408"/>
              <a:gd name="T6" fmla="*/ 2147483647 w 5761"/>
              <a:gd name="T7" fmla="*/ 2147483647 h 408"/>
              <a:gd name="T8" fmla="*/ 2147483647 w 5761"/>
              <a:gd name="T9" fmla="*/ 2147483647 h 408"/>
              <a:gd name="T10" fmla="*/ 0 w 5761"/>
              <a:gd name="T11" fmla="*/ 2147483647 h 4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1" h="408">
                <a:moveTo>
                  <a:pt x="0" y="408"/>
                </a:moveTo>
                <a:lnTo>
                  <a:pt x="0" y="0"/>
                </a:lnTo>
                <a:lnTo>
                  <a:pt x="318" y="318"/>
                </a:lnTo>
                <a:lnTo>
                  <a:pt x="5761" y="318"/>
                </a:lnTo>
                <a:lnTo>
                  <a:pt x="5761" y="408"/>
                </a:lnTo>
                <a:lnTo>
                  <a:pt x="0" y="408"/>
                </a:lnTo>
                <a:close/>
              </a:path>
            </a:pathLst>
          </a:custGeom>
          <a:solidFill>
            <a:srgbClr val="FF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089EF90-1E5A-4502-9706-92A55CB93B66}" type="slidenum">
              <a:rPr lang="en-GB" sz="2000" smtClean="0">
                <a:solidFill>
                  <a:schemeClr val="accent1"/>
                </a:solidFill>
              </a:rPr>
              <a:pPr eaLnBrk="1" hangingPunct="1"/>
              <a:t>197</a:t>
            </a:fld>
            <a:endParaRPr lang="en-GB" sz="2000" smtClean="0">
              <a:solidFill>
                <a:schemeClr val="accent1"/>
              </a:solidFill>
            </a:endParaRPr>
          </a:p>
        </p:txBody>
      </p:sp>
      <p:sp>
        <p:nvSpPr>
          <p:cNvPr id="191491" name="Date Placeholder 2"/>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91492" name="Footer Placeholder 3"/>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91493" name="Rectangle 1026"/>
          <p:cNvSpPr>
            <a:spLocks noGrp="1" noChangeArrowheads="1"/>
          </p:cNvSpPr>
          <p:nvPr>
            <p:ph type="title" idx="4294967295"/>
          </p:nvPr>
        </p:nvSpPr>
        <p:spPr>
          <a:xfrm>
            <a:off x="2057400" y="1524000"/>
            <a:ext cx="5791200" cy="2590800"/>
          </a:xfrm>
        </p:spPr>
        <p:txBody>
          <a:bodyPr/>
          <a:lstStyle/>
          <a:p>
            <a:pPr algn="ctr" eaLnBrk="1" hangingPunct="1"/>
            <a:r>
              <a:rPr lang="en-GB" sz="5400" smtClean="0"/>
              <a:t>Initial FORCES RESEARCH PROJECT</a:t>
            </a:r>
          </a:p>
        </p:txBody>
      </p:sp>
      <p:sp>
        <p:nvSpPr>
          <p:cNvPr id="191494" name="Rectangle 1027"/>
          <p:cNvSpPr>
            <a:spLocks noChangeArrowheads="1"/>
          </p:cNvSpPr>
          <p:nvPr/>
        </p:nvSpPr>
        <p:spPr bwMode="auto">
          <a:xfrm>
            <a:off x="1905000" y="4038600"/>
            <a:ext cx="57912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5400">
                <a:solidFill>
                  <a:srgbClr val="66FFFF"/>
                </a:solidFill>
                <a:latin typeface="Alien Encounters" pitchFamily="2" charset="0"/>
              </a:rPr>
              <a:t>What have you learned?</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EEB97FB-56C2-478E-9683-A4C4F46EA0EF}" type="slidenum">
              <a:rPr lang="en-GB" sz="2000" smtClean="0">
                <a:solidFill>
                  <a:schemeClr val="accent1"/>
                </a:solidFill>
              </a:rPr>
              <a:pPr eaLnBrk="1" hangingPunct="1"/>
              <a:t>198</a:t>
            </a:fld>
            <a:endParaRPr lang="en-GB" sz="2000" smtClean="0">
              <a:solidFill>
                <a:schemeClr val="accent1"/>
              </a:solidFill>
            </a:endParaRPr>
          </a:p>
        </p:txBody>
      </p:sp>
      <p:sp>
        <p:nvSpPr>
          <p:cNvPr id="192515"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92516"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92517" name="Rectangle 1026"/>
          <p:cNvSpPr>
            <a:spLocks noGrp="1" noChangeArrowheads="1"/>
          </p:cNvSpPr>
          <p:nvPr>
            <p:ph type="title" idx="4294967295"/>
          </p:nvPr>
        </p:nvSpPr>
        <p:spPr/>
        <p:txBody>
          <a:bodyPr/>
          <a:lstStyle/>
          <a:p>
            <a:pPr eaLnBrk="1" hangingPunct="1"/>
            <a:r>
              <a:rPr lang="en-GB" smtClean="0"/>
              <a:t>INVESTIGATIONS</a:t>
            </a:r>
          </a:p>
        </p:txBody>
      </p:sp>
      <p:sp>
        <p:nvSpPr>
          <p:cNvPr id="192518" name="Rectangle 1027"/>
          <p:cNvSpPr>
            <a:spLocks noGrp="1" noChangeArrowheads="1"/>
          </p:cNvSpPr>
          <p:nvPr>
            <p:ph type="body" idx="4294967295"/>
          </p:nvPr>
        </p:nvSpPr>
        <p:spPr/>
        <p:txBody>
          <a:bodyPr/>
          <a:lstStyle/>
          <a:p>
            <a:pPr eaLnBrk="1" hangingPunct="1">
              <a:lnSpc>
                <a:spcPct val="90000"/>
              </a:lnSpc>
              <a:tabLst>
                <a:tab pos="290513" algn="l"/>
                <a:tab pos="858838" algn="l"/>
              </a:tabLst>
            </a:pPr>
            <a:r>
              <a:rPr lang="en-GB" sz="2800" smtClean="0">
                <a:cs typeface="Times New Roman" pitchFamily="18" charset="0"/>
              </a:rPr>
              <a:t>Choose one of the investigations to choose from or design your own</a:t>
            </a:r>
          </a:p>
          <a:p>
            <a:pPr eaLnBrk="1" hangingPunct="1">
              <a:lnSpc>
                <a:spcPct val="90000"/>
              </a:lnSpc>
              <a:tabLst>
                <a:tab pos="290513" algn="l"/>
                <a:tab pos="858838" algn="l"/>
              </a:tabLst>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Friction and the driving surface</a:t>
            </a:r>
          </a:p>
          <a:p>
            <a:pPr eaLnBrk="1" hangingPunct="1">
              <a:lnSpc>
                <a:spcPct val="90000"/>
              </a:lnSpc>
              <a:tabLst>
                <a:tab pos="290513" algn="l"/>
                <a:tab pos="858838" algn="l"/>
              </a:tabLst>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Car tyre design</a:t>
            </a:r>
          </a:p>
          <a:p>
            <a:pPr eaLnBrk="1" hangingPunct="1">
              <a:lnSpc>
                <a:spcPct val="90000"/>
              </a:lnSpc>
              <a:tabLst>
                <a:tab pos="290513" algn="l"/>
                <a:tab pos="858838" algn="l"/>
              </a:tabLst>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Brakes how to make them better</a:t>
            </a:r>
          </a:p>
          <a:p>
            <a:pPr eaLnBrk="1" hangingPunct="1">
              <a:lnSpc>
                <a:spcPct val="90000"/>
              </a:lnSpc>
              <a:tabLst>
                <a:tab pos="290513" algn="l"/>
                <a:tab pos="858838" algn="l"/>
              </a:tabLst>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Being a crash test dummy</a:t>
            </a:r>
          </a:p>
          <a:p>
            <a:pPr eaLnBrk="1" hangingPunct="1">
              <a:lnSpc>
                <a:spcPct val="90000"/>
              </a:lnSpc>
              <a:tabLst>
                <a:tab pos="290513" algn="l"/>
                <a:tab pos="858838" algn="l"/>
              </a:tabLst>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Seatbelts are they worth it?</a:t>
            </a:r>
          </a:p>
          <a:p>
            <a:pPr eaLnBrk="1" hangingPunct="1">
              <a:lnSpc>
                <a:spcPct val="90000"/>
              </a:lnSpc>
              <a:tabLst>
                <a:tab pos="290513" algn="l"/>
                <a:tab pos="858838" algn="l"/>
              </a:tabLst>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Run offs what should they be made of?</a:t>
            </a:r>
          </a:p>
          <a:p>
            <a:pPr eaLnBrk="1" hangingPunct="1">
              <a:lnSpc>
                <a:spcPct val="90000"/>
              </a:lnSpc>
              <a:tabLst>
                <a:tab pos="290513" algn="l"/>
                <a:tab pos="858838" algn="l"/>
              </a:tabLst>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How and why lorry brakes smell at the bottom of a slope (height and speed_</a:t>
            </a:r>
          </a:p>
          <a:p>
            <a:pPr eaLnBrk="1" hangingPunct="1">
              <a:lnSpc>
                <a:spcPct val="90000"/>
              </a:lnSpc>
              <a:tabLst>
                <a:tab pos="290513" algn="l"/>
                <a:tab pos="858838" algn="l"/>
              </a:tabLst>
            </a:pPr>
            <a:endParaRPr lang="en-GB" sz="2800" smtClean="0"/>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1B60334-9078-4D6E-AD15-101D8A6F43AB}" type="slidenum">
              <a:rPr lang="en-GB" sz="2000" smtClean="0">
                <a:solidFill>
                  <a:schemeClr val="accent1"/>
                </a:solidFill>
              </a:rPr>
              <a:pPr eaLnBrk="1" hangingPunct="1"/>
              <a:t>199</a:t>
            </a:fld>
            <a:endParaRPr lang="en-GB" sz="2000" smtClean="0">
              <a:solidFill>
                <a:schemeClr val="accent1"/>
              </a:solidFill>
            </a:endParaRPr>
          </a:p>
        </p:txBody>
      </p:sp>
      <p:sp>
        <p:nvSpPr>
          <p:cNvPr id="193539"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93540"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93541" name="Rectangle 2"/>
          <p:cNvSpPr>
            <a:spLocks noGrp="1" noChangeArrowheads="1"/>
          </p:cNvSpPr>
          <p:nvPr>
            <p:ph type="title" idx="4294967295"/>
          </p:nvPr>
        </p:nvSpPr>
        <p:spPr/>
        <p:txBody>
          <a:bodyPr/>
          <a:lstStyle/>
          <a:p>
            <a:pPr eaLnBrk="1" hangingPunct="1"/>
            <a:r>
              <a:rPr lang="en-GB" smtClean="0">
                <a:cs typeface="Times New Roman" pitchFamily="18" charset="0"/>
              </a:rPr>
              <a:t>LOCKERBIE ACADEMY 												TRANSPORT UNIT</a:t>
            </a:r>
            <a:r>
              <a:rPr lang="en-GB" smtClean="0"/>
              <a:t> </a:t>
            </a:r>
          </a:p>
        </p:txBody>
      </p:sp>
      <p:sp>
        <p:nvSpPr>
          <p:cNvPr id="193542" name="Text Box 3"/>
          <p:cNvSpPr txBox="1">
            <a:spLocks noChangeArrowheads="1"/>
          </p:cNvSpPr>
          <p:nvPr/>
        </p:nvSpPr>
        <p:spPr bwMode="auto">
          <a:xfrm>
            <a:off x="990600" y="1828800"/>
            <a:ext cx="73914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4000">
                <a:solidFill>
                  <a:schemeClr val="bg1"/>
                </a:solidFill>
                <a:latin typeface="Comic Sans MS" pitchFamily="66" charset="0"/>
                <a:cs typeface="Times New Roman" pitchFamily="18" charset="0"/>
              </a:rPr>
              <a:t>Look at Road safety Campaigns, stopping distance, reaction timers, car accidents</a:t>
            </a:r>
          </a:p>
          <a:p>
            <a:pPr eaLnBrk="1" hangingPunct="1"/>
            <a:r>
              <a:rPr lang="en-GB" sz="4000">
                <a:solidFill>
                  <a:schemeClr val="bg1"/>
                </a:solidFill>
                <a:latin typeface="Comic Sans MS" pitchFamily="66" charset="0"/>
                <a:cs typeface="Times New Roman" pitchFamily="18" charset="0"/>
              </a:rPr>
              <a:t>Discuss how cars can be designed to be safe. Where can improvements be made?</a:t>
            </a:r>
          </a:p>
          <a:p>
            <a:pPr eaLnBrk="1" hangingPunct="1"/>
            <a:endParaRPr lang="en-GB" sz="4000">
              <a:solidFill>
                <a:schemeClr val="bg1"/>
              </a:solidFill>
              <a:latin typeface="Comic Sans MS"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FD66066-7038-40F7-9E77-47FD707E29B7}" type="slidenum">
              <a:rPr lang="en-GB" sz="2000" smtClean="0">
                <a:solidFill>
                  <a:schemeClr val="accent1"/>
                </a:solidFill>
              </a:rPr>
              <a:pPr eaLnBrk="1" hangingPunct="1"/>
              <a:t>2</a:t>
            </a:fld>
            <a:endParaRPr lang="en-GB" sz="2000" smtClean="0">
              <a:solidFill>
                <a:schemeClr val="accent1"/>
              </a:solidFill>
            </a:endParaRPr>
          </a:p>
        </p:txBody>
      </p:sp>
      <p:sp>
        <p:nvSpPr>
          <p:cNvPr id="307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07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3077" name="Picture 6" descr="_46928152_11decfourde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500" y="1700213"/>
            <a:ext cx="7175500"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2"/>
          <p:cNvSpPr>
            <a:spLocks noGrp="1" noChangeArrowheads="1"/>
          </p:cNvSpPr>
          <p:nvPr>
            <p:ph type="title"/>
          </p:nvPr>
        </p:nvSpPr>
        <p:spPr/>
        <p:txBody>
          <a:bodyPr/>
          <a:lstStyle/>
          <a:p>
            <a:pPr eaLnBrk="1" hangingPunct="1"/>
            <a:r>
              <a:rPr lang="en-GB" smtClean="0"/>
              <a:t>BACKGROUND</a:t>
            </a:r>
          </a:p>
        </p:txBody>
      </p:sp>
      <p:sp>
        <p:nvSpPr>
          <p:cNvPr id="3079" name="Rectangle 3" descr="Purple mesh"/>
          <p:cNvSpPr>
            <a:spLocks noGrp="1" noChangeArrowheads="1"/>
          </p:cNvSpPr>
          <p:nvPr>
            <p:ph type="body" idx="1"/>
          </p:nvPr>
        </p:nvSpPr>
        <p:spPr>
          <a:xfrm>
            <a:off x="0" y="1700213"/>
            <a:ext cx="2819400" cy="3960812"/>
          </a:xfrm>
          <a:blipFill dpi="0" rotWithShape="1">
            <a:blip r:embed="rId3"/>
            <a:srcRect/>
            <a:tile tx="0" ty="0" sx="100000" sy="100000" flip="none" algn="tl"/>
          </a:blipFill>
        </p:spPr>
        <p:txBody>
          <a:bodyPr/>
          <a:lstStyle/>
          <a:p>
            <a:pPr eaLnBrk="1" hangingPunct="1">
              <a:lnSpc>
                <a:spcPct val="120000"/>
              </a:lnSpc>
              <a:buFontTx/>
              <a:buNone/>
            </a:pPr>
            <a:r>
              <a:rPr lang="en-GB" sz="2000" smtClean="0"/>
              <a:t>	</a:t>
            </a:r>
            <a:r>
              <a:rPr lang="en-GB" sz="2000" smtClean="0">
                <a:solidFill>
                  <a:schemeClr val="bg1"/>
                </a:solidFill>
              </a:rPr>
              <a:t>On average, some seven people are killed every day on the roads in Great Britain. Hundreds more are injured, many of them seriously, often with life changing consequences.</a:t>
            </a:r>
            <a:r>
              <a:rPr lang="en-GB" sz="2000" smtClean="0"/>
              <a:t> </a:t>
            </a:r>
          </a:p>
        </p:txBody>
      </p:sp>
      <p:sp>
        <p:nvSpPr>
          <p:cNvPr id="3080" name="Text Box 4">
            <a:hlinkClick r:id="rId4"/>
          </p:cNvPr>
          <p:cNvSpPr txBox="1">
            <a:spLocks noChangeArrowheads="1"/>
          </p:cNvSpPr>
          <p:nvPr/>
        </p:nvSpPr>
        <p:spPr bwMode="auto">
          <a:xfrm>
            <a:off x="4859338" y="333375"/>
            <a:ext cx="2841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hlinkClick r:id="rId4"/>
              </a:rPr>
              <a:t>bbc news background</a:t>
            </a:r>
            <a:endParaRPr lang="en-GB"/>
          </a:p>
        </p:txBody>
      </p:sp>
      <p:sp>
        <p:nvSpPr>
          <p:cNvPr id="3081" name="Rectangle 7"/>
          <p:cNvSpPr>
            <a:spLocks noChangeArrowheads="1"/>
          </p:cNvSpPr>
          <p:nvPr/>
        </p:nvSpPr>
        <p:spPr bwMode="auto">
          <a:xfrm>
            <a:off x="250825" y="836613"/>
            <a:ext cx="83534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b="1">
                <a:solidFill>
                  <a:srgbClr val="FFFF00"/>
                </a:solidFill>
              </a:rPr>
              <a:t>For an everyday activity, travelling by road is probably the riskiest thing many of us do on a regular basis.</a:t>
            </a:r>
          </a:p>
        </p:txBody>
      </p:sp>
      <p:sp>
        <p:nvSpPr>
          <p:cNvPr id="3082" name="Rectangle 8"/>
          <p:cNvSpPr>
            <a:spLocks noChangeArrowheads="1"/>
          </p:cNvSpPr>
          <p:nvPr/>
        </p:nvSpPr>
        <p:spPr bwMode="auto">
          <a:xfrm>
            <a:off x="323850" y="5734050"/>
            <a:ext cx="853440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pPr>
            <a:r>
              <a:rPr lang="en-GB">
                <a:solidFill>
                  <a:srgbClr val="FFFF00"/>
                </a:solidFill>
              </a:rPr>
              <a:t>In the past 10 years, the death toll has amounted to 32,298. As such road crashes are the largest single cause of accidental death for people aged between 5 and 35 years.</a:t>
            </a:r>
            <a:r>
              <a:rPr lang="en-GB"/>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FE2B0B1-C0EF-413A-BA57-5DAD542AAE78}" type="slidenum">
              <a:rPr lang="en-GB" sz="2000" smtClean="0">
                <a:solidFill>
                  <a:schemeClr val="accent1"/>
                </a:solidFill>
              </a:rPr>
              <a:pPr eaLnBrk="1" hangingPunct="1"/>
              <a:t>20</a:t>
            </a:fld>
            <a:endParaRPr lang="en-GB" sz="2000" smtClean="0">
              <a:solidFill>
                <a:schemeClr val="accent1"/>
              </a:solidFill>
            </a:endParaRPr>
          </a:p>
        </p:txBody>
      </p:sp>
      <p:sp>
        <p:nvSpPr>
          <p:cNvPr id="2457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458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4581" name="Rectangle 2"/>
          <p:cNvSpPr>
            <a:spLocks noGrp="1" noChangeArrowheads="1"/>
          </p:cNvSpPr>
          <p:nvPr>
            <p:ph type="title"/>
          </p:nvPr>
        </p:nvSpPr>
        <p:spPr/>
        <p:txBody>
          <a:bodyPr/>
          <a:lstStyle/>
          <a:p>
            <a:pPr eaLnBrk="1" hangingPunct="1"/>
            <a:r>
              <a:rPr lang="en-GB" smtClean="0"/>
              <a:t>GO ON A FORCE WALK WITH YOUR TEACHER</a:t>
            </a:r>
          </a:p>
        </p:txBody>
      </p:sp>
      <p:sp>
        <p:nvSpPr>
          <p:cNvPr id="24582" name="Rectangle 3"/>
          <p:cNvSpPr>
            <a:spLocks noGrp="1" noChangeArrowheads="1"/>
          </p:cNvSpPr>
          <p:nvPr>
            <p:ph type="body" idx="1"/>
          </p:nvPr>
        </p:nvSpPr>
        <p:spPr>
          <a:xfrm>
            <a:off x="5259388" y="2565400"/>
            <a:ext cx="3884612" cy="3216275"/>
          </a:xfrm>
        </p:spPr>
        <p:txBody>
          <a:bodyPr/>
          <a:lstStyle/>
          <a:p>
            <a:pPr algn="ctr" eaLnBrk="1" hangingPunct="1">
              <a:lnSpc>
                <a:spcPct val="90000"/>
              </a:lnSpc>
            </a:pPr>
            <a:r>
              <a:rPr lang="en-GB" sz="4400" smtClean="0"/>
              <a:t>TAKE YOUR TEACHER ON A FORCE WALK!</a:t>
            </a:r>
          </a:p>
        </p:txBody>
      </p:sp>
      <p:pic>
        <p:nvPicPr>
          <p:cNvPr id="24583" name="Picture 8" descr="MC90043939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57425"/>
            <a:ext cx="4302125"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9" descr="MC90015721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92150"/>
            <a:ext cx="1333500"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10" descr="MC90044193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4663" y="1052513"/>
            <a:ext cx="18891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E0CD400-4928-4A7D-A882-4005CB95B5D7}" type="slidenum">
              <a:rPr lang="en-GB" sz="2000" smtClean="0">
                <a:solidFill>
                  <a:schemeClr val="accent1"/>
                </a:solidFill>
              </a:rPr>
              <a:pPr eaLnBrk="1" hangingPunct="1"/>
              <a:t>200</a:t>
            </a:fld>
            <a:endParaRPr lang="en-GB" sz="2000" smtClean="0">
              <a:solidFill>
                <a:schemeClr val="accent1"/>
              </a:solidFill>
            </a:endParaRPr>
          </a:p>
        </p:txBody>
      </p:sp>
      <p:sp>
        <p:nvSpPr>
          <p:cNvPr id="194563"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94564"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94565" name="Rectangle 1026"/>
          <p:cNvSpPr>
            <a:spLocks noGrp="1" noChangeArrowheads="1"/>
          </p:cNvSpPr>
          <p:nvPr>
            <p:ph type="title" idx="4294967295"/>
          </p:nvPr>
        </p:nvSpPr>
        <p:spPr/>
        <p:txBody>
          <a:bodyPr/>
          <a:lstStyle/>
          <a:p>
            <a:pPr eaLnBrk="1" hangingPunct="1"/>
            <a:r>
              <a:rPr lang="en-GB" smtClean="0"/>
              <a:t>DISCUSSION- </a:t>
            </a:r>
            <a:r>
              <a:rPr lang="en-GB" smtClean="0">
                <a:cs typeface="Times New Roman" pitchFamily="18" charset="0"/>
              </a:rPr>
              <a:t>Choose one of the topics to discuss</a:t>
            </a:r>
          </a:p>
        </p:txBody>
      </p:sp>
      <p:sp>
        <p:nvSpPr>
          <p:cNvPr id="194566" name="Rectangle 1027"/>
          <p:cNvSpPr>
            <a:spLocks noGrp="1" noChangeArrowheads="1"/>
          </p:cNvSpPr>
          <p:nvPr>
            <p:ph type="body" idx="4294967295"/>
          </p:nvPr>
        </p:nvSpPr>
        <p:spPr>
          <a:xfrm>
            <a:off x="228600" y="990600"/>
            <a:ext cx="8915400" cy="4800600"/>
          </a:xfrm>
        </p:spPr>
        <p:txBody>
          <a:bodyPr/>
          <a:lstStyle/>
          <a:p>
            <a:pPr eaLnBrk="1" hangingPunct="1">
              <a:lnSpc>
                <a:spcPct val="90000"/>
              </a:lnSpc>
              <a:buFontTx/>
              <a:buNone/>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Should the speed limit on motorways be increased?</a:t>
            </a:r>
          </a:p>
          <a:p>
            <a:pPr eaLnBrk="1" hangingPunct="1">
              <a:lnSpc>
                <a:spcPct val="90000"/>
              </a:lnSpc>
              <a:buFontTx/>
              <a:buNone/>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What should be the punishment for drink drivers?</a:t>
            </a:r>
          </a:p>
          <a:p>
            <a:pPr eaLnBrk="1" hangingPunct="1">
              <a:lnSpc>
                <a:spcPct val="90000"/>
              </a:lnSpc>
              <a:buFontTx/>
              <a:buNone/>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The age for people to learn to drive should be increased/ decreased.</a:t>
            </a:r>
          </a:p>
          <a:p>
            <a:pPr eaLnBrk="1" hangingPunct="1">
              <a:lnSpc>
                <a:spcPct val="90000"/>
              </a:lnSpc>
              <a:buFontTx/>
              <a:buNone/>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The cost for Fuel in rural areas should be reduced</a:t>
            </a:r>
          </a:p>
          <a:p>
            <a:pPr eaLnBrk="1" hangingPunct="1">
              <a:lnSpc>
                <a:spcPct val="90000"/>
              </a:lnSpc>
              <a:buFontTx/>
              <a:buNone/>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We should learn to drive at school</a:t>
            </a:r>
          </a:p>
          <a:p>
            <a:pPr eaLnBrk="1" hangingPunct="1">
              <a:lnSpc>
                <a:spcPct val="90000"/>
              </a:lnSpc>
              <a:buFontTx/>
              <a:buNone/>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Driving lessons should be free and compulsory</a:t>
            </a:r>
          </a:p>
          <a:p>
            <a:pPr eaLnBrk="1" hangingPunct="1">
              <a:lnSpc>
                <a:spcPct val="90000"/>
              </a:lnSpc>
              <a:buFontTx/>
              <a:buNone/>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The insurance for young drivers is too expensive</a:t>
            </a:r>
          </a:p>
          <a:p>
            <a:pPr eaLnBrk="1" hangingPunct="1">
              <a:lnSpc>
                <a:spcPct val="90000"/>
              </a:lnSpc>
              <a:buFontTx/>
              <a:buNone/>
            </a:pPr>
            <a:r>
              <a:rPr lang="en-GB" sz="2800" smtClean="0">
                <a:latin typeface="Symbol" pitchFamily="18" charset="2"/>
                <a:cs typeface="Times New Roman" pitchFamily="18" charset="0"/>
              </a:rPr>
              <a:t>·</a:t>
            </a:r>
            <a:r>
              <a:rPr lang="en-GB" sz="2800" smtClean="0">
                <a:latin typeface="Times New Roman" pitchFamily="18" charset="0"/>
                <a:cs typeface="Times New Roman" pitchFamily="18" charset="0"/>
              </a:rPr>
              <a:t>  </a:t>
            </a:r>
            <a:r>
              <a:rPr lang="en-GB" sz="2800" smtClean="0">
                <a:cs typeface="Times New Roman" pitchFamily="18" charset="0"/>
              </a:rPr>
              <a:t>All cars in Scotland should have snow tyres in winter</a:t>
            </a:r>
          </a:p>
          <a:p>
            <a:pPr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E6B6934-FB99-4CBC-8D33-2F453E901434}" type="slidenum">
              <a:rPr lang="en-GB" sz="2000" smtClean="0">
                <a:solidFill>
                  <a:schemeClr val="accent1"/>
                </a:solidFill>
              </a:rPr>
              <a:pPr eaLnBrk="1" hangingPunct="1"/>
              <a:t>201</a:t>
            </a:fld>
            <a:endParaRPr lang="en-GB" sz="2000" smtClean="0">
              <a:solidFill>
                <a:schemeClr val="accent1"/>
              </a:solidFill>
            </a:endParaRPr>
          </a:p>
        </p:txBody>
      </p:sp>
      <p:sp>
        <p:nvSpPr>
          <p:cNvPr id="195587"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95588"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95589" name="Rectangle 2"/>
          <p:cNvSpPr>
            <a:spLocks noGrp="1" noChangeArrowheads="1"/>
          </p:cNvSpPr>
          <p:nvPr>
            <p:ph type="title" idx="4294967295"/>
          </p:nvPr>
        </p:nvSpPr>
        <p:spPr/>
        <p:txBody>
          <a:bodyPr/>
          <a:lstStyle/>
          <a:p>
            <a:pPr eaLnBrk="1" hangingPunct="1"/>
            <a:r>
              <a:rPr lang="en-GB" smtClean="0">
                <a:cs typeface="Times New Roman" pitchFamily="18" charset="0"/>
              </a:rPr>
              <a:t>YOUR TASK.</a:t>
            </a:r>
          </a:p>
        </p:txBody>
      </p:sp>
      <p:sp>
        <p:nvSpPr>
          <p:cNvPr id="195590" name="Rectangle 3"/>
          <p:cNvSpPr>
            <a:spLocks noGrp="1" noChangeArrowheads="1"/>
          </p:cNvSpPr>
          <p:nvPr>
            <p:ph type="body" idx="4294967295"/>
          </p:nvPr>
        </p:nvSpPr>
        <p:spPr>
          <a:xfrm>
            <a:off x="228600" y="762000"/>
            <a:ext cx="8915400" cy="4800600"/>
          </a:xfrm>
        </p:spPr>
        <p:txBody>
          <a:bodyPr/>
          <a:lstStyle/>
          <a:p>
            <a:pPr marL="533400" indent="-533400" eaLnBrk="1" hangingPunct="1">
              <a:lnSpc>
                <a:spcPct val="90000"/>
              </a:lnSpc>
              <a:buFontTx/>
              <a:buNone/>
            </a:pPr>
            <a:r>
              <a:rPr lang="en-GB" sz="2800" smtClean="0">
                <a:cs typeface="Times New Roman" pitchFamily="18" charset="0"/>
              </a:rPr>
              <a:t>Working in teams you need to:</a:t>
            </a:r>
          </a:p>
          <a:p>
            <a:pPr marL="533400" indent="-533400" eaLnBrk="1" hangingPunct="1">
              <a:lnSpc>
                <a:spcPct val="90000"/>
              </a:lnSpc>
            </a:pPr>
            <a:r>
              <a:rPr lang="en-GB" sz="2800" smtClean="0">
                <a:cs typeface="Times New Roman" pitchFamily="18" charset="0"/>
              </a:rPr>
              <a:t>6.</a:t>
            </a:r>
            <a:r>
              <a:rPr lang="en-GB" sz="2800" smtClean="0">
                <a:latin typeface="Times New Roman" pitchFamily="18" charset="0"/>
                <a:cs typeface="Times New Roman" pitchFamily="18" charset="0"/>
              </a:rPr>
              <a:t> </a:t>
            </a:r>
            <a:r>
              <a:rPr lang="en-GB" sz="2800" smtClean="0">
                <a:cs typeface="Times New Roman" pitchFamily="18" charset="0"/>
              </a:rPr>
              <a:t>Record this value on your worksheet</a:t>
            </a:r>
          </a:p>
          <a:p>
            <a:pPr marL="533400" indent="-533400" eaLnBrk="1" hangingPunct="1">
              <a:lnSpc>
                <a:spcPct val="90000"/>
              </a:lnSpc>
            </a:pPr>
            <a:r>
              <a:rPr lang="en-GB" sz="2800" smtClean="0">
                <a:cs typeface="Times New Roman" pitchFamily="18" charset="0"/>
              </a:rPr>
              <a:t>7.</a:t>
            </a:r>
            <a:r>
              <a:rPr lang="en-GB" sz="2800" smtClean="0">
                <a:latin typeface="Times New Roman" pitchFamily="18" charset="0"/>
                <a:cs typeface="Times New Roman" pitchFamily="18" charset="0"/>
              </a:rPr>
              <a:t> t</a:t>
            </a:r>
            <a:r>
              <a:rPr lang="en-GB" sz="2800" smtClean="0">
                <a:cs typeface="Times New Roman" pitchFamily="18" charset="0"/>
              </a:rPr>
              <a:t>ime how long note down </a:t>
            </a:r>
          </a:p>
          <a:p>
            <a:pPr marL="533400" indent="-533400" eaLnBrk="1" hangingPunct="1">
              <a:lnSpc>
                <a:spcPct val="90000"/>
              </a:lnSpc>
            </a:pPr>
            <a:r>
              <a:rPr lang="en-GB" sz="2800" smtClean="0">
                <a:cs typeface="Times New Roman" pitchFamily="18" charset="0"/>
              </a:rPr>
              <a:t>8.</a:t>
            </a:r>
            <a:r>
              <a:rPr lang="en-GB" sz="2800" smtClean="0">
                <a:latin typeface="Times New Roman" pitchFamily="18" charset="0"/>
                <a:cs typeface="Times New Roman" pitchFamily="18" charset="0"/>
              </a:rPr>
              <a:t>  </a:t>
            </a:r>
            <a:r>
              <a:rPr lang="en-GB" sz="2800" smtClean="0">
                <a:cs typeface="Times New Roman" pitchFamily="18" charset="0"/>
              </a:rPr>
              <a:t>record as tally marks on your worksheet every time each person in the group leaves the track</a:t>
            </a:r>
          </a:p>
          <a:p>
            <a:pPr marL="533400" indent="-533400" eaLnBrk="1" hangingPunct="1">
              <a:lnSpc>
                <a:spcPct val="90000"/>
              </a:lnSpc>
            </a:pPr>
            <a:r>
              <a:rPr lang="en-GB" sz="2800" smtClean="0">
                <a:cs typeface="Times New Roman" pitchFamily="18" charset="0"/>
              </a:rPr>
              <a:t>9.</a:t>
            </a:r>
            <a:r>
              <a:rPr lang="en-GB" sz="2800" smtClean="0">
                <a:latin typeface="Times New Roman" pitchFamily="18" charset="0"/>
                <a:cs typeface="Times New Roman" pitchFamily="18" charset="0"/>
              </a:rPr>
              <a:t> </a:t>
            </a:r>
            <a:r>
              <a:rPr lang="en-GB" sz="2800" smtClean="0">
                <a:cs typeface="Times New Roman" pitchFamily="18" charset="0"/>
              </a:rPr>
              <a:t>Find the average speed of the car for each person</a:t>
            </a:r>
          </a:p>
          <a:p>
            <a:pPr marL="533400" indent="-533400" eaLnBrk="1" hangingPunct="1">
              <a:lnSpc>
                <a:spcPct val="90000"/>
              </a:lnSpc>
            </a:pPr>
            <a:r>
              <a:rPr lang="en-GB" sz="2800" smtClean="0">
                <a:cs typeface="Times New Roman" pitchFamily="18" charset="0"/>
              </a:rPr>
              <a:t>10.Find the average velocity of the car for each person.</a:t>
            </a:r>
          </a:p>
          <a:p>
            <a:pPr marL="533400" indent="-533400" eaLnBrk="1" hangingPunct="1">
              <a:lnSpc>
                <a:spcPct val="90000"/>
              </a:lnSpc>
            </a:pPr>
            <a:r>
              <a:rPr lang="en-GB" sz="2800" smtClean="0">
                <a:cs typeface="Times New Roman" pitchFamily="18" charset="0"/>
              </a:rPr>
              <a:t>11.Using the ALBA package record the instantaneous speed of the vehicle at the specific place in the track (see the additional worksheet)</a:t>
            </a:r>
          </a:p>
          <a:p>
            <a:pPr marL="533400" indent="-533400" eaLnBrk="1" hangingPunct="1">
              <a:lnSpc>
                <a:spcPct val="90000"/>
              </a:lnSpc>
            </a:pPr>
            <a:r>
              <a:rPr lang="en-GB" sz="2800" smtClean="0">
                <a:cs typeface="Times New Roman" pitchFamily="18" charset="0"/>
              </a:rPr>
              <a:t> </a:t>
            </a:r>
          </a:p>
          <a:p>
            <a:pPr marL="533400" indent="-533400" eaLnBrk="1" hangingPunct="1">
              <a:lnSpc>
                <a:spcPct val="90000"/>
              </a:lnSpc>
            </a:pPr>
            <a:endParaRPr lang="en-GB" sz="2800" smtClean="0"/>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C79302F-F8B4-4B01-93C5-56B9AA27F75D}" type="slidenum">
              <a:rPr lang="en-GB" sz="2000" smtClean="0">
                <a:solidFill>
                  <a:schemeClr val="accent1"/>
                </a:solidFill>
              </a:rPr>
              <a:pPr eaLnBrk="1" hangingPunct="1"/>
              <a:t>202</a:t>
            </a:fld>
            <a:endParaRPr lang="en-GB" sz="2000" smtClean="0">
              <a:solidFill>
                <a:schemeClr val="accent1"/>
              </a:solidFill>
            </a:endParaRPr>
          </a:p>
        </p:txBody>
      </p:sp>
      <p:sp>
        <p:nvSpPr>
          <p:cNvPr id="196611"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96612"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96613" name="Rectangle 2"/>
          <p:cNvSpPr>
            <a:spLocks noGrp="1" noChangeArrowheads="1"/>
          </p:cNvSpPr>
          <p:nvPr>
            <p:ph type="title" idx="4294967295"/>
          </p:nvPr>
        </p:nvSpPr>
        <p:spPr/>
        <p:txBody>
          <a:bodyPr/>
          <a:lstStyle/>
          <a:p>
            <a:pPr eaLnBrk="1" hangingPunct="1"/>
            <a:endParaRPr lang="en-US" smtClean="0"/>
          </a:p>
        </p:txBody>
      </p:sp>
      <p:sp>
        <p:nvSpPr>
          <p:cNvPr id="196614" name="Rectangle 3"/>
          <p:cNvSpPr>
            <a:spLocks noGrp="1" noChangeArrowheads="1"/>
          </p:cNvSpPr>
          <p:nvPr>
            <p:ph type="body" idx="4294967295"/>
          </p:nvPr>
        </p:nvSpPr>
        <p:spPr>
          <a:xfrm>
            <a:off x="228600" y="1219200"/>
            <a:ext cx="8534400" cy="4800600"/>
          </a:xfrm>
        </p:spPr>
        <p:txBody>
          <a:bodyPr/>
          <a:lstStyle/>
          <a:p>
            <a:pPr marL="476250" indent="-290513" eaLnBrk="1" hangingPunct="1">
              <a:tabLst>
                <a:tab pos="569913" algn="l"/>
                <a:tab pos="858838" algn="l"/>
              </a:tabLst>
            </a:pPr>
            <a:r>
              <a:rPr lang="en-GB" smtClean="0">
                <a:cs typeface="Times New Roman" pitchFamily="18" charset="0"/>
              </a:rPr>
              <a:t>TASK</a:t>
            </a:r>
          </a:p>
          <a:p>
            <a:pPr marL="476250" indent="-290513" eaLnBrk="1" hangingPunct="1">
              <a:buFontTx/>
              <a:buNone/>
              <a:tabLst>
                <a:tab pos="569913" algn="l"/>
                <a:tab pos="858838" algn="l"/>
              </a:tabLst>
            </a:pPr>
            <a:r>
              <a:rPr lang="en-GB" smtClean="0">
                <a:cs typeface="Times New Roman" pitchFamily="18" charset="0"/>
              </a:rPr>
              <a:t>We need to know the </a:t>
            </a:r>
          </a:p>
          <a:p>
            <a:pPr marL="476250" indent="-290513" eaLnBrk="1" hangingPunct="1">
              <a:buFontTx/>
              <a:buNone/>
              <a:tabLst>
                <a:tab pos="569913" algn="l"/>
                <a:tab pos="858838" algn="l"/>
              </a:tabLst>
            </a:pPr>
            <a:r>
              <a:rPr lang="en-GB" smtClean="0">
                <a:cs typeface="Times New Roman" pitchFamily="18" charset="0"/>
              </a:rPr>
              <a:t>1.</a:t>
            </a:r>
            <a:r>
              <a:rPr lang="en-GB" smtClean="0">
                <a:latin typeface="Times New Roman" pitchFamily="18" charset="0"/>
                <a:cs typeface="Times New Roman" pitchFamily="18" charset="0"/>
              </a:rPr>
              <a:t>  </a:t>
            </a:r>
            <a:r>
              <a:rPr lang="en-GB" smtClean="0">
                <a:cs typeface="Times New Roman" pitchFamily="18" charset="0"/>
              </a:rPr>
              <a:t>distance your vehicle will travel</a:t>
            </a:r>
          </a:p>
          <a:p>
            <a:pPr marL="476250" indent="-290513" eaLnBrk="1" hangingPunct="1">
              <a:buFontTx/>
              <a:buNone/>
              <a:tabLst>
                <a:tab pos="569913" algn="l"/>
                <a:tab pos="858838" algn="l"/>
              </a:tabLst>
            </a:pPr>
            <a:r>
              <a:rPr lang="en-GB" smtClean="0">
                <a:cs typeface="Times New Roman" pitchFamily="18" charset="0"/>
              </a:rPr>
              <a:t>2.</a:t>
            </a:r>
            <a:r>
              <a:rPr lang="en-GB" smtClean="0">
                <a:latin typeface="Times New Roman" pitchFamily="18" charset="0"/>
                <a:cs typeface="Times New Roman" pitchFamily="18" charset="0"/>
              </a:rPr>
              <a:t> </a:t>
            </a:r>
            <a:r>
              <a:rPr lang="en-GB" smtClean="0">
                <a:cs typeface="Times New Roman" pitchFamily="18" charset="0"/>
              </a:rPr>
              <a:t>the average speed over the whole journey </a:t>
            </a:r>
          </a:p>
          <a:p>
            <a:pPr marL="476250" indent="-290513" eaLnBrk="1" hangingPunct="1">
              <a:buFontTx/>
              <a:buNone/>
              <a:tabLst>
                <a:tab pos="569913" algn="l"/>
                <a:tab pos="858838" algn="l"/>
              </a:tabLst>
            </a:pPr>
            <a:r>
              <a:rPr lang="en-GB" smtClean="0">
                <a:cs typeface="Times New Roman" pitchFamily="18" charset="0"/>
              </a:rPr>
              <a:t>3.</a:t>
            </a:r>
            <a:r>
              <a:rPr lang="en-GB" smtClean="0">
                <a:latin typeface="Times New Roman" pitchFamily="18" charset="0"/>
                <a:cs typeface="Times New Roman" pitchFamily="18" charset="0"/>
              </a:rPr>
              <a:t>  </a:t>
            </a:r>
            <a:r>
              <a:rPr lang="en-GB" smtClean="0">
                <a:cs typeface="Times New Roman" pitchFamily="18" charset="0"/>
              </a:rPr>
              <a:t>the instantaneous speed of the vehicle as it goes round the roundabout (or alternative)</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60DFA4-C96A-4FE6-B232-C33F8B817877}" type="slidenum">
              <a:rPr lang="en-GB" sz="2000" smtClean="0">
                <a:solidFill>
                  <a:schemeClr val="accent1"/>
                </a:solidFill>
              </a:rPr>
              <a:pPr eaLnBrk="1" hangingPunct="1"/>
              <a:t>203</a:t>
            </a:fld>
            <a:endParaRPr lang="en-GB" sz="2000" smtClean="0">
              <a:solidFill>
                <a:schemeClr val="accent1"/>
              </a:solidFill>
            </a:endParaRPr>
          </a:p>
        </p:txBody>
      </p:sp>
      <p:sp>
        <p:nvSpPr>
          <p:cNvPr id="197635" name="Date Placeholder 1"/>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97636" name="Footer Placeholder 2"/>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pic>
        <p:nvPicPr>
          <p:cNvPr id="19763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5113"/>
            <a:ext cx="9144000" cy="659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D8FBD92-13D4-4E25-A92B-CE00540FC97D}" type="slidenum">
              <a:rPr lang="en-GB" sz="2000" smtClean="0">
                <a:solidFill>
                  <a:schemeClr val="accent1"/>
                </a:solidFill>
              </a:rPr>
              <a:pPr eaLnBrk="1" hangingPunct="1"/>
              <a:t>204</a:t>
            </a:fld>
            <a:endParaRPr lang="en-GB" sz="2000" smtClean="0">
              <a:solidFill>
                <a:schemeClr val="accent1"/>
              </a:solidFill>
            </a:endParaRPr>
          </a:p>
        </p:txBody>
      </p:sp>
      <p:sp>
        <p:nvSpPr>
          <p:cNvPr id="20377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0378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03781" name="Rectangle 3"/>
          <p:cNvSpPr>
            <a:spLocks noGrp="1" noChangeArrowheads="1"/>
          </p:cNvSpPr>
          <p:nvPr>
            <p:ph type="body" idx="4294967295"/>
          </p:nvPr>
        </p:nvSpPr>
        <p:spPr>
          <a:xfrm>
            <a:off x="323850" y="333375"/>
            <a:ext cx="8640763" cy="6264275"/>
          </a:xfrm>
        </p:spPr>
        <p:txBody>
          <a:bodyPr/>
          <a:lstStyle/>
          <a:p>
            <a:pPr eaLnBrk="1" hangingPunct="1">
              <a:buFontTx/>
              <a:buNone/>
            </a:pPr>
            <a:r>
              <a:rPr lang="en-GB" sz="3600" b="1" u="sng" smtClean="0"/>
              <a:t>Activity: On your worksheet side 1</a:t>
            </a:r>
          </a:p>
          <a:p>
            <a:pPr eaLnBrk="1" hangingPunct="1"/>
            <a:r>
              <a:rPr lang="en-GB" sz="3600" b="1" smtClean="0"/>
              <a:t>What are the forces that act on it?</a:t>
            </a:r>
          </a:p>
          <a:p>
            <a:pPr eaLnBrk="1" hangingPunct="1"/>
            <a:r>
              <a:rPr lang="en-GB" sz="3600" b="1" smtClean="0"/>
              <a:t>Are they Balanced or Unbalanced?</a:t>
            </a:r>
          </a:p>
          <a:p>
            <a:pPr eaLnBrk="1" hangingPunct="1">
              <a:buFontTx/>
              <a:buNone/>
            </a:pPr>
            <a:endParaRPr lang="en-GB" sz="3600" b="1" i="1" u="sng" smtClean="0"/>
          </a:p>
          <a:p>
            <a:pPr eaLnBrk="1" hangingPunct="1">
              <a:buFontTx/>
              <a:buNone/>
            </a:pPr>
            <a:r>
              <a:rPr lang="en-GB" sz="3600" b="1" i="1" u="sng" smtClean="0"/>
              <a:t>Tasks</a:t>
            </a:r>
          </a:p>
          <a:p>
            <a:pPr eaLnBrk="1" hangingPunct="1">
              <a:buFontTx/>
              <a:buNone/>
            </a:pPr>
            <a:r>
              <a:rPr lang="en-GB" sz="3600" b="1" smtClean="0"/>
              <a:t>Now draw the arrows to show the forces and tell if the object moves because of the forces (unbalanced) or stays where it is (balanced)</a:t>
            </a:r>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3C201A6-B87B-40F2-94F9-71C692C3BC34}" type="slidenum">
              <a:rPr lang="en-GB" sz="2000" smtClean="0">
                <a:solidFill>
                  <a:schemeClr val="accent1"/>
                </a:solidFill>
              </a:rPr>
              <a:pPr eaLnBrk="1" hangingPunct="1"/>
              <a:t>205</a:t>
            </a:fld>
            <a:endParaRPr lang="en-GB" sz="2000" smtClean="0">
              <a:solidFill>
                <a:schemeClr val="accent1"/>
              </a:solidFill>
            </a:endParaRPr>
          </a:p>
        </p:txBody>
      </p:sp>
      <p:sp>
        <p:nvSpPr>
          <p:cNvPr id="20480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0480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04805" name="Title 1"/>
          <p:cNvSpPr>
            <a:spLocks noGrp="1"/>
          </p:cNvSpPr>
          <p:nvPr>
            <p:ph type="title" idx="4294967295"/>
          </p:nvPr>
        </p:nvSpPr>
        <p:spPr/>
        <p:txBody>
          <a:bodyPr/>
          <a:lstStyle/>
          <a:p>
            <a:pPr eaLnBrk="1" hangingPunct="1"/>
            <a:r>
              <a:rPr lang="en-GB" smtClean="0"/>
              <a:t>Activity Timer</a:t>
            </a:r>
          </a:p>
        </p:txBody>
      </p:sp>
      <p:sp>
        <p:nvSpPr>
          <p:cNvPr id="204806" name="Content Placeholder 2"/>
          <p:cNvSpPr>
            <a:spLocks noGrp="1"/>
          </p:cNvSpPr>
          <p:nvPr>
            <p:ph idx="4294967295"/>
          </p:nvPr>
        </p:nvSpPr>
        <p:spPr/>
        <p:txBody>
          <a:bodyPr/>
          <a:lstStyle/>
          <a:p>
            <a:pPr eaLnBrk="1" hangingPunct="1"/>
            <a:r>
              <a:rPr lang="en-GB" smtClean="0"/>
              <a:t>http://classtools.net/education-games-php/timer/</a:t>
            </a:r>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1077201-0AF4-4CD9-9223-CF7CE59D1427}" type="slidenum">
              <a:rPr lang="en-GB" sz="2000" smtClean="0">
                <a:solidFill>
                  <a:schemeClr val="accent1"/>
                </a:solidFill>
              </a:rPr>
              <a:pPr eaLnBrk="1" hangingPunct="1"/>
              <a:t>206</a:t>
            </a:fld>
            <a:endParaRPr lang="en-GB" sz="2000" smtClean="0">
              <a:solidFill>
                <a:schemeClr val="accent1"/>
              </a:solidFill>
            </a:endParaRPr>
          </a:p>
        </p:txBody>
      </p:sp>
      <p:sp>
        <p:nvSpPr>
          <p:cNvPr id="20582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0582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05829" name="Rectangle 3"/>
          <p:cNvSpPr>
            <a:spLocks noGrp="1" noChangeArrowheads="1"/>
          </p:cNvSpPr>
          <p:nvPr>
            <p:ph type="body" idx="4294967295"/>
          </p:nvPr>
        </p:nvSpPr>
        <p:spPr>
          <a:xfrm>
            <a:off x="323850" y="333375"/>
            <a:ext cx="8640763" cy="6264275"/>
          </a:xfrm>
        </p:spPr>
        <p:txBody>
          <a:bodyPr/>
          <a:lstStyle/>
          <a:p>
            <a:pPr eaLnBrk="1" hangingPunct="1">
              <a:buFontTx/>
              <a:buNone/>
            </a:pPr>
            <a:r>
              <a:rPr lang="en-GB" sz="3600" b="1" u="sng" smtClean="0"/>
              <a:t>Activity: On your worksheet side 2</a:t>
            </a:r>
          </a:p>
          <a:p>
            <a:pPr eaLnBrk="1" hangingPunct="1"/>
            <a:r>
              <a:rPr lang="en-GB" sz="3600" b="1" smtClean="0"/>
              <a:t>Are they Balanced or Unbalanced?</a:t>
            </a:r>
          </a:p>
          <a:p>
            <a:pPr eaLnBrk="1" hangingPunct="1"/>
            <a:r>
              <a:rPr lang="en-GB" sz="3600" b="1" smtClean="0"/>
              <a:t>What will happen?</a:t>
            </a:r>
          </a:p>
          <a:p>
            <a:pPr eaLnBrk="1" hangingPunct="1">
              <a:buFontTx/>
              <a:buNone/>
            </a:pPr>
            <a:endParaRPr lang="en-GB" sz="3600" b="1" i="1" u="sng" smtClean="0"/>
          </a:p>
          <a:p>
            <a:pPr eaLnBrk="1" hangingPunct="1">
              <a:buFontTx/>
              <a:buNone/>
            </a:pPr>
            <a:r>
              <a:rPr lang="en-GB" sz="3600" b="1" i="1" u="sng" smtClean="0"/>
              <a:t>Tasks</a:t>
            </a:r>
          </a:p>
          <a:p>
            <a:pPr eaLnBrk="1" hangingPunct="1">
              <a:buFontTx/>
              <a:buNone/>
            </a:pPr>
            <a:r>
              <a:rPr lang="en-GB" sz="3600" b="1" smtClean="0"/>
              <a:t>Now fill in the gaps next to each picture and then draw your own balanced or unbalanced situation and tell what happens</a:t>
            </a:r>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CA8E883-25D5-4539-830D-F53C5334BF7F}" type="slidenum">
              <a:rPr lang="en-GB" sz="2000" smtClean="0">
                <a:solidFill>
                  <a:schemeClr val="accent1"/>
                </a:solidFill>
              </a:rPr>
              <a:pPr eaLnBrk="1" hangingPunct="1"/>
              <a:t>207</a:t>
            </a:fld>
            <a:endParaRPr lang="en-GB" sz="2000" smtClean="0">
              <a:solidFill>
                <a:schemeClr val="accent1"/>
              </a:solidFill>
            </a:endParaRPr>
          </a:p>
        </p:txBody>
      </p:sp>
      <p:sp>
        <p:nvSpPr>
          <p:cNvPr id="209923"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09924"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09925" name="Rectangle 2"/>
          <p:cNvSpPr>
            <a:spLocks noGrp="1" noChangeArrowheads="1"/>
          </p:cNvSpPr>
          <p:nvPr>
            <p:ph type="title"/>
          </p:nvPr>
        </p:nvSpPr>
        <p:spPr/>
        <p:txBody>
          <a:bodyPr/>
          <a:lstStyle/>
          <a:p>
            <a:pPr eaLnBrk="1" hangingPunct="1"/>
            <a:r>
              <a:rPr lang="en-GB" smtClean="0"/>
              <a:t>Stopping a car…</a:t>
            </a:r>
          </a:p>
        </p:txBody>
      </p:sp>
      <p:grpSp>
        <p:nvGrpSpPr>
          <p:cNvPr id="363523" name="Group 3"/>
          <p:cNvGrpSpPr>
            <a:grpSpLocks/>
          </p:cNvGrpSpPr>
          <p:nvPr/>
        </p:nvGrpSpPr>
        <p:grpSpPr bwMode="auto">
          <a:xfrm>
            <a:off x="3276600" y="4648200"/>
            <a:ext cx="2667000" cy="1524000"/>
            <a:chOff x="2064" y="2928"/>
            <a:chExt cx="1680" cy="960"/>
          </a:xfrm>
        </p:grpSpPr>
        <p:sp>
          <p:nvSpPr>
            <p:cNvPr id="209938" name="Oval 4"/>
            <p:cNvSpPr>
              <a:spLocks noChangeArrowheads="1"/>
            </p:cNvSpPr>
            <p:nvPr/>
          </p:nvSpPr>
          <p:spPr bwMode="auto">
            <a:xfrm>
              <a:off x="2064" y="2928"/>
              <a:ext cx="1680" cy="960"/>
            </a:xfrm>
            <a:prstGeom prst="ellipse">
              <a:avLst/>
            </a:prstGeom>
            <a:solidFill>
              <a:srgbClr val="8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9939" name="Text Box 5"/>
            <p:cNvSpPr txBox="1">
              <a:spLocks noChangeArrowheads="1"/>
            </p:cNvSpPr>
            <p:nvPr/>
          </p:nvSpPr>
          <p:spPr bwMode="auto">
            <a:xfrm>
              <a:off x="2208" y="3168"/>
              <a:ext cx="139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i="1">
                  <a:solidFill>
                    <a:schemeClr val="bg1"/>
                  </a:solidFill>
                  <a:latin typeface="Comic Sans MS" pitchFamily="66" charset="0"/>
                  <a:cs typeface="Arial" pitchFamily="34" charset="0"/>
                </a:rPr>
                <a:t>Braking distance</a:t>
              </a:r>
            </a:p>
          </p:txBody>
        </p:sp>
      </p:grpSp>
      <p:sp>
        <p:nvSpPr>
          <p:cNvPr id="363526" name="AutoShape 6"/>
          <p:cNvSpPr>
            <a:spLocks/>
          </p:cNvSpPr>
          <p:nvPr/>
        </p:nvSpPr>
        <p:spPr bwMode="auto">
          <a:xfrm>
            <a:off x="7010400" y="1219200"/>
            <a:ext cx="1847850" cy="857250"/>
          </a:xfrm>
          <a:prstGeom prst="borderCallout1">
            <a:avLst>
              <a:gd name="adj1" fmla="val 13333"/>
              <a:gd name="adj2" fmla="val -4125"/>
              <a:gd name="adj3" fmla="val 111111"/>
              <a:gd name="adj4" fmla="val -58764"/>
            </a:avLst>
          </a:prstGeom>
          <a:solidFill>
            <a:srgbClr val="CCFFFF"/>
          </a:solidFill>
          <a:ln w="19050">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atin typeface="Comic Sans MS" pitchFamily="66" charset="0"/>
                <a:cs typeface="Arial" pitchFamily="34" charset="0"/>
              </a:rPr>
              <a:t>Too much alcohol</a:t>
            </a:r>
          </a:p>
        </p:txBody>
      </p:sp>
      <p:grpSp>
        <p:nvGrpSpPr>
          <p:cNvPr id="363527" name="Group 7"/>
          <p:cNvGrpSpPr>
            <a:grpSpLocks/>
          </p:cNvGrpSpPr>
          <p:nvPr/>
        </p:nvGrpSpPr>
        <p:grpSpPr bwMode="auto">
          <a:xfrm>
            <a:off x="3276600" y="1524000"/>
            <a:ext cx="2667000" cy="1524000"/>
            <a:chOff x="2064" y="960"/>
            <a:chExt cx="1680" cy="960"/>
          </a:xfrm>
        </p:grpSpPr>
        <p:sp>
          <p:nvSpPr>
            <p:cNvPr id="209936" name="Oval 8"/>
            <p:cNvSpPr>
              <a:spLocks noChangeArrowheads="1"/>
            </p:cNvSpPr>
            <p:nvPr/>
          </p:nvSpPr>
          <p:spPr bwMode="auto">
            <a:xfrm>
              <a:off x="2064" y="960"/>
              <a:ext cx="1680" cy="960"/>
            </a:xfrm>
            <a:prstGeom prst="ellipse">
              <a:avLst/>
            </a:prstGeom>
            <a:solidFill>
              <a:srgbClr val="3333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9937" name="Text Box 9"/>
            <p:cNvSpPr txBox="1">
              <a:spLocks noChangeArrowheads="1"/>
            </p:cNvSpPr>
            <p:nvPr/>
          </p:nvSpPr>
          <p:spPr bwMode="auto">
            <a:xfrm>
              <a:off x="2208" y="1200"/>
              <a:ext cx="139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i="1">
                  <a:solidFill>
                    <a:schemeClr val="bg1"/>
                  </a:solidFill>
                  <a:latin typeface="Comic Sans MS" pitchFamily="66" charset="0"/>
                  <a:cs typeface="Arial" pitchFamily="34" charset="0"/>
                </a:rPr>
                <a:t>Thinking distance</a:t>
              </a:r>
            </a:p>
          </p:txBody>
        </p:sp>
      </p:grpSp>
      <p:sp>
        <p:nvSpPr>
          <p:cNvPr id="363530" name="AutoShape 10"/>
          <p:cNvSpPr>
            <a:spLocks/>
          </p:cNvSpPr>
          <p:nvPr/>
        </p:nvSpPr>
        <p:spPr bwMode="auto">
          <a:xfrm>
            <a:off x="457200" y="1219200"/>
            <a:ext cx="1847850" cy="533400"/>
          </a:xfrm>
          <a:prstGeom prst="borderCallout1">
            <a:avLst>
              <a:gd name="adj1" fmla="val 21431"/>
              <a:gd name="adj2" fmla="val 104125"/>
              <a:gd name="adj3" fmla="val 139287"/>
              <a:gd name="adj4" fmla="val 156699"/>
            </a:avLst>
          </a:prstGeom>
          <a:solidFill>
            <a:srgbClr val="FF0066"/>
          </a:solidFill>
          <a:ln w="19050">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atin typeface="Comic Sans MS" pitchFamily="66" charset="0"/>
                <a:cs typeface="Arial" pitchFamily="34" charset="0"/>
              </a:rPr>
              <a:t>Tiredness</a:t>
            </a:r>
          </a:p>
        </p:txBody>
      </p:sp>
      <p:sp>
        <p:nvSpPr>
          <p:cNvPr id="363531" name="AutoShape 11"/>
          <p:cNvSpPr>
            <a:spLocks/>
          </p:cNvSpPr>
          <p:nvPr/>
        </p:nvSpPr>
        <p:spPr bwMode="auto">
          <a:xfrm>
            <a:off x="533400" y="2362200"/>
            <a:ext cx="1847850" cy="857250"/>
          </a:xfrm>
          <a:prstGeom prst="borderCallout1">
            <a:avLst>
              <a:gd name="adj1" fmla="val 13333"/>
              <a:gd name="adj2" fmla="val 104125"/>
              <a:gd name="adj3" fmla="val 4444"/>
              <a:gd name="adj4" fmla="val 147421"/>
            </a:avLst>
          </a:prstGeom>
          <a:solidFill>
            <a:srgbClr val="00FFFF"/>
          </a:solidFill>
          <a:ln w="19050">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atin typeface="Comic Sans MS" pitchFamily="66" charset="0"/>
                <a:cs typeface="Arial" pitchFamily="34" charset="0"/>
              </a:rPr>
              <a:t>Too many drugs</a:t>
            </a:r>
          </a:p>
        </p:txBody>
      </p:sp>
      <p:sp>
        <p:nvSpPr>
          <p:cNvPr id="363532" name="AutoShape 12"/>
          <p:cNvSpPr>
            <a:spLocks/>
          </p:cNvSpPr>
          <p:nvPr/>
        </p:nvSpPr>
        <p:spPr bwMode="auto">
          <a:xfrm>
            <a:off x="6858000" y="4267200"/>
            <a:ext cx="1847850" cy="457200"/>
          </a:xfrm>
          <a:prstGeom prst="borderCallout1">
            <a:avLst>
              <a:gd name="adj1" fmla="val 25000"/>
              <a:gd name="adj2" fmla="val -4125"/>
              <a:gd name="adj3" fmla="val 145833"/>
              <a:gd name="adj4" fmla="val -61856"/>
            </a:avLst>
          </a:prstGeom>
          <a:noFill/>
          <a:ln w="19050">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solidFill>
                  <a:schemeClr val="bg1"/>
                </a:solidFill>
                <a:latin typeface="Comic Sans MS" pitchFamily="66" charset="0"/>
                <a:cs typeface="Arial" pitchFamily="34" charset="0"/>
              </a:rPr>
              <a:t>Wet roads</a:t>
            </a:r>
          </a:p>
        </p:txBody>
      </p:sp>
      <p:sp>
        <p:nvSpPr>
          <p:cNvPr id="363533" name="AutoShape 13"/>
          <p:cNvSpPr>
            <a:spLocks/>
          </p:cNvSpPr>
          <p:nvPr/>
        </p:nvSpPr>
        <p:spPr bwMode="auto">
          <a:xfrm>
            <a:off x="7010400" y="5638800"/>
            <a:ext cx="1847850" cy="857250"/>
          </a:xfrm>
          <a:prstGeom prst="borderCallout1">
            <a:avLst>
              <a:gd name="adj1" fmla="val 13333"/>
              <a:gd name="adj2" fmla="val -4125"/>
              <a:gd name="adj3" fmla="val -11111"/>
              <a:gd name="adj4" fmla="val -58764"/>
            </a:avLst>
          </a:prstGeom>
          <a:solidFill>
            <a:srgbClr val="CCFFFF"/>
          </a:solidFill>
          <a:ln w="1905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atin typeface="Comic Sans MS" pitchFamily="66" charset="0"/>
                <a:cs typeface="Arial" pitchFamily="34" charset="0"/>
              </a:rPr>
              <a:t>Driving too fast</a:t>
            </a:r>
          </a:p>
        </p:txBody>
      </p:sp>
      <p:sp>
        <p:nvSpPr>
          <p:cNvPr id="363534" name="AutoShape 14"/>
          <p:cNvSpPr>
            <a:spLocks/>
          </p:cNvSpPr>
          <p:nvPr/>
        </p:nvSpPr>
        <p:spPr bwMode="auto">
          <a:xfrm>
            <a:off x="381000" y="5619750"/>
            <a:ext cx="2209800" cy="857250"/>
          </a:xfrm>
          <a:prstGeom prst="borderCallout1">
            <a:avLst>
              <a:gd name="adj1" fmla="val 13333"/>
              <a:gd name="adj2" fmla="val 103449"/>
              <a:gd name="adj3" fmla="val 0"/>
              <a:gd name="adj4" fmla="val 131032"/>
            </a:avLst>
          </a:prstGeom>
          <a:solidFill>
            <a:srgbClr val="FFFF00"/>
          </a:solidFill>
          <a:ln w="1905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atin typeface="Comic Sans MS" pitchFamily="66" charset="0"/>
                <a:cs typeface="Arial" pitchFamily="34" charset="0"/>
              </a:rPr>
              <a:t>Tyres/brakes worn out</a:t>
            </a:r>
          </a:p>
        </p:txBody>
      </p:sp>
      <p:sp>
        <p:nvSpPr>
          <p:cNvPr id="363535" name="AutoShape 15"/>
          <p:cNvSpPr>
            <a:spLocks/>
          </p:cNvSpPr>
          <p:nvPr/>
        </p:nvSpPr>
        <p:spPr bwMode="auto">
          <a:xfrm>
            <a:off x="457200" y="4419600"/>
            <a:ext cx="1847850" cy="533400"/>
          </a:xfrm>
          <a:prstGeom prst="borderCallout1">
            <a:avLst>
              <a:gd name="adj1" fmla="val 21431"/>
              <a:gd name="adj2" fmla="val 104125"/>
              <a:gd name="adj3" fmla="val 139287"/>
              <a:gd name="adj4" fmla="val 154639"/>
            </a:avLst>
          </a:prstGeom>
          <a:solidFill>
            <a:srgbClr val="FF0066"/>
          </a:solidFill>
          <a:ln w="19050">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atin typeface="Comic Sans MS" pitchFamily="66" charset="0"/>
                <a:cs typeface="Arial" pitchFamily="34" charset="0"/>
              </a:rPr>
              <a:t>Icy roads</a:t>
            </a:r>
          </a:p>
        </p:txBody>
      </p:sp>
      <p:sp>
        <p:nvSpPr>
          <p:cNvPr id="363536" name="AutoShape 16"/>
          <p:cNvSpPr>
            <a:spLocks/>
          </p:cNvSpPr>
          <p:nvPr/>
        </p:nvSpPr>
        <p:spPr bwMode="auto">
          <a:xfrm>
            <a:off x="7010400" y="2438400"/>
            <a:ext cx="1847850" cy="857250"/>
          </a:xfrm>
          <a:prstGeom prst="borderCallout1">
            <a:avLst>
              <a:gd name="adj1" fmla="val 13333"/>
              <a:gd name="adj2" fmla="val -4125"/>
              <a:gd name="adj3" fmla="val 28889"/>
              <a:gd name="adj4" fmla="val -69074"/>
            </a:avLst>
          </a:prstGeom>
          <a:solidFill>
            <a:srgbClr val="003300"/>
          </a:solidFill>
          <a:ln w="19050">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solidFill>
                  <a:schemeClr val="bg1"/>
                </a:solidFill>
                <a:latin typeface="Comic Sans MS" pitchFamily="66" charset="0"/>
                <a:cs typeface="Arial" pitchFamily="34" charset="0"/>
              </a:rPr>
              <a:t>Poor visibility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63527"/>
                                        </p:tgtEl>
                                        <p:attrNameLst>
                                          <p:attrName>style.visibility</p:attrName>
                                        </p:attrNameLst>
                                      </p:cBhvr>
                                      <p:to>
                                        <p:strVal val="visible"/>
                                      </p:to>
                                    </p:set>
                                    <p:anim calcmode="lin" valueType="num">
                                      <p:cBhvr additive="base">
                                        <p:cTn id="7" dur="500" fill="hold"/>
                                        <p:tgtEl>
                                          <p:spTgt spid="363527"/>
                                        </p:tgtEl>
                                        <p:attrNameLst>
                                          <p:attrName>ppt_x</p:attrName>
                                        </p:attrNameLst>
                                      </p:cBhvr>
                                      <p:tavLst>
                                        <p:tav tm="0">
                                          <p:val>
                                            <p:strVal val="0-#ppt_w/2"/>
                                          </p:val>
                                        </p:tav>
                                        <p:tav tm="100000">
                                          <p:val>
                                            <p:strVal val="#ppt_x"/>
                                          </p:val>
                                        </p:tav>
                                      </p:tavLst>
                                    </p:anim>
                                    <p:anim calcmode="lin" valueType="num">
                                      <p:cBhvr additive="base">
                                        <p:cTn id="8" dur="500" fill="hold"/>
                                        <p:tgtEl>
                                          <p:spTgt spid="36352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63523"/>
                                        </p:tgtEl>
                                        <p:attrNameLst>
                                          <p:attrName>style.visibility</p:attrName>
                                        </p:attrNameLst>
                                      </p:cBhvr>
                                      <p:to>
                                        <p:strVal val="visible"/>
                                      </p:to>
                                    </p:set>
                                    <p:anim calcmode="lin" valueType="num">
                                      <p:cBhvr additive="base">
                                        <p:cTn id="13" dur="500" fill="hold"/>
                                        <p:tgtEl>
                                          <p:spTgt spid="363523"/>
                                        </p:tgtEl>
                                        <p:attrNameLst>
                                          <p:attrName>ppt_x</p:attrName>
                                        </p:attrNameLst>
                                      </p:cBhvr>
                                      <p:tavLst>
                                        <p:tav tm="0">
                                          <p:val>
                                            <p:strVal val="0-#ppt_w/2"/>
                                          </p:val>
                                        </p:tav>
                                        <p:tav tm="100000">
                                          <p:val>
                                            <p:strVal val="#ppt_x"/>
                                          </p:val>
                                        </p:tav>
                                      </p:tavLst>
                                    </p:anim>
                                    <p:anim calcmode="lin" valueType="num">
                                      <p:cBhvr additive="base">
                                        <p:cTn id="14" dur="500" fill="hold"/>
                                        <p:tgtEl>
                                          <p:spTgt spid="36352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63526"/>
                                        </p:tgtEl>
                                        <p:attrNameLst>
                                          <p:attrName>style.visibility</p:attrName>
                                        </p:attrNameLst>
                                      </p:cBhvr>
                                      <p:to>
                                        <p:strVal val="visible"/>
                                      </p:to>
                                    </p:set>
                                    <p:anim calcmode="lin" valueType="num">
                                      <p:cBhvr additive="base">
                                        <p:cTn id="19" dur="500" fill="hold"/>
                                        <p:tgtEl>
                                          <p:spTgt spid="363526"/>
                                        </p:tgtEl>
                                        <p:attrNameLst>
                                          <p:attrName>ppt_x</p:attrName>
                                        </p:attrNameLst>
                                      </p:cBhvr>
                                      <p:tavLst>
                                        <p:tav tm="0">
                                          <p:val>
                                            <p:strVal val="1+#ppt_w/2"/>
                                          </p:val>
                                        </p:tav>
                                        <p:tav tm="100000">
                                          <p:val>
                                            <p:strVal val="#ppt_x"/>
                                          </p:val>
                                        </p:tav>
                                      </p:tavLst>
                                    </p:anim>
                                    <p:anim calcmode="lin" valueType="num">
                                      <p:cBhvr additive="base">
                                        <p:cTn id="20" dur="500" fill="hold"/>
                                        <p:tgtEl>
                                          <p:spTgt spid="36352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63530"/>
                                        </p:tgtEl>
                                        <p:attrNameLst>
                                          <p:attrName>style.visibility</p:attrName>
                                        </p:attrNameLst>
                                      </p:cBhvr>
                                      <p:to>
                                        <p:strVal val="visible"/>
                                      </p:to>
                                    </p:set>
                                    <p:anim calcmode="lin" valueType="num">
                                      <p:cBhvr additive="base">
                                        <p:cTn id="25" dur="500" fill="hold"/>
                                        <p:tgtEl>
                                          <p:spTgt spid="363530"/>
                                        </p:tgtEl>
                                        <p:attrNameLst>
                                          <p:attrName>ppt_x</p:attrName>
                                        </p:attrNameLst>
                                      </p:cBhvr>
                                      <p:tavLst>
                                        <p:tav tm="0">
                                          <p:val>
                                            <p:strVal val="0-#ppt_w/2"/>
                                          </p:val>
                                        </p:tav>
                                        <p:tav tm="100000">
                                          <p:val>
                                            <p:strVal val="#ppt_x"/>
                                          </p:val>
                                        </p:tav>
                                      </p:tavLst>
                                    </p:anim>
                                    <p:anim calcmode="lin" valueType="num">
                                      <p:cBhvr additive="base">
                                        <p:cTn id="26" dur="500" fill="hold"/>
                                        <p:tgtEl>
                                          <p:spTgt spid="36353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63531"/>
                                        </p:tgtEl>
                                        <p:attrNameLst>
                                          <p:attrName>style.visibility</p:attrName>
                                        </p:attrNameLst>
                                      </p:cBhvr>
                                      <p:to>
                                        <p:strVal val="visible"/>
                                      </p:to>
                                    </p:set>
                                    <p:anim calcmode="lin" valueType="num">
                                      <p:cBhvr additive="base">
                                        <p:cTn id="31" dur="500" fill="hold"/>
                                        <p:tgtEl>
                                          <p:spTgt spid="363531"/>
                                        </p:tgtEl>
                                        <p:attrNameLst>
                                          <p:attrName>ppt_x</p:attrName>
                                        </p:attrNameLst>
                                      </p:cBhvr>
                                      <p:tavLst>
                                        <p:tav tm="0">
                                          <p:val>
                                            <p:strVal val="0-#ppt_w/2"/>
                                          </p:val>
                                        </p:tav>
                                        <p:tav tm="100000">
                                          <p:val>
                                            <p:strVal val="#ppt_x"/>
                                          </p:val>
                                        </p:tav>
                                      </p:tavLst>
                                    </p:anim>
                                    <p:anim calcmode="lin" valueType="num">
                                      <p:cBhvr additive="base">
                                        <p:cTn id="32" dur="500" fill="hold"/>
                                        <p:tgtEl>
                                          <p:spTgt spid="36353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63536"/>
                                        </p:tgtEl>
                                        <p:attrNameLst>
                                          <p:attrName>style.visibility</p:attrName>
                                        </p:attrNameLst>
                                      </p:cBhvr>
                                      <p:to>
                                        <p:strVal val="visible"/>
                                      </p:to>
                                    </p:set>
                                    <p:anim calcmode="lin" valueType="num">
                                      <p:cBhvr additive="base">
                                        <p:cTn id="37" dur="500" fill="hold"/>
                                        <p:tgtEl>
                                          <p:spTgt spid="363536"/>
                                        </p:tgtEl>
                                        <p:attrNameLst>
                                          <p:attrName>ppt_x</p:attrName>
                                        </p:attrNameLst>
                                      </p:cBhvr>
                                      <p:tavLst>
                                        <p:tav tm="0">
                                          <p:val>
                                            <p:strVal val="1+#ppt_w/2"/>
                                          </p:val>
                                        </p:tav>
                                        <p:tav tm="100000">
                                          <p:val>
                                            <p:strVal val="#ppt_x"/>
                                          </p:val>
                                        </p:tav>
                                      </p:tavLst>
                                    </p:anim>
                                    <p:anim calcmode="lin" valueType="num">
                                      <p:cBhvr additive="base">
                                        <p:cTn id="38" dur="500" fill="hold"/>
                                        <p:tgtEl>
                                          <p:spTgt spid="363536"/>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63532"/>
                                        </p:tgtEl>
                                        <p:attrNameLst>
                                          <p:attrName>style.visibility</p:attrName>
                                        </p:attrNameLst>
                                      </p:cBhvr>
                                      <p:to>
                                        <p:strVal val="visible"/>
                                      </p:to>
                                    </p:set>
                                    <p:anim calcmode="lin" valueType="num">
                                      <p:cBhvr additive="base">
                                        <p:cTn id="43" dur="500" fill="hold"/>
                                        <p:tgtEl>
                                          <p:spTgt spid="363532"/>
                                        </p:tgtEl>
                                        <p:attrNameLst>
                                          <p:attrName>ppt_x</p:attrName>
                                        </p:attrNameLst>
                                      </p:cBhvr>
                                      <p:tavLst>
                                        <p:tav tm="0">
                                          <p:val>
                                            <p:strVal val="1+#ppt_w/2"/>
                                          </p:val>
                                        </p:tav>
                                        <p:tav tm="100000">
                                          <p:val>
                                            <p:strVal val="#ppt_x"/>
                                          </p:val>
                                        </p:tav>
                                      </p:tavLst>
                                    </p:anim>
                                    <p:anim calcmode="lin" valueType="num">
                                      <p:cBhvr additive="base">
                                        <p:cTn id="44" dur="500" fill="hold"/>
                                        <p:tgtEl>
                                          <p:spTgt spid="363532"/>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363533"/>
                                        </p:tgtEl>
                                        <p:attrNameLst>
                                          <p:attrName>style.visibility</p:attrName>
                                        </p:attrNameLst>
                                      </p:cBhvr>
                                      <p:to>
                                        <p:strVal val="visible"/>
                                      </p:to>
                                    </p:set>
                                    <p:anim calcmode="lin" valueType="num">
                                      <p:cBhvr additive="base">
                                        <p:cTn id="49" dur="500" fill="hold"/>
                                        <p:tgtEl>
                                          <p:spTgt spid="363533"/>
                                        </p:tgtEl>
                                        <p:attrNameLst>
                                          <p:attrName>ppt_x</p:attrName>
                                        </p:attrNameLst>
                                      </p:cBhvr>
                                      <p:tavLst>
                                        <p:tav tm="0">
                                          <p:val>
                                            <p:strVal val="1+#ppt_w/2"/>
                                          </p:val>
                                        </p:tav>
                                        <p:tav tm="100000">
                                          <p:val>
                                            <p:strVal val="#ppt_x"/>
                                          </p:val>
                                        </p:tav>
                                      </p:tavLst>
                                    </p:anim>
                                    <p:anim calcmode="lin" valueType="num">
                                      <p:cBhvr additive="base">
                                        <p:cTn id="50" dur="500" fill="hold"/>
                                        <p:tgtEl>
                                          <p:spTgt spid="363533"/>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63534"/>
                                        </p:tgtEl>
                                        <p:attrNameLst>
                                          <p:attrName>style.visibility</p:attrName>
                                        </p:attrNameLst>
                                      </p:cBhvr>
                                      <p:to>
                                        <p:strVal val="visible"/>
                                      </p:to>
                                    </p:set>
                                    <p:anim calcmode="lin" valueType="num">
                                      <p:cBhvr additive="base">
                                        <p:cTn id="55" dur="500" fill="hold"/>
                                        <p:tgtEl>
                                          <p:spTgt spid="363534"/>
                                        </p:tgtEl>
                                        <p:attrNameLst>
                                          <p:attrName>ppt_x</p:attrName>
                                        </p:attrNameLst>
                                      </p:cBhvr>
                                      <p:tavLst>
                                        <p:tav tm="0">
                                          <p:val>
                                            <p:strVal val="0-#ppt_w/2"/>
                                          </p:val>
                                        </p:tav>
                                        <p:tav tm="100000">
                                          <p:val>
                                            <p:strVal val="#ppt_x"/>
                                          </p:val>
                                        </p:tav>
                                      </p:tavLst>
                                    </p:anim>
                                    <p:anim calcmode="lin" valueType="num">
                                      <p:cBhvr additive="base">
                                        <p:cTn id="56" dur="500" fill="hold"/>
                                        <p:tgtEl>
                                          <p:spTgt spid="363534"/>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363535"/>
                                        </p:tgtEl>
                                        <p:attrNameLst>
                                          <p:attrName>style.visibility</p:attrName>
                                        </p:attrNameLst>
                                      </p:cBhvr>
                                      <p:to>
                                        <p:strVal val="visible"/>
                                      </p:to>
                                    </p:set>
                                    <p:anim calcmode="lin" valueType="num">
                                      <p:cBhvr additive="base">
                                        <p:cTn id="61" dur="500" fill="hold"/>
                                        <p:tgtEl>
                                          <p:spTgt spid="363535"/>
                                        </p:tgtEl>
                                        <p:attrNameLst>
                                          <p:attrName>ppt_x</p:attrName>
                                        </p:attrNameLst>
                                      </p:cBhvr>
                                      <p:tavLst>
                                        <p:tav tm="0">
                                          <p:val>
                                            <p:strVal val="0-#ppt_w/2"/>
                                          </p:val>
                                        </p:tav>
                                        <p:tav tm="100000">
                                          <p:val>
                                            <p:strVal val="#ppt_x"/>
                                          </p:val>
                                        </p:tav>
                                      </p:tavLst>
                                    </p:anim>
                                    <p:anim calcmode="lin" valueType="num">
                                      <p:cBhvr additive="base">
                                        <p:cTn id="62" dur="500" fill="hold"/>
                                        <p:tgtEl>
                                          <p:spTgt spid="3635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6" grpId="0" animBg="1" autoUpdateAnimBg="0"/>
      <p:bldP spid="363530" grpId="0" animBg="1" autoUpdateAnimBg="0"/>
      <p:bldP spid="363531" grpId="0" animBg="1" autoUpdateAnimBg="0"/>
      <p:bldP spid="363532" grpId="0" animBg="1" autoUpdateAnimBg="0"/>
      <p:bldP spid="363533" grpId="0" animBg="1" autoUpdateAnimBg="0"/>
      <p:bldP spid="363534" grpId="0" animBg="1" autoUpdateAnimBg="0"/>
      <p:bldP spid="363535" grpId="0" animBg="1" autoUpdateAnimBg="0"/>
      <p:bldP spid="363536" grpId="0" animBg="1" autoUpdateAnimBg="0"/>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44D0E6B-200C-4567-9E43-B3B17225B6FE}" type="slidenum">
              <a:rPr lang="en-GB" sz="2000" smtClean="0">
                <a:solidFill>
                  <a:schemeClr val="accent1"/>
                </a:solidFill>
              </a:rPr>
              <a:pPr eaLnBrk="1" hangingPunct="1"/>
              <a:t>208</a:t>
            </a:fld>
            <a:endParaRPr lang="en-GB" sz="2000" smtClean="0">
              <a:solidFill>
                <a:schemeClr val="accent1"/>
              </a:solidFill>
            </a:endParaRPr>
          </a:p>
        </p:txBody>
      </p:sp>
      <p:sp>
        <p:nvSpPr>
          <p:cNvPr id="211971"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1197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11973" name="Rectangle 2"/>
          <p:cNvSpPr>
            <a:spLocks noGrp="1" noChangeArrowheads="1"/>
          </p:cNvSpPr>
          <p:nvPr>
            <p:ph type="title"/>
          </p:nvPr>
        </p:nvSpPr>
        <p:spPr/>
        <p:txBody>
          <a:bodyPr/>
          <a:lstStyle/>
          <a:p>
            <a:pPr eaLnBrk="1" hangingPunct="1"/>
            <a:r>
              <a:rPr lang="en-GB" smtClean="0"/>
              <a:t>Speed Worksheet: Label the graph</a:t>
            </a:r>
          </a:p>
        </p:txBody>
      </p:sp>
      <p:pic>
        <p:nvPicPr>
          <p:cNvPr id="21197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484313"/>
            <a:ext cx="7092950" cy="469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20669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989138"/>
            <a:ext cx="20859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7"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2708275"/>
            <a:ext cx="20478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8"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4221163"/>
            <a:ext cx="20193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9"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3429000"/>
            <a:ext cx="20891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7FD0185-2572-46D1-BA89-134636337F89}" type="slidenum">
              <a:rPr lang="en-GB" sz="2000" smtClean="0">
                <a:solidFill>
                  <a:schemeClr val="accent1"/>
                </a:solidFill>
              </a:rPr>
              <a:pPr eaLnBrk="1" hangingPunct="1"/>
              <a:t>209</a:t>
            </a:fld>
            <a:endParaRPr lang="en-GB" sz="2000" smtClean="0">
              <a:solidFill>
                <a:schemeClr val="accent1"/>
              </a:solidFill>
            </a:endParaRPr>
          </a:p>
        </p:txBody>
      </p:sp>
      <p:sp>
        <p:nvSpPr>
          <p:cNvPr id="21504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1504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15045" name="Rectangle 2"/>
          <p:cNvSpPr>
            <a:spLocks noGrp="1" noChangeArrowheads="1"/>
          </p:cNvSpPr>
          <p:nvPr>
            <p:ph type="title"/>
          </p:nvPr>
        </p:nvSpPr>
        <p:spPr>
          <a:xfrm>
            <a:off x="468313" y="0"/>
            <a:ext cx="8229600" cy="796925"/>
          </a:xfrm>
        </p:spPr>
        <p:txBody>
          <a:bodyPr/>
          <a:lstStyle/>
          <a:p>
            <a:pPr eaLnBrk="1" hangingPunct="1"/>
            <a:r>
              <a:rPr lang="en-GB" smtClean="0"/>
              <a:t>Plenary</a:t>
            </a:r>
          </a:p>
        </p:txBody>
      </p:sp>
      <p:sp>
        <p:nvSpPr>
          <p:cNvPr id="215046" name="Rectangle 3"/>
          <p:cNvSpPr>
            <a:spLocks noGrp="1" noChangeArrowheads="1"/>
          </p:cNvSpPr>
          <p:nvPr>
            <p:ph type="body" idx="1"/>
          </p:nvPr>
        </p:nvSpPr>
        <p:spPr>
          <a:xfrm>
            <a:off x="395288" y="765175"/>
            <a:ext cx="8229600" cy="749300"/>
          </a:xfrm>
        </p:spPr>
        <p:txBody>
          <a:bodyPr/>
          <a:lstStyle/>
          <a:p>
            <a:pPr eaLnBrk="1" hangingPunct="1">
              <a:buFontTx/>
              <a:buNone/>
            </a:pPr>
            <a:r>
              <a:rPr lang="en-GB" smtClean="0"/>
              <a:t>Fill in the gaps with the words given:</a:t>
            </a:r>
          </a:p>
        </p:txBody>
      </p:sp>
      <p:sp>
        <p:nvSpPr>
          <p:cNvPr id="215047" name="Text Box 4"/>
          <p:cNvSpPr txBox="1">
            <a:spLocks noChangeArrowheads="1"/>
          </p:cNvSpPr>
          <p:nvPr/>
        </p:nvSpPr>
        <p:spPr bwMode="auto">
          <a:xfrm>
            <a:off x="395288" y="1700213"/>
            <a:ext cx="8748712" cy="39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a:solidFill>
                  <a:srgbClr val="FF0066"/>
                </a:solidFill>
                <a:latin typeface="Comic Sans MS" pitchFamily="66" charset="0"/>
                <a:cs typeface="Arial" pitchFamily="34" charset="0"/>
              </a:rPr>
              <a:t>Forces can change the shape, the </a:t>
            </a:r>
            <a:r>
              <a:rPr lang="en-GB" sz="2800" i="1">
                <a:solidFill>
                  <a:srgbClr val="FF0066"/>
                </a:solidFill>
                <a:latin typeface="Comic Sans MS" pitchFamily="66" charset="0"/>
                <a:cs typeface="Arial" pitchFamily="34" charset="0"/>
              </a:rPr>
              <a:t>____________</a:t>
            </a:r>
            <a:r>
              <a:rPr lang="en-GB" sz="2800">
                <a:solidFill>
                  <a:srgbClr val="FF0066"/>
                </a:solidFill>
                <a:latin typeface="Comic Sans MS" pitchFamily="66" charset="0"/>
                <a:cs typeface="Arial" pitchFamily="34" charset="0"/>
              </a:rPr>
              <a:t> or direction of something which is moving.</a:t>
            </a:r>
          </a:p>
          <a:p>
            <a:pPr eaLnBrk="1" hangingPunct="1"/>
            <a:endParaRPr lang="en-GB" sz="2800">
              <a:solidFill>
                <a:srgbClr val="FF0066"/>
              </a:solidFill>
              <a:latin typeface="Comic Sans MS" pitchFamily="66" charset="0"/>
              <a:cs typeface="Arial" pitchFamily="34" charset="0"/>
            </a:endParaRPr>
          </a:p>
          <a:p>
            <a:pPr eaLnBrk="1" hangingPunct="1"/>
            <a:r>
              <a:rPr lang="en-GB" sz="2800">
                <a:solidFill>
                  <a:srgbClr val="FFFF00"/>
                </a:solidFill>
                <a:latin typeface="Comic Sans MS" pitchFamily="66" charset="0"/>
                <a:cs typeface="Arial" pitchFamily="34" charset="0"/>
              </a:rPr>
              <a:t>Contact forces are friction, air resistance, </a:t>
            </a:r>
            <a:r>
              <a:rPr lang="en-GB" sz="2800" i="1">
                <a:solidFill>
                  <a:srgbClr val="FFFF00"/>
                </a:solidFill>
                <a:latin typeface="Comic Sans MS" pitchFamily="66" charset="0"/>
                <a:cs typeface="Arial" pitchFamily="34" charset="0"/>
              </a:rPr>
              <a:t>_________ , _________</a:t>
            </a:r>
            <a:r>
              <a:rPr lang="en-GB" sz="2800">
                <a:solidFill>
                  <a:srgbClr val="FFFF00"/>
                </a:solidFill>
                <a:latin typeface="Comic Sans MS" pitchFamily="66" charset="0"/>
                <a:cs typeface="Arial" pitchFamily="34" charset="0"/>
              </a:rPr>
              <a:t> and upthrust.</a:t>
            </a:r>
          </a:p>
          <a:p>
            <a:pPr eaLnBrk="1" hangingPunct="1"/>
            <a:endParaRPr lang="en-GB" sz="2800">
              <a:solidFill>
                <a:srgbClr val="FFFF00"/>
              </a:solidFill>
              <a:latin typeface="Comic Sans MS" pitchFamily="66" charset="0"/>
              <a:cs typeface="Arial" pitchFamily="34" charset="0"/>
            </a:endParaRPr>
          </a:p>
          <a:p>
            <a:pPr eaLnBrk="1" hangingPunct="1"/>
            <a:r>
              <a:rPr lang="en-GB" sz="2800">
                <a:solidFill>
                  <a:schemeClr val="bg1"/>
                </a:solidFill>
                <a:latin typeface="Comic Sans MS" pitchFamily="66" charset="0"/>
                <a:cs typeface="Arial" pitchFamily="34" charset="0"/>
              </a:rPr>
              <a:t>Non-contact forces are magnetism, </a:t>
            </a:r>
            <a:r>
              <a:rPr lang="en-GB" sz="2800" i="1">
                <a:solidFill>
                  <a:schemeClr val="bg1"/>
                </a:solidFill>
                <a:latin typeface="Comic Sans MS" pitchFamily="66" charset="0"/>
                <a:cs typeface="Arial" pitchFamily="34" charset="0"/>
              </a:rPr>
              <a:t>_______________</a:t>
            </a:r>
            <a:r>
              <a:rPr lang="en-GB" sz="2800">
                <a:solidFill>
                  <a:schemeClr val="bg1"/>
                </a:solidFill>
                <a:latin typeface="Comic Sans MS" pitchFamily="66" charset="0"/>
                <a:cs typeface="Arial" pitchFamily="34" charset="0"/>
              </a:rPr>
              <a:t> and </a:t>
            </a:r>
            <a:r>
              <a:rPr lang="en-GB" sz="2800" i="1">
                <a:solidFill>
                  <a:schemeClr val="bg1"/>
                </a:solidFill>
                <a:latin typeface="Comic Sans MS" pitchFamily="66" charset="0"/>
                <a:cs typeface="Arial" pitchFamily="34" charset="0"/>
              </a:rPr>
              <a:t>__________________</a:t>
            </a:r>
            <a:r>
              <a:rPr lang="en-GB" sz="2800">
                <a:solidFill>
                  <a:schemeClr val="bg1"/>
                </a:solidFill>
                <a:latin typeface="Comic Sans MS" pitchFamily="66" charset="0"/>
                <a:cs typeface="Arial" pitchFamily="34" charset="0"/>
              </a:rPr>
              <a:t> electricity.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1D89AC-A42C-4A1C-93C1-D15E5A78E752}" type="slidenum">
              <a:rPr lang="en-GB" sz="2000" smtClean="0">
                <a:solidFill>
                  <a:schemeClr val="accent1"/>
                </a:solidFill>
              </a:rPr>
              <a:pPr eaLnBrk="1" hangingPunct="1"/>
              <a:t>21</a:t>
            </a:fld>
            <a:endParaRPr lang="en-GB" sz="2000" smtClean="0">
              <a:solidFill>
                <a:schemeClr val="accent1"/>
              </a:solidFill>
            </a:endParaRPr>
          </a:p>
        </p:txBody>
      </p:sp>
      <p:pic>
        <p:nvPicPr>
          <p:cNvPr id="2560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708275"/>
            <a:ext cx="3062288" cy="190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88913"/>
            <a:ext cx="3143250"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560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5607" name="Rectangle 2"/>
          <p:cNvSpPr>
            <a:spLocks noGrp="1" noChangeArrowheads="1"/>
          </p:cNvSpPr>
          <p:nvPr>
            <p:ph type="title"/>
          </p:nvPr>
        </p:nvSpPr>
        <p:spPr/>
        <p:txBody>
          <a:bodyPr/>
          <a:lstStyle/>
          <a:p>
            <a:pPr eaLnBrk="1" hangingPunct="1"/>
            <a:r>
              <a:rPr lang="en-GB" smtClean="0"/>
              <a:t>Forces</a:t>
            </a:r>
          </a:p>
        </p:txBody>
      </p:sp>
      <p:sp>
        <p:nvSpPr>
          <p:cNvPr id="25608" name="Rectangle 3"/>
          <p:cNvSpPr>
            <a:spLocks noGrp="1" noChangeArrowheads="1"/>
          </p:cNvSpPr>
          <p:nvPr>
            <p:ph type="body" idx="1"/>
          </p:nvPr>
        </p:nvSpPr>
        <p:spPr>
          <a:xfrm>
            <a:off x="381000" y="990600"/>
            <a:ext cx="7772400" cy="1447800"/>
          </a:xfrm>
        </p:spPr>
        <p:txBody>
          <a:bodyPr/>
          <a:lstStyle/>
          <a:p>
            <a:pPr eaLnBrk="1" hangingPunct="1">
              <a:lnSpc>
                <a:spcPct val="90000"/>
              </a:lnSpc>
              <a:buFontTx/>
              <a:buNone/>
            </a:pPr>
            <a:r>
              <a:rPr lang="en-GB" sz="4400" smtClean="0"/>
              <a:t>Forces change an object’s </a:t>
            </a:r>
          </a:p>
          <a:p>
            <a:pPr lvl="1" eaLnBrk="1" hangingPunct="1">
              <a:lnSpc>
                <a:spcPct val="90000"/>
              </a:lnSpc>
            </a:pPr>
            <a:r>
              <a:rPr lang="en-GB" sz="4000" smtClean="0"/>
              <a:t>	</a:t>
            </a:r>
            <a:r>
              <a:rPr lang="en-GB" sz="4000" smtClean="0">
                <a:solidFill>
                  <a:srgbClr val="FF0066"/>
                </a:solidFill>
              </a:rPr>
              <a:t>speed</a:t>
            </a:r>
            <a:r>
              <a:rPr lang="en-GB" sz="4000" smtClean="0"/>
              <a:t>, </a:t>
            </a:r>
          </a:p>
          <a:p>
            <a:pPr lvl="1" eaLnBrk="1" hangingPunct="1">
              <a:lnSpc>
                <a:spcPct val="90000"/>
              </a:lnSpc>
            </a:pPr>
            <a:r>
              <a:rPr lang="en-GB" sz="4000" smtClean="0"/>
              <a:t>	</a:t>
            </a:r>
            <a:r>
              <a:rPr lang="en-GB" sz="4000" smtClean="0">
                <a:solidFill>
                  <a:schemeClr val="bg1"/>
                </a:solidFill>
              </a:rPr>
              <a:t>shape</a:t>
            </a:r>
            <a:r>
              <a:rPr lang="en-GB" sz="4000" smtClean="0"/>
              <a:t>, </a:t>
            </a:r>
          </a:p>
          <a:p>
            <a:pPr lvl="1" eaLnBrk="1" hangingPunct="1">
              <a:lnSpc>
                <a:spcPct val="90000"/>
              </a:lnSpc>
            </a:pPr>
            <a:r>
              <a:rPr lang="en-GB" sz="4000" smtClean="0"/>
              <a:t>	</a:t>
            </a:r>
            <a:r>
              <a:rPr lang="en-GB" sz="4000" smtClean="0">
                <a:solidFill>
                  <a:srgbClr val="92D050"/>
                </a:solidFill>
              </a:rPr>
              <a:t>direction of </a:t>
            </a:r>
            <a:r>
              <a:rPr lang="en-GB" sz="4000" smtClean="0">
                <a:solidFill>
                  <a:srgbClr val="FFC000"/>
                </a:solidFill>
              </a:rPr>
              <a:t>movement</a:t>
            </a:r>
            <a:r>
              <a:rPr lang="en-GB" sz="4000" smtClean="0"/>
              <a:t>.</a:t>
            </a:r>
          </a:p>
        </p:txBody>
      </p:sp>
      <p:sp>
        <p:nvSpPr>
          <p:cNvPr id="2" name="TextBox 1"/>
          <p:cNvSpPr txBox="1"/>
          <p:nvPr/>
        </p:nvSpPr>
        <p:spPr>
          <a:xfrm>
            <a:off x="755650" y="5013325"/>
            <a:ext cx="7993063" cy="1323975"/>
          </a:xfrm>
          <a:prstGeom prst="rect">
            <a:avLst/>
          </a:prstGeom>
          <a:noFill/>
        </p:spPr>
        <p:txBody>
          <a:bodyPr>
            <a:spAutoFit/>
          </a:bodyPr>
          <a:lstStyle/>
          <a:p>
            <a:pPr algn="ctr">
              <a:defRPr/>
            </a:pPr>
            <a:r>
              <a:rPr lang="en-GB" sz="4000" dirty="0">
                <a:solidFill>
                  <a:srgbClr val="00B0F0"/>
                </a:solidFill>
                <a:latin typeface="+mn-lt"/>
              </a:rPr>
              <a:t>All of these are seen during a car crash</a:t>
            </a:r>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B308BF5-88B0-4312-8B0F-B7ADE2708AB2}" type="slidenum">
              <a:rPr lang="en-GB" sz="2000" smtClean="0">
                <a:solidFill>
                  <a:schemeClr val="accent1"/>
                </a:solidFill>
              </a:rPr>
              <a:pPr eaLnBrk="1" hangingPunct="1"/>
              <a:t>210</a:t>
            </a:fld>
            <a:endParaRPr lang="en-GB" sz="2000" smtClean="0">
              <a:solidFill>
                <a:schemeClr val="accent1"/>
              </a:solidFill>
            </a:endParaRPr>
          </a:p>
        </p:txBody>
      </p:sp>
      <p:sp>
        <p:nvSpPr>
          <p:cNvPr id="21606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1606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16069" name="Rectangle 2"/>
          <p:cNvSpPr>
            <a:spLocks noGrp="1" noChangeArrowheads="1"/>
          </p:cNvSpPr>
          <p:nvPr>
            <p:ph type="title"/>
          </p:nvPr>
        </p:nvSpPr>
        <p:spPr>
          <a:xfrm>
            <a:off x="468313" y="0"/>
            <a:ext cx="8229600" cy="796925"/>
          </a:xfrm>
        </p:spPr>
        <p:txBody>
          <a:bodyPr/>
          <a:lstStyle/>
          <a:p>
            <a:pPr eaLnBrk="1" hangingPunct="1"/>
            <a:r>
              <a:rPr lang="en-GB" smtClean="0"/>
              <a:t>Plenary</a:t>
            </a:r>
          </a:p>
        </p:txBody>
      </p:sp>
      <p:sp>
        <p:nvSpPr>
          <p:cNvPr id="216070" name="Text Box 3"/>
          <p:cNvSpPr txBox="1">
            <a:spLocks noChangeArrowheads="1"/>
          </p:cNvSpPr>
          <p:nvPr/>
        </p:nvSpPr>
        <p:spPr bwMode="auto">
          <a:xfrm>
            <a:off x="179388" y="836613"/>
            <a:ext cx="8748712" cy="564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a:solidFill>
                  <a:schemeClr val="bg1"/>
                </a:solidFill>
                <a:latin typeface="Comic Sans MS" pitchFamily="66" charset="0"/>
                <a:cs typeface="Arial" pitchFamily="34" charset="0"/>
              </a:rPr>
              <a:t>We use a </a:t>
            </a:r>
            <a:r>
              <a:rPr lang="en-GB" sz="2800" i="1">
                <a:solidFill>
                  <a:schemeClr val="bg1"/>
                </a:solidFill>
                <a:latin typeface="Comic Sans MS" pitchFamily="66" charset="0"/>
                <a:cs typeface="Arial" pitchFamily="34" charset="0"/>
              </a:rPr>
              <a:t>__________________</a:t>
            </a:r>
            <a:r>
              <a:rPr lang="en-GB" sz="2800">
                <a:solidFill>
                  <a:schemeClr val="bg1"/>
                </a:solidFill>
                <a:latin typeface="Comic Sans MS" pitchFamily="66" charset="0"/>
                <a:cs typeface="Arial" pitchFamily="34" charset="0"/>
              </a:rPr>
              <a:t> to measure forces. </a:t>
            </a:r>
            <a:r>
              <a:rPr lang="en-GB" sz="2800">
                <a:solidFill>
                  <a:srgbClr val="FFFF00"/>
                </a:solidFill>
                <a:latin typeface="Comic Sans MS" pitchFamily="66" charset="0"/>
                <a:cs typeface="Arial" pitchFamily="34" charset="0"/>
              </a:rPr>
              <a:t>The units for measuring forces are _</a:t>
            </a:r>
            <a:r>
              <a:rPr lang="en-GB" sz="2800" i="1">
                <a:solidFill>
                  <a:srgbClr val="FFFF00"/>
                </a:solidFill>
                <a:latin typeface="Comic Sans MS" pitchFamily="66" charset="0"/>
                <a:cs typeface="Arial" pitchFamily="34" charset="0"/>
              </a:rPr>
              <a:t>_________________,</a:t>
            </a:r>
            <a:r>
              <a:rPr lang="en-GB" sz="2800">
                <a:solidFill>
                  <a:srgbClr val="FFFF00"/>
                </a:solidFill>
                <a:latin typeface="Comic Sans MS" pitchFamily="66" charset="0"/>
                <a:cs typeface="Arial" pitchFamily="34" charset="0"/>
              </a:rPr>
              <a:t> or N for short.</a:t>
            </a:r>
          </a:p>
          <a:p>
            <a:pPr eaLnBrk="1" hangingPunct="1"/>
            <a:endParaRPr lang="en-GB" sz="2800">
              <a:solidFill>
                <a:srgbClr val="FFFF00"/>
              </a:solidFill>
              <a:latin typeface="Comic Sans MS" pitchFamily="66" charset="0"/>
              <a:cs typeface="Arial" pitchFamily="34" charset="0"/>
            </a:endParaRPr>
          </a:p>
          <a:p>
            <a:pPr eaLnBrk="1" hangingPunct="1"/>
            <a:r>
              <a:rPr lang="en-GB" sz="2800">
                <a:solidFill>
                  <a:schemeClr val="bg1"/>
                </a:solidFill>
                <a:latin typeface="Comic Sans MS" pitchFamily="66" charset="0"/>
                <a:cs typeface="Arial" pitchFamily="34" charset="0"/>
              </a:rPr>
              <a:t>Weight  is a </a:t>
            </a:r>
            <a:r>
              <a:rPr lang="en-GB" sz="2800" i="1">
                <a:solidFill>
                  <a:schemeClr val="bg1"/>
                </a:solidFill>
                <a:latin typeface="Comic Sans MS" pitchFamily="66" charset="0"/>
                <a:cs typeface="Arial" pitchFamily="34" charset="0"/>
              </a:rPr>
              <a:t>__________________</a:t>
            </a:r>
            <a:r>
              <a:rPr lang="en-GB" sz="2800">
                <a:solidFill>
                  <a:schemeClr val="bg1"/>
                </a:solidFill>
                <a:latin typeface="Comic Sans MS" pitchFamily="66" charset="0"/>
                <a:cs typeface="Arial" pitchFamily="34" charset="0"/>
              </a:rPr>
              <a:t> that attracts objects towards each other. </a:t>
            </a:r>
          </a:p>
          <a:p>
            <a:pPr eaLnBrk="1" hangingPunct="1"/>
            <a:endParaRPr lang="en-GB" sz="2800">
              <a:solidFill>
                <a:schemeClr val="bg1"/>
              </a:solidFill>
              <a:latin typeface="Comic Sans MS" pitchFamily="66" charset="0"/>
              <a:cs typeface="Arial" pitchFamily="34" charset="0"/>
            </a:endParaRPr>
          </a:p>
          <a:p>
            <a:pPr eaLnBrk="1" hangingPunct="1"/>
            <a:r>
              <a:rPr lang="en-GB" sz="2800" i="1">
                <a:solidFill>
                  <a:schemeClr val="bg1"/>
                </a:solidFill>
                <a:latin typeface="Comic Sans MS" pitchFamily="66" charset="0"/>
                <a:cs typeface="Arial" pitchFamily="34" charset="0"/>
              </a:rPr>
              <a:t>__________________</a:t>
            </a:r>
            <a:r>
              <a:rPr lang="en-GB" sz="2800">
                <a:solidFill>
                  <a:schemeClr val="bg1"/>
                </a:solidFill>
                <a:latin typeface="Comic Sans MS" pitchFamily="66" charset="0"/>
                <a:cs typeface="Arial" pitchFamily="34" charset="0"/>
              </a:rPr>
              <a:t> is the force of gravity pulling things </a:t>
            </a:r>
            <a:r>
              <a:rPr lang="en-GB" sz="2800" i="1">
                <a:solidFill>
                  <a:schemeClr val="bg1"/>
                </a:solidFill>
                <a:latin typeface="Comic Sans MS" pitchFamily="66" charset="0"/>
                <a:cs typeface="Arial" pitchFamily="34" charset="0"/>
              </a:rPr>
              <a:t>__________________</a:t>
            </a:r>
            <a:r>
              <a:rPr lang="en-GB" sz="2800">
                <a:solidFill>
                  <a:schemeClr val="bg1"/>
                </a:solidFill>
                <a:latin typeface="Comic Sans MS" pitchFamily="66" charset="0"/>
                <a:cs typeface="Arial" pitchFamily="34" charset="0"/>
              </a:rPr>
              <a:t> the Earth.</a:t>
            </a:r>
          </a:p>
          <a:p>
            <a:pPr eaLnBrk="1" hangingPunct="1"/>
            <a:endParaRPr lang="en-GB" sz="2800">
              <a:solidFill>
                <a:schemeClr val="bg1"/>
              </a:solidFill>
              <a:latin typeface="Comic Sans MS" pitchFamily="66" charset="0"/>
              <a:cs typeface="Arial" pitchFamily="34" charset="0"/>
            </a:endParaRPr>
          </a:p>
          <a:p>
            <a:pPr eaLnBrk="1" hangingPunct="1"/>
            <a:r>
              <a:rPr lang="en-GB" sz="2800">
                <a:solidFill>
                  <a:schemeClr val="bg1"/>
                </a:solidFill>
                <a:latin typeface="Comic Sans MS" pitchFamily="66" charset="0"/>
                <a:cs typeface="Arial" pitchFamily="34" charset="0"/>
              </a:rPr>
              <a:t>Weight is measured in </a:t>
            </a:r>
            <a:r>
              <a:rPr lang="en-GB" sz="2800" i="1">
                <a:solidFill>
                  <a:schemeClr val="bg1"/>
                </a:solidFill>
                <a:latin typeface="Comic Sans MS" pitchFamily="66" charset="0"/>
                <a:cs typeface="Arial" pitchFamily="34" charset="0"/>
              </a:rPr>
              <a:t>__________________</a:t>
            </a:r>
            <a:r>
              <a:rPr lang="en-GB" sz="2800">
                <a:solidFill>
                  <a:schemeClr val="bg1"/>
                </a:solidFill>
                <a:latin typeface="Comic Sans MS" pitchFamily="66" charset="0"/>
                <a:cs typeface="Arial" pitchFamily="34" charset="0"/>
              </a:rPr>
              <a:t>, because it is a force.</a:t>
            </a:r>
            <a:endParaRPr lang="en-GB" sz="2800" i="1">
              <a:solidFill>
                <a:schemeClr val="bg1"/>
              </a:solidFill>
              <a:latin typeface="Comic Sans MS" pitchFamily="66" charset="0"/>
              <a:cs typeface="Arial" pitchFamily="34" charset="0"/>
            </a:endParaRPr>
          </a:p>
          <a:p>
            <a:pPr eaLnBrk="1" hangingPunct="1"/>
            <a:endParaRPr lang="en-GB" sz="2800" i="1">
              <a:solidFill>
                <a:schemeClr val="bg1"/>
              </a:solidFill>
              <a:latin typeface="Comic Sans MS" pitchFamily="66" charset="0"/>
              <a:cs typeface="Arial" pitchFamily="34" charset="0"/>
            </a:endParaRP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61DABD0-A4A4-4F9F-B610-205A9943DDA2}" type="slidenum">
              <a:rPr lang="en-GB" sz="2000" smtClean="0">
                <a:solidFill>
                  <a:schemeClr val="accent1"/>
                </a:solidFill>
              </a:rPr>
              <a:pPr eaLnBrk="1" hangingPunct="1"/>
              <a:t>211</a:t>
            </a:fld>
            <a:endParaRPr lang="en-GB" sz="2000" smtClean="0">
              <a:solidFill>
                <a:schemeClr val="accent1"/>
              </a:solidFill>
            </a:endParaRPr>
          </a:p>
        </p:txBody>
      </p:sp>
      <p:sp>
        <p:nvSpPr>
          <p:cNvPr id="21811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1811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18117" name="Rectangle 1"/>
          <p:cNvSpPr>
            <a:spLocks noChangeArrowheads="1"/>
          </p:cNvSpPr>
          <p:nvPr/>
        </p:nvSpPr>
        <p:spPr bwMode="auto">
          <a:xfrm>
            <a:off x="179388" y="476250"/>
            <a:ext cx="8640762" cy="603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2000">
                <a:solidFill>
                  <a:srgbClr val="FFFF00"/>
                </a:solidFill>
                <a:latin typeface="Arial" pitchFamily="34" charset="0"/>
                <a:cs typeface="Arial" pitchFamily="34" charset="0"/>
              </a:rPr>
              <a:t>Videos</a:t>
            </a:r>
          </a:p>
          <a:p>
            <a:endParaRPr lang="en-GB" sz="2000">
              <a:solidFill>
                <a:srgbClr val="FFFF00"/>
              </a:solidFill>
              <a:latin typeface="Arial" pitchFamily="34" charset="0"/>
              <a:cs typeface="Arial" pitchFamily="34" charset="0"/>
            </a:endParaRPr>
          </a:p>
          <a:p>
            <a:r>
              <a:rPr lang="en-GB" sz="2000">
                <a:solidFill>
                  <a:srgbClr val="FFFF00"/>
                </a:solidFill>
                <a:latin typeface="Arial" pitchFamily="34" charset="0"/>
                <a:cs typeface="Arial" pitchFamily="34" charset="0"/>
              </a:rPr>
              <a:t>Explanation of mass and inertia</a:t>
            </a:r>
          </a:p>
          <a:p>
            <a:r>
              <a:rPr lang="en-GB" sz="2000">
                <a:solidFill>
                  <a:srgbClr val="FFFF00"/>
                </a:solidFill>
                <a:latin typeface="Arial" pitchFamily="34" charset="0"/>
                <a:cs typeface="Arial" pitchFamily="34" charset="0"/>
              </a:rPr>
              <a:t>Inertia ep1</a:t>
            </a:r>
          </a:p>
          <a:p>
            <a:r>
              <a:rPr lang="en-GB" sz="2000">
                <a:latin typeface="Arial" pitchFamily="34" charset="0"/>
                <a:cs typeface="Arial" pitchFamily="34" charset="0"/>
                <a:hlinkClick r:id="rId2"/>
              </a:rPr>
              <a:t>http://www.youtube.com/watch?v=by-7kkAu2Pg&amp;feature=related</a:t>
            </a:r>
            <a:endParaRPr lang="en-GB" sz="2000">
              <a:latin typeface="Arial" pitchFamily="34" charset="0"/>
              <a:cs typeface="Arial" pitchFamily="34" charset="0"/>
            </a:endParaRPr>
          </a:p>
          <a:p>
            <a:endParaRPr lang="en-GB" sz="2000">
              <a:latin typeface="Arial" pitchFamily="34" charset="0"/>
              <a:cs typeface="Arial" pitchFamily="34" charset="0"/>
            </a:endParaRPr>
          </a:p>
          <a:p>
            <a:r>
              <a:rPr lang="en-GB" sz="2000">
                <a:solidFill>
                  <a:srgbClr val="FFFF00"/>
                </a:solidFill>
                <a:latin typeface="Arial" pitchFamily="34" charset="0"/>
                <a:cs typeface="Arial" pitchFamily="34" charset="0"/>
              </a:rPr>
              <a:t>Mass ep2</a:t>
            </a:r>
          </a:p>
          <a:p>
            <a:r>
              <a:rPr lang="en-GB" sz="2000">
                <a:latin typeface="Arial" pitchFamily="34" charset="0"/>
                <a:cs typeface="Arial" pitchFamily="34" charset="0"/>
                <a:hlinkClick r:id="rId3"/>
              </a:rPr>
              <a:t>http://www.youtube.com/watch?v=uvy4nWh0KwE&amp;feature=related</a:t>
            </a:r>
            <a:endParaRPr lang="en-GB" sz="2000">
              <a:latin typeface="Arial" pitchFamily="34" charset="0"/>
              <a:cs typeface="Arial" pitchFamily="34" charset="0"/>
            </a:endParaRPr>
          </a:p>
          <a:p>
            <a:endParaRPr lang="en-GB" sz="2000">
              <a:latin typeface="Arial" pitchFamily="34" charset="0"/>
              <a:cs typeface="Arial" pitchFamily="34" charset="0"/>
            </a:endParaRPr>
          </a:p>
          <a:p>
            <a:r>
              <a:rPr lang="en-GB" sz="2000">
                <a:solidFill>
                  <a:srgbClr val="FFFF00"/>
                </a:solidFill>
                <a:latin typeface="Arial" pitchFamily="34" charset="0"/>
                <a:cs typeface="Arial" pitchFamily="34" charset="0"/>
              </a:rPr>
              <a:t>animations</a:t>
            </a:r>
          </a:p>
          <a:p>
            <a:r>
              <a:rPr lang="en-GB" sz="2000">
                <a:latin typeface="Arial" pitchFamily="34" charset="0"/>
                <a:cs typeface="Arial" pitchFamily="34" charset="0"/>
                <a:hlinkClick r:id="rId4"/>
              </a:rPr>
              <a:t>http://www.misterteacher.com/whiteboard/forces.html#free</a:t>
            </a:r>
            <a:endParaRPr lang="en-GB" sz="2000">
              <a:latin typeface="Arial" pitchFamily="34" charset="0"/>
              <a:cs typeface="Arial" pitchFamily="34" charset="0"/>
            </a:endParaRPr>
          </a:p>
          <a:p>
            <a:endParaRPr lang="en-GB" sz="2000">
              <a:latin typeface="Arial" pitchFamily="34" charset="0"/>
              <a:cs typeface="Arial" pitchFamily="34" charset="0"/>
            </a:endParaRPr>
          </a:p>
          <a:p>
            <a:r>
              <a:rPr lang="en-GB" sz="2000">
                <a:solidFill>
                  <a:srgbClr val="FFFF00"/>
                </a:solidFill>
                <a:latin typeface="Arial" pitchFamily="34" charset="0"/>
                <a:cs typeface="Arial" pitchFamily="34" charset="0"/>
              </a:rPr>
              <a:t>Experiment Newton’s law of motion</a:t>
            </a:r>
          </a:p>
          <a:p>
            <a:r>
              <a:rPr lang="en-GB" sz="2000">
                <a:latin typeface="Arial" pitchFamily="34" charset="0"/>
                <a:cs typeface="Arial" pitchFamily="34" charset="0"/>
                <a:hlinkClick r:id="rId5"/>
              </a:rPr>
              <a:t>http://www.youtube.com/watch?v=uOSBC0SXVR4&amp;feature=fvw</a:t>
            </a:r>
            <a:endParaRPr lang="en-GB" sz="2000">
              <a:latin typeface="Arial" pitchFamily="34" charset="0"/>
              <a:cs typeface="Arial" pitchFamily="34" charset="0"/>
            </a:endParaRPr>
          </a:p>
          <a:p>
            <a:endParaRPr lang="en-GB" sz="2000">
              <a:latin typeface="Arial" pitchFamily="34" charset="0"/>
              <a:cs typeface="Arial" pitchFamily="34" charset="0"/>
            </a:endParaRPr>
          </a:p>
          <a:p>
            <a:r>
              <a:rPr lang="en-GB" sz="2000">
                <a:latin typeface="Arial" pitchFamily="34" charset="0"/>
                <a:cs typeface="Arial" pitchFamily="34" charset="0"/>
                <a:hlinkClick r:id="rId6"/>
              </a:rPr>
              <a:t>http://www.youtube.com/watch?v=7Ix-eywqUOg&amp;NR=1</a:t>
            </a:r>
            <a:endParaRPr lang="en-GB" sz="2000">
              <a:latin typeface="Arial" pitchFamily="34" charset="0"/>
              <a:cs typeface="Arial" pitchFamily="34" charset="0"/>
            </a:endParaRPr>
          </a:p>
          <a:p>
            <a:r>
              <a:rPr lang="en-GB" sz="2000">
                <a:latin typeface="Arial" pitchFamily="34" charset="0"/>
                <a:cs typeface="Arial" pitchFamily="34" charset="0"/>
                <a:hlinkClick r:id="rId7"/>
              </a:rPr>
              <a:t>http://www.youtube.com/watch?v=e9eoFl1nbkc&amp;feature=related</a:t>
            </a:r>
            <a:endParaRPr lang="en-GB" sz="2000">
              <a:latin typeface="Arial" pitchFamily="34" charset="0"/>
              <a:cs typeface="Arial" pitchFamily="34" charset="0"/>
            </a:endParaRPr>
          </a:p>
          <a:p>
            <a:r>
              <a:rPr lang="en-GB" sz="2000">
                <a:latin typeface="Arial" pitchFamily="34" charset="0"/>
                <a:cs typeface="Arial" pitchFamily="34" charset="0"/>
                <a:hlinkClick r:id="rId8"/>
              </a:rPr>
              <a:t>http://www.youtube.com/watch?v=rBi1WwLjBA8&amp;feature=related</a:t>
            </a:r>
            <a:endParaRPr lang="en-GB" sz="2000">
              <a:latin typeface="Arial" pitchFamily="34" charset="0"/>
              <a:cs typeface="Arial" pitchFamily="34" charset="0"/>
            </a:endParaRPr>
          </a:p>
          <a:p>
            <a:endParaRPr lang="en-GB" sz="2000">
              <a:latin typeface="Arial" pitchFamily="34" charset="0"/>
              <a:cs typeface="Arial" pitchFamily="34" charset="0"/>
            </a:endParaRPr>
          </a:p>
          <a:p>
            <a:endParaRPr lang="en-GB" sz="1000">
              <a:latin typeface="Arial" pitchFamily="34" charset="0"/>
              <a:cs typeface="Arial" pitchFamily="34" charset="0"/>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35F901C-5E3D-4978-975F-2DA37C533F25}" type="slidenum">
              <a:rPr lang="en-GB" sz="2000" smtClean="0">
                <a:solidFill>
                  <a:schemeClr val="accent1"/>
                </a:solidFill>
              </a:rPr>
              <a:pPr eaLnBrk="1" hangingPunct="1"/>
              <a:t>212</a:t>
            </a:fld>
            <a:endParaRPr lang="en-GB" sz="2000" smtClean="0">
              <a:solidFill>
                <a:schemeClr val="accent1"/>
              </a:solidFill>
            </a:endParaRPr>
          </a:p>
        </p:txBody>
      </p:sp>
      <p:sp>
        <p:nvSpPr>
          <p:cNvPr id="21913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1914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19141" name="Rectangle 2"/>
          <p:cNvSpPr>
            <a:spLocks noGrp="1" noChangeArrowheads="1"/>
          </p:cNvSpPr>
          <p:nvPr>
            <p:ph type="body" idx="1"/>
          </p:nvPr>
        </p:nvSpPr>
        <p:spPr/>
        <p:txBody>
          <a:bodyPr/>
          <a:lstStyle/>
          <a:p>
            <a:pPr eaLnBrk="1" hangingPunct="1"/>
            <a:r>
              <a:rPr lang="en-GB" smtClean="0"/>
              <a:t>Complete the sheet to find the resultant forces.</a:t>
            </a:r>
          </a:p>
          <a:p>
            <a:pPr eaLnBrk="1" hangingPunct="1"/>
            <a:endParaRPr lang="en-GB" smtClean="0"/>
          </a:p>
          <a:p>
            <a:pPr eaLnBrk="1" hangingPunct="1"/>
            <a:r>
              <a:rPr lang="en-GB" smtClean="0"/>
              <a:t>Decide whether the forces are balanced or unbalanced.</a:t>
            </a:r>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01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3B50F08-6FC4-4550-8CDA-6C0FF98E5482}" type="slidenum">
              <a:rPr lang="en-GB" sz="2000" smtClean="0">
                <a:solidFill>
                  <a:schemeClr val="accent1"/>
                </a:solidFill>
              </a:rPr>
              <a:pPr eaLnBrk="1" hangingPunct="1"/>
              <a:t>213</a:t>
            </a:fld>
            <a:endParaRPr lang="en-GB" sz="2000" smtClean="0">
              <a:solidFill>
                <a:schemeClr val="accent1"/>
              </a:solidFill>
            </a:endParaRPr>
          </a:p>
        </p:txBody>
      </p:sp>
      <p:sp>
        <p:nvSpPr>
          <p:cNvPr id="22016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2016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87746" name="Rectangle 1026"/>
          <p:cNvSpPr>
            <a:spLocks noGrp="1" noChangeArrowheads="1"/>
          </p:cNvSpPr>
          <p:nvPr>
            <p:ph type="body" idx="1"/>
          </p:nvPr>
        </p:nvSpPr>
        <p:spPr/>
        <p:txBody>
          <a:bodyPr/>
          <a:lstStyle/>
          <a:p>
            <a:pPr eaLnBrk="1" hangingPunct="1"/>
            <a:r>
              <a:rPr lang="en-GB" smtClean="0"/>
              <a:t>Balanced forces have no resultant force.</a:t>
            </a:r>
          </a:p>
          <a:p>
            <a:pPr eaLnBrk="1" hangingPunct="1"/>
            <a:endParaRPr lang="en-GB" smtClean="0"/>
          </a:p>
          <a:p>
            <a:pPr eaLnBrk="1" hangingPunct="1"/>
            <a:r>
              <a:rPr lang="en-GB" smtClean="0"/>
              <a:t>A resultant force means a change in motion:	</a:t>
            </a:r>
          </a:p>
          <a:p>
            <a:pPr lvl="3" eaLnBrk="1" hangingPunct="1"/>
            <a:r>
              <a:rPr lang="en-GB" smtClean="0"/>
              <a:t>There is a change in speed or direction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7746"/>
                                        </p:tgtEl>
                                        <p:attrNameLst>
                                          <p:attrName>style.visibility</p:attrName>
                                        </p:attrNameLst>
                                      </p:cBhvr>
                                      <p:to>
                                        <p:strVal val="visible"/>
                                      </p:to>
                                    </p:set>
                                    <p:anim calcmode="lin" valueType="num">
                                      <p:cBhvr additive="base">
                                        <p:cTn id="7" dur="500" fill="hold"/>
                                        <p:tgtEl>
                                          <p:spTgt spid="287746"/>
                                        </p:tgtEl>
                                        <p:attrNameLst>
                                          <p:attrName>ppt_x</p:attrName>
                                        </p:attrNameLst>
                                      </p:cBhvr>
                                      <p:tavLst>
                                        <p:tav tm="0">
                                          <p:val>
                                            <p:strVal val="#ppt_x"/>
                                          </p:val>
                                        </p:tav>
                                        <p:tav tm="100000">
                                          <p:val>
                                            <p:strVal val="#ppt_x"/>
                                          </p:val>
                                        </p:tav>
                                      </p:tavLst>
                                    </p:anim>
                                    <p:anim calcmode="lin" valueType="num">
                                      <p:cBhvr additive="base">
                                        <p:cTn id="8" dur="500" fill="hold"/>
                                        <p:tgtEl>
                                          <p:spTgt spid="2877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46" grpId="0" autoUpdateAnimBg="0"/>
    </p:bldLst>
  </p:timing>
</p:sld>
</file>

<file path=ppt/slides/slide2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11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B554AC4-F9DF-45F1-BD99-AB1614541458}" type="slidenum">
              <a:rPr lang="en-GB" sz="2000" smtClean="0">
                <a:solidFill>
                  <a:schemeClr val="accent1"/>
                </a:solidFill>
              </a:rPr>
              <a:pPr eaLnBrk="1" hangingPunct="1"/>
              <a:t>214</a:t>
            </a:fld>
            <a:endParaRPr lang="en-GB" sz="2000" smtClean="0">
              <a:solidFill>
                <a:schemeClr val="accent1"/>
              </a:solidFill>
            </a:endParaRPr>
          </a:p>
        </p:txBody>
      </p:sp>
      <p:sp>
        <p:nvSpPr>
          <p:cNvPr id="22118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2118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21189" name="Rectangle 2"/>
          <p:cNvSpPr>
            <a:spLocks noGrp="1" noChangeArrowheads="1"/>
          </p:cNvSpPr>
          <p:nvPr>
            <p:ph type="title"/>
          </p:nvPr>
        </p:nvSpPr>
        <p:spPr/>
        <p:txBody>
          <a:bodyPr/>
          <a:lstStyle/>
          <a:p>
            <a:pPr eaLnBrk="1" hangingPunct="1"/>
            <a:r>
              <a:rPr lang="en-GB" smtClean="0"/>
              <a:t>Log IT</a:t>
            </a:r>
          </a:p>
        </p:txBody>
      </p:sp>
      <p:sp>
        <p:nvSpPr>
          <p:cNvPr id="288771" name="Rectangle 3"/>
          <p:cNvSpPr>
            <a:spLocks noGrp="1" noChangeArrowheads="1"/>
          </p:cNvSpPr>
          <p:nvPr>
            <p:ph type="body" idx="1"/>
          </p:nvPr>
        </p:nvSpPr>
        <p:spPr/>
        <p:txBody>
          <a:bodyPr/>
          <a:lstStyle/>
          <a:p>
            <a:pPr eaLnBrk="1" hangingPunct="1"/>
            <a:r>
              <a:rPr lang="en-GB" smtClean="0"/>
              <a:t>Make a note of each graph in your books.</a:t>
            </a:r>
          </a:p>
          <a:p>
            <a:pPr eaLnBrk="1" hangingPunct="1"/>
            <a:endParaRPr lang="en-GB" smtClean="0"/>
          </a:p>
          <a:p>
            <a:pPr eaLnBrk="1" hangingPunct="1"/>
            <a:r>
              <a:rPr lang="en-GB" smtClean="0"/>
              <a:t>How does speed relate to the shape of the graph?</a:t>
            </a:r>
          </a:p>
          <a:p>
            <a:pPr lvl="3" eaLnBrk="1" hangingPunct="1"/>
            <a:r>
              <a:rPr lang="en-GB" smtClean="0"/>
              <a:t>The steeper the slope, the faster the speed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8771"/>
                                        </p:tgtEl>
                                        <p:attrNameLst>
                                          <p:attrName>style.visibility</p:attrName>
                                        </p:attrNameLst>
                                      </p:cBhvr>
                                      <p:to>
                                        <p:strVal val="visible"/>
                                      </p:to>
                                    </p:set>
                                    <p:anim calcmode="lin" valueType="num">
                                      <p:cBhvr additive="base">
                                        <p:cTn id="7" dur="500" fill="hold"/>
                                        <p:tgtEl>
                                          <p:spTgt spid="288771"/>
                                        </p:tgtEl>
                                        <p:attrNameLst>
                                          <p:attrName>ppt_x</p:attrName>
                                        </p:attrNameLst>
                                      </p:cBhvr>
                                      <p:tavLst>
                                        <p:tav tm="0">
                                          <p:val>
                                            <p:strVal val="#ppt_x"/>
                                          </p:val>
                                        </p:tav>
                                        <p:tav tm="100000">
                                          <p:val>
                                            <p:strVal val="#ppt_x"/>
                                          </p:val>
                                        </p:tav>
                                      </p:tavLst>
                                    </p:anim>
                                    <p:anim calcmode="lin" valueType="num">
                                      <p:cBhvr additive="base">
                                        <p:cTn id="8" dur="500" fill="hold"/>
                                        <p:tgtEl>
                                          <p:spTgt spid="2887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1" grpId="0" autoUpdateAnimBg="0"/>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2D5A316-1D43-49DB-965A-A1A5D102CFCC}" type="slidenum">
              <a:rPr lang="en-GB" sz="2000" smtClean="0">
                <a:solidFill>
                  <a:schemeClr val="accent1"/>
                </a:solidFill>
              </a:rPr>
              <a:pPr eaLnBrk="1" hangingPunct="1"/>
              <a:t>215</a:t>
            </a:fld>
            <a:endParaRPr lang="en-GB" sz="2000" smtClean="0">
              <a:solidFill>
                <a:schemeClr val="accent1"/>
              </a:solidFill>
            </a:endParaRPr>
          </a:p>
        </p:txBody>
      </p:sp>
      <p:sp>
        <p:nvSpPr>
          <p:cNvPr id="22221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200" smtClean="0">
                <a:solidFill>
                  <a:srgbClr val="FFFF00"/>
                </a:solidFill>
              </a:rPr>
              <a:t>02/10/2011</a:t>
            </a:r>
          </a:p>
        </p:txBody>
      </p:sp>
      <p:sp>
        <p:nvSpPr>
          <p:cNvPr id="222212" name="Footer Placeholder 2"/>
          <p:cNvSpPr>
            <a:spLocks noGrp="1"/>
          </p:cNvSpPr>
          <p:nvPr>
            <p:ph type="ftr" sz="quarter" idx="11"/>
          </p:nvPr>
        </p:nvSpPr>
        <p:spPr>
          <a:xfrm>
            <a:off x="3124200" y="6524625"/>
            <a:ext cx="2895600" cy="18097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900" smtClean="0">
                <a:solidFill>
                  <a:srgbClr val="FFFF00"/>
                </a:solidFill>
              </a:rPr>
              <a:t>JAH</a:t>
            </a:r>
          </a:p>
        </p:txBody>
      </p:sp>
      <p:grpSp>
        <p:nvGrpSpPr>
          <p:cNvPr id="222213" name="Group 7"/>
          <p:cNvGrpSpPr>
            <a:grpSpLocks/>
          </p:cNvGrpSpPr>
          <p:nvPr/>
        </p:nvGrpSpPr>
        <p:grpSpPr bwMode="auto">
          <a:xfrm>
            <a:off x="1692275" y="1196975"/>
            <a:ext cx="5429250" cy="4376738"/>
            <a:chOff x="1170" y="809"/>
            <a:chExt cx="3420" cy="2666"/>
          </a:xfrm>
        </p:grpSpPr>
        <p:cxnSp>
          <p:nvCxnSpPr>
            <p:cNvPr id="222223" name="Straight Connector 5"/>
            <p:cNvCxnSpPr>
              <a:cxnSpLocks noChangeShapeType="1"/>
              <a:stCxn id="222214" idx="0"/>
            </p:cNvCxnSpPr>
            <p:nvPr/>
          </p:nvCxnSpPr>
          <p:spPr bwMode="auto">
            <a:xfrm rot="5400000" flipH="1" flipV="1">
              <a:off x="2482" y="1207"/>
              <a:ext cx="798" cy="1"/>
            </a:xfrm>
            <a:prstGeom prst="line">
              <a:avLst/>
            </a:prstGeom>
            <a:noFill/>
            <a:ln w="38100" algn="ctr">
              <a:solidFill>
                <a:srgbClr val="00FFFF"/>
              </a:solidFill>
              <a:round/>
              <a:headEnd/>
              <a:tailEnd/>
            </a:ln>
            <a:extLst>
              <a:ext uri="{909E8E84-426E-40DD-AFC4-6F175D3DCCD1}">
                <a14:hiddenFill xmlns:a14="http://schemas.microsoft.com/office/drawing/2010/main">
                  <a:noFill/>
                </a14:hiddenFill>
              </a:ext>
            </a:extLst>
          </p:spPr>
        </p:cxnSp>
        <p:cxnSp>
          <p:nvCxnSpPr>
            <p:cNvPr id="222224" name="Straight Connector 7"/>
            <p:cNvCxnSpPr>
              <a:cxnSpLocks noChangeShapeType="1"/>
            </p:cNvCxnSpPr>
            <p:nvPr/>
          </p:nvCxnSpPr>
          <p:spPr bwMode="auto">
            <a:xfrm rot="5400000">
              <a:off x="2183" y="2777"/>
              <a:ext cx="1350" cy="45"/>
            </a:xfrm>
            <a:prstGeom prst="line">
              <a:avLst/>
            </a:prstGeom>
            <a:noFill/>
            <a:ln w="38100" algn="ctr">
              <a:solidFill>
                <a:srgbClr val="00FFFF"/>
              </a:solidFill>
              <a:round/>
              <a:headEnd/>
              <a:tailEnd/>
            </a:ln>
            <a:extLst>
              <a:ext uri="{909E8E84-426E-40DD-AFC4-6F175D3DCCD1}">
                <a14:hiddenFill xmlns:a14="http://schemas.microsoft.com/office/drawing/2010/main">
                  <a:noFill/>
                </a14:hiddenFill>
              </a:ext>
            </a:extLst>
          </p:spPr>
        </p:cxnSp>
        <p:cxnSp>
          <p:nvCxnSpPr>
            <p:cNvPr id="222225" name="Straight Connector 9"/>
            <p:cNvCxnSpPr>
              <a:cxnSpLocks noChangeShapeType="1"/>
              <a:stCxn id="222214" idx="1"/>
            </p:cNvCxnSpPr>
            <p:nvPr/>
          </p:nvCxnSpPr>
          <p:spPr bwMode="auto">
            <a:xfrm rot="10800000">
              <a:off x="1170" y="1865"/>
              <a:ext cx="877" cy="1"/>
            </a:xfrm>
            <a:prstGeom prst="line">
              <a:avLst/>
            </a:prstGeom>
            <a:noFill/>
            <a:ln w="38100" algn="ctr">
              <a:solidFill>
                <a:srgbClr val="00FFFF"/>
              </a:solidFill>
              <a:round/>
              <a:headEnd/>
              <a:tailEnd/>
            </a:ln>
            <a:extLst>
              <a:ext uri="{909E8E84-426E-40DD-AFC4-6F175D3DCCD1}">
                <a14:hiddenFill xmlns:a14="http://schemas.microsoft.com/office/drawing/2010/main">
                  <a:noFill/>
                </a14:hiddenFill>
              </a:ext>
            </a:extLst>
          </p:spPr>
        </p:cxnSp>
        <p:cxnSp>
          <p:nvCxnSpPr>
            <p:cNvPr id="222226" name="Straight Connector 11"/>
            <p:cNvCxnSpPr>
              <a:cxnSpLocks noChangeShapeType="1"/>
              <a:stCxn id="222214" idx="3"/>
            </p:cNvCxnSpPr>
            <p:nvPr/>
          </p:nvCxnSpPr>
          <p:spPr bwMode="auto">
            <a:xfrm>
              <a:off x="3713" y="1866"/>
              <a:ext cx="877" cy="1"/>
            </a:xfrm>
            <a:prstGeom prst="line">
              <a:avLst/>
            </a:prstGeom>
            <a:noFill/>
            <a:ln w="38100" algn="ctr">
              <a:solidFill>
                <a:srgbClr val="00FFFF"/>
              </a:solidFill>
              <a:round/>
              <a:headEnd/>
              <a:tailEnd/>
            </a:ln>
            <a:extLst>
              <a:ext uri="{909E8E84-426E-40DD-AFC4-6F175D3DCCD1}">
                <a14:hiddenFill xmlns:a14="http://schemas.microsoft.com/office/drawing/2010/main">
                  <a:noFill/>
                </a14:hiddenFill>
              </a:ext>
            </a:extLst>
          </p:spPr>
        </p:cxnSp>
        <p:cxnSp>
          <p:nvCxnSpPr>
            <p:cNvPr id="222227" name="Straight Connector 13"/>
            <p:cNvCxnSpPr>
              <a:cxnSpLocks noChangeShapeType="1"/>
            </p:cNvCxnSpPr>
            <p:nvPr/>
          </p:nvCxnSpPr>
          <p:spPr bwMode="auto">
            <a:xfrm flipV="1">
              <a:off x="3690" y="1035"/>
              <a:ext cx="810" cy="585"/>
            </a:xfrm>
            <a:prstGeom prst="line">
              <a:avLst/>
            </a:prstGeom>
            <a:noFill/>
            <a:ln w="38100" algn="ctr">
              <a:solidFill>
                <a:srgbClr val="00FFFF"/>
              </a:solidFill>
              <a:round/>
              <a:headEnd/>
              <a:tailEnd/>
            </a:ln>
            <a:extLst>
              <a:ext uri="{909E8E84-426E-40DD-AFC4-6F175D3DCCD1}">
                <a14:hiddenFill xmlns:a14="http://schemas.microsoft.com/office/drawing/2010/main">
                  <a:noFill/>
                </a14:hiddenFill>
              </a:ext>
            </a:extLst>
          </p:spPr>
        </p:cxnSp>
        <p:cxnSp>
          <p:nvCxnSpPr>
            <p:cNvPr id="222228" name="Straight Connector 15"/>
            <p:cNvCxnSpPr>
              <a:cxnSpLocks noChangeShapeType="1"/>
            </p:cNvCxnSpPr>
            <p:nvPr/>
          </p:nvCxnSpPr>
          <p:spPr bwMode="auto">
            <a:xfrm rot="10800000">
              <a:off x="1395" y="1170"/>
              <a:ext cx="1485" cy="990"/>
            </a:xfrm>
            <a:prstGeom prst="line">
              <a:avLst/>
            </a:prstGeom>
            <a:noFill/>
            <a:ln w="38100" algn="ctr">
              <a:solidFill>
                <a:srgbClr val="00FFFF"/>
              </a:solidFill>
              <a:round/>
              <a:headEnd/>
              <a:tailEnd/>
            </a:ln>
            <a:extLst>
              <a:ext uri="{909E8E84-426E-40DD-AFC4-6F175D3DCCD1}">
                <a14:hiddenFill xmlns:a14="http://schemas.microsoft.com/office/drawing/2010/main">
                  <a:noFill/>
                </a14:hiddenFill>
              </a:ext>
            </a:extLst>
          </p:spPr>
        </p:cxnSp>
        <p:cxnSp>
          <p:nvCxnSpPr>
            <p:cNvPr id="222229" name="Straight Connector 17"/>
            <p:cNvCxnSpPr>
              <a:cxnSpLocks noChangeShapeType="1"/>
            </p:cNvCxnSpPr>
            <p:nvPr/>
          </p:nvCxnSpPr>
          <p:spPr bwMode="auto">
            <a:xfrm>
              <a:off x="3198" y="2069"/>
              <a:ext cx="1167" cy="1081"/>
            </a:xfrm>
            <a:prstGeom prst="line">
              <a:avLst/>
            </a:prstGeom>
            <a:noFill/>
            <a:ln w="38100" algn="ctr">
              <a:solidFill>
                <a:srgbClr val="00FFFF"/>
              </a:solidFill>
              <a:round/>
              <a:headEnd/>
              <a:tailEnd/>
            </a:ln>
            <a:extLst>
              <a:ext uri="{909E8E84-426E-40DD-AFC4-6F175D3DCCD1}">
                <a14:hiddenFill xmlns:a14="http://schemas.microsoft.com/office/drawing/2010/main">
                  <a:noFill/>
                </a14:hiddenFill>
              </a:ext>
            </a:extLst>
          </p:spPr>
        </p:cxnSp>
        <p:cxnSp>
          <p:nvCxnSpPr>
            <p:cNvPr id="222230" name="Straight Connector 19"/>
            <p:cNvCxnSpPr>
              <a:cxnSpLocks noChangeShapeType="1"/>
            </p:cNvCxnSpPr>
            <p:nvPr/>
          </p:nvCxnSpPr>
          <p:spPr bwMode="auto">
            <a:xfrm rot="10800000" flipV="1">
              <a:off x="1350" y="2115"/>
              <a:ext cx="1258" cy="1035"/>
            </a:xfrm>
            <a:prstGeom prst="line">
              <a:avLst/>
            </a:prstGeom>
            <a:noFill/>
            <a:ln w="38100" algn="ctr">
              <a:solidFill>
                <a:srgbClr val="00FFFF"/>
              </a:solidFill>
              <a:round/>
              <a:headEnd/>
              <a:tailEnd/>
            </a:ln>
            <a:extLst>
              <a:ext uri="{909E8E84-426E-40DD-AFC4-6F175D3DCCD1}">
                <a14:hiddenFill xmlns:a14="http://schemas.microsoft.com/office/drawing/2010/main">
                  <a:noFill/>
                </a14:hiddenFill>
              </a:ext>
            </a:extLst>
          </p:spPr>
        </p:cxnSp>
      </p:grpSp>
      <p:sp>
        <p:nvSpPr>
          <p:cNvPr id="222214" name="TextBox 3"/>
          <p:cNvSpPr txBox="1">
            <a:spLocks noChangeArrowheads="1"/>
          </p:cNvSpPr>
          <p:nvPr/>
        </p:nvSpPr>
        <p:spPr bwMode="auto">
          <a:xfrm>
            <a:off x="3249613" y="2551113"/>
            <a:ext cx="2644775" cy="1563687"/>
          </a:xfrm>
          <a:prstGeom prst="rect">
            <a:avLst/>
          </a:prstGeom>
          <a:solidFill>
            <a:schemeClr val="tx1"/>
          </a:solidFill>
          <a:ln w="9525">
            <a:solidFill>
              <a:srgbClr val="00FFFF"/>
            </a:solidFill>
            <a:miter lim="800000"/>
            <a:headEnd/>
            <a:tailEnd/>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3200">
                <a:solidFill>
                  <a:srgbClr val="FFFF00"/>
                </a:solidFill>
                <a:latin typeface="Calibri" pitchFamily="34" charset="0"/>
                <a:cs typeface="Arial" pitchFamily="34" charset="0"/>
              </a:rPr>
              <a:t>Safety Features in Cars</a:t>
            </a:r>
          </a:p>
        </p:txBody>
      </p:sp>
      <p:sp>
        <p:nvSpPr>
          <p:cNvPr id="23" name="TextBox 22"/>
          <p:cNvSpPr txBox="1"/>
          <p:nvPr/>
        </p:nvSpPr>
        <p:spPr>
          <a:xfrm>
            <a:off x="1143000" y="785813"/>
            <a:ext cx="2000250" cy="822325"/>
          </a:xfrm>
          <a:prstGeom prst="rect">
            <a:avLst/>
          </a:prstGeom>
          <a:solidFill>
            <a:schemeClr val="accent6"/>
          </a:solid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GB" smtClean="0">
                <a:solidFill>
                  <a:srgbClr val="FFFF00"/>
                </a:solidFill>
                <a:latin typeface="Comic Sans MS" pitchFamily="66" charset="0"/>
              </a:rPr>
              <a:t>Anti-lock Brakes</a:t>
            </a:r>
          </a:p>
        </p:txBody>
      </p:sp>
      <p:sp>
        <p:nvSpPr>
          <p:cNvPr id="24" name="TextBox 23"/>
          <p:cNvSpPr txBox="1"/>
          <p:nvPr/>
        </p:nvSpPr>
        <p:spPr>
          <a:xfrm>
            <a:off x="6215063" y="714375"/>
            <a:ext cx="1571625" cy="822325"/>
          </a:xfrm>
          <a:prstGeom prst="rect">
            <a:avLst/>
          </a:prstGeom>
          <a:solidFill>
            <a:schemeClr val="accent6"/>
          </a:solid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GB" smtClean="0">
                <a:solidFill>
                  <a:srgbClr val="FFFF00"/>
                </a:solidFill>
                <a:latin typeface="Comic Sans MS" pitchFamily="66" charset="0"/>
              </a:rPr>
              <a:t>Traction control</a:t>
            </a:r>
          </a:p>
        </p:txBody>
      </p:sp>
      <p:sp>
        <p:nvSpPr>
          <p:cNvPr id="25" name="TextBox 24"/>
          <p:cNvSpPr txBox="1"/>
          <p:nvPr/>
        </p:nvSpPr>
        <p:spPr>
          <a:xfrm>
            <a:off x="3749675" y="214313"/>
            <a:ext cx="1644650" cy="822325"/>
          </a:xfrm>
          <a:prstGeom prst="rect">
            <a:avLst/>
          </a:prstGeom>
          <a:solidFill>
            <a:schemeClr val="accent6"/>
          </a:solid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GB" smtClean="0">
                <a:solidFill>
                  <a:srgbClr val="FFFF00"/>
                </a:solidFill>
                <a:latin typeface="Comic Sans MS" pitchFamily="66" charset="0"/>
              </a:rPr>
              <a:t>Safety cage</a:t>
            </a:r>
          </a:p>
        </p:txBody>
      </p:sp>
      <p:sp>
        <p:nvSpPr>
          <p:cNvPr id="26" name="TextBox 25"/>
          <p:cNvSpPr txBox="1"/>
          <p:nvPr/>
        </p:nvSpPr>
        <p:spPr>
          <a:xfrm>
            <a:off x="1143000" y="5000625"/>
            <a:ext cx="1857375" cy="457200"/>
          </a:xfrm>
          <a:prstGeom prst="rect">
            <a:avLst/>
          </a:prstGeom>
          <a:solidFill>
            <a:schemeClr val="accent6"/>
          </a:solid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GB" smtClean="0">
                <a:solidFill>
                  <a:srgbClr val="FFFF00"/>
                </a:solidFill>
                <a:latin typeface="Comic Sans MS" pitchFamily="66" charset="0"/>
              </a:rPr>
              <a:t>Seatbelts </a:t>
            </a:r>
          </a:p>
        </p:txBody>
      </p:sp>
      <p:sp>
        <p:nvSpPr>
          <p:cNvPr id="27" name="TextBox 26"/>
          <p:cNvSpPr txBox="1"/>
          <p:nvPr/>
        </p:nvSpPr>
        <p:spPr>
          <a:xfrm>
            <a:off x="5857875" y="5000625"/>
            <a:ext cx="2214563" cy="457200"/>
          </a:xfrm>
          <a:prstGeom prst="rect">
            <a:avLst/>
          </a:prstGeom>
          <a:solidFill>
            <a:schemeClr val="accent6"/>
          </a:solid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GB" smtClean="0">
                <a:solidFill>
                  <a:srgbClr val="FFFF00"/>
                </a:solidFill>
                <a:latin typeface="Comic Sans MS" pitchFamily="66" charset="0"/>
              </a:rPr>
              <a:t>Air bags</a:t>
            </a:r>
          </a:p>
        </p:txBody>
      </p:sp>
      <p:sp>
        <p:nvSpPr>
          <p:cNvPr id="28" name="TextBox 27"/>
          <p:cNvSpPr txBox="1"/>
          <p:nvPr/>
        </p:nvSpPr>
        <p:spPr>
          <a:xfrm>
            <a:off x="6786563" y="2890838"/>
            <a:ext cx="2000250" cy="822325"/>
          </a:xfrm>
          <a:prstGeom prst="rect">
            <a:avLst/>
          </a:prstGeom>
          <a:solidFill>
            <a:schemeClr val="accent6"/>
          </a:solid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GB" smtClean="0">
                <a:solidFill>
                  <a:srgbClr val="FFFF00"/>
                </a:solidFill>
                <a:latin typeface="Comic Sans MS" pitchFamily="66" charset="0"/>
              </a:rPr>
              <a:t>Electric windows</a:t>
            </a:r>
          </a:p>
        </p:txBody>
      </p:sp>
      <p:sp>
        <p:nvSpPr>
          <p:cNvPr id="29" name="TextBox 28"/>
          <p:cNvSpPr txBox="1"/>
          <p:nvPr/>
        </p:nvSpPr>
        <p:spPr>
          <a:xfrm>
            <a:off x="642938" y="2890838"/>
            <a:ext cx="1714500" cy="822325"/>
          </a:xfrm>
          <a:prstGeom prst="rect">
            <a:avLst/>
          </a:prstGeom>
          <a:solidFill>
            <a:schemeClr val="accent6"/>
          </a:solid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GB" smtClean="0">
                <a:solidFill>
                  <a:srgbClr val="FFFF00"/>
                </a:solidFill>
                <a:latin typeface="Comic Sans MS" pitchFamily="66" charset="0"/>
              </a:rPr>
              <a:t>Crumple zones</a:t>
            </a:r>
          </a:p>
        </p:txBody>
      </p:sp>
      <p:sp>
        <p:nvSpPr>
          <p:cNvPr id="30" name="TextBox 29"/>
          <p:cNvSpPr txBox="1"/>
          <p:nvPr/>
        </p:nvSpPr>
        <p:spPr>
          <a:xfrm>
            <a:off x="3429000" y="5500688"/>
            <a:ext cx="2286000" cy="822325"/>
          </a:xfrm>
          <a:prstGeom prst="rect">
            <a:avLst/>
          </a:prstGeom>
          <a:solidFill>
            <a:schemeClr val="accent6"/>
          </a:solidFill>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defRPr/>
            </a:pPr>
            <a:r>
              <a:rPr lang="en-GB" smtClean="0">
                <a:solidFill>
                  <a:srgbClr val="FFFF00"/>
                </a:solidFill>
                <a:latin typeface="Comic Sans MS" pitchFamily="66" charset="0"/>
              </a:rPr>
              <a:t>Paddle shift controls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dissolve">
                                      <p:cBhvr>
                                        <p:cTn id="12" dur="500"/>
                                        <p:tgtEl>
                                          <p:spTgt spid="2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dissolve">
                                      <p:cBhvr>
                                        <p:cTn id="17" dur="500"/>
                                        <p:tgtEl>
                                          <p:spTgt spid="2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dissolve">
                                      <p:cBhvr>
                                        <p:cTn id="22" dur="500"/>
                                        <p:tgtEl>
                                          <p:spTgt spid="2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dissolve">
                                      <p:cBhvr>
                                        <p:cTn id="27" dur="500"/>
                                        <p:tgtEl>
                                          <p:spTgt spid="2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dissolve">
                                      <p:cBhvr>
                                        <p:cTn id="32" dur="500"/>
                                        <p:tgtEl>
                                          <p:spTgt spid="2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dissolve">
                                      <p:cBhvr>
                                        <p:cTn id="37" dur="500"/>
                                        <p:tgtEl>
                                          <p:spTgt spid="2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dissolve">
                                      <p:cBhvr>
                                        <p:cTn id="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autoUpdateAnimBg="0"/>
      <p:bldP spid="24" grpId="0" animBg="1" autoUpdateAnimBg="0"/>
      <p:bldP spid="25" grpId="0" animBg="1" autoUpdateAnimBg="0"/>
      <p:bldP spid="26" grpId="0" animBg="1" autoUpdateAnimBg="0"/>
      <p:bldP spid="27" grpId="0" animBg="1" autoUpdateAnimBg="0"/>
      <p:bldP spid="28" grpId="0" animBg="1" autoUpdateAnimBg="0"/>
      <p:bldP spid="29" grpId="0" animBg="1" autoUpdateAnimBg="0"/>
      <p:bldP spid="30" grpId="0" animBg="1" autoUpdateAnimBg="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872AE8-4D4A-426D-B0F8-E03F18495727}" type="slidenum">
              <a:rPr lang="en-GB" sz="2000" smtClean="0">
                <a:solidFill>
                  <a:schemeClr val="accent1"/>
                </a:solidFill>
              </a:rPr>
              <a:pPr eaLnBrk="1" hangingPunct="1"/>
              <a:t>216</a:t>
            </a:fld>
            <a:endParaRPr lang="en-GB" sz="2000" smtClean="0">
              <a:solidFill>
                <a:schemeClr val="accent1"/>
              </a:solidFill>
            </a:endParaRPr>
          </a:p>
        </p:txBody>
      </p:sp>
      <p:sp>
        <p:nvSpPr>
          <p:cNvPr id="22323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2323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 name="TextBox 1"/>
          <p:cNvSpPr txBox="1"/>
          <p:nvPr/>
        </p:nvSpPr>
        <p:spPr>
          <a:xfrm>
            <a:off x="214313" y="500063"/>
            <a:ext cx="3286125" cy="1200329"/>
          </a:xfrm>
          <a:prstGeom prst="rect">
            <a:avLst/>
          </a:prstGeom>
          <a:solidFill>
            <a:schemeClr val="accent6"/>
          </a:solidFill>
        </p:spPr>
        <p:txBody>
          <a:bodyPr>
            <a:spAutoFit/>
          </a:bodyPr>
          <a:lstStyle/>
          <a:p>
            <a:pPr fontAlgn="auto">
              <a:spcBef>
                <a:spcPts val="0"/>
              </a:spcBef>
              <a:spcAft>
                <a:spcPts val="0"/>
              </a:spcAft>
              <a:defRPr/>
            </a:pPr>
            <a:r>
              <a:rPr lang="en-GB" sz="3600" b="1" u="sng" dirty="0">
                <a:solidFill>
                  <a:schemeClr val="accent1">
                    <a:lumMod val="40000"/>
                    <a:lumOff val="60000"/>
                  </a:schemeClr>
                </a:solidFill>
                <a:latin typeface="+mn-lt"/>
              </a:rPr>
              <a:t>Safety Features</a:t>
            </a:r>
          </a:p>
        </p:txBody>
      </p:sp>
      <p:sp>
        <p:nvSpPr>
          <p:cNvPr id="3" name="TextBox 2"/>
          <p:cNvSpPr txBox="1">
            <a:spLocks noChangeArrowheads="1"/>
          </p:cNvSpPr>
          <p:nvPr/>
        </p:nvSpPr>
        <p:spPr bwMode="auto">
          <a:xfrm>
            <a:off x="228600" y="2286000"/>
            <a:ext cx="8715375" cy="3503613"/>
          </a:xfrm>
          <a:prstGeom prst="rect">
            <a:avLst/>
          </a:prstGeom>
          <a:noFill/>
          <a:ln>
            <a:noFill/>
          </a:ln>
          <a:extLst>
            <a:ext uri="{909E8E84-426E-40DD-AFC4-6F175D3DCCD1}">
              <a14:hiddenFill xmlns:a14="http://schemas.microsoft.com/office/drawing/2010/main">
                <a:solidFill>
                  <a:srgbClr val="F7964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a:solidFill>
                  <a:schemeClr val="bg1"/>
                </a:solidFill>
                <a:latin typeface="Calibri" pitchFamily="34" charset="0"/>
                <a:cs typeface="Arial" pitchFamily="34" charset="0"/>
              </a:rPr>
              <a:t>These may be active or passive.</a:t>
            </a:r>
          </a:p>
          <a:p>
            <a:pPr eaLnBrk="1" hangingPunct="1"/>
            <a:r>
              <a:rPr lang="en-GB" sz="3200" b="1">
                <a:solidFill>
                  <a:schemeClr val="bg1"/>
                </a:solidFill>
                <a:latin typeface="Calibri" pitchFamily="34" charset="0"/>
                <a:cs typeface="Arial" pitchFamily="34" charset="0"/>
              </a:rPr>
              <a:t>Active safety features </a:t>
            </a:r>
            <a:r>
              <a:rPr lang="en-GB" sz="3200">
                <a:solidFill>
                  <a:schemeClr val="bg1"/>
                </a:solidFill>
                <a:latin typeface="Calibri" pitchFamily="34" charset="0"/>
                <a:cs typeface="Arial" pitchFamily="34" charset="0"/>
              </a:rPr>
              <a:t>directly improve the safety of a car.  They have an immediate effect in saving lives in an accident.  They include</a:t>
            </a:r>
          </a:p>
          <a:p>
            <a:pPr eaLnBrk="1" hangingPunct="1">
              <a:buFont typeface="Arial" pitchFamily="34" charset="0"/>
              <a:buChar char="•"/>
            </a:pPr>
            <a:r>
              <a:rPr lang="en-GB" sz="3200">
                <a:solidFill>
                  <a:schemeClr val="tx2"/>
                </a:solidFill>
                <a:latin typeface="Calibri" pitchFamily="34" charset="0"/>
                <a:cs typeface="Arial" pitchFamily="34" charset="0"/>
              </a:rPr>
              <a:t> </a:t>
            </a:r>
          </a:p>
          <a:p>
            <a:pPr eaLnBrk="1" hangingPunct="1">
              <a:buFont typeface="Arial" pitchFamily="34" charset="0"/>
              <a:buChar char="•"/>
            </a:pPr>
            <a:r>
              <a:rPr lang="en-GB" sz="3200">
                <a:solidFill>
                  <a:schemeClr val="tx2"/>
                </a:solidFill>
                <a:latin typeface="Calibri" pitchFamily="34" charset="0"/>
                <a:cs typeface="Arial" pitchFamily="34" charset="0"/>
              </a:rPr>
              <a:t> </a:t>
            </a:r>
          </a:p>
          <a:p>
            <a:pPr eaLnBrk="1" hangingPunct="1">
              <a:buFont typeface="Arial" pitchFamily="34" charset="0"/>
              <a:buChar char="•"/>
            </a:pPr>
            <a:r>
              <a:rPr lang="en-GB" sz="3200">
                <a:solidFill>
                  <a:schemeClr val="tx2"/>
                </a:solidFill>
                <a:latin typeface="Calibri" pitchFamily="34" charset="0"/>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3E53CCD-4889-4B34-91D3-5F0591ABBAB1}" type="slidenum">
              <a:rPr lang="en-GB" sz="2000" smtClean="0">
                <a:solidFill>
                  <a:schemeClr val="accent1"/>
                </a:solidFill>
              </a:rPr>
              <a:pPr eaLnBrk="1" hangingPunct="1"/>
              <a:t>217</a:t>
            </a:fld>
            <a:endParaRPr lang="en-GB" sz="2000" smtClean="0">
              <a:solidFill>
                <a:schemeClr val="accent1"/>
              </a:solidFill>
            </a:endParaRPr>
          </a:p>
        </p:txBody>
      </p:sp>
      <p:sp>
        <p:nvSpPr>
          <p:cNvPr id="22425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2426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 name="TextBox 1"/>
          <p:cNvSpPr txBox="1"/>
          <p:nvPr/>
        </p:nvSpPr>
        <p:spPr>
          <a:xfrm>
            <a:off x="214313" y="500063"/>
            <a:ext cx="3286125" cy="1200329"/>
          </a:xfrm>
          <a:prstGeom prst="rect">
            <a:avLst/>
          </a:prstGeom>
          <a:solidFill>
            <a:schemeClr val="accent6"/>
          </a:solidFill>
        </p:spPr>
        <p:txBody>
          <a:bodyPr>
            <a:spAutoFit/>
          </a:bodyPr>
          <a:lstStyle/>
          <a:p>
            <a:pPr fontAlgn="auto">
              <a:spcBef>
                <a:spcPts val="0"/>
              </a:spcBef>
              <a:spcAft>
                <a:spcPts val="0"/>
              </a:spcAft>
              <a:defRPr/>
            </a:pPr>
            <a:r>
              <a:rPr lang="en-GB" sz="3600" b="1" u="sng" dirty="0">
                <a:solidFill>
                  <a:schemeClr val="accent1">
                    <a:lumMod val="40000"/>
                    <a:lumOff val="60000"/>
                  </a:schemeClr>
                </a:solidFill>
                <a:latin typeface="+mn-lt"/>
              </a:rPr>
              <a:t>Safety Features</a:t>
            </a:r>
          </a:p>
        </p:txBody>
      </p:sp>
      <p:sp>
        <p:nvSpPr>
          <p:cNvPr id="3" name="TextBox 2"/>
          <p:cNvSpPr txBox="1">
            <a:spLocks noChangeArrowheads="1"/>
          </p:cNvSpPr>
          <p:nvPr/>
        </p:nvSpPr>
        <p:spPr bwMode="auto">
          <a:xfrm>
            <a:off x="0" y="1905000"/>
            <a:ext cx="8715375" cy="3503613"/>
          </a:xfrm>
          <a:prstGeom prst="rect">
            <a:avLst/>
          </a:prstGeom>
          <a:noFill/>
          <a:ln>
            <a:noFill/>
          </a:ln>
          <a:extLst>
            <a:ext uri="{909E8E84-426E-40DD-AFC4-6F175D3DCCD1}">
              <a14:hiddenFill xmlns:a14="http://schemas.microsoft.com/office/drawing/2010/main">
                <a:solidFill>
                  <a:srgbClr val="F79646"/>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b="1">
                <a:solidFill>
                  <a:srgbClr val="FFFF00"/>
                </a:solidFill>
                <a:latin typeface="Calibri" pitchFamily="34" charset="0"/>
                <a:cs typeface="Arial" pitchFamily="34" charset="0"/>
              </a:rPr>
              <a:t>Passive safety features </a:t>
            </a:r>
            <a:r>
              <a:rPr lang="en-GB" sz="3200">
                <a:solidFill>
                  <a:srgbClr val="FFFF00"/>
                </a:solidFill>
                <a:latin typeface="Calibri" pitchFamily="34" charset="0"/>
                <a:cs typeface="Arial" pitchFamily="34" charset="0"/>
              </a:rPr>
              <a:t>indirectly increase the safety of a car.  They contribute to safe driving but do not affect the safety of travellers in a car in the event of an accident.  They include</a:t>
            </a:r>
          </a:p>
          <a:p>
            <a:pPr eaLnBrk="1" hangingPunct="1">
              <a:buFont typeface="Arial" pitchFamily="34" charset="0"/>
              <a:buChar char="•"/>
            </a:pPr>
            <a:r>
              <a:rPr lang="en-GB" sz="3200">
                <a:solidFill>
                  <a:schemeClr val="tx2"/>
                </a:solidFill>
                <a:latin typeface="Calibri" pitchFamily="34" charset="0"/>
                <a:cs typeface="Arial" pitchFamily="34" charset="0"/>
              </a:rPr>
              <a:t> </a:t>
            </a:r>
          </a:p>
          <a:p>
            <a:pPr eaLnBrk="1" hangingPunct="1">
              <a:buFont typeface="Arial" pitchFamily="34" charset="0"/>
              <a:buChar char="•"/>
            </a:pPr>
            <a:r>
              <a:rPr lang="en-GB" sz="3200">
                <a:solidFill>
                  <a:schemeClr val="tx2"/>
                </a:solidFill>
                <a:latin typeface="Calibri" pitchFamily="34" charset="0"/>
                <a:cs typeface="Arial" pitchFamily="34" charset="0"/>
              </a:rPr>
              <a:t> </a:t>
            </a:r>
          </a:p>
          <a:p>
            <a:pPr eaLnBrk="1" hangingPunct="1">
              <a:buFont typeface="Arial" pitchFamily="34" charset="0"/>
              <a:buChar char="•"/>
            </a:pPr>
            <a:r>
              <a:rPr lang="en-GB" sz="3200">
                <a:solidFill>
                  <a:schemeClr val="tx2"/>
                </a:solidFill>
                <a:latin typeface="Calibri" pitchFamily="34" charset="0"/>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E90299C-FDE8-41DC-9618-3B51469869CA}" type="slidenum">
              <a:rPr lang="en-GB" sz="2000" smtClean="0">
                <a:solidFill>
                  <a:schemeClr val="accent1"/>
                </a:solidFill>
              </a:rPr>
              <a:pPr eaLnBrk="1" hangingPunct="1"/>
              <a:t>218</a:t>
            </a:fld>
            <a:endParaRPr lang="en-GB" sz="2000" smtClean="0">
              <a:solidFill>
                <a:schemeClr val="accent1"/>
              </a:solidFill>
            </a:endParaRPr>
          </a:p>
        </p:txBody>
      </p:sp>
      <p:sp>
        <p:nvSpPr>
          <p:cNvPr id="22528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2528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 name="TextBox 1"/>
          <p:cNvSpPr txBox="1"/>
          <p:nvPr/>
        </p:nvSpPr>
        <p:spPr>
          <a:xfrm>
            <a:off x="214313" y="500063"/>
            <a:ext cx="7215187" cy="1200329"/>
          </a:xfrm>
          <a:prstGeom prst="rect">
            <a:avLst/>
          </a:prstGeom>
          <a:solidFill>
            <a:schemeClr val="tx2"/>
          </a:solidFill>
        </p:spPr>
        <p:txBody>
          <a:bodyPr>
            <a:spAutoFit/>
          </a:bodyPr>
          <a:lstStyle/>
          <a:p>
            <a:pPr fontAlgn="auto">
              <a:spcBef>
                <a:spcPts val="0"/>
              </a:spcBef>
              <a:spcAft>
                <a:spcPts val="0"/>
              </a:spcAft>
              <a:defRPr/>
            </a:pPr>
            <a:r>
              <a:rPr lang="en-GB" sz="3600" dirty="0">
                <a:solidFill>
                  <a:schemeClr val="accent1">
                    <a:lumMod val="40000"/>
                    <a:lumOff val="60000"/>
                  </a:schemeClr>
                </a:solidFill>
                <a:latin typeface="+mn-lt"/>
              </a:rPr>
              <a:t>How do active safety features work?</a:t>
            </a:r>
          </a:p>
        </p:txBody>
      </p:sp>
      <p:sp>
        <p:nvSpPr>
          <p:cNvPr id="3" name="TextBox 2"/>
          <p:cNvSpPr txBox="1"/>
          <p:nvPr/>
        </p:nvSpPr>
        <p:spPr>
          <a:xfrm>
            <a:off x="138113" y="2276872"/>
            <a:ext cx="8643937" cy="1077913"/>
          </a:xfrm>
          <a:prstGeom prst="rect">
            <a:avLst/>
          </a:prstGeom>
          <a:solidFill>
            <a:schemeClr val="tx2"/>
          </a:solidFill>
        </p:spPr>
        <p:txBody>
          <a:bodyPr>
            <a:spAutoFit/>
          </a:bodyPr>
          <a:lstStyle/>
          <a:p>
            <a:pPr fontAlgn="auto">
              <a:spcBef>
                <a:spcPts val="0"/>
              </a:spcBef>
              <a:spcAft>
                <a:spcPts val="0"/>
              </a:spcAft>
              <a:defRPr/>
            </a:pPr>
            <a:r>
              <a:rPr lang="en-GB" sz="3200" dirty="0">
                <a:solidFill>
                  <a:schemeClr val="accent1">
                    <a:lumMod val="40000"/>
                    <a:lumOff val="60000"/>
                  </a:schemeClr>
                </a:solidFill>
                <a:latin typeface="+mn-lt"/>
              </a:rPr>
              <a:t>Seatbelts, air bags and crumple zones are useful in crash because they all…</a:t>
            </a:r>
          </a:p>
        </p:txBody>
      </p:sp>
      <p:sp>
        <p:nvSpPr>
          <p:cNvPr id="4" name="TextBox 3"/>
          <p:cNvSpPr txBox="1"/>
          <p:nvPr/>
        </p:nvSpPr>
        <p:spPr>
          <a:xfrm>
            <a:off x="214313" y="4293096"/>
            <a:ext cx="4357687" cy="2062103"/>
          </a:xfrm>
          <a:prstGeom prst="rect">
            <a:avLst/>
          </a:prstGeom>
          <a:solidFill>
            <a:schemeClr val="tx2"/>
          </a:solidFill>
        </p:spPr>
        <p:txBody>
          <a:bodyPr>
            <a:spAutoFit/>
          </a:bodyPr>
          <a:lstStyle/>
          <a:p>
            <a:pPr marL="355600" indent="-355600" fontAlgn="auto">
              <a:spcBef>
                <a:spcPts val="0"/>
              </a:spcBef>
              <a:spcAft>
                <a:spcPts val="0"/>
              </a:spcAft>
              <a:buFont typeface="Arial" pitchFamily="34" charset="0"/>
              <a:buChar char="•"/>
              <a:defRPr/>
            </a:pPr>
            <a:r>
              <a:rPr lang="en-GB" sz="3200" dirty="0">
                <a:solidFill>
                  <a:schemeClr val="accent1">
                    <a:lumMod val="40000"/>
                    <a:lumOff val="60000"/>
                  </a:schemeClr>
                </a:solidFill>
                <a:latin typeface="+mn-lt"/>
              </a:rPr>
              <a:t>Change shape</a:t>
            </a:r>
          </a:p>
          <a:p>
            <a:pPr marL="355600" indent="-355600" fontAlgn="auto">
              <a:spcBef>
                <a:spcPts val="0"/>
              </a:spcBef>
              <a:spcAft>
                <a:spcPts val="0"/>
              </a:spcAft>
              <a:buFont typeface="Arial" pitchFamily="34" charset="0"/>
              <a:buChar char="•"/>
              <a:defRPr/>
            </a:pPr>
            <a:r>
              <a:rPr lang="en-GB" sz="3200" dirty="0">
                <a:solidFill>
                  <a:schemeClr val="accent1">
                    <a:lumMod val="40000"/>
                    <a:lumOff val="60000"/>
                  </a:schemeClr>
                </a:solidFill>
                <a:latin typeface="+mn-lt"/>
              </a:rPr>
              <a:t>Absorb energy, and so</a:t>
            </a:r>
          </a:p>
          <a:p>
            <a:pPr marL="355600" indent="-355600" fontAlgn="auto">
              <a:spcBef>
                <a:spcPts val="0"/>
              </a:spcBef>
              <a:spcAft>
                <a:spcPts val="0"/>
              </a:spcAft>
              <a:buFont typeface="Arial" pitchFamily="34" charset="0"/>
              <a:buChar char="•"/>
              <a:defRPr/>
            </a:pPr>
            <a:r>
              <a:rPr lang="en-GB" sz="3200" dirty="0">
                <a:solidFill>
                  <a:schemeClr val="accent1">
                    <a:lumMod val="40000"/>
                    <a:lumOff val="60000"/>
                  </a:schemeClr>
                </a:solidFill>
                <a:latin typeface="+mn-lt"/>
              </a:rPr>
              <a:t>Reduce injuries</a:t>
            </a:r>
          </a:p>
        </p:txBody>
      </p:sp>
      <p:pic>
        <p:nvPicPr>
          <p:cNvPr id="10241" name="Picture 1" descr="http://www.autotechs.co.uk/userimages/airba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3429000"/>
            <a:ext cx="3424237"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10241"/>
                                        </p:tgtEl>
                                        <p:attrNameLst>
                                          <p:attrName>style.visibility</p:attrName>
                                        </p:attrNameLst>
                                      </p:cBhvr>
                                      <p:to>
                                        <p:strVal val="visible"/>
                                      </p:to>
                                    </p:set>
                                    <p:animEffect transition="in" filter="dissolve">
                                      <p:cBhvr>
                                        <p:cTn id="11" dur="500"/>
                                        <p:tgtEl>
                                          <p:spTgt spid="1024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0-#ppt_w/2"/>
                                          </p:val>
                                        </p:tav>
                                        <p:tav tm="100000">
                                          <p:val>
                                            <p:strVal val="#ppt_x"/>
                                          </p:val>
                                        </p:tav>
                                      </p:tavLst>
                                    </p:anim>
                                    <p:anim calcmode="lin" valueType="num">
                                      <p:cBhvr additive="base">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utoUpdateAnimBg="0"/>
      <p:bldP spid="4" grpId="0" animBg="1" autoUpdateAnimBg="0"/>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F811A02-EE02-4AE9-ABCA-C0322E6CD785}" type="slidenum">
              <a:rPr lang="en-GB" sz="2000" smtClean="0">
                <a:solidFill>
                  <a:schemeClr val="accent1"/>
                </a:solidFill>
              </a:rPr>
              <a:pPr eaLnBrk="1" hangingPunct="1"/>
              <a:t>219</a:t>
            </a:fld>
            <a:endParaRPr lang="en-GB" sz="2000" smtClean="0">
              <a:solidFill>
                <a:schemeClr val="accent1"/>
              </a:solidFill>
            </a:endParaRPr>
          </a:p>
        </p:txBody>
      </p:sp>
      <p:sp>
        <p:nvSpPr>
          <p:cNvPr id="22630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2630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6" name="Picture 5" descr="drnick.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3876675"/>
            <a:ext cx="152400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85750" y="500063"/>
            <a:ext cx="8643938" cy="584200"/>
          </a:xfrm>
          <a:prstGeom prst="rect">
            <a:avLst/>
          </a:prstGeom>
          <a:solidFill>
            <a:schemeClr val="tx2"/>
          </a:solidFill>
        </p:spPr>
        <p:txBody>
          <a:bodyPr>
            <a:spAutoFit/>
          </a:bodyPr>
          <a:lstStyle/>
          <a:p>
            <a:pPr fontAlgn="auto">
              <a:spcBef>
                <a:spcPts val="0"/>
              </a:spcBef>
              <a:spcAft>
                <a:spcPts val="0"/>
              </a:spcAft>
              <a:defRPr/>
            </a:pPr>
            <a:r>
              <a:rPr lang="en-GB" sz="3200" dirty="0">
                <a:solidFill>
                  <a:schemeClr val="accent1">
                    <a:lumMod val="40000"/>
                    <a:lumOff val="60000"/>
                  </a:schemeClr>
                </a:solidFill>
                <a:latin typeface="+mn-lt"/>
              </a:rPr>
              <a:t>Question: How do seatbelts save lives?</a:t>
            </a:r>
          </a:p>
        </p:txBody>
      </p:sp>
      <p:sp>
        <p:nvSpPr>
          <p:cNvPr id="4" name="Rounded Rectangle 3"/>
          <p:cNvSpPr/>
          <p:nvPr/>
        </p:nvSpPr>
        <p:spPr>
          <a:xfrm>
            <a:off x="285750" y="1084263"/>
            <a:ext cx="8572500" cy="1250603"/>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endParaRPr lang="en-GB" sz="3200" dirty="0" smtClean="0"/>
          </a:p>
          <a:p>
            <a:pPr fontAlgn="auto">
              <a:spcBef>
                <a:spcPts val="0"/>
              </a:spcBef>
              <a:spcAft>
                <a:spcPts val="0"/>
              </a:spcAft>
              <a:defRPr/>
            </a:pPr>
            <a:r>
              <a:rPr lang="en-GB" sz="3200" dirty="0" smtClean="0"/>
              <a:t>Answer</a:t>
            </a:r>
            <a:r>
              <a:rPr lang="en-GB" sz="3200" dirty="0"/>
              <a:t>: They reduce the force on the passenger</a:t>
            </a:r>
            <a:r>
              <a:rPr lang="en-GB" sz="3200" dirty="0" smtClean="0"/>
              <a:t>.</a:t>
            </a:r>
          </a:p>
          <a:p>
            <a:pPr fontAlgn="auto">
              <a:spcBef>
                <a:spcPts val="0"/>
              </a:spcBef>
              <a:spcAft>
                <a:spcPts val="0"/>
              </a:spcAft>
              <a:defRPr/>
            </a:pPr>
            <a:endParaRPr lang="en-GB" sz="3200" dirty="0"/>
          </a:p>
        </p:txBody>
      </p:sp>
      <p:sp>
        <p:nvSpPr>
          <p:cNvPr id="5" name="Rounded Rectangular Callout 4"/>
          <p:cNvSpPr/>
          <p:nvPr/>
        </p:nvSpPr>
        <p:spPr>
          <a:xfrm>
            <a:off x="3714750" y="2357438"/>
            <a:ext cx="4000500" cy="1357312"/>
          </a:xfrm>
          <a:prstGeom prst="wedgeRoundRectCallout">
            <a:avLst>
              <a:gd name="adj1" fmla="val -6846"/>
              <a:gd name="adj2" fmla="val 105736"/>
              <a:gd name="adj3" fmla="val 16667"/>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GB" sz="3200" dirty="0"/>
              <a:t>Explain how they do this in terms of </a:t>
            </a:r>
          </a:p>
          <a:p>
            <a:pPr fontAlgn="auto">
              <a:spcBef>
                <a:spcPts val="0"/>
              </a:spcBef>
              <a:spcAft>
                <a:spcPts val="0"/>
              </a:spcAft>
              <a:defRPr/>
            </a:pPr>
            <a:r>
              <a:rPr lang="en-GB" sz="3200" dirty="0"/>
              <a:t>F = m x a</a:t>
            </a:r>
          </a:p>
        </p:txBody>
      </p:sp>
      <p:pic>
        <p:nvPicPr>
          <p:cNvPr id="6146" name="Picture 2" descr="Click It or Ticket Starts May 19t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2143125"/>
            <a:ext cx="3429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iterate type="lt">
                                    <p:tmAbs val="75"/>
                                  </p:iterate>
                                  <p:childTnLst>
                                    <p:set>
                                      <p:cBhvr>
                                        <p:cTn id="10" dur="1" fill="hold">
                                          <p:stCondLst>
                                            <p:cond delay="74"/>
                                          </p:stCondLst>
                                        </p:cTn>
                                        <p:tgtEl>
                                          <p:spTgt spid="4"/>
                                        </p:tgtEl>
                                        <p:attrNameLst>
                                          <p:attrName>style.visibility</p:attrName>
                                        </p:attrNameLst>
                                      </p:cBhvr>
                                      <p:to>
                                        <p:strVal val="visible"/>
                                      </p:to>
                                    </p:set>
                                  </p:childTnLst>
                                </p:cTn>
                              </p:par>
                            </p:childTnLst>
                          </p:cTn>
                        </p:par>
                        <p:par>
                          <p:cTn id="11" fill="hold" nodeType="afterGroup">
                            <p:stCondLst>
                              <p:cond delay="3000"/>
                            </p:stCondLst>
                            <p:childTnLst>
                              <p:par>
                                <p:cTn id="12" presetID="9" presetClass="entr" presetSubtype="0" fill="hold" nodeType="after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dissolve">
                                      <p:cBhvr>
                                        <p:cTn id="14" dur="500"/>
                                        <p:tgtEl>
                                          <p:spTgt spid="614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500"/>
                            </p:stCondLst>
                            <p:childTnLst>
                              <p:par>
                                <p:cTn id="22" presetID="9"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dissolv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4" grpId="0" animBg="1" autoUpdateAnimBg="0"/>
      <p:bldP spid="5"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59DB652-428C-428C-95EF-13240C3C9F93}" type="slidenum">
              <a:rPr lang="en-GB" sz="2000" smtClean="0">
                <a:solidFill>
                  <a:schemeClr val="accent1"/>
                </a:solidFill>
              </a:rPr>
              <a:pPr eaLnBrk="1" hangingPunct="1"/>
              <a:t>22</a:t>
            </a:fld>
            <a:endParaRPr lang="en-GB" sz="2000" smtClean="0">
              <a:solidFill>
                <a:schemeClr val="accent1"/>
              </a:solidFill>
            </a:endParaRPr>
          </a:p>
        </p:txBody>
      </p:sp>
      <p:sp>
        <p:nvSpPr>
          <p:cNvPr id="2662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662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6629" name="Title 1"/>
          <p:cNvSpPr>
            <a:spLocks noGrp="1"/>
          </p:cNvSpPr>
          <p:nvPr>
            <p:ph type="title" idx="4294967295"/>
          </p:nvPr>
        </p:nvSpPr>
        <p:spPr/>
        <p:txBody>
          <a:bodyPr/>
          <a:lstStyle/>
          <a:p>
            <a:pPr eaLnBrk="1" hangingPunct="1"/>
            <a:r>
              <a:rPr lang="en-GB" smtClean="0"/>
              <a:t>ASK A STUDENT!</a:t>
            </a:r>
          </a:p>
        </p:txBody>
      </p:sp>
      <p:sp>
        <p:nvSpPr>
          <p:cNvPr id="26630" name="Content Placeholder 2"/>
          <p:cNvSpPr>
            <a:spLocks noGrp="1"/>
          </p:cNvSpPr>
          <p:nvPr>
            <p:ph idx="4294967295"/>
          </p:nvPr>
        </p:nvSpPr>
        <p:spPr>
          <a:xfrm>
            <a:off x="457200" y="1295400"/>
            <a:ext cx="8001000" cy="914400"/>
          </a:xfrm>
        </p:spPr>
        <p:txBody>
          <a:bodyPr/>
          <a:lstStyle/>
          <a:p>
            <a:pPr algn="ctr" eaLnBrk="1" hangingPunct="1"/>
            <a:r>
              <a:rPr lang="en-GB" sz="4000" smtClean="0"/>
              <a:t>LIST SOME FORCES and NAME THE EFFECT?</a:t>
            </a:r>
          </a:p>
        </p:txBody>
      </p:sp>
      <p:sp>
        <p:nvSpPr>
          <p:cNvPr id="26631" name="Rectangle 4"/>
          <p:cNvSpPr>
            <a:spLocks noChangeArrowheads="1"/>
          </p:cNvSpPr>
          <p:nvPr/>
        </p:nvSpPr>
        <p:spPr bwMode="auto">
          <a:xfrm>
            <a:off x="1828800" y="3505200"/>
            <a:ext cx="419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200">
                <a:solidFill>
                  <a:srgbClr val="FFFF00"/>
                </a:solidFill>
                <a:latin typeface="Comic Sans MS" pitchFamily="66" charset="0"/>
                <a:hlinkClick r:id="rId2"/>
              </a:rPr>
              <a:t>Timer- Hawaii-5-0</a:t>
            </a:r>
            <a:endParaRPr lang="en-GB" sz="3200">
              <a:solidFill>
                <a:srgbClr val="FFFF00"/>
              </a:solidFill>
              <a:latin typeface="Comic Sans MS" pitchFamily="66" charset="0"/>
            </a:endParaRPr>
          </a:p>
        </p:txBody>
      </p:sp>
      <p:grpSp>
        <p:nvGrpSpPr>
          <p:cNvPr id="395269" name="Group 5"/>
          <p:cNvGrpSpPr>
            <a:grpSpLocks/>
          </p:cNvGrpSpPr>
          <p:nvPr/>
        </p:nvGrpSpPr>
        <p:grpSpPr bwMode="auto">
          <a:xfrm>
            <a:off x="5867400" y="2209800"/>
            <a:ext cx="2916238" cy="2808288"/>
            <a:chOff x="3923" y="1661"/>
            <a:chExt cx="1837" cy="1769"/>
          </a:xfrm>
        </p:grpSpPr>
        <p:sp>
          <p:nvSpPr>
            <p:cNvPr id="26633" name="AutoShape 6"/>
            <p:cNvSpPr>
              <a:spLocks noChangeArrowheads="1"/>
            </p:cNvSpPr>
            <p:nvPr/>
          </p:nvSpPr>
          <p:spPr bwMode="auto">
            <a:xfrm>
              <a:off x="3923" y="1661"/>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4" name="WordArt 7"/>
            <p:cNvSpPr>
              <a:spLocks noChangeArrowheads="1" noChangeShapeType="1" noTextEdit="1"/>
            </p:cNvSpPr>
            <p:nvPr/>
          </p:nvSpPr>
          <p:spPr bwMode="auto">
            <a:xfrm>
              <a:off x="4468" y="2115"/>
              <a:ext cx="771" cy="816"/>
            </a:xfrm>
            <a:prstGeom prst="rect">
              <a:avLst/>
            </a:prstGeom>
          </p:spPr>
          <p:txBody>
            <a:bodyPr wrap="none" fromWordArt="1">
              <a:prstTxWarp prst="textInflate">
                <a:avLst>
                  <a:gd name="adj" fmla="val 13634"/>
                </a:avLst>
              </a:prstTxWarp>
            </a:bodyPr>
            <a:lstStyle/>
            <a:p>
              <a:pPr algn="ctr"/>
              <a:r>
                <a:rPr lang="en-GB" sz="3600" kern="10">
                  <a:ln w="9525">
                    <a:solidFill>
                      <a:srgbClr val="000000"/>
                    </a:solidFill>
                    <a:round/>
                    <a:headEnd/>
                    <a:tailEnd/>
                  </a:ln>
                  <a:solidFill>
                    <a:srgbClr val="000000"/>
                  </a:solidFill>
                  <a:latin typeface="Arial Black"/>
                </a:rPr>
                <a:t>Think</a:t>
              </a:r>
            </a:p>
            <a:p>
              <a:pPr algn="ctr"/>
              <a:r>
                <a:rPr lang="en-GB" sz="3600" kern="10">
                  <a:ln w="9525">
                    <a:solidFill>
                      <a:srgbClr val="000000"/>
                    </a:solidFill>
                    <a:round/>
                    <a:headEnd/>
                    <a:tailEnd/>
                  </a:ln>
                  <a:solidFill>
                    <a:srgbClr val="000000"/>
                  </a:solidFill>
                  <a:latin typeface="Arial Black"/>
                </a:rPr>
                <a:t>Pair</a:t>
              </a:r>
            </a:p>
            <a:p>
              <a:pPr algn="ctr"/>
              <a:r>
                <a:rPr lang="en-GB" sz="3600" kern="10">
                  <a:ln w="9525">
                    <a:solidFill>
                      <a:srgbClr val="000000"/>
                    </a:solidFill>
                    <a:round/>
                    <a:headEnd/>
                    <a:tailEnd/>
                  </a:ln>
                  <a:solidFill>
                    <a:srgbClr val="000000"/>
                  </a:solidFill>
                  <a:latin typeface="Arial Black"/>
                </a:rPr>
                <a:t>Share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95269"/>
                                        </p:tgtEl>
                                        <p:attrNameLst>
                                          <p:attrName>style.visibility</p:attrName>
                                        </p:attrNameLst>
                                      </p:cBhvr>
                                      <p:to>
                                        <p:strVal val="visible"/>
                                      </p:to>
                                    </p:set>
                                    <p:animEffect transition="in" filter="diamond(out)">
                                      <p:cBhvr>
                                        <p:cTn id="7" dur="500"/>
                                        <p:tgtEl>
                                          <p:spTgt spid="395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3E19EA4-F445-4B59-B181-257D689E5565}" type="slidenum">
              <a:rPr lang="en-GB" sz="2000" smtClean="0">
                <a:solidFill>
                  <a:schemeClr val="accent1"/>
                </a:solidFill>
              </a:rPr>
              <a:pPr eaLnBrk="1" hangingPunct="1"/>
              <a:t>220</a:t>
            </a:fld>
            <a:endParaRPr lang="en-GB" sz="2000" smtClean="0">
              <a:solidFill>
                <a:schemeClr val="accent1"/>
              </a:solidFill>
            </a:endParaRPr>
          </a:p>
        </p:txBody>
      </p:sp>
      <p:sp>
        <p:nvSpPr>
          <p:cNvPr id="22733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2733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 name="TextBox 1"/>
          <p:cNvSpPr txBox="1"/>
          <p:nvPr/>
        </p:nvSpPr>
        <p:spPr>
          <a:xfrm>
            <a:off x="285750" y="500063"/>
            <a:ext cx="8643938" cy="584200"/>
          </a:xfrm>
          <a:prstGeom prst="rect">
            <a:avLst/>
          </a:prstGeom>
          <a:solidFill>
            <a:schemeClr val="tx2"/>
          </a:solidFill>
        </p:spPr>
        <p:txBody>
          <a:bodyPr>
            <a:spAutoFit/>
          </a:bodyPr>
          <a:lstStyle/>
          <a:p>
            <a:pPr fontAlgn="auto">
              <a:spcBef>
                <a:spcPts val="0"/>
              </a:spcBef>
              <a:spcAft>
                <a:spcPts val="0"/>
              </a:spcAft>
              <a:defRPr/>
            </a:pPr>
            <a:r>
              <a:rPr lang="en-GB" sz="3200" dirty="0">
                <a:solidFill>
                  <a:schemeClr val="accent1">
                    <a:lumMod val="40000"/>
                    <a:lumOff val="60000"/>
                  </a:schemeClr>
                </a:solidFill>
                <a:latin typeface="+mn-lt"/>
              </a:rPr>
              <a:t>Question: How do escape lanes save lives?</a:t>
            </a:r>
          </a:p>
        </p:txBody>
      </p:sp>
      <p:sp>
        <p:nvSpPr>
          <p:cNvPr id="4" name="Rounded Rectangle 3"/>
          <p:cNvSpPr/>
          <p:nvPr/>
        </p:nvSpPr>
        <p:spPr>
          <a:xfrm>
            <a:off x="285750" y="1214438"/>
            <a:ext cx="8572500" cy="1000125"/>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GB" sz="3200" dirty="0"/>
              <a:t>Answer: They increase the stopping (collision) distance.</a:t>
            </a:r>
          </a:p>
        </p:txBody>
      </p:sp>
      <p:sp>
        <p:nvSpPr>
          <p:cNvPr id="5" name="Rounded Rectangular Callout 4"/>
          <p:cNvSpPr/>
          <p:nvPr/>
        </p:nvSpPr>
        <p:spPr>
          <a:xfrm>
            <a:off x="3714750" y="2357438"/>
            <a:ext cx="4000500" cy="1357312"/>
          </a:xfrm>
          <a:prstGeom prst="wedgeRoundRectCallout">
            <a:avLst>
              <a:gd name="adj1" fmla="val -6846"/>
              <a:gd name="adj2" fmla="val 105736"/>
              <a:gd name="adj3" fmla="val 16667"/>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GB" sz="3200" dirty="0"/>
              <a:t>Explain how they do this in terms of </a:t>
            </a:r>
          </a:p>
          <a:p>
            <a:pPr fontAlgn="auto">
              <a:spcBef>
                <a:spcPts val="0"/>
              </a:spcBef>
              <a:spcAft>
                <a:spcPts val="0"/>
              </a:spcAft>
              <a:defRPr/>
            </a:pPr>
            <a:r>
              <a:rPr lang="en-GB" sz="3200" dirty="0"/>
              <a:t>F = m x a</a:t>
            </a:r>
          </a:p>
        </p:txBody>
      </p:sp>
      <p:pic>
        <p:nvPicPr>
          <p:cNvPr id="7" name="Picture 6" descr="chiefwiggum3.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2125" y="3857625"/>
            <a:ext cx="1524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Escape Lane, Blue Ban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3" y="2286000"/>
            <a:ext cx="3303587" cy="440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rot="16200000">
            <a:off x="2837656" y="5806282"/>
            <a:ext cx="1571625" cy="246062"/>
          </a:xfrm>
          <a:prstGeom prst="rect">
            <a:avLst/>
          </a:prstGeom>
          <a:solidFill>
            <a:schemeClr val="tx2"/>
          </a:solidFill>
        </p:spPr>
        <p:txBody>
          <a:bodyPr>
            <a:spAutoFit/>
          </a:bodyPr>
          <a:lstStyle/>
          <a:p>
            <a:pPr algn="ctr" fontAlgn="auto">
              <a:spcBef>
                <a:spcPts val="0"/>
              </a:spcBef>
              <a:spcAft>
                <a:spcPts val="0"/>
              </a:spcAft>
              <a:defRPr/>
            </a:pPr>
            <a:r>
              <a:rPr lang="en-GB" sz="1000" dirty="0">
                <a:solidFill>
                  <a:schemeClr val="accent6"/>
                </a:solidFill>
                <a:latin typeface="+mn-lt"/>
              </a:rPr>
              <a:t>© Steve McCulloch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iterate type="lt">
                                    <p:tmAbs val="75"/>
                                  </p:iterate>
                                  <p:childTnLst>
                                    <p:set>
                                      <p:cBhvr>
                                        <p:cTn id="10" dur="1" fill="hold">
                                          <p:stCondLst>
                                            <p:cond delay="74"/>
                                          </p:stCondLst>
                                        </p:cTn>
                                        <p:tgtEl>
                                          <p:spTgt spid="4"/>
                                        </p:tgtEl>
                                        <p:attrNameLst>
                                          <p:attrName>style.visibility</p:attrName>
                                        </p:attrNameLst>
                                      </p:cBhvr>
                                      <p:to>
                                        <p:strVal val="visible"/>
                                      </p:to>
                                    </p:set>
                                  </p:childTnLst>
                                </p:cTn>
                              </p:par>
                            </p:childTnLst>
                          </p:cTn>
                        </p:par>
                        <p:par>
                          <p:cTn id="11" fill="hold" nodeType="afterGroup">
                            <p:stCondLst>
                              <p:cond delay="3750"/>
                            </p:stCondLst>
                            <p:childTnLst>
                              <p:par>
                                <p:cTn id="12" presetID="9" presetClass="entr" presetSubtype="0" fill="hold" nodeType="after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dissolve">
                                      <p:cBhvr>
                                        <p:cTn id="14" dur="500"/>
                                        <p:tgtEl>
                                          <p:spTgt spid="4098"/>
                                        </p:tgtEl>
                                      </p:cBhvr>
                                    </p:animEffect>
                                  </p:childTnLst>
                                </p:cTn>
                              </p:par>
                            </p:childTnLst>
                          </p:cTn>
                        </p:par>
                        <p:par>
                          <p:cTn id="15" fill="hold" nodeType="afterGroup">
                            <p:stCondLst>
                              <p:cond delay="4250"/>
                            </p:stCondLst>
                            <p:childTnLst>
                              <p:par>
                                <p:cTn id="16" presetID="9"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500"/>
                                        <p:tgtEl>
                                          <p:spTgt spid="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1+#ppt_w/2"/>
                                          </p:val>
                                        </p:tav>
                                        <p:tav tm="100000">
                                          <p:val>
                                            <p:strVal val="#ppt_x"/>
                                          </p:val>
                                        </p:tav>
                                      </p:tavLst>
                                    </p:anim>
                                    <p:anim calcmode="lin" valueType="num">
                                      <p:cBhvr additive="base">
                                        <p:cTn id="24" dur="500" fill="hold"/>
                                        <p:tgtEl>
                                          <p:spTgt spid="7"/>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dissolv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4" grpId="0" animBg="1" autoUpdateAnimBg="0"/>
      <p:bldP spid="5" grpId="0" animBg="1" autoUpdateAnimBg="0"/>
      <p:bldP spid="8" grpId="0" animBg="1" autoUpdateAnimBg="0"/>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C6DB565-91ED-40F3-AD50-EE54CF98330E}" type="slidenum">
              <a:rPr lang="en-GB" sz="2000" smtClean="0">
                <a:solidFill>
                  <a:schemeClr val="accent1"/>
                </a:solidFill>
              </a:rPr>
              <a:pPr eaLnBrk="1" hangingPunct="1"/>
              <a:t>221</a:t>
            </a:fld>
            <a:endParaRPr lang="en-GB" sz="2000" smtClean="0">
              <a:solidFill>
                <a:schemeClr val="accent1"/>
              </a:solidFill>
            </a:endParaRPr>
          </a:p>
        </p:txBody>
      </p:sp>
      <p:sp>
        <p:nvSpPr>
          <p:cNvPr id="22835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2835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 name="TextBox 1"/>
          <p:cNvSpPr txBox="1">
            <a:spLocks noChangeArrowheads="1"/>
          </p:cNvSpPr>
          <p:nvPr/>
        </p:nvSpPr>
        <p:spPr bwMode="auto">
          <a:xfrm>
            <a:off x="285750" y="500063"/>
            <a:ext cx="8643938" cy="5842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a:solidFill>
                  <a:schemeClr val="bg1"/>
                </a:solidFill>
                <a:latin typeface="Calibri" pitchFamily="34" charset="0"/>
                <a:cs typeface="Arial" pitchFamily="34" charset="0"/>
              </a:rPr>
              <a:t>Most safety devices work by</a:t>
            </a:r>
          </a:p>
        </p:txBody>
      </p:sp>
      <p:sp>
        <p:nvSpPr>
          <p:cNvPr id="7" name="TextBox 6"/>
          <p:cNvSpPr txBox="1">
            <a:spLocks noChangeArrowheads="1"/>
          </p:cNvSpPr>
          <p:nvPr/>
        </p:nvSpPr>
        <p:spPr bwMode="auto">
          <a:xfrm>
            <a:off x="214313" y="1571625"/>
            <a:ext cx="4357687" cy="3046413"/>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 typeface="Arial" pitchFamily="34" charset="0"/>
              <a:buChar char="•"/>
            </a:pPr>
            <a:r>
              <a:rPr lang="en-GB" sz="3200">
                <a:solidFill>
                  <a:schemeClr val="bg1"/>
                </a:solidFill>
                <a:latin typeface="Calibri" pitchFamily="34" charset="0"/>
                <a:cs typeface="Arial" pitchFamily="34" charset="0"/>
              </a:rPr>
              <a:t>Increasing the time to stop</a:t>
            </a:r>
          </a:p>
          <a:p>
            <a:pPr eaLnBrk="1" hangingPunct="1">
              <a:buFont typeface="Arial" pitchFamily="34" charset="0"/>
              <a:buChar char="•"/>
            </a:pPr>
            <a:r>
              <a:rPr lang="en-GB" sz="3200">
                <a:solidFill>
                  <a:schemeClr val="bg1"/>
                </a:solidFill>
                <a:latin typeface="Calibri" pitchFamily="34" charset="0"/>
                <a:cs typeface="Arial" pitchFamily="34" charset="0"/>
              </a:rPr>
              <a:t>Increasing the distance needed to stop</a:t>
            </a:r>
          </a:p>
          <a:p>
            <a:pPr eaLnBrk="1" hangingPunct="1">
              <a:buFont typeface="Arial" pitchFamily="34" charset="0"/>
              <a:buChar char="•"/>
            </a:pPr>
            <a:r>
              <a:rPr lang="en-GB" sz="3200">
                <a:solidFill>
                  <a:schemeClr val="bg1"/>
                </a:solidFill>
                <a:latin typeface="Calibri" pitchFamily="34" charset="0"/>
                <a:cs typeface="Arial" pitchFamily="34" charset="0"/>
              </a:rPr>
              <a:t>Decreasing the acceleration</a:t>
            </a:r>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4938" y="1571625"/>
            <a:ext cx="30003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2"/>
                                        </p:tgtEl>
                                        <p:attrNameLst>
                                          <p:attrName>style.visibility</p:attrName>
                                        </p:attrNameLst>
                                      </p:cBhvr>
                                      <p:to>
                                        <p:strVal val="visible"/>
                                      </p:to>
                                    </p:set>
                                  </p:childTnLst>
                                </p:cTn>
                              </p:par>
                            </p:childTnLst>
                          </p:cTn>
                        </p:par>
                        <p:par>
                          <p:cTn id="7" fill="hold" nodeType="afterGroup">
                            <p:stCondLst>
                              <p:cond delay="1725"/>
                            </p:stCondLst>
                            <p:childTnLst>
                              <p:par>
                                <p:cTn id="8" presetID="9"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7" grpId="0" animBg="1" autoUpdateAnimBg="0"/>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9EA0651-8316-4163-B13F-848DE11296DE}" type="slidenum">
              <a:rPr lang="en-GB" sz="2000" smtClean="0">
                <a:solidFill>
                  <a:schemeClr val="accent1"/>
                </a:solidFill>
              </a:rPr>
              <a:pPr eaLnBrk="1" hangingPunct="1"/>
              <a:t>222</a:t>
            </a:fld>
            <a:endParaRPr lang="en-GB" sz="2000" smtClean="0">
              <a:solidFill>
                <a:schemeClr val="accent1"/>
              </a:solidFill>
            </a:endParaRPr>
          </a:p>
        </p:txBody>
      </p:sp>
      <p:sp>
        <p:nvSpPr>
          <p:cNvPr id="229379" name="Date Placeholder 1"/>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229380" name="Footer Placeholder 2"/>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229381" name="Title 1"/>
          <p:cNvSpPr>
            <a:spLocks noGrp="1"/>
          </p:cNvSpPr>
          <p:nvPr>
            <p:ph type="title" idx="4294967295"/>
          </p:nvPr>
        </p:nvSpPr>
        <p:spPr/>
        <p:txBody>
          <a:bodyPr/>
          <a:lstStyle/>
          <a:p>
            <a:pPr eaLnBrk="1" hangingPunct="1"/>
            <a:r>
              <a:rPr lang="en-GB" smtClean="0"/>
              <a:t>Activity Timer</a:t>
            </a:r>
          </a:p>
        </p:txBody>
      </p:sp>
      <p:sp>
        <p:nvSpPr>
          <p:cNvPr id="229382" name="Content Placeholder 2"/>
          <p:cNvSpPr>
            <a:spLocks noGrp="1"/>
          </p:cNvSpPr>
          <p:nvPr>
            <p:ph idx="4294967295"/>
          </p:nvPr>
        </p:nvSpPr>
        <p:spPr/>
        <p:txBody>
          <a:bodyPr/>
          <a:lstStyle/>
          <a:p>
            <a:pPr eaLnBrk="1" hangingPunct="1"/>
            <a:r>
              <a:rPr lang="en-GB" smtClean="0">
                <a:hlinkClick r:id="rId2"/>
              </a:rPr>
              <a:t>http://classtools.net/education-games-php/timer/</a:t>
            </a:r>
            <a:endParaRPr lang="en-GB" smtClean="0"/>
          </a:p>
          <a:p>
            <a:pPr eaLnBrk="1" hangingPunct="1"/>
            <a:r>
              <a:rPr lang="en-GB" smtClean="0"/>
              <a:t>With sound</a:t>
            </a:r>
          </a:p>
          <a:p>
            <a:pPr eaLnBrk="1" hangingPunct="1">
              <a:buFontTx/>
              <a:buNone/>
            </a:pPr>
            <a:r>
              <a:rPr lang="en-GB" smtClean="0"/>
              <a:t>http://www.vickiblackwell.com/timer.html</a:t>
            </a:r>
          </a:p>
          <a:p>
            <a:pPr eaLnBrk="1" hangingPunct="1"/>
            <a:endParaRPr lang="en-GB" smtClean="0"/>
          </a:p>
          <a:p>
            <a:pPr eaLnBrk="1" hangingPunct="1"/>
            <a:r>
              <a:rPr lang="en-GB" smtClean="0"/>
              <a:t>Other</a:t>
            </a:r>
          </a:p>
          <a:p>
            <a:pPr eaLnBrk="1" hangingPunct="1">
              <a:buFontTx/>
              <a:buNone/>
            </a:pPr>
            <a:r>
              <a:rPr lang="en-GB" smtClean="0"/>
              <a:t>http://www.teachitworld.com/index.asp?CurrMenu=357</a:t>
            </a:r>
          </a:p>
          <a:p>
            <a:pPr eaLnBrk="1" hangingPunct="1">
              <a:buFontTx/>
              <a:buNone/>
            </a:pPr>
            <a:endParaRPr lang="en-GB" smtClean="0"/>
          </a:p>
        </p:txBody>
      </p:sp>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CE868BB-6510-49CA-AC5B-CEEA1738D3BA}" type="slidenum">
              <a:rPr lang="en-GB" sz="2000" smtClean="0">
                <a:solidFill>
                  <a:schemeClr val="accent1"/>
                </a:solidFill>
              </a:rPr>
              <a:pPr eaLnBrk="1" hangingPunct="1"/>
              <a:t>223</a:t>
            </a:fld>
            <a:endParaRPr lang="en-GB" sz="2000" smtClean="0">
              <a:solidFill>
                <a:schemeClr val="accent1"/>
              </a:solidFill>
            </a:endParaRPr>
          </a:p>
        </p:txBody>
      </p:sp>
      <p:sp>
        <p:nvSpPr>
          <p:cNvPr id="230403" name="Date Placeholder 1"/>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230404" name="Footer Placeholder 2"/>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230405" name="Title 1"/>
          <p:cNvSpPr>
            <a:spLocks noGrp="1"/>
          </p:cNvSpPr>
          <p:nvPr>
            <p:ph type="title" idx="4294967295"/>
          </p:nvPr>
        </p:nvSpPr>
        <p:spPr/>
        <p:txBody>
          <a:bodyPr/>
          <a:lstStyle/>
          <a:p>
            <a:pPr eaLnBrk="1" hangingPunct="1"/>
            <a:r>
              <a:rPr lang="en-GB" smtClean="0"/>
              <a:t>Activity Timer</a:t>
            </a:r>
          </a:p>
        </p:txBody>
      </p:sp>
      <p:sp>
        <p:nvSpPr>
          <p:cNvPr id="230406" name="Content Placeholder 2"/>
          <p:cNvSpPr>
            <a:spLocks noGrp="1"/>
          </p:cNvSpPr>
          <p:nvPr>
            <p:ph idx="4294967295"/>
          </p:nvPr>
        </p:nvSpPr>
        <p:spPr>
          <a:xfrm>
            <a:off x="685800" y="1295400"/>
            <a:ext cx="7772400" cy="1454150"/>
          </a:xfrm>
        </p:spPr>
        <p:txBody>
          <a:bodyPr/>
          <a:lstStyle/>
          <a:p>
            <a:pPr eaLnBrk="1" hangingPunct="1"/>
            <a:r>
              <a:rPr lang="en-GB" smtClean="0">
                <a:hlinkClick r:id="rId2"/>
              </a:rPr>
              <a:t>http://classtools.net/education-games-php/timer/</a:t>
            </a:r>
            <a:endParaRPr lang="en-GB" smtClean="0"/>
          </a:p>
        </p:txBody>
      </p:sp>
      <p:sp>
        <p:nvSpPr>
          <p:cNvPr id="230407" name="Rectangle 4">
            <a:hlinkClick r:id="rId2"/>
          </p:cNvPr>
          <p:cNvSpPr>
            <a:spLocks noChangeArrowheads="1"/>
          </p:cNvSpPr>
          <p:nvPr/>
        </p:nvSpPr>
        <p:spPr bwMode="auto">
          <a:xfrm>
            <a:off x="2047875" y="3246438"/>
            <a:ext cx="5048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1800">
                <a:latin typeface="Arial" pitchFamily="34" charset="0"/>
                <a:cs typeface="Arial" pitchFamily="34" charset="0"/>
                <a:hlinkClick r:id="rId2"/>
              </a:rPr>
              <a:t>http://classtools.net/education-games-php/timer/</a:t>
            </a:r>
            <a:endParaRPr lang="en-GB" sz="180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8F0C4EE-45D4-422B-BCFA-E16258F6932D}" type="slidenum">
              <a:rPr lang="en-GB" sz="2000" smtClean="0">
                <a:solidFill>
                  <a:schemeClr val="accent1"/>
                </a:solidFill>
              </a:rPr>
              <a:pPr eaLnBrk="1" hangingPunct="1"/>
              <a:t>23</a:t>
            </a:fld>
            <a:endParaRPr lang="en-GB" sz="2000" smtClean="0">
              <a:solidFill>
                <a:schemeClr val="accent1"/>
              </a:solidFill>
            </a:endParaRPr>
          </a:p>
        </p:txBody>
      </p:sp>
      <p:sp>
        <p:nvSpPr>
          <p:cNvPr id="2867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867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8677" name="Rectangle 3074"/>
          <p:cNvSpPr>
            <a:spLocks noGrp="1" noChangeArrowheads="1"/>
          </p:cNvSpPr>
          <p:nvPr>
            <p:ph type="title"/>
          </p:nvPr>
        </p:nvSpPr>
        <p:spPr>
          <a:xfrm>
            <a:off x="1524000" y="609600"/>
            <a:ext cx="5791200" cy="2514600"/>
          </a:xfrm>
        </p:spPr>
        <p:txBody>
          <a:bodyPr/>
          <a:lstStyle/>
          <a:p>
            <a:pPr algn="ctr" eaLnBrk="1" hangingPunct="1"/>
            <a:r>
              <a:rPr lang="en-GB" sz="7200" smtClean="0"/>
              <a:t>Examples of forces</a:t>
            </a:r>
          </a:p>
        </p:txBody>
      </p:sp>
      <p:sp>
        <p:nvSpPr>
          <p:cNvPr id="28678" name="Rectangle 3075"/>
          <p:cNvSpPr>
            <a:spLocks noChangeArrowheads="1"/>
          </p:cNvSpPr>
          <p:nvPr/>
        </p:nvSpPr>
        <p:spPr bwMode="auto">
          <a:xfrm>
            <a:off x="1600200" y="3581400"/>
            <a:ext cx="57912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4400">
                <a:solidFill>
                  <a:srgbClr val="FF0066"/>
                </a:solidFill>
                <a:latin typeface="Alien Encounters" pitchFamily="2" charset="0"/>
              </a:rPr>
              <a:t>Weight, friction, upthrust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24195EC-7FAD-4F6F-9B72-0BACFB57E29A}" type="slidenum">
              <a:rPr lang="en-GB" sz="2000" smtClean="0">
                <a:solidFill>
                  <a:schemeClr val="accent1"/>
                </a:solidFill>
              </a:rPr>
              <a:pPr eaLnBrk="1" hangingPunct="1"/>
              <a:t>24</a:t>
            </a:fld>
            <a:endParaRPr lang="en-GB" sz="2000" smtClean="0">
              <a:solidFill>
                <a:schemeClr val="accent1"/>
              </a:solidFill>
            </a:endParaRPr>
          </a:p>
        </p:txBody>
      </p:sp>
      <p:sp>
        <p:nvSpPr>
          <p:cNvPr id="29699"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2970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29701" name="Rectangle 2"/>
          <p:cNvSpPr>
            <a:spLocks noGrp="1" noChangeArrowheads="1"/>
          </p:cNvSpPr>
          <p:nvPr>
            <p:ph type="title"/>
          </p:nvPr>
        </p:nvSpPr>
        <p:spPr>
          <a:xfrm>
            <a:off x="152400" y="609600"/>
            <a:ext cx="7620000" cy="1981200"/>
          </a:xfrm>
        </p:spPr>
        <p:txBody>
          <a:bodyPr/>
          <a:lstStyle/>
          <a:p>
            <a:pPr algn="ctr" eaLnBrk="1" hangingPunct="1"/>
            <a:r>
              <a:rPr lang="en-GB" sz="4800" smtClean="0"/>
              <a:t>We can divide forces into 2 groups</a:t>
            </a:r>
          </a:p>
        </p:txBody>
      </p:sp>
      <p:sp>
        <p:nvSpPr>
          <p:cNvPr id="29702" name="Rectangle 3"/>
          <p:cNvSpPr>
            <a:spLocks noChangeArrowheads="1"/>
          </p:cNvSpPr>
          <p:nvPr/>
        </p:nvSpPr>
        <p:spPr bwMode="auto">
          <a:xfrm>
            <a:off x="838200" y="3657600"/>
            <a:ext cx="68580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4400">
                <a:solidFill>
                  <a:srgbClr val="FF0066"/>
                </a:solidFill>
                <a:latin typeface="Alien Encounters" pitchFamily="2" charset="0"/>
              </a:rPr>
              <a:t>CONTACT FORCES</a:t>
            </a:r>
            <a:br>
              <a:rPr lang="en-GB" sz="4400">
                <a:solidFill>
                  <a:srgbClr val="FF0066"/>
                </a:solidFill>
                <a:latin typeface="Alien Encounters" pitchFamily="2" charset="0"/>
              </a:rPr>
            </a:br>
            <a:r>
              <a:rPr lang="en-GB" sz="4400">
                <a:solidFill>
                  <a:srgbClr val="FF0066"/>
                </a:solidFill>
                <a:latin typeface="Alien Encounters" pitchFamily="2" charset="0"/>
              </a:rPr>
              <a:t>NON CONTACT FORCES</a:t>
            </a:r>
          </a:p>
        </p:txBody>
      </p:sp>
      <p:grpSp>
        <p:nvGrpSpPr>
          <p:cNvPr id="525316" name="Group 4"/>
          <p:cNvGrpSpPr>
            <a:grpSpLocks/>
          </p:cNvGrpSpPr>
          <p:nvPr/>
        </p:nvGrpSpPr>
        <p:grpSpPr bwMode="auto">
          <a:xfrm>
            <a:off x="6019800" y="1905000"/>
            <a:ext cx="2916238" cy="2808288"/>
            <a:chOff x="3923" y="1661"/>
            <a:chExt cx="1837" cy="1769"/>
          </a:xfrm>
        </p:grpSpPr>
        <p:sp>
          <p:nvSpPr>
            <p:cNvPr id="29704" name="AutoShape 5"/>
            <p:cNvSpPr>
              <a:spLocks noChangeArrowheads="1"/>
            </p:cNvSpPr>
            <p:nvPr/>
          </p:nvSpPr>
          <p:spPr bwMode="auto">
            <a:xfrm>
              <a:off x="3923" y="1661"/>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05" name="WordArt 6"/>
            <p:cNvSpPr>
              <a:spLocks noChangeArrowheads="1" noChangeShapeType="1" noTextEdit="1"/>
            </p:cNvSpPr>
            <p:nvPr/>
          </p:nvSpPr>
          <p:spPr bwMode="auto">
            <a:xfrm>
              <a:off x="4468" y="2115"/>
              <a:ext cx="771" cy="816"/>
            </a:xfrm>
            <a:prstGeom prst="rect">
              <a:avLst/>
            </a:prstGeom>
          </p:spPr>
          <p:txBody>
            <a:bodyPr wrap="none" fromWordArt="1">
              <a:prstTxWarp prst="textInflate">
                <a:avLst>
                  <a:gd name="adj" fmla="val 13634"/>
                </a:avLst>
              </a:prstTxWarp>
            </a:bodyPr>
            <a:lstStyle/>
            <a:p>
              <a:pPr algn="ctr"/>
              <a:r>
                <a:rPr lang="en-GB" sz="3600" kern="10">
                  <a:ln w="9525">
                    <a:solidFill>
                      <a:srgbClr val="000000"/>
                    </a:solidFill>
                    <a:round/>
                    <a:headEnd/>
                    <a:tailEnd/>
                  </a:ln>
                  <a:solidFill>
                    <a:srgbClr val="000000"/>
                  </a:solidFill>
                  <a:latin typeface="Arial Black"/>
                </a:rPr>
                <a:t>Think</a:t>
              </a:r>
            </a:p>
            <a:p>
              <a:pPr algn="ctr"/>
              <a:r>
                <a:rPr lang="en-GB" sz="3600" kern="10">
                  <a:ln w="9525">
                    <a:solidFill>
                      <a:srgbClr val="000000"/>
                    </a:solidFill>
                    <a:round/>
                    <a:headEnd/>
                    <a:tailEnd/>
                  </a:ln>
                  <a:solidFill>
                    <a:srgbClr val="000000"/>
                  </a:solidFill>
                  <a:latin typeface="Arial Black"/>
                </a:rPr>
                <a:t>Pair</a:t>
              </a:r>
            </a:p>
            <a:p>
              <a:pPr algn="ctr"/>
              <a:r>
                <a:rPr lang="en-GB" sz="3600" kern="10">
                  <a:ln w="9525">
                    <a:solidFill>
                      <a:srgbClr val="000000"/>
                    </a:solidFill>
                    <a:round/>
                    <a:headEnd/>
                    <a:tailEnd/>
                  </a:ln>
                  <a:solidFill>
                    <a:srgbClr val="000000"/>
                  </a:solidFill>
                  <a:latin typeface="Arial Black"/>
                </a:rPr>
                <a:t>Share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525316"/>
                                        </p:tgtEl>
                                        <p:attrNameLst>
                                          <p:attrName>style.visibility</p:attrName>
                                        </p:attrNameLst>
                                      </p:cBhvr>
                                      <p:to>
                                        <p:strVal val="visible"/>
                                      </p:to>
                                    </p:set>
                                    <p:animEffect transition="in" filter="diamond(out)">
                                      <p:cBhvr>
                                        <p:cTn id="7" dur="500"/>
                                        <p:tgtEl>
                                          <p:spTgt spid="525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81AAE78-82E0-4A0D-B7E2-F2F40F036262}" type="slidenum">
              <a:rPr lang="en-GB" sz="2000" smtClean="0">
                <a:solidFill>
                  <a:schemeClr val="accent1"/>
                </a:solidFill>
              </a:rPr>
              <a:pPr eaLnBrk="1" hangingPunct="1"/>
              <a:t>25</a:t>
            </a:fld>
            <a:endParaRPr lang="en-GB" sz="2000" smtClean="0">
              <a:solidFill>
                <a:schemeClr val="accent1"/>
              </a:solidFill>
            </a:endParaRPr>
          </a:p>
        </p:txBody>
      </p:sp>
      <p:sp>
        <p:nvSpPr>
          <p:cNvPr id="3072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072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45442" name="Text Box 9"/>
          <p:cNvSpPr txBox="1">
            <a:spLocks noChangeArrowheads="1"/>
          </p:cNvSpPr>
          <p:nvPr/>
        </p:nvSpPr>
        <p:spPr bwMode="auto">
          <a:xfrm>
            <a:off x="323850" y="260350"/>
            <a:ext cx="8496300"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4000" b="1">
                <a:solidFill>
                  <a:schemeClr val="folHlink"/>
                </a:solidFill>
                <a:latin typeface="Arial" pitchFamily="34" charset="0"/>
                <a:cs typeface="Arial" pitchFamily="34" charset="0"/>
              </a:rPr>
              <a:t>Contact Forces</a:t>
            </a:r>
            <a:endParaRPr lang="en-GB" b="1">
              <a:solidFill>
                <a:schemeClr val="folHlink"/>
              </a:solidFill>
              <a:latin typeface="Arial" pitchFamily="34" charset="0"/>
              <a:cs typeface="Arial" pitchFamily="34" charset="0"/>
            </a:endParaRPr>
          </a:p>
          <a:p>
            <a:pPr eaLnBrk="1" hangingPunct="1"/>
            <a:r>
              <a:rPr lang="en-GB">
                <a:solidFill>
                  <a:srgbClr val="FFFF00"/>
                </a:solidFill>
                <a:latin typeface="Arial" pitchFamily="34" charset="0"/>
                <a:cs typeface="Arial" pitchFamily="34" charset="0"/>
              </a:rPr>
              <a:t>					Friction </a:t>
            </a:r>
          </a:p>
          <a:p>
            <a:pPr eaLnBrk="1" hangingPunct="1"/>
            <a:endParaRPr lang="en-GB">
              <a:solidFill>
                <a:srgbClr val="FFFF00"/>
              </a:solidFill>
              <a:latin typeface="Arial" pitchFamily="34" charset="0"/>
              <a:cs typeface="Arial" pitchFamily="34" charset="0"/>
            </a:endParaRPr>
          </a:p>
          <a:p>
            <a:pPr eaLnBrk="1" hangingPunct="1"/>
            <a:endParaRPr lang="en-GB">
              <a:solidFill>
                <a:srgbClr val="FFFF00"/>
              </a:solidFill>
              <a:latin typeface="Arial" pitchFamily="34" charset="0"/>
              <a:cs typeface="Arial" pitchFamily="34" charset="0"/>
            </a:endParaRPr>
          </a:p>
          <a:p>
            <a:pPr eaLnBrk="1" hangingPunct="1"/>
            <a:r>
              <a:rPr lang="en-GB">
                <a:solidFill>
                  <a:srgbClr val="FFFF00"/>
                </a:solidFill>
                <a:latin typeface="Arial" pitchFamily="34" charset="0"/>
                <a:cs typeface="Arial" pitchFamily="34" charset="0"/>
              </a:rPr>
              <a:t>Tension (Pull)</a:t>
            </a:r>
          </a:p>
          <a:p>
            <a:pPr eaLnBrk="1" hangingPunct="1"/>
            <a:endParaRPr lang="en-GB">
              <a:solidFill>
                <a:srgbClr val="FFFF00"/>
              </a:solidFill>
              <a:latin typeface="Arial" pitchFamily="34" charset="0"/>
              <a:cs typeface="Arial" pitchFamily="34" charset="0"/>
            </a:endParaRPr>
          </a:p>
          <a:p>
            <a:pPr eaLnBrk="1" hangingPunct="1"/>
            <a:endParaRPr lang="en-GB">
              <a:solidFill>
                <a:srgbClr val="FFFF00"/>
              </a:solidFill>
              <a:latin typeface="Arial" pitchFamily="34" charset="0"/>
              <a:cs typeface="Arial" pitchFamily="34" charset="0"/>
            </a:endParaRPr>
          </a:p>
          <a:p>
            <a:pPr eaLnBrk="1" hangingPunct="1"/>
            <a:r>
              <a:rPr lang="en-GB">
                <a:solidFill>
                  <a:srgbClr val="FFFF00"/>
                </a:solidFill>
                <a:latin typeface="Arial" pitchFamily="34" charset="0"/>
                <a:cs typeface="Arial" pitchFamily="34" charset="0"/>
              </a:rPr>
              <a:t>				Air Resistance </a:t>
            </a:r>
          </a:p>
          <a:p>
            <a:pPr eaLnBrk="1" hangingPunct="1"/>
            <a:endParaRPr lang="en-GB">
              <a:solidFill>
                <a:srgbClr val="FFFF00"/>
              </a:solidFill>
              <a:latin typeface="Arial" pitchFamily="34" charset="0"/>
              <a:cs typeface="Arial" pitchFamily="34" charset="0"/>
            </a:endParaRPr>
          </a:p>
          <a:p>
            <a:pPr eaLnBrk="1" hangingPunct="1"/>
            <a:endParaRPr lang="en-GB">
              <a:solidFill>
                <a:srgbClr val="FFFF00"/>
              </a:solidFill>
              <a:latin typeface="Arial" pitchFamily="34" charset="0"/>
              <a:cs typeface="Arial" pitchFamily="34" charset="0"/>
            </a:endParaRPr>
          </a:p>
          <a:p>
            <a:pPr eaLnBrk="1" hangingPunct="1"/>
            <a:r>
              <a:rPr lang="en-GB">
                <a:solidFill>
                  <a:srgbClr val="FFFF00"/>
                </a:solidFill>
                <a:latin typeface="Arial" pitchFamily="34" charset="0"/>
                <a:cs typeface="Arial" pitchFamily="34" charset="0"/>
              </a:rPr>
              <a:t>Applied Force (Push) </a:t>
            </a:r>
          </a:p>
          <a:p>
            <a:pPr eaLnBrk="1" hangingPunct="1"/>
            <a:r>
              <a:rPr lang="en-GB">
                <a:solidFill>
                  <a:srgbClr val="FFFF00"/>
                </a:solidFill>
                <a:latin typeface="Arial" pitchFamily="34" charset="0"/>
                <a:cs typeface="Arial" pitchFamily="34" charset="0"/>
              </a:rPr>
              <a:t>						Spring Force (Twist)</a:t>
            </a:r>
          </a:p>
        </p:txBody>
      </p:sp>
      <p:pic>
        <p:nvPicPr>
          <p:cNvPr id="445443"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3573463"/>
            <a:ext cx="14859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44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5145088"/>
            <a:ext cx="273685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44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7763" y="476250"/>
            <a:ext cx="2447925"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45446" name="Group 12"/>
          <p:cNvGrpSpPr>
            <a:grpSpLocks/>
          </p:cNvGrpSpPr>
          <p:nvPr/>
        </p:nvGrpSpPr>
        <p:grpSpPr bwMode="auto">
          <a:xfrm>
            <a:off x="6227763" y="2852738"/>
            <a:ext cx="2592387" cy="1639887"/>
            <a:chOff x="3379" y="768"/>
            <a:chExt cx="1633" cy="1033"/>
          </a:xfrm>
        </p:grpSpPr>
        <p:graphicFrame>
          <p:nvGraphicFramePr>
            <p:cNvPr id="30734" name="Object 13"/>
            <p:cNvGraphicFramePr>
              <a:graphicFrameLocks noChangeAspect="1"/>
            </p:cNvGraphicFramePr>
            <p:nvPr/>
          </p:nvGraphicFramePr>
          <p:xfrm>
            <a:off x="3379" y="768"/>
            <a:ext cx="1633" cy="658"/>
          </p:xfrm>
          <a:graphic>
            <a:graphicData uri="http://schemas.openxmlformats.org/presentationml/2006/ole">
              <mc:AlternateContent xmlns:mc="http://schemas.openxmlformats.org/markup-compatibility/2006">
                <mc:Choice xmlns:v="urn:schemas-microsoft-com:vml" Requires="v">
                  <p:oleObj spid="_x0000_s30776" name="CorelDRAW 6.0" r:id="rId6" imgW="6496050" imgH="2619375" progId="CorelDRAW.Graphic.6">
                    <p:embed/>
                  </p:oleObj>
                </mc:Choice>
                <mc:Fallback>
                  <p:oleObj name="CorelDRAW 6.0" r:id="rId6" imgW="6496050" imgH="2619375" progId="CorelDRAW.Graphic.6">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9" y="768"/>
                          <a:ext cx="1633"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35" name="AutoShape 14"/>
            <p:cNvSpPr>
              <a:spLocks noChangeArrowheads="1"/>
            </p:cNvSpPr>
            <p:nvPr/>
          </p:nvSpPr>
          <p:spPr bwMode="auto">
            <a:xfrm rot="10800000">
              <a:off x="4014" y="1293"/>
              <a:ext cx="354" cy="508"/>
            </a:xfrm>
            <a:prstGeom prst="downArrow">
              <a:avLst>
                <a:gd name="adj1" fmla="val 50000"/>
                <a:gd name="adj2" fmla="val 35876"/>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grpSp>
      <p:sp>
        <p:nvSpPr>
          <p:cNvPr id="64527" name="AutoShape 15"/>
          <p:cNvSpPr>
            <a:spLocks noChangeArrowheads="1"/>
          </p:cNvSpPr>
          <p:nvPr/>
        </p:nvSpPr>
        <p:spPr bwMode="auto">
          <a:xfrm rot="5400000">
            <a:off x="5946775" y="1549401"/>
            <a:ext cx="504825" cy="806450"/>
          </a:xfrm>
          <a:prstGeom prst="downArrow">
            <a:avLst>
              <a:gd name="adj1" fmla="val 50000"/>
              <a:gd name="adj2" fmla="val 39937"/>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pic>
        <p:nvPicPr>
          <p:cNvPr id="445450"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11413" y="1341438"/>
            <a:ext cx="2449512"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451"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5288" y="5191125"/>
            <a:ext cx="25209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5452" name="Rectangle 12"/>
          <p:cNvSpPr>
            <a:spLocks noChangeArrowheads="1"/>
          </p:cNvSpPr>
          <p:nvPr/>
        </p:nvSpPr>
        <p:spPr bwMode="auto">
          <a:xfrm>
            <a:off x="3200400" y="5819775"/>
            <a:ext cx="2625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b="1">
                <a:solidFill>
                  <a:srgbClr val="FFFF00"/>
                </a:solidFill>
                <a:latin typeface="Arial" pitchFamily="34" charset="0"/>
                <a:cs typeface="Arial" pitchFamily="34" charset="0"/>
              </a:rPr>
              <a:t>Water resistance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4527"/>
                                        </p:tgtEl>
                                        <p:attrNameLst>
                                          <p:attrName>style.visibility</p:attrName>
                                        </p:attrNameLst>
                                      </p:cBhvr>
                                      <p:to>
                                        <p:strVal val="visible"/>
                                      </p:to>
                                    </p:set>
                                    <p:animEffect transition="in" filter="box(out)">
                                      <p:cBhvr>
                                        <p:cTn id="7" dur="500"/>
                                        <p:tgtEl>
                                          <p:spTgt spid="645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445443"/>
                                        </p:tgtEl>
                                        <p:attrNameLst>
                                          <p:attrName>style.visibility</p:attrName>
                                        </p:attrNameLst>
                                      </p:cBhvr>
                                      <p:to>
                                        <p:strVal val="visible"/>
                                      </p:to>
                                    </p:set>
                                    <p:animEffect transition="in" filter="box(out)">
                                      <p:cBhvr>
                                        <p:cTn id="12" dur="500"/>
                                        <p:tgtEl>
                                          <p:spTgt spid="4454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445444"/>
                                        </p:tgtEl>
                                        <p:attrNameLst>
                                          <p:attrName>style.visibility</p:attrName>
                                        </p:attrNameLst>
                                      </p:cBhvr>
                                      <p:to>
                                        <p:strVal val="visible"/>
                                      </p:to>
                                    </p:set>
                                    <p:animEffect transition="in" filter="box(out)">
                                      <p:cBhvr>
                                        <p:cTn id="17" dur="500"/>
                                        <p:tgtEl>
                                          <p:spTgt spid="44544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445445"/>
                                        </p:tgtEl>
                                        <p:attrNameLst>
                                          <p:attrName>style.visibility</p:attrName>
                                        </p:attrNameLst>
                                      </p:cBhvr>
                                      <p:to>
                                        <p:strVal val="visible"/>
                                      </p:to>
                                    </p:set>
                                    <p:animEffect transition="in" filter="box(out)">
                                      <p:cBhvr>
                                        <p:cTn id="22" dur="500"/>
                                        <p:tgtEl>
                                          <p:spTgt spid="44544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445446"/>
                                        </p:tgtEl>
                                        <p:attrNameLst>
                                          <p:attrName>style.visibility</p:attrName>
                                        </p:attrNameLst>
                                      </p:cBhvr>
                                      <p:to>
                                        <p:strVal val="visible"/>
                                      </p:to>
                                    </p:set>
                                    <p:animEffect transition="in" filter="box(out)">
                                      <p:cBhvr>
                                        <p:cTn id="27" dur="500"/>
                                        <p:tgtEl>
                                          <p:spTgt spid="44544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445450"/>
                                        </p:tgtEl>
                                        <p:attrNameLst>
                                          <p:attrName>style.visibility</p:attrName>
                                        </p:attrNameLst>
                                      </p:cBhvr>
                                      <p:to>
                                        <p:strVal val="visible"/>
                                      </p:to>
                                    </p:set>
                                    <p:animEffect transition="in" filter="box(out)">
                                      <p:cBhvr>
                                        <p:cTn id="32" dur="500"/>
                                        <p:tgtEl>
                                          <p:spTgt spid="44545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445451"/>
                                        </p:tgtEl>
                                        <p:attrNameLst>
                                          <p:attrName>style.visibility</p:attrName>
                                        </p:attrNameLst>
                                      </p:cBhvr>
                                      <p:to>
                                        <p:strVal val="visible"/>
                                      </p:to>
                                    </p:set>
                                    <p:animEffect transition="in" filter="box(out)">
                                      <p:cBhvr>
                                        <p:cTn id="37" dur="500"/>
                                        <p:tgtEl>
                                          <p:spTgt spid="44545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445452"/>
                                        </p:tgtEl>
                                        <p:attrNameLst>
                                          <p:attrName>style.visibility</p:attrName>
                                        </p:attrNameLst>
                                      </p:cBhvr>
                                      <p:to>
                                        <p:strVal val="visible"/>
                                      </p:to>
                                    </p:set>
                                    <p:anim calcmode="lin" valueType="num">
                                      <p:cBhvr additive="base">
                                        <p:cTn id="42" dur="500" fill="hold"/>
                                        <p:tgtEl>
                                          <p:spTgt spid="445452"/>
                                        </p:tgtEl>
                                        <p:attrNameLst>
                                          <p:attrName>ppt_x</p:attrName>
                                        </p:attrNameLst>
                                      </p:cBhvr>
                                      <p:tavLst>
                                        <p:tav tm="0">
                                          <p:val>
                                            <p:strVal val="0-#ppt_w/2"/>
                                          </p:val>
                                        </p:tav>
                                        <p:tav tm="100000">
                                          <p:val>
                                            <p:strVal val="#ppt_x"/>
                                          </p:val>
                                        </p:tav>
                                      </p:tavLst>
                                    </p:anim>
                                    <p:anim calcmode="lin" valueType="num">
                                      <p:cBhvr additive="base">
                                        <p:cTn id="43" dur="500" fill="hold"/>
                                        <p:tgtEl>
                                          <p:spTgt spid="445452"/>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445442"/>
                                        </p:tgtEl>
                                        <p:attrNameLst>
                                          <p:attrName>style.visibility</p:attrName>
                                        </p:attrNameLst>
                                      </p:cBhvr>
                                      <p:to>
                                        <p:strVal val="visible"/>
                                      </p:to>
                                    </p:set>
                                    <p:anim calcmode="lin" valueType="num">
                                      <p:cBhvr additive="base">
                                        <p:cTn id="48" dur="500" fill="hold"/>
                                        <p:tgtEl>
                                          <p:spTgt spid="445442"/>
                                        </p:tgtEl>
                                        <p:attrNameLst>
                                          <p:attrName>ppt_x</p:attrName>
                                        </p:attrNameLst>
                                      </p:cBhvr>
                                      <p:tavLst>
                                        <p:tav tm="0">
                                          <p:val>
                                            <p:strVal val="0-#ppt_w/2"/>
                                          </p:val>
                                        </p:tav>
                                        <p:tav tm="100000">
                                          <p:val>
                                            <p:strVal val="#ppt_x"/>
                                          </p:val>
                                        </p:tav>
                                      </p:tavLst>
                                    </p:anim>
                                    <p:anim calcmode="lin" valueType="num">
                                      <p:cBhvr additive="base">
                                        <p:cTn id="49" dur="500" fill="hold"/>
                                        <p:tgtEl>
                                          <p:spTgt spid="4454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42" grpId="0" autoUpdateAnimBg="0"/>
      <p:bldP spid="64527" grpId="0" animBg="1" autoUpdateAnimBg="0"/>
      <p:bldP spid="445452"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30B6680-1890-4032-B414-C52B7D00EBCB}" type="slidenum">
              <a:rPr lang="en-GB" sz="2000" smtClean="0">
                <a:solidFill>
                  <a:schemeClr val="accent1"/>
                </a:solidFill>
              </a:rPr>
              <a:pPr eaLnBrk="1" hangingPunct="1"/>
              <a:t>26</a:t>
            </a:fld>
            <a:endParaRPr lang="en-GB" sz="2000" smtClean="0">
              <a:solidFill>
                <a:schemeClr val="accent1"/>
              </a:solidFill>
            </a:endParaRPr>
          </a:p>
        </p:txBody>
      </p:sp>
      <p:sp>
        <p:nvSpPr>
          <p:cNvPr id="3174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174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56706" name="Text Box 4"/>
          <p:cNvSpPr txBox="1">
            <a:spLocks noChangeArrowheads="1"/>
          </p:cNvSpPr>
          <p:nvPr/>
        </p:nvSpPr>
        <p:spPr bwMode="auto">
          <a:xfrm>
            <a:off x="323850" y="260350"/>
            <a:ext cx="8135938"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4000" b="1">
                <a:solidFill>
                  <a:schemeClr val="folHlink"/>
                </a:solidFill>
                <a:latin typeface="Arial" pitchFamily="34" charset="0"/>
                <a:cs typeface="Arial" pitchFamily="34" charset="0"/>
              </a:rPr>
              <a:t>Non Contact Forces</a:t>
            </a:r>
          </a:p>
          <a:p>
            <a:pPr eaLnBrk="1" hangingPunct="1"/>
            <a:r>
              <a:rPr lang="en-GB">
                <a:solidFill>
                  <a:schemeClr val="bg1"/>
                </a:solidFill>
                <a:latin typeface="Arial" pitchFamily="34" charset="0"/>
                <a:cs typeface="Arial" pitchFamily="34" charset="0"/>
              </a:rPr>
              <a:t>				Weight</a:t>
            </a:r>
          </a:p>
          <a:p>
            <a:pPr eaLnBrk="1" hangingPunct="1"/>
            <a:endParaRPr lang="en-GB">
              <a:solidFill>
                <a:schemeClr val="bg1"/>
              </a:solidFill>
              <a:latin typeface="Arial" pitchFamily="34" charset="0"/>
              <a:cs typeface="Arial" pitchFamily="34" charset="0"/>
            </a:endParaRPr>
          </a:p>
          <a:p>
            <a:pPr eaLnBrk="1" hangingPunct="1"/>
            <a:endParaRPr lang="en-GB">
              <a:solidFill>
                <a:schemeClr val="bg1"/>
              </a:solidFill>
              <a:latin typeface="Arial" pitchFamily="34" charset="0"/>
              <a:cs typeface="Arial" pitchFamily="34" charset="0"/>
            </a:endParaRPr>
          </a:p>
          <a:p>
            <a:pPr eaLnBrk="1" hangingPunct="1"/>
            <a:endParaRPr lang="en-GB">
              <a:solidFill>
                <a:schemeClr val="bg1"/>
              </a:solidFill>
              <a:latin typeface="Arial" pitchFamily="34" charset="0"/>
              <a:cs typeface="Arial" pitchFamily="34" charset="0"/>
            </a:endParaRPr>
          </a:p>
          <a:p>
            <a:pPr eaLnBrk="1" hangingPunct="1"/>
            <a:r>
              <a:rPr lang="en-GB">
                <a:solidFill>
                  <a:schemeClr val="bg1"/>
                </a:solidFill>
                <a:latin typeface="Arial" pitchFamily="34" charset="0"/>
                <a:cs typeface="Arial" pitchFamily="34" charset="0"/>
              </a:rPr>
              <a:t>Static Electricity</a:t>
            </a:r>
          </a:p>
          <a:p>
            <a:pPr eaLnBrk="1" hangingPunct="1"/>
            <a:r>
              <a:rPr lang="en-GB">
                <a:solidFill>
                  <a:schemeClr val="bg1"/>
                </a:solidFill>
                <a:latin typeface="Arial" pitchFamily="34" charset="0"/>
                <a:cs typeface="Arial" pitchFamily="34" charset="0"/>
              </a:rPr>
              <a:t>				</a:t>
            </a:r>
          </a:p>
          <a:p>
            <a:pPr eaLnBrk="1" hangingPunct="1"/>
            <a:endParaRPr lang="en-GB">
              <a:solidFill>
                <a:schemeClr val="bg1"/>
              </a:solidFill>
              <a:latin typeface="Arial" pitchFamily="34" charset="0"/>
              <a:cs typeface="Arial" pitchFamily="34" charset="0"/>
            </a:endParaRPr>
          </a:p>
          <a:p>
            <a:pPr eaLnBrk="1" hangingPunct="1"/>
            <a:endParaRPr lang="en-GB">
              <a:solidFill>
                <a:schemeClr val="bg1"/>
              </a:solidFill>
              <a:latin typeface="Arial" pitchFamily="34" charset="0"/>
              <a:cs typeface="Arial" pitchFamily="34" charset="0"/>
            </a:endParaRPr>
          </a:p>
          <a:p>
            <a:pPr eaLnBrk="1" hangingPunct="1"/>
            <a:endParaRPr lang="en-GB">
              <a:solidFill>
                <a:schemeClr val="bg1"/>
              </a:solidFill>
              <a:latin typeface="Arial" pitchFamily="34" charset="0"/>
              <a:cs typeface="Arial" pitchFamily="34" charset="0"/>
            </a:endParaRPr>
          </a:p>
          <a:p>
            <a:pPr eaLnBrk="1" hangingPunct="1"/>
            <a:endParaRPr lang="en-GB">
              <a:solidFill>
                <a:schemeClr val="bg1"/>
              </a:solidFill>
              <a:latin typeface="Arial" pitchFamily="34" charset="0"/>
              <a:cs typeface="Arial" pitchFamily="34" charset="0"/>
            </a:endParaRPr>
          </a:p>
          <a:p>
            <a:pPr eaLnBrk="1" hangingPunct="1"/>
            <a:r>
              <a:rPr lang="en-GB">
                <a:solidFill>
                  <a:schemeClr val="bg1"/>
                </a:solidFill>
                <a:latin typeface="Arial" pitchFamily="34" charset="0"/>
                <a:cs typeface="Arial" pitchFamily="34" charset="0"/>
              </a:rPr>
              <a:t>					Magnetic force</a:t>
            </a:r>
          </a:p>
        </p:txBody>
      </p:sp>
      <p:grpSp>
        <p:nvGrpSpPr>
          <p:cNvPr id="456707" name="Group 5"/>
          <p:cNvGrpSpPr>
            <a:grpSpLocks/>
          </p:cNvGrpSpPr>
          <p:nvPr/>
        </p:nvGrpSpPr>
        <p:grpSpPr bwMode="auto">
          <a:xfrm>
            <a:off x="5292725" y="404813"/>
            <a:ext cx="1944688" cy="2447925"/>
            <a:chOff x="3424" y="981"/>
            <a:chExt cx="1225" cy="1542"/>
          </a:xfrm>
        </p:grpSpPr>
        <p:grpSp>
          <p:nvGrpSpPr>
            <p:cNvPr id="31753" name="Group 6"/>
            <p:cNvGrpSpPr>
              <a:grpSpLocks/>
            </p:cNvGrpSpPr>
            <p:nvPr/>
          </p:nvGrpSpPr>
          <p:grpSpPr bwMode="auto">
            <a:xfrm>
              <a:off x="3424" y="981"/>
              <a:ext cx="1225" cy="1541"/>
              <a:chOff x="460" y="768"/>
              <a:chExt cx="763" cy="1265"/>
            </a:xfrm>
          </p:grpSpPr>
          <p:sp>
            <p:nvSpPr>
              <p:cNvPr id="31755" name="Rectangle 7" descr="Granite"/>
              <p:cNvSpPr>
                <a:spLocks noChangeArrowheads="1"/>
              </p:cNvSpPr>
              <p:nvPr/>
            </p:nvSpPr>
            <p:spPr bwMode="auto">
              <a:xfrm>
                <a:off x="460" y="1852"/>
                <a:ext cx="763" cy="181"/>
              </a:xfrm>
              <a:prstGeom prst="rect">
                <a:avLst/>
              </a:prstGeom>
              <a:blipFill dpi="0" rotWithShape="1">
                <a:blip r:embed="rId2"/>
                <a:srcRect/>
                <a:tile tx="0" ty="0" sx="100000" sy="100000" flip="none" algn="tl"/>
              </a:blip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pic>
            <p:nvPicPr>
              <p:cNvPr id="31756" name="Picture 8" descr="Happy blok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 y="768"/>
                <a:ext cx="642" cy="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754" name="AutoShape 9"/>
            <p:cNvSpPr>
              <a:spLocks noChangeArrowheads="1"/>
            </p:cNvSpPr>
            <p:nvPr/>
          </p:nvSpPr>
          <p:spPr bwMode="auto">
            <a:xfrm>
              <a:off x="3833" y="1888"/>
              <a:ext cx="317" cy="635"/>
            </a:xfrm>
            <a:prstGeom prst="downArrow">
              <a:avLst>
                <a:gd name="adj1" fmla="val 50000"/>
                <a:gd name="adj2" fmla="val 50079"/>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grpSp>
      <p:pic>
        <p:nvPicPr>
          <p:cNvPr id="456712" name="Picture 2"/>
          <p:cNvPicPr>
            <a:picLocks noChangeAspect="1" noChangeArrowheads="1"/>
          </p:cNvPicPr>
          <p:nvPr/>
        </p:nvPicPr>
        <p:blipFill>
          <a:blip r:embed="rId4">
            <a:extLst>
              <a:ext uri="{28A0092B-C50C-407E-A947-70E740481C1C}">
                <a14:useLocalDpi xmlns:a14="http://schemas.microsoft.com/office/drawing/2010/main" val="0"/>
              </a:ext>
            </a:extLst>
          </a:blip>
          <a:srcRect t="10527" b="1315"/>
          <a:stretch>
            <a:fillRect/>
          </a:stretch>
        </p:blipFill>
        <p:spPr bwMode="auto">
          <a:xfrm>
            <a:off x="2627313" y="1628775"/>
            <a:ext cx="193040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67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8038" y="5084763"/>
            <a:ext cx="55086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56707"/>
                                        </p:tgtEl>
                                        <p:attrNameLst>
                                          <p:attrName>style.visibility</p:attrName>
                                        </p:attrNameLst>
                                      </p:cBhvr>
                                      <p:to>
                                        <p:strVal val="visible"/>
                                      </p:to>
                                    </p:set>
                                    <p:animEffect transition="in" filter="dissolve">
                                      <p:cBhvr>
                                        <p:cTn id="7" dur="500"/>
                                        <p:tgtEl>
                                          <p:spTgt spid="4567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56712"/>
                                        </p:tgtEl>
                                        <p:attrNameLst>
                                          <p:attrName>style.visibility</p:attrName>
                                        </p:attrNameLst>
                                      </p:cBhvr>
                                      <p:to>
                                        <p:strVal val="visible"/>
                                      </p:to>
                                    </p:set>
                                    <p:animEffect transition="in" filter="dissolve">
                                      <p:cBhvr>
                                        <p:cTn id="12" dur="500"/>
                                        <p:tgtEl>
                                          <p:spTgt spid="4567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56713"/>
                                        </p:tgtEl>
                                        <p:attrNameLst>
                                          <p:attrName>style.visibility</p:attrName>
                                        </p:attrNameLst>
                                      </p:cBhvr>
                                      <p:to>
                                        <p:strVal val="visible"/>
                                      </p:to>
                                    </p:set>
                                    <p:animEffect transition="in" filter="dissolve">
                                      <p:cBhvr>
                                        <p:cTn id="17" dur="500"/>
                                        <p:tgtEl>
                                          <p:spTgt spid="4567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56706"/>
                                        </p:tgtEl>
                                        <p:attrNameLst>
                                          <p:attrName>style.visibility</p:attrName>
                                        </p:attrNameLst>
                                      </p:cBhvr>
                                      <p:to>
                                        <p:strVal val="visible"/>
                                      </p:to>
                                    </p:set>
                                    <p:animEffect transition="in" filter="dissolve">
                                      <p:cBhvr>
                                        <p:cTn id="22" dur="500"/>
                                        <p:tgtEl>
                                          <p:spTgt spid="456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06"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66E2493-814A-4358-A3B7-D379DDA302DD}" type="slidenum">
              <a:rPr lang="en-GB" sz="2000" smtClean="0">
                <a:solidFill>
                  <a:schemeClr val="accent1"/>
                </a:solidFill>
              </a:rPr>
              <a:pPr eaLnBrk="1" hangingPunct="1"/>
              <a:t>27</a:t>
            </a:fld>
            <a:endParaRPr lang="en-GB" sz="2000" smtClean="0">
              <a:solidFill>
                <a:schemeClr val="accent1"/>
              </a:solidFill>
            </a:endParaRPr>
          </a:p>
        </p:txBody>
      </p:sp>
      <p:sp>
        <p:nvSpPr>
          <p:cNvPr id="3277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277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32773" name="Rectangle 2"/>
          <p:cNvSpPr>
            <a:spLocks noGrp="1" noChangeArrowheads="1"/>
          </p:cNvSpPr>
          <p:nvPr>
            <p:ph type="title" idx="4294967295"/>
          </p:nvPr>
        </p:nvSpPr>
        <p:spPr/>
        <p:txBody>
          <a:bodyPr/>
          <a:lstStyle/>
          <a:p>
            <a:pPr eaLnBrk="1" hangingPunct="1"/>
            <a:r>
              <a:rPr lang="en-GB" sz="2400" smtClean="0"/>
              <a:t>What type of force can you think of?</a:t>
            </a:r>
          </a:p>
        </p:txBody>
      </p:sp>
      <p:sp>
        <p:nvSpPr>
          <p:cNvPr id="31749" name="Text Box 5"/>
          <p:cNvSpPr txBox="1">
            <a:spLocks noChangeArrowheads="1"/>
          </p:cNvSpPr>
          <p:nvPr/>
        </p:nvSpPr>
        <p:spPr bwMode="auto">
          <a:xfrm>
            <a:off x="130994" y="2046288"/>
            <a:ext cx="4341812" cy="4524375"/>
          </a:xfrm>
          <a:prstGeom prst="rect">
            <a:avLst/>
          </a:prstGeom>
          <a:noFill/>
          <a:ln>
            <a:noFill/>
          </a:ln>
          <a:extLst>
            <a:ext uri="{909E8E84-426E-40DD-AFC4-6F175D3DCCD1}">
              <a14:hiddenFill xmlns:a14="http://schemas.microsoft.com/office/drawing/2010/main">
                <a:solidFill>
                  <a:schemeClr val="bg1">
                    <a:alpha val="49019"/>
                  </a:schemeClr>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dirty="0">
                <a:solidFill>
                  <a:schemeClr val="bg1"/>
                </a:solidFill>
                <a:latin typeface="Arial" pitchFamily="34" charset="0"/>
                <a:cs typeface="Arial" pitchFamily="34" charset="0"/>
              </a:rPr>
              <a:t>Force of Gravity (WEIGHT) </a:t>
            </a:r>
          </a:p>
          <a:p>
            <a:pPr eaLnBrk="1" hangingPunct="1"/>
            <a:endParaRPr lang="en-GB" sz="3200" dirty="0">
              <a:solidFill>
                <a:schemeClr val="bg1"/>
              </a:solidFill>
              <a:latin typeface="Arial" pitchFamily="34" charset="0"/>
              <a:cs typeface="Arial" pitchFamily="34" charset="0"/>
            </a:endParaRPr>
          </a:p>
          <a:p>
            <a:pPr eaLnBrk="1" hangingPunct="1"/>
            <a:r>
              <a:rPr lang="en-GB" sz="3200" dirty="0">
                <a:solidFill>
                  <a:schemeClr val="bg1"/>
                </a:solidFill>
                <a:latin typeface="Arial" pitchFamily="34" charset="0"/>
                <a:cs typeface="Arial" pitchFamily="34" charset="0"/>
              </a:rPr>
              <a:t>Magnetic Force </a:t>
            </a:r>
          </a:p>
          <a:p>
            <a:pPr eaLnBrk="1" hangingPunct="1"/>
            <a:endParaRPr lang="en-GB" sz="3200" dirty="0">
              <a:solidFill>
                <a:schemeClr val="bg1"/>
              </a:solidFill>
              <a:latin typeface="Arial" pitchFamily="34" charset="0"/>
              <a:cs typeface="Arial" pitchFamily="34" charset="0"/>
            </a:endParaRPr>
          </a:p>
          <a:p>
            <a:pPr eaLnBrk="1" hangingPunct="1"/>
            <a:r>
              <a:rPr lang="en-GB" sz="3200" dirty="0">
                <a:solidFill>
                  <a:schemeClr val="bg1"/>
                </a:solidFill>
                <a:latin typeface="Arial" pitchFamily="34" charset="0"/>
                <a:cs typeface="Arial" pitchFamily="34" charset="0"/>
              </a:rPr>
              <a:t>Electrical Force</a:t>
            </a:r>
            <a:r>
              <a:rPr lang="en-GB" sz="3200" dirty="0">
                <a:latin typeface="Arial" pitchFamily="34" charset="0"/>
                <a:cs typeface="Arial" pitchFamily="34" charset="0"/>
              </a:rPr>
              <a:t> </a:t>
            </a:r>
          </a:p>
          <a:p>
            <a:pPr eaLnBrk="1" hangingPunct="1"/>
            <a:endParaRPr lang="en-GB" b="1" dirty="0">
              <a:latin typeface="Arial" pitchFamily="34" charset="0"/>
              <a:cs typeface="Arial" pitchFamily="34" charset="0"/>
            </a:endParaRPr>
          </a:p>
          <a:p>
            <a:pPr eaLnBrk="1" hangingPunct="1"/>
            <a:endParaRPr lang="en-GB" b="1" dirty="0">
              <a:latin typeface="Arial" pitchFamily="34" charset="0"/>
              <a:cs typeface="Arial" pitchFamily="34" charset="0"/>
            </a:endParaRPr>
          </a:p>
          <a:p>
            <a:pPr eaLnBrk="1" hangingPunct="1"/>
            <a:endParaRPr lang="en-GB" b="1" dirty="0">
              <a:latin typeface="Arial" pitchFamily="34" charset="0"/>
              <a:cs typeface="Arial" pitchFamily="34" charset="0"/>
            </a:endParaRPr>
          </a:p>
          <a:p>
            <a:pPr eaLnBrk="1" hangingPunct="1"/>
            <a:endParaRPr lang="en-GB" dirty="0">
              <a:latin typeface="Arial" pitchFamily="34" charset="0"/>
              <a:cs typeface="Arial" pitchFamily="34" charset="0"/>
            </a:endParaRPr>
          </a:p>
        </p:txBody>
      </p:sp>
      <p:sp>
        <p:nvSpPr>
          <p:cNvPr id="31750" name="Text Box 6"/>
          <p:cNvSpPr txBox="1">
            <a:spLocks noChangeArrowheads="1"/>
          </p:cNvSpPr>
          <p:nvPr/>
        </p:nvSpPr>
        <p:spPr bwMode="auto">
          <a:xfrm>
            <a:off x="4644231" y="2060848"/>
            <a:ext cx="4114800" cy="3970338"/>
          </a:xfrm>
          <a:prstGeom prst="rect">
            <a:avLst/>
          </a:prstGeom>
          <a:noFill/>
          <a:ln>
            <a:noFill/>
          </a:ln>
          <a:extLst>
            <a:ext uri="{909E8E84-426E-40DD-AFC4-6F175D3DCCD1}">
              <a14:hiddenFill xmlns:a14="http://schemas.microsoft.com/office/drawing/2010/main">
                <a:solidFill>
                  <a:schemeClr val="bg1">
                    <a:alpha val="49019"/>
                  </a:schemeClr>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dirty="0">
                <a:solidFill>
                  <a:srgbClr val="FFFF00"/>
                </a:solidFill>
                <a:latin typeface="Arial" pitchFamily="34" charset="0"/>
                <a:cs typeface="Arial" pitchFamily="34" charset="0"/>
              </a:rPr>
              <a:t>Friction </a:t>
            </a:r>
          </a:p>
          <a:p>
            <a:pPr eaLnBrk="1" hangingPunct="1"/>
            <a:endParaRPr lang="en-GB" sz="2800" dirty="0">
              <a:solidFill>
                <a:srgbClr val="FFFF00"/>
              </a:solidFill>
              <a:latin typeface="Arial" pitchFamily="34" charset="0"/>
              <a:cs typeface="Arial" pitchFamily="34" charset="0"/>
            </a:endParaRPr>
          </a:p>
          <a:p>
            <a:pPr eaLnBrk="1" hangingPunct="1"/>
            <a:r>
              <a:rPr lang="en-GB" sz="2800" dirty="0">
                <a:solidFill>
                  <a:srgbClr val="FFFF00"/>
                </a:solidFill>
                <a:latin typeface="Arial" pitchFamily="34" charset="0"/>
                <a:cs typeface="Arial" pitchFamily="34" charset="0"/>
              </a:rPr>
              <a:t>Tension (Pull)</a:t>
            </a:r>
          </a:p>
          <a:p>
            <a:pPr eaLnBrk="1" hangingPunct="1"/>
            <a:endParaRPr lang="en-GB" sz="2800" dirty="0">
              <a:solidFill>
                <a:srgbClr val="FFFF00"/>
              </a:solidFill>
              <a:latin typeface="Arial" pitchFamily="34" charset="0"/>
              <a:cs typeface="Arial" pitchFamily="34" charset="0"/>
            </a:endParaRPr>
          </a:p>
          <a:p>
            <a:pPr eaLnBrk="1" hangingPunct="1"/>
            <a:r>
              <a:rPr lang="en-GB" sz="2800" dirty="0">
                <a:solidFill>
                  <a:srgbClr val="FFFF00"/>
                </a:solidFill>
                <a:latin typeface="Arial" pitchFamily="34" charset="0"/>
                <a:cs typeface="Arial" pitchFamily="34" charset="0"/>
              </a:rPr>
              <a:t>Air Resistance </a:t>
            </a:r>
          </a:p>
          <a:p>
            <a:pPr eaLnBrk="1" hangingPunct="1"/>
            <a:endParaRPr lang="en-GB" sz="2800" dirty="0">
              <a:solidFill>
                <a:srgbClr val="FFFF00"/>
              </a:solidFill>
              <a:latin typeface="Arial" pitchFamily="34" charset="0"/>
              <a:cs typeface="Arial" pitchFamily="34" charset="0"/>
            </a:endParaRPr>
          </a:p>
          <a:p>
            <a:pPr eaLnBrk="1" hangingPunct="1"/>
            <a:r>
              <a:rPr lang="en-GB" sz="2800" dirty="0">
                <a:solidFill>
                  <a:srgbClr val="FFFF00"/>
                </a:solidFill>
                <a:latin typeface="Arial" pitchFamily="34" charset="0"/>
                <a:cs typeface="Arial" pitchFamily="34" charset="0"/>
              </a:rPr>
              <a:t>Applied Force (Push) </a:t>
            </a:r>
          </a:p>
          <a:p>
            <a:pPr eaLnBrk="1" hangingPunct="1"/>
            <a:endParaRPr lang="en-GB" sz="2800" dirty="0">
              <a:solidFill>
                <a:srgbClr val="FFFF00"/>
              </a:solidFill>
              <a:latin typeface="Arial" pitchFamily="34" charset="0"/>
              <a:cs typeface="Arial" pitchFamily="34" charset="0"/>
            </a:endParaRPr>
          </a:p>
          <a:p>
            <a:pPr eaLnBrk="1" hangingPunct="1"/>
            <a:r>
              <a:rPr lang="en-GB" sz="2800" dirty="0">
                <a:solidFill>
                  <a:srgbClr val="FFFF00"/>
                </a:solidFill>
                <a:latin typeface="Arial" pitchFamily="34" charset="0"/>
                <a:cs typeface="Arial" pitchFamily="34" charset="0"/>
              </a:rPr>
              <a:t>Spring Force (Twist)</a:t>
            </a:r>
          </a:p>
        </p:txBody>
      </p:sp>
      <p:sp>
        <p:nvSpPr>
          <p:cNvPr id="32776" name="Line 8"/>
          <p:cNvSpPr>
            <a:spLocks noChangeShapeType="1"/>
          </p:cNvSpPr>
          <p:nvPr/>
        </p:nvSpPr>
        <p:spPr bwMode="auto">
          <a:xfrm>
            <a:off x="280987" y="1916832"/>
            <a:ext cx="8351837" cy="0"/>
          </a:xfrm>
          <a:prstGeom prst="line">
            <a:avLst/>
          </a:prstGeom>
          <a:noFill/>
          <a:ln w="19050">
            <a:solidFill>
              <a:srgbClr val="FF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2777" name="Line 9"/>
          <p:cNvSpPr>
            <a:spLocks noChangeShapeType="1"/>
          </p:cNvSpPr>
          <p:nvPr/>
        </p:nvSpPr>
        <p:spPr bwMode="auto">
          <a:xfrm>
            <a:off x="4456906" y="998538"/>
            <a:ext cx="0" cy="4824413"/>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2778" name="Text Box 10"/>
          <p:cNvSpPr txBox="1">
            <a:spLocks noChangeArrowheads="1"/>
          </p:cNvSpPr>
          <p:nvPr/>
        </p:nvSpPr>
        <p:spPr bwMode="auto">
          <a:xfrm>
            <a:off x="179388" y="6453188"/>
            <a:ext cx="37449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buFont typeface="Arial" pitchFamily="34" charset="0"/>
              <a:buNone/>
            </a:pPr>
            <a:r>
              <a:rPr lang="en-GB" sz="1000">
                <a:latin typeface="Arial" pitchFamily="34" charset="0"/>
                <a:cs typeface="Arial" pitchFamily="34" charset="0"/>
              </a:rPr>
              <a:t>http://www.physicsclassroom.com/class/newtlaws/u2l2b.cfm</a:t>
            </a:r>
            <a:endParaRPr lang="en-GB" sz="1800">
              <a:latin typeface="Arial" pitchFamily="34" charset="0"/>
              <a:cs typeface="Arial" pitchFamily="34" charset="0"/>
            </a:endParaRPr>
          </a:p>
        </p:txBody>
      </p:sp>
      <p:sp>
        <p:nvSpPr>
          <p:cNvPr id="32779" name="Rectangle 1"/>
          <p:cNvSpPr>
            <a:spLocks noChangeArrowheads="1"/>
          </p:cNvSpPr>
          <p:nvPr/>
        </p:nvSpPr>
        <p:spPr bwMode="auto">
          <a:xfrm>
            <a:off x="243681" y="1087438"/>
            <a:ext cx="4213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3200" b="1" dirty="0">
                <a:solidFill>
                  <a:schemeClr val="bg1"/>
                </a:solidFill>
                <a:latin typeface="Arial" pitchFamily="34" charset="0"/>
                <a:cs typeface="Arial" pitchFamily="34" charset="0"/>
              </a:rPr>
              <a:t>Non- Contact Forces</a:t>
            </a:r>
          </a:p>
        </p:txBody>
      </p:sp>
      <p:sp>
        <p:nvSpPr>
          <p:cNvPr id="32780" name="Rectangle 2"/>
          <p:cNvSpPr>
            <a:spLocks noChangeArrowheads="1"/>
          </p:cNvSpPr>
          <p:nvPr/>
        </p:nvSpPr>
        <p:spPr bwMode="auto">
          <a:xfrm>
            <a:off x="4644231" y="1101726"/>
            <a:ext cx="3165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3200" b="1" dirty="0">
                <a:solidFill>
                  <a:srgbClr val="FFFF00"/>
                </a:solidFill>
                <a:latin typeface="Arial" pitchFamily="34" charset="0"/>
                <a:cs typeface="Arial" pitchFamily="34" charset="0"/>
              </a:rPr>
              <a:t>Contact Forces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1749"/>
                                        </p:tgtEl>
                                        <p:attrNameLst>
                                          <p:attrName>style.visibility</p:attrName>
                                        </p:attrNameLst>
                                      </p:cBhvr>
                                      <p:to>
                                        <p:strVal val="visible"/>
                                      </p:to>
                                    </p:set>
                                    <p:animEffect transition="in" filter="wipe(up)">
                                      <p:cBhvr>
                                        <p:cTn id="7" dur="500"/>
                                        <p:tgtEl>
                                          <p:spTgt spid="317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1750"/>
                                        </p:tgtEl>
                                        <p:attrNameLst>
                                          <p:attrName>style.visibility</p:attrName>
                                        </p:attrNameLst>
                                      </p:cBhvr>
                                      <p:to>
                                        <p:strVal val="visible"/>
                                      </p:to>
                                    </p:set>
                                    <p:animEffect transition="in" filter="wipe(up)">
                                      <p:cBhvr>
                                        <p:cTn id="12" dur="500"/>
                                        <p:tgtEl>
                                          <p:spTgt spid="31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p:bldP spid="3175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6847E80-5D40-443B-9880-3211CFBB7351}" type="slidenum">
              <a:rPr lang="en-GB" sz="2000" smtClean="0">
                <a:solidFill>
                  <a:schemeClr val="accent1"/>
                </a:solidFill>
              </a:rPr>
              <a:pPr eaLnBrk="1" hangingPunct="1"/>
              <a:t>28</a:t>
            </a:fld>
            <a:endParaRPr lang="en-GB" sz="2000" smtClean="0">
              <a:solidFill>
                <a:schemeClr val="accent1"/>
              </a:solidFill>
            </a:endParaRPr>
          </a:p>
        </p:txBody>
      </p:sp>
      <p:sp>
        <p:nvSpPr>
          <p:cNvPr id="3379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379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33797" name="Rectangle 2"/>
          <p:cNvSpPr>
            <a:spLocks noGrp="1" noChangeArrowheads="1"/>
          </p:cNvSpPr>
          <p:nvPr>
            <p:ph type="title"/>
          </p:nvPr>
        </p:nvSpPr>
        <p:spPr/>
        <p:txBody>
          <a:bodyPr/>
          <a:lstStyle/>
          <a:p>
            <a:pPr eaLnBrk="1" hangingPunct="1"/>
            <a:r>
              <a:rPr lang="en-GB" smtClean="0"/>
              <a:t>WHAT CAUSES THESE FORCES? </a:t>
            </a:r>
          </a:p>
        </p:txBody>
      </p:sp>
      <p:pic>
        <p:nvPicPr>
          <p:cNvPr id="4382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0"/>
            <a:ext cx="4129088" cy="267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4419600"/>
            <a:ext cx="3333750" cy="212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228600"/>
            <a:ext cx="1957388"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3810000"/>
            <a:ext cx="2405063" cy="240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048000"/>
            <a:ext cx="2857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90800" y="1676400"/>
            <a:ext cx="38100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38275"/>
                                        </p:tgtEl>
                                        <p:attrNameLst>
                                          <p:attrName>style.visibility</p:attrName>
                                        </p:attrNameLst>
                                      </p:cBhvr>
                                      <p:to>
                                        <p:strVal val="visible"/>
                                      </p:to>
                                    </p:set>
                                    <p:animEffect transition="in" filter="dissolve">
                                      <p:cBhvr>
                                        <p:cTn id="7" dur="500"/>
                                        <p:tgtEl>
                                          <p:spTgt spid="4382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38276"/>
                                        </p:tgtEl>
                                        <p:attrNameLst>
                                          <p:attrName>style.visibility</p:attrName>
                                        </p:attrNameLst>
                                      </p:cBhvr>
                                      <p:to>
                                        <p:strVal val="visible"/>
                                      </p:to>
                                    </p:set>
                                    <p:animEffect transition="in" filter="dissolve">
                                      <p:cBhvr>
                                        <p:cTn id="12" dur="500"/>
                                        <p:tgtEl>
                                          <p:spTgt spid="4382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38277"/>
                                        </p:tgtEl>
                                        <p:attrNameLst>
                                          <p:attrName>style.visibility</p:attrName>
                                        </p:attrNameLst>
                                      </p:cBhvr>
                                      <p:to>
                                        <p:strVal val="visible"/>
                                      </p:to>
                                    </p:set>
                                    <p:animEffect transition="in" filter="dissolve">
                                      <p:cBhvr>
                                        <p:cTn id="17" dur="500"/>
                                        <p:tgtEl>
                                          <p:spTgt spid="4382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38278"/>
                                        </p:tgtEl>
                                        <p:attrNameLst>
                                          <p:attrName>style.visibility</p:attrName>
                                        </p:attrNameLst>
                                      </p:cBhvr>
                                      <p:to>
                                        <p:strVal val="visible"/>
                                      </p:to>
                                    </p:set>
                                    <p:animEffect transition="in" filter="dissolve">
                                      <p:cBhvr>
                                        <p:cTn id="22" dur="500"/>
                                        <p:tgtEl>
                                          <p:spTgt spid="4382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38279"/>
                                        </p:tgtEl>
                                        <p:attrNameLst>
                                          <p:attrName>style.visibility</p:attrName>
                                        </p:attrNameLst>
                                      </p:cBhvr>
                                      <p:to>
                                        <p:strVal val="visible"/>
                                      </p:to>
                                    </p:set>
                                    <p:animEffect transition="in" filter="dissolve">
                                      <p:cBhvr>
                                        <p:cTn id="27" dur="500"/>
                                        <p:tgtEl>
                                          <p:spTgt spid="43827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438280"/>
                                        </p:tgtEl>
                                        <p:attrNameLst>
                                          <p:attrName>style.visibility</p:attrName>
                                        </p:attrNameLst>
                                      </p:cBhvr>
                                      <p:to>
                                        <p:strVal val="visible"/>
                                      </p:to>
                                    </p:set>
                                    <p:animEffect transition="in" filter="dissolve">
                                      <p:cBhvr>
                                        <p:cTn id="32" dur="500"/>
                                        <p:tgtEl>
                                          <p:spTgt spid="438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0991855-9B13-42AC-A022-54D937D0EE94}" type="slidenum">
              <a:rPr lang="en-GB" sz="2000" smtClean="0">
                <a:solidFill>
                  <a:schemeClr val="accent1"/>
                </a:solidFill>
              </a:rPr>
              <a:pPr eaLnBrk="1" hangingPunct="1"/>
              <a:t>29</a:t>
            </a:fld>
            <a:endParaRPr lang="en-GB" sz="2000" smtClean="0">
              <a:solidFill>
                <a:schemeClr val="accent1"/>
              </a:solidFill>
            </a:endParaRPr>
          </a:p>
        </p:txBody>
      </p:sp>
      <p:sp>
        <p:nvSpPr>
          <p:cNvPr id="3481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482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34821" name="TextBox 1"/>
          <p:cNvSpPr txBox="1">
            <a:spLocks noChangeArrowheads="1"/>
          </p:cNvSpPr>
          <p:nvPr/>
        </p:nvSpPr>
        <p:spPr bwMode="auto">
          <a:xfrm>
            <a:off x="152400" y="228600"/>
            <a:ext cx="7705725"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4000" u="sng" dirty="0">
                <a:solidFill>
                  <a:srgbClr val="66FFFF"/>
                </a:solidFill>
                <a:latin typeface="Arial" pitchFamily="34" charset="0"/>
                <a:cs typeface="Arial" pitchFamily="34" charset="0"/>
              </a:rPr>
              <a:t>Activity: Write out which force fits with each picture</a:t>
            </a:r>
          </a:p>
          <a:p>
            <a:pPr algn="ctr" eaLnBrk="1" hangingPunct="1"/>
            <a:r>
              <a:rPr lang="en-GB" sz="4000" dirty="0">
                <a:solidFill>
                  <a:schemeClr val="bg1"/>
                </a:solidFill>
                <a:latin typeface="Arial" pitchFamily="34" charset="0"/>
                <a:cs typeface="Arial" pitchFamily="34" charset="0"/>
              </a:rPr>
              <a:t> Use the white board and write the force that acts on the picture and state whether they are </a:t>
            </a:r>
            <a:r>
              <a:rPr lang="en-GB" sz="4000" dirty="0">
                <a:solidFill>
                  <a:schemeClr val="accent1">
                    <a:lumMod val="40000"/>
                    <a:lumOff val="60000"/>
                  </a:schemeClr>
                </a:solidFill>
                <a:latin typeface="Arial" pitchFamily="34" charset="0"/>
                <a:cs typeface="Arial" pitchFamily="34" charset="0"/>
              </a:rPr>
              <a:t>CONTACT</a:t>
            </a:r>
            <a:r>
              <a:rPr lang="en-GB" sz="4000" dirty="0">
                <a:solidFill>
                  <a:schemeClr val="bg1"/>
                </a:solidFill>
                <a:latin typeface="Arial" pitchFamily="34" charset="0"/>
                <a:cs typeface="Arial" pitchFamily="34" charset="0"/>
              </a:rPr>
              <a:t> or </a:t>
            </a:r>
            <a:r>
              <a:rPr lang="en-GB" sz="4000" dirty="0">
                <a:solidFill>
                  <a:schemeClr val="accent1">
                    <a:lumMod val="40000"/>
                    <a:lumOff val="60000"/>
                  </a:schemeClr>
                </a:solidFill>
                <a:latin typeface="Arial" pitchFamily="34" charset="0"/>
                <a:cs typeface="Arial" pitchFamily="34" charset="0"/>
              </a:rPr>
              <a:t>NON CONTACT </a:t>
            </a:r>
          </a:p>
        </p:txBody>
      </p:sp>
      <p:sp>
        <p:nvSpPr>
          <p:cNvPr id="34822" name="TextBox 2"/>
          <p:cNvSpPr txBox="1">
            <a:spLocks noChangeArrowheads="1"/>
          </p:cNvSpPr>
          <p:nvPr/>
        </p:nvSpPr>
        <p:spPr bwMode="auto">
          <a:xfrm>
            <a:off x="381000" y="4038600"/>
            <a:ext cx="8064500"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b="1" i="1" dirty="0">
                <a:solidFill>
                  <a:srgbClr val="FFFF00"/>
                </a:solidFill>
                <a:latin typeface="Arial" pitchFamily="34" charset="0"/>
                <a:cs typeface="Arial" pitchFamily="34" charset="0"/>
              </a:rPr>
              <a:t>Weight		Air resistance		Pull</a:t>
            </a:r>
          </a:p>
          <a:p>
            <a:pPr eaLnBrk="1" hangingPunct="1"/>
            <a:endParaRPr lang="en-GB" sz="3200" b="1" i="1" dirty="0">
              <a:solidFill>
                <a:srgbClr val="FFFF00"/>
              </a:solidFill>
              <a:latin typeface="Arial" pitchFamily="34" charset="0"/>
              <a:cs typeface="Arial" pitchFamily="34" charset="0"/>
            </a:endParaRPr>
          </a:p>
          <a:p>
            <a:pPr eaLnBrk="1" hangingPunct="1"/>
            <a:r>
              <a:rPr lang="en-GB" sz="3200" b="1" i="1" dirty="0">
                <a:solidFill>
                  <a:srgbClr val="FFFF00"/>
                </a:solidFill>
                <a:latin typeface="Arial" pitchFamily="34" charset="0"/>
                <a:cs typeface="Arial" pitchFamily="34" charset="0"/>
              </a:rPr>
              <a:t>	</a:t>
            </a:r>
            <a:r>
              <a:rPr lang="en-GB" sz="3200" b="1" i="1" dirty="0" err="1">
                <a:solidFill>
                  <a:srgbClr val="FFFF00"/>
                </a:solidFill>
                <a:latin typeface="Arial" pitchFamily="34" charset="0"/>
                <a:cs typeface="Arial" pitchFamily="34" charset="0"/>
              </a:rPr>
              <a:t>Upthrust</a:t>
            </a:r>
            <a:r>
              <a:rPr lang="en-GB" sz="3200" b="1" i="1" dirty="0">
                <a:solidFill>
                  <a:srgbClr val="FFFF00"/>
                </a:solidFill>
                <a:latin typeface="Arial" pitchFamily="34" charset="0"/>
                <a:cs typeface="Arial" pitchFamily="34" charset="0"/>
              </a:rPr>
              <a:t>			Friction</a:t>
            </a:r>
          </a:p>
          <a:p>
            <a:pPr eaLnBrk="1" hangingPunct="1"/>
            <a:endParaRPr lang="en-GB" sz="3200" b="1" i="1" dirty="0">
              <a:solidFill>
                <a:srgbClr val="FFFF00"/>
              </a:solidFill>
              <a:latin typeface="Arial" pitchFamily="34" charset="0"/>
              <a:cs typeface="Arial" pitchFamily="34" charset="0"/>
            </a:endParaRPr>
          </a:p>
          <a:p>
            <a:pPr eaLnBrk="1" hangingPunct="1"/>
            <a:r>
              <a:rPr lang="en-GB" sz="3200" b="1" i="1" dirty="0">
                <a:solidFill>
                  <a:srgbClr val="FFFF00"/>
                </a:solidFill>
                <a:latin typeface="Arial" pitchFamily="34" charset="0"/>
                <a:cs typeface="Arial" pitchFamily="34" charset="0"/>
              </a:rPr>
              <a:t>	Water resistance			Push</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A2B11FA-725F-410D-BDEC-066227AB7C2A}" type="slidenum">
              <a:rPr lang="en-GB" sz="2000" smtClean="0">
                <a:solidFill>
                  <a:schemeClr val="accent1"/>
                </a:solidFill>
              </a:rPr>
              <a:pPr eaLnBrk="1" hangingPunct="1"/>
              <a:t>3</a:t>
            </a:fld>
            <a:endParaRPr lang="en-GB" sz="2000" smtClean="0">
              <a:solidFill>
                <a:schemeClr val="accent1"/>
              </a:solidFill>
            </a:endParaRPr>
          </a:p>
        </p:txBody>
      </p:sp>
      <p:sp>
        <p:nvSpPr>
          <p:cNvPr id="5123"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124"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125" name="Rectangle 2050"/>
          <p:cNvSpPr>
            <a:spLocks noGrp="1" noChangeArrowheads="1"/>
          </p:cNvSpPr>
          <p:nvPr>
            <p:ph type="title"/>
          </p:nvPr>
        </p:nvSpPr>
        <p:spPr>
          <a:xfrm>
            <a:off x="152400" y="152400"/>
            <a:ext cx="5943600" cy="609600"/>
          </a:xfrm>
        </p:spPr>
        <p:txBody>
          <a:bodyPr/>
          <a:lstStyle/>
          <a:p>
            <a:pPr eaLnBrk="1" hangingPunct="1"/>
            <a:r>
              <a:rPr lang="en-GB" smtClean="0"/>
              <a:t>MINDMAP OF ROAD TRANSPORT- FORCES</a:t>
            </a:r>
          </a:p>
        </p:txBody>
      </p:sp>
      <p:sp>
        <p:nvSpPr>
          <p:cNvPr id="398339" name="Oval 2051"/>
          <p:cNvSpPr>
            <a:spLocks noChangeArrowheads="1"/>
          </p:cNvSpPr>
          <p:nvPr/>
        </p:nvSpPr>
        <p:spPr bwMode="auto">
          <a:xfrm>
            <a:off x="609600" y="1219200"/>
            <a:ext cx="2362200" cy="1371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The Physics </a:t>
            </a:r>
          </a:p>
          <a:p>
            <a:pPr algn="ctr"/>
            <a:r>
              <a:rPr lang="en-GB" sz="2000">
                <a:latin typeface="Comic Sans MS" pitchFamily="66" charset="0"/>
              </a:rPr>
              <a:t>of </a:t>
            </a:r>
          </a:p>
          <a:p>
            <a:pPr algn="ctr"/>
            <a:r>
              <a:rPr lang="en-GB" sz="2000">
                <a:latin typeface="Comic Sans MS" pitchFamily="66" charset="0"/>
              </a:rPr>
              <a:t>Car Crashes</a:t>
            </a:r>
          </a:p>
        </p:txBody>
      </p:sp>
      <p:grpSp>
        <p:nvGrpSpPr>
          <p:cNvPr id="398340" name="Group 2052"/>
          <p:cNvGrpSpPr>
            <a:grpSpLocks/>
          </p:cNvGrpSpPr>
          <p:nvPr/>
        </p:nvGrpSpPr>
        <p:grpSpPr bwMode="auto">
          <a:xfrm>
            <a:off x="2514600" y="2438400"/>
            <a:ext cx="2362200" cy="1066800"/>
            <a:chOff x="3456" y="2256"/>
            <a:chExt cx="1488" cy="672"/>
          </a:xfrm>
        </p:grpSpPr>
        <p:sp>
          <p:nvSpPr>
            <p:cNvPr id="5169" name="Oval 2053"/>
            <p:cNvSpPr>
              <a:spLocks noChangeArrowheads="1"/>
            </p:cNvSpPr>
            <p:nvPr/>
          </p:nvSpPr>
          <p:spPr bwMode="auto">
            <a:xfrm>
              <a:off x="3936" y="2352"/>
              <a:ext cx="1008" cy="576"/>
            </a:xfrm>
            <a:prstGeom prst="ellipse">
              <a:avLst/>
            </a:prstGeom>
            <a:solidFill>
              <a:schemeClr val="bg1"/>
            </a:solidFill>
            <a:ln w="381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FORCES</a:t>
              </a:r>
            </a:p>
          </p:txBody>
        </p:sp>
        <p:sp>
          <p:nvSpPr>
            <p:cNvPr id="5170" name="Line 2054"/>
            <p:cNvSpPr>
              <a:spLocks noChangeShapeType="1"/>
            </p:cNvSpPr>
            <p:nvPr/>
          </p:nvSpPr>
          <p:spPr bwMode="auto">
            <a:xfrm>
              <a:off x="3456" y="2256"/>
              <a:ext cx="528" cy="24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98371" name="Group 2083"/>
          <p:cNvGrpSpPr>
            <a:grpSpLocks/>
          </p:cNvGrpSpPr>
          <p:nvPr/>
        </p:nvGrpSpPr>
        <p:grpSpPr bwMode="auto">
          <a:xfrm>
            <a:off x="3505200" y="1752600"/>
            <a:ext cx="2895600" cy="3200400"/>
            <a:chOff x="3840" y="2016"/>
            <a:chExt cx="1824" cy="2016"/>
          </a:xfrm>
        </p:grpSpPr>
        <p:grpSp>
          <p:nvGrpSpPr>
            <p:cNvPr id="5160" name="Group 2084"/>
            <p:cNvGrpSpPr>
              <a:grpSpLocks/>
            </p:cNvGrpSpPr>
            <p:nvPr/>
          </p:nvGrpSpPr>
          <p:grpSpPr bwMode="auto">
            <a:xfrm>
              <a:off x="3840" y="3072"/>
              <a:ext cx="1008" cy="960"/>
              <a:chOff x="3840" y="3072"/>
              <a:chExt cx="1008" cy="960"/>
            </a:xfrm>
          </p:grpSpPr>
          <p:sp>
            <p:nvSpPr>
              <p:cNvPr id="5167" name="Oval 2085"/>
              <p:cNvSpPr>
                <a:spLocks noChangeArrowheads="1"/>
              </p:cNvSpPr>
              <p:nvPr/>
            </p:nvSpPr>
            <p:spPr bwMode="auto">
              <a:xfrm>
                <a:off x="3840" y="3456"/>
                <a:ext cx="1008" cy="576"/>
              </a:xfrm>
              <a:prstGeom prst="ellipse">
                <a:avLst/>
              </a:prstGeom>
              <a:solidFill>
                <a:schemeClr val="bg1"/>
              </a:solidFill>
              <a:ln w="381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What are </a:t>
                </a:r>
              </a:p>
              <a:p>
                <a:pPr algn="ctr"/>
                <a:r>
                  <a:rPr lang="en-GB" sz="2000">
                    <a:latin typeface="Comic Sans MS" pitchFamily="66" charset="0"/>
                  </a:rPr>
                  <a:t>FORCES?</a:t>
                </a:r>
              </a:p>
            </p:txBody>
          </p:sp>
          <p:sp>
            <p:nvSpPr>
              <p:cNvPr id="5168" name="Line 2086"/>
              <p:cNvSpPr>
                <a:spLocks noChangeShapeType="1"/>
              </p:cNvSpPr>
              <p:nvPr/>
            </p:nvSpPr>
            <p:spPr bwMode="auto">
              <a:xfrm flipH="1">
                <a:off x="4320" y="3072"/>
                <a:ext cx="48" cy="384"/>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5161" name="Group 2087"/>
            <p:cNvGrpSpPr>
              <a:grpSpLocks/>
            </p:cNvGrpSpPr>
            <p:nvPr/>
          </p:nvGrpSpPr>
          <p:grpSpPr bwMode="auto">
            <a:xfrm>
              <a:off x="4656" y="2016"/>
              <a:ext cx="1008" cy="864"/>
              <a:chOff x="4656" y="2016"/>
              <a:chExt cx="1008" cy="864"/>
            </a:xfrm>
          </p:grpSpPr>
          <p:sp>
            <p:nvSpPr>
              <p:cNvPr id="5165" name="Oval 2088"/>
              <p:cNvSpPr>
                <a:spLocks noChangeArrowheads="1"/>
              </p:cNvSpPr>
              <p:nvPr/>
            </p:nvSpPr>
            <p:spPr bwMode="auto">
              <a:xfrm>
                <a:off x="4656" y="2016"/>
                <a:ext cx="1008" cy="576"/>
              </a:xfrm>
              <a:prstGeom prst="ellipse">
                <a:avLst/>
              </a:prstGeom>
              <a:solidFill>
                <a:schemeClr val="bg1"/>
              </a:solidFill>
              <a:ln w="381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measuring </a:t>
                </a:r>
              </a:p>
              <a:p>
                <a:pPr algn="ctr"/>
                <a:r>
                  <a:rPr lang="en-GB" sz="2000">
                    <a:latin typeface="Comic Sans MS" pitchFamily="66" charset="0"/>
                  </a:rPr>
                  <a:t>FORCES?</a:t>
                </a:r>
              </a:p>
            </p:txBody>
          </p:sp>
          <p:sp>
            <p:nvSpPr>
              <p:cNvPr id="5166" name="Line 2089"/>
              <p:cNvSpPr>
                <a:spLocks noChangeShapeType="1"/>
              </p:cNvSpPr>
              <p:nvPr/>
            </p:nvSpPr>
            <p:spPr bwMode="auto">
              <a:xfrm flipV="1">
                <a:off x="4752" y="2592"/>
                <a:ext cx="288" cy="288"/>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5162" name="Group 2090"/>
            <p:cNvGrpSpPr>
              <a:grpSpLocks/>
            </p:cNvGrpSpPr>
            <p:nvPr/>
          </p:nvGrpSpPr>
          <p:grpSpPr bwMode="auto">
            <a:xfrm>
              <a:off x="4704" y="2976"/>
              <a:ext cx="912" cy="672"/>
              <a:chOff x="4704" y="2976"/>
              <a:chExt cx="912" cy="672"/>
            </a:xfrm>
          </p:grpSpPr>
          <p:sp>
            <p:nvSpPr>
              <p:cNvPr id="5163" name="Oval 2091"/>
              <p:cNvSpPr>
                <a:spLocks noChangeArrowheads="1"/>
              </p:cNvSpPr>
              <p:nvPr/>
            </p:nvSpPr>
            <p:spPr bwMode="auto">
              <a:xfrm>
                <a:off x="4752" y="3072"/>
                <a:ext cx="864" cy="576"/>
              </a:xfrm>
              <a:prstGeom prst="ellipse">
                <a:avLst/>
              </a:prstGeom>
              <a:solidFill>
                <a:schemeClr val="bg1"/>
              </a:solidFill>
              <a:ln w="3810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Types of</a:t>
                </a:r>
              </a:p>
              <a:p>
                <a:pPr algn="ctr"/>
                <a:r>
                  <a:rPr lang="en-GB" sz="2000">
                    <a:latin typeface="Comic Sans MS" pitchFamily="66" charset="0"/>
                  </a:rPr>
                  <a:t>FORCES</a:t>
                </a:r>
              </a:p>
            </p:txBody>
          </p:sp>
          <p:sp>
            <p:nvSpPr>
              <p:cNvPr id="5164" name="Line 2092"/>
              <p:cNvSpPr>
                <a:spLocks noChangeShapeType="1"/>
              </p:cNvSpPr>
              <p:nvPr/>
            </p:nvSpPr>
            <p:spPr bwMode="auto">
              <a:xfrm>
                <a:off x="4704" y="2976"/>
                <a:ext cx="192" cy="144"/>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398385" name="Group 2097"/>
          <p:cNvGrpSpPr>
            <a:grpSpLocks/>
          </p:cNvGrpSpPr>
          <p:nvPr/>
        </p:nvGrpSpPr>
        <p:grpSpPr bwMode="auto">
          <a:xfrm>
            <a:off x="4953000" y="4343400"/>
            <a:ext cx="1600200" cy="1524000"/>
            <a:chOff x="3840" y="3072"/>
            <a:chExt cx="1008" cy="960"/>
          </a:xfrm>
        </p:grpSpPr>
        <p:sp>
          <p:nvSpPr>
            <p:cNvPr id="5158" name="Oval 2098"/>
            <p:cNvSpPr>
              <a:spLocks noChangeArrowheads="1"/>
            </p:cNvSpPr>
            <p:nvPr/>
          </p:nvSpPr>
          <p:spPr bwMode="auto">
            <a:xfrm>
              <a:off x="3840" y="3456"/>
              <a:ext cx="1008" cy="576"/>
            </a:xfrm>
            <a:prstGeom prst="ellipse">
              <a:avLst/>
            </a:prstGeom>
            <a:solidFill>
              <a:srgbClr val="66FFFF"/>
            </a:solidFill>
            <a:ln w="38100">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Thrust</a:t>
              </a:r>
            </a:p>
          </p:txBody>
        </p:sp>
        <p:sp>
          <p:nvSpPr>
            <p:cNvPr id="5159" name="Line 2099"/>
            <p:cNvSpPr>
              <a:spLocks noChangeShapeType="1"/>
            </p:cNvSpPr>
            <p:nvPr/>
          </p:nvSpPr>
          <p:spPr bwMode="auto">
            <a:xfrm flipH="1">
              <a:off x="4320" y="3072"/>
              <a:ext cx="48" cy="384"/>
            </a:xfrm>
            <a:prstGeom prst="line">
              <a:avLst/>
            </a:prstGeom>
            <a:noFill/>
            <a:ln w="38100">
              <a:solidFill>
                <a:srgbClr val="66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98388" name="Group 2100"/>
          <p:cNvGrpSpPr>
            <a:grpSpLocks/>
          </p:cNvGrpSpPr>
          <p:nvPr/>
        </p:nvGrpSpPr>
        <p:grpSpPr bwMode="auto">
          <a:xfrm>
            <a:off x="6172200" y="2438400"/>
            <a:ext cx="1600200" cy="1371600"/>
            <a:chOff x="4656" y="2016"/>
            <a:chExt cx="1008" cy="864"/>
          </a:xfrm>
        </p:grpSpPr>
        <p:sp>
          <p:nvSpPr>
            <p:cNvPr id="5156" name="Oval 2101"/>
            <p:cNvSpPr>
              <a:spLocks noChangeArrowheads="1"/>
            </p:cNvSpPr>
            <p:nvPr/>
          </p:nvSpPr>
          <p:spPr bwMode="auto">
            <a:xfrm>
              <a:off x="4656" y="2016"/>
              <a:ext cx="1008" cy="576"/>
            </a:xfrm>
            <a:prstGeom prst="ellipse">
              <a:avLst/>
            </a:prstGeom>
            <a:solidFill>
              <a:srgbClr val="66FFFF"/>
            </a:solidFill>
            <a:ln w="38100">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Friction</a:t>
              </a:r>
            </a:p>
          </p:txBody>
        </p:sp>
        <p:sp>
          <p:nvSpPr>
            <p:cNvPr id="5157" name="Line 2102"/>
            <p:cNvSpPr>
              <a:spLocks noChangeShapeType="1"/>
            </p:cNvSpPr>
            <p:nvPr/>
          </p:nvSpPr>
          <p:spPr bwMode="auto">
            <a:xfrm flipV="1">
              <a:off x="4752" y="2592"/>
              <a:ext cx="288" cy="288"/>
            </a:xfrm>
            <a:prstGeom prst="line">
              <a:avLst/>
            </a:prstGeom>
            <a:noFill/>
            <a:ln w="38100">
              <a:solidFill>
                <a:srgbClr val="66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98391" name="Group 2103"/>
          <p:cNvGrpSpPr>
            <a:grpSpLocks/>
          </p:cNvGrpSpPr>
          <p:nvPr/>
        </p:nvGrpSpPr>
        <p:grpSpPr bwMode="auto">
          <a:xfrm>
            <a:off x="6324600" y="4038600"/>
            <a:ext cx="1447800" cy="1066800"/>
            <a:chOff x="4704" y="2976"/>
            <a:chExt cx="912" cy="672"/>
          </a:xfrm>
        </p:grpSpPr>
        <p:sp>
          <p:nvSpPr>
            <p:cNvPr id="5154" name="Oval 2104"/>
            <p:cNvSpPr>
              <a:spLocks noChangeArrowheads="1"/>
            </p:cNvSpPr>
            <p:nvPr/>
          </p:nvSpPr>
          <p:spPr bwMode="auto">
            <a:xfrm>
              <a:off x="4752" y="3072"/>
              <a:ext cx="864" cy="576"/>
            </a:xfrm>
            <a:prstGeom prst="ellipse">
              <a:avLst/>
            </a:prstGeom>
            <a:solidFill>
              <a:srgbClr val="FF0066"/>
            </a:solidFill>
            <a:ln w="38100">
              <a:solidFill>
                <a:srgbClr val="FF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WEIGHT</a:t>
              </a:r>
            </a:p>
          </p:txBody>
        </p:sp>
        <p:sp>
          <p:nvSpPr>
            <p:cNvPr id="5155" name="Line 2105"/>
            <p:cNvSpPr>
              <a:spLocks noChangeShapeType="1"/>
            </p:cNvSpPr>
            <p:nvPr/>
          </p:nvSpPr>
          <p:spPr bwMode="auto">
            <a:xfrm>
              <a:off x="4704" y="2976"/>
              <a:ext cx="192" cy="144"/>
            </a:xfrm>
            <a:prstGeom prst="line">
              <a:avLst/>
            </a:prstGeom>
            <a:noFill/>
            <a:ln w="381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98394" name="Group 2106"/>
          <p:cNvGrpSpPr>
            <a:grpSpLocks/>
          </p:cNvGrpSpPr>
          <p:nvPr/>
        </p:nvGrpSpPr>
        <p:grpSpPr bwMode="auto">
          <a:xfrm>
            <a:off x="2971800" y="4953000"/>
            <a:ext cx="1600200" cy="1524000"/>
            <a:chOff x="3840" y="3072"/>
            <a:chExt cx="1008" cy="960"/>
          </a:xfrm>
        </p:grpSpPr>
        <p:sp>
          <p:nvSpPr>
            <p:cNvPr id="5152" name="Oval 2107"/>
            <p:cNvSpPr>
              <a:spLocks noChangeArrowheads="1"/>
            </p:cNvSpPr>
            <p:nvPr/>
          </p:nvSpPr>
          <p:spPr bwMode="auto">
            <a:xfrm>
              <a:off x="3840" y="3456"/>
              <a:ext cx="1008" cy="576"/>
            </a:xfrm>
            <a:prstGeom prst="ellipse">
              <a:avLst/>
            </a:prstGeom>
            <a:solidFill>
              <a:srgbClr val="FFFF00"/>
            </a:solidFill>
            <a:ln w="38100">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The Effects</a:t>
              </a:r>
            </a:p>
          </p:txBody>
        </p:sp>
        <p:sp>
          <p:nvSpPr>
            <p:cNvPr id="5153" name="Line 2108"/>
            <p:cNvSpPr>
              <a:spLocks noChangeShapeType="1"/>
            </p:cNvSpPr>
            <p:nvPr/>
          </p:nvSpPr>
          <p:spPr bwMode="auto">
            <a:xfrm flipH="1">
              <a:off x="4320" y="3072"/>
              <a:ext cx="48" cy="384"/>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98397" name="Group 2109"/>
          <p:cNvGrpSpPr>
            <a:grpSpLocks/>
          </p:cNvGrpSpPr>
          <p:nvPr/>
        </p:nvGrpSpPr>
        <p:grpSpPr bwMode="auto">
          <a:xfrm>
            <a:off x="5943600" y="457200"/>
            <a:ext cx="1600200" cy="1371600"/>
            <a:chOff x="4656" y="2016"/>
            <a:chExt cx="1008" cy="864"/>
          </a:xfrm>
        </p:grpSpPr>
        <p:sp>
          <p:nvSpPr>
            <p:cNvPr id="5150" name="Oval 2110"/>
            <p:cNvSpPr>
              <a:spLocks noChangeArrowheads="1"/>
            </p:cNvSpPr>
            <p:nvPr/>
          </p:nvSpPr>
          <p:spPr bwMode="auto">
            <a:xfrm>
              <a:off x="4656" y="2016"/>
              <a:ext cx="1008" cy="576"/>
            </a:xfrm>
            <a:prstGeom prst="ellipse">
              <a:avLst/>
            </a:prstGeom>
            <a:solidFill>
              <a:srgbClr val="FFFF00"/>
            </a:solidFill>
            <a:ln w="38100">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Hookes Law</a:t>
              </a:r>
            </a:p>
          </p:txBody>
        </p:sp>
        <p:sp>
          <p:nvSpPr>
            <p:cNvPr id="5151" name="Line 2111"/>
            <p:cNvSpPr>
              <a:spLocks noChangeShapeType="1"/>
            </p:cNvSpPr>
            <p:nvPr/>
          </p:nvSpPr>
          <p:spPr bwMode="auto">
            <a:xfrm flipV="1">
              <a:off x="4752" y="2592"/>
              <a:ext cx="288" cy="288"/>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98403" name="Group 2115"/>
          <p:cNvGrpSpPr>
            <a:grpSpLocks/>
          </p:cNvGrpSpPr>
          <p:nvPr/>
        </p:nvGrpSpPr>
        <p:grpSpPr bwMode="auto">
          <a:xfrm>
            <a:off x="7467600" y="5105400"/>
            <a:ext cx="1447800" cy="1066800"/>
            <a:chOff x="4704" y="2976"/>
            <a:chExt cx="912" cy="672"/>
          </a:xfrm>
        </p:grpSpPr>
        <p:sp>
          <p:nvSpPr>
            <p:cNvPr id="5148" name="Oval 2116"/>
            <p:cNvSpPr>
              <a:spLocks noChangeArrowheads="1"/>
            </p:cNvSpPr>
            <p:nvPr/>
          </p:nvSpPr>
          <p:spPr bwMode="auto">
            <a:xfrm>
              <a:off x="4752" y="3072"/>
              <a:ext cx="864" cy="576"/>
            </a:xfrm>
            <a:prstGeom prst="ellipse">
              <a:avLst/>
            </a:prstGeom>
            <a:solidFill>
              <a:srgbClr val="FF0066"/>
            </a:solidFill>
            <a:ln w="38100">
              <a:solidFill>
                <a:srgbClr val="FF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Mass v </a:t>
              </a:r>
            </a:p>
            <a:p>
              <a:pPr algn="ctr"/>
              <a:r>
                <a:rPr lang="en-GB" sz="2000">
                  <a:latin typeface="Comic Sans MS" pitchFamily="66" charset="0"/>
                </a:rPr>
                <a:t>Weight</a:t>
              </a:r>
            </a:p>
          </p:txBody>
        </p:sp>
        <p:sp>
          <p:nvSpPr>
            <p:cNvPr id="5149" name="Line 2117"/>
            <p:cNvSpPr>
              <a:spLocks noChangeShapeType="1"/>
            </p:cNvSpPr>
            <p:nvPr/>
          </p:nvSpPr>
          <p:spPr bwMode="auto">
            <a:xfrm>
              <a:off x="4704" y="2976"/>
              <a:ext cx="192" cy="144"/>
            </a:xfrm>
            <a:prstGeom prst="line">
              <a:avLst/>
            </a:prstGeom>
            <a:noFill/>
            <a:ln w="381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98412" name="Group 2124"/>
          <p:cNvGrpSpPr>
            <a:grpSpLocks/>
          </p:cNvGrpSpPr>
          <p:nvPr/>
        </p:nvGrpSpPr>
        <p:grpSpPr bwMode="auto">
          <a:xfrm>
            <a:off x="1447800" y="3352800"/>
            <a:ext cx="1981200" cy="1371600"/>
            <a:chOff x="912" y="2112"/>
            <a:chExt cx="1248" cy="864"/>
          </a:xfrm>
        </p:grpSpPr>
        <p:sp>
          <p:nvSpPr>
            <p:cNvPr id="5146" name="Oval 2119"/>
            <p:cNvSpPr>
              <a:spLocks noChangeArrowheads="1"/>
            </p:cNvSpPr>
            <p:nvPr/>
          </p:nvSpPr>
          <p:spPr bwMode="auto">
            <a:xfrm>
              <a:off x="912" y="2400"/>
              <a:ext cx="1008" cy="576"/>
            </a:xfrm>
            <a:prstGeom prst="ellipse">
              <a:avLst/>
            </a:prstGeom>
            <a:solidFill>
              <a:srgbClr val="66FFFF"/>
            </a:solidFill>
            <a:ln w="38100">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a:latin typeface="Comic Sans MS" pitchFamily="66" charset="0"/>
                </a:rPr>
                <a:t>Contact v</a:t>
              </a:r>
            </a:p>
            <a:p>
              <a:pPr algn="ctr"/>
              <a:r>
                <a:rPr lang="en-GB" sz="1800">
                  <a:latin typeface="Comic Sans MS" pitchFamily="66" charset="0"/>
                </a:rPr>
                <a:t>Non-contact</a:t>
              </a:r>
            </a:p>
          </p:txBody>
        </p:sp>
        <p:sp>
          <p:nvSpPr>
            <p:cNvPr id="5147" name="Line 2120"/>
            <p:cNvSpPr>
              <a:spLocks noChangeShapeType="1"/>
            </p:cNvSpPr>
            <p:nvPr/>
          </p:nvSpPr>
          <p:spPr bwMode="auto">
            <a:xfrm flipH="1">
              <a:off x="1728" y="2112"/>
              <a:ext cx="432" cy="336"/>
            </a:xfrm>
            <a:prstGeom prst="line">
              <a:avLst/>
            </a:prstGeom>
            <a:noFill/>
            <a:ln w="38100">
              <a:solidFill>
                <a:srgbClr val="66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98409" name="Group 2121"/>
          <p:cNvGrpSpPr>
            <a:grpSpLocks/>
          </p:cNvGrpSpPr>
          <p:nvPr/>
        </p:nvGrpSpPr>
        <p:grpSpPr bwMode="auto">
          <a:xfrm>
            <a:off x="7315200" y="1143000"/>
            <a:ext cx="1600200" cy="1371600"/>
            <a:chOff x="4656" y="2016"/>
            <a:chExt cx="1008" cy="864"/>
          </a:xfrm>
        </p:grpSpPr>
        <p:sp>
          <p:nvSpPr>
            <p:cNvPr id="5144" name="Oval 2122"/>
            <p:cNvSpPr>
              <a:spLocks noChangeArrowheads="1"/>
            </p:cNvSpPr>
            <p:nvPr/>
          </p:nvSpPr>
          <p:spPr bwMode="auto">
            <a:xfrm>
              <a:off x="4656" y="2016"/>
              <a:ext cx="1008" cy="576"/>
            </a:xfrm>
            <a:prstGeom prst="ellipse">
              <a:avLst/>
            </a:prstGeom>
            <a:solidFill>
              <a:srgbClr val="66FFFF"/>
            </a:solidFill>
            <a:ln w="38100">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a:latin typeface="Comic Sans MS" pitchFamily="66" charset="0"/>
                </a:rPr>
                <a:t>Changing</a:t>
              </a:r>
            </a:p>
            <a:p>
              <a:pPr algn="ctr"/>
              <a:r>
                <a:rPr lang="en-GB" sz="2000">
                  <a:latin typeface="Comic Sans MS" pitchFamily="66" charset="0"/>
                </a:rPr>
                <a:t>Friction</a:t>
              </a:r>
            </a:p>
          </p:txBody>
        </p:sp>
        <p:sp>
          <p:nvSpPr>
            <p:cNvPr id="5145" name="Line 2123"/>
            <p:cNvSpPr>
              <a:spLocks noChangeShapeType="1"/>
            </p:cNvSpPr>
            <p:nvPr/>
          </p:nvSpPr>
          <p:spPr bwMode="auto">
            <a:xfrm flipV="1">
              <a:off x="4752" y="2592"/>
              <a:ext cx="288" cy="288"/>
            </a:xfrm>
            <a:prstGeom prst="line">
              <a:avLst/>
            </a:prstGeom>
            <a:noFill/>
            <a:ln w="38100">
              <a:solidFill>
                <a:srgbClr val="66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5137" name="Group 51"/>
          <p:cNvGrpSpPr>
            <a:grpSpLocks/>
          </p:cNvGrpSpPr>
          <p:nvPr/>
        </p:nvGrpSpPr>
        <p:grpSpPr bwMode="auto">
          <a:xfrm>
            <a:off x="1258888" y="115888"/>
            <a:ext cx="3817937" cy="2581275"/>
            <a:chOff x="793" y="73"/>
            <a:chExt cx="2405" cy="1626"/>
          </a:xfrm>
        </p:grpSpPr>
        <p:grpSp>
          <p:nvGrpSpPr>
            <p:cNvPr id="5138" name="Group 50"/>
            <p:cNvGrpSpPr>
              <a:grpSpLocks/>
            </p:cNvGrpSpPr>
            <p:nvPr/>
          </p:nvGrpSpPr>
          <p:grpSpPr bwMode="auto">
            <a:xfrm>
              <a:off x="1973" y="482"/>
              <a:ext cx="1225" cy="1217"/>
              <a:chOff x="1973" y="482"/>
              <a:chExt cx="1225" cy="1217"/>
            </a:xfrm>
          </p:grpSpPr>
          <p:sp>
            <p:nvSpPr>
              <p:cNvPr id="5142" name="Oval 2119"/>
              <p:cNvSpPr>
                <a:spLocks noChangeArrowheads="1"/>
              </p:cNvSpPr>
              <p:nvPr/>
            </p:nvSpPr>
            <p:spPr bwMode="auto">
              <a:xfrm>
                <a:off x="1973" y="482"/>
                <a:ext cx="1225" cy="663"/>
              </a:xfrm>
              <a:prstGeom prst="ellipse">
                <a:avLst/>
              </a:prstGeom>
              <a:solidFill>
                <a:srgbClr val="66FFFF"/>
              </a:solidFill>
              <a:ln w="38100">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a:latin typeface="Comic Sans MS" pitchFamily="66" charset="0"/>
                  </a:rPr>
                  <a:t>Balanced versus </a:t>
                </a:r>
              </a:p>
              <a:p>
                <a:pPr algn="ctr"/>
                <a:r>
                  <a:rPr lang="en-GB" sz="1800">
                    <a:latin typeface="Comic Sans MS" pitchFamily="66" charset="0"/>
                  </a:rPr>
                  <a:t>unbalanced</a:t>
                </a:r>
              </a:p>
            </p:txBody>
          </p:sp>
          <p:sp>
            <p:nvSpPr>
              <p:cNvPr id="5143" name="Line 2120"/>
              <p:cNvSpPr>
                <a:spLocks noChangeShapeType="1"/>
              </p:cNvSpPr>
              <p:nvPr/>
            </p:nvSpPr>
            <p:spPr bwMode="auto">
              <a:xfrm flipH="1">
                <a:off x="2245" y="1117"/>
                <a:ext cx="272" cy="582"/>
              </a:xfrm>
              <a:prstGeom prst="line">
                <a:avLst/>
              </a:prstGeom>
              <a:noFill/>
              <a:ln w="38100">
                <a:solidFill>
                  <a:srgbClr val="66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5139" name="Group 49"/>
            <p:cNvGrpSpPr>
              <a:grpSpLocks/>
            </p:cNvGrpSpPr>
            <p:nvPr/>
          </p:nvGrpSpPr>
          <p:grpSpPr bwMode="auto">
            <a:xfrm>
              <a:off x="793" y="73"/>
              <a:ext cx="1406" cy="663"/>
              <a:chOff x="793" y="73"/>
              <a:chExt cx="1406" cy="663"/>
            </a:xfrm>
          </p:grpSpPr>
          <p:sp>
            <p:nvSpPr>
              <p:cNvPr id="5140" name="Oval 2119"/>
              <p:cNvSpPr>
                <a:spLocks noChangeArrowheads="1"/>
              </p:cNvSpPr>
              <p:nvPr/>
            </p:nvSpPr>
            <p:spPr bwMode="auto">
              <a:xfrm>
                <a:off x="793" y="73"/>
                <a:ext cx="1225" cy="663"/>
              </a:xfrm>
              <a:prstGeom prst="ellipse">
                <a:avLst/>
              </a:prstGeom>
              <a:solidFill>
                <a:srgbClr val="66FFFF"/>
              </a:solidFill>
              <a:ln w="38100">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a:latin typeface="Comic Sans MS" pitchFamily="66" charset="0"/>
                  </a:rPr>
                  <a:t>Unbalanced </a:t>
                </a:r>
              </a:p>
              <a:p>
                <a:pPr algn="ctr"/>
                <a:r>
                  <a:rPr lang="en-GB" sz="1800">
                    <a:latin typeface="Comic Sans MS" pitchFamily="66" charset="0"/>
                  </a:rPr>
                  <a:t>Force </a:t>
                </a:r>
              </a:p>
              <a:p>
                <a:pPr algn="ctr"/>
                <a:r>
                  <a:rPr lang="en-GB" sz="1800">
                    <a:latin typeface="Comic Sans MS" pitchFamily="66" charset="0"/>
                  </a:rPr>
                  <a:t>cause acc</a:t>
                </a:r>
                <a:r>
                  <a:rPr lang="en-GB" sz="1800" baseline="30000">
                    <a:latin typeface="Comic Sans MS" pitchFamily="66" charset="0"/>
                  </a:rPr>
                  <a:t>n</a:t>
                </a:r>
              </a:p>
            </p:txBody>
          </p:sp>
          <p:sp>
            <p:nvSpPr>
              <p:cNvPr id="5141" name="Line 2120"/>
              <p:cNvSpPr>
                <a:spLocks noChangeShapeType="1"/>
              </p:cNvSpPr>
              <p:nvPr/>
            </p:nvSpPr>
            <p:spPr bwMode="auto">
              <a:xfrm>
                <a:off x="2018" y="436"/>
                <a:ext cx="181" cy="83"/>
              </a:xfrm>
              <a:prstGeom prst="line">
                <a:avLst/>
              </a:prstGeom>
              <a:noFill/>
              <a:ln w="38100">
                <a:solidFill>
                  <a:srgbClr val="66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8339"/>
                                        </p:tgtEl>
                                        <p:attrNameLst>
                                          <p:attrName>style.visibility</p:attrName>
                                        </p:attrNameLst>
                                      </p:cBhvr>
                                      <p:to>
                                        <p:strVal val="visible"/>
                                      </p:to>
                                    </p:set>
                                    <p:animEffect transition="in" filter="blinds(horizontal)">
                                      <p:cBhvr>
                                        <p:cTn id="7" dur="500"/>
                                        <p:tgtEl>
                                          <p:spTgt spid="3983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98340"/>
                                        </p:tgtEl>
                                        <p:attrNameLst>
                                          <p:attrName>style.visibility</p:attrName>
                                        </p:attrNameLst>
                                      </p:cBhvr>
                                      <p:to>
                                        <p:strVal val="visible"/>
                                      </p:to>
                                    </p:set>
                                    <p:animEffect transition="in" filter="blinds(horizontal)">
                                      <p:cBhvr>
                                        <p:cTn id="12" dur="500"/>
                                        <p:tgtEl>
                                          <p:spTgt spid="39834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98371"/>
                                        </p:tgtEl>
                                        <p:attrNameLst>
                                          <p:attrName>style.visibility</p:attrName>
                                        </p:attrNameLst>
                                      </p:cBhvr>
                                      <p:to>
                                        <p:strVal val="visible"/>
                                      </p:to>
                                    </p:set>
                                    <p:animEffect transition="in" filter="blinds(horizontal)">
                                      <p:cBhvr>
                                        <p:cTn id="17" dur="500"/>
                                        <p:tgtEl>
                                          <p:spTgt spid="39837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98397"/>
                                        </p:tgtEl>
                                        <p:attrNameLst>
                                          <p:attrName>style.visibility</p:attrName>
                                        </p:attrNameLst>
                                      </p:cBhvr>
                                      <p:to>
                                        <p:strVal val="visible"/>
                                      </p:to>
                                    </p:set>
                                    <p:animEffect transition="in" filter="blinds(horizontal)">
                                      <p:cBhvr>
                                        <p:cTn id="22" dur="500"/>
                                        <p:tgtEl>
                                          <p:spTgt spid="3983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98391"/>
                                        </p:tgtEl>
                                        <p:attrNameLst>
                                          <p:attrName>style.visibility</p:attrName>
                                        </p:attrNameLst>
                                      </p:cBhvr>
                                      <p:to>
                                        <p:strVal val="visible"/>
                                      </p:to>
                                    </p:set>
                                    <p:animEffect transition="in" filter="blinds(horizontal)">
                                      <p:cBhvr>
                                        <p:cTn id="27" dur="500"/>
                                        <p:tgtEl>
                                          <p:spTgt spid="39839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98394"/>
                                        </p:tgtEl>
                                        <p:attrNameLst>
                                          <p:attrName>style.visibility</p:attrName>
                                        </p:attrNameLst>
                                      </p:cBhvr>
                                      <p:to>
                                        <p:strVal val="visible"/>
                                      </p:to>
                                    </p:set>
                                    <p:animEffect transition="in" filter="blinds(horizontal)">
                                      <p:cBhvr>
                                        <p:cTn id="32" dur="500"/>
                                        <p:tgtEl>
                                          <p:spTgt spid="39839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398403"/>
                                        </p:tgtEl>
                                        <p:attrNameLst>
                                          <p:attrName>style.visibility</p:attrName>
                                        </p:attrNameLst>
                                      </p:cBhvr>
                                      <p:to>
                                        <p:strVal val="visible"/>
                                      </p:to>
                                    </p:set>
                                    <p:animEffect transition="in" filter="blinds(horizontal)">
                                      <p:cBhvr>
                                        <p:cTn id="37" dur="500"/>
                                        <p:tgtEl>
                                          <p:spTgt spid="39840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398385"/>
                                        </p:tgtEl>
                                        <p:attrNameLst>
                                          <p:attrName>style.visibility</p:attrName>
                                        </p:attrNameLst>
                                      </p:cBhvr>
                                      <p:to>
                                        <p:strVal val="visible"/>
                                      </p:to>
                                    </p:set>
                                    <p:animEffect transition="in" filter="blinds(horizontal)">
                                      <p:cBhvr>
                                        <p:cTn id="42" dur="500"/>
                                        <p:tgtEl>
                                          <p:spTgt spid="39838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398388"/>
                                        </p:tgtEl>
                                        <p:attrNameLst>
                                          <p:attrName>style.visibility</p:attrName>
                                        </p:attrNameLst>
                                      </p:cBhvr>
                                      <p:to>
                                        <p:strVal val="visible"/>
                                      </p:to>
                                    </p:set>
                                    <p:animEffect transition="in" filter="blinds(horizontal)">
                                      <p:cBhvr>
                                        <p:cTn id="47" dur="500"/>
                                        <p:tgtEl>
                                          <p:spTgt spid="39838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398409"/>
                                        </p:tgtEl>
                                        <p:attrNameLst>
                                          <p:attrName>style.visibility</p:attrName>
                                        </p:attrNameLst>
                                      </p:cBhvr>
                                      <p:to>
                                        <p:strVal val="visible"/>
                                      </p:to>
                                    </p:set>
                                    <p:animEffect transition="in" filter="blinds(horizontal)">
                                      <p:cBhvr>
                                        <p:cTn id="52" dur="500"/>
                                        <p:tgtEl>
                                          <p:spTgt spid="39840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8" fill="hold" nodeType="clickEffect">
                                  <p:stCondLst>
                                    <p:cond delay="0"/>
                                  </p:stCondLst>
                                  <p:childTnLst>
                                    <p:set>
                                      <p:cBhvr>
                                        <p:cTn id="56" dur="1" fill="hold">
                                          <p:stCondLst>
                                            <p:cond delay="0"/>
                                          </p:stCondLst>
                                        </p:cTn>
                                        <p:tgtEl>
                                          <p:spTgt spid="398412"/>
                                        </p:tgtEl>
                                        <p:attrNameLst>
                                          <p:attrName>style.visibility</p:attrName>
                                        </p:attrNameLst>
                                      </p:cBhvr>
                                      <p:to>
                                        <p:strVal val="visible"/>
                                      </p:to>
                                    </p:set>
                                    <p:anim calcmode="lin" valueType="num">
                                      <p:cBhvr additive="base">
                                        <p:cTn id="57" dur="500" fill="hold"/>
                                        <p:tgtEl>
                                          <p:spTgt spid="398412"/>
                                        </p:tgtEl>
                                        <p:attrNameLst>
                                          <p:attrName>ppt_x</p:attrName>
                                        </p:attrNameLst>
                                      </p:cBhvr>
                                      <p:tavLst>
                                        <p:tav tm="0">
                                          <p:val>
                                            <p:strVal val="0-#ppt_w/2"/>
                                          </p:val>
                                        </p:tav>
                                        <p:tav tm="100000">
                                          <p:val>
                                            <p:strVal val="#ppt_x"/>
                                          </p:val>
                                        </p:tav>
                                      </p:tavLst>
                                    </p:anim>
                                    <p:anim calcmode="lin" valueType="num">
                                      <p:cBhvr additive="base">
                                        <p:cTn id="58" dur="500" fill="hold"/>
                                        <p:tgtEl>
                                          <p:spTgt spid="3984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39" grpId="0" animBg="1"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8D97A93-31F0-4C9B-BAC2-6324D124612C}" type="slidenum">
              <a:rPr lang="en-GB" sz="2000" smtClean="0">
                <a:solidFill>
                  <a:schemeClr val="accent1"/>
                </a:solidFill>
              </a:rPr>
              <a:pPr eaLnBrk="1" hangingPunct="1"/>
              <a:t>30</a:t>
            </a:fld>
            <a:endParaRPr lang="en-GB" sz="2000" smtClean="0">
              <a:solidFill>
                <a:schemeClr val="accent1"/>
              </a:solidFill>
            </a:endParaRPr>
          </a:p>
        </p:txBody>
      </p:sp>
      <p:sp>
        <p:nvSpPr>
          <p:cNvPr id="3584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584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pSp>
        <p:nvGrpSpPr>
          <p:cNvPr id="35845" name="Group 4"/>
          <p:cNvGrpSpPr>
            <a:grpSpLocks/>
          </p:cNvGrpSpPr>
          <p:nvPr/>
        </p:nvGrpSpPr>
        <p:grpSpPr bwMode="auto">
          <a:xfrm>
            <a:off x="2627313" y="1196975"/>
            <a:ext cx="3457575" cy="4319588"/>
            <a:chOff x="460" y="768"/>
            <a:chExt cx="763" cy="1265"/>
          </a:xfrm>
        </p:grpSpPr>
        <p:sp>
          <p:nvSpPr>
            <p:cNvPr id="35848" name="Rectangle 5" descr="Granite"/>
            <p:cNvSpPr>
              <a:spLocks noChangeArrowheads="1"/>
            </p:cNvSpPr>
            <p:nvPr/>
          </p:nvSpPr>
          <p:spPr bwMode="auto">
            <a:xfrm>
              <a:off x="460" y="1852"/>
              <a:ext cx="763" cy="181"/>
            </a:xfrm>
            <a:prstGeom prst="rect">
              <a:avLst/>
            </a:prstGeom>
            <a:blipFill dpi="0" rotWithShape="1">
              <a:blip r:embed="rId2"/>
              <a:srcRect/>
              <a:tile tx="0" ty="0" sx="100000" sy="100000" flip="none" algn="tl"/>
            </a:blip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pic>
          <p:nvPicPr>
            <p:cNvPr id="35849" name="Picture 6" descr="Happy blo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 y="768"/>
              <a:ext cx="642" cy="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6156176" y="1412776"/>
            <a:ext cx="2300886" cy="923330"/>
          </a:xfrm>
          <a:prstGeom prst="rect">
            <a:avLst/>
          </a:prstGeom>
          <a:noFill/>
        </p:spPr>
        <p:txBody>
          <a:bodyPr wrap="none">
            <a:spAutoFit/>
          </a:bodyPr>
          <a:lstStyle/>
          <a:p>
            <a:pPr algn="ctr">
              <a:defRPr/>
            </a:pP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Weight</a:t>
            </a:r>
          </a:p>
        </p:txBody>
      </p:sp>
      <p:sp>
        <p:nvSpPr>
          <p:cNvPr id="3" name="Down Arrow 2"/>
          <p:cNvSpPr/>
          <p:nvPr/>
        </p:nvSpPr>
        <p:spPr>
          <a:xfrm>
            <a:off x="3708400" y="4652963"/>
            <a:ext cx="1008063" cy="14239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0.00799 -0.27176 L -2.77778E-7 0.14838 " pathEditMode="relative" rAng="0" ptsTypes="AA">
                                      <p:cBhvr>
                                        <p:cTn id="6" dur="2000" fill="hold"/>
                                        <p:tgtEl>
                                          <p:spTgt spid="3"/>
                                        </p:tgtEl>
                                        <p:attrNameLst>
                                          <p:attrName>ppt_x</p:attrName>
                                          <p:attrName>ppt_y</p:attrName>
                                        </p:attrNameLst>
                                      </p:cBhvr>
                                      <p:rCtr x="-399" y="20995"/>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B4691B-DC8E-4069-A9FE-279745982C7B}" type="slidenum">
              <a:rPr lang="en-GB" sz="2000" smtClean="0">
                <a:solidFill>
                  <a:schemeClr val="accent1"/>
                </a:solidFill>
              </a:rPr>
              <a:pPr eaLnBrk="1" hangingPunct="1"/>
              <a:t>31</a:t>
            </a:fld>
            <a:endParaRPr lang="en-GB" sz="2000" smtClean="0">
              <a:solidFill>
                <a:schemeClr val="accent1"/>
              </a:solidFill>
            </a:endParaRPr>
          </a:p>
        </p:txBody>
      </p:sp>
      <p:sp>
        <p:nvSpPr>
          <p:cNvPr id="3686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686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36869" name="Picture 2" descr="http://t1.gstatic.com/images?q=tbn:ANd9GcSU_RHVBpAqcxjEYUx1e7kptfY3nyZ-T2YqSUgkiWrrHtj06AuvW8l30mOO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714375"/>
            <a:ext cx="7431087"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AutoShape 17"/>
          <p:cNvSpPr>
            <a:spLocks noChangeArrowheads="1"/>
          </p:cNvSpPr>
          <p:nvPr/>
        </p:nvSpPr>
        <p:spPr bwMode="auto">
          <a:xfrm rot="-5400000">
            <a:off x="1620838" y="1339850"/>
            <a:ext cx="1079500" cy="2378075"/>
          </a:xfrm>
          <a:prstGeom prst="downArrow">
            <a:avLst>
              <a:gd name="adj1" fmla="val 50000"/>
              <a:gd name="adj2" fmla="val 35930"/>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sp>
        <p:nvSpPr>
          <p:cNvPr id="3" name="Rectangle 2"/>
          <p:cNvSpPr/>
          <p:nvPr/>
        </p:nvSpPr>
        <p:spPr>
          <a:xfrm>
            <a:off x="734233" y="3342481"/>
            <a:ext cx="2218518" cy="923330"/>
          </a:xfrm>
          <a:prstGeom prst="rect">
            <a:avLst/>
          </a:prstGeom>
        </p:spPr>
        <p:txBody>
          <a:bodyPr>
            <a:spAutoFit/>
          </a:bodyPr>
          <a:lstStyle/>
          <a:p>
            <a:pPr algn="ctr">
              <a:defRPr/>
            </a:pP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PULL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grpId="0" nodeType="clickEffect">
                                  <p:stCondLst>
                                    <p:cond delay="0"/>
                                  </p:stCondLst>
                                  <p:childTnLst>
                                    <p:animMotion origin="layout" path="M -0.14583 0.00532 L 0.17518 0.00532 " pathEditMode="relative" rAng="0" ptsTypes="AA">
                                      <p:cBhvr>
                                        <p:cTn id="6" dur="2000" fill="hold"/>
                                        <p:tgtEl>
                                          <p:spTgt spid="36870"/>
                                        </p:tgtEl>
                                        <p:attrNameLst>
                                          <p:attrName>ppt_x</p:attrName>
                                          <p:attrName>ppt_y</p:attrName>
                                        </p:attrNameLst>
                                      </p:cBhvr>
                                      <p:rCtr x="16042" y="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ntr" presetSubtype="32"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out)">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3189F0-D1DC-4597-AEDE-B7DBCECD60FD}" type="slidenum">
              <a:rPr lang="en-GB" sz="2000" smtClean="0">
                <a:solidFill>
                  <a:schemeClr val="accent1"/>
                </a:solidFill>
              </a:rPr>
              <a:pPr eaLnBrk="1" hangingPunct="1"/>
              <a:t>32</a:t>
            </a:fld>
            <a:endParaRPr lang="en-GB" sz="2000" smtClean="0">
              <a:solidFill>
                <a:schemeClr val="accent1"/>
              </a:solidFill>
            </a:endParaRPr>
          </a:p>
        </p:txBody>
      </p:sp>
      <p:sp>
        <p:nvSpPr>
          <p:cNvPr id="3789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789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37893" name="Picture 2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1125538"/>
            <a:ext cx="7343775"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AutoShape 17"/>
          <p:cNvSpPr>
            <a:spLocks noChangeArrowheads="1"/>
          </p:cNvSpPr>
          <p:nvPr/>
        </p:nvSpPr>
        <p:spPr bwMode="auto">
          <a:xfrm rot="-5400000">
            <a:off x="5183188" y="3176588"/>
            <a:ext cx="863600" cy="1943100"/>
          </a:xfrm>
          <a:prstGeom prst="downArrow">
            <a:avLst>
              <a:gd name="adj1" fmla="val 50000"/>
              <a:gd name="adj2" fmla="val 36698"/>
            </a:avLst>
          </a:prstGeom>
          <a:solidFill>
            <a:srgbClr val="FF0000"/>
          </a:solidFill>
          <a:ln w="9525">
            <a:solidFill>
              <a:schemeClr val="tx1"/>
            </a:solidFill>
            <a:miter lim="800000"/>
            <a:headEnd/>
            <a:tailEnd/>
          </a:ln>
        </p:spPr>
        <p:txBody>
          <a:bodyPr vert="eaVert" wrap="none" anchor="ctr"/>
          <a:lstStyle/>
          <a:p>
            <a:endParaRPr lang="en-US" sz="1800">
              <a:latin typeface="Arial" pitchFamily="34" charset="0"/>
              <a:cs typeface="Arial" pitchFamily="34" charset="0"/>
            </a:endParaRPr>
          </a:p>
        </p:txBody>
      </p:sp>
      <p:sp>
        <p:nvSpPr>
          <p:cNvPr id="7" name="Rectangle 6"/>
          <p:cNvSpPr/>
          <p:nvPr/>
        </p:nvSpPr>
        <p:spPr>
          <a:xfrm>
            <a:off x="467544" y="3686472"/>
            <a:ext cx="2218518" cy="923330"/>
          </a:xfrm>
          <a:prstGeom prst="rect">
            <a:avLst/>
          </a:prstGeom>
        </p:spPr>
        <p:txBody>
          <a:bodyPr>
            <a:spAutoFit/>
          </a:bodyPr>
          <a:lstStyle/>
          <a:p>
            <a:pPr algn="ctr">
              <a:defRPr/>
            </a:pP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PULL</a:t>
            </a:r>
          </a:p>
        </p:txBody>
      </p:sp>
      <p:sp>
        <p:nvSpPr>
          <p:cNvPr id="8" name="AutoShape 17"/>
          <p:cNvSpPr>
            <a:spLocks noChangeArrowheads="1"/>
          </p:cNvSpPr>
          <p:nvPr/>
        </p:nvSpPr>
        <p:spPr bwMode="auto">
          <a:xfrm rot="5400000">
            <a:off x="4032250" y="4125913"/>
            <a:ext cx="863600" cy="1943100"/>
          </a:xfrm>
          <a:prstGeom prst="downArrow">
            <a:avLst>
              <a:gd name="adj1" fmla="val 50000"/>
              <a:gd name="adj2" fmla="val 36698"/>
            </a:avLst>
          </a:prstGeom>
          <a:solidFill>
            <a:schemeClr val="accent2">
              <a:lumMod val="75000"/>
            </a:schemeClr>
          </a:solidFill>
          <a:ln w="9525">
            <a:solidFill>
              <a:schemeClr val="accent2">
                <a:lumMod val="60000"/>
                <a:lumOff val="40000"/>
              </a:schemeClr>
            </a:solidFill>
            <a:miter lim="800000"/>
            <a:headEnd/>
            <a:tailEnd/>
          </a:ln>
        </p:spPr>
        <p:txBody>
          <a:bodyPr vert="eaVert" wrap="none" anchor="ctr"/>
          <a:lstStyle/>
          <a:p>
            <a:pPr>
              <a:defRPr/>
            </a:pPr>
            <a:endParaRPr lang="en-US" sz="1800">
              <a:latin typeface="Arial" charset="0"/>
              <a:cs typeface="Arial" charset="0"/>
            </a:endParaRPr>
          </a:p>
        </p:txBody>
      </p:sp>
      <p:sp>
        <p:nvSpPr>
          <p:cNvPr id="9" name="Rectangle 8"/>
          <p:cNvSpPr/>
          <p:nvPr/>
        </p:nvSpPr>
        <p:spPr>
          <a:xfrm>
            <a:off x="5614988" y="4609802"/>
            <a:ext cx="3277492" cy="1754326"/>
          </a:xfrm>
          <a:prstGeom prst="rect">
            <a:avLst/>
          </a:prstGeom>
        </p:spPr>
        <p:txBody>
          <a:bodyPr>
            <a:spAutoFit/>
          </a:bodyPr>
          <a:lstStyle/>
          <a:p>
            <a:pPr algn="ctr">
              <a:defRPr/>
            </a:pP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Water Resistance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grpId="0" nodeType="clickEffect">
                                  <p:stCondLst>
                                    <p:cond delay="0"/>
                                  </p:stCondLst>
                                  <p:childTnLst>
                                    <p:animMotion origin="layout" path="M -0.42899 0.01065 L -0.06684 0.01065 " pathEditMode="relative" rAng="0" ptsTypes="AA">
                                      <p:cBhvr>
                                        <p:cTn id="6" dur="2000" fill="hold"/>
                                        <p:tgtEl>
                                          <p:spTgt spid="37894"/>
                                        </p:tgtEl>
                                        <p:attrNameLst>
                                          <p:attrName>ppt_x</p:attrName>
                                          <p:attrName>ppt_y</p:attrName>
                                        </p:attrNameLst>
                                      </p:cBhvr>
                                      <p:rCtr x="18108" y="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5" presetClass="path" presetSubtype="0" accel="50000" decel="50000" fill="hold" grpId="0" nodeType="clickEffect">
                                  <p:stCondLst>
                                    <p:cond delay="0"/>
                                  </p:stCondLst>
                                  <p:childTnLst>
                                    <p:animMotion origin="layout" path="M 0 0 L -0.25 0 E" pathEditMode="relative" ptsTypes="">
                                      <p:cBhvr>
                                        <p:cTn id="15" dur="2000" fill="hold"/>
                                        <p:tgtEl>
                                          <p:spTgt spid="8"/>
                                        </p:tgtEl>
                                        <p:attrNameLst>
                                          <p:attrName>ppt_x</p:attrName>
                                          <p:attrName>ppt_y</p:attrName>
                                        </p:attrNameLst>
                                      </p:cBhvr>
                                    </p:animMotion>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heel(1)">
                                      <p:cBhvr>
                                        <p:cTn id="2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5DE6829-423F-493F-AFA0-8897E5FC26A6}" type="slidenum">
              <a:rPr lang="en-GB" sz="2000" smtClean="0">
                <a:solidFill>
                  <a:schemeClr val="accent1"/>
                </a:solidFill>
              </a:rPr>
              <a:pPr eaLnBrk="1" hangingPunct="1"/>
              <a:t>33</a:t>
            </a:fld>
            <a:endParaRPr lang="en-GB" sz="2000" smtClean="0">
              <a:solidFill>
                <a:schemeClr val="accent1"/>
              </a:solidFill>
            </a:endParaRPr>
          </a:p>
        </p:txBody>
      </p:sp>
      <p:sp>
        <p:nvSpPr>
          <p:cNvPr id="3891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891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aphicFrame>
        <p:nvGraphicFramePr>
          <p:cNvPr id="38917" name="Object 7"/>
          <p:cNvGraphicFramePr>
            <a:graphicFrameLocks noChangeAspect="1"/>
          </p:cNvGraphicFramePr>
          <p:nvPr/>
        </p:nvGraphicFramePr>
        <p:xfrm>
          <a:off x="1619250" y="1196975"/>
          <a:ext cx="6408738" cy="2574925"/>
        </p:xfrm>
        <a:graphic>
          <a:graphicData uri="http://schemas.openxmlformats.org/presentationml/2006/ole">
            <mc:AlternateContent xmlns:mc="http://schemas.openxmlformats.org/markup-compatibility/2006">
              <mc:Choice xmlns:v="urn:schemas-microsoft-com:vml" Requires="v">
                <p:oleObj spid="_x0000_s38960" name="CorelDRAW 6.0" r:id="rId3" imgW="6496050" imgH="2619375" progId="CorelDRAW.Graphic.6">
                  <p:embed/>
                </p:oleObj>
              </mc:Choice>
              <mc:Fallback>
                <p:oleObj name="CorelDRAW 6.0" r:id="rId3" imgW="6496050" imgH="2619375" progId="CorelDRAW.Graphic.6">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196975"/>
                        <a:ext cx="6408738"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19" name="AutoShape 16"/>
          <p:cNvSpPr>
            <a:spLocks noChangeArrowheads="1"/>
          </p:cNvSpPr>
          <p:nvPr/>
        </p:nvSpPr>
        <p:spPr bwMode="auto">
          <a:xfrm rot="10800000">
            <a:off x="3779838" y="3933825"/>
            <a:ext cx="1389062" cy="1987550"/>
          </a:xfrm>
          <a:prstGeom prst="downArrow">
            <a:avLst>
              <a:gd name="adj1" fmla="val 50000"/>
              <a:gd name="adj2" fmla="val 35864"/>
            </a:avLst>
          </a:prstGeom>
          <a:solidFill>
            <a:schemeClr val="accent1"/>
          </a:solidFill>
          <a:ln w="9525">
            <a:solidFill>
              <a:schemeClr val="accent1"/>
            </a:solidFill>
            <a:miter lim="800000"/>
            <a:headEnd/>
            <a:tailEnd/>
          </a:ln>
        </p:spPr>
        <p:txBody>
          <a:bodyPr wrap="none" anchor="ctr"/>
          <a:lstStyle/>
          <a:p>
            <a:endParaRPr lang="en-US" sz="1800">
              <a:latin typeface="Arial" pitchFamily="34" charset="0"/>
              <a:cs typeface="Arial" pitchFamily="34" charset="0"/>
            </a:endParaRPr>
          </a:p>
        </p:txBody>
      </p:sp>
      <p:sp>
        <p:nvSpPr>
          <p:cNvPr id="2" name="Rectangle 1"/>
          <p:cNvSpPr/>
          <p:nvPr/>
        </p:nvSpPr>
        <p:spPr>
          <a:xfrm>
            <a:off x="5755542" y="4696461"/>
            <a:ext cx="2622834" cy="1323439"/>
          </a:xfrm>
          <a:prstGeom prst="rect">
            <a:avLst/>
          </a:prstGeom>
        </p:spPr>
        <p:txBody>
          <a:bodyPr wrap="none">
            <a:spAutoFit/>
          </a:bodyPr>
          <a:lstStyle/>
          <a:p>
            <a:pPr algn="ctr">
              <a:defRPr/>
            </a:pPr>
            <a:r>
              <a:rPr lang="en-US"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Air</a:t>
            </a:r>
          </a:p>
          <a:p>
            <a:pPr algn="ctr">
              <a:defRPr/>
            </a:pPr>
            <a:r>
              <a:rPr lang="en-US"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Resistance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grpId="0" nodeType="clickEffect">
                                  <p:stCondLst>
                                    <p:cond delay="0"/>
                                  </p:stCondLst>
                                  <p:childTnLst>
                                    <p:animMotion origin="layout" path="M 0.00295 0.24352 L 0.00295 -0.12408 " pathEditMode="relative" rAng="0" ptsTypes="AA">
                                      <p:cBhvr>
                                        <p:cTn id="6" dur="2000" fill="hold"/>
                                        <p:tgtEl>
                                          <p:spTgt spid="38919"/>
                                        </p:tgtEl>
                                        <p:attrNameLst>
                                          <p:attrName>ppt_x</p:attrName>
                                          <p:attrName>ppt_y</p:attrName>
                                        </p:attrNameLst>
                                      </p:cBhvr>
                                      <p:rCtr x="0" y="-1838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1" presetClass="entr" presetSubtype="2"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2)">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67ACE44-8F55-4A2C-A88B-5D7D83B0B05C}" type="slidenum">
              <a:rPr lang="en-GB" sz="2000" smtClean="0">
                <a:solidFill>
                  <a:schemeClr val="accent1"/>
                </a:solidFill>
              </a:rPr>
              <a:pPr eaLnBrk="1" hangingPunct="1"/>
              <a:t>34</a:t>
            </a:fld>
            <a:endParaRPr lang="en-GB" sz="2000" smtClean="0">
              <a:solidFill>
                <a:schemeClr val="accent1"/>
              </a:solidFill>
            </a:endParaRPr>
          </a:p>
        </p:txBody>
      </p:sp>
      <p:sp>
        <p:nvSpPr>
          <p:cNvPr id="3993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3994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aphicFrame>
        <p:nvGraphicFramePr>
          <p:cNvPr id="39941" name="Object 8"/>
          <p:cNvGraphicFramePr>
            <a:graphicFrameLocks noChangeAspect="1"/>
          </p:cNvGraphicFramePr>
          <p:nvPr/>
        </p:nvGraphicFramePr>
        <p:xfrm>
          <a:off x="827088" y="1125538"/>
          <a:ext cx="7705725" cy="3721100"/>
        </p:xfrm>
        <a:graphic>
          <a:graphicData uri="http://schemas.openxmlformats.org/presentationml/2006/ole">
            <mc:AlternateContent xmlns:mc="http://schemas.openxmlformats.org/markup-compatibility/2006">
              <mc:Choice xmlns:v="urn:schemas-microsoft-com:vml" Requires="v">
                <p:oleObj spid="_x0000_s39984" name="CorelDRAW 6.0" r:id="rId3" imgW="6791325" imgH="2981325" progId="CorelDRAW.Graphic.6">
                  <p:embed/>
                </p:oleObj>
              </mc:Choice>
              <mc:Fallback>
                <p:oleObj name="CorelDRAW 6.0" r:id="rId3" imgW="6791325" imgH="2981325" progId="CorelDRAW.Graphic.6">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125538"/>
                        <a:ext cx="7705725"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43" name="AutoShape 17"/>
          <p:cNvSpPr>
            <a:spLocks noChangeArrowheads="1"/>
          </p:cNvSpPr>
          <p:nvPr/>
        </p:nvSpPr>
        <p:spPr bwMode="auto">
          <a:xfrm rot="5400000">
            <a:off x="5293519" y="3274219"/>
            <a:ext cx="1447800" cy="2462212"/>
          </a:xfrm>
          <a:prstGeom prst="downArrow">
            <a:avLst>
              <a:gd name="adj1" fmla="val 50000"/>
              <a:gd name="adj2" fmla="val 35903"/>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sp>
        <p:nvSpPr>
          <p:cNvPr id="2" name="Rectangle 1"/>
          <p:cNvSpPr/>
          <p:nvPr/>
        </p:nvSpPr>
        <p:spPr>
          <a:xfrm>
            <a:off x="4310188" y="5373216"/>
            <a:ext cx="3414717" cy="830997"/>
          </a:xfrm>
          <a:prstGeom prst="rect">
            <a:avLst/>
          </a:prstGeom>
        </p:spPr>
        <p:txBody>
          <a:bodyPr wrap="none">
            <a:spAutoFit/>
          </a:bodyPr>
          <a:lstStyle/>
          <a:p>
            <a:pPr algn="ctr">
              <a:defRPr/>
            </a:pPr>
            <a:r>
              <a:rPr lang="en-US"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FRICTION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grpId="0" nodeType="clickEffect">
                                  <p:stCondLst>
                                    <p:cond delay="0"/>
                                  </p:stCondLst>
                                  <p:childTnLst>
                                    <p:animMotion origin="layout" path="M 0.19618 0.00047 L -0.25 -4.44444E-6 " pathEditMode="relative" rAng="0" ptsTypes="AA">
                                      <p:cBhvr>
                                        <p:cTn id="6" dur="2000" fill="hold"/>
                                        <p:tgtEl>
                                          <p:spTgt spid="39943"/>
                                        </p:tgtEl>
                                        <p:attrNameLst>
                                          <p:attrName>ppt_x</p:attrName>
                                          <p:attrName>ppt_y</p:attrName>
                                        </p:attrNameLst>
                                      </p:cBhvr>
                                      <p:rCtr x="-22309" y="-23"/>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1" presetClass="entr" presetSubtype="3"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3)">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8563BE9-C1B9-4812-B9A5-DE6A88219B78}" type="slidenum">
              <a:rPr lang="en-GB" sz="2000" smtClean="0">
                <a:solidFill>
                  <a:schemeClr val="accent1"/>
                </a:solidFill>
              </a:rPr>
              <a:pPr eaLnBrk="1" hangingPunct="1"/>
              <a:t>35</a:t>
            </a:fld>
            <a:endParaRPr lang="en-GB" sz="2000" smtClean="0">
              <a:solidFill>
                <a:schemeClr val="accent1"/>
              </a:solidFill>
            </a:endParaRPr>
          </a:p>
        </p:txBody>
      </p:sp>
      <p:sp>
        <p:nvSpPr>
          <p:cNvPr id="4096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096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aphicFrame>
        <p:nvGraphicFramePr>
          <p:cNvPr id="40965" name="Object 9"/>
          <p:cNvGraphicFramePr>
            <a:graphicFrameLocks noChangeAspect="1"/>
          </p:cNvGraphicFramePr>
          <p:nvPr/>
        </p:nvGraphicFramePr>
        <p:xfrm>
          <a:off x="1258888" y="692150"/>
          <a:ext cx="6769100" cy="5040313"/>
        </p:xfrm>
        <a:graphic>
          <a:graphicData uri="http://schemas.openxmlformats.org/presentationml/2006/ole">
            <mc:AlternateContent xmlns:mc="http://schemas.openxmlformats.org/markup-compatibility/2006">
              <mc:Choice xmlns:v="urn:schemas-microsoft-com:vml" Requires="v">
                <p:oleObj spid="_x0000_s41008" name="CorelDRAW 6.0" r:id="rId3" imgW="6164151" imgH="5451862" progId="CorelDRAW.Graphic.6">
                  <p:embed/>
                </p:oleObj>
              </mc:Choice>
              <mc:Fallback>
                <p:oleObj name="CorelDRAW 6.0" r:id="rId3" imgW="6164151" imgH="5451862" progId="CorelDRAW.Graphic.6">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692150"/>
                        <a:ext cx="6769100"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91" name="AutoShape 18"/>
          <p:cNvSpPr>
            <a:spLocks noChangeArrowheads="1"/>
          </p:cNvSpPr>
          <p:nvPr/>
        </p:nvSpPr>
        <p:spPr bwMode="auto">
          <a:xfrm rot="10800000">
            <a:off x="3848100" y="4046538"/>
            <a:ext cx="1552575" cy="1579562"/>
          </a:xfrm>
          <a:prstGeom prst="downArrow">
            <a:avLst>
              <a:gd name="adj1" fmla="val 50000"/>
              <a:gd name="adj2" fmla="val 30192"/>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sp>
        <p:nvSpPr>
          <p:cNvPr id="2" name="Rectangle 1"/>
          <p:cNvSpPr/>
          <p:nvPr/>
        </p:nvSpPr>
        <p:spPr>
          <a:xfrm>
            <a:off x="5796136" y="4821470"/>
            <a:ext cx="2579553" cy="830997"/>
          </a:xfrm>
          <a:prstGeom prst="rect">
            <a:avLst/>
          </a:prstGeom>
        </p:spPr>
        <p:txBody>
          <a:bodyPr wrap="none">
            <a:spAutoFit/>
          </a:bodyPr>
          <a:lstStyle/>
          <a:p>
            <a:pPr algn="ctr">
              <a:defRPr/>
            </a:pPr>
            <a:r>
              <a:rPr lang="en-US" sz="4800" b="1" dirty="0" err="1">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Upthrust</a:t>
            </a:r>
            <a:endParaRPr lang="en-US"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grpId="0" nodeType="clickEffect">
                                  <p:stCondLst>
                                    <p:cond delay="0"/>
                                  </p:stCondLst>
                                  <p:childTnLst>
                                    <p:animMotion origin="layout" path="M 0 0.25 L 0 -2.22222E-6 " pathEditMode="relative" rAng="0" ptsTypes="AA">
                                      <p:cBhvr>
                                        <p:cTn id="6" dur="2000" fill="hold"/>
                                        <p:tgtEl>
                                          <p:spTgt spid="41991"/>
                                        </p:tgtEl>
                                        <p:attrNameLst>
                                          <p:attrName>ppt_x</p:attrName>
                                          <p:attrName>ppt_y</p:attrName>
                                        </p:attrNameLst>
                                      </p:cBhvr>
                                      <p:rCtr x="0" y="-1250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6" presetClass="entr" presetSubtype="37"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out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956CE00-7E1B-4BEC-B5A2-54A63EFC69DD}" type="slidenum">
              <a:rPr lang="en-GB" sz="2000" smtClean="0">
                <a:solidFill>
                  <a:schemeClr val="accent1"/>
                </a:solidFill>
              </a:rPr>
              <a:pPr eaLnBrk="1" hangingPunct="1"/>
              <a:t>36</a:t>
            </a:fld>
            <a:endParaRPr lang="en-GB" sz="2000" smtClean="0">
              <a:solidFill>
                <a:schemeClr val="accent1"/>
              </a:solidFill>
            </a:endParaRPr>
          </a:p>
        </p:txBody>
      </p:sp>
      <p:sp>
        <p:nvSpPr>
          <p:cNvPr id="4198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198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1990" name="AutoShape 17"/>
          <p:cNvSpPr>
            <a:spLocks noChangeArrowheads="1"/>
          </p:cNvSpPr>
          <p:nvPr/>
        </p:nvSpPr>
        <p:spPr bwMode="auto">
          <a:xfrm rot="5400000">
            <a:off x="4427612" y="1557016"/>
            <a:ext cx="1081088" cy="2376488"/>
          </a:xfrm>
          <a:prstGeom prst="downArrow">
            <a:avLst>
              <a:gd name="adj1" fmla="val 50000"/>
              <a:gd name="adj2" fmla="val 35854"/>
            </a:avLst>
          </a:prstGeom>
          <a:solidFill>
            <a:srgbClr val="FF0000"/>
          </a:solidFill>
          <a:ln w="9525">
            <a:solidFill>
              <a:schemeClr val="tx1"/>
            </a:solidFill>
            <a:miter lim="800000"/>
            <a:headEnd/>
            <a:tailEnd/>
          </a:ln>
        </p:spPr>
        <p:txBody>
          <a:bodyPr wrap="none" anchor="ctr"/>
          <a:lstStyle/>
          <a:p>
            <a:endParaRPr lang="en-US" sz="1800">
              <a:latin typeface="Arial" pitchFamily="34" charset="0"/>
              <a:cs typeface="Arial" pitchFamily="34" charset="0"/>
            </a:endParaRPr>
          </a:p>
        </p:txBody>
      </p:sp>
      <p:pic>
        <p:nvPicPr>
          <p:cNvPr id="199684" name="Picture 4" descr="http://offleashdogtraining.com/wp-content/themes/offleash2012/images/pull-on-leas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665288"/>
            <a:ext cx="6362700" cy="4191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grpId="0" nodeType="clickEffect">
                                  <p:stCondLst>
                                    <p:cond delay="0"/>
                                  </p:stCondLst>
                                  <p:childTnLst>
                                    <p:animMotion origin="layout" path="M 0 0 L -0.25 0 E" pathEditMode="relative" ptsTypes="">
                                      <p:cBhvr>
                                        <p:cTn id="6" dur="2000" fill="hold"/>
                                        <p:tgtEl>
                                          <p:spTgt spid="4199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2370639-90D6-4653-B581-AD01A6813545}" type="slidenum">
              <a:rPr lang="en-GB" sz="2000" smtClean="0">
                <a:solidFill>
                  <a:schemeClr val="accent1"/>
                </a:solidFill>
              </a:rPr>
              <a:pPr eaLnBrk="1" hangingPunct="1"/>
              <a:t>37</a:t>
            </a:fld>
            <a:endParaRPr lang="en-GB" sz="2000" smtClean="0">
              <a:solidFill>
                <a:schemeClr val="accent1"/>
              </a:solidFill>
            </a:endParaRPr>
          </a:p>
        </p:txBody>
      </p:sp>
      <p:sp>
        <p:nvSpPr>
          <p:cNvPr id="43011"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301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3013" name="Rectangle 2"/>
          <p:cNvSpPr>
            <a:spLocks noGrp="1" noChangeArrowheads="1"/>
          </p:cNvSpPr>
          <p:nvPr>
            <p:ph type="title"/>
          </p:nvPr>
        </p:nvSpPr>
        <p:spPr>
          <a:xfrm>
            <a:off x="1447800" y="1219200"/>
            <a:ext cx="5791200" cy="3733800"/>
          </a:xfrm>
        </p:spPr>
        <p:txBody>
          <a:bodyPr/>
          <a:lstStyle/>
          <a:p>
            <a:pPr algn="ctr" eaLnBrk="1" hangingPunct="1"/>
            <a:r>
              <a:rPr lang="en-GB" sz="7200" smtClean="0"/>
              <a:t>FORCE</a:t>
            </a:r>
            <a:br>
              <a:rPr lang="en-GB" sz="7200" smtClean="0"/>
            </a:br>
            <a:r>
              <a:rPr lang="en-GB" sz="7200" smtClean="0"/>
              <a:t>Specs!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2CA91E5-80E6-484A-AACA-4104BE452093}" type="slidenum">
              <a:rPr lang="en-GB" sz="2000" smtClean="0">
                <a:solidFill>
                  <a:schemeClr val="accent1"/>
                </a:solidFill>
              </a:rPr>
              <a:pPr eaLnBrk="1" hangingPunct="1"/>
              <a:t>38</a:t>
            </a:fld>
            <a:endParaRPr lang="en-GB" sz="2000" smtClean="0">
              <a:solidFill>
                <a:schemeClr val="accent1"/>
              </a:solidFill>
            </a:endParaRPr>
          </a:p>
        </p:txBody>
      </p:sp>
      <p:sp>
        <p:nvSpPr>
          <p:cNvPr id="4403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403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4037" name="Rectangle 2050"/>
          <p:cNvSpPr>
            <a:spLocks noGrp="1" noChangeArrowheads="1"/>
          </p:cNvSpPr>
          <p:nvPr>
            <p:ph type="title"/>
          </p:nvPr>
        </p:nvSpPr>
        <p:spPr/>
        <p:txBody>
          <a:bodyPr/>
          <a:lstStyle/>
          <a:p>
            <a:pPr eaLnBrk="1" hangingPunct="1"/>
            <a:r>
              <a:rPr lang="en-GB" smtClean="0"/>
              <a:t>FORCES SPECS</a:t>
            </a:r>
          </a:p>
        </p:txBody>
      </p:sp>
      <p:sp>
        <p:nvSpPr>
          <p:cNvPr id="44038" name="Rectangle 2051"/>
          <p:cNvSpPr>
            <a:spLocks noGrp="1" noChangeArrowheads="1"/>
          </p:cNvSpPr>
          <p:nvPr>
            <p:ph type="body" idx="1"/>
          </p:nvPr>
        </p:nvSpPr>
        <p:spPr/>
        <p:txBody>
          <a:bodyPr/>
          <a:lstStyle/>
          <a:p>
            <a:pPr algn="ctr" eaLnBrk="1" hangingPunct="1"/>
            <a:r>
              <a:rPr lang="en-GB" smtClean="0"/>
              <a:t>View forces through the special Forces Specs!</a:t>
            </a:r>
          </a:p>
        </p:txBody>
      </p:sp>
      <p:pic>
        <p:nvPicPr>
          <p:cNvPr id="44039" name="Picture 19" descr="spectacles 4j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2565400"/>
            <a:ext cx="4176712"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7057BF1-7D3B-422D-B0B4-464A071DD0B4}" type="slidenum">
              <a:rPr lang="en-GB" sz="2000" smtClean="0">
                <a:solidFill>
                  <a:schemeClr val="accent1"/>
                </a:solidFill>
              </a:rPr>
              <a:pPr eaLnBrk="1" hangingPunct="1"/>
              <a:t>39</a:t>
            </a:fld>
            <a:endParaRPr lang="en-GB" sz="2000" smtClean="0">
              <a:solidFill>
                <a:schemeClr val="accent1"/>
              </a:solidFill>
            </a:endParaRPr>
          </a:p>
        </p:txBody>
      </p:sp>
      <p:sp>
        <p:nvSpPr>
          <p:cNvPr id="4505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506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45061" name="Picture 1026" descr="Apople e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975" y="692150"/>
            <a:ext cx="4129088"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 Box 1027"/>
          <p:cNvSpPr txBox="1">
            <a:spLocks noChangeArrowheads="1"/>
          </p:cNvSpPr>
          <p:nvPr/>
        </p:nvSpPr>
        <p:spPr bwMode="auto">
          <a:xfrm>
            <a:off x="539750" y="765175"/>
            <a:ext cx="2663825" cy="155257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rgbClr val="FFFF00"/>
                </a:solidFill>
                <a:latin typeface="Arial" pitchFamily="34" charset="0"/>
                <a:cs typeface="Arial" pitchFamily="34" charset="0"/>
              </a:rPr>
              <a:t>If forces came ready-labelled science  might be easier.</a:t>
            </a:r>
            <a:endParaRPr lang="en-US">
              <a:solidFill>
                <a:srgbClr val="FFFF00"/>
              </a:solidFill>
              <a:latin typeface="Arial" pitchFamily="34" charset="0"/>
              <a:cs typeface="Arial" pitchFamily="34" charset="0"/>
            </a:endParaRPr>
          </a:p>
        </p:txBody>
      </p:sp>
      <p:sp>
        <p:nvSpPr>
          <p:cNvPr id="45063" name="Text Box 1028"/>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Arial" pitchFamily="34" charset="0"/>
                <a:cs typeface="Arial" pitchFamily="34" charset="0"/>
              </a:rPr>
              <a:t>1.1</a:t>
            </a:r>
            <a:endParaRPr lang="en-US" sz="1800">
              <a:latin typeface="Arial" pitchFamily="34" charset="0"/>
              <a:cs typeface="Arial" pitchFamily="34" charset="0"/>
            </a:endParaRPr>
          </a:p>
        </p:txBody>
      </p:sp>
      <p:sp>
        <p:nvSpPr>
          <p:cNvPr id="45064" name="Rectangle 1029"/>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F2109D-4B17-4FD8-9C3D-E8B96635CF59}" type="slidenum">
              <a:rPr lang="en-GB" sz="2000" smtClean="0">
                <a:solidFill>
                  <a:schemeClr val="accent1"/>
                </a:solidFill>
              </a:rPr>
              <a:pPr eaLnBrk="1" hangingPunct="1"/>
              <a:t>4</a:t>
            </a:fld>
            <a:endParaRPr lang="en-GB" sz="2000" smtClean="0">
              <a:solidFill>
                <a:schemeClr val="accent1"/>
              </a:solidFill>
            </a:endParaRPr>
          </a:p>
        </p:txBody>
      </p:sp>
      <p:sp>
        <p:nvSpPr>
          <p:cNvPr id="614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14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6149" name="Title 1"/>
          <p:cNvSpPr>
            <a:spLocks noGrp="1"/>
          </p:cNvSpPr>
          <p:nvPr>
            <p:ph type="title" idx="4294967295"/>
          </p:nvPr>
        </p:nvSpPr>
        <p:spPr/>
        <p:txBody>
          <a:bodyPr/>
          <a:lstStyle/>
          <a:p>
            <a:pPr eaLnBrk="1" hangingPunct="1"/>
            <a:r>
              <a:rPr lang="en-GB" smtClean="0"/>
              <a:t>WHAT WE WILL BE COVERING</a:t>
            </a:r>
          </a:p>
        </p:txBody>
      </p:sp>
      <p:sp>
        <p:nvSpPr>
          <p:cNvPr id="6150" name="Content Placeholder 2"/>
          <p:cNvSpPr>
            <a:spLocks noGrp="1"/>
          </p:cNvSpPr>
          <p:nvPr>
            <p:ph idx="4294967295"/>
          </p:nvPr>
        </p:nvSpPr>
        <p:spPr>
          <a:xfrm>
            <a:off x="228600" y="685800"/>
            <a:ext cx="7772400" cy="5715000"/>
          </a:xfrm>
        </p:spPr>
        <p:txBody>
          <a:bodyPr/>
          <a:lstStyle/>
          <a:p>
            <a:pPr eaLnBrk="1" hangingPunct="1">
              <a:buFont typeface="Wingdings" pitchFamily="2" charset="2"/>
              <a:buChar char="ü"/>
            </a:pPr>
            <a:r>
              <a:rPr lang="en-GB" smtClean="0"/>
              <a:t>WHAT IS A FORCE?</a:t>
            </a:r>
          </a:p>
          <a:p>
            <a:pPr eaLnBrk="1" hangingPunct="1">
              <a:buFont typeface="Wingdings" pitchFamily="2" charset="2"/>
              <a:buChar char="ü"/>
            </a:pPr>
            <a:r>
              <a:rPr lang="en-GB" smtClean="0"/>
              <a:t>Forces around us</a:t>
            </a:r>
          </a:p>
          <a:p>
            <a:pPr eaLnBrk="1" hangingPunct="1">
              <a:buFont typeface="Wingdings" pitchFamily="2" charset="2"/>
              <a:buChar char="ü"/>
            </a:pPr>
            <a:r>
              <a:rPr lang="en-GB" smtClean="0"/>
              <a:t>EFFECTS OF A FORCE?</a:t>
            </a:r>
          </a:p>
          <a:p>
            <a:pPr eaLnBrk="1" hangingPunct="1">
              <a:buFont typeface="Wingdings" pitchFamily="2" charset="2"/>
              <a:buChar char="ü"/>
            </a:pPr>
            <a:r>
              <a:rPr lang="en-GB" smtClean="0"/>
              <a:t>Contact versus non contact forces</a:t>
            </a:r>
          </a:p>
          <a:p>
            <a:pPr eaLnBrk="1" hangingPunct="1">
              <a:buFont typeface="Wingdings" pitchFamily="2" charset="2"/>
              <a:buChar char="ü"/>
            </a:pPr>
            <a:r>
              <a:rPr lang="en-GB" smtClean="0"/>
              <a:t>MEASURING FORCES</a:t>
            </a:r>
          </a:p>
          <a:p>
            <a:pPr eaLnBrk="1" hangingPunct="1">
              <a:buFont typeface="Wingdings" pitchFamily="2" charset="2"/>
              <a:buChar char="ü"/>
            </a:pPr>
            <a:r>
              <a:rPr lang="en-GB" smtClean="0"/>
              <a:t>Balanced or Unbalanced</a:t>
            </a:r>
          </a:p>
          <a:p>
            <a:pPr eaLnBrk="1" hangingPunct="1">
              <a:buFont typeface="Wingdings" pitchFamily="2" charset="2"/>
              <a:buChar char="ü"/>
            </a:pPr>
            <a:r>
              <a:rPr lang="en-GB" smtClean="0"/>
              <a:t>The Effect of Forces investigation</a:t>
            </a:r>
          </a:p>
          <a:p>
            <a:pPr eaLnBrk="1" hangingPunct="1">
              <a:buFont typeface="Wingdings" pitchFamily="2" charset="2"/>
              <a:buChar char="ü"/>
            </a:pPr>
            <a:r>
              <a:rPr lang="en-GB" smtClean="0"/>
              <a:t>Frictions investigation</a:t>
            </a:r>
          </a:p>
          <a:p>
            <a:pPr eaLnBrk="1" hangingPunct="1">
              <a:buFont typeface="Wingdings" pitchFamily="2" charset="2"/>
              <a:buChar char="ü"/>
            </a:pPr>
            <a:r>
              <a:rPr lang="en-GB" smtClean="0"/>
              <a:t>Frictions investigation part 2</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30215F1-108A-4830-8D77-3DF365076AE0}" type="slidenum">
              <a:rPr lang="en-GB" sz="2000" smtClean="0">
                <a:solidFill>
                  <a:schemeClr val="accent1"/>
                </a:solidFill>
              </a:rPr>
              <a:pPr eaLnBrk="1" hangingPunct="1"/>
              <a:t>40</a:t>
            </a:fld>
            <a:endParaRPr lang="en-GB" sz="2000" smtClean="0">
              <a:solidFill>
                <a:schemeClr val="accent1"/>
              </a:solidFill>
            </a:endParaRPr>
          </a:p>
        </p:txBody>
      </p:sp>
      <p:sp>
        <p:nvSpPr>
          <p:cNvPr id="4608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608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46085" name="Picture 1026" descr="Bag of shopping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260350"/>
            <a:ext cx="3505200" cy="602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Text Box 1027"/>
          <p:cNvSpPr txBox="1">
            <a:spLocks noChangeArrowheads="1"/>
          </p:cNvSpPr>
          <p:nvPr/>
        </p:nvSpPr>
        <p:spPr bwMode="auto">
          <a:xfrm>
            <a:off x="900113" y="1412875"/>
            <a:ext cx="2735262" cy="32432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rgbClr val="FFFF00"/>
                </a:solidFill>
                <a:latin typeface="Arial" pitchFamily="34" charset="0"/>
                <a:cs typeface="Arial" pitchFamily="34" charset="0"/>
              </a:rPr>
              <a:t>A shopper carries his shopping home.</a:t>
            </a:r>
            <a:r>
              <a:rPr lang="en-GB" sz="1800">
                <a:latin typeface="Arial" pitchFamily="34" charset="0"/>
                <a:cs typeface="Arial" pitchFamily="34" charset="0"/>
              </a:rPr>
              <a:t> </a:t>
            </a:r>
          </a:p>
          <a:p>
            <a:pPr eaLnBrk="1" hangingPunct="1">
              <a:spcBef>
                <a:spcPct val="50000"/>
              </a:spcBef>
            </a:pPr>
            <a:endParaRPr lang="en-GB" sz="1800">
              <a:latin typeface="Arial" pitchFamily="34" charset="0"/>
              <a:cs typeface="Arial" pitchFamily="34" charset="0"/>
            </a:endParaRPr>
          </a:p>
          <a:p>
            <a:pPr eaLnBrk="1" hangingPunct="1">
              <a:spcBef>
                <a:spcPct val="50000"/>
              </a:spcBef>
            </a:pPr>
            <a:r>
              <a:rPr lang="en-GB">
                <a:solidFill>
                  <a:srgbClr val="FFFF00"/>
                </a:solidFill>
                <a:latin typeface="Arial" pitchFamily="34" charset="0"/>
                <a:cs typeface="Arial" pitchFamily="34" charset="0"/>
              </a:rPr>
              <a:t>How does this situation appear through forces spectacles?</a:t>
            </a:r>
            <a:endParaRPr lang="en-US">
              <a:solidFill>
                <a:srgbClr val="FFFF00"/>
              </a:solidFill>
              <a:latin typeface="Arial" pitchFamily="34" charset="0"/>
              <a:cs typeface="Arial" pitchFamily="34" charset="0"/>
            </a:endParaRPr>
          </a:p>
        </p:txBody>
      </p:sp>
      <p:sp>
        <p:nvSpPr>
          <p:cNvPr id="46087" name="Text Box 1028"/>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Arial" pitchFamily="34" charset="0"/>
                <a:cs typeface="Arial" pitchFamily="34" charset="0"/>
              </a:rPr>
              <a:t>1.2</a:t>
            </a:r>
            <a:endParaRPr lang="en-US" sz="1800">
              <a:latin typeface="Arial" pitchFamily="34" charset="0"/>
              <a:cs typeface="Arial" pitchFamily="34" charset="0"/>
            </a:endParaRPr>
          </a:p>
        </p:txBody>
      </p:sp>
      <p:sp>
        <p:nvSpPr>
          <p:cNvPr id="46088" name="Rectangle 1029"/>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4F6341F-9AA6-4613-A023-5871153AF973}" type="slidenum">
              <a:rPr lang="en-GB" sz="2000" smtClean="0">
                <a:solidFill>
                  <a:schemeClr val="accent1"/>
                </a:solidFill>
              </a:rPr>
              <a:pPr eaLnBrk="1" hangingPunct="1"/>
              <a:t>41</a:t>
            </a:fld>
            <a:endParaRPr lang="en-GB" sz="2000" smtClean="0">
              <a:solidFill>
                <a:schemeClr val="accent1"/>
              </a:solidFill>
            </a:endParaRPr>
          </a:p>
        </p:txBody>
      </p:sp>
      <p:sp>
        <p:nvSpPr>
          <p:cNvPr id="4710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710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47109" name="AutoShape 2050"/>
          <p:cNvSpPr>
            <a:spLocks noChangeArrowheads="1"/>
          </p:cNvSpPr>
          <p:nvPr/>
        </p:nvSpPr>
        <p:spPr bwMode="auto">
          <a:xfrm>
            <a:off x="5435600" y="692150"/>
            <a:ext cx="2376488" cy="2016125"/>
          </a:xfrm>
          <a:prstGeom prst="wedgeRoundRectCallout">
            <a:avLst>
              <a:gd name="adj1" fmla="val 10454"/>
              <a:gd name="adj2" fmla="val 82755"/>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a:latin typeface="Arial" pitchFamily="34" charset="0"/>
              <a:cs typeface="Arial" pitchFamily="34" charset="0"/>
            </a:endParaRPr>
          </a:p>
        </p:txBody>
      </p:sp>
      <p:pic>
        <p:nvPicPr>
          <p:cNvPr id="47110" name="Picture 2051" descr="Bag of shopping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260350"/>
            <a:ext cx="3505200" cy="602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AutoShape 2052"/>
          <p:cNvSpPr>
            <a:spLocks noChangeArrowheads="1"/>
          </p:cNvSpPr>
          <p:nvPr/>
        </p:nvSpPr>
        <p:spPr bwMode="auto">
          <a:xfrm>
            <a:off x="3275013" y="2781300"/>
            <a:ext cx="288925" cy="433388"/>
          </a:xfrm>
          <a:prstGeom prst="up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2" name="AutoShape 2053"/>
          <p:cNvSpPr>
            <a:spLocks noChangeArrowheads="1"/>
          </p:cNvSpPr>
          <p:nvPr/>
        </p:nvSpPr>
        <p:spPr bwMode="auto">
          <a:xfrm>
            <a:off x="3275013" y="3573463"/>
            <a:ext cx="288925" cy="430212"/>
          </a:xfrm>
          <a:prstGeom prst="downArrow">
            <a:avLst>
              <a:gd name="adj1" fmla="val 50000"/>
              <a:gd name="adj2" fmla="val 372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3" name="AutoShape 2054"/>
          <p:cNvSpPr>
            <a:spLocks noChangeArrowheads="1"/>
          </p:cNvSpPr>
          <p:nvPr/>
        </p:nvSpPr>
        <p:spPr bwMode="auto">
          <a:xfrm>
            <a:off x="3275013" y="4941888"/>
            <a:ext cx="287337" cy="431800"/>
          </a:xfrm>
          <a:prstGeom prst="downArrow">
            <a:avLst>
              <a:gd name="adj1" fmla="val 50000"/>
              <a:gd name="adj2" fmla="val 375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4" name="AutoShape 2055"/>
          <p:cNvSpPr>
            <a:spLocks noChangeArrowheads="1"/>
          </p:cNvSpPr>
          <p:nvPr/>
        </p:nvSpPr>
        <p:spPr bwMode="auto">
          <a:xfrm>
            <a:off x="3275013" y="4149725"/>
            <a:ext cx="288925" cy="431800"/>
          </a:xfrm>
          <a:prstGeom prst="upArrow">
            <a:avLst>
              <a:gd name="adj1" fmla="val 50000"/>
              <a:gd name="adj2" fmla="val 373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5" name="AutoShape 2056"/>
          <p:cNvSpPr>
            <a:spLocks noChangeArrowheads="1"/>
          </p:cNvSpPr>
          <p:nvPr/>
        </p:nvSpPr>
        <p:spPr bwMode="auto">
          <a:xfrm>
            <a:off x="2051050" y="5734050"/>
            <a:ext cx="431800" cy="288925"/>
          </a:xfrm>
          <a:prstGeom prst="leftArrow">
            <a:avLst>
              <a:gd name="adj1" fmla="val 50000"/>
              <a:gd name="adj2" fmla="val 373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6" name="AutoShape 2057"/>
          <p:cNvSpPr>
            <a:spLocks noChangeArrowheads="1"/>
          </p:cNvSpPr>
          <p:nvPr/>
        </p:nvSpPr>
        <p:spPr bwMode="auto">
          <a:xfrm>
            <a:off x="2555875" y="5734050"/>
            <a:ext cx="431800" cy="287338"/>
          </a:xfrm>
          <a:prstGeom prst="rightArrow">
            <a:avLst>
              <a:gd name="adj1" fmla="val 50000"/>
              <a:gd name="adj2" fmla="val 375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7" name="AutoShape 2058"/>
          <p:cNvSpPr>
            <a:spLocks noChangeArrowheads="1"/>
          </p:cNvSpPr>
          <p:nvPr/>
        </p:nvSpPr>
        <p:spPr bwMode="auto">
          <a:xfrm>
            <a:off x="3995738" y="5661025"/>
            <a:ext cx="431800" cy="288925"/>
          </a:xfrm>
          <a:prstGeom prst="leftArrow">
            <a:avLst>
              <a:gd name="adj1" fmla="val 50000"/>
              <a:gd name="adj2" fmla="val 373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8" name="AutoShape 2059"/>
          <p:cNvSpPr>
            <a:spLocks noChangeArrowheads="1"/>
          </p:cNvSpPr>
          <p:nvPr/>
        </p:nvSpPr>
        <p:spPr bwMode="auto">
          <a:xfrm>
            <a:off x="4572000" y="5661025"/>
            <a:ext cx="431800" cy="287338"/>
          </a:xfrm>
          <a:prstGeom prst="rightArrow">
            <a:avLst>
              <a:gd name="adj1" fmla="val 50000"/>
              <a:gd name="adj2" fmla="val 375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9" name="AutoShape 2060"/>
          <p:cNvSpPr>
            <a:spLocks noChangeArrowheads="1"/>
          </p:cNvSpPr>
          <p:nvPr/>
        </p:nvSpPr>
        <p:spPr bwMode="auto">
          <a:xfrm>
            <a:off x="2411413" y="5300663"/>
            <a:ext cx="287337" cy="433387"/>
          </a:xfrm>
          <a:prstGeom prst="upArrow">
            <a:avLst>
              <a:gd name="adj1" fmla="val 50000"/>
              <a:gd name="adj2" fmla="val 3770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0" name="AutoShape 2061"/>
          <p:cNvSpPr>
            <a:spLocks noChangeArrowheads="1"/>
          </p:cNvSpPr>
          <p:nvPr/>
        </p:nvSpPr>
        <p:spPr bwMode="auto">
          <a:xfrm>
            <a:off x="2411413" y="5805488"/>
            <a:ext cx="288925" cy="360362"/>
          </a:xfrm>
          <a:prstGeom prst="downArrow">
            <a:avLst>
              <a:gd name="adj1" fmla="val 50000"/>
              <a:gd name="adj2" fmla="val 31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1" name="AutoShape 2062"/>
          <p:cNvSpPr>
            <a:spLocks noChangeArrowheads="1"/>
          </p:cNvSpPr>
          <p:nvPr/>
        </p:nvSpPr>
        <p:spPr bwMode="auto">
          <a:xfrm>
            <a:off x="4356100" y="5805488"/>
            <a:ext cx="288925" cy="431800"/>
          </a:xfrm>
          <a:prstGeom prst="downArrow">
            <a:avLst>
              <a:gd name="adj1" fmla="val 50000"/>
              <a:gd name="adj2" fmla="val 373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2" name="AutoShape 2063"/>
          <p:cNvSpPr>
            <a:spLocks noChangeArrowheads="1"/>
          </p:cNvSpPr>
          <p:nvPr/>
        </p:nvSpPr>
        <p:spPr bwMode="auto">
          <a:xfrm>
            <a:off x="4356100" y="5373688"/>
            <a:ext cx="288925" cy="360362"/>
          </a:xfrm>
          <a:prstGeom prst="upArrow">
            <a:avLst>
              <a:gd name="adj1" fmla="val 50000"/>
              <a:gd name="adj2" fmla="val 31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23" name="Text Box 2064"/>
          <p:cNvSpPr txBox="1">
            <a:spLocks noChangeArrowheads="1"/>
          </p:cNvSpPr>
          <p:nvPr/>
        </p:nvSpPr>
        <p:spPr bwMode="auto">
          <a:xfrm>
            <a:off x="5508625" y="765175"/>
            <a:ext cx="2232025" cy="191770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rgbClr val="FFFF00"/>
                </a:solidFill>
                <a:latin typeface="Arial" pitchFamily="34" charset="0"/>
                <a:cs typeface="Arial" pitchFamily="34" charset="0"/>
              </a:rPr>
              <a:t>There are forces acting everywhere. Here are just a few of them.</a:t>
            </a:r>
            <a:endParaRPr lang="en-US">
              <a:solidFill>
                <a:srgbClr val="FFFF00"/>
              </a:solidFill>
              <a:latin typeface="Arial" pitchFamily="34" charset="0"/>
              <a:cs typeface="Arial" pitchFamily="34" charset="0"/>
            </a:endParaRPr>
          </a:p>
        </p:txBody>
      </p:sp>
      <p:sp>
        <p:nvSpPr>
          <p:cNvPr id="47124" name="Text Box 2065"/>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Arial" pitchFamily="34" charset="0"/>
                <a:cs typeface="Arial" pitchFamily="34" charset="0"/>
              </a:rPr>
              <a:t>1.3</a:t>
            </a:r>
            <a:endParaRPr lang="en-US" sz="1800">
              <a:latin typeface="Arial" pitchFamily="34" charset="0"/>
              <a:cs typeface="Arial" pitchFamily="34" charset="0"/>
            </a:endParaRPr>
          </a:p>
        </p:txBody>
      </p:sp>
      <p:sp>
        <p:nvSpPr>
          <p:cNvPr id="47125" name="Rectangle 2066"/>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47126" name="Picture 2067" descr="spectacles 4j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625" y="3357563"/>
            <a:ext cx="2024063"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6DD1887-B41B-4444-A6FA-6CE8C18FBC0D}" type="slidenum">
              <a:rPr lang="en-GB" sz="2000" smtClean="0">
                <a:solidFill>
                  <a:schemeClr val="accent1"/>
                </a:solidFill>
              </a:rPr>
              <a:pPr eaLnBrk="1" hangingPunct="1"/>
              <a:t>42</a:t>
            </a:fld>
            <a:endParaRPr lang="en-GB" sz="2000" smtClean="0">
              <a:solidFill>
                <a:schemeClr val="accent1"/>
              </a:solidFill>
            </a:endParaRPr>
          </a:p>
        </p:txBody>
      </p:sp>
      <p:sp>
        <p:nvSpPr>
          <p:cNvPr id="4813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813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48133" name="Picture 2" descr="Bag close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404813"/>
            <a:ext cx="2759075" cy="565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 Box 3"/>
          <p:cNvSpPr txBox="1">
            <a:spLocks noChangeArrowheads="1"/>
          </p:cNvSpPr>
          <p:nvPr/>
        </p:nvSpPr>
        <p:spPr bwMode="auto">
          <a:xfrm>
            <a:off x="1116013" y="1773238"/>
            <a:ext cx="2592387" cy="246538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rgbClr val="FFFF00"/>
                </a:solidFill>
                <a:latin typeface="Arial" pitchFamily="34" charset="0"/>
                <a:cs typeface="Arial" pitchFamily="34" charset="0"/>
              </a:rPr>
              <a:t>Let’s consider the forces acting on the hand.</a:t>
            </a:r>
          </a:p>
          <a:p>
            <a:pPr eaLnBrk="1" hangingPunct="1">
              <a:spcBef>
                <a:spcPct val="50000"/>
              </a:spcBef>
            </a:pPr>
            <a:r>
              <a:rPr lang="en-GB">
                <a:solidFill>
                  <a:srgbClr val="FFFF00"/>
                </a:solidFill>
                <a:latin typeface="Arial" pitchFamily="34" charset="0"/>
                <a:cs typeface="Arial" pitchFamily="34" charset="0"/>
              </a:rPr>
              <a:t>Can you identify the forces which act on the hand?</a:t>
            </a:r>
            <a:endParaRPr lang="en-US">
              <a:solidFill>
                <a:srgbClr val="FFFF00"/>
              </a:solidFill>
              <a:latin typeface="Arial" pitchFamily="34" charset="0"/>
              <a:cs typeface="Arial" pitchFamily="34" charset="0"/>
            </a:endParaRPr>
          </a:p>
        </p:txBody>
      </p:sp>
      <p:sp>
        <p:nvSpPr>
          <p:cNvPr id="48135" name="Text Box 4"/>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Arial" pitchFamily="34" charset="0"/>
                <a:cs typeface="Arial" pitchFamily="34" charset="0"/>
              </a:rPr>
              <a:t>1.4</a:t>
            </a:r>
            <a:endParaRPr lang="en-US" sz="1800">
              <a:latin typeface="Arial" pitchFamily="34" charset="0"/>
              <a:cs typeface="Arial" pitchFamily="34" charset="0"/>
            </a:endParaRPr>
          </a:p>
        </p:txBody>
      </p:sp>
      <p:sp>
        <p:nvSpPr>
          <p:cNvPr id="48136" name="Rectangle 5"/>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23EF712-8D8E-40CE-A16E-A279C91FFA2F}" type="slidenum">
              <a:rPr lang="en-GB" sz="2000" smtClean="0">
                <a:solidFill>
                  <a:schemeClr val="accent1"/>
                </a:solidFill>
              </a:rPr>
              <a:pPr eaLnBrk="1" hangingPunct="1"/>
              <a:t>43</a:t>
            </a:fld>
            <a:endParaRPr lang="en-GB" sz="2000" smtClean="0">
              <a:solidFill>
                <a:schemeClr val="accent1"/>
              </a:solidFill>
            </a:endParaRPr>
          </a:p>
        </p:txBody>
      </p:sp>
      <p:sp>
        <p:nvSpPr>
          <p:cNvPr id="4915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4915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49157" name="Picture 2" descr="Bag close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260350"/>
            <a:ext cx="2759075" cy="5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AutoShape 3"/>
          <p:cNvSpPr>
            <a:spLocks noChangeArrowheads="1"/>
          </p:cNvSpPr>
          <p:nvPr/>
        </p:nvSpPr>
        <p:spPr bwMode="auto">
          <a:xfrm>
            <a:off x="2411413" y="4221163"/>
            <a:ext cx="1728787" cy="1223962"/>
          </a:xfrm>
          <a:prstGeom prst="wedgeRoundRectCallout">
            <a:avLst>
              <a:gd name="adj1" fmla="val -59000"/>
              <a:gd name="adj2" fmla="val -80481"/>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a:latin typeface="Arial" pitchFamily="34" charset="0"/>
              <a:cs typeface="Arial" pitchFamily="34" charset="0"/>
            </a:endParaRPr>
          </a:p>
        </p:txBody>
      </p:sp>
      <p:pic>
        <p:nvPicPr>
          <p:cNvPr id="49159" name="Picture 4" descr="spectacles 4j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2997200"/>
            <a:ext cx="2024063"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AutoShape 5"/>
          <p:cNvSpPr>
            <a:spLocks noChangeArrowheads="1"/>
          </p:cNvSpPr>
          <p:nvPr/>
        </p:nvSpPr>
        <p:spPr bwMode="auto">
          <a:xfrm>
            <a:off x="2051050" y="1268413"/>
            <a:ext cx="1800225" cy="1368425"/>
          </a:xfrm>
          <a:prstGeom prst="wedgeRoundRectCallout">
            <a:avLst>
              <a:gd name="adj1" fmla="val -59083"/>
              <a:gd name="adj2" fmla="val 89213"/>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a:latin typeface="Arial" pitchFamily="34" charset="0"/>
              <a:cs typeface="Arial" pitchFamily="34" charset="0"/>
            </a:endParaRPr>
          </a:p>
        </p:txBody>
      </p:sp>
      <p:sp>
        <p:nvSpPr>
          <p:cNvPr id="49161" name="AutoShape 6"/>
          <p:cNvSpPr>
            <a:spLocks noChangeArrowheads="1"/>
          </p:cNvSpPr>
          <p:nvPr/>
        </p:nvSpPr>
        <p:spPr bwMode="auto">
          <a:xfrm>
            <a:off x="4859338" y="836613"/>
            <a:ext cx="288925" cy="1295400"/>
          </a:xfrm>
          <a:prstGeom prst="upArrow">
            <a:avLst>
              <a:gd name="adj1" fmla="val 50000"/>
              <a:gd name="adj2" fmla="val 11208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62" name="AutoShape 7"/>
          <p:cNvSpPr>
            <a:spLocks noChangeArrowheads="1"/>
          </p:cNvSpPr>
          <p:nvPr/>
        </p:nvSpPr>
        <p:spPr bwMode="auto">
          <a:xfrm>
            <a:off x="4859338" y="2636838"/>
            <a:ext cx="288925" cy="1223962"/>
          </a:xfrm>
          <a:prstGeom prst="downArrow">
            <a:avLst>
              <a:gd name="adj1" fmla="val 50000"/>
              <a:gd name="adj2" fmla="val 10590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63" name="Text Box 8"/>
          <p:cNvSpPr txBox="1">
            <a:spLocks noChangeArrowheads="1"/>
          </p:cNvSpPr>
          <p:nvPr/>
        </p:nvSpPr>
        <p:spPr bwMode="auto">
          <a:xfrm>
            <a:off x="2051050" y="1341438"/>
            <a:ext cx="1873250" cy="119062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Arial" pitchFamily="34" charset="0"/>
                <a:cs typeface="Arial" pitchFamily="34" charset="0"/>
              </a:rPr>
              <a:t>A support force from the arm muscles acts on the hand</a:t>
            </a:r>
            <a:endParaRPr lang="en-US" sz="1800">
              <a:solidFill>
                <a:srgbClr val="FFFF00"/>
              </a:solidFill>
              <a:latin typeface="Arial" pitchFamily="34" charset="0"/>
              <a:cs typeface="Arial" pitchFamily="34" charset="0"/>
            </a:endParaRPr>
          </a:p>
        </p:txBody>
      </p:sp>
      <p:sp>
        <p:nvSpPr>
          <p:cNvPr id="49164" name="Text Box 9"/>
          <p:cNvSpPr txBox="1">
            <a:spLocks noChangeArrowheads="1"/>
          </p:cNvSpPr>
          <p:nvPr/>
        </p:nvSpPr>
        <p:spPr bwMode="auto">
          <a:xfrm>
            <a:off x="2555875" y="4292600"/>
            <a:ext cx="1657350" cy="119062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Arial" pitchFamily="34" charset="0"/>
                <a:cs typeface="Arial" pitchFamily="34" charset="0"/>
              </a:rPr>
              <a:t>A force (the weight of the bag) acts on the hand</a:t>
            </a:r>
            <a:endParaRPr lang="en-US" sz="1800">
              <a:solidFill>
                <a:srgbClr val="FFFF00"/>
              </a:solidFill>
              <a:latin typeface="Arial" pitchFamily="34" charset="0"/>
              <a:cs typeface="Arial" pitchFamily="34" charset="0"/>
            </a:endParaRPr>
          </a:p>
        </p:txBody>
      </p:sp>
      <p:sp>
        <p:nvSpPr>
          <p:cNvPr id="49165" name="Text Box 10"/>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Arial" pitchFamily="34" charset="0"/>
                <a:cs typeface="Arial" pitchFamily="34" charset="0"/>
              </a:rPr>
              <a:t>1.5</a:t>
            </a:r>
            <a:endParaRPr lang="en-US" sz="1800">
              <a:latin typeface="Arial" pitchFamily="34" charset="0"/>
              <a:cs typeface="Arial" pitchFamily="34" charset="0"/>
            </a:endParaRPr>
          </a:p>
        </p:txBody>
      </p:sp>
      <p:sp>
        <p:nvSpPr>
          <p:cNvPr id="49166" name="Rectangle 11"/>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14C78CB-87CF-48C3-8DA6-BA2D8C991CDF}" type="slidenum">
              <a:rPr lang="en-GB" sz="2000" smtClean="0">
                <a:solidFill>
                  <a:schemeClr val="accent1"/>
                </a:solidFill>
              </a:rPr>
              <a:pPr eaLnBrk="1" hangingPunct="1"/>
              <a:t>44</a:t>
            </a:fld>
            <a:endParaRPr lang="en-GB" sz="2000" smtClean="0">
              <a:solidFill>
                <a:schemeClr val="accent1"/>
              </a:solidFill>
            </a:endParaRPr>
          </a:p>
        </p:txBody>
      </p:sp>
      <p:sp>
        <p:nvSpPr>
          <p:cNvPr id="5017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018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50181" name="Picture 2" descr="Bag close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404813"/>
            <a:ext cx="2759075" cy="565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Text Box 3"/>
          <p:cNvSpPr txBox="1">
            <a:spLocks noChangeArrowheads="1"/>
          </p:cNvSpPr>
          <p:nvPr/>
        </p:nvSpPr>
        <p:spPr bwMode="auto">
          <a:xfrm>
            <a:off x="1403350" y="3860800"/>
            <a:ext cx="2089150" cy="155257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rgbClr val="FFFF00"/>
                </a:solidFill>
                <a:latin typeface="Arial" pitchFamily="34" charset="0"/>
                <a:cs typeface="Arial" pitchFamily="34" charset="0"/>
              </a:rPr>
              <a:t>Now consider the forces acting on the shopping.</a:t>
            </a:r>
            <a:endParaRPr lang="en-US">
              <a:solidFill>
                <a:srgbClr val="FFFF00"/>
              </a:solidFill>
              <a:latin typeface="Arial" pitchFamily="34" charset="0"/>
              <a:cs typeface="Arial" pitchFamily="34" charset="0"/>
            </a:endParaRPr>
          </a:p>
        </p:txBody>
      </p:sp>
      <p:sp>
        <p:nvSpPr>
          <p:cNvPr id="50183" name="Text Box 4"/>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Arial" pitchFamily="34" charset="0"/>
                <a:cs typeface="Arial" pitchFamily="34" charset="0"/>
              </a:rPr>
              <a:t>1.6</a:t>
            </a:r>
            <a:endParaRPr lang="en-US" sz="1800">
              <a:latin typeface="Arial" pitchFamily="34" charset="0"/>
              <a:cs typeface="Arial" pitchFamily="34" charset="0"/>
            </a:endParaRPr>
          </a:p>
        </p:txBody>
      </p:sp>
      <p:sp>
        <p:nvSpPr>
          <p:cNvPr id="50184" name="Rectangle 5"/>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84C9857-9732-41ED-91E3-4B020F023423}" type="slidenum">
              <a:rPr lang="en-GB" sz="2000" smtClean="0">
                <a:solidFill>
                  <a:schemeClr val="accent1"/>
                </a:solidFill>
              </a:rPr>
              <a:pPr eaLnBrk="1" hangingPunct="1"/>
              <a:t>45</a:t>
            </a:fld>
            <a:endParaRPr lang="en-GB" sz="2000" smtClean="0">
              <a:solidFill>
                <a:schemeClr val="accent1"/>
              </a:solidFill>
            </a:endParaRPr>
          </a:p>
        </p:txBody>
      </p:sp>
      <p:sp>
        <p:nvSpPr>
          <p:cNvPr id="5120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120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51205" name="Picture 2" descr="Bag close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81000"/>
            <a:ext cx="2759075" cy="5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AutoShape 3"/>
          <p:cNvSpPr>
            <a:spLocks noChangeArrowheads="1"/>
          </p:cNvSpPr>
          <p:nvPr/>
        </p:nvSpPr>
        <p:spPr bwMode="auto">
          <a:xfrm>
            <a:off x="3565525" y="3357563"/>
            <a:ext cx="288925" cy="1295400"/>
          </a:xfrm>
          <a:prstGeom prst="upArrow">
            <a:avLst>
              <a:gd name="adj1" fmla="val 50000"/>
              <a:gd name="adj2" fmla="val 11208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7" name="AutoShape 4"/>
          <p:cNvSpPr>
            <a:spLocks noChangeArrowheads="1"/>
          </p:cNvSpPr>
          <p:nvPr/>
        </p:nvSpPr>
        <p:spPr bwMode="auto">
          <a:xfrm>
            <a:off x="3565525" y="5013325"/>
            <a:ext cx="288925" cy="1296988"/>
          </a:xfrm>
          <a:prstGeom prst="downArrow">
            <a:avLst>
              <a:gd name="adj1" fmla="val 50000"/>
              <a:gd name="adj2" fmla="val 1122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8" name="Text Box 5"/>
          <p:cNvSpPr txBox="1">
            <a:spLocks noChangeArrowheads="1"/>
          </p:cNvSpPr>
          <p:nvPr/>
        </p:nvSpPr>
        <p:spPr bwMode="auto">
          <a:xfrm>
            <a:off x="304800" y="1905000"/>
            <a:ext cx="2087563" cy="14652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Arial" pitchFamily="34" charset="0"/>
                <a:cs typeface="Arial" pitchFamily="34" charset="0"/>
              </a:rPr>
              <a:t>The stretched plastic bag supports the shopping with an upward force.</a:t>
            </a:r>
            <a:endParaRPr lang="en-US" sz="1800">
              <a:solidFill>
                <a:srgbClr val="FFFF00"/>
              </a:solidFill>
              <a:latin typeface="Arial" pitchFamily="34" charset="0"/>
              <a:cs typeface="Arial" pitchFamily="34" charset="0"/>
            </a:endParaRPr>
          </a:p>
        </p:txBody>
      </p:sp>
      <p:sp>
        <p:nvSpPr>
          <p:cNvPr id="51209" name="Text Box 6"/>
          <p:cNvSpPr txBox="1">
            <a:spLocks noChangeArrowheads="1"/>
          </p:cNvSpPr>
          <p:nvPr/>
        </p:nvSpPr>
        <p:spPr bwMode="auto">
          <a:xfrm>
            <a:off x="381000" y="4648200"/>
            <a:ext cx="2160588" cy="119062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Arial" pitchFamily="34" charset="0"/>
                <a:cs typeface="Arial" pitchFamily="34" charset="0"/>
              </a:rPr>
              <a:t>The Force of Gravity acts on the shopping with a downward force.</a:t>
            </a:r>
            <a:r>
              <a:rPr lang="en-GB" sz="1800">
                <a:solidFill>
                  <a:schemeClr val="folHlink"/>
                </a:solidFill>
                <a:latin typeface="Arial" pitchFamily="34" charset="0"/>
                <a:cs typeface="Arial" pitchFamily="34" charset="0"/>
              </a:rPr>
              <a:t> </a:t>
            </a:r>
            <a:endParaRPr lang="en-US" sz="1800">
              <a:solidFill>
                <a:schemeClr val="folHlink"/>
              </a:solidFill>
              <a:latin typeface="Arial" pitchFamily="34" charset="0"/>
              <a:cs typeface="Arial" pitchFamily="34" charset="0"/>
            </a:endParaRPr>
          </a:p>
        </p:txBody>
      </p:sp>
      <p:sp>
        <p:nvSpPr>
          <p:cNvPr id="51210" name="Text Box 7"/>
          <p:cNvSpPr txBox="1">
            <a:spLocks noChangeArrowheads="1"/>
          </p:cNvSpPr>
          <p:nvPr/>
        </p:nvSpPr>
        <p:spPr bwMode="auto">
          <a:xfrm>
            <a:off x="7380288" y="1196975"/>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Arial" pitchFamily="34" charset="0"/>
                <a:cs typeface="Arial" pitchFamily="34" charset="0"/>
              </a:rPr>
              <a:t>1.7</a:t>
            </a:r>
            <a:endParaRPr lang="en-US" sz="1800">
              <a:latin typeface="Arial" pitchFamily="34" charset="0"/>
              <a:cs typeface="Arial" pitchFamily="34" charset="0"/>
            </a:endParaRPr>
          </a:p>
        </p:txBody>
      </p:sp>
      <p:sp>
        <p:nvSpPr>
          <p:cNvPr id="51211" name="Rectangle 8"/>
          <p:cNvSpPr>
            <a:spLocks noChangeArrowheads="1"/>
          </p:cNvSpPr>
          <p:nvPr/>
        </p:nvSpPr>
        <p:spPr bwMode="auto">
          <a:xfrm>
            <a:off x="7307263" y="1123950"/>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2" name="Oval 9"/>
          <p:cNvSpPr>
            <a:spLocks noChangeArrowheads="1"/>
          </p:cNvSpPr>
          <p:nvPr/>
        </p:nvSpPr>
        <p:spPr bwMode="auto">
          <a:xfrm>
            <a:off x="6011863" y="4724400"/>
            <a:ext cx="288925" cy="2159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3" name="AutoShape 10"/>
          <p:cNvSpPr>
            <a:spLocks noChangeArrowheads="1"/>
          </p:cNvSpPr>
          <p:nvPr/>
        </p:nvSpPr>
        <p:spPr bwMode="auto">
          <a:xfrm>
            <a:off x="6011863" y="3284538"/>
            <a:ext cx="288925" cy="1295400"/>
          </a:xfrm>
          <a:prstGeom prst="upArrow">
            <a:avLst>
              <a:gd name="adj1" fmla="val 50000"/>
              <a:gd name="adj2" fmla="val 11208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4" name="AutoShape 11"/>
          <p:cNvSpPr>
            <a:spLocks noChangeArrowheads="1"/>
          </p:cNvSpPr>
          <p:nvPr/>
        </p:nvSpPr>
        <p:spPr bwMode="auto">
          <a:xfrm>
            <a:off x="6011863" y="5084763"/>
            <a:ext cx="288925" cy="1296987"/>
          </a:xfrm>
          <a:prstGeom prst="downArrow">
            <a:avLst>
              <a:gd name="adj1" fmla="val 50000"/>
              <a:gd name="adj2" fmla="val 1122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5" name="Rectangle 12"/>
          <p:cNvSpPr>
            <a:spLocks noChangeArrowheads="1"/>
          </p:cNvSpPr>
          <p:nvPr/>
        </p:nvSpPr>
        <p:spPr bwMode="auto">
          <a:xfrm>
            <a:off x="5651500" y="2565400"/>
            <a:ext cx="2592388" cy="40322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51216" name="Picture 13" descr="spectacles 4j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388" y="4005263"/>
            <a:ext cx="1511300"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7" name="AutoShape 14"/>
          <p:cNvSpPr>
            <a:spLocks noChangeArrowheads="1"/>
          </p:cNvSpPr>
          <p:nvPr/>
        </p:nvSpPr>
        <p:spPr bwMode="auto">
          <a:xfrm>
            <a:off x="5486400" y="228600"/>
            <a:ext cx="2327275" cy="2730500"/>
          </a:xfrm>
          <a:prstGeom prst="wedgeRoundRectCallout">
            <a:avLst>
              <a:gd name="adj1" fmla="val 45292"/>
              <a:gd name="adj2" fmla="val 90986"/>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a:solidFill>
                <a:srgbClr val="FFFF00"/>
              </a:solidFill>
              <a:latin typeface="Arial" pitchFamily="34" charset="0"/>
              <a:cs typeface="Arial" pitchFamily="34" charset="0"/>
            </a:endParaRPr>
          </a:p>
        </p:txBody>
      </p:sp>
      <p:sp>
        <p:nvSpPr>
          <p:cNvPr id="51218" name="Text Box 15"/>
          <p:cNvSpPr txBox="1">
            <a:spLocks noChangeArrowheads="1"/>
          </p:cNvSpPr>
          <p:nvPr/>
        </p:nvSpPr>
        <p:spPr bwMode="auto">
          <a:xfrm>
            <a:off x="5486400" y="609600"/>
            <a:ext cx="2255838"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a:solidFill>
                  <a:srgbClr val="FFFF00"/>
                </a:solidFill>
                <a:latin typeface="Arial" pitchFamily="34" charset="0"/>
                <a:cs typeface="Arial" pitchFamily="34" charset="0"/>
              </a:rPr>
              <a:t>The simplest model shows the shopping as a single mass.</a:t>
            </a:r>
            <a:endParaRPr lang="en-US">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30E8B4C-C7A5-4323-9068-C3F7676D69D1}" type="slidenum">
              <a:rPr lang="en-GB" sz="2000" smtClean="0">
                <a:solidFill>
                  <a:schemeClr val="accent1"/>
                </a:solidFill>
              </a:rPr>
              <a:pPr eaLnBrk="1" hangingPunct="1"/>
              <a:t>46</a:t>
            </a:fld>
            <a:endParaRPr lang="en-GB" sz="2000" smtClean="0">
              <a:solidFill>
                <a:schemeClr val="accent1"/>
              </a:solidFill>
            </a:endParaRPr>
          </a:p>
        </p:txBody>
      </p:sp>
      <p:sp>
        <p:nvSpPr>
          <p:cNvPr id="52227"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222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2229" name="Rectangle 1026"/>
          <p:cNvSpPr>
            <a:spLocks noGrp="1" noChangeArrowheads="1"/>
          </p:cNvSpPr>
          <p:nvPr>
            <p:ph type="title"/>
          </p:nvPr>
        </p:nvSpPr>
        <p:spPr>
          <a:xfrm>
            <a:off x="2057400" y="1524000"/>
            <a:ext cx="5791200" cy="3733800"/>
          </a:xfrm>
        </p:spPr>
        <p:txBody>
          <a:bodyPr/>
          <a:lstStyle/>
          <a:p>
            <a:pPr algn="ctr" eaLnBrk="1" hangingPunct="1"/>
            <a:r>
              <a:rPr lang="en-GB" sz="7200" smtClean="0"/>
              <a:t>Measuring FORCES?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2660B58-1F02-4C3D-BF06-A947FC2B26D0}" type="slidenum">
              <a:rPr lang="en-GB" sz="2000" smtClean="0">
                <a:solidFill>
                  <a:schemeClr val="accent1"/>
                </a:solidFill>
              </a:rPr>
              <a:pPr eaLnBrk="1" hangingPunct="1"/>
              <a:t>47</a:t>
            </a:fld>
            <a:endParaRPr lang="en-GB" sz="2000" smtClean="0">
              <a:solidFill>
                <a:schemeClr val="accent1"/>
              </a:solidFill>
            </a:endParaRPr>
          </a:p>
        </p:txBody>
      </p:sp>
      <p:sp>
        <p:nvSpPr>
          <p:cNvPr id="53251"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3252"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3253" name="Rectangle 1026"/>
          <p:cNvSpPr>
            <a:spLocks noGrp="1" noChangeArrowheads="1"/>
          </p:cNvSpPr>
          <p:nvPr>
            <p:ph type="title"/>
          </p:nvPr>
        </p:nvSpPr>
        <p:spPr/>
        <p:txBody>
          <a:bodyPr/>
          <a:lstStyle/>
          <a:p>
            <a:pPr eaLnBrk="1" hangingPunct="1"/>
            <a:r>
              <a:rPr lang="en-GB" smtClean="0"/>
              <a:t>Measuring forces</a:t>
            </a:r>
          </a:p>
        </p:txBody>
      </p:sp>
      <p:sp>
        <p:nvSpPr>
          <p:cNvPr id="53254" name="Rectangle 1027"/>
          <p:cNvSpPr>
            <a:spLocks noGrp="1" noChangeArrowheads="1"/>
          </p:cNvSpPr>
          <p:nvPr>
            <p:ph type="body" sz="half" idx="1"/>
          </p:nvPr>
        </p:nvSpPr>
        <p:spPr>
          <a:xfrm>
            <a:off x="381000" y="1066800"/>
            <a:ext cx="2971800" cy="4800600"/>
          </a:xfrm>
        </p:spPr>
        <p:txBody>
          <a:bodyPr/>
          <a:lstStyle/>
          <a:p>
            <a:pPr eaLnBrk="1" hangingPunct="1"/>
            <a:r>
              <a:rPr lang="en-GB" sz="2800" smtClean="0"/>
              <a:t>We can use one of the effects of a force to measure forces. </a:t>
            </a:r>
          </a:p>
          <a:p>
            <a:pPr eaLnBrk="1" hangingPunct="1"/>
            <a:r>
              <a:rPr lang="en-GB" sz="2800" smtClean="0"/>
              <a:t>This is called HOOKES LAW</a:t>
            </a:r>
          </a:p>
        </p:txBody>
      </p:sp>
      <p:pic>
        <p:nvPicPr>
          <p:cNvPr id="53255" name="Picture 1028"/>
          <p:cNvPicPr>
            <a:picLocks noGrp="1" noChangeAspect="1" noChangeArrowheads="1"/>
          </p:cNvPicPr>
          <p:nvPr>
            <p:ph type="chart" sz="half" idx="2"/>
          </p:nvPr>
        </p:nvPicPr>
        <p:blipFill>
          <a:blip r:embed="rId2">
            <a:extLst>
              <a:ext uri="{28A0092B-C50C-407E-A947-70E740481C1C}">
                <a14:useLocalDpi xmlns:a14="http://schemas.microsoft.com/office/drawing/2010/main" val="0"/>
              </a:ext>
            </a:extLst>
          </a:blip>
          <a:srcRect l="17714" t="11075"/>
          <a:stretch>
            <a:fillRect/>
          </a:stretch>
        </p:blipFill>
        <p:spPr>
          <a:xfrm>
            <a:off x="3429000" y="838200"/>
            <a:ext cx="5454650" cy="5521325"/>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8ED8CFA-6379-48C6-89C3-1539554262BB}" type="slidenum">
              <a:rPr lang="en-GB" sz="2000" smtClean="0">
                <a:solidFill>
                  <a:schemeClr val="accent1"/>
                </a:solidFill>
              </a:rPr>
              <a:pPr eaLnBrk="1" hangingPunct="1"/>
              <a:t>48</a:t>
            </a:fld>
            <a:endParaRPr lang="en-GB" sz="2000" smtClean="0">
              <a:solidFill>
                <a:schemeClr val="accent1"/>
              </a:solidFill>
            </a:endParaRPr>
          </a:p>
        </p:txBody>
      </p:sp>
      <p:sp>
        <p:nvSpPr>
          <p:cNvPr id="5427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427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4277" name="Rectangle 1026"/>
          <p:cNvSpPr>
            <a:spLocks noGrp="1" noChangeArrowheads="1"/>
          </p:cNvSpPr>
          <p:nvPr>
            <p:ph type="title"/>
          </p:nvPr>
        </p:nvSpPr>
        <p:spPr>
          <a:xfrm>
            <a:off x="2057400" y="1524000"/>
            <a:ext cx="5791200" cy="3733800"/>
          </a:xfrm>
        </p:spPr>
        <p:txBody>
          <a:bodyPr/>
          <a:lstStyle/>
          <a:p>
            <a:pPr algn="ctr" eaLnBrk="1" hangingPunct="1"/>
            <a:r>
              <a:rPr lang="en-GB" sz="7200" smtClean="0"/>
              <a:t>Hookes</a:t>
            </a:r>
            <a:br>
              <a:rPr lang="en-GB" sz="7200" smtClean="0"/>
            </a:br>
            <a:r>
              <a:rPr lang="en-GB" sz="7200" smtClean="0"/>
              <a:t>law</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15E61D1-7660-4BA5-9D00-3AEBADE6CF83}" type="slidenum">
              <a:rPr lang="en-GB" sz="2000" smtClean="0">
                <a:solidFill>
                  <a:schemeClr val="accent1"/>
                </a:solidFill>
              </a:rPr>
              <a:pPr eaLnBrk="1" hangingPunct="1"/>
              <a:t>49</a:t>
            </a:fld>
            <a:endParaRPr lang="en-GB" sz="2000" smtClean="0">
              <a:solidFill>
                <a:schemeClr val="accent1"/>
              </a:solidFill>
            </a:endParaRPr>
          </a:p>
        </p:txBody>
      </p:sp>
      <p:sp>
        <p:nvSpPr>
          <p:cNvPr id="55299"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530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5301" name="Rectangle 1026"/>
          <p:cNvSpPr>
            <a:spLocks noGrp="1" noChangeArrowheads="1"/>
          </p:cNvSpPr>
          <p:nvPr>
            <p:ph type="title"/>
          </p:nvPr>
        </p:nvSpPr>
        <p:spPr/>
        <p:txBody>
          <a:bodyPr/>
          <a:lstStyle/>
          <a:p>
            <a:pPr eaLnBrk="1" hangingPunct="1"/>
            <a:endParaRPr lang="en-US" smtClean="0"/>
          </a:p>
        </p:txBody>
      </p:sp>
      <p:pic>
        <p:nvPicPr>
          <p:cNvPr id="55302" name="Picture 1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2409825" cy="387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3"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219200"/>
            <a:ext cx="2409825" cy="387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4" name="Picture 10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219200"/>
            <a:ext cx="2409825" cy="387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EF9E723-C5E0-40FC-92F8-164826D0BF8D}" type="slidenum">
              <a:rPr lang="en-GB" sz="2000" smtClean="0">
                <a:solidFill>
                  <a:schemeClr val="accent1"/>
                </a:solidFill>
              </a:rPr>
              <a:pPr eaLnBrk="1" hangingPunct="1"/>
              <a:t>5</a:t>
            </a:fld>
            <a:endParaRPr lang="en-GB" sz="2000" smtClean="0">
              <a:solidFill>
                <a:schemeClr val="accent1"/>
              </a:solidFill>
            </a:endParaRPr>
          </a:p>
        </p:txBody>
      </p:sp>
      <p:sp>
        <p:nvSpPr>
          <p:cNvPr id="717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17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173" name="Title 1"/>
          <p:cNvSpPr>
            <a:spLocks noGrp="1"/>
          </p:cNvSpPr>
          <p:nvPr>
            <p:ph type="title" idx="4294967295"/>
          </p:nvPr>
        </p:nvSpPr>
        <p:spPr/>
        <p:txBody>
          <a:bodyPr/>
          <a:lstStyle/>
          <a:p>
            <a:pPr eaLnBrk="1" hangingPunct="1"/>
            <a:r>
              <a:rPr lang="en-GB" smtClean="0"/>
              <a:t>Unit plan- Continued</a:t>
            </a:r>
          </a:p>
        </p:txBody>
      </p:sp>
      <p:sp>
        <p:nvSpPr>
          <p:cNvPr id="7174" name="Content Placeholder 2"/>
          <p:cNvSpPr>
            <a:spLocks noGrp="1"/>
          </p:cNvSpPr>
          <p:nvPr>
            <p:ph idx="4294967295"/>
          </p:nvPr>
        </p:nvSpPr>
        <p:spPr>
          <a:xfrm>
            <a:off x="228600" y="685800"/>
            <a:ext cx="7772400" cy="5715000"/>
          </a:xfrm>
        </p:spPr>
        <p:txBody>
          <a:bodyPr/>
          <a:lstStyle/>
          <a:p>
            <a:pPr eaLnBrk="1" hangingPunct="1">
              <a:buFont typeface="Wingdings" pitchFamily="2" charset="2"/>
              <a:buChar char="ü"/>
            </a:pPr>
            <a:r>
              <a:rPr lang="en-GB" smtClean="0"/>
              <a:t>Forces and speed</a:t>
            </a:r>
          </a:p>
          <a:p>
            <a:pPr eaLnBrk="1" hangingPunct="1">
              <a:buFont typeface="Wingdings" pitchFamily="2" charset="2"/>
              <a:buChar char="ü"/>
            </a:pPr>
            <a:r>
              <a:rPr lang="en-GB" smtClean="0">
                <a:cs typeface="Times New Roman" pitchFamily="18" charset="0"/>
              </a:rPr>
              <a:t>forces, including </a:t>
            </a:r>
          </a:p>
          <a:p>
            <a:pPr lvl="1" eaLnBrk="1" hangingPunct="1">
              <a:buFont typeface="Wingdings" pitchFamily="2" charset="2"/>
              <a:buNone/>
            </a:pPr>
            <a:r>
              <a:rPr lang="en-GB" smtClean="0">
                <a:cs typeface="Times New Roman" pitchFamily="18" charset="0"/>
              </a:rPr>
              <a:t>weight, friction, upthrust, </a:t>
            </a:r>
          </a:p>
          <a:p>
            <a:pPr eaLnBrk="1" hangingPunct="1">
              <a:buFont typeface="Wingdings" pitchFamily="2" charset="2"/>
              <a:buChar char="ü"/>
            </a:pPr>
            <a:r>
              <a:rPr lang="en-GB" smtClean="0">
                <a:latin typeface="Times New Roman" pitchFamily="18" charset="0"/>
                <a:cs typeface="Times New Roman" pitchFamily="18" charset="0"/>
              </a:rPr>
              <a:t>      </a:t>
            </a:r>
            <a:r>
              <a:rPr lang="en-GB" smtClean="0">
                <a:cs typeface="Times New Roman" pitchFamily="18" charset="0"/>
              </a:rPr>
              <a:t>acceleration</a:t>
            </a:r>
          </a:p>
          <a:p>
            <a:pPr eaLnBrk="1" hangingPunct="1">
              <a:buFont typeface="Wingdings" pitchFamily="2" charset="2"/>
              <a:buChar char="ü"/>
            </a:pPr>
            <a:r>
              <a:rPr lang="en-GB" smtClean="0">
                <a:latin typeface="Times New Roman" pitchFamily="18" charset="0"/>
                <a:cs typeface="Times New Roman" pitchFamily="18" charset="0"/>
              </a:rPr>
              <a:t>    </a:t>
            </a:r>
            <a:r>
              <a:rPr lang="en-GB" smtClean="0">
                <a:cs typeface="Times New Roman" pitchFamily="18" charset="0"/>
              </a:rPr>
              <a:t>Newton’s Laws of Motion</a:t>
            </a:r>
          </a:p>
          <a:p>
            <a:pPr eaLnBrk="1" hangingPunct="1">
              <a:buFont typeface="Wingdings" pitchFamily="2" charset="2"/>
              <a:buChar char="ü"/>
            </a:pPr>
            <a:r>
              <a:rPr lang="en-GB" smtClean="0">
                <a:latin typeface="Times New Roman" pitchFamily="18" charset="0"/>
                <a:cs typeface="Times New Roman" pitchFamily="18" charset="0"/>
              </a:rPr>
              <a:t>    </a:t>
            </a:r>
            <a:r>
              <a:rPr lang="en-GB" smtClean="0">
                <a:cs typeface="Times New Roman" pitchFamily="18" charset="0"/>
              </a:rPr>
              <a:t>&amp; momentum if you can handle it!</a:t>
            </a:r>
          </a:p>
          <a:p>
            <a:pPr eaLnBrk="1" hangingPunct="1">
              <a:buFont typeface="Wingdings" pitchFamily="2" charset="2"/>
              <a:buChar char="ü"/>
            </a:pPr>
            <a:r>
              <a:rPr lang="en-GB" smtClean="0"/>
              <a:t>The Effect of Forces investigation</a:t>
            </a:r>
          </a:p>
          <a:p>
            <a:pPr eaLnBrk="1" hangingPunct="1">
              <a:buFont typeface="Wingdings" pitchFamily="2" charset="2"/>
              <a:buChar char="ü"/>
            </a:pPr>
            <a:r>
              <a:rPr lang="en-GB" smtClean="0"/>
              <a:t>Frictions investigation</a:t>
            </a:r>
          </a:p>
          <a:p>
            <a:pPr eaLnBrk="1" hangingPunct="1">
              <a:buFont typeface="Wingdings" pitchFamily="2" charset="2"/>
              <a:buChar char="ü"/>
            </a:pPr>
            <a:r>
              <a:rPr lang="en-GB" smtClean="0"/>
              <a:t>Frictions investigation part 2</a:t>
            </a:r>
          </a:p>
          <a:p>
            <a:pPr eaLnBrk="1" hangingPunct="1">
              <a:buFont typeface="Wingdings" pitchFamily="2" charset="2"/>
              <a:buChar char="ü"/>
            </a:pPr>
            <a:r>
              <a:rPr lang="en-GB" smtClean="0"/>
              <a:t>Recap</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A7E69AF-299C-483F-BC94-4BDA9562CCCB}" type="slidenum">
              <a:rPr lang="en-GB" sz="2000" smtClean="0">
                <a:solidFill>
                  <a:schemeClr val="accent1"/>
                </a:solidFill>
              </a:rPr>
              <a:pPr eaLnBrk="1" hangingPunct="1"/>
              <a:t>50</a:t>
            </a:fld>
            <a:endParaRPr lang="en-GB" sz="2000" smtClean="0">
              <a:solidFill>
                <a:schemeClr val="accent1"/>
              </a:solidFill>
            </a:endParaRPr>
          </a:p>
        </p:txBody>
      </p:sp>
      <p:sp>
        <p:nvSpPr>
          <p:cNvPr id="5632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632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6325" name="Rectangle 1026"/>
          <p:cNvSpPr>
            <a:spLocks noGrp="1" noChangeArrowheads="1"/>
          </p:cNvSpPr>
          <p:nvPr>
            <p:ph type="title"/>
          </p:nvPr>
        </p:nvSpPr>
        <p:spPr/>
        <p:txBody>
          <a:bodyPr/>
          <a:lstStyle/>
          <a:p>
            <a:pPr eaLnBrk="1" hangingPunct="1"/>
            <a:r>
              <a:rPr lang="en-GB" sz="2400" b="1" smtClean="0">
                <a:cs typeface="Times New Roman" pitchFamily="18" charset="0"/>
              </a:rPr>
              <a:t>Procedure</a:t>
            </a:r>
            <a:br>
              <a:rPr lang="en-GB" sz="2400" b="1" smtClean="0">
                <a:cs typeface="Times New Roman" pitchFamily="18" charset="0"/>
              </a:rPr>
            </a:br>
            <a:endParaRPr lang="en-GB" sz="2400" b="1" smtClean="0">
              <a:cs typeface="Times New Roman" pitchFamily="18" charset="0"/>
            </a:endParaRPr>
          </a:p>
        </p:txBody>
      </p:sp>
      <p:sp>
        <p:nvSpPr>
          <p:cNvPr id="56326" name="Rectangle 1027"/>
          <p:cNvSpPr>
            <a:spLocks noGrp="1" noChangeArrowheads="1"/>
          </p:cNvSpPr>
          <p:nvPr>
            <p:ph type="body" idx="1"/>
          </p:nvPr>
        </p:nvSpPr>
        <p:spPr>
          <a:xfrm>
            <a:off x="0" y="609600"/>
            <a:ext cx="8229600" cy="6096000"/>
          </a:xfrm>
        </p:spPr>
        <p:txBody>
          <a:bodyPr/>
          <a:lstStyle/>
          <a:p>
            <a:pPr eaLnBrk="1" hangingPunct="1">
              <a:lnSpc>
                <a:spcPct val="90000"/>
              </a:lnSpc>
            </a:pPr>
            <a:r>
              <a:rPr lang="en-GB" smtClean="0">
                <a:cs typeface="Times New Roman" pitchFamily="18" charset="0"/>
              </a:rPr>
              <a:t>Hang a spring from a clamp stand make sure it cannot fly off. </a:t>
            </a:r>
          </a:p>
          <a:p>
            <a:pPr eaLnBrk="1" hangingPunct="1">
              <a:lnSpc>
                <a:spcPct val="90000"/>
              </a:lnSpc>
            </a:pPr>
            <a:r>
              <a:rPr lang="en-GB" smtClean="0">
                <a:cs typeface="Times New Roman" pitchFamily="18" charset="0"/>
              </a:rPr>
              <a:t>Clamp the metre stick vertically in the clamp, alongside the spring. </a:t>
            </a:r>
          </a:p>
          <a:p>
            <a:pPr eaLnBrk="1" hangingPunct="1">
              <a:lnSpc>
                <a:spcPct val="90000"/>
              </a:lnSpc>
            </a:pPr>
            <a:r>
              <a:rPr lang="en-GB" smtClean="0">
                <a:cs typeface="Times New Roman" pitchFamily="18" charset="0"/>
              </a:rPr>
              <a:t>Record the metre rule reading level with the bottom of the spring. The number of masses hanging from the spring is 0 and the extension of the spring is 0 cm. </a:t>
            </a:r>
          </a:p>
          <a:p>
            <a:pPr eaLnBrk="1" hangingPunct="1">
              <a:lnSpc>
                <a:spcPct val="90000"/>
              </a:lnSpc>
            </a:pPr>
            <a:r>
              <a:rPr lang="en-GB" smtClean="0">
                <a:cs typeface="Times New Roman" pitchFamily="18" charset="0"/>
              </a:rPr>
              <a:t>Hang a mass hanger from the bottom of the spring. Record the new metrestick reading, the number of masses (1) and the extension of the spring.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F30DC39-D1A4-439A-AC9D-0FDC3D90BD8B}" type="slidenum">
              <a:rPr lang="en-GB" sz="2000" smtClean="0">
                <a:solidFill>
                  <a:schemeClr val="accent1"/>
                </a:solidFill>
              </a:rPr>
              <a:pPr eaLnBrk="1" hangingPunct="1"/>
              <a:t>51</a:t>
            </a:fld>
            <a:endParaRPr lang="en-GB" sz="2000" smtClean="0">
              <a:solidFill>
                <a:schemeClr val="accent1"/>
              </a:solidFill>
            </a:endParaRPr>
          </a:p>
        </p:txBody>
      </p:sp>
      <p:sp>
        <p:nvSpPr>
          <p:cNvPr id="5734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734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7349" name="Rectangle 2050"/>
          <p:cNvSpPr>
            <a:spLocks noGrp="1" noChangeArrowheads="1"/>
          </p:cNvSpPr>
          <p:nvPr>
            <p:ph type="title"/>
          </p:nvPr>
        </p:nvSpPr>
        <p:spPr/>
        <p:txBody>
          <a:bodyPr/>
          <a:lstStyle/>
          <a:p>
            <a:pPr eaLnBrk="1" hangingPunct="1"/>
            <a:r>
              <a:rPr lang="en-GB" sz="2400" b="1" smtClean="0">
                <a:cs typeface="Times New Roman" pitchFamily="18" charset="0"/>
              </a:rPr>
              <a:t>Procedure</a:t>
            </a:r>
            <a:br>
              <a:rPr lang="en-GB" sz="2400" b="1" smtClean="0">
                <a:cs typeface="Times New Roman" pitchFamily="18" charset="0"/>
              </a:rPr>
            </a:br>
            <a:endParaRPr lang="en-GB" sz="2400" b="1" smtClean="0">
              <a:cs typeface="Times New Roman" pitchFamily="18" charset="0"/>
            </a:endParaRPr>
          </a:p>
        </p:txBody>
      </p:sp>
      <p:sp>
        <p:nvSpPr>
          <p:cNvPr id="57350" name="Rectangle 2051"/>
          <p:cNvSpPr>
            <a:spLocks noGrp="1" noChangeArrowheads="1"/>
          </p:cNvSpPr>
          <p:nvPr>
            <p:ph type="body" idx="1"/>
          </p:nvPr>
        </p:nvSpPr>
        <p:spPr>
          <a:xfrm>
            <a:off x="152400" y="838200"/>
            <a:ext cx="8229600" cy="5638800"/>
          </a:xfrm>
        </p:spPr>
        <p:txBody>
          <a:bodyPr/>
          <a:lstStyle/>
          <a:p>
            <a:pPr eaLnBrk="1" hangingPunct="1"/>
            <a:r>
              <a:rPr lang="en-GB" sz="3600" smtClean="0">
                <a:cs typeface="Times New Roman" pitchFamily="18" charset="0"/>
              </a:rPr>
              <a:t>Repeat this for 5 masses  </a:t>
            </a:r>
            <a:br>
              <a:rPr lang="en-GB" sz="3600" smtClean="0">
                <a:cs typeface="Times New Roman" pitchFamily="18" charset="0"/>
              </a:rPr>
            </a:br>
            <a:r>
              <a:rPr lang="en-GB" sz="3600" smtClean="0">
                <a:cs typeface="Times New Roman" pitchFamily="18" charset="0"/>
              </a:rPr>
              <a:t>Plot the number of masses on the horizontal axis, since it is the input (or independent) variable. The extension of the spring is the output (or dependent) variable and you should plot it on the vertical axis.</a:t>
            </a:r>
            <a:r>
              <a:rPr lang="en-GB" smtClean="0">
                <a:cs typeface="Times New Roman" pitchFamily="18" charset="0"/>
              </a:rPr>
              <a:t> </a:t>
            </a:r>
          </a:p>
          <a:p>
            <a:pPr eaLnBrk="1" hangingPunct="1"/>
            <a:endParaRPr lang="en-GB"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BF6467D-97F7-4CD5-A6B2-AD036CFBF0B0}" type="slidenum">
              <a:rPr lang="en-GB" sz="2000" smtClean="0">
                <a:solidFill>
                  <a:schemeClr val="accent1"/>
                </a:solidFill>
              </a:rPr>
              <a:pPr eaLnBrk="1" hangingPunct="1"/>
              <a:t>52</a:t>
            </a:fld>
            <a:endParaRPr lang="en-GB" sz="2000" smtClean="0">
              <a:solidFill>
                <a:schemeClr val="accent1"/>
              </a:solidFill>
            </a:endParaRPr>
          </a:p>
        </p:txBody>
      </p:sp>
      <p:sp>
        <p:nvSpPr>
          <p:cNvPr id="5837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837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8373" name="Rectangle 2050"/>
          <p:cNvSpPr>
            <a:spLocks noGrp="1" noChangeArrowheads="1"/>
          </p:cNvSpPr>
          <p:nvPr>
            <p:ph type="title"/>
          </p:nvPr>
        </p:nvSpPr>
        <p:spPr/>
        <p:txBody>
          <a:bodyPr/>
          <a:lstStyle/>
          <a:p>
            <a:pPr eaLnBrk="1" hangingPunct="1"/>
            <a:r>
              <a:rPr lang="en-GB" sz="2800" smtClean="0"/>
              <a:t>extension</a:t>
            </a:r>
          </a:p>
        </p:txBody>
      </p:sp>
      <p:sp>
        <p:nvSpPr>
          <p:cNvPr id="58374" name="Rectangle 2051"/>
          <p:cNvSpPr>
            <a:spLocks noGrp="1" noChangeArrowheads="1"/>
          </p:cNvSpPr>
          <p:nvPr>
            <p:ph type="body" idx="1"/>
          </p:nvPr>
        </p:nvSpPr>
        <p:spPr/>
        <p:txBody>
          <a:bodyPr/>
          <a:lstStyle/>
          <a:p>
            <a:pPr eaLnBrk="1" hangingPunct="1"/>
            <a:r>
              <a:rPr lang="en-GB" smtClean="0"/>
              <a:t>Repeat the experiment with sweet laces and see if the experiment gives the same results.</a:t>
            </a:r>
          </a:p>
          <a:p>
            <a:pPr eaLnBrk="1" hangingPunct="1"/>
            <a:r>
              <a:rPr lang="en-GB" smtClean="0"/>
              <a:t>DO NOT EAT THE LACES!</a:t>
            </a:r>
          </a:p>
          <a:p>
            <a:pPr eaLnBrk="1" hangingPunct="1"/>
            <a:r>
              <a:rPr lang="en-GB" smtClean="0"/>
              <a:t>AVOID SUGAR COATED LACES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CE22BC5-E3B1-4B07-8B7A-54A1571C8664}" type="slidenum">
              <a:rPr lang="en-GB" sz="2000" smtClean="0">
                <a:solidFill>
                  <a:schemeClr val="accent1"/>
                </a:solidFill>
              </a:rPr>
              <a:pPr eaLnBrk="1" hangingPunct="1"/>
              <a:t>53</a:t>
            </a:fld>
            <a:endParaRPr lang="en-GB" sz="2000" smtClean="0">
              <a:solidFill>
                <a:schemeClr val="accent1"/>
              </a:solidFill>
            </a:endParaRPr>
          </a:p>
        </p:txBody>
      </p:sp>
      <p:sp>
        <p:nvSpPr>
          <p:cNvPr id="59395"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5939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59397" name="AutoShape 2"/>
          <p:cNvSpPr>
            <a:spLocks noChangeAspect="1" noChangeArrowheads="1"/>
          </p:cNvSpPr>
          <p:nvPr/>
        </p:nvSpPr>
        <p:spPr bwMode="auto">
          <a:xfrm>
            <a:off x="6588125" y="2565400"/>
            <a:ext cx="181610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9398" name="Rectangle 3"/>
          <p:cNvSpPr>
            <a:spLocks noChangeArrowheads="1"/>
          </p:cNvSpPr>
          <p:nvPr/>
        </p:nvSpPr>
        <p:spPr bwMode="auto">
          <a:xfrm>
            <a:off x="6372225" y="1150938"/>
            <a:ext cx="428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Arial" pitchFamily="34" charset="0"/>
                <a:cs typeface="Arial" pitchFamily="34" charset="0"/>
              </a:rPr>
              <a:t> </a:t>
            </a:r>
            <a:endParaRPr lang="en-US" sz="1800">
              <a:latin typeface="Arial" pitchFamily="34" charset="0"/>
              <a:cs typeface="Arial" pitchFamily="34" charset="0"/>
            </a:endParaRPr>
          </a:p>
        </p:txBody>
      </p:sp>
      <p:pic>
        <p:nvPicPr>
          <p:cNvPr id="5939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1268413"/>
            <a:ext cx="217805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5" descr="sheila jpegged lo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425" y="836613"/>
            <a:ext cx="3671888"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1" name="Text Box 6"/>
          <p:cNvSpPr txBox="1">
            <a:spLocks noChangeArrowheads="1"/>
          </p:cNvSpPr>
          <p:nvPr/>
        </p:nvSpPr>
        <p:spPr bwMode="auto">
          <a:xfrm>
            <a:off x="6553200" y="1600200"/>
            <a:ext cx="23749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chemeClr val="bg1"/>
                </a:solidFill>
                <a:latin typeface="Arial" pitchFamily="34" charset="0"/>
                <a:cs typeface="Arial" pitchFamily="34" charset="0"/>
              </a:rPr>
              <a:t>The spring exerts a force upwards on the mass.</a:t>
            </a:r>
            <a:endParaRPr lang="en-US">
              <a:solidFill>
                <a:schemeClr val="bg1"/>
              </a:solidFill>
              <a:latin typeface="Arial" pitchFamily="34" charset="0"/>
              <a:cs typeface="Arial" pitchFamily="34" charset="0"/>
            </a:endParaRPr>
          </a:p>
        </p:txBody>
      </p:sp>
      <p:sp>
        <p:nvSpPr>
          <p:cNvPr id="59402" name="Text Box 7"/>
          <p:cNvSpPr txBox="1">
            <a:spLocks noChangeArrowheads="1"/>
          </p:cNvSpPr>
          <p:nvPr/>
        </p:nvSpPr>
        <p:spPr bwMode="auto">
          <a:xfrm>
            <a:off x="6629400" y="3733800"/>
            <a:ext cx="21590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chemeClr val="bg1"/>
                </a:solidFill>
                <a:latin typeface="Arial" pitchFamily="34" charset="0"/>
                <a:cs typeface="Arial" pitchFamily="34" charset="0"/>
              </a:rPr>
              <a:t>The Force of gravity exerts a force downwards on the mass.</a:t>
            </a:r>
            <a:endParaRPr lang="en-US">
              <a:solidFill>
                <a:schemeClr val="bg1"/>
              </a:solidFill>
              <a:latin typeface="Arial" pitchFamily="34" charset="0"/>
              <a:cs typeface="Arial" pitchFamily="34" charset="0"/>
            </a:endParaRPr>
          </a:p>
        </p:txBody>
      </p:sp>
      <p:sp>
        <p:nvSpPr>
          <p:cNvPr id="59403" name="AutoShape 8"/>
          <p:cNvSpPr>
            <a:spLocks noChangeArrowheads="1"/>
          </p:cNvSpPr>
          <p:nvPr/>
        </p:nvSpPr>
        <p:spPr bwMode="auto">
          <a:xfrm>
            <a:off x="5795963" y="2636838"/>
            <a:ext cx="360362" cy="1079500"/>
          </a:xfrm>
          <a:prstGeom prst="upArrow">
            <a:avLst>
              <a:gd name="adj1" fmla="val 50000"/>
              <a:gd name="adj2" fmla="val 7489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4" name="AutoShape 9"/>
          <p:cNvSpPr>
            <a:spLocks noChangeArrowheads="1"/>
          </p:cNvSpPr>
          <p:nvPr/>
        </p:nvSpPr>
        <p:spPr bwMode="auto">
          <a:xfrm>
            <a:off x="5795963" y="3860800"/>
            <a:ext cx="360362" cy="1008063"/>
          </a:xfrm>
          <a:prstGeom prst="downArrow">
            <a:avLst>
              <a:gd name="adj1" fmla="val 50000"/>
              <a:gd name="adj2" fmla="val 6993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5" name="Text Box 10"/>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Arial" pitchFamily="34" charset="0"/>
                <a:cs typeface="Arial" pitchFamily="34" charset="0"/>
              </a:rPr>
              <a:t>1.9</a:t>
            </a:r>
            <a:endParaRPr lang="en-US" sz="1800">
              <a:latin typeface="Arial" pitchFamily="34" charset="0"/>
              <a:cs typeface="Arial" pitchFamily="34" charset="0"/>
            </a:endParaRPr>
          </a:p>
        </p:txBody>
      </p:sp>
      <p:sp>
        <p:nvSpPr>
          <p:cNvPr id="59406" name="Rectangle 11"/>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F797F06-E090-4D74-A3B5-CE0A80F86B2D}" type="slidenum">
              <a:rPr lang="en-GB" sz="2000" smtClean="0">
                <a:solidFill>
                  <a:schemeClr val="accent1"/>
                </a:solidFill>
              </a:rPr>
              <a:pPr eaLnBrk="1" hangingPunct="1"/>
              <a:t>54</a:t>
            </a:fld>
            <a:endParaRPr lang="en-GB" sz="2000" smtClean="0">
              <a:solidFill>
                <a:schemeClr val="accent1"/>
              </a:solidFill>
            </a:endParaRPr>
          </a:p>
        </p:txBody>
      </p:sp>
      <p:sp>
        <p:nvSpPr>
          <p:cNvPr id="6041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042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60421" name="Rectangle 2"/>
          <p:cNvSpPr>
            <a:spLocks noGrp="1" noChangeArrowheads="1"/>
          </p:cNvSpPr>
          <p:nvPr>
            <p:ph type="title"/>
          </p:nvPr>
        </p:nvSpPr>
        <p:spPr>
          <a:xfrm>
            <a:off x="468313" y="0"/>
            <a:ext cx="8229600" cy="838200"/>
          </a:xfrm>
        </p:spPr>
        <p:txBody>
          <a:bodyPr/>
          <a:lstStyle/>
          <a:p>
            <a:pPr eaLnBrk="1" hangingPunct="1"/>
            <a:r>
              <a:rPr lang="en-GB" sz="2800" smtClean="0"/>
              <a:t>Homework: Spring experiment</a:t>
            </a:r>
          </a:p>
        </p:txBody>
      </p:sp>
      <p:sp>
        <p:nvSpPr>
          <p:cNvPr id="60422" name="Text Box 4"/>
          <p:cNvSpPr txBox="1">
            <a:spLocks noChangeArrowheads="1"/>
          </p:cNvSpPr>
          <p:nvPr/>
        </p:nvSpPr>
        <p:spPr bwMode="auto">
          <a:xfrm>
            <a:off x="115888" y="1052513"/>
            <a:ext cx="3735387"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600">
                <a:solidFill>
                  <a:srgbClr val="FF0066"/>
                </a:solidFill>
                <a:latin typeface="Arial" pitchFamily="34" charset="0"/>
                <a:cs typeface="Arial" pitchFamily="34" charset="0"/>
              </a:rPr>
              <a:t>This data is in the homework sheets. </a:t>
            </a:r>
            <a:r>
              <a:rPr lang="en-GB" sz="3600">
                <a:solidFill>
                  <a:srgbClr val="FFFF00"/>
                </a:solidFill>
                <a:latin typeface="Arial" pitchFamily="34" charset="0"/>
                <a:cs typeface="Arial" pitchFamily="34" charset="0"/>
              </a:rPr>
              <a:t>Draw a graph using the data</a:t>
            </a:r>
            <a:r>
              <a:rPr lang="en-GB" sz="3600">
                <a:solidFill>
                  <a:srgbClr val="FF0066"/>
                </a:solidFill>
                <a:latin typeface="Arial" pitchFamily="34" charset="0"/>
                <a:cs typeface="Arial" pitchFamily="34" charset="0"/>
              </a:rPr>
              <a:t> in this table so you will be able to compare the two springs.</a:t>
            </a:r>
          </a:p>
        </p:txBody>
      </p:sp>
      <p:graphicFrame>
        <p:nvGraphicFramePr>
          <p:cNvPr id="2" name="Table 1"/>
          <p:cNvGraphicFramePr>
            <a:graphicFrameLocks noGrp="1"/>
          </p:cNvGraphicFramePr>
          <p:nvPr/>
        </p:nvGraphicFramePr>
        <p:xfrm>
          <a:off x="3995738" y="692150"/>
          <a:ext cx="4657725" cy="5672134"/>
        </p:xfrm>
        <a:graphic>
          <a:graphicData uri="http://schemas.openxmlformats.org/drawingml/2006/table">
            <a:tbl>
              <a:tblPr>
                <a:tableStyleId>{5C22544A-7EE6-4342-B048-85BDC9FD1C3A}</a:tableStyleId>
              </a:tblPr>
              <a:tblGrid>
                <a:gridCol w="1387407"/>
                <a:gridCol w="1513535"/>
                <a:gridCol w="1756783"/>
              </a:tblGrid>
              <a:tr h="436318">
                <a:tc>
                  <a:txBody>
                    <a:bodyPr/>
                    <a:lstStyle/>
                    <a:p>
                      <a:pPr algn="ctr" fontAlgn="b"/>
                      <a:r>
                        <a:rPr lang="en-GB" sz="2800" u="none" strike="noStrike" dirty="0">
                          <a:effectLst/>
                        </a:rPr>
                        <a:t>Weight</a:t>
                      </a:r>
                      <a:endParaRPr lang="en-GB" sz="2800" b="0" i="0" u="none" strike="noStrike" dirty="0">
                        <a:solidFill>
                          <a:srgbClr val="FF0000"/>
                        </a:solidFill>
                        <a:effectLst/>
                        <a:latin typeface="Calibri"/>
                      </a:endParaRPr>
                    </a:p>
                  </a:txBody>
                  <a:tcPr marL="9526" marR="9526" marT="9527" marB="0" anchor="b"/>
                </a:tc>
                <a:tc gridSpan="2">
                  <a:txBody>
                    <a:bodyPr/>
                    <a:lstStyle/>
                    <a:p>
                      <a:pPr algn="ctr" fontAlgn="b"/>
                      <a:r>
                        <a:rPr lang="en-GB" sz="2800" u="none" strike="noStrike">
                          <a:effectLst/>
                        </a:rPr>
                        <a:t>Extension (cm)</a:t>
                      </a:r>
                      <a:endParaRPr lang="en-GB" sz="2800" b="0" i="0" u="none" strike="noStrike">
                        <a:solidFill>
                          <a:srgbClr val="FF0000"/>
                        </a:solidFill>
                        <a:effectLst/>
                        <a:latin typeface="Calibri"/>
                      </a:endParaRPr>
                    </a:p>
                  </a:txBody>
                  <a:tcPr marL="9526" marR="9526" marT="9527" marB="0" anchor="b"/>
                </a:tc>
                <a:tc hMerge="1">
                  <a:txBody>
                    <a:bodyPr/>
                    <a:lstStyle/>
                    <a:p>
                      <a:endParaRPr lang="en-GB"/>
                    </a:p>
                  </a:txBody>
                  <a:tcPr/>
                </a:tc>
              </a:tr>
              <a:tr h="436318">
                <a:tc>
                  <a:txBody>
                    <a:bodyPr/>
                    <a:lstStyle/>
                    <a:p>
                      <a:pPr algn="ctr" fontAlgn="b"/>
                      <a:r>
                        <a:rPr lang="en-GB" sz="2800" u="none" strike="noStrike">
                          <a:effectLst/>
                        </a:rPr>
                        <a:t>(N)</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Spring 1</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Spring 2</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dirty="0">
                          <a:effectLst/>
                        </a:rPr>
                        <a:t>0</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a:effectLst/>
                        </a:rPr>
                        <a:t>0.0</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0.0</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1</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2.4</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1.7</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2</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dirty="0">
                          <a:effectLst/>
                        </a:rPr>
                        <a:t>4.8</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a:effectLst/>
                        </a:rPr>
                        <a:t>3.4</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3</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7.2</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5.1</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4</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9.6</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6.8</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5</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12.0</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8.5</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6</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14.4</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10.2</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7</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16.8</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11.9</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8</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19.2</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13.6</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9</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21.6</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15.3</a:t>
                      </a:r>
                      <a:endParaRPr lang="en-GB" sz="2800" b="0" i="0" u="none" strike="noStrike">
                        <a:solidFill>
                          <a:srgbClr val="FF0000"/>
                        </a:solidFill>
                        <a:effectLst/>
                        <a:latin typeface="Calibri"/>
                      </a:endParaRPr>
                    </a:p>
                  </a:txBody>
                  <a:tcPr marL="9526" marR="9526" marT="9527" marB="0" anchor="b"/>
                </a:tc>
              </a:tr>
              <a:tr h="436318">
                <a:tc>
                  <a:txBody>
                    <a:bodyPr/>
                    <a:lstStyle/>
                    <a:p>
                      <a:pPr algn="ctr" fontAlgn="b"/>
                      <a:r>
                        <a:rPr lang="en-GB" sz="2800" u="none" strike="noStrike">
                          <a:effectLst/>
                        </a:rPr>
                        <a:t>10</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a:effectLst/>
                        </a:rPr>
                        <a:t>24.0</a:t>
                      </a:r>
                      <a:endParaRPr lang="en-GB" sz="2800" b="0" i="0" u="none" strike="noStrike">
                        <a:solidFill>
                          <a:srgbClr val="FF0000"/>
                        </a:solidFill>
                        <a:effectLst/>
                        <a:latin typeface="Calibri"/>
                      </a:endParaRPr>
                    </a:p>
                  </a:txBody>
                  <a:tcPr marL="9526" marR="9526" marT="9527" marB="0" anchor="b"/>
                </a:tc>
                <a:tc>
                  <a:txBody>
                    <a:bodyPr/>
                    <a:lstStyle/>
                    <a:p>
                      <a:pPr algn="ctr" fontAlgn="b"/>
                      <a:r>
                        <a:rPr lang="en-GB" sz="2800" u="none" strike="noStrike" dirty="0">
                          <a:effectLst/>
                        </a:rPr>
                        <a:t>17.0</a:t>
                      </a:r>
                      <a:endParaRPr lang="en-GB" sz="2800" b="0" i="0" u="none" strike="noStrike" dirty="0">
                        <a:solidFill>
                          <a:srgbClr val="FF0000"/>
                        </a:solidFill>
                        <a:effectLst/>
                        <a:latin typeface="Calibri"/>
                      </a:endParaRPr>
                    </a:p>
                  </a:txBody>
                  <a:tcPr marL="9526" marR="9526" marT="9527" marB="0" anchor="b"/>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9EF3546-D206-46FC-8A60-BFAC16CD61CA}" type="slidenum">
              <a:rPr lang="en-GB" sz="2000" smtClean="0">
                <a:solidFill>
                  <a:schemeClr val="accent1"/>
                </a:solidFill>
              </a:rPr>
              <a:pPr eaLnBrk="1" hangingPunct="1"/>
              <a:t>55</a:t>
            </a:fld>
            <a:endParaRPr lang="en-GB" sz="2000" smtClean="0">
              <a:solidFill>
                <a:schemeClr val="accent1"/>
              </a:solidFill>
            </a:endParaRPr>
          </a:p>
        </p:txBody>
      </p:sp>
      <p:sp>
        <p:nvSpPr>
          <p:cNvPr id="6144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144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 name="Rectangle 6"/>
          <p:cNvSpPr/>
          <p:nvPr/>
        </p:nvSpPr>
        <p:spPr>
          <a:xfrm>
            <a:off x="0" y="188913"/>
            <a:ext cx="9144000" cy="66690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aphicFrame>
        <p:nvGraphicFramePr>
          <p:cNvPr id="9" name="Chart 8"/>
          <p:cNvGraphicFramePr>
            <a:graphicFrameLocks noGrp="1"/>
          </p:cNvGraphicFramePr>
          <p:nvPr/>
        </p:nvGraphicFramePr>
        <p:xfrm>
          <a:off x="107504" y="482647"/>
          <a:ext cx="9305192" cy="608134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F579E5C-AFDC-4C21-BD1A-07FD48200A62}" type="slidenum">
              <a:rPr lang="en-GB" sz="2000" smtClean="0">
                <a:solidFill>
                  <a:schemeClr val="accent1"/>
                </a:solidFill>
              </a:rPr>
              <a:pPr eaLnBrk="1" hangingPunct="1"/>
              <a:t>56</a:t>
            </a:fld>
            <a:endParaRPr lang="en-GB" sz="2000" smtClean="0">
              <a:solidFill>
                <a:schemeClr val="accent1"/>
              </a:solidFill>
            </a:endParaRPr>
          </a:p>
        </p:txBody>
      </p:sp>
      <p:sp>
        <p:nvSpPr>
          <p:cNvPr id="62467"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246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62469" name="Rectangle 2050"/>
          <p:cNvSpPr>
            <a:spLocks noGrp="1" noChangeArrowheads="1"/>
          </p:cNvSpPr>
          <p:nvPr>
            <p:ph type="title"/>
          </p:nvPr>
        </p:nvSpPr>
        <p:spPr/>
        <p:txBody>
          <a:bodyPr/>
          <a:lstStyle/>
          <a:p>
            <a:pPr eaLnBrk="1" hangingPunct="1"/>
            <a:r>
              <a:rPr lang="en-US" smtClean="0"/>
              <a:t>HOOKE’S LAW CONCLUSION</a:t>
            </a:r>
          </a:p>
        </p:txBody>
      </p:sp>
      <p:sp>
        <p:nvSpPr>
          <p:cNvPr id="62470" name="Rectangle 2051"/>
          <p:cNvSpPr>
            <a:spLocks noGrp="1" noChangeArrowheads="1"/>
          </p:cNvSpPr>
          <p:nvPr>
            <p:ph type="body" idx="1"/>
          </p:nvPr>
        </p:nvSpPr>
        <p:spPr>
          <a:xfrm>
            <a:off x="5867400" y="1447800"/>
            <a:ext cx="2590800" cy="4114800"/>
          </a:xfrm>
        </p:spPr>
        <p:txBody>
          <a:bodyPr/>
          <a:lstStyle/>
          <a:p>
            <a:pPr eaLnBrk="1" hangingPunct="1"/>
            <a:r>
              <a:rPr lang="en-GB" smtClean="0"/>
              <a:t>Double the force and you double the stretch.</a:t>
            </a:r>
          </a:p>
          <a:p>
            <a:pPr eaLnBrk="1" hangingPunct="1"/>
            <a:r>
              <a:rPr lang="en-GB" smtClean="0"/>
              <a:t>Hmm- we can use this!</a:t>
            </a:r>
          </a:p>
        </p:txBody>
      </p:sp>
      <p:sp>
        <p:nvSpPr>
          <p:cNvPr id="62471" name="Rectangle 2053"/>
          <p:cNvSpPr>
            <a:spLocks noChangeArrowheads="1"/>
          </p:cNvSpPr>
          <p:nvPr/>
        </p:nvSpPr>
        <p:spPr bwMode="auto">
          <a:xfrm>
            <a:off x="2719388" y="1814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62472" name="Picture 205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295400"/>
            <a:ext cx="5053013" cy="4403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9BAF75F-439B-409C-A4A7-A149FF7D0FD1}" type="slidenum">
              <a:rPr lang="en-GB" sz="2000" smtClean="0">
                <a:solidFill>
                  <a:schemeClr val="accent1"/>
                </a:solidFill>
              </a:rPr>
              <a:pPr eaLnBrk="1" hangingPunct="1"/>
              <a:t>57</a:t>
            </a:fld>
            <a:endParaRPr lang="en-GB" sz="2000" smtClean="0">
              <a:solidFill>
                <a:schemeClr val="accent1"/>
              </a:solidFill>
            </a:endParaRPr>
          </a:p>
        </p:txBody>
      </p:sp>
      <p:sp>
        <p:nvSpPr>
          <p:cNvPr id="63491"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349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aphicFrame>
        <p:nvGraphicFramePr>
          <p:cNvPr id="63493" name="Object 6"/>
          <p:cNvGraphicFramePr>
            <a:graphicFrameLocks noChangeAspect="1"/>
          </p:cNvGraphicFramePr>
          <p:nvPr>
            <p:extLst>
              <p:ext uri="{D42A27DB-BD31-4B8C-83A1-F6EECF244321}">
                <p14:modId xmlns:p14="http://schemas.microsoft.com/office/powerpoint/2010/main" val="2973011997"/>
              </p:ext>
            </p:extLst>
          </p:nvPr>
        </p:nvGraphicFramePr>
        <p:xfrm>
          <a:off x="2987675" y="115888"/>
          <a:ext cx="4945063" cy="6611937"/>
        </p:xfrm>
        <a:graphic>
          <a:graphicData uri="http://schemas.openxmlformats.org/presentationml/2006/ole">
            <mc:AlternateContent xmlns:mc="http://schemas.openxmlformats.org/markup-compatibility/2006">
              <mc:Choice xmlns:v="urn:schemas-microsoft-com:vml" Requires="v">
                <p:oleObj spid="_x0000_s63534" name="Worksheet" r:id="rId3" imgW="4495759" imgH="6010315" progId="Excel.Sheet.8">
                  <p:embed/>
                </p:oleObj>
              </mc:Choice>
              <mc:Fallback>
                <p:oleObj name="Worksheet" r:id="rId3" imgW="4495759" imgH="6010315" progId="Excel.Sheet.8">
                  <p:embed/>
                  <p:pic>
                    <p:nvPicPr>
                      <p:cNvPr id="0" name="Object 6"/>
                      <p:cNvPicPr>
                        <a:picLocks noChangeAspect="1" noChangeArrowheads="1"/>
                      </p:cNvPicPr>
                      <p:nvPr/>
                    </p:nvPicPr>
                    <p:blipFill>
                      <a:blip r:embed="rId4"/>
                      <a:srcRect/>
                      <a:stretch>
                        <a:fillRect/>
                      </a:stretch>
                    </p:blipFill>
                    <p:spPr bwMode="auto">
                      <a:xfrm>
                        <a:off x="2987675" y="115888"/>
                        <a:ext cx="4945063" cy="661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6CB4C5B-6C6F-4F9A-B01A-2D4E2ED0965B}" type="slidenum">
              <a:rPr lang="en-GB" sz="2000" smtClean="0">
                <a:solidFill>
                  <a:schemeClr val="accent1"/>
                </a:solidFill>
              </a:rPr>
              <a:pPr eaLnBrk="1" hangingPunct="1"/>
              <a:t>58</a:t>
            </a:fld>
            <a:endParaRPr lang="en-GB" sz="2000" smtClean="0">
              <a:solidFill>
                <a:schemeClr val="accent1"/>
              </a:solidFill>
            </a:endParaRPr>
          </a:p>
        </p:txBody>
      </p:sp>
      <p:sp>
        <p:nvSpPr>
          <p:cNvPr id="6451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451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64517" name="Rectangle 2"/>
          <p:cNvSpPr>
            <a:spLocks noGrp="1" noChangeArrowheads="1"/>
          </p:cNvSpPr>
          <p:nvPr>
            <p:ph type="title"/>
          </p:nvPr>
        </p:nvSpPr>
        <p:spPr>
          <a:xfrm>
            <a:off x="468313" y="0"/>
            <a:ext cx="8229600" cy="1143000"/>
          </a:xfrm>
        </p:spPr>
        <p:txBody>
          <a:bodyPr/>
          <a:lstStyle/>
          <a:p>
            <a:pPr eaLnBrk="1" hangingPunct="1"/>
            <a:r>
              <a:rPr lang="en-GB" smtClean="0"/>
              <a:t>Chart wizard</a:t>
            </a:r>
          </a:p>
        </p:txBody>
      </p:sp>
      <p:sp>
        <p:nvSpPr>
          <p:cNvPr id="64518" name="Text Box 6"/>
          <p:cNvSpPr txBox="1">
            <a:spLocks noChangeArrowheads="1"/>
          </p:cNvSpPr>
          <p:nvPr/>
        </p:nvSpPr>
        <p:spPr bwMode="auto">
          <a:xfrm>
            <a:off x="684213" y="2781300"/>
            <a:ext cx="1800225"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b="1">
                <a:latin typeface="Arial" pitchFamily="34" charset="0"/>
                <a:cs typeface="Arial" pitchFamily="34" charset="0"/>
              </a:rPr>
              <a:t>Key:</a:t>
            </a:r>
          </a:p>
          <a:p>
            <a:pPr eaLnBrk="1" hangingPunct="1">
              <a:spcBef>
                <a:spcPct val="50000"/>
              </a:spcBef>
              <a:buFontTx/>
              <a:buChar char="-"/>
            </a:pPr>
            <a:r>
              <a:rPr lang="en-GB">
                <a:latin typeface="Arial" pitchFamily="34" charset="0"/>
                <a:cs typeface="Arial" pitchFamily="34" charset="0"/>
              </a:rPr>
              <a:t>object 1</a:t>
            </a:r>
          </a:p>
          <a:p>
            <a:pPr eaLnBrk="1" hangingPunct="1">
              <a:spcBef>
                <a:spcPct val="50000"/>
              </a:spcBef>
              <a:buFontTx/>
              <a:buChar char="-"/>
            </a:pPr>
            <a:r>
              <a:rPr lang="en-GB">
                <a:latin typeface="Arial" pitchFamily="34" charset="0"/>
                <a:cs typeface="Arial" pitchFamily="34" charset="0"/>
              </a:rPr>
              <a:t> object 2</a:t>
            </a:r>
          </a:p>
          <a:p>
            <a:pPr eaLnBrk="1" hangingPunct="1">
              <a:spcBef>
                <a:spcPct val="50000"/>
              </a:spcBef>
              <a:buFontTx/>
              <a:buChar char="-"/>
            </a:pPr>
            <a:r>
              <a:rPr lang="en-GB">
                <a:latin typeface="Arial" pitchFamily="34" charset="0"/>
                <a:cs typeface="Arial" pitchFamily="34" charset="0"/>
              </a:rPr>
              <a:t> object 3</a:t>
            </a:r>
          </a:p>
          <a:p>
            <a:pPr eaLnBrk="1" hangingPunct="1">
              <a:spcBef>
                <a:spcPct val="50000"/>
              </a:spcBef>
              <a:buFontTx/>
              <a:buChar char="-"/>
            </a:pPr>
            <a:endParaRPr lang="en-GB">
              <a:latin typeface="Arial" pitchFamily="34" charset="0"/>
              <a:cs typeface="Arial" pitchFamily="34" charset="0"/>
            </a:endParaRPr>
          </a:p>
        </p:txBody>
      </p:sp>
      <p:sp>
        <p:nvSpPr>
          <p:cNvPr id="64519" name="Text Box 7"/>
          <p:cNvSpPr txBox="1">
            <a:spLocks noChangeArrowheads="1"/>
          </p:cNvSpPr>
          <p:nvPr/>
        </p:nvSpPr>
        <p:spPr bwMode="auto">
          <a:xfrm>
            <a:off x="3203575" y="1268413"/>
            <a:ext cx="3024188" cy="5286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2800" b="1">
                <a:latin typeface="Arial" pitchFamily="34" charset="0"/>
                <a:cs typeface="Arial" pitchFamily="34" charset="0"/>
              </a:rPr>
              <a:t>Title</a:t>
            </a:r>
          </a:p>
        </p:txBody>
      </p:sp>
      <p:sp>
        <p:nvSpPr>
          <p:cNvPr id="2" name="Rectangle 1"/>
          <p:cNvSpPr/>
          <p:nvPr/>
        </p:nvSpPr>
        <p:spPr>
          <a:xfrm>
            <a:off x="0" y="188913"/>
            <a:ext cx="9144000" cy="66690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aphicFrame>
        <p:nvGraphicFramePr>
          <p:cNvPr id="18" name="Chart 17"/>
          <p:cNvGraphicFramePr>
            <a:graphicFrameLocks noGrp="1"/>
          </p:cNvGraphicFramePr>
          <p:nvPr/>
        </p:nvGraphicFramePr>
        <p:xfrm>
          <a:off x="121466" y="332656"/>
          <a:ext cx="8901068" cy="599300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86B34B4-3BB0-4368-AF6F-1BD10AC90ED3}" type="slidenum">
              <a:rPr lang="en-GB" sz="2000" smtClean="0">
                <a:solidFill>
                  <a:schemeClr val="accent1"/>
                </a:solidFill>
              </a:rPr>
              <a:pPr eaLnBrk="1" hangingPunct="1"/>
              <a:t>59</a:t>
            </a:fld>
            <a:endParaRPr lang="en-GB" sz="2000" smtClean="0">
              <a:solidFill>
                <a:schemeClr val="accent1"/>
              </a:solidFill>
            </a:endParaRPr>
          </a:p>
        </p:txBody>
      </p:sp>
      <p:sp>
        <p:nvSpPr>
          <p:cNvPr id="65539"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5540"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65541" name="Picture 1026" descr="spectacles 4j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4300" y="4149725"/>
            <a:ext cx="187166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2" name="AutoShape 1027"/>
          <p:cNvSpPr>
            <a:spLocks noChangeArrowheads="1"/>
          </p:cNvSpPr>
          <p:nvPr/>
        </p:nvSpPr>
        <p:spPr bwMode="auto">
          <a:xfrm>
            <a:off x="4859338" y="1916113"/>
            <a:ext cx="2520950" cy="1728787"/>
          </a:xfrm>
          <a:prstGeom prst="wedgeRoundRectCallout">
            <a:avLst>
              <a:gd name="adj1" fmla="val -44773"/>
              <a:gd name="adj2" fmla="val 84528"/>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a:latin typeface="Arial" pitchFamily="34" charset="0"/>
              <a:cs typeface="Arial" pitchFamily="34" charset="0"/>
            </a:endParaRPr>
          </a:p>
        </p:txBody>
      </p:sp>
      <p:sp>
        <p:nvSpPr>
          <p:cNvPr id="65543" name="Rectangle 1028"/>
          <p:cNvSpPr>
            <a:spLocks noChangeArrowheads="1"/>
          </p:cNvSpPr>
          <p:nvPr/>
        </p:nvSpPr>
        <p:spPr bwMode="auto">
          <a:xfrm>
            <a:off x="6372225" y="1150938"/>
            <a:ext cx="428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Arial" pitchFamily="34" charset="0"/>
                <a:cs typeface="Arial" pitchFamily="34" charset="0"/>
              </a:rPr>
              <a:t> </a:t>
            </a:r>
            <a:endParaRPr lang="en-US" sz="1800">
              <a:latin typeface="Arial" pitchFamily="34" charset="0"/>
              <a:cs typeface="Arial" pitchFamily="34" charset="0"/>
            </a:endParaRPr>
          </a:p>
        </p:txBody>
      </p:sp>
      <p:pic>
        <p:nvPicPr>
          <p:cNvPr id="65544" name="Picture 1029" descr="sheila jpegged lo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25" y="836613"/>
            <a:ext cx="3671888"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5" name="Text Box 1032"/>
          <p:cNvSpPr txBox="1">
            <a:spLocks noChangeArrowheads="1"/>
          </p:cNvSpPr>
          <p:nvPr/>
        </p:nvSpPr>
        <p:spPr bwMode="auto">
          <a:xfrm>
            <a:off x="4932363" y="2060575"/>
            <a:ext cx="2592387"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solidFill>
                  <a:srgbClr val="FFFF00"/>
                </a:solidFill>
                <a:latin typeface="Arial" pitchFamily="34" charset="0"/>
                <a:cs typeface="Arial" pitchFamily="34" charset="0"/>
              </a:rPr>
              <a:t>OK, let’s consider the forces acting on the mass. Look through forces spectacles and simplify this situation.</a:t>
            </a:r>
            <a:endParaRPr lang="en-US" sz="1800">
              <a:solidFill>
                <a:srgbClr val="FFFF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53F2572-C518-47B4-B656-F2672B72B66C}" type="slidenum">
              <a:rPr lang="en-GB" sz="2000" smtClean="0">
                <a:solidFill>
                  <a:schemeClr val="accent1"/>
                </a:solidFill>
              </a:rPr>
              <a:pPr eaLnBrk="1" hangingPunct="1"/>
              <a:t>6</a:t>
            </a:fld>
            <a:endParaRPr lang="en-GB" sz="2000" smtClean="0">
              <a:solidFill>
                <a:schemeClr val="accent1"/>
              </a:solidFill>
            </a:endParaRPr>
          </a:p>
        </p:txBody>
      </p:sp>
      <p:sp>
        <p:nvSpPr>
          <p:cNvPr id="819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819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8197" name="Rectangle 2"/>
          <p:cNvSpPr>
            <a:spLocks noGrp="1" noChangeArrowheads="1"/>
          </p:cNvSpPr>
          <p:nvPr>
            <p:ph type="ctrTitle"/>
          </p:nvPr>
        </p:nvSpPr>
        <p:spPr>
          <a:xfrm>
            <a:off x="762000" y="1752600"/>
            <a:ext cx="7772400" cy="1143000"/>
          </a:xfrm>
        </p:spPr>
        <p:txBody>
          <a:bodyPr/>
          <a:lstStyle/>
          <a:p>
            <a:pPr algn="ctr" eaLnBrk="1" hangingPunct="1"/>
            <a:r>
              <a:rPr lang="en-GB" sz="6000" smtClean="0"/>
              <a:t>WORDBANK</a:t>
            </a:r>
          </a:p>
        </p:txBody>
      </p:sp>
      <p:sp>
        <p:nvSpPr>
          <p:cNvPr id="8198" name="Rectangle 3"/>
          <p:cNvSpPr>
            <a:spLocks noGrp="1" noChangeArrowheads="1"/>
          </p:cNvSpPr>
          <p:nvPr>
            <p:ph type="subTitle" idx="1"/>
          </p:nvPr>
        </p:nvSpPr>
        <p:spPr>
          <a:xfrm>
            <a:off x="228600" y="152400"/>
            <a:ext cx="6400800" cy="990600"/>
          </a:xfrm>
        </p:spPr>
        <p:txBody>
          <a:bodyPr/>
          <a:lstStyle/>
          <a:p>
            <a:pPr eaLnBrk="1" hangingPunct="1"/>
            <a:r>
              <a:rPr lang="en-GB" smtClean="0"/>
              <a:t>S1 Physics    Transport</a:t>
            </a:r>
          </a:p>
        </p:txBody>
      </p:sp>
      <p:sp>
        <p:nvSpPr>
          <p:cNvPr id="8199"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200">
                <a:latin typeface="Comic Sans MS" pitchFamily="66" charset="0"/>
              </a:rPr>
              <a:t>Back to mind map</a:t>
            </a:r>
          </a:p>
        </p:txBody>
      </p:sp>
      <p:sp>
        <p:nvSpPr>
          <p:cNvPr id="8200" name="Rectangle 7"/>
          <p:cNvSpPr>
            <a:spLocks noChangeArrowheads="1"/>
          </p:cNvSpPr>
          <p:nvPr/>
        </p:nvSpPr>
        <p:spPr bwMode="auto">
          <a:xfrm>
            <a:off x="762000" y="3581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3200">
                <a:solidFill>
                  <a:schemeClr val="bg1"/>
                </a:solidFill>
                <a:latin typeface="Alien Encounters" pitchFamily="2" charset="0"/>
              </a:rPr>
              <a:t>Copy the following words into your jotter and literacy logs</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3255387-600F-4A8C-89CE-675D20F1098E}" type="slidenum">
              <a:rPr lang="en-GB" sz="2000" smtClean="0">
                <a:solidFill>
                  <a:schemeClr val="accent1"/>
                </a:solidFill>
              </a:rPr>
              <a:pPr eaLnBrk="1" hangingPunct="1"/>
              <a:t>60</a:t>
            </a:fld>
            <a:endParaRPr lang="en-GB" sz="2000" smtClean="0">
              <a:solidFill>
                <a:schemeClr val="accent1"/>
              </a:solidFill>
            </a:endParaRPr>
          </a:p>
        </p:txBody>
      </p:sp>
      <p:sp>
        <p:nvSpPr>
          <p:cNvPr id="66563"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6564"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66565" name="Rectangle 2"/>
          <p:cNvSpPr>
            <a:spLocks noChangeArrowheads="1"/>
          </p:cNvSpPr>
          <p:nvPr/>
        </p:nvSpPr>
        <p:spPr bwMode="auto">
          <a:xfrm>
            <a:off x="6372225" y="1150938"/>
            <a:ext cx="428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latin typeface="Arial" pitchFamily="34" charset="0"/>
                <a:cs typeface="Arial" pitchFamily="34" charset="0"/>
              </a:rPr>
              <a:t> </a:t>
            </a:r>
            <a:endParaRPr lang="en-US" sz="1800">
              <a:latin typeface="Arial" pitchFamily="34" charset="0"/>
              <a:cs typeface="Arial" pitchFamily="34" charset="0"/>
            </a:endParaRPr>
          </a:p>
        </p:txBody>
      </p:sp>
      <p:grpSp>
        <p:nvGrpSpPr>
          <p:cNvPr id="66566" name="Group 16"/>
          <p:cNvGrpSpPr>
            <a:grpSpLocks/>
          </p:cNvGrpSpPr>
          <p:nvPr/>
        </p:nvGrpSpPr>
        <p:grpSpPr bwMode="auto">
          <a:xfrm>
            <a:off x="5292725" y="2565400"/>
            <a:ext cx="669925" cy="1706563"/>
            <a:chOff x="3334" y="1616"/>
            <a:chExt cx="422" cy="1075"/>
          </a:xfrm>
        </p:grpSpPr>
        <p:sp>
          <p:nvSpPr>
            <p:cNvPr id="66576" name="Rectangle 4"/>
            <p:cNvSpPr>
              <a:spLocks noChangeArrowheads="1"/>
            </p:cNvSpPr>
            <p:nvPr/>
          </p:nvSpPr>
          <p:spPr bwMode="auto">
            <a:xfrm>
              <a:off x="3334" y="2069"/>
              <a:ext cx="422" cy="243"/>
            </a:xfrm>
            <a:prstGeom prst="rect">
              <a:avLst/>
            </a:prstGeom>
            <a:solidFill>
              <a:srgbClr val="339966"/>
            </a:solidFill>
            <a:ln w="9525">
              <a:solidFill>
                <a:srgbClr val="000000"/>
              </a:solidFill>
              <a:miter lim="800000"/>
              <a:headEnd/>
              <a:tailEnd/>
            </a:ln>
          </p:spPr>
          <p:txBody>
            <a:bodyPr/>
            <a:lstStyle/>
            <a:p>
              <a:endParaRPr lang="en-US"/>
            </a:p>
          </p:txBody>
        </p:sp>
        <p:sp>
          <p:nvSpPr>
            <p:cNvPr id="66577" name="AutoShape 5"/>
            <p:cNvSpPr>
              <a:spLocks noChangeArrowheads="1"/>
            </p:cNvSpPr>
            <p:nvPr/>
          </p:nvSpPr>
          <p:spPr bwMode="auto">
            <a:xfrm>
              <a:off x="3470" y="1616"/>
              <a:ext cx="140" cy="488"/>
            </a:xfrm>
            <a:prstGeom prst="upArrow">
              <a:avLst>
                <a:gd name="adj1" fmla="val 50000"/>
                <a:gd name="adj2" fmla="val 87143"/>
              </a:avLst>
            </a:prstGeom>
            <a:solidFill>
              <a:schemeClr val="bg1"/>
            </a:solidFill>
            <a:ln w="9525">
              <a:solidFill>
                <a:srgbClr val="000000"/>
              </a:solidFill>
              <a:miter lim="800000"/>
              <a:headEnd/>
              <a:tailEnd/>
            </a:ln>
          </p:spPr>
          <p:txBody>
            <a:bodyPr/>
            <a:lstStyle/>
            <a:p>
              <a:endParaRPr lang="en-US"/>
            </a:p>
          </p:txBody>
        </p:sp>
        <p:sp>
          <p:nvSpPr>
            <p:cNvPr id="66578" name="AutoShape 6"/>
            <p:cNvSpPr>
              <a:spLocks noChangeArrowheads="1"/>
            </p:cNvSpPr>
            <p:nvPr/>
          </p:nvSpPr>
          <p:spPr bwMode="auto">
            <a:xfrm>
              <a:off x="3470" y="2205"/>
              <a:ext cx="140" cy="486"/>
            </a:xfrm>
            <a:prstGeom prst="downArrow">
              <a:avLst>
                <a:gd name="adj1" fmla="val 50000"/>
                <a:gd name="adj2" fmla="val 86786"/>
              </a:avLst>
            </a:prstGeom>
            <a:solidFill>
              <a:schemeClr val="bg1"/>
            </a:solidFill>
            <a:ln w="9525">
              <a:solidFill>
                <a:srgbClr val="000000"/>
              </a:solidFill>
              <a:miter lim="800000"/>
              <a:headEnd/>
              <a:tailEnd/>
            </a:ln>
          </p:spPr>
          <p:txBody>
            <a:bodyPr/>
            <a:lstStyle/>
            <a:p>
              <a:endParaRPr lang="en-US"/>
            </a:p>
          </p:txBody>
        </p:sp>
      </p:grpSp>
      <p:pic>
        <p:nvPicPr>
          <p:cNvPr id="66567" name="Picture 7" descr="sheila jpegged lo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425" y="836613"/>
            <a:ext cx="3671888"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8" name="Text Box 8"/>
          <p:cNvSpPr txBox="1">
            <a:spLocks noChangeArrowheads="1"/>
          </p:cNvSpPr>
          <p:nvPr/>
        </p:nvSpPr>
        <p:spPr bwMode="auto">
          <a:xfrm>
            <a:off x="6400800" y="1828800"/>
            <a:ext cx="2374900" cy="301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chemeClr val="bg1"/>
                </a:solidFill>
                <a:latin typeface="Arial" pitchFamily="34" charset="0"/>
                <a:cs typeface="Arial" pitchFamily="34" charset="0"/>
              </a:rPr>
              <a:t>The two forces act on the mass. They have a cancelling effect and the result is a mass ‘in equilibrium’</a:t>
            </a:r>
            <a:r>
              <a:rPr lang="en-GB">
                <a:latin typeface="Arial" pitchFamily="34" charset="0"/>
                <a:cs typeface="Arial" pitchFamily="34" charset="0"/>
              </a:rPr>
              <a:t>.</a:t>
            </a:r>
            <a:endParaRPr lang="en-US">
              <a:latin typeface="Arial" pitchFamily="34" charset="0"/>
              <a:cs typeface="Arial" pitchFamily="34" charset="0"/>
            </a:endParaRPr>
          </a:p>
        </p:txBody>
      </p:sp>
      <p:sp>
        <p:nvSpPr>
          <p:cNvPr id="66569" name="Text Box 9"/>
          <p:cNvSpPr txBox="1">
            <a:spLocks noChangeArrowheads="1"/>
          </p:cNvSpPr>
          <p:nvPr/>
        </p:nvSpPr>
        <p:spPr bwMode="auto">
          <a:xfrm>
            <a:off x="4343400" y="5029200"/>
            <a:ext cx="41767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chemeClr val="bg1"/>
                </a:solidFill>
                <a:latin typeface="Comic Sans MS" pitchFamily="66" charset="0"/>
                <a:cs typeface="Arial" pitchFamily="34" charset="0"/>
              </a:rPr>
              <a:t>This is as simple as the modelling process can get.</a:t>
            </a:r>
            <a:endParaRPr lang="en-US">
              <a:solidFill>
                <a:schemeClr val="bg1"/>
              </a:solidFill>
              <a:latin typeface="Comic Sans MS" pitchFamily="66" charset="0"/>
              <a:cs typeface="Arial" pitchFamily="34" charset="0"/>
            </a:endParaRPr>
          </a:p>
        </p:txBody>
      </p:sp>
      <p:sp>
        <p:nvSpPr>
          <p:cNvPr id="66570" name="AutoShape 10"/>
          <p:cNvSpPr>
            <a:spLocks noChangeArrowheads="1"/>
          </p:cNvSpPr>
          <p:nvPr/>
        </p:nvSpPr>
        <p:spPr bwMode="auto">
          <a:xfrm rot="-4294382">
            <a:off x="2734469" y="4474369"/>
            <a:ext cx="1584325" cy="646113"/>
          </a:xfrm>
          <a:prstGeom prst="curvedUpArrow">
            <a:avLst>
              <a:gd name="adj1" fmla="val 72995"/>
              <a:gd name="adj2" fmla="val 98083"/>
              <a:gd name="adj3" fmla="val 7423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1" name="AutoShape 11"/>
          <p:cNvSpPr>
            <a:spLocks noChangeArrowheads="1"/>
          </p:cNvSpPr>
          <p:nvPr/>
        </p:nvSpPr>
        <p:spPr bwMode="auto">
          <a:xfrm rot="-4294382" flipH="1" flipV="1">
            <a:off x="4026694" y="1307306"/>
            <a:ext cx="1584325" cy="646113"/>
          </a:xfrm>
          <a:prstGeom prst="curvedUpArrow">
            <a:avLst>
              <a:gd name="adj1" fmla="val 72995"/>
              <a:gd name="adj2" fmla="val 98083"/>
              <a:gd name="adj3" fmla="val 7423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2" name="Text Box 12"/>
          <p:cNvSpPr txBox="1">
            <a:spLocks noChangeArrowheads="1"/>
          </p:cNvSpPr>
          <p:nvPr/>
        </p:nvSpPr>
        <p:spPr bwMode="auto">
          <a:xfrm>
            <a:off x="5410200" y="609600"/>
            <a:ext cx="1368425" cy="51911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800">
                <a:solidFill>
                  <a:srgbClr val="FFFF00"/>
                </a:solidFill>
                <a:latin typeface="Comic Sans MS" pitchFamily="66" charset="0"/>
                <a:cs typeface="Arial" pitchFamily="34" charset="0"/>
              </a:rPr>
              <a:t>model</a:t>
            </a:r>
            <a:endParaRPr lang="en-US" sz="2800">
              <a:solidFill>
                <a:srgbClr val="FFFF00"/>
              </a:solidFill>
              <a:latin typeface="Comic Sans MS" pitchFamily="66" charset="0"/>
              <a:cs typeface="Arial" pitchFamily="34" charset="0"/>
            </a:endParaRPr>
          </a:p>
        </p:txBody>
      </p:sp>
      <p:sp>
        <p:nvSpPr>
          <p:cNvPr id="66573" name="Text Box 13"/>
          <p:cNvSpPr txBox="1">
            <a:spLocks noChangeArrowheads="1"/>
          </p:cNvSpPr>
          <p:nvPr/>
        </p:nvSpPr>
        <p:spPr bwMode="auto">
          <a:xfrm>
            <a:off x="2339975" y="5373688"/>
            <a:ext cx="1368425" cy="51911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800">
                <a:solidFill>
                  <a:srgbClr val="FFFF00"/>
                </a:solidFill>
                <a:latin typeface="Comic Sans MS" pitchFamily="66" charset="0"/>
                <a:cs typeface="Arial" pitchFamily="34" charset="0"/>
              </a:rPr>
              <a:t>reality</a:t>
            </a:r>
            <a:endParaRPr lang="en-US" sz="2800">
              <a:solidFill>
                <a:srgbClr val="FFFF00"/>
              </a:solidFill>
              <a:latin typeface="Comic Sans MS" pitchFamily="66" charset="0"/>
              <a:cs typeface="Arial" pitchFamily="34" charset="0"/>
            </a:endParaRPr>
          </a:p>
        </p:txBody>
      </p:sp>
      <p:sp>
        <p:nvSpPr>
          <p:cNvPr id="66574" name="Text Box 14"/>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a:latin typeface="Arial" pitchFamily="34" charset="0"/>
                <a:cs typeface="Arial" pitchFamily="34" charset="0"/>
              </a:rPr>
              <a:t>1.10</a:t>
            </a:r>
            <a:endParaRPr lang="en-US" sz="1800">
              <a:latin typeface="Arial" pitchFamily="34" charset="0"/>
              <a:cs typeface="Arial" pitchFamily="34" charset="0"/>
            </a:endParaRPr>
          </a:p>
        </p:txBody>
      </p:sp>
      <p:sp>
        <p:nvSpPr>
          <p:cNvPr id="66575" name="Rectangle 15"/>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09CF418-E6DC-47A7-A7B4-38AA9FEABE07}" type="slidenum">
              <a:rPr lang="en-GB" sz="2000" smtClean="0">
                <a:solidFill>
                  <a:schemeClr val="accent1"/>
                </a:solidFill>
              </a:rPr>
              <a:pPr eaLnBrk="1" hangingPunct="1"/>
              <a:t>61</a:t>
            </a:fld>
            <a:endParaRPr lang="en-GB" sz="2000" smtClean="0">
              <a:solidFill>
                <a:schemeClr val="accent1"/>
              </a:solidFill>
            </a:endParaRPr>
          </a:p>
        </p:txBody>
      </p:sp>
      <p:sp>
        <p:nvSpPr>
          <p:cNvPr id="67587"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758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67589" name="Rectangle 2"/>
          <p:cNvSpPr>
            <a:spLocks noGrp="1" noChangeArrowheads="1"/>
          </p:cNvSpPr>
          <p:nvPr>
            <p:ph type="title"/>
          </p:nvPr>
        </p:nvSpPr>
        <p:spPr>
          <a:xfrm>
            <a:off x="2057400" y="1524000"/>
            <a:ext cx="5791200" cy="3733800"/>
          </a:xfrm>
        </p:spPr>
        <p:txBody>
          <a:bodyPr/>
          <a:lstStyle/>
          <a:p>
            <a:pPr algn="ctr" eaLnBrk="1" hangingPunct="1"/>
            <a:r>
              <a:rPr lang="en-GB" sz="7200" smtClean="0"/>
              <a:t>Spring balance </a:t>
            </a:r>
            <a:r>
              <a:rPr lang="en-GB" sz="7200" smtClean="0">
                <a:latin typeface="Comic Sans MS" pitchFamily="66" charset="0"/>
              </a:rPr>
              <a:t>/</a:t>
            </a:r>
            <a:r>
              <a:rPr lang="en-GB" sz="7200" smtClean="0"/>
              <a:t/>
            </a:r>
            <a:br>
              <a:rPr lang="en-GB" sz="7200" smtClean="0"/>
            </a:br>
            <a:r>
              <a:rPr lang="en-GB" sz="7200" smtClean="0"/>
              <a:t>newton meter</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74EFE8A-9438-4FEA-A73F-0BD2869D3330}" type="slidenum">
              <a:rPr lang="en-GB" sz="2000" smtClean="0">
                <a:solidFill>
                  <a:schemeClr val="accent1"/>
                </a:solidFill>
              </a:rPr>
              <a:pPr eaLnBrk="1" hangingPunct="1"/>
              <a:t>62</a:t>
            </a:fld>
            <a:endParaRPr lang="en-GB" sz="2000" smtClean="0">
              <a:solidFill>
                <a:schemeClr val="accent1"/>
              </a:solidFill>
            </a:endParaRPr>
          </a:p>
        </p:txBody>
      </p:sp>
      <p:sp>
        <p:nvSpPr>
          <p:cNvPr id="6861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861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68613" name="Rectangle 2"/>
          <p:cNvSpPr>
            <a:spLocks noGrp="1" noChangeArrowheads="1"/>
          </p:cNvSpPr>
          <p:nvPr>
            <p:ph type="title"/>
          </p:nvPr>
        </p:nvSpPr>
        <p:spPr/>
        <p:txBody>
          <a:bodyPr/>
          <a:lstStyle/>
          <a:p>
            <a:pPr eaLnBrk="1" hangingPunct="1"/>
            <a:endParaRPr lang="en-US" smtClean="0"/>
          </a:p>
        </p:txBody>
      </p:sp>
      <p:sp>
        <p:nvSpPr>
          <p:cNvPr id="68614" name="Rectangle 3"/>
          <p:cNvSpPr>
            <a:spLocks noGrp="1" noChangeArrowheads="1"/>
          </p:cNvSpPr>
          <p:nvPr>
            <p:ph type="body" idx="1"/>
          </p:nvPr>
        </p:nvSpPr>
        <p:spPr/>
        <p:txBody>
          <a:bodyPr/>
          <a:lstStyle/>
          <a:p>
            <a:pPr eaLnBrk="1" hangingPunct="1"/>
            <a:r>
              <a:rPr lang="en-GB" sz="4000" smtClean="0">
                <a:cs typeface="Times New Roman" pitchFamily="18" charset="0"/>
              </a:rPr>
              <a:t>The instrument for measuring forces is the </a:t>
            </a:r>
            <a:r>
              <a:rPr lang="en-GB" sz="4000" smtClean="0">
                <a:solidFill>
                  <a:srgbClr val="FF0000"/>
                </a:solidFill>
                <a:cs typeface="Times New Roman" pitchFamily="18" charset="0"/>
              </a:rPr>
              <a:t>Newton Balance</a:t>
            </a:r>
            <a:r>
              <a:rPr lang="en-GB" sz="4000" smtClean="0">
                <a:cs typeface="Times New Roman" pitchFamily="18" charset="0"/>
              </a:rPr>
              <a:t>, </a:t>
            </a:r>
            <a:r>
              <a:rPr lang="en-GB" sz="4000" smtClean="0">
                <a:solidFill>
                  <a:srgbClr val="FF0000"/>
                </a:solidFill>
                <a:cs typeface="Times New Roman" pitchFamily="18" charset="0"/>
              </a:rPr>
              <a:t>spring balance </a:t>
            </a:r>
            <a:r>
              <a:rPr lang="en-GB" sz="4000" smtClean="0">
                <a:cs typeface="Times New Roman" pitchFamily="18" charset="0"/>
              </a:rPr>
              <a:t>or </a:t>
            </a:r>
            <a:r>
              <a:rPr lang="en-GB" sz="4000" smtClean="0">
                <a:solidFill>
                  <a:srgbClr val="FF0000"/>
                </a:solidFill>
                <a:cs typeface="Times New Roman" pitchFamily="18" charset="0"/>
              </a:rPr>
              <a:t>Forcemeter</a:t>
            </a:r>
            <a:r>
              <a:rPr lang="en-GB" sz="4000" smtClean="0">
                <a:cs typeface="Times New Roman" pitchFamily="18" charset="0"/>
              </a:rPr>
              <a:t>. </a:t>
            </a:r>
          </a:p>
          <a:p>
            <a:pPr eaLnBrk="1" hangingPunct="1"/>
            <a:endParaRPr lang="en-GB" sz="4000" smtClean="0">
              <a:solidFill>
                <a:schemeClr val="bg1"/>
              </a:solidFill>
              <a:cs typeface="Times New Roman" pitchFamily="18" charset="0"/>
            </a:endParaRPr>
          </a:p>
          <a:p>
            <a:pPr eaLnBrk="1" hangingPunct="1"/>
            <a:r>
              <a:rPr lang="en-GB" sz="4000" smtClean="0">
                <a:solidFill>
                  <a:schemeClr val="bg1"/>
                </a:solidFill>
                <a:cs typeface="Times New Roman" pitchFamily="18" charset="0"/>
              </a:rPr>
              <a:t>Forces are measured in units of NEWTONS (N)</a:t>
            </a:r>
            <a:r>
              <a:rPr lang="en-GB" sz="4000" smtClean="0">
                <a:solidFill>
                  <a:schemeClr val="bg1"/>
                </a:solidFill>
              </a:rPr>
              <a:t>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D1464FE-F2EA-4042-8D91-57C328058F9D}" type="slidenum">
              <a:rPr lang="en-GB" sz="2000" smtClean="0">
                <a:solidFill>
                  <a:schemeClr val="accent1"/>
                </a:solidFill>
              </a:rPr>
              <a:pPr eaLnBrk="1" hangingPunct="1"/>
              <a:t>63</a:t>
            </a:fld>
            <a:endParaRPr lang="en-GB" sz="2000" smtClean="0">
              <a:solidFill>
                <a:schemeClr val="accent1"/>
              </a:solidFill>
            </a:endParaRPr>
          </a:p>
        </p:txBody>
      </p:sp>
      <p:sp>
        <p:nvSpPr>
          <p:cNvPr id="69635"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6963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pic>
        <p:nvPicPr>
          <p:cNvPr id="6963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38150"/>
            <a:ext cx="2857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381000"/>
            <a:ext cx="283845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9563" y="4230688"/>
            <a:ext cx="23812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4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7175" y="3603625"/>
            <a:ext cx="23812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41"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381000"/>
            <a:ext cx="16002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90500" y="4208463"/>
            <a:ext cx="4572000" cy="1739900"/>
          </a:xfrm>
          <a:prstGeom prst="rect">
            <a:avLst/>
          </a:prstGeom>
        </p:spPr>
        <p:txBody>
          <a:bodyPr>
            <a:spAutoFit/>
          </a:bodyPr>
          <a:lstStyle/>
          <a:p>
            <a:pPr>
              <a:defRPr/>
            </a:pPr>
            <a:r>
              <a:rPr lang="en-GB" sz="3600" dirty="0">
                <a:solidFill>
                  <a:schemeClr val="bg1"/>
                </a:solidFill>
                <a:latin typeface="+mn-lt"/>
                <a:cs typeface="Times New Roman" pitchFamily="18" charset="0"/>
              </a:rPr>
              <a:t>Newton Balance, spring balance or </a:t>
            </a:r>
            <a:r>
              <a:rPr lang="en-GB" sz="3600" dirty="0" err="1">
                <a:solidFill>
                  <a:schemeClr val="bg1"/>
                </a:solidFill>
                <a:latin typeface="+mn-lt"/>
                <a:cs typeface="Times New Roman" pitchFamily="18" charset="0"/>
              </a:rPr>
              <a:t>Forcemeter</a:t>
            </a:r>
            <a:endParaRPr lang="en-GB" sz="3600" dirty="0">
              <a:solidFill>
                <a:schemeClr val="bg1"/>
              </a:solidFill>
              <a:latin typeface="+mn-lt"/>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4A77E7A-CE42-489B-9DFC-96EBFBC307BE}" type="slidenum">
              <a:rPr lang="en-GB" sz="2000" smtClean="0">
                <a:solidFill>
                  <a:schemeClr val="accent1"/>
                </a:solidFill>
              </a:rPr>
              <a:pPr eaLnBrk="1" hangingPunct="1"/>
              <a:t>64</a:t>
            </a:fld>
            <a:endParaRPr lang="en-GB" sz="2000" smtClean="0">
              <a:solidFill>
                <a:schemeClr val="accent1"/>
              </a:solidFill>
            </a:endParaRPr>
          </a:p>
        </p:txBody>
      </p:sp>
      <p:sp>
        <p:nvSpPr>
          <p:cNvPr id="132099"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3210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32101" name="Rectangle 2"/>
          <p:cNvSpPr>
            <a:spLocks noGrp="1" noChangeArrowheads="1"/>
          </p:cNvSpPr>
          <p:nvPr>
            <p:ph type="title"/>
          </p:nvPr>
        </p:nvSpPr>
        <p:spPr>
          <a:xfrm>
            <a:off x="2057400" y="1524000"/>
            <a:ext cx="5791200" cy="3733800"/>
          </a:xfrm>
        </p:spPr>
        <p:txBody>
          <a:bodyPr/>
          <a:lstStyle/>
          <a:p>
            <a:pPr algn="ctr" eaLnBrk="1" hangingPunct="1"/>
            <a:r>
              <a:rPr lang="en-GB" sz="7200" smtClean="0"/>
              <a:t>Measuring WEIGHT/ FORCE</a:t>
            </a:r>
          </a:p>
        </p:txBody>
      </p:sp>
    </p:spTree>
    <p:extLst>
      <p:ext uri="{BB962C8B-B14F-4D97-AF65-F5344CB8AC3E}">
        <p14:creationId xmlns:p14="http://schemas.microsoft.com/office/powerpoint/2010/main" val="80879034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5463D2E-3510-4D40-B149-D0CB54132DBB}" type="slidenum">
              <a:rPr lang="en-GB" sz="2000" smtClean="0">
                <a:solidFill>
                  <a:schemeClr val="accent1"/>
                </a:solidFill>
              </a:rPr>
              <a:pPr eaLnBrk="1" hangingPunct="1"/>
              <a:t>65</a:t>
            </a:fld>
            <a:endParaRPr lang="en-GB" sz="2000" smtClean="0">
              <a:solidFill>
                <a:schemeClr val="accent1"/>
              </a:solidFill>
            </a:endParaRPr>
          </a:p>
        </p:txBody>
      </p:sp>
      <p:sp>
        <p:nvSpPr>
          <p:cNvPr id="133123" name="Rectangle 2"/>
          <p:cNvSpPr>
            <a:spLocks noGrp="1" noChangeArrowheads="1"/>
          </p:cNvSpPr>
          <p:nvPr>
            <p:ph type="title"/>
          </p:nvPr>
        </p:nvSpPr>
        <p:spPr/>
        <p:txBody>
          <a:bodyPr/>
          <a:lstStyle/>
          <a:p>
            <a:r>
              <a:rPr lang="en-GB" smtClean="0"/>
              <a:t>WEIGHING really is FINDING YOUR WEIGHT!</a:t>
            </a:r>
          </a:p>
        </p:txBody>
      </p:sp>
      <p:sp>
        <p:nvSpPr>
          <p:cNvPr id="133124" name="Rectangle 3"/>
          <p:cNvSpPr>
            <a:spLocks noGrp="1" noChangeArrowheads="1"/>
          </p:cNvSpPr>
          <p:nvPr>
            <p:ph type="body" idx="1"/>
          </p:nvPr>
        </p:nvSpPr>
        <p:spPr/>
        <p:txBody>
          <a:bodyPr/>
          <a:lstStyle/>
          <a:p>
            <a:pPr>
              <a:lnSpc>
                <a:spcPct val="90000"/>
              </a:lnSpc>
            </a:pPr>
            <a:r>
              <a:rPr lang="en-GB" smtClean="0"/>
              <a:t>When we “weigh” something, either hanging an object from the scales or placing the object on a scale, we are actually measuring the force of gravity on that object. The object is pulled down by the Earth and we measure that force. HOWEVER we record the answer in units of MASS.</a:t>
            </a:r>
          </a:p>
          <a:p>
            <a:pPr>
              <a:lnSpc>
                <a:spcPct val="90000"/>
              </a:lnSpc>
            </a:pPr>
            <a:r>
              <a:rPr lang="en-GB" smtClean="0"/>
              <a:t>The following experiment shows you how!</a:t>
            </a:r>
          </a:p>
        </p:txBody>
      </p:sp>
    </p:spTree>
    <p:extLst>
      <p:ext uri="{BB962C8B-B14F-4D97-AF65-F5344CB8AC3E}">
        <p14:creationId xmlns:p14="http://schemas.microsoft.com/office/powerpoint/2010/main" val="425161529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8BCA4FA-F198-4ACA-A5B3-B5BC43764DF7}" type="slidenum">
              <a:rPr lang="en-GB" sz="2000" smtClean="0">
                <a:solidFill>
                  <a:schemeClr val="accent1"/>
                </a:solidFill>
              </a:rPr>
              <a:pPr eaLnBrk="1" hangingPunct="1"/>
              <a:t>66</a:t>
            </a:fld>
            <a:endParaRPr lang="en-GB" sz="2000" smtClean="0">
              <a:solidFill>
                <a:schemeClr val="accent1"/>
              </a:solidFill>
            </a:endParaRPr>
          </a:p>
        </p:txBody>
      </p:sp>
      <p:sp>
        <p:nvSpPr>
          <p:cNvPr id="134147" name="Rectangle 2"/>
          <p:cNvSpPr>
            <a:spLocks noGrp="1" noChangeArrowheads="1"/>
          </p:cNvSpPr>
          <p:nvPr>
            <p:ph type="title"/>
          </p:nvPr>
        </p:nvSpPr>
        <p:spPr/>
        <p:txBody>
          <a:bodyPr/>
          <a:lstStyle/>
          <a:p>
            <a:r>
              <a:rPr lang="en-GB" b="1" smtClean="0">
                <a:cs typeface="Times New Roman" pitchFamily="18" charset="0"/>
              </a:rPr>
              <a:t>Weight and mass – what’s the link?</a:t>
            </a:r>
          </a:p>
        </p:txBody>
      </p:sp>
      <p:sp>
        <p:nvSpPr>
          <p:cNvPr id="134148" name="Rectangle 3"/>
          <p:cNvSpPr>
            <a:spLocks noGrp="1" noChangeArrowheads="1"/>
          </p:cNvSpPr>
          <p:nvPr>
            <p:ph type="body" idx="1"/>
          </p:nvPr>
        </p:nvSpPr>
        <p:spPr>
          <a:xfrm>
            <a:off x="228600" y="685800"/>
            <a:ext cx="4876800" cy="5791200"/>
          </a:xfrm>
        </p:spPr>
        <p:txBody>
          <a:bodyPr/>
          <a:lstStyle/>
          <a:p>
            <a:r>
              <a:rPr lang="en-GB" sz="2800" smtClean="0">
                <a:cs typeface="Times New Roman" pitchFamily="18" charset="0"/>
              </a:rPr>
              <a:t>In this experiment, you’ll find out the link between weight and mass</a:t>
            </a:r>
          </a:p>
          <a:p>
            <a:pPr>
              <a:buFontTx/>
              <a:buNone/>
            </a:pPr>
            <a:endParaRPr lang="en-GB" sz="1200" smtClean="0">
              <a:cs typeface="Times New Roman" pitchFamily="18" charset="0"/>
            </a:endParaRPr>
          </a:p>
          <a:p>
            <a:r>
              <a:rPr lang="en-GB" sz="2800" smtClean="0">
                <a:cs typeface="Times New Roman" pitchFamily="18" charset="0"/>
              </a:rPr>
              <a:t>Copy the table below to record your readings. </a:t>
            </a:r>
          </a:p>
          <a:p>
            <a:endParaRPr lang="en-GB" sz="900" smtClean="0">
              <a:cs typeface="Times New Roman" pitchFamily="18" charset="0"/>
            </a:endParaRPr>
          </a:p>
          <a:p>
            <a:r>
              <a:rPr lang="en-GB" sz="2800" smtClean="0">
                <a:cs typeface="Times New Roman" pitchFamily="18" charset="0"/>
              </a:rPr>
              <a:t>Hang different masses from newton balances. </a:t>
            </a:r>
          </a:p>
          <a:p>
            <a:endParaRPr lang="en-GB" sz="900" smtClean="0">
              <a:cs typeface="Times New Roman" pitchFamily="18" charset="0"/>
            </a:endParaRPr>
          </a:p>
          <a:p>
            <a:r>
              <a:rPr lang="en-GB" sz="2800" smtClean="0">
                <a:cs typeface="Times New Roman" pitchFamily="18" charset="0"/>
              </a:rPr>
              <a:t>Record the weight from the newton balance.</a:t>
            </a:r>
          </a:p>
          <a:p>
            <a:pPr>
              <a:buFontTx/>
              <a:buNone/>
            </a:pPr>
            <a:endParaRPr lang="en-GB" sz="2800" smtClean="0">
              <a:cs typeface="Times New Roman" pitchFamily="18" charset="0"/>
            </a:endParaRPr>
          </a:p>
          <a:p>
            <a:pPr>
              <a:buFontTx/>
              <a:buNone/>
            </a:pPr>
            <a:endParaRPr lang="en-GB" sz="2800" smtClean="0"/>
          </a:p>
        </p:txBody>
      </p:sp>
      <p:graphicFrame>
        <p:nvGraphicFramePr>
          <p:cNvPr id="269466" name="Group 154"/>
          <p:cNvGraphicFramePr>
            <a:graphicFrameLocks noGrp="1"/>
          </p:cNvGraphicFramePr>
          <p:nvPr/>
        </p:nvGraphicFramePr>
        <p:xfrm>
          <a:off x="4876800" y="762000"/>
          <a:ext cx="4114800" cy="4610110"/>
        </p:xfrm>
        <a:graphic>
          <a:graphicData uri="http://schemas.openxmlformats.org/drawingml/2006/table">
            <a:tbl>
              <a:tblPr/>
              <a:tblGrid>
                <a:gridCol w="2057400"/>
                <a:gridCol w="2057400"/>
              </a:tblGrid>
              <a:tr h="1127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000" b="1" i="0" u="none" strike="noStrike" cap="none" normalizeH="0" baseline="0" smtClean="0">
                          <a:ln>
                            <a:noFill/>
                          </a:ln>
                          <a:solidFill>
                            <a:srgbClr val="FF0000"/>
                          </a:solidFill>
                          <a:effectLst/>
                          <a:latin typeface="Comic Sans MS" pitchFamily="66" charset="0"/>
                          <a:cs typeface="Times New Roman" pitchFamily="18" charset="0"/>
                        </a:rPr>
                        <a:t>Mass hung on newton balance (kg)</a:t>
                      </a:r>
                      <a:r>
                        <a:rPr kumimoji="0" lang="en-GB" sz="2800" b="0" i="0" u="none" strike="noStrike" cap="none" normalizeH="0" baseline="0" smtClean="0">
                          <a:ln>
                            <a:noFill/>
                          </a:ln>
                          <a:solidFill>
                            <a:srgbClr val="FF0000"/>
                          </a:solidFill>
                          <a:effectLst/>
                          <a:latin typeface="Comic Sans MS" pitchFamily="66" charset="0"/>
                        </a:rPr>
                        <a:t> </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000" b="1" i="0" u="none" strike="noStrike" cap="none" normalizeH="0" baseline="0" smtClean="0">
                          <a:ln>
                            <a:noFill/>
                          </a:ln>
                          <a:solidFill>
                            <a:srgbClr val="FF0000"/>
                          </a:solidFill>
                          <a:effectLst/>
                          <a:latin typeface="Comic Sans MS" pitchFamily="66" charset="0"/>
                          <a:cs typeface="Times New Roman" pitchFamily="18" charset="0"/>
                        </a:rPr>
                        <a:t>Weight on newton balance (N)</a:t>
                      </a:r>
                      <a:r>
                        <a:rPr kumimoji="0" lang="en-GB" sz="2800" b="0" i="0" u="none" strike="noStrike" cap="none" normalizeH="0" baseline="0" smtClean="0">
                          <a:ln>
                            <a:noFill/>
                          </a:ln>
                          <a:solidFill>
                            <a:srgbClr val="FF0000"/>
                          </a:solidFill>
                          <a:effectLst/>
                          <a:latin typeface="Comic Sans MS" pitchFamily="66" charset="0"/>
                        </a:rPr>
                        <a:t> </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933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66"/>
                          </a:solidFill>
                          <a:effectLst/>
                          <a:latin typeface="Comic Sans MS" pitchFamily="66" charset="0"/>
                        </a:rPr>
                        <a:t>0.1</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092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66"/>
                          </a:solidFill>
                          <a:effectLst/>
                          <a:latin typeface="Comic Sans MS" pitchFamily="66" charset="0"/>
                        </a:rPr>
                        <a:t>0.2</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092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66"/>
                          </a:solidFill>
                          <a:effectLst/>
                          <a:latin typeface="Comic Sans MS" pitchFamily="66" charset="0"/>
                        </a:rPr>
                        <a:t>0.3</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092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66"/>
                          </a:solidFill>
                          <a:effectLst/>
                          <a:latin typeface="Comic Sans MS" pitchFamily="66" charset="0"/>
                        </a:rPr>
                        <a:t>0.4</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7933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66"/>
                          </a:solidFill>
                          <a:effectLst/>
                          <a:latin typeface="Comic Sans MS" pitchFamily="66" charset="0"/>
                        </a:rPr>
                        <a:t>0.5</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8092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66"/>
                          </a:solidFill>
                          <a:effectLst/>
                          <a:latin typeface="Comic Sans MS" pitchFamily="66" charset="0"/>
                        </a:rPr>
                        <a:t>0.6</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267813824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EE9D0C8-DF59-40CB-8642-E9176689917F}" type="slidenum">
              <a:rPr lang="en-GB" sz="2000" smtClean="0">
                <a:solidFill>
                  <a:schemeClr val="accent1"/>
                </a:solidFill>
              </a:rPr>
              <a:pPr eaLnBrk="1" hangingPunct="1"/>
              <a:t>67</a:t>
            </a:fld>
            <a:endParaRPr lang="en-GB" sz="2000" smtClean="0">
              <a:solidFill>
                <a:schemeClr val="accent1"/>
              </a:solidFill>
            </a:endParaRPr>
          </a:p>
        </p:txBody>
      </p:sp>
      <p:sp>
        <p:nvSpPr>
          <p:cNvPr id="135171" name="Rectangle 3"/>
          <p:cNvSpPr>
            <a:spLocks noGrp="1" noChangeArrowheads="1"/>
          </p:cNvSpPr>
          <p:nvPr>
            <p:ph type="body" idx="1"/>
          </p:nvPr>
        </p:nvSpPr>
        <p:spPr>
          <a:xfrm>
            <a:off x="179388" y="0"/>
            <a:ext cx="6908800" cy="4729163"/>
          </a:xfrm>
        </p:spPr>
        <p:txBody>
          <a:bodyPr/>
          <a:lstStyle/>
          <a:p>
            <a:r>
              <a:rPr lang="en-GB" sz="2800" dirty="0" smtClean="0"/>
              <a:t>Weight is a force which is caused by the pull of gravity.</a:t>
            </a:r>
          </a:p>
          <a:p>
            <a:r>
              <a:rPr lang="en-GB" sz="2800" dirty="0" smtClean="0"/>
              <a:t>You have found that on Earth the </a:t>
            </a:r>
            <a:r>
              <a:rPr lang="en-GB" sz="2800" dirty="0" smtClean="0">
                <a:solidFill>
                  <a:schemeClr val="bg1"/>
                </a:solidFill>
              </a:rPr>
              <a:t>pull of gravity on a kilogram is about 10 </a:t>
            </a:r>
            <a:r>
              <a:rPr lang="en-GB" sz="2800" dirty="0" err="1" smtClean="0">
                <a:solidFill>
                  <a:schemeClr val="bg1"/>
                </a:solidFill>
              </a:rPr>
              <a:t>newtons</a:t>
            </a:r>
            <a:r>
              <a:rPr lang="en-GB" sz="2800" dirty="0" smtClean="0">
                <a:solidFill>
                  <a:schemeClr val="bg1"/>
                </a:solidFill>
              </a:rPr>
              <a:t>.</a:t>
            </a:r>
          </a:p>
          <a:p>
            <a:r>
              <a:rPr lang="en-GB" sz="2800" dirty="0" smtClean="0">
                <a:solidFill>
                  <a:schemeClr val="accent1">
                    <a:lumMod val="40000"/>
                    <a:lumOff val="60000"/>
                  </a:schemeClr>
                </a:solidFill>
              </a:rPr>
              <a:t>The weight of 1kg is approx. 10 N or 9.8 N</a:t>
            </a:r>
          </a:p>
          <a:p>
            <a:r>
              <a:rPr lang="en-GB" sz="2800" dirty="0" smtClean="0"/>
              <a:t>The ratio of weight to mass is given the symbol </a:t>
            </a:r>
            <a:r>
              <a:rPr lang="en-GB" sz="2800" dirty="0" smtClean="0">
                <a:solidFill>
                  <a:schemeClr val="bg1"/>
                </a:solidFill>
              </a:rPr>
              <a:t>g</a:t>
            </a:r>
          </a:p>
          <a:p>
            <a:pPr marL="457200" lvl="1" indent="0">
              <a:buNone/>
            </a:pPr>
            <a:r>
              <a:rPr lang="en-GB" sz="2400" dirty="0" smtClean="0">
                <a:solidFill>
                  <a:schemeClr val="bg1"/>
                </a:solidFill>
              </a:rPr>
              <a:t>g = 10 N/kg or 9.8 Nkg</a:t>
            </a:r>
            <a:r>
              <a:rPr lang="en-GB" sz="2000" baseline="30000" dirty="0" smtClean="0">
                <a:solidFill>
                  <a:schemeClr val="bg1"/>
                </a:solidFill>
              </a:rPr>
              <a:t>-1</a:t>
            </a:r>
          </a:p>
          <a:p>
            <a:pPr marL="457200" lvl="1" indent="0">
              <a:buNone/>
            </a:pPr>
            <a:r>
              <a:rPr lang="en-GB" sz="2400" dirty="0"/>
              <a:t>g</a:t>
            </a:r>
            <a:r>
              <a:rPr lang="en-GB" sz="2400" dirty="0" smtClean="0"/>
              <a:t> is called “gravitational field strength” it is your weight per unit mass. </a:t>
            </a:r>
            <a:endParaRPr lang="en-GB" sz="2400" baseline="30000" dirty="0" smtClean="0">
              <a:solidFill>
                <a:schemeClr val="bg1"/>
              </a:solidFill>
            </a:endParaRPr>
          </a:p>
        </p:txBody>
      </p:sp>
      <p:pic>
        <p:nvPicPr>
          <p:cNvPr id="13517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125538"/>
            <a:ext cx="123825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220544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8614BF8-842E-4224-90EA-14C8109DECBD}" type="slidenum">
              <a:rPr lang="en-GB" sz="2000" smtClean="0">
                <a:solidFill>
                  <a:schemeClr val="accent1"/>
                </a:solidFill>
              </a:rPr>
              <a:pPr eaLnBrk="1" hangingPunct="1"/>
              <a:t>68</a:t>
            </a:fld>
            <a:endParaRPr lang="en-GB" sz="2000" smtClean="0">
              <a:solidFill>
                <a:schemeClr val="accent1"/>
              </a:solidFill>
            </a:endParaRPr>
          </a:p>
        </p:txBody>
      </p:sp>
      <p:sp>
        <p:nvSpPr>
          <p:cNvPr id="7065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066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0661" name="Rectangle 1026"/>
          <p:cNvSpPr>
            <a:spLocks noGrp="1" noChangeArrowheads="1"/>
          </p:cNvSpPr>
          <p:nvPr>
            <p:ph type="title"/>
          </p:nvPr>
        </p:nvSpPr>
        <p:spPr/>
        <p:txBody>
          <a:bodyPr/>
          <a:lstStyle/>
          <a:p>
            <a:pPr eaLnBrk="1" hangingPunct="1"/>
            <a:r>
              <a:rPr lang="en-GB" sz="1800" smtClean="0"/>
              <a:t>Measuring forces-- Using a NEWTON BALANCE to measure Forces.</a:t>
            </a:r>
            <a:br>
              <a:rPr lang="en-GB" sz="1800" smtClean="0"/>
            </a:br>
            <a:endParaRPr lang="en-GB" sz="1800" smtClean="0"/>
          </a:p>
        </p:txBody>
      </p:sp>
      <p:sp>
        <p:nvSpPr>
          <p:cNvPr id="70662" name="Rectangle 1027"/>
          <p:cNvSpPr>
            <a:spLocks noGrp="1" noChangeArrowheads="1"/>
          </p:cNvSpPr>
          <p:nvPr>
            <p:ph type="body" idx="1"/>
          </p:nvPr>
        </p:nvSpPr>
        <p:spPr>
          <a:xfrm>
            <a:off x="5294313" y="1125538"/>
            <a:ext cx="3600450" cy="4800600"/>
          </a:xfrm>
        </p:spPr>
        <p:txBody>
          <a:bodyPr/>
          <a:lstStyle/>
          <a:p>
            <a:pPr eaLnBrk="1" hangingPunct="1"/>
            <a:r>
              <a:rPr lang="en-GB" sz="2800" smtClean="0">
                <a:solidFill>
                  <a:schemeClr val="bg1"/>
                </a:solidFill>
              </a:rPr>
              <a:t>Find the force to lift your bag</a:t>
            </a:r>
          </a:p>
          <a:p>
            <a:pPr eaLnBrk="1" hangingPunct="1"/>
            <a:r>
              <a:rPr lang="en-GB" sz="2800" smtClean="0">
                <a:solidFill>
                  <a:schemeClr val="bg1"/>
                </a:solidFill>
              </a:rPr>
              <a:t>Find the force to open a door /drawer / zip /</a:t>
            </a:r>
          </a:p>
          <a:p>
            <a:pPr eaLnBrk="1" hangingPunct="1"/>
            <a:r>
              <a:rPr lang="en-GB" sz="2800" smtClean="0">
                <a:solidFill>
                  <a:schemeClr val="bg1"/>
                </a:solidFill>
              </a:rPr>
              <a:t>Find the force to pull the toy cars.</a:t>
            </a:r>
          </a:p>
          <a:p>
            <a:pPr eaLnBrk="1" hangingPunct="1"/>
            <a:r>
              <a:rPr lang="en-GB" sz="2800" smtClean="0">
                <a:solidFill>
                  <a:srgbClr val="FF0000"/>
                </a:solidFill>
              </a:rPr>
              <a:t>Record your results in a table</a:t>
            </a:r>
          </a:p>
          <a:p>
            <a:pPr eaLnBrk="1" hangingPunct="1"/>
            <a:endParaRPr lang="en-GB" sz="2800" smtClean="0">
              <a:solidFill>
                <a:schemeClr val="bg1"/>
              </a:solidFill>
            </a:endParaRPr>
          </a:p>
        </p:txBody>
      </p:sp>
      <p:pic>
        <p:nvPicPr>
          <p:cNvPr id="7066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250"/>
            <a:ext cx="5267325"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p:cNvSpPr>
            <a:spLocks noGrp="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8684600-6F6A-4E98-A8D2-73E69F0CDCD1}" type="slidenum">
              <a:rPr lang="en-GB" sz="2000" smtClean="0">
                <a:solidFill>
                  <a:schemeClr val="accent1"/>
                </a:solidFill>
              </a:rPr>
              <a:pPr eaLnBrk="1" hangingPunct="1"/>
              <a:t>69</a:t>
            </a:fld>
            <a:endParaRPr lang="en-GB" sz="2000" smtClean="0">
              <a:solidFill>
                <a:schemeClr val="accent1"/>
              </a:solidFill>
            </a:endParaRPr>
          </a:p>
        </p:txBody>
      </p:sp>
      <p:sp>
        <p:nvSpPr>
          <p:cNvPr id="71683" name="Rectangle 2"/>
          <p:cNvSpPr>
            <a:spLocks noGrp="1" noChangeArrowheads="1"/>
          </p:cNvSpPr>
          <p:nvPr>
            <p:ph type="title"/>
          </p:nvPr>
        </p:nvSpPr>
        <p:spPr/>
        <p:txBody>
          <a:bodyPr/>
          <a:lstStyle/>
          <a:p>
            <a:r>
              <a:rPr lang="en-GB" smtClean="0"/>
              <a:t>MEASURING FORCES –use these or find some of your own</a:t>
            </a:r>
          </a:p>
        </p:txBody>
      </p:sp>
      <p:graphicFrame>
        <p:nvGraphicFramePr>
          <p:cNvPr id="275709" name="Group 253"/>
          <p:cNvGraphicFramePr>
            <a:graphicFrameLocks noGrp="1"/>
          </p:cNvGraphicFramePr>
          <p:nvPr>
            <p:ph idx="1"/>
          </p:nvPr>
        </p:nvGraphicFramePr>
        <p:xfrm>
          <a:off x="685800" y="1295400"/>
          <a:ext cx="7772400" cy="5456237"/>
        </p:xfrm>
        <a:graphic>
          <a:graphicData uri="http://schemas.openxmlformats.org/drawingml/2006/table">
            <a:tbl>
              <a:tblPr/>
              <a:tblGrid>
                <a:gridCol w="3949700"/>
                <a:gridCol w="1879600"/>
                <a:gridCol w="1943100"/>
              </a:tblGrid>
              <a:tr h="701081">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TASK</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Predicted force</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Measured force</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(N)</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(N)</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Lifting a school bag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Opening a door</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Pulling up a zip</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Opening a cupboard</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starting a planned moving</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Arial" charset="0"/>
                          <a:cs typeface="Arial" charset="0"/>
                        </a:rPr>
                        <a:t>pulling an empty shoe</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Times New Roman"/>
                          <a:cs typeface="Arial" charset="0"/>
                        </a:rPr>
                        <a:t> </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Times New Roman"/>
                          <a:cs typeface="Arial" charset="0"/>
                        </a:rPr>
                        <a:t> </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Times New Roman"/>
                          <a:cs typeface="Arial" charset="0"/>
                        </a:rPr>
                        <a:t> </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Times New Roman"/>
                          <a:cs typeface="Arial" charset="0"/>
                        </a:rPr>
                        <a:t> </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chemeClr val="tx1"/>
                          </a:solidFill>
                          <a:effectLst/>
                          <a:latin typeface="Times New Roman"/>
                          <a:cs typeface="Arial" charset="0"/>
                        </a:rPr>
                        <a:t> </a:t>
                      </a:r>
                      <a:endParaRPr kumimoji="0" lang="en-GB" sz="2400" b="0" i="0" u="none" strike="noStrike" cap="none" normalizeH="0" baseline="0" smtClean="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smtClean="0">
                          <a:ln>
                            <a:noFill/>
                          </a:ln>
                          <a:solidFill>
                            <a:srgbClr val="00FFFF"/>
                          </a:solidFill>
                          <a:effectLst/>
                          <a:latin typeface="Times New Roman"/>
                          <a:cs typeface="Arial" charset="0"/>
                        </a:rPr>
                        <a:t> </a:t>
                      </a:r>
                      <a:endParaRPr kumimoji="0" lang="en-GB" sz="2400" b="0" i="0" u="none" strike="noStrike" cap="none" normalizeH="0" baseline="0" smtClean="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D724536-5A90-4860-9FE2-65A63B88460E}" type="slidenum">
              <a:rPr lang="en-GB" sz="2000" smtClean="0">
                <a:solidFill>
                  <a:schemeClr val="accent1"/>
                </a:solidFill>
              </a:rPr>
              <a:pPr eaLnBrk="1" hangingPunct="1"/>
              <a:t>7</a:t>
            </a:fld>
            <a:endParaRPr lang="en-GB" sz="2000" smtClean="0">
              <a:solidFill>
                <a:schemeClr val="accent1"/>
              </a:solidFill>
            </a:endParaRPr>
          </a:p>
        </p:txBody>
      </p:sp>
      <p:sp>
        <p:nvSpPr>
          <p:cNvPr id="1024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024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0245" name="Rectangle 2"/>
          <p:cNvSpPr>
            <a:spLocks noGrp="1" noChangeArrowheads="1"/>
          </p:cNvSpPr>
          <p:nvPr>
            <p:ph type="title"/>
          </p:nvPr>
        </p:nvSpPr>
        <p:spPr/>
        <p:txBody>
          <a:bodyPr/>
          <a:lstStyle/>
          <a:p>
            <a:pPr eaLnBrk="1" hangingPunct="1"/>
            <a:r>
              <a:rPr lang="en-GB" smtClean="0">
                <a:cs typeface="Times New Roman" pitchFamily="18" charset="0"/>
              </a:rPr>
              <a:t>LOCKERBIE ACADEMY 												TRANSPORT UNIT</a:t>
            </a:r>
            <a:r>
              <a:rPr lang="en-GB" smtClean="0"/>
              <a:t> </a:t>
            </a:r>
          </a:p>
        </p:txBody>
      </p:sp>
      <p:pic>
        <p:nvPicPr>
          <p:cNvPr id="4100" name="Picture 4" descr="30 Lim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838200"/>
            <a:ext cx="16573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5" descr="Aircra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304800"/>
            <a:ext cx="247015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Countdown Mark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3600" y="2438400"/>
            <a:ext cx="10350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7" descr="Falling Rock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3429000"/>
            <a:ext cx="22542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8" descr="Ice warn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2895600"/>
            <a:ext cx="2308225"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9" descr="Lollipop Sig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86400" y="990600"/>
            <a:ext cx="20002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0" descr="Double Ben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7800" y="3581400"/>
            <a:ext cx="23622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11" descr="Other Danger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91363" y="1981200"/>
            <a:ext cx="2052637"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12" descr="LA Transport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4325" y="348530"/>
            <a:ext cx="6648450" cy="651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43608" y="5949280"/>
            <a:ext cx="5905784" cy="461665"/>
          </a:xfrm>
          <a:prstGeom prst="rect">
            <a:avLst/>
          </a:prstGeom>
          <a:noFill/>
        </p:spPr>
        <p:txBody>
          <a:bodyPr wrap="none" rtlCol="0">
            <a:spAutoFit/>
          </a:bodyPr>
          <a:lstStyle/>
          <a:p>
            <a:r>
              <a:rPr lang="en-GB" dirty="0" smtClean="0">
                <a:solidFill>
                  <a:srgbClr val="FFFF00"/>
                </a:solidFill>
                <a:latin typeface="+mn-lt"/>
              </a:rPr>
              <a:t>Which of these signs are about Forces?</a:t>
            </a:r>
            <a:endParaRPr lang="en-GB" dirty="0">
              <a:solidFill>
                <a:srgbClr val="FFFF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box(out)">
                                      <p:cBhvr>
                                        <p:cTn id="7" dur="500"/>
                                        <p:tgtEl>
                                          <p:spTgt spid="41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4102"/>
                                        </p:tgtEl>
                                        <p:attrNameLst>
                                          <p:attrName>style.visibility</p:attrName>
                                        </p:attrNameLst>
                                      </p:cBhvr>
                                      <p:to>
                                        <p:strVal val="visible"/>
                                      </p:to>
                                    </p:set>
                                    <p:animEffect transition="in" filter="box(out)">
                                      <p:cBhvr>
                                        <p:cTn id="12" dur="500"/>
                                        <p:tgtEl>
                                          <p:spTgt spid="41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4103"/>
                                        </p:tgtEl>
                                        <p:attrNameLst>
                                          <p:attrName>style.visibility</p:attrName>
                                        </p:attrNameLst>
                                      </p:cBhvr>
                                      <p:to>
                                        <p:strVal val="visible"/>
                                      </p:to>
                                    </p:set>
                                    <p:animEffect transition="in" filter="box(out)">
                                      <p:cBhvr>
                                        <p:cTn id="17" dur="500"/>
                                        <p:tgtEl>
                                          <p:spTgt spid="41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box(out)">
                                      <p:cBhvr>
                                        <p:cTn id="22" dur="500"/>
                                        <p:tgtEl>
                                          <p:spTgt spid="410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4100"/>
                                        </p:tgtEl>
                                        <p:attrNameLst>
                                          <p:attrName>style.visibility</p:attrName>
                                        </p:attrNameLst>
                                      </p:cBhvr>
                                      <p:to>
                                        <p:strVal val="visible"/>
                                      </p:to>
                                    </p:set>
                                    <p:animEffect transition="in" filter="box(out)">
                                      <p:cBhvr>
                                        <p:cTn id="27" dur="500"/>
                                        <p:tgtEl>
                                          <p:spTgt spid="410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4105"/>
                                        </p:tgtEl>
                                        <p:attrNameLst>
                                          <p:attrName>style.visibility</p:attrName>
                                        </p:attrNameLst>
                                      </p:cBhvr>
                                      <p:to>
                                        <p:strVal val="visible"/>
                                      </p:to>
                                    </p:set>
                                    <p:animEffect transition="in" filter="box(out)">
                                      <p:cBhvr>
                                        <p:cTn id="32" dur="500"/>
                                        <p:tgtEl>
                                          <p:spTgt spid="410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4106"/>
                                        </p:tgtEl>
                                        <p:attrNameLst>
                                          <p:attrName>style.visibility</p:attrName>
                                        </p:attrNameLst>
                                      </p:cBhvr>
                                      <p:to>
                                        <p:strVal val="visible"/>
                                      </p:to>
                                    </p:set>
                                    <p:animEffect transition="in" filter="box(out)">
                                      <p:cBhvr>
                                        <p:cTn id="37" dur="500"/>
                                        <p:tgtEl>
                                          <p:spTgt spid="410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4107"/>
                                        </p:tgtEl>
                                        <p:attrNameLst>
                                          <p:attrName>style.visibility</p:attrName>
                                        </p:attrNameLst>
                                      </p:cBhvr>
                                      <p:to>
                                        <p:strVal val="visible"/>
                                      </p:to>
                                    </p:set>
                                    <p:animEffect transition="in" filter="box(out)">
                                      <p:cBhvr>
                                        <p:cTn id="42" dur="500"/>
                                        <p:tgtEl>
                                          <p:spTgt spid="410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4108"/>
                                        </p:tgtEl>
                                        <p:attrNameLst>
                                          <p:attrName>style.visibility</p:attrName>
                                        </p:attrNameLst>
                                      </p:cBhvr>
                                      <p:to>
                                        <p:strVal val="visible"/>
                                      </p:to>
                                    </p:set>
                                    <p:animEffect transition="in" filter="dissolve">
                                      <p:cBhvr>
                                        <p:cTn id="47" dur="500"/>
                                        <p:tgtEl>
                                          <p:spTgt spid="4108"/>
                                        </p:tgtEl>
                                      </p:cBhvr>
                                    </p:animEffect>
                                  </p:childTnLst>
                                  <p:subTnLst>
                                    <p:animClr clrSpc="rgb" dir="cw">
                                      <p:cBhvr override="childStyle">
                                        <p:cTn dur="1" fill="hold" display="0" masterRel="nextClick" afterEffect="1"/>
                                        <p:tgtEl>
                                          <p:spTgt spid="4108"/>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A1E2A1-0C39-439F-BD43-64126A34CBDB}" type="slidenum">
              <a:rPr lang="en-GB" sz="2000" smtClean="0">
                <a:solidFill>
                  <a:schemeClr val="accent1"/>
                </a:solidFill>
              </a:rPr>
              <a:pPr eaLnBrk="1" hangingPunct="1"/>
              <a:t>70</a:t>
            </a:fld>
            <a:endParaRPr lang="en-GB" sz="2000" smtClean="0">
              <a:solidFill>
                <a:schemeClr val="accent1"/>
              </a:solidFill>
            </a:endParaRPr>
          </a:p>
        </p:txBody>
      </p:sp>
      <p:sp>
        <p:nvSpPr>
          <p:cNvPr id="72707"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270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2709" name="Rectangle 1026"/>
          <p:cNvSpPr>
            <a:spLocks noGrp="1" noChangeArrowheads="1"/>
          </p:cNvSpPr>
          <p:nvPr>
            <p:ph type="title"/>
          </p:nvPr>
        </p:nvSpPr>
        <p:spPr>
          <a:xfrm>
            <a:off x="2057400" y="1524000"/>
            <a:ext cx="5791200" cy="3733800"/>
          </a:xfrm>
        </p:spPr>
        <p:txBody>
          <a:bodyPr/>
          <a:lstStyle/>
          <a:p>
            <a:pPr algn="ctr" eaLnBrk="1" hangingPunct="1"/>
            <a:r>
              <a:rPr lang="en-GB" sz="7200" smtClean="0"/>
              <a:t>Estimating the size of FORCES?</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EBB4CC6-E28E-440E-96B4-031DB1F75766}" type="slidenum">
              <a:rPr lang="en-GB" sz="2000" smtClean="0">
                <a:solidFill>
                  <a:schemeClr val="accent1"/>
                </a:solidFill>
              </a:rPr>
              <a:pPr eaLnBrk="1" hangingPunct="1"/>
              <a:t>71</a:t>
            </a:fld>
            <a:endParaRPr lang="en-GB" sz="2000" smtClean="0">
              <a:solidFill>
                <a:schemeClr val="accent1"/>
              </a:solidFill>
            </a:endParaRPr>
          </a:p>
        </p:txBody>
      </p:sp>
      <p:sp>
        <p:nvSpPr>
          <p:cNvPr id="73731"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3732"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3733" name="Rectangle 1026"/>
          <p:cNvSpPr>
            <a:spLocks noGrp="1" noChangeArrowheads="1"/>
          </p:cNvSpPr>
          <p:nvPr>
            <p:ph type="title"/>
          </p:nvPr>
        </p:nvSpPr>
        <p:spPr/>
        <p:txBody>
          <a:bodyPr/>
          <a:lstStyle/>
          <a:p>
            <a:pPr eaLnBrk="1" hangingPunct="1"/>
            <a:r>
              <a:rPr lang="en-GB" smtClean="0"/>
              <a:t>Estimating forces</a:t>
            </a:r>
          </a:p>
        </p:txBody>
      </p:sp>
      <p:sp>
        <p:nvSpPr>
          <p:cNvPr id="73734" name="Rectangle 1027"/>
          <p:cNvSpPr>
            <a:spLocks noGrp="1" noChangeArrowheads="1"/>
          </p:cNvSpPr>
          <p:nvPr>
            <p:ph type="body" sz="half" idx="1"/>
          </p:nvPr>
        </p:nvSpPr>
        <p:spPr>
          <a:xfrm>
            <a:off x="4648200" y="304800"/>
            <a:ext cx="3810000" cy="4572000"/>
          </a:xfrm>
        </p:spPr>
        <p:txBody>
          <a:bodyPr/>
          <a:lstStyle/>
          <a:p>
            <a:pPr eaLnBrk="1" hangingPunct="1"/>
            <a:r>
              <a:rPr lang="en-GB" sz="2800" b="1" smtClean="0">
                <a:cs typeface="Times New Roman" pitchFamily="18" charset="0"/>
              </a:rPr>
              <a:t>0.1 N		</a:t>
            </a:r>
          </a:p>
          <a:p>
            <a:pPr eaLnBrk="1" hangingPunct="1"/>
            <a:r>
              <a:rPr lang="en-GB" sz="2800" b="1" smtClean="0">
                <a:cs typeface="Times New Roman" pitchFamily="18" charset="0"/>
              </a:rPr>
              <a:t>2 N</a:t>
            </a:r>
          </a:p>
          <a:p>
            <a:pPr eaLnBrk="1" hangingPunct="1"/>
            <a:r>
              <a:rPr lang="en-GB" sz="2800" b="1" smtClean="0">
                <a:cs typeface="Times New Roman" pitchFamily="18" charset="0"/>
              </a:rPr>
              <a:t>20 N</a:t>
            </a:r>
          </a:p>
          <a:p>
            <a:pPr eaLnBrk="1" hangingPunct="1"/>
            <a:r>
              <a:rPr lang="en-GB" sz="2800" b="1" smtClean="0">
                <a:cs typeface="Times New Roman" pitchFamily="18" charset="0"/>
              </a:rPr>
              <a:t>650 N		</a:t>
            </a:r>
            <a:endParaRPr lang="en-GB" sz="2800" smtClean="0">
              <a:cs typeface="Times New Roman" pitchFamily="18" charset="0"/>
            </a:endParaRPr>
          </a:p>
          <a:p>
            <a:pPr eaLnBrk="1" hangingPunct="1"/>
            <a:r>
              <a:rPr lang="en-GB" sz="2800" b="1" smtClean="0">
                <a:cs typeface="Times New Roman" pitchFamily="18" charset="0"/>
              </a:rPr>
              <a:t>1800 N	</a:t>
            </a:r>
          </a:p>
          <a:p>
            <a:pPr eaLnBrk="1" hangingPunct="1"/>
            <a:r>
              <a:rPr lang="en-GB" sz="2800" b="1" smtClean="0">
                <a:cs typeface="Times New Roman" pitchFamily="18" charset="0"/>
              </a:rPr>
              <a:t>10,000 N</a:t>
            </a:r>
          </a:p>
          <a:p>
            <a:pPr eaLnBrk="1" hangingPunct="1"/>
            <a:r>
              <a:rPr lang="en-GB" sz="2800" b="1" smtClean="0">
                <a:cs typeface="Times New Roman" pitchFamily="18" charset="0"/>
              </a:rPr>
              <a:t>1,500,000 N</a:t>
            </a:r>
          </a:p>
          <a:p>
            <a:pPr eaLnBrk="1" hangingPunct="1"/>
            <a:r>
              <a:rPr lang="en-GB" sz="2800" b="1" smtClean="0">
                <a:cs typeface="Times New Roman" pitchFamily="18" charset="0"/>
              </a:rPr>
              <a:t>200,000,000 N</a:t>
            </a:r>
            <a:r>
              <a:rPr lang="en-GB" sz="2800" smtClean="0">
                <a:cs typeface="Times New Roman" pitchFamily="18" charset="0"/>
              </a:rPr>
              <a:t>	</a:t>
            </a:r>
          </a:p>
          <a:p>
            <a:pPr eaLnBrk="1" hangingPunct="1"/>
            <a:endParaRPr lang="en-GB" sz="2800" smtClean="0"/>
          </a:p>
        </p:txBody>
      </p:sp>
      <p:sp>
        <p:nvSpPr>
          <p:cNvPr id="73735" name="Text Box 1029"/>
          <p:cNvSpPr txBox="1">
            <a:spLocks noChangeArrowheads="1"/>
          </p:cNvSpPr>
          <p:nvPr/>
        </p:nvSpPr>
        <p:spPr bwMode="auto">
          <a:xfrm>
            <a:off x="304800" y="990600"/>
            <a:ext cx="4414838"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a:solidFill>
                  <a:srgbClr val="FF0066"/>
                </a:solidFill>
                <a:latin typeface="Comic Sans MS" pitchFamily="66" charset="0"/>
                <a:cs typeface="Times New Roman" pitchFamily="18" charset="0"/>
              </a:rPr>
              <a:t>Match these different situations to the most likely force. </a:t>
            </a:r>
            <a:endParaRPr lang="en-GB" sz="2800">
              <a:solidFill>
                <a:srgbClr val="FF0066"/>
              </a:solidFill>
              <a:cs typeface="Times New Roman" pitchFamily="18" charset="0"/>
            </a:endParaRPr>
          </a:p>
          <a:p>
            <a:pPr eaLnBrk="1" hangingPunct="1"/>
            <a:endParaRPr lang="en-GB" sz="2800">
              <a:solidFill>
                <a:srgbClr val="FF0066"/>
              </a:solidFill>
              <a:latin typeface="Comic Sans MS" pitchFamily="66" charset="0"/>
              <a:cs typeface="Times New Roman" pitchFamily="18" charset="0"/>
            </a:endParaRPr>
          </a:p>
          <a:p>
            <a:pPr eaLnBrk="1" hangingPunct="1"/>
            <a:endParaRPr lang="en-GB" sz="2800">
              <a:solidFill>
                <a:srgbClr val="FF0066"/>
              </a:solidFill>
              <a:latin typeface="Comic Sans MS" pitchFamily="66" charset="0"/>
              <a:cs typeface="Times New Roman" pitchFamily="18" charset="0"/>
            </a:endParaRPr>
          </a:p>
          <a:p>
            <a:pPr eaLnBrk="1" hangingPunct="1"/>
            <a:r>
              <a:rPr lang="en-GB" sz="2800">
                <a:solidFill>
                  <a:srgbClr val="FF0066"/>
                </a:solidFill>
                <a:latin typeface="Comic Sans MS" pitchFamily="66" charset="0"/>
                <a:cs typeface="Times New Roman" pitchFamily="18" charset="0"/>
              </a:rPr>
              <a:t>Write these nos. in your jotter</a:t>
            </a:r>
          </a:p>
          <a:p>
            <a:pPr eaLnBrk="1" hangingPunct="1"/>
            <a:endParaRPr lang="en-GB" sz="2800">
              <a:solidFill>
                <a:srgbClr val="FF0066"/>
              </a:solidFill>
              <a:latin typeface="Comic Sans MS" pitchFamily="66" charset="0"/>
              <a:cs typeface="Times New Roman" pitchFamily="18" charset="0"/>
            </a:endParaRPr>
          </a:p>
          <a:p>
            <a:pPr eaLnBrk="1" hangingPunct="1"/>
            <a:r>
              <a:rPr lang="en-GB" sz="2800">
                <a:solidFill>
                  <a:srgbClr val="FF0066"/>
                </a:solidFill>
                <a:latin typeface="Comic Sans MS" pitchFamily="66" charset="0"/>
                <a:cs typeface="Times New Roman" pitchFamily="18" charset="0"/>
              </a:rPr>
              <a:t>Choose from:</a:t>
            </a:r>
            <a:endParaRPr lang="en-GB" sz="2800">
              <a:solidFill>
                <a:srgbClr val="FF0066"/>
              </a:solidFill>
              <a:cs typeface="Times New Roman" pitchFamily="18" charset="0"/>
            </a:endParaRPr>
          </a:p>
          <a:p>
            <a:pPr eaLnBrk="1" hangingPunct="1"/>
            <a:endParaRPr lang="en-GB" sz="2800">
              <a:solidFill>
                <a:srgbClr val="FF0066"/>
              </a:solidFill>
            </a:endParaRPr>
          </a:p>
        </p:txBody>
      </p:sp>
      <p:pic>
        <p:nvPicPr>
          <p:cNvPr id="73736" name="Picture 1030" descr="Steam Locomotiv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5029200"/>
            <a:ext cx="39624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7" name="Text Box 1031"/>
          <p:cNvSpPr txBox="1">
            <a:spLocks noChangeArrowheads="1"/>
          </p:cNvSpPr>
          <p:nvPr/>
        </p:nvSpPr>
        <p:spPr bwMode="auto">
          <a:xfrm>
            <a:off x="4191000" y="5410200"/>
            <a:ext cx="3451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solidFill>
                  <a:schemeClr val="bg1"/>
                </a:solidFill>
                <a:latin typeface="Comic Sans MS" pitchFamily="66" charset="0"/>
              </a:rPr>
              <a:t>e.g PULLING A TRAIN</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BB09CFB-72E9-408C-BF1D-C1AFF9678F26}" type="slidenum">
              <a:rPr lang="en-GB" sz="2000" smtClean="0">
                <a:solidFill>
                  <a:schemeClr val="accent1"/>
                </a:solidFill>
              </a:rPr>
              <a:pPr eaLnBrk="1" hangingPunct="1"/>
              <a:t>72</a:t>
            </a:fld>
            <a:endParaRPr lang="en-GB" sz="2000" smtClean="0">
              <a:solidFill>
                <a:schemeClr val="accent1"/>
              </a:solidFill>
            </a:endParaRPr>
          </a:p>
        </p:txBody>
      </p:sp>
      <p:sp>
        <p:nvSpPr>
          <p:cNvPr id="74755"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74756"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73732" name="Rectangle 2"/>
          <p:cNvSpPr>
            <a:spLocks noGrp="1" noChangeArrowheads="1"/>
          </p:cNvSpPr>
          <p:nvPr>
            <p:ph type="title"/>
          </p:nvPr>
        </p:nvSpPr>
        <p:spPr/>
        <p:txBody>
          <a:bodyPr/>
          <a:lstStyle/>
          <a:p>
            <a:pPr algn="ctr" eaLnBrk="1" hangingPunct="1">
              <a:defRPr/>
            </a:pPr>
            <a:r>
              <a:rPr lang="en-GB" b="1" dirty="0" smtClean="0">
                <a:latin typeface="+mn-lt"/>
                <a:cs typeface="Times New Roman" pitchFamily="18" charset="0"/>
              </a:rPr>
              <a:t>0.1 N	, 2 N , 20 N,  650 N,  1800 N	,  10,000 N, 1,500,000 N,  200,000,000 N</a:t>
            </a:r>
            <a:endParaRPr lang="en-US" dirty="0" smtClean="0">
              <a:latin typeface="+mn-lt"/>
            </a:endParaRPr>
          </a:p>
        </p:txBody>
      </p:sp>
      <p:grpSp>
        <p:nvGrpSpPr>
          <p:cNvPr id="74758" name="Group 9"/>
          <p:cNvGrpSpPr>
            <a:grpSpLocks/>
          </p:cNvGrpSpPr>
          <p:nvPr/>
        </p:nvGrpSpPr>
        <p:grpSpPr bwMode="auto">
          <a:xfrm>
            <a:off x="3182938" y="4635500"/>
            <a:ext cx="2930525" cy="1714500"/>
            <a:chOff x="6175" y="3512"/>
            <a:chExt cx="4615" cy="2700"/>
          </a:xfrm>
        </p:grpSpPr>
        <p:sp>
          <p:nvSpPr>
            <p:cNvPr id="74777" name="Text Box 10"/>
            <p:cNvSpPr txBox="1">
              <a:spLocks noChangeArrowheads="1"/>
            </p:cNvSpPr>
            <p:nvPr/>
          </p:nvSpPr>
          <p:spPr bwMode="auto">
            <a:xfrm>
              <a:off x="6175" y="3512"/>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a:t>Force to keep a small bird in the air</a:t>
              </a:r>
            </a:p>
            <a:p>
              <a:endParaRPr lang="en-US" sz="1200" b="1"/>
            </a:p>
            <a:p>
              <a:endParaRPr lang="en-US" sz="1200" b="1"/>
            </a:p>
            <a:p>
              <a:endParaRPr lang="en-US" sz="1200" b="1"/>
            </a:p>
            <a:p>
              <a:endParaRPr lang="en-US" sz="1200" b="1"/>
            </a:p>
            <a:p>
              <a:endParaRPr lang="en-US" sz="1200" b="1"/>
            </a:p>
            <a:p>
              <a:endParaRPr lang="en-US" sz="1200" b="1"/>
            </a:p>
            <a:p>
              <a:endParaRPr lang="en-US" sz="1200" b="1"/>
            </a:p>
            <a:p>
              <a:r>
                <a:rPr lang="en-US" sz="1200" b="1"/>
                <a:t>Force =</a:t>
              </a:r>
              <a:r>
                <a:rPr lang="en-US" sz="1200"/>
                <a:t> </a:t>
              </a:r>
            </a:p>
          </p:txBody>
        </p:sp>
        <p:pic>
          <p:nvPicPr>
            <p:cNvPr id="74778" name="Picture 11" descr="Bird 03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0" y="4014"/>
              <a:ext cx="1761" cy="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59" name="Group 12"/>
          <p:cNvGrpSpPr>
            <a:grpSpLocks/>
          </p:cNvGrpSpPr>
          <p:nvPr/>
        </p:nvGrpSpPr>
        <p:grpSpPr bwMode="auto">
          <a:xfrm>
            <a:off x="5943600" y="1066800"/>
            <a:ext cx="2930525" cy="1714500"/>
            <a:chOff x="6175" y="6392"/>
            <a:chExt cx="4615" cy="2700"/>
          </a:xfrm>
        </p:grpSpPr>
        <p:sp>
          <p:nvSpPr>
            <p:cNvPr id="74775" name="Text Box 13"/>
            <p:cNvSpPr txBox="1">
              <a:spLocks noChangeArrowheads="1"/>
            </p:cNvSpPr>
            <p:nvPr/>
          </p:nvSpPr>
          <p:spPr bwMode="auto">
            <a:xfrm>
              <a:off x="6175" y="6392"/>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a:t>Engine force in a sports car</a:t>
              </a:r>
            </a:p>
            <a:p>
              <a:endParaRPr lang="en-US" sz="1200" b="1"/>
            </a:p>
            <a:p>
              <a:endParaRPr lang="en-US" sz="1200" b="1"/>
            </a:p>
            <a:p>
              <a:endParaRPr lang="en-US" sz="1200" b="1"/>
            </a:p>
            <a:p>
              <a:endParaRPr lang="en-US" sz="1200" b="1"/>
            </a:p>
            <a:p>
              <a:endParaRPr lang="en-US" sz="1200" b="1"/>
            </a:p>
            <a:p>
              <a:endParaRPr lang="en-US" sz="1200" b="1"/>
            </a:p>
            <a:p>
              <a:endParaRPr lang="en-US" sz="1200" b="1"/>
            </a:p>
            <a:p>
              <a:r>
                <a:rPr lang="en-US" sz="1200" b="1"/>
                <a:t>Force =</a:t>
              </a:r>
              <a:r>
                <a:rPr lang="en-US" sz="1200"/>
                <a:t> </a:t>
              </a:r>
            </a:p>
          </p:txBody>
        </p:sp>
        <p:pic>
          <p:nvPicPr>
            <p:cNvPr id="74776" name="Picture 14" descr="Cartoon 05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6" y="7074"/>
              <a:ext cx="3118" cy="1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0" name="Group 15"/>
          <p:cNvGrpSpPr>
            <a:grpSpLocks/>
          </p:cNvGrpSpPr>
          <p:nvPr/>
        </p:nvGrpSpPr>
        <p:grpSpPr bwMode="auto">
          <a:xfrm>
            <a:off x="228600" y="1066800"/>
            <a:ext cx="2930525" cy="1714500"/>
            <a:chOff x="1134" y="6392"/>
            <a:chExt cx="4615" cy="2700"/>
          </a:xfrm>
        </p:grpSpPr>
        <p:sp>
          <p:nvSpPr>
            <p:cNvPr id="74773" name="Text Box 16"/>
            <p:cNvSpPr txBox="1">
              <a:spLocks noChangeArrowheads="1"/>
            </p:cNvSpPr>
            <p:nvPr/>
          </p:nvSpPr>
          <p:spPr bwMode="auto">
            <a:xfrm>
              <a:off x="1134" y="6392"/>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a:t>How much can an ant lift?</a:t>
              </a:r>
            </a:p>
            <a:p>
              <a:endParaRPr lang="en-US" sz="1200" b="1"/>
            </a:p>
            <a:p>
              <a:endParaRPr lang="en-US" sz="1200" b="1"/>
            </a:p>
            <a:p>
              <a:endParaRPr lang="en-US" sz="1200" b="1"/>
            </a:p>
            <a:p>
              <a:endParaRPr lang="en-US" sz="1200" b="1"/>
            </a:p>
            <a:p>
              <a:endParaRPr lang="en-US" sz="1200" b="1"/>
            </a:p>
            <a:p>
              <a:endParaRPr lang="en-US" sz="1200" b="1"/>
            </a:p>
            <a:p>
              <a:endParaRPr lang="en-US" sz="1200" b="1"/>
            </a:p>
            <a:p>
              <a:r>
                <a:rPr lang="en-US" sz="1200" b="1"/>
                <a:t>Force =</a:t>
              </a:r>
              <a:r>
                <a:rPr lang="en-US" sz="1200"/>
                <a:t> </a:t>
              </a:r>
            </a:p>
          </p:txBody>
        </p:sp>
        <p:pic>
          <p:nvPicPr>
            <p:cNvPr id="74774" name="Picture 17" descr="Ant on Branc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9" y="6894"/>
              <a:ext cx="2287" cy="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1" name="Group 18"/>
          <p:cNvGrpSpPr>
            <a:grpSpLocks/>
          </p:cNvGrpSpPr>
          <p:nvPr/>
        </p:nvGrpSpPr>
        <p:grpSpPr bwMode="auto">
          <a:xfrm>
            <a:off x="226695" y="4663440"/>
            <a:ext cx="2930525" cy="1714500"/>
            <a:chOff x="1134" y="9256"/>
            <a:chExt cx="4615" cy="2700"/>
          </a:xfrm>
        </p:grpSpPr>
        <p:sp>
          <p:nvSpPr>
            <p:cNvPr id="74771" name="Text Box 19"/>
            <p:cNvSpPr txBox="1">
              <a:spLocks noChangeArrowheads="1"/>
            </p:cNvSpPr>
            <p:nvPr/>
          </p:nvSpPr>
          <p:spPr bwMode="auto">
            <a:xfrm>
              <a:off x="1134" y="9256"/>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a:t>Space Shuttle engines</a:t>
              </a:r>
            </a:p>
            <a:p>
              <a:endParaRPr lang="en-US" sz="1200" b="1"/>
            </a:p>
            <a:p>
              <a:endParaRPr lang="en-US" sz="1200" b="1"/>
            </a:p>
            <a:p>
              <a:endParaRPr lang="en-US" sz="1200" b="1"/>
            </a:p>
            <a:p>
              <a:endParaRPr lang="en-US" sz="1200" b="1"/>
            </a:p>
            <a:p>
              <a:endParaRPr lang="en-US" sz="1200" b="1"/>
            </a:p>
            <a:p>
              <a:endParaRPr lang="en-US" sz="1200" b="1"/>
            </a:p>
            <a:p>
              <a:endParaRPr lang="en-US" sz="1200" b="1"/>
            </a:p>
            <a:p>
              <a:r>
                <a:rPr lang="en-US" sz="1200" b="1"/>
                <a:t>Force =</a:t>
              </a:r>
              <a:r>
                <a:rPr lang="en-US" sz="1200"/>
                <a:t> </a:t>
              </a:r>
            </a:p>
          </p:txBody>
        </p:sp>
        <p:pic>
          <p:nvPicPr>
            <p:cNvPr id="74772" name="Picture 20" descr="Space Shuttle 2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6" y="9840"/>
              <a:ext cx="3408" cy="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2" name="Group 21"/>
          <p:cNvGrpSpPr>
            <a:grpSpLocks/>
          </p:cNvGrpSpPr>
          <p:nvPr/>
        </p:nvGrpSpPr>
        <p:grpSpPr bwMode="auto">
          <a:xfrm>
            <a:off x="4648200" y="2895600"/>
            <a:ext cx="2930525" cy="1728788"/>
            <a:chOff x="6175" y="9234"/>
            <a:chExt cx="4615" cy="2722"/>
          </a:xfrm>
        </p:grpSpPr>
        <p:sp>
          <p:nvSpPr>
            <p:cNvPr id="74769" name="Text Box 22"/>
            <p:cNvSpPr txBox="1">
              <a:spLocks noChangeArrowheads="1"/>
            </p:cNvSpPr>
            <p:nvPr/>
          </p:nvSpPr>
          <p:spPr bwMode="auto">
            <a:xfrm>
              <a:off x="6175" y="9256"/>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a:t>Lifting your own weight</a:t>
              </a:r>
            </a:p>
            <a:p>
              <a:endParaRPr lang="en-US" sz="1200" b="1"/>
            </a:p>
            <a:p>
              <a:endParaRPr lang="en-US" sz="1200" b="1"/>
            </a:p>
            <a:p>
              <a:endParaRPr lang="en-US" sz="1200" b="1"/>
            </a:p>
            <a:p>
              <a:endParaRPr lang="en-US" sz="1200" b="1"/>
            </a:p>
            <a:p>
              <a:endParaRPr lang="en-US" sz="1200" b="1"/>
            </a:p>
            <a:p>
              <a:endParaRPr lang="en-US" sz="1200" b="1"/>
            </a:p>
            <a:p>
              <a:endParaRPr lang="en-US" sz="1200" b="1"/>
            </a:p>
            <a:p>
              <a:r>
                <a:rPr lang="en-US" sz="1200" b="1"/>
                <a:t>Force =</a:t>
              </a:r>
              <a:r>
                <a:rPr lang="en-US" sz="1200"/>
                <a:t> </a:t>
              </a:r>
            </a:p>
          </p:txBody>
        </p:sp>
        <p:pic>
          <p:nvPicPr>
            <p:cNvPr id="74770" name="Picture 23" descr="Gymnast 3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44" y="9234"/>
              <a:ext cx="891"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3" name="Group 29"/>
          <p:cNvGrpSpPr>
            <a:grpSpLocks/>
          </p:cNvGrpSpPr>
          <p:nvPr/>
        </p:nvGrpSpPr>
        <p:grpSpPr bwMode="auto">
          <a:xfrm>
            <a:off x="6113463" y="4648200"/>
            <a:ext cx="2930525" cy="1714500"/>
            <a:chOff x="3371" y="2832"/>
            <a:chExt cx="1846" cy="1080"/>
          </a:xfrm>
        </p:grpSpPr>
        <p:sp>
          <p:nvSpPr>
            <p:cNvPr id="74767" name="Text Box 24"/>
            <p:cNvSpPr txBox="1">
              <a:spLocks noChangeArrowheads="1"/>
            </p:cNvSpPr>
            <p:nvPr/>
          </p:nvSpPr>
          <p:spPr bwMode="auto">
            <a:xfrm>
              <a:off x="3371" y="2832"/>
              <a:ext cx="1846" cy="108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dirty="0"/>
                <a:t>Weight of a chicken</a:t>
              </a:r>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r>
                <a:rPr lang="en-US" sz="1200" b="1" dirty="0"/>
                <a:t>Force =</a:t>
              </a:r>
              <a:r>
                <a:rPr lang="en-US" sz="1200" dirty="0"/>
                <a:t> </a:t>
              </a:r>
            </a:p>
          </p:txBody>
        </p:sp>
        <p:pic>
          <p:nvPicPr>
            <p:cNvPr id="74768" name="Picture 25" descr="Scal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84" y="3120"/>
              <a:ext cx="822" cy="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4" name="Group 26"/>
          <p:cNvGrpSpPr>
            <a:grpSpLocks/>
          </p:cNvGrpSpPr>
          <p:nvPr/>
        </p:nvGrpSpPr>
        <p:grpSpPr bwMode="auto">
          <a:xfrm>
            <a:off x="1447800" y="2895600"/>
            <a:ext cx="2930525" cy="1714500"/>
            <a:chOff x="6175" y="12152"/>
            <a:chExt cx="4615" cy="2700"/>
          </a:xfrm>
        </p:grpSpPr>
        <p:sp>
          <p:nvSpPr>
            <p:cNvPr id="74765" name="Text Box 27"/>
            <p:cNvSpPr txBox="1">
              <a:spLocks noChangeArrowheads="1"/>
            </p:cNvSpPr>
            <p:nvPr/>
          </p:nvSpPr>
          <p:spPr bwMode="auto">
            <a:xfrm>
              <a:off x="6175" y="12152"/>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a:t>Weightlifter</a:t>
              </a:r>
            </a:p>
            <a:p>
              <a:endParaRPr lang="en-US" sz="1200" b="1"/>
            </a:p>
            <a:p>
              <a:endParaRPr lang="en-US" sz="1200" b="1"/>
            </a:p>
            <a:p>
              <a:endParaRPr lang="en-US" sz="1200" b="1"/>
            </a:p>
            <a:p>
              <a:endParaRPr lang="en-US" sz="1200" b="1"/>
            </a:p>
            <a:p>
              <a:endParaRPr lang="en-US" sz="1200" b="1"/>
            </a:p>
            <a:p>
              <a:endParaRPr lang="en-US" sz="1200" b="1"/>
            </a:p>
            <a:p>
              <a:endParaRPr lang="en-US" sz="1200" b="1"/>
            </a:p>
            <a:p>
              <a:r>
                <a:rPr lang="en-US" sz="1200" b="1"/>
                <a:t>Force =</a:t>
              </a:r>
              <a:r>
                <a:rPr lang="en-US" sz="1200"/>
                <a:t> </a:t>
              </a:r>
            </a:p>
          </p:txBody>
        </p:sp>
        <p:pic>
          <p:nvPicPr>
            <p:cNvPr id="74766" name="Picture 28" descr="Weight Lifting 5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31" y="12294"/>
              <a:ext cx="2275" cy="2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 name="Picture 1030" descr="Steam Locomotive 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59125" y="1385570"/>
            <a:ext cx="3245803" cy="1378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3592E63-A8F4-40D8-B8ED-1A978B3B169A}" type="slidenum">
              <a:rPr lang="en-GB" sz="2000" smtClean="0">
                <a:solidFill>
                  <a:schemeClr val="accent1"/>
                </a:solidFill>
              </a:rPr>
              <a:pPr eaLnBrk="1" hangingPunct="1"/>
              <a:t>73</a:t>
            </a:fld>
            <a:endParaRPr lang="en-GB" sz="2000" smtClean="0">
              <a:solidFill>
                <a:schemeClr val="accent1"/>
              </a:solidFill>
            </a:endParaRPr>
          </a:p>
        </p:txBody>
      </p:sp>
      <p:sp>
        <p:nvSpPr>
          <p:cNvPr id="144387" name="Rectangle 2"/>
          <p:cNvSpPr>
            <a:spLocks noGrp="1" noChangeArrowheads="1"/>
          </p:cNvSpPr>
          <p:nvPr>
            <p:ph type="title"/>
          </p:nvPr>
        </p:nvSpPr>
        <p:spPr/>
        <p:txBody>
          <a:bodyPr/>
          <a:lstStyle/>
          <a:p>
            <a:r>
              <a:rPr lang="en-GB" smtClean="0"/>
              <a:t>Measuring MASS and WEIGHT</a:t>
            </a:r>
          </a:p>
        </p:txBody>
      </p:sp>
      <p:sp>
        <p:nvSpPr>
          <p:cNvPr id="144388" name="Rectangle 3"/>
          <p:cNvSpPr>
            <a:spLocks noGrp="1" noChangeArrowheads="1"/>
          </p:cNvSpPr>
          <p:nvPr>
            <p:ph type="body" idx="1"/>
          </p:nvPr>
        </p:nvSpPr>
        <p:spPr/>
        <p:txBody>
          <a:bodyPr/>
          <a:lstStyle/>
          <a:p>
            <a:r>
              <a:rPr lang="en-GB" smtClean="0"/>
              <a:t>Use scales to measure the MASS of some SMALL objects</a:t>
            </a:r>
          </a:p>
          <a:p>
            <a:r>
              <a:rPr lang="en-GB" smtClean="0"/>
              <a:t>Now use a spring balance to find the weight of the same objects.</a:t>
            </a:r>
          </a:p>
          <a:p>
            <a:endParaRPr lang="en-GB" smtClean="0"/>
          </a:p>
          <a:p>
            <a:r>
              <a:rPr lang="en-GB" smtClean="0"/>
              <a:t>What conclusion can you make about an object’s weight compared to it’s mass?</a:t>
            </a:r>
          </a:p>
        </p:txBody>
      </p:sp>
    </p:spTree>
    <p:extLst>
      <p:ext uri="{BB962C8B-B14F-4D97-AF65-F5344CB8AC3E}">
        <p14:creationId xmlns:p14="http://schemas.microsoft.com/office/powerpoint/2010/main" val="338879948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1E046D6-5302-4019-9D0E-C22F22025862}" type="slidenum">
              <a:rPr lang="en-GB" sz="2000" smtClean="0">
                <a:solidFill>
                  <a:schemeClr val="accent1"/>
                </a:solidFill>
              </a:rPr>
              <a:pPr eaLnBrk="1" hangingPunct="1"/>
              <a:t>74</a:t>
            </a:fld>
            <a:endParaRPr lang="en-GB" sz="2000" smtClean="0">
              <a:solidFill>
                <a:schemeClr val="accent1"/>
              </a:solidFill>
            </a:endParaRPr>
          </a:p>
        </p:txBody>
      </p:sp>
      <p:sp>
        <p:nvSpPr>
          <p:cNvPr id="14541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4541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graphicFrame>
        <p:nvGraphicFramePr>
          <p:cNvPr id="121883" name="Group 27"/>
          <p:cNvGraphicFramePr>
            <a:graphicFrameLocks noGrp="1"/>
          </p:cNvGraphicFramePr>
          <p:nvPr/>
        </p:nvGraphicFramePr>
        <p:xfrm>
          <a:off x="609600" y="1397000"/>
          <a:ext cx="7010400" cy="4470400"/>
        </p:xfrm>
        <a:graphic>
          <a:graphicData uri="http://schemas.openxmlformats.org/drawingml/2006/table">
            <a:tbl>
              <a:tblPr/>
              <a:tblGrid>
                <a:gridCol w="2336800"/>
                <a:gridCol w="2336800"/>
                <a:gridCol w="2336800"/>
              </a:tblGrid>
              <a:tr h="1117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smtClean="0">
                        <a:ln>
                          <a:noFill/>
                        </a:ln>
                        <a:solidFill>
                          <a:srgbClr val="FF0066"/>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66"/>
                          </a:solidFill>
                          <a:effectLst/>
                          <a:latin typeface="Arial" charset="0"/>
                          <a:cs typeface="Arial" charset="0"/>
                        </a:rPr>
                        <a:t>Object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smtClean="0">
                        <a:ln>
                          <a:noFill/>
                        </a:ln>
                        <a:solidFill>
                          <a:srgbClr val="FF0066"/>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66"/>
                          </a:solidFill>
                          <a:effectLst/>
                          <a:latin typeface="Arial" charset="0"/>
                          <a:cs typeface="Arial" charset="0"/>
                        </a:rPr>
                        <a:t>Mass (kg)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smtClean="0">
                        <a:ln>
                          <a:noFill/>
                        </a:ln>
                        <a:solidFill>
                          <a:srgbClr val="FF0066"/>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66"/>
                          </a:solidFill>
                          <a:effectLst/>
                          <a:latin typeface="Arial" charset="0"/>
                          <a:cs typeface="Arial" charset="0"/>
                        </a:rPr>
                        <a:t>Weight (N)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17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rgbClr val="FF0066"/>
                          </a:solidFill>
                          <a:effectLst/>
                          <a:latin typeface="Arial" charset="0"/>
                          <a:cs typeface="Arial" charset="0"/>
                        </a:rPr>
                        <a:t>Eg</a:t>
                      </a:r>
                      <a:r>
                        <a:rPr kumimoji="0" lang="en-GB" sz="2800" b="0" i="0" u="none" strike="noStrike" cap="none" normalizeH="0" baseline="0" smtClean="0">
                          <a:ln>
                            <a:noFill/>
                          </a:ln>
                          <a:solidFill>
                            <a:srgbClr val="FF0066"/>
                          </a:solidFill>
                          <a:effectLst/>
                          <a:latin typeface="Arial" charset="0"/>
                          <a:cs typeface="Arial" charset="0"/>
                        </a:rPr>
                        <a:t> </a:t>
                      </a:r>
                      <a:r>
                        <a:rPr kumimoji="0" lang="en-GB" sz="2800" b="0" i="0" u="none" strike="noStrike" cap="none" normalizeH="0" baseline="0" smtClean="0">
                          <a:ln>
                            <a:noFill/>
                          </a:ln>
                          <a:solidFill>
                            <a:srgbClr val="FF0066"/>
                          </a:solidFill>
                          <a:effectLst/>
                          <a:latin typeface="Bradley Hand ITC" pitchFamily="66" charset="0"/>
                          <a:cs typeface="Arial" charset="0"/>
                        </a:rPr>
                        <a:t>Pencil case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17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17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r>
            </a:tbl>
          </a:graphicData>
        </a:graphic>
      </p:graphicFrame>
      <p:sp>
        <p:nvSpPr>
          <p:cNvPr id="145434" name="Text Box 77"/>
          <p:cNvSpPr txBox="1">
            <a:spLocks noChangeArrowheads="1"/>
          </p:cNvSpPr>
          <p:nvPr/>
        </p:nvSpPr>
        <p:spPr bwMode="auto">
          <a:xfrm>
            <a:off x="663575" y="423863"/>
            <a:ext cx="57927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a:solidFill>
                  <a:srgbClr val="FF0066"/>
                </a:solidFill>
                <a:latin typeface="Calibri" pitchFamily="34" charset="0"/>
                <a:cs typeface="Arial" pitchFamily="34" charset="0"/>
              </a:rPr>
              <a:t>Write your results into a table like this:</a:t>
            </a:r>
          </a:p>
        </p:txBody>
      </p:sp>
    </p:spTree>
    <p:extLst>
      <p:ext uri="{BB962C8B-B14F-4D97-AF65-F5344CB8AC3E}">
        <p14:creationId xmlns:p14="http://schemas.microsoft.com/office/powerpoint/2010/main" val="154871256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F5A3FCB-20EB-4060-B036-3414C554CD6A}" type="slidenum">
              <a:rPr lang="en-GB" sz="2000" smtClean="0">
                <a:solidFill>
                  <a:schemeClr val="accent1"/>
                </a:solidFill>
              </a:rPr>
              <a:pPr eaLnBrk="1" hangingPunct="1"/>
              <a:t>75</a:t>
            </a:fld>
            <a:endParaRPr lang="en-GB" sz="2000" smtClean="0">
              <a:solidFill>
                <a:schemeClr val="accent1"/>
              </a:solidFill>
            </a:endParaRPr>
          </a:p>
        </p:txBody>
      </p:sp>
      <p:sp>
        <p:nvSpPr>
          <p:cNvPr id="122883"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2884"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2885" name="Rectangle 2"/>
          <p:cNvSpPr>
            <a:spLocks noGrp="1" noChangeArrowheads="1"/>
          </p:cNvSpPr>
          <p:nvPr>
            <p:ph type="title"/>
          </p:nvPr>
        </p:nvSpPr>
        <p:spPr>
          <a:xfrm>
            <a:off x="2057400" y="1524000"/>
            <a:ext cx="5791200" cy="3733800"/>
          </a:xfrm>
        </p:spPr>
        <p:txBody>
          <a:bodyPr/>
          <a:lstStyle/>
          <a:p>
            <a:pPr algn="ctr" eaLnBrk="1" hangingPunct="1"/>
            <a:r>
              <a:rPr lang="en-GB" sz="7200" smtClean="0"/>
              <a:t>Mass &amp; weight</a:t>
            </a:r>
          </a:p>
        </p:txBody>
      </p:sp>
    </p:spTree>
    <p:extLst>
      <p:ext uri="{BB962C8B-B14F-4D97-AF65-F5344CB8AC3E}">
        <p14:creationId xmlns:p14="http://schemas.microsoft.com/office/powerpoint/2010/main" val="42710366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8A816DC-8A74-46B5-946E-0DFA8C456E48}" type="slidenum">
              <a:rPr lang="en-GB" sz="2000" smtClean="0">
                <a:solidFill>
                  <a:schemeClr val="accent1"/>
                </a:solidFill>
              </a:rPr>
              <a:pPr eaLnBrk="1" hangingPunct="1"/>
              <a:t>76</a:t>
            </a:fld>
            <a:endParaRPr lang="en-GB" sz="2000" smtClean="0">
              <a:solidFill>
                <a:schemeClr val="accent1"/>
              </a:solidFill>
            </a:endParaRPr>
          </a:p>
        </p:txBody>
      </p:sp>
      <p:sp>
        <p:nvSpPr>
          <p:cNvPr id="123907"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3908"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3909" name="Rectangle 2"/>
          <p:cNvSpPr>
            <a:spLocks noGrp="1"/>
          </p:cNvSpPr>
          <p:nvPr>
            <p:ph type="title" idx="4294967295"/>
          </p:nvPr>
        </p:nvSpPr>
        <p:spPr/>
        <p:txBody>
          <a:bodyPr/>
          <a:lstStyle/>
          <a:p>
            <a:pPr eaLnBrk="1" hangingPunct="1"/>
            <a:r>
              <a:rPr lang="en-GB" smtClean="0"/>
              <a:t>Mass and Weight- LEVEL 3</a:t>
            </a:r>
          </a:p>
        </p:txBody>
      </p:sp>
      <p:sp>
        <p:nvSpPr>
          <p:cNvPr id="123910" name="Rectangle 3"/>
          <p:cNvSpPr>
            <a:spLocks noGrp="1"/>
          </p:cNvSpPr>
          <p:nvPr>
            <p:ph type="body" idx="4294967295"/>
          </p:nvPr>
        </p:nvSpPr>
        <p:spPr>
          <a:xfrm>
            <a:off x="395288" y="1268413"/>
            <a:ext cx="8229600" cy="4525962"/>
          </a:xfrm>
        </p:spPr>
        <p:txBody>
          <a:bodyPr/>
          <a:lstStyle/>
          <a:p>
            <a:pPr eaLnBrk="1" hangingPunct="1"/>
            <a:r>
              <a:rPr lang="en-GB" smtClean="0"/>
              <a:t>The </a:t>
            </a:r>
            <a:r>
              <a:rPr lang="en-GB" b="1" smtClean="0">
                <a:solidFill>
                  <a:schemeClr val="bg1"/>
                </a:solidFill>
              </a:rPr>
              <a:t>mass</a:t>
            </a:r>
            <a:r>
              <a:rPr lang="en-GB" smtClean="0"/>
              <a:t> of an object is the </a:t>
            </a:r>
            <a:r>
              <a:rPr lang="en-GB" smtClean="0">
                <a:solidFill>
                  <a:schemeClr val="bg1"/>
                </a:solidFill>
              </a:rPr>
              <a:t>amount of matter</a:t>
            </a:r>
            <a:r>
              <a:rPr lang="en-GB" smtClean="0"/>
              <a:t> that is in the object</a:t>
            </a:r>
          </a:p>
          <a:p>
            <a:pPr eaLnBrk="1" hangingPunct="1"/>
            <a:r>
              <a:rPr lang="en-GB" smtClean="0"/>
              <a:t>the </a:t>
            </a:r>
            <a:r>
              <a:rPr lang="en-GB" b="1" smtClean="0">
                <a:solidFill>
                  <a:srgbClr val="FF0000"/>
                </a:solidFill>
              </a:rPr>
              <a:t>weight</a:t>
            </a:r>
            <a:r>
              <a:rPr lang="en-GB" smtClean="0"/>
              <a:t> of an object is the </a:t>
            </a:r>
            <a:r>
              <a:rPr lang="en-GB" smtClean="0">
                <a:solidFill>
                  <a:srgbClr val="FF0000"/>
                </a:solidFill>
              </a:rPr>
              <a:t>force of gravity</a:t>
            </a:r>
            <a:r>
              <a:rPr lang="en-GB" smtClean="0"/>
              <a:t> that acts on that object</a:t>
            </a:r>
          </a:p>
          <a:p>
            <a:pPr eaLnBrk="1" hangingPunct="1"/>
            <a:endParaRPr lang="en-GB" smtClean="0"/>
          </a:p>
          <a:p>
            <a:pPr eaLnBrk="1" hangingPunct="1">
              <a:buFontTx/>
              <a:buNone/>
            </a:pPr>
            <a:r>
              <a:rPr lang="en-GB" smtClean="0">
                <a:sym typeface="Wingdings" pitchFamily="2" charset="2"/>
              </a:rPr>
              <a:t></a:t>
            </a:r>
            <a:r>
              <a:rPr lang="en-GB" smtClean="0">
                <a:solidFill>
                  <a:schemeClr val="bg1"/>
                </a:solidFill>
              </a:rPr>
              <a:t>Mass is related to how much </a:t>
            </a:r>
            <a:r>
              <a:rPr lang="en-GB" i="1" smtClean="0">
                <a:solidFill>
                  <a:schemeClr val="bg1"/>
                </a:solidFill>
              </a:rPr>
              <a:t>stuff</a:t>
            </a:r>
            <a:r>
              <a:rPr lang="en-GB" smtClean="0">
                <a:solidFill>
                  <a:schemeClr val="bg1"/>
                </a:solidFill>
              </a:rPr>
              <a:t> in an object</a:t>
            </a:r>
            <a:r>
              <a:rPr lang="en-GB" smtClean="0"/>
              <a:t> and </a:t>
            </a:r>
            <a:r>
              <a:rPr lang="en-GB" smtClean="0">
                <a:solidFill>
                  <a:srgbClr val="FF0000"/>
                </a:solidFill>
              </a:rPr>
              <a:t>weight is related to the pull of the Earth</a:t>
            </a:r>
          </a:p>
        </p:txBody>
      </p:sp>
    </p:spTree>
    <p:extLst>
      <p:ext uri="{BB962C8B-B14F-4D97-AF65-F5344CB8AC3E}">
        <p14:creationId xmlns:p14="http://schemas.microsoft.com/office/powerpoint/2010/main" val="99815969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4CE05EF-4E68-4208-9805-CF5C6EC79DBA}" type="slidenum">
              <a:rPr lang="en-GB" sz="2000" smtClean="0">
                <a:solidFill>
                  <a:schemeClr val="accent1"/>
                </a:solidFill>
              </a:rPr>
              <a:pPr eaLnBrk="1" hangingPunct="1"/>
              <a:t>77</a:t>
            </a:fld>
            <a:endParaRPr lang="en-GB" sz="2000" smtClean="0">
              <a:solidFill>
                <a:schemeClr val="accent1"/>
              </a:solidFill>
            </a:endParaRPr>
          </a:p>
        </p:txBody>
      </p:sp>
      <p:sp>
        <p:nvSpPr>
          <p:cNvPr id="124931"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02/10/2011</a:t>
            </a:r>
          </a:p>
        </p:txBody>
      </p:sp>
      <p:sp>
        <p:nvSpPr>
          <p:cNvPr id="124932"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a:t>JAH</a:t>
            </a:r>
          </a:p>
        </p:txBody>
      </p:sp>
      <p:sp>
        <p:nvSpPr>
          <p:cNvPr id="124933" name="Rectangle 1027"/>
          <p:cNvSpPr>
            <a:spLocks noGrp="1" noChangeArrowheads="1"/>
          </p:cNvSpPr>
          <p:nvPr>
            <p:ph type="body" idx="4294967295"/>
          </p:nvPr>
        </p:nvSpPr>
        <p:spPr>
          <a:xfrm>
            <a:off x="395288" y="692150"/>
            <a:ext cx="7772400" cy="5715000"/>
          </a:xfrm>
        </p:spPr>
        <p:txBody>
          <a:bodyPr/>
          <a:lstStyle/>
          <a:p>
            <a:pPr eaLnBrk="1" hangingPunct="1"/>
            <a:r>
              <a:rPr lang="en-GB" i="1" smtClean="0">
                <a:latin typeface="Arial" pitchFamily="34" charset="0"/>
              </a:rPr>
              <a:t>Mass is a measure of the amount of matter in an object.</a:t>
            </a:r>
            <a:r>
              <a:rPr lang="en-GB" smtClean="0">
                <a:latin typeface="Arial" pitchFamily="34" charset="0"/>
              </a:rPr>
              <a:t> </a:t>
            </a:r>
          </a:p>
          <a:p>
            <a:pPr eaLnBrk="1" hangingPunct="1"/>
            <a:r>
              <a:rPr lang="en-GB" smtClean="0">
                <a:latin typeface="Arial" pitchFamily="34" charset="0"/>
              </a:rPr>
              <a:t>Mass is caused by the number of particles in an object. Particles are too small to be seen so we deal with larger bundles called kilograms. </a:t>
            </a:r>
          </a:p>
          <a:p>
            <a:pPr eaLnBrk="1" hangingPunct="1"/>
            <a:r>
              <a:rPr lang="en-GB" smtClean="0">
                <a:solidFill>
                  <a:srgbClr val="00FFFF"/>
                </a:solidFill>
                <a:latin typeface="Arial" pitchFamily="34" charset="0"/>
              </a:rPr>
              <a:t>To be honest mass isn’t really understood by scientists. Maybe it could be something you could win a NOBEL PRIZE for!</a:t>
            </a:r>
          </a:p>
        </p:txBody>
      </p:sp>
      <p:sp>
        <p:nvSpPr>
          <p:cNvPr id="124934" name="Text Box 5"/>
          <p:cNvSpPr txBox="1">
            <a:spLocks noChangeArrowheads="1"/>
          </p:cNvSpPr>
          <p:nvPr/>
        </p:nvSpPr>
        <p:spPr bwMode="auto">
          <a:xfrm>
            <a:off x="6400800" y="6019800"/>
            <a:ext cx="21923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solidFill>
                  <a:srgbClr val="00FFFF"/>
                </a:solidFill>
              </a:rPr>
              <a:t>ADD PICTURE</a:t>
            </a:r>
          </a:p>
        </p:txBody>
      </p:sp>
      <p:sp>
        <p:nvSpPr>
          <p:cNvPr id="124935" name="Rectangle 2"/>
          <p:cNvSpPr>
            <a:spLocks/>
          </p:cNvSpPr>
          <p:nvPr/>
        </p:nvSpPr>
        <p:spPr bwMode="auto">
          <a:xfrm>
            <a:off x="152400" y="1524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192088"/>
            <a:r>
              <a:rPr lang="en-GB" sz="2000">
                <a:solidFill>
                  <a:schemeClr val="bg1"/>
                </a:solidFill>
                <a:latin typeface="Alien Encounters" pitchFamily="2" charset="0"/>
              </a:rPr>
              <a:t>Mass and Weight- LEVEL 4</a:t>
            </a:r>
          </a:p>
        </p:txBody>
      </p:sp>
    </p:spTree>
    <p:extLst>
      <p:ext uri="{BB962C8B-B14F-4D97-AF65-F5344CB8AC3E}">
        <p14:creationId xmlns:p14="http://schemas.microsoft.com/office/powerpoint/2010/main" val="125784561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2DA02D4-82A8-4F46-BE37-E4218F917589}" type="slidenum">
              <a:rPr lang="en-GB" sz="2000" smtClean="0">
                <a:solidFill>
                  <a:schemeClr val="accent1"/>
                </a:solidFill>
              </a:rPr>
              <a:pPr eaLnBrk="1" hangingPunct="1"/>
              <a:t>78</a:t>
            </a:fld>
            <a:endParaRPr lang="en-GB" sz="2000" smtClean="0">
              <a:solidFill>
                <a:schemeClr val="accent1"/>
              </a:solidFill>
            </a:endParaRPr>
          </a:p>
        </p:txBody>
      </p:sp>
      <p:sp>
        <p:nvSpPr>
          <p:cNvPr id="12595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595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5957" name="Rectangle 2"/>
          <p:cNvSpPr>
            <a:spLocks noGrp="1" noChangeArrowheads="1"/>
          </p:cNvSpPr>
          <p:nvPr>
            <p:ph type="title"/>
          </p:nvPr>
        </p:nvSpPr>
        <p:spPr/>
        <p:txBody>
          <a:bodyPr/>
          <a:lstStyle/>
          <a:p>
            <a:pPr eaLnBrk="1" hangingPunct="1"/>
            <a:r>
              <a:rPr lang="en-US" smtClean="0"/>
              <a:t>Level 3</a:t>
            </a:r>
          </a:p>
        </p:txBody>
      </p:sp>
      <p:sp>
        <p:nvSpPr>
          <p:cNvPr id="125958" name="Rectangle 3"/>
          <p:cNvSpPr>
            <a:spLocks noGrp="1" noChangeArrowheads="1"/>
          </p:cNvSpPr>
          <p:nvPr>
            <p:ph type="body" idx="1"/>
          </p:nvPr>
        </p:nvSpPr>
        <p:spPr/>
        <p:txBody>
          <a:bodyPr/>
          <a:lstStyle/>
          <a:p>
            <a:pPr eaLnBrk="1" hangingPunct="1"/>
            <a:r>
              <a:rPr lang="en-GB" b="1" i="1" smtClean="0">
                <a:latin typeface="Arial" pitchFamily="34" charset="0"/>
              </a:rPr>
              <a:t>Mass is measured in kilograms (kg).</a:t>
            </a:r>
          </a:p>
          <a:p>
            <a:pPr eaLnBrk="1" hangingPunct="1"/>
            <a:r>
              <a:rPr lang="en-GB" b="1" i="1" smtClean="0">
                <a:latin typeface="Arial" pitchFamily="34" charset="0"/>
              </a:rPr>
              <a:t>Wherever you go your mass remains the same.</a:t>
            </a:r>
            <a:endParaRPr lang="en-GB" smtClean="0">
              <a:latin typeface="Arial" pitchFamily="34" charset="0"/>
            </a:endParaRPr>
          </a:p>
          <a:p>
            <a:pPr eaLnBrk="1" hangingPunct="1"/>
            <a:endParaRPr lang="en-GB" smtClean="0"/>
          </a:p>
        </p:txBody>
      </p:sp>
    </p:spTree>
    <p:extLst>
      <p:ext uri="{BB962C8B-B14F-4D97-AF65-F5344CB8AC3E}">
        <p14:creationId xmlns:p14="http://schemas.microsoft.com/office/powerpoint/2010/main" val="402927959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C8C54DF-5C30-45EF-A87F-48054253A382}" type="slidenum">
              <a:rPr lang="en-GB" sz="2000" smtClean="0">
                <a:solidFill>
                  <a:schemeClr val="accent1"/>
                </a:solidFill>
              </a:rPr>
              <a:pPr eaLnBrk="1" hangingPunct="1"/>
              <a:t>79</a:t>
            </a:fld>
            <a:endParaRPr lang="en-GB" sz="2000" smtClean="0">
              <a:solidFill>
                <a:schemeClr val="accent1"/>
              </a:solidFill>
            </a:endParaRPr>
          </a:p>
        </p:txBody>
      </p:sp>
      <p:sp>
        <p:nvSpPr>
          <p:cNvPr id="126979"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698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6981" name="Rectangle 3"/>
          <p:cNvSpPr>
            <a:spLocks noGrp="1" noChangeArrowheads="1"/>
          </p:cNvSpPr>
          <p:nvPr>
            <p:ph type="body" idx="1"/>
          </p:nvPr>
        </p:nvSpPr>
        <p:spPr>
          <a:xfrm>
            <a:off x="304800" y="685800"/>
            <a:ext cx="8305800" cy="2819400"/>
          </a:xfrm>
        </p:spPr>
        <p:txBody>
          <a:bodyPr/>
          <a:lstStyle/>
          <a:p>
            <a:pPr eaLnBrk="1" hangingPunct="1"/>
            <a:r>
              <a:rPr lang="en-GB" smtClean="0">
                <a:latin typeface="Arial" pitchFamily="34" charset="0"/>
              </a:rPr>
              <a:t>E.g if you had a big (1 kg) box of Roses chocolates on the Earth the </a:t>
            </a:r>
            <a:r>
              <a:rPr lang="en-GB" i="1" smtClean="0">
                <a:latin typeface="Arial" pitchFamily="34" charset="0"/>
              </a:rPr>
              <a:t>amount</a:t>
            </a:r>
            <a:r>
              <a:rPr lang="en-GB" smtClean="0">
                <a:latin typeface="Arial" pitchFamily="34" charset="0"/>
              </a:rPr>
              <a:t> and </a:t>
            </a:r>
            <a:r>
              <a:rPr lang="en-GB" i="1" smtClean="0">
                <a:latin typeface="Arial" pitchFamily="34" charset="0"/>
              </a:rPr>
              <a:t>number</a:t>
            </a:r>
            <a:r>
              <a:rPr lang="en-GB" smtClean="0">
                <a:latin typeface="Arial" pitchFamily="34" charset="0"/>
              </a:rPr>
              <a:t> of chocolates would be the same wherever you took those chocolates. </a:t>
            </a:r>
            <a:endParaRPr lang="en-GB" smtClean="0"/>
          </a:p>
        </p:txBody>
      </p:sp>
      <p:pic>
        <p:nvPicPr>
          <p:cNvPr id="1269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352800"/>
            <a:ext cx="3086100" cy="246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6983" name="Rectangle 5"/>
          <p:cNvSpPr>
            <a:spLocks noChangeArrowheads="1"/>
          </p:cNvSpPr>
          <p:nvPr/>
        </p:nvSpPr>
        <p:spPr bwMode="auto">
          <a:xfrm>
            <a:off x="4191000" y="2895600"/>
            <a:ext cx="4343400" cy="315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pPr>
            <a:r>
              <a:rPr lang="en-GB" sz="3200">
                <a:solidFill>
                  <a:srgbClr val="FFFF00"/>
                </a:solidFill>
                <a:latin typeface="Arial" pitchFamily="34" charset="0"/>
              </a:rPr>
              <a:t>There would still be a 1 kg box of chocolates with the same number of mini dairy milks etc., providing that you don't eat the chocolates!</a:t>
            </a:r>
          </a:p>
        </p:txBody>
      </p:sp>
      <p:sp>
        <p:nvSpPr>
          <p:cNvPr id="126984" name="Rectangle 2"/>
          <p:cNvSpPr>
            <a:spLocks/>
          </p:cNvSpPr>
          <p:nvPr/>
        </p:nvSpPr>
        <p:spPr bwMode="auto">
          <a:xfrm>
            <a:off x="152400" y="1524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192088"/>
            <a:r>
              <a:rPr lang="en-GB" sz="2000">
                <a:solidFill>
                  <a:schemeClr val="bg1"/>
                </a:solidFill>
                <a:latin typeface="Alien Encounters" pitchFamily="2" charset="0"/>
              </a:rPr>
              <a:t>Mass and Weight- LEVEL 3</a:t>
            </a:r>
          </a:p>
        </p:txBody>
      </p:sp>
    </p:spTree>
    <p:extLst>
      <p:ext uri="{BB962C8B-B14F-4D97-AF65-F5344CB8AC3E}">
        <p14:creationId xmlns:p14="http://schemas.microsoft.com/office/powerpoint/2010/main" val="1456782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A0E583-4F1C-4482-95D9-15885D976AE9}" type="slidenum">
              <a:rPr lang="en-GB" sz="2000" smtClean="0">
                <a:solidFill>
                  <a:schemeClr val="accent1"/>
                </a:solidFill>
              </a:rPr>
              <a:pPr eaLnBrk="1" hangingPunct="1"/>
              <a:t>8</a:t>
            </a:fld>
            <a:endParaRPr lang="en-GB" sz="2000" smtClean="0">
              <a:solidFill>
                <a:schemeClr val="accent1"/>
              </a:solidFill>
            </a:endParaRPr>
          </a:p>
        </p:txBody>
      </p:sp>
      <p:sp>
        <p:nvSpPr>
          <p:cNvPr id="11267"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126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1269" name="Rectangle 2050"/>
          <p:cNvSpPr>
            <a:spLocks noGrp="1" noChangeArrowheads="1"/>
          </p:cNvSpPr>
          <p:nvPr>
            <p:ph type="title"/>
          </p:nvPr>
        </p:nvSpPr>
        <p:spPr>
          <a:xfrm>
            <a:off x="2057400" y="1524000"/>
            <a:ext cx="4724400" cy="3733800"/>
          </a:xfrm>
        </p:spPr>
        <p:txBody>
          <a:bodyPr/>
          <a:lstStyle/>
          <a:p>
            <a:pPr algn="ctr" eaLnBrk="1" hangingPunct="1"/>
            <a:r>
              <a:rPr lang="en-GB" sz="7200" smtClean="0"/>
              <a:t>WHAT IS A FORCE?</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970071D-2A5A-4F26-8735-BE10ECB388E0}" type="slidenum">
              <a:rPr lang="en-GB" sz="2000" smtClean="0">
                <a:solidFill>
                  <a:schemeClr val="accent1"/>
                </a:solidFill>
              </a:rPr>
              <a:pPr eaLnBrk="1" hangingPunct="1"/>
              <a:t>80</a:t>
            </a:fld>
            <a:endParaRPr lang="en-GB" sz="2000" smtClean="0">
              <a:solidFill>
                <a:schemeClr val="accent1"/>
              </a:solidFill>
            </a:endParaRPr>
          </a:p>
        </p:txBody>
      </p:sp>
      <p:sp>
        <p:nvSpPr>
          <p:cNvPr id="128003"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8004"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8005" name="Rectangle 1026"/>
          <p:cNvSpPr>
            <a:spLocks noGrp="1" noChangeArrowheads="1"/>
          </p:cNvSpPr>
          <p:nvPr>
            <p:ph type="title"/>
          </p:nvPr>
        </p:nvSpPr>
        <p:spPr/>
        <p:txBody>
          <a:bodyPr/>
          <a:lstStyle/>
          <a:p>
            <a:pPr eaLnBrk="1" hangingPunct="1"/>
            <a:r>
              <a:rPr lang="en-GB" smtClean="0"/>
              <a:t>Mass and Weight- LEVEL 3</a:t>
            </a:r>
            <a:endParaRPr lang="en-US" smtClean="0"/>
          </a:p>
        </p:txBody>
      </p:sp>
      <p:pic>
        <p:nvPicPr>
          <p:cNvPr id="128006" name="Picture 103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685800"/>
            <a:ext cx="6529388" cy="414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8007" name="Text Box 1036"/>
          <p:cNvSpPr>
            <a:spLocks noGrp="1" noChangeArrowheads="1"/>
          </p:cNvSpPr>
          <p:nvPr>
            <p:ph type="body" sz="half" idx="2"/>
          </p:nvPr>
        </p:nvSpPr>
        <p:spPr>
          <a:xfrm>
            <a:off x="609600" y="4648200"/>
            <a:ext cx="7924800" cy="1752600"/>
          </a:xfrm>
          <a:noFill/>
        </p:spPr>
        <p:txBody>
          <a:bodyPr/>
          <a:lstStyle/>
          <a:p>
            <a:pPr eaLnBrk="1" hangingPunct="1">
              <a:spcBef>
                <a:spcPct val="0"/>
              </a:spcBef>
              <a:buFontTx/>
              <a:buNone/>
            </a:pPr>
            <a:r>
              <a:rPr lang="en-GB" sz="2400" smtClean="0">
                <a:latin typeface="Arial" pitchFamily="34" charset="0"/>
              </a:rPr>
              <a:t>In the same way if a girl has a mass of 40 kg (about 6 stone 4 pounds) on the Earth, her mass is still 40 kg up in a plane, on the moon or out in space. </a:t>
            </a:r>
            <a:r>
              <a:rPr lang="en-GB" sz="2400" u="sng" smtClean="0">
                <a:latin typeface="Arial" pitchFamily="34" charset="0"/>
              </a:rPr>
              <a:t>Her mass stays the same.</a:t>
            </a:r>
          </a:p>
        </p:txBody>
      </p:sp>
      <p:pic>
        <p:nvPicPr>
          <p:cNvPr id="128008" name="Picture 10" descr="Transparent Ear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620713"/>
            <a:ext cx="3600450"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96425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CF74273-FEFD-4E83-91E1-7528C8F3ACA7}" type="slidenum">
              <a:rPr lang="en-GB" sz="2000" smtClean="0">
                <a:solidFill>
                  <a:schemeClr val="accent1"/>
                </a:solidFill>
              </a:rPr>
              <a:pPr eaLnBrk="1" hangingPunct="1"/>
              <a:t>81</a:t>
            </a:fld>
            <a:endParaRPr lang="en-GB" sz="2000" smtClean="0">
              <a:solidFill>
                <a:schemeClr val="accent1"/>
              </a:solidFill>
            </a:endParaRPr>
          </a:p>
        </p:txBody>
      </p:sp>
      <p:sp>
        <p:nvSpPr>
          <p:cNvPr id="129027"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902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9029" name="Rectangle 2"/>
          <p:cNvSpPr>
            <a:spLocks noGrp="1" noChangeArrowheads="1"/>
          </p:cNvSpPr>
          <p:nvPr>
            <p:ph type="title"/>
          </p:nvPr>
        </p:nvSpPr>
        <p:spPr>
          <a:xfrm>
            <a:off x="1692275" y="1268413"/>
            <a:ext cx="5594350" cy="4352925"/>
          </a:xfrm>
        </p:spPr>
        <p:txBody>
          <a:bodyPr/>
          <a:lstStyle/>
          <a:p>
            <a:pPr algn="ctr" eaLnBrk="1" hangingPunct="1"/>
            <a:r>
              <a:rPr lang="en-GB" sz="7200" smtClean="0"/>
              <a:t>Weight not gravity</a:t>
            </a:r>
          </a:p>
        </p:txBody>
      </p:sp>
      <p:sp>
        <p:nvSpPr>
          <p:cNvPr id="129030" name="Rectangle 2"/>
          <p:cNvSpPr>
            <a:spLocks/>
          </p:cNvSpPr>
          <p:nvPr/>
        </p:nvSpPr>
        <p:spPr bwMode="auto">
          <a:xfrm>
            <a:off x="152400" y="1524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192088"/>
            <a:r>
              <a:rPr lang="en-GB" sz="2000">
                <a:solidFill>
                  <a:schemeClr val="bg1"/>
                </a:solidFill>
                <a:latin typeface="Alien Encounters" pitchFamily="2" charset="0"/>
              </a:rPr>
              <a:t>Mass and Weight- LEVEL 3/4</a:t>
            </a:r>
          </a:p>
        </p:txBody>
      </p:sp>
    </p:spTree>
    <p:extLst>
      <p:ext uri="{BB962C8B-B14F-4D97-AF65-F5344CB8AC3E}">
        <p14:creationId xmlns:p14="http://schemas.microsoft.com/office/powerpoint/2010/main" val="355268078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0992034-B671-4BCB-A930-F844043D72C4}" type="slidenum">
              <a:rPr lang="en-GB" sz="2000" smtClean="0">
                <a:solidFill>
                  <a:schemeClr val="accent1"/>
                </a:solidFill>
              </a:rPr>
              <a:pPr eaLnBrk="1" hangingPunct="1"/>
              <a:t>82</a:t>
            </a:fld>
            <a:endParaRPr lang="en-GB" sz="2000" smtClean="0">
              <a:solidFill>
                <a:schemeClr val="accent1"/>
              </a:solidFill>
            </a:endParaRPr>
          </a:p>
        </p:txBody>
      </p:sp>
      <p:sp>
        <p:nvSpPr>
          <p:cNvPr id="130051" name="Rectangle 2"/>
          <p:cNvSpPr>
            <a:spLocks noGrp="1" noChangeArrowheads="1"/>
          </p:cNvSpPr>
          <p:nvPr>
            <p:ph type="title"/>
          </p:nvPr>
        </p:nvSpPr>
        <p:spPr/>
        <p:txBody>
          <a:bodyPr/>
          <a:lstStyle/>
          <a:p>
            <a:r>
              <a:rPr lang="en-GB" b="1" smtClean="0">
                <a:cs typeface="Times New Roman" pitchFamily="18" charset="0"/>
              </a:rPr>
              <a:t>What’s the difference? </a:t>
            </a:r>
            <a:r>
              <a:rPr lang="en-GB" smtClean="0"/>
              <a:t>Mass and Weight- LEVEL 3/4</a:t>
            </a:r>
          </a:p>
        </p:txBody>
      </p:sp>
      <p:sp>
        <p:nvSpPr>
          <p:cNvPr id="130052" name="Rectangle 3"/>
          <p:cNvSpPr>
            <a:spLocks noGrp="1" noChangeArrowheads="1"/>
          </p:cNvSpPr>
          <p:nvPr>
            <p:ph type="body" idx="1"/>
          </p:nvPr>
        </p:nvSpPr>
        <p:spPr>
          <a:xfrm>
            <a:off x="228600" y="838200"/>
            <a:ext cx="8686800" cy="3095625"/>
          </a:xfrm>
        </p:spPr>
        <p:txBody>
          <a:bodyPr/>
          <a:lstStyle/>
          <a:p>
            <a:r>
              <a:rPr lang="en-GB" smtClean="0">
                <a:cs typeface="Times New Roman" pitchFamily="18" charset="0"/>
              </a:rPr>
              <a:t>What’s the difference?</a:t>
            </a:r>
          </a:p>
          <a:p>
            <a:r>
              <a:rPr lang="en-GB" smtClean="0">
                <a:cs typeface="Times New Roman" pitchFamily="18" charset="0"/>
              </a:rPr>
              <a:t>We often say things like:</a:t>
            </a:r>
          </a:p>
          <a:p>
            <a:r>
              <a:rPr lang="en-GB" smtClean="0">
                <a:cs typeface="Times New Roman" pitchFamily="18" charset="0"/>
              </a:rPr>
              <a:t>“My weight is 55 kilograms” 		</a:t>
            </a:r>
          </a:p>
          <a:p>
            <a:r>
              <a:rPr lang="en-GB" smtClean="0">
                <a:cs typeface="Times New Roman" pitchFamily="18" charset="0"/>
              </a:rPr>
              <a:t>“This bag weighs 2 kilograms”</a:t>
            </a:r>
            <a:endParaRPr lang="en-GB" smtClean="0">
              <a:solidFill>
                <a:srgbClr val="FF0066"/>
              </a:solidFill>
              <a:cs typeface="Times New Roman" pitchFamily="18" charset="0"/>
            </a:endParaRPr>
          </a:p>
        </p:txBody>
      </p:sp>
      <p:sp>
        <p:nvSpPr>
          <p:cNvPr id="266245" name="Rectangle 5"/>
          <p:cNvSpPr>
            <a:spLocks noChangeArrowheads="1"/>
          </p:cNvSpPr>
          <p:nvPr/>
        </p:nvSpPr>
        <p:spPr bwMode="auto">
          <a:xfrm>
            <a:off x="179388" y="4221163"/>
            <a:ext cx="868680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spcBef>
                <a:spcPct val="20000"/>
              </a:spcBef>
              <a:buFontTx/>
              <a:buChar char="•"/>
            </a:pPr>
            <a:r>
              <a:rPr lang="en-GB" sz="3200">
                <a:solidFill>
                  <a:srgbClr val="FF0066"/>
                </a:solidFill>
                <a:latin typeface="Comic Sans MS" pitchFamily="66" charset="0"/>
                <a:cs typeface="Times New Roman" pitchFamily="18" charset="0"/>
              </a:rPr>
              <a:t>The problem is, we’re using the </a:t>
            </a:r>
            <a:r>
              <a:rPr lang="en-GB" sz="3200">
                <a:solidFill>
                  <a:schemeClr val="bg1"/>
                </a:solidFill>
                <a:latin typeface="Comic Sans MS" pitchFamily="66" charset="0"/>
                <a:cs typeface="Times New Roman" pitchFamily="18" charset="0"/>
              </a:rPr>
              <a:t>wrong word</a:t>
            </a:r>
            <a:r>
              <a:rPr lang="en-GB" sz="3200">
                <a:solidFill>
                  <a:srgbClr val="FF0066"/>
                </a:solidFill>
                <a:latin typeface="Comic Sans MS" pitchFamily="66" charset="0"/>
                <a:cs typeface="Times New Roman" pitchFamily="18" charset="0"/>
              </a:rPr>
              <a:t> – at least as far as Physics is concerned.</a:t>
            </a:r>
          </a:p>
          <a:p>
            <a:pPr marL="342900" indent="-342900" eaLnBrk="0" hangingPunct="0">
              <a:spcBef>
                <a:spcPct val="20000"/>
              </a:spcBef>
              <a:buFontTx/>
              <a:buChar char="•"/>
            </a:pPr>
            <a:endParaRPr lang="en-GB" sz="3200">
              <a:solidFill>
                <a:srgbClr val="FF0066"/>
              </a:solidFill>
              <a:latin typeface="Comic Sans MS" pitchFamily="66" charset="0"/>
              <a:cs typeface="Times New Roman" pitchFamily="18" charset="0"/>
            </a:endParaRPr>
          </a:p>
        </p:txBody>
      </p:sp>
      <p:sp>
        <p:nvSpPr>
          <p:cNvPr id="130054" name="Rectangle 2"/>
          <p:cNvSpPr>
            <a:spLocks/>
          </p:cNvSpPr>
          <p:nvPr/>
        </p:nvSpPr>
        <p:spPr bwMode="auto">
          <a:xfrm>
            <a:off x="611188" y="21336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192088"/>
            <a:endParaRPr lang="en-US" sz="2000">
              <a:solidFill>
                <a:schemeClr val="bg1"/>
              </a:solidFill>
              <a:latin typeface="Alien Encounters" pitchFamily="2" charset="0"/>
            </a:endParaRPr>
          </a:p>
        </p:txBody>
      </p:sp>
    </p:spTree>
    <p:extLst>
      <p:ext uri="{BB962C8B-B14F-4D97-AF65-F5344CB8AC3E}">
        <p14:creationId xmlns:p14="http://schemas.microsoft.com/office/powerpoint/2010/main" val="31027663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mph" presetSubtype="0" fill="hold" grpId="0" nodeType="clickEffect">
                                  <p:stCondLst>
                                    <p:cond delay="0"/>
                                  </p:stCondLst>
                                  <p:childTnLst>
                                    <p:anim calcmode="discrete" valueType="str">
                                      <p:cBhvr override="childStyle">
                                        <p:cTn id="6" dur="2000" fill="hold"/>
                                        <p:tgtEl>
                                          <p:spTgt spid="266245"/>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10" fill="hold" grpId="1" nodeType="clickEffect">
                                  <p:stCondLst>
                                    <p:cond delay="0"/>
                                  </p:stCondLst>
                                  <p:childTnLst>
                                    <p:set>
                                      <p:cBhvr>
                                        <p:cTn id="10" dur="1" fill="hold">
                                          <p:stCondLst>
                                            <p:cond delay="0"/>
                                          </p:stCondLst>
                                        </p:cTn>
                                        <p:tgtEl>
                                          <p:spTgt spid="266245"/>
                                        </p:tgtEl>
                                        <p:attrNameLst>
                                          <p:attrName>style.visibility</p:attrName>
                                        </p:attrNameLst>
                                      </p:cBhvr>
                                      <p:to>
                                        <p:strVal val="visible"/>
                                      </p:to>
                                    </p:set>
                                    <p:animEffect transition="in" filter="checkerboard(across)">
                                      <p:cBhvr>
                                        <p:cTn id="11" dur="500"/>
                                        <p:tgtEl>
                                          <p:spTgt spid="266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5" grpId="0"/>
      <p:bldP spid="266245" grpId="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0C6139C-0A01-4151-94D1-DC2E78C32140}" type="slidenum">
              <a:rPr lang="en-GB" sz="2000" smtClean="0">
                <a:solidFill>
                  <a:schemeClr val="accent1"/>
                </a:solidFill>
              </a:rPr>
              <a:pPr eaLnBrk="1" hangingPunct="1"/>
              <a:t>83</a:t>
            </a:fld>
            <a:endParaRPr lang="en-GB" sz="2000" smtClean="0">
              <a:solidFill>
                <a:schemeClr val="accent1"/>
              </a:solidFill>
            </a:endParaRPr>
          </a:p>
        </p:txBody>
      </p:sp>
      <p:sp>
        <p:nvSpPr>
          <p:cNvPr id="13107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3107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31077" name="Rectangle 1026"/>
          <p:cNvSpPr>
            <a:spLocks noGrp="1" noChangeArrowheads="1"/>
          </p:cNvSpPr>
          <p:nvPr>
            <p:ph type="title"/>
          </p:nvPr>
        </p:nvSpPr>
        <p:spPr/>
        <p:txBody>
          <a:bodyPr/>
          <a:lstStyle/>
          <a:p>
            <a:pPr eaLnBrk="1" hangingPunct="1"/>
            <a:r>
              <a:rPr lang="en-GB" smtClean="0"/>
              <a:t>CONFUSING NOTES- Level 3/4</a:t>
            </a:r>
          </a:p>
        </p:txBody>
      </p:sp>
      <p:sp>
        <p:nvSpPr>
          <p:cNvPr id="131078" name="Rectangle 1027"/>
          <p:cNvSpPr>
            <a:spLocks noGrp="1" noChangeArrowheads="1"/>
          </p:cNvSpPr>
          <p:nvPr>
            <p:ph type="body" idx="1"/>
          </p:nvPr>
        </p:nvSpPr>
        <p:spPr>
          <a:xfrm>
            <a:off x="323850" y="990600"/>
            <a:ext cx="8820150" cy="5105400"/>
          </a:xfrm>
        </p:spPr>
        <p:txBody>
          <a:bodyPr/>
          <a:lstStyle/>
          <a:p>
            <a:pPr eaLnBrk="1" hangingPunct="1">
              <a:lnSpc>
                <a:spcPct val="90000"/>
              </a:lnSpc>
              <a:buFontTx/>
              <a:buNone/>
            </a:pPr>
            <a:r>
              <a:rPr lang="en-GB" sz="2800" b="1" smtClean="0">
                <a:solidFill>
                  <a:schemeClr val="bg1"/>
                </a:solidFill>
                <a:latin typeface="Arial" pitchFamily="34" charset="0"/>
                <a:cs typeface="Arial" pitchFamily="34" charset="0"/>
              </a:rPr>
              <a:t>WEIGHT &amp; MASS</a:t>
            </a:r>
            <a:r>
              <a:rPr lang="en-GB" sz="2800" b="1" smtClean="0">
                <a:latin typeface="Arial" pitchFamily="34" charset="0"/>
                <a:cs typeface="Arial" pitchFamily="34" charset="0"/>
              </a:rPr>
              <a:t> causes problems in the lab. </a:t>
            </a:r>
            <a:endParaRPr lang="en-US" sz="2800" b="1" smtClean="0">
              <a:cs typeface="Times New Roman" pitchFamily="18" charset="0"/>
            </a:endParaRPr>
          </a:p>
          <a:p>
            <a:pPr eaLnBrk="1" hangingPunct="1">
              <a:lnSpc>
                <a:spcPct val="90000"/>
              </a:lnSpc>
            </a:pPr>
            <a:r>
              <a:rPr lang="en-GB" sz="2800" b="1" smtClean="0">
                <a:latin typeface="Arial" pitchFamily="34" charset="0"/>
                <a:cs typeface="Arial" pitchFamily="34" charset="0"/>
              </a:rPr>
              <a:t>What you call your </a:t>
            </a:r>
            <a:r>
              <a:rPr lang="en-GB" sz="2800" b="1" smtClean="0">
                <a:solidFill>
                  <a:srgbClr val="FF0000"/>
                </a:solidFill>
                <a:latin typeface="Arial" pitchFamily="34" charset="0"/>
                <a:cs typeface="Arial" pitchFamily="34" charset="0"/>
              </a:rPr>
              <a:t>weight</a:t>
            </a:r>
            <a:r>
              <a:rPr lang="en-GB" sz="2800" b="1" smtClean="0">
                <a:latin typeface="Arial" pitchFamily="34" charset="0"/>
                <a:cs typeface="Arial" pitchFamily="34" charset="0"/>
              </a:rPr>
              <a:t>, measured in </a:t>
            </a:r>
            <a:r>
              <a:rPr lang="en-GB" sz="2800" b="1" i="1" smtClean="0">
                <a:solidFill>
                  <a:schemeClr val="bg1"/>
                </a:solidFill>
                <a:latin typeface="Arial" pitchFamily="34" charset="0"/>
                <a:cs typeface="Arial" pitchFamily="34" charset="0"/>
              </a:rPr>
              <a:t>kilograms</a:t>
            </a:r>
            <a:r>
              <a:rPr lang="en-GB" sz="2800" b="1" smtClean="0">
                <a:latin typeface="Arial" pitchFamily="34" charset="0"/>
                <a:cs typeface="Arial" pitchFamily="34" charset="0"/>
              </a:rPr>
              <a:t> should really be called </a:t>
            </a:r>
            <a:r>
              <a:rPr lang="en-GB" sz="2800" b="1" i="1" smtClean="0">
                <a:solidFill>
                  <a:schemeClr val="bg1"/>
                </a:solidFill>
                <a:latin typeface="Arial" pitchFamily="34" charset="0"/>
                <a:cs typeface="Arial" pitchFamily="34" charset="0"/>
              </a:rPr>
              <a:t>mass</a:t>
            </a:r>
            <a:r>
              <a:rPr lang="en-GB" sz="2800" b="1" smtClean="0">
                <a:latin typeface="Arial" pitchFamily="34" charset="0"/>
                <a:cs typeface="Arial" pitchFamily="34" charset="0"/>
              </a:rPr>
              <a:t>. This can be confusing. </a:t>
            </a:r>
            <a:endParaRPr lang="en-US" sz="2800" b="1" smtClean="0">
              <a:cs typeface="Times New Roman" pitchFamily="18" charset="0"/>
            </a:endParaRPr>
          </a:p>
          <a:p>
            <a:pPr eaLnBrk="1" hangingPunct="1">
              <a:lnSpc>
                <a:spcPct val="90000"/>
              </a:lnSpc>
            </a:pPr>
            <a:r>
              <a:rPr lang="en-GB" sz="2800" b="1" smtClean="0">
                <a:latin typeface="Arial" pitchFamily="34" charset="0"/>
                <a:cs typeface="Arial" pitchFamily="34" charset="0"/>
              </a:rPr>
              <a:t> </a:t>
            </a:r>
            <a:endParaRPr lang="en-US" sz="2800" b="1" smtClean="0">
              <a:cs typeface="Times New Roman" pitchFamily="18" charset="0"/>
            </a:endParaRPr>
          </a:p>
          <a:p>
            <a:pPr eaLnBrk="1" hangingPunct="1">
              <a:lnSpc>
                <a:spcPct val="90000"/>
              </a:lnSpc>
            </a:pPr>
            <a:r>
              <a:rPr lang="en-GB" sz="2800" b="1" smtClean="0">
                <a:latin typeface="Arial" pitchFamily="34" charset="0"/>
                <a:cs typeface="Arial" pitchFamily="34" charset="0"/>
              </a:rPr>
              <a:t>All we ask is that when you are being scientific try to remember that it is </a:t>
            </a:r>
            <a:r>
              <a:rPr lang="en-GB" sz="2800" b="1" smtClean="0">
                <a:solidFill>
                  <a:schemeClr val="bg1"/>
                </a:solidFill>
                <a:latin typeface="Arial" pitchFamily="34" charset="0"/>
                <a:cs typeface="Arial" pitchFamily="34" charset="0"/>
              </a:rPr>
              <a:t>mass that is measured in kilograms. </a:t>
            </a:r>
            <a:endParaRPr lang="en-US" sz="2800" b="1" smtClean="0">
              <a:solidFill>
                <a:schemeClr val="bg1"/>
              </a:solidFill>
              <a:cs typeface="Times New Roman" pitchFamily="18" charset="0"/>
            </a:endParaRPr>
          </a:p>
          <a:p>
            <a:pPr eaLnBrk="1" hangingPunct="1">
              <a:lnSpc>
                <a:spcPct val="90000"/>
              </a:lnSpc>
            </a:pPr>
            <a:r>
              <a:rPr lang="en-GB" sz="2800" b="1" smtClean="0">
                <a:latin typeface="Arial" pitchFamily="34" charset="0"/>
                <a:cs typeface="Arial" pitchFamily="34" charset="0"/>
              </a:rPr>
              <a:t> </a:t>
            </a:r>
            <a:endParaRPr lang="en-US" sz="2800" b="1" smtClean="0">
              <a:cs typeface="Times New Roman" pitchFamily="18" charset="0"/>
            </a:endParaRPr>
          </a:p>
          <a:p>
            <a:pPr eaLnBrk="1" hangingPunct="1">
              <a:lnSpc>
                <a:spcPct val="90000"/>
              </a:lnSpc>
            </a:pPr>
            <a:r>
              <a:rPr lang="en-GB" sz="2800" b="1" smtClean="0">
                <a:latin typeface="Arial" pitchFamily="34" charset="0"/>
                <a:cs typeface="Arial" pitchFamily="34" charset="0"/>
              </a:rPr>
              <a:t>This is like the confusion that happens when you use the word battery to mean cell. </a:t>
            </a:r>
            <a:endParaRPr lang="en-US" sz="2800" b="1" smtClean="0">
              <a:cs typeface="Times New Roman" pitchFamily="18" charset="0"/>
            </a:endParaRPr>
          </a:p>
          <a:p>
            <a:pPr eaLnBrk="1" hangingPunct="1">
              <a:lnSpc>
                <a:spcPct val="90000"/>
              </a:lnSpc>
            </a:pPr>
            <a:endParaRPr lang="en-GB" sz="2800" b="1" smtClean="0"/>
          </a:p>
        </p:txBody>
      </p:sp>
    </p:spTree>
    <p:extLst>
      <p:ext uri="{BB962C8B-B14F-4D97-AF65-F5344CB8AC3E}">
        <p14:creationId xmlns:p14="http://schemas.microsoft.com/office/powerpoint/2010/main" val="336106528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EE9D0C8-DF59-40CB-8642-E9176689917F}" type="slidenum">
              <a:rPr lang="en-GB" sz="2000" smtClean="0">
                <a:solidFill>
                  <a:schemeClr val="accent1"/>
                </a:solidFill>
              </a:rPr>
              <a:pPr eaLnBrk="1" hangingPunct="1"/>
              <a:t>84</a:t>
            </a:fld>
            <a:endParaRPr lang="en-GB" sz="2000" smtClean="0">
              <a:solidFill>
                <a:schemeClr val="accent1"/>
              </a:solidFill>
            </a:endParaRPr>
          </a:p>
        </p:txBody>
      </p:sp>
      <p:sp>
        <p:nvSpPr>
          <p:cNvPr id="135171" name="Rectangle 3"/>
          <p:cNvSpPr>
            <a:spLocks noGrp="1" noChangeArrowheads="1"/>
          </p:cNvSpPr>
          <p:nvPr>
            <p:ph type="body" idx="1"/>
          </p:nvPr>
        </p:nvSpPr>
        <p:spPr>
          <a:xfrm>
            <a:off x="179388" y="0"/>
            <a:ext cx="6908800" cy="4729163"/>
          </a:xfrm>
        </p:spPr>
        <p:txBody>
          <a:bodyPr/>
          <a:lstStyle/>
          <a:p>
            <a:r>
              <a:rPr lang="en-GB" sz="2800" smtClean="0"/>
              <a:t>Weight is a force which is caused by the pull of gravity.</a:t>
            </a:r>
          </a:p>
          <a:p>
            <a:r>
              <a:rPr lang="en-GB" sz="2800" smtClean="0"/>
              <a:t>You have found that on Earth the </a:t>
            </a:r>
            <a:r>
              <a:rPr lang="en-GB" sz="2800" smtClean="0">
                <a:solidFill>
                  <a:schemeClr val="bg1"/>
                </a:solidFill>
              </a:rPr>
              <a:t>pull of gravity on a kilogram is about 10 newtons.</a:t>
            </a:r>
          </a:p>
          <a:p>
            <a:r>
              <a:rPr lang="en-GB" sz="2800" smtClean="0">
                <a:solidFill>
                  <a:srgbClr val="FF0000"/>
                </a:solidFill>
              </a:rPr>
              <a:t>The weight of 1kg is 10 N</a:t>
            </a:r>
          </a:p>
          <a:p>
            <a:endParaRPr lang="en-GB" sz="2800" smtClean="0">
              <a:solidFill>
                <a:srgbClr val="FF0000"/>
              </a:solidFill>
            </a:endParaRPr>
          </a:p>
          <a:p>
            <a:r>
              <a:rPr lang="en-GB" sz="2800" smtClean="0"/>
              <a:t>The ratio of weight to mass is given the symbol </a:t>
            </a:r>
            <a:r>
              <a:rPr lang="en-GB" sz="2800" smtClean="0">
                <a:solidFill>
                  <a:schemeClr val="bg1"/>
                </a:solidFill>
              </a:rPr>
              <a:t>g</a:t>
            </a:r>
          </a:p>
          <a:p>
            <a:pPr lvl="1"/>
            <a:r>
              <a:rPr lang="en-GB" sz="2400" smtClean="0">
                <a:solidFill>
                  <a:schemeClr val="bg1"/>
                </a:solidFill>
              </a:rPr>
              <a:t>g = 10 N/kg</a:t>
            </a:r>
          </a:p>
        </p:txBody>
      </p:sp>
      <p:pic>
        <p:nvPicPr>
          <p:cNvPr id="13517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125538"/>
            <a:ext cx="123825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800113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AA3C870-1AD6-43AB-8D39-4A4121FEE4FB}" type="slidenum">
              <a:rPr lang="en-GB" sz="2000" smtClean="0">
                <a:solidFill>
                  <a:schemeClr val="accent1"/>
                </a:solidFill>
              </a:rPr>
              <a:pPr eaLnBrk="1" hangingPunct="1"/>
              <a:t>85</a:t>
            </a:fld>
            <a:endParaRPr lang="en-GB" sz="2000" smtClean="0">
              <a:solidFill>
                <a:schemeClr val="accent1"/>
              </a:solidFill>
            </a:endParaRPr>
          </a:p>
        </p:txBody>
      </p:sp>
      <p:pic>
        <p:nvPicPr>
          <p:cNvPr id="136195" name="Picture 5"/>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79388" y="188913"/>
            <a:ext cx="5835650" cy="2973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6196" name="Picture 7"/>
          <p:cNvPicPr>
            <a:picLocks noChangeAspect="1" noChangeArrowheads="1"/>
          </p:cNvPicPr>
          <p:nvPr/>
        </p:nvPicPr>
        <p:blipFill>
          <a:blip r:embed="rId3">
            <a:extLst>
              <a:ext uri="{28A0092B-C50C-407E-A947-70E740481C1C}">
                <a14:useLocalDpi xmlns:a14="http://schemas.microsoft.com/office/drawing/2010/main" val="0"/>
              </a:ext>
            </a:extLst>
          </a:blip>
          <a:srcRect l="18130" b="19516"/>
          <a:stretch>
            <a:fillRect/>
          </a:stretch>
        </p:blipFill>
        <p:spPr bwMode="auto">
          <a:xfrm>
            <a:off x="2268538" y="3284538"/>
            <a:ext cx="5903912"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730841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Practice Questions</a:t>
            </a:r>
            <a:endParaRPr lang="en-GB" dirty="0"/>
          </a:p>
        </p:txBody>
      </p:sp>
      <p:sp>
        <p:nvSpPr>
          <p:cNvPr id="3" name="Content Placeholder 2"/>
          <p:cNvSpPr>
            <a:spLocks noGrp="1"/>
          </p:cNvSpPr>
          <p:nvPr>
            <p:ph idx="1"/>
          </p:nvPr>
        </p:nvSpPr>
        <p:spPr>
          <a:xfrm>
            <a:off x="107504" y="692696"/>
            <a:ext cx="8640960" cy="5760640"/>
          </a:xfrm>
        </p:spPr>
        <p:txBody>
          <a:bodyPr/>
          <a:lstStyle/>
          <a:p>
            <a:pPr marL="514350" lvl="0" indent="-514350">
              <a:buFont typeface="+mj-lt"/>
              <a:buAutoNum type="arabicPeriod"/>
            </a:pPr>
            <a:r>
              <a:rPr lang="en-GB" sz="3600" dirty="0"/>
              <a:t>A bag of sugar has a mass of 1kg, what is the weight?</a:t>
            </a:r>
          </a:p>
          <a:p>
            <a:pPr marL="514350" lvl="0" indent="-514350">
              <a:buFont typeface="+mj-lt"/>
              <a:buAutoNum type="arabicPeriod"/>
            </a:pPr>
            <a:r>
              <a:rPr lang="en-GB" sz="3600" dirty="0"/>
              <a:t>A bag of potatoes has a mass of 5kg, what is the weight of the potatoes?</a:t>
            </a:r>
          </a:p>
          <a:p>
            <a:pPr marL="514350" lvl="0" indent="-514350">
              <a:buFont typeface="+mj-lt"/>
              <a:buAutoNum type="arabicPeriod"/>
            </a:pPr>
            <a:r>
              <a:rPr lang="en-GB" sz="3600" dirty="0"/>
              <a:t>A loaf of bread has a mass of 0.5kg, what is its weight?</a:t>
            </a:r>
          </a:p>
          <a:p>
            <a:pPr marL="514350" lvl="0" indent="-514350">
              <a:buFont typeface="+mj-lt"/>
              <a:buAutoNum type="arabicPeriod"/>
            </a:pPr>
            <a:r>
              <a:rPr lang="en-GB" sz="3600" dirty="0"/>
              <a:t>An apple has a weight of 1N, what is the mass of the apple</a:t>
            </a:r>
            <a:r>
              <a:rPr lang="en-GB" sz="3600" dirty="0" smtClean="0"/>
              <a:t>?</a:t>
            </a:r>
            <a:endParaRPr lang="en-GB" sz="3600" dirty="0"/>
          </a:p>
        </p:txBody>
      </p:sp>
      <p:sp>
        <p:nvSpPr>
          <p:cNvPr id="4" name="Date Placeholder 3"/>
          <p:cNvSpPr>
            <a:spLocks noGrp="1"/>
          </p:cNvSpPr>
          <p:nvPr>
            <p:ph type="dt" sz="half" idx="10"/>
          </p:nvPr>
        </p:nvSpPr>
        <p:spPr/>
        <p:txBody>
          <a:bodyPr/>
          <a:lstStyle/>
          <a:p>
            <a:pPr>
              <a:defRPr/>
            </a:pPr>
            <a:fld id="{8DC06E60-1139-418A-8E88-57B17A2E0A24}" type="datetime1">
              <a:rPr lang="en-GB" smtClean="0"/>
              <a:pPr>
                <a:defRPr/>
              </a:pPr>
              <a:t>27/08/2016</a:t>
            </a:fld>
            <a:r>
              <a:rPr lang="en-GB" smtClean="0"/>
              <a:t>02/10/2011</a:t>
            </a:r>
            <a:endParaRPr lang="en-GB"/>
          </a:p>
        </p:txBody>
      </p:sp>
      <p:sp>
        <p:nvSpPr>
          <p:cNvPr id="5" name="Footer Placeholder 4"/>
          <p:cNvSpPr>
            <a:spLocks noGrp="1"/>
          </p:cNvSpPr>
          <p:nvPr>
            <p:ph type="ftr" sz="quarter" idx="11"/>
          </p:nvPr>
        </p:nvSpPr>
        <p:spPr/>
        <p:txBody>
          <a:bodyPr/>
          <a:lstStyle/>
          <a:p>
            <a:pPr>
              <a:defRPr/>
            </a:pPr>
            <a:r>
              <a:rPr lang="en-GB" smtClean="0"/>
              <a:t>JAH</a:t>
            </a:r>
            <a:endParaRPr lang="en-GB"/>
          </a:p>
        </p:txBody>
      </p:sp>
      <p:sp>
        <p:nvSpPr>
          <p:cNvPr id="6" name="Slide Number Placeholder 5"/>
          <p:cNvSpPr>
            <a:spLocks noGrp="1"/>
          </p:cNvSpPr>
          <p:nvPr>
            <p:ph type="sldNum" sz="quarter" idx="12"/>
          </p:nvPr>
        </p:nvSpPr>
        <p:spPr/>
        <p:txBody>
          <a:bodyPr/>
          <a:lstStyle/>
          <a:p>
            <a:pPr>
              <a:defRPr/>
            </a:pPr>
            <a:fld id="{D1008960-D204-42E7-A070-718BE675E09E}" type="slidenum">
              <a:rPr lang="en-GB" smtClean="0"/>
              <a:pPr>
                <a:defRPr/>
              </a:pPr>
              <a:t>86</a:t>
            </a:fld>
            <a:endParaRPr lang="en-GB"/>
          </a:p>
        </p:txBody>
      </p:sp>
    </p:spTree>
    <p:extLst>
      <p:ext uri="{BB962C8B-B14F-4D97-AF65-F5344CB8AC3E}">
        <p14:creationId xmlns:p14="http://schemas.microsoft.com/office/powerpoint/2010/main" val="26067321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Practice Questions</a:t>
            </a:r>
            <a:endParaRPr lang="en-GB" dirty="0"/>
          </a:p>
        </p:txBody>
      </p:sp>
      <p:sp>
        <p:nvSpPr>
          <p:cNvPr id="3" name="Content Placeholder 2"/>
          <p:cNvSpPr>
            <a:spLocks noGrp="1"/>
          </p:cNvSpPr>
          <p:nvPr>
            <p:ph idx="1"/>
          </p:nvPr>
        </p:nvSpPr>
        <p:spPr>
          <a:xfrm>
            <a:off x="179512" y="1628800"/>
            <a:ext cx="8640960" cy="4800600"/>
          </a:xfrm>
        </p:spPr>
        <p:txBody>
          <a:bodyPr/>
          <a:lstStyle/>
          <a:p>
            <a:pPr marL="742950" lvl="0" indent="-742950">
              <a:buFont typeface="+mj-lt"/>
              <a:buAutoNum type="arabicPeriod" startAt="5"/>
            </a:pPr>
            <a:r>
              <a:rPr lang="en-GB" sz="3600" dirty="0" smtClean="0"/>
              <a:t>A </a:t>
            </a:r>
            <a:r>
              <a:rPr lang="en-GB" sz="3600" dirty="0"/>
              <a:t>small car has a weight of 8000N what is the mass of the car?</a:t>
            </a:r>
          </a:p>
          <a:p>
            <a:pPr marL="742950" lvl="0" indent="-742950">
              <a:buFont typeface="+mj-lt"/>
              <a:buAutoNum type="arabicPeriod" startAt="5"/>
            </a:pPr>
            <a:r>
              <a:rPr lang="en-GB" sz="3600" dirty="0"/>
              <a:t>What is the mass of a small S1 pupil who has a weight of 450N?</a:t>
            </a:r>
          </a:p>
          <a:p>
            <a:pPr marL="742950" lvl="0" indent="-742950">
              <a:buFont typeface="+mj-lt"/>
              <a:buAutoNum type="arabicPeriod" startAt="5"/>
            </a:pPr>
            <a:r>
              <a:rPr lang="en-GB" sz="3600" dirty="0"/>
              <a:t>What is the weight of </a:t>
            </a:r>
            <a:r>
              <a:rPr lang="en-GB" sz="3600" dirty="0" err="1"/>
              <a:t>Ruaridh’s</a:t>
            </a:r>
            <a:r>
              <a:rPr lang="en-GB" sz="3600" dirty="0"/>
              <a:t> pen if it has a mass of 200g</a:t>
            </a:r>
          </a:p>
          <a:p>
            <a:r>
              <a:rPr lang="en-GB" dirty="0"/>
              <a:t> </a:t>
            </a:r>
          </a:p>
          <a:p>
            <a:endParaRPr lang="en-GB" dirty="0"/>
          </a:p>
        </p:txBody>
      </p:sp>
      <p:sp>
        <p:nvSpPr>
          <p:cNvPr id="4" name="Date Placeholder 3"/>
          <p:cNvSpPr>
            <a:spLocks noGrp="1"/>
          </p:cNvSpPr>
          <p:nvPr>
            <p:ph type="dt" sz="half" idx="10"/>
          </p:nvPr>
        </p:nvSpPr>
        <p:spPr/>
        <p:txBody>
          <a:bodyPr/>
          <a:lstStyle/>
          <a:p>
            <a:pPr>
              <a:defRPr/>
            </a:pPr>
            <a:fld id="{8DC06E60-1139-418A-8E88-57B17A2E0A24}" type="datetime1">
              <a:rPr lang="en-GB" smtClean="0"/>
              <a:pPr>
                <a:defRPr/>
              </a:pPr>
              <a:t>27/08/2016</a:t>
            </a:fld>
            <a:r>
              <a:rPr lang="en-GB" smtClean="0"/>
              <a:t>02/10/2011</a:t>
            </a:r>
            <a:endParaRPr lang="en-GB"/>
          </a:p>
        </p:txBody>
      </p:sp>
      <p:sp>
        <p:nvSpPr>
          <p:cNvPr id="5" name="Footer Placeholder 4"/>
          <p:cNvSpPr>
            <a:spLocks noGrp="1"/>
          </p:cNvSpPr>
          <p:nvPr>
            <p:ph type="ftr" sz="quarter" idx="11"/>
          </p:nvPr>
        </p:nvSpPr>
        <p:spPr/>
        <p:txBody>
          <a:bodyPr/>
          <a:lstStyle/>
          <a:p>
            <a:pPr>
              <a:defRPr/>
            </a:pPr>
            <a:r>
              <a:rPr lang="en-GB" smtClean="0"/>
              <a:t>JAH</a:t>
            </a:r>
            <a:endParaRPr lang="en-GB"/>
          </a:p>
        </p:txBody>
      </p:sp>
      <p:sp>
        <p:nvSpPr>
          <p:cNvPr id="6" name="Slide Number Placeholder 5"/>
          <p:cNvSpPr>
            <a:spLocks noGrp="1"/>
          </p:cNvSpPr>
          <p:nvPr>
            <p:ph type="sldNum" sz="quarter" idx="12"/>
          </p:nvPr>
        </p:nvSpPr>
        <p:spPr/>
        <p:txBody>
          <a:bodyPr/>
          <a:lstStyle/>
          <a:p>
            <a:pPr>
              <a:defRPr/>
            </a:pPr>
            <a:fld id="{D1008960-D204-42E7-A070-718BE675E09E}" type="slidenum">
              <a:rPr lang="en-GB" smtClean="0"/>
              <a:pPr>
                <a:defRPr/>
              </a:pPr>
              <a:t>87</a:t>
            </a:fld>
            <a:endParaRPr lang="en-GB"/>
          </a:p>
        </p:txBody>
      </p:sp>
    </p:spTree>
    <p:extLst>
      <p:ext uri="{BB962C8B-B14F-4D97-AF65-F5344CB8AC3E}">
        <p14:creationId xmlns:p14="http://schemas.microsoft.com/office/powerpoint/2010/main" val="33748088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B9332CC-0F88-4430-8B38-28296E19DF37}" type="slidenum">
              <a:rPr lang="en-GB" sz="2000" smtClean="0">
                <a:solidFill>
                  <a:schemeClr val="accent1"/>
                </a:solidFill>
              </a:rPr>
              <a:pPr eaLnBrk="1" hangingPunct="1"/>
              <a:t>88</a:t>
            </a:fld>
            <a:endParaRPr lang="en-GB" sz="2000" smtClean="0">
              <a:solidFill>
                <a:schemeClr val="accent1"/>
              </a:solidFill>
            </a:endParaRPr>
          </a:p>
        </p:txBody>
      </p:sp>
      <p:pic>
        <p:nvPicPr>
          <p:cNvPr id="137219" name="Picture 6"/>
          <p:cNvPicPr>
            <a:picLocks noChangeAspect="1" noChangeArrowheads="1"/>
          </p:cNvPicPr>
          <p:nvPr/>
        </p:nvPicPr>
        <p:blipFill>
          <a:blip r:embed="rId2">
            <a:extLst>
              <a:ext uri="{28A0092B-C50C-407E-A947-70E740481C1C}">
                <a14:useLocalDpi xmlns:a14="http://schemas.microsoft.com/office/drawing/2010/main" val="0"/>
              </a:ext>
            </a:extLst>
          </a:blip>
          <a:srcRect r="55371"/>
          <a:stretch>
            <a:fillRect/>
          </a:stretch>
        </p:blipFill>
        <p:spPr bwMode="auto">
          <a:xfrm>
            <a:off x="0" y="0"/>
            <a:ext cx="870585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7220" name="Rectangle 2"/>
          <p:cNvSpPr>
            <a:spLocks noGrp="1" noChangeArrowheads="1"/>
          </p:cNvSpPr>
          <p:nvPr>
            <p:ph type="title"/>
          </p:nvPr>
        </p:nvSpPr>
        <p:spPr/>
        <p:txBody>
          <a:bodyPr/>
          <a:lstStyle/>
          <a:p>
            <a:r>
              <a:rPr lang="en-GB" b="1" smtClean="0">
                <a:cs typeface="Times New Roman" pitchFamily="18" charset="0"/>
              </a:rPr>
              <a:t>Losing – and gaining – weight</a:t>
            </a:r>
          </a:p>
        </p:txBody>
      </p:sp>
      <p:sp>
        <p:nvSpPr>
          <p:cNvPr id="137221" name="Rectangle 4"/>
          <p:cNvSpPr>
            <a:spLocks noChangeArrowheads="1"/>
          </p:cNvSpPr>
          <p:nvPr/>
        </p:nvSpPr>
        <p:spPr bwMode="auto">
          <a:xfrm>
            <a:off x="539750" y="188913"/>
            <a:ext cx="7443788" cy="4572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atin typeface="Comic Sans MS" pitchFamily="66" charset="0"/>
                <a:hlinkClick r:id="rId3"/>
              </a:rPr>
              <a:t>://www.mathsisfun.com/measure/weight-mass.html</a:t>
            </a:r>
            <a:endParaRPr lang="en-GB">
              <a:latin typeface="Comic Sans MS" pitchFamily="66" charset="0"/>
            </a:endParaRPr>
          </a:p>
        </p:txBody>
      </p:sp>
    </p:spTree>
    <p:extLst>
      <p:ext uri="{BB962C8B-B14F-4D97-AF65-F5344CB8AC3E}">
        <p14:creationId xmlns:p14="http://schemas.microsoft.com/office/powerpoint/2010/main" val="404907077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885BCFF-78D9-46AF-979F-31906B91CCF8}" type="slidenum">
              <a:rPr lang="en-GB" sz="2000" smtClean="0">
                <a:solidFill>
                  <a:schemeClr val="accent1"/>
                </a:solidFill>
              </a:rPr>
              <a:pPr eaLnBrk="1" hangingPunct="1"/>
              <a:t>89</a:t>
            </a:fld>
            <a:endParaRPr lang="en-GB" sz="2000" smtClean="0">
              <a:solidFill>
                <a:schemeClr val="accent1"/>
              </a:solidFill>
            </a:endParaRPr>
          </a:p>
        </p:txBody>
      </p:sp>
      <p:sp>
        <p:nvSpPr>
          <p:cNvPr id="138243"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3824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38245" name="Rectangle 1026"/>
          <p:cNvSpPr>
            <a:spLocks noChangeArrowheads="1"/>
          </p:cNvSpPr>
          <p:nvPr/>
        </p:nvSpPr>
        <p:spPr bwMode="auto">
          <a:xfrm>
            <a:off x="0" y="2544763"/>
            <a:ext cx="9144000" cy="4340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34851" name="Group 1027"/>
          <p:cNvGrpSpPr>
            <a:grpSpLocks/>
          </p:cNvGrpSpPr>
          <p:nvPr/>
        </p:nvGrpSpPr>
        <p:grpSpPr bwMode="auto">
          <a:xfrm>
            <a:off x="611188" y="3130550"/>
            <a:ext cx="3722687" cy="2614613"/>
            <a:chOff x="385" y="1972"/>
            <a:chExt cx="2345" cy="1647"/>
          </a:xfrm>
        </p:grpSpPr>
        <p:pic>
          <p:nvPicPr>
            <p:cNvPr id="138370" name="Picture 1028" descr="ESCA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 y="2508"/>
              <a:ext cx="2345" cy="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371" name="AutoShape 1029"/>
            <p:cNvSpPr>
              <a:spLocks noChangeArrowheads="1"/>
            </p:cNvSpPr>
            <p:nvPr/>
          </p:nvSpPr>
          <p:spPr bwMode="auto">
            <a:xfrm rot="10294243" flipH="1">
              <a:off x="1259" y="3166"/>
              <a:ext cx="1061" cy="261"/>
            </a:xfrm>
            <a:prstGeom prst="parallelogram">
              <a:avLst>
                <a:gd name="adj" fmla="val 5649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8372" name="Oval 1030"/>
            <p:cNvSpPr>
              <a:spLocks noChangeArrowheads="1"/>
            </p:cNvSpPr>
            <p:nvPr/>
          </p:nvSpPr>
          <p:spPr bwMode="auto">
            <a:xfrm>
              <a:off x="1356" y="1972"/>
              <a:ext cx="182" cy="182"/>
            </a:xfrm>
            <a:prstGeom prst="ellipse">
              <a:avLst/>
            </a:prstGeom>
            <a:solidFill>
              <a:schemeClr val="bg1"/>
            </a:solidFill>
            <a:ln w="412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4855" name="AutoShape 1031"/>
            <p:cNvSpPr>
              <a:spLocks noChangeArrowheads="1"/>
            </p:cNvSpPr>
            <p:nvPr/>
          </p:nvSpPr>
          <p:spPr bwMode="auto">
            <a:xfrm rot="10800000">
              <a:off x="1039" y="2108"/>
              <a:ext cx="816" cy="632"/>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grpSp>
      <p:sp>
        <p:nvSpPr>
          <p:cNvPr id="138247" name="Rectangle 1032"/>
          <p:cNvSpPr>
            <a:spLocks noGrp="1" noChangeArrowheads="1"/>
          </p:cNvSpPr>
          <p:nvPr>
            <p:ph type="title"/>
          </p:nvPr>
        </p:nvSpPr>
        <p:spPr>
          <a:xfrm>
            <a:off x="395288" y="0"/>
            <a:ext cx="8229600" cy="981075"/>
          </a:xfrm>
        </p:spPr>
        <p:txBody>
          <a:bodyPr/>
          <a:lstStyle/>
          <a:p>
            <a:pPr eaLnBrk="1" hangingPunct="1"/>
            <a:r>
              <a:rPr lang="en-GB" dirty="0" smtClean="0"/>
              <a:t>Weight and Mass – </a:t>
            </a:r>
            <a:endParaRPr lang="en-US" dirty="0" smtClean="0"/>
          </a:p>
        </p:txBody>
      </p:sp>
      <p:sp>
        <p:nvSpPr>
          <p:cNvPr id="334858" name="Text Box 1034"/>
          <p:cNvSpPr txBox="1">
            <a:spLocks noChangeArrowheads="1"/>
          </p:cNvSpPr>
          <p:nvPr/>
        </p:nvSpPr>
        <p:spPr bwMode="auto">
          <a:xfrm rot="-461203">
            <a:off x="2289909" y="4996421"/>
            <a:ext cx="1557380" cy="519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800" dirty="0">
                <a:latin typeface="ITC Avant Garde Gothic" pitchFamily="34" charset="0"/>
                <a:cs typeface="Arial" pitchFamily="34" charset="0"/>
              </a:rPr>
              <a:t>1  K</a:t>
            </a:r>
            <a:r>
              <a:rPr lang="en-GB" sz="2000" dirty="0">
                <a:latin typeface="ITC Avant Garde Gothic" pitchFamily="34" charset="0"/>
                <a:cs typeface="Arial" pitchFamily="34" charset="0"/>
              </a:rPr>
              <a:t>g</a:t>
            </a:r>
            <a:endParaRPr lang="en-US" sz="2000" dirty="0">
              <a:latin typeface="ITC Avant Garde Gothic" pitchFamily="34" charset="0"/>
              <a:cs typeface="Arial" pitchFamily="34" charset="0"/>
            </a:endParaRPr>
          </a:p>
        </p:txBody>
      </p:sp>
      <p:grpSp>
        <p:nvGrpSpPr>
          <p:cNvPr id="334859" name="Group 1035"/>
          <p:cNvGrpSpPr>
            <a:grpSpLocks/>
          </p:cNvGrpSpPr>
          <p:nvPr/>
        </p:nvGrpSpPr>
        <p:grpSpPr bwMode="auto">
          <a:xfrm>
            <a:off x="6554788" y="2517775"/>
            <a:ext cx="1295400" cy="3792538"/>
            <a:chOff x="4129" y="1586"/>
            <a:chExt cx="816" cy="2389"/>
          </a:xfrm>
        </p:grpSpPr>
        <p:grpSp>
          <p:nvGrpSpPr>
            <p:cNvPr id="138255" name="Group 1036"/>
            <p:cNvGrpSpPr>
              <a:grpSpLocks/>
            </p:cNvGrpSpPr>
            <p:nvPr/>
          </p:nvGrpSpPr>
          <p:grpSpPr bwMode="auto">
            <a:xfrm>
              <a:off x="4419" y="1586"/>
              <a:ext cx="251" cy="1750"/>
              <a:chOff x="1323" y="756"/>
              <a:chExt cx="251" cy="1750"/>
            </a:xfrm>
          </p:grpSpPr>
          <p:sp>
            <p:nvSpPr>
              <p:cNvPr id="138258" name="Line 1037"/>
              <p:cNvSpPr>
                <a:spLocks noChangeShapeType="1"/>
              </p:cNvSpPr>
              <p:nvPr/>
            </p:nvSpPr>
            <p:spPr bwMode="auto">
              <a:xfrm flipH="1" flipV="1">
                <a:off x="1421" y="1645"/>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59" name="Line 1038"/>
              <p:cNvSpPr>
                <a:spLocks noChangeShapeType="1"/>
              </p:cNvSpPr>
              <p:nvPr/>
            </p:nvSpPr>
            <p:spPr bwMode="auto">
              <a:xfrm flipH="1" flipV="1">
                <a:off x="1421" y="1359"/>
                <a:ext cx="81" cy="1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0" name="Line 1039"/>
              <p:cNvSpPr>
                <a:spLocks noChangeShapeType="1"/>
              </p:cNvSpPr>
              <p:nvPr/>
            </p:nvSpPr>
            <p:spPr bwMode="auto">
              <a:xfrm flipH="1" flipV="1">
                <a:off x="1421" y="1385"/>
                <a:ext cx="81" cy="1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1" name="Line 1040"/>
              <p:cNvSpPr>
                <a:spLocks noChangeShapeType="1"/>
              </p:cNvSpPr>
              <p:nvPr/>
            </p:nvSpPr>
            <p:spPr bwMode="auto">
              <a:xfrm flipH="1" flipV="1">
                <a:off x="1421" y="1411"/>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2" name="Line 1041"/>
              <p:cNvSpPr>
                <a:spLocks noChangeShapeType="1"/>
              </p:cNvSpPr>
              <p:nvPr/>
            </p:nvSpPr>
            <p:spPr bwMode="auto">
              <a:xfrm flipH="1" flipV="1">
                <a:off x="1421" y="1437"/>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3" name="Line 1042"/>
              <p:cNvSpPr>
                <a:spLocks noChangeShapeType="1"/>
              </p:cNvSpPr>
              <p:nvPr/>
            </p:nvSpPr>
            <p:spPr bwMode="auto">
              <a:xfrm flipH="1" flipV="1">
                <a:off x="1421" y="1463"/>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4" name="Line 1043"/>
              <p:cNvSpPr>
                <a:spLocks noChangeShapeType="1"/>
              </p:cNvSpPr>
              <p:nvPr/>
            </p:nvSpPr>
            <p:spPr bwMode="auto">
              <a:xfrm flipH="1" flipV="1">
                <a:off x="1421" y="1489"/>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5" name="Line 1044"/>
              <p:cNvSpPr>
                <a:spLocks noChangeShapeType="1"/>
              </p:cNvSpPr>
              <p:nvPr/>
            </p:nvSpPr>
            <p:spPr bwMode="auto">
              <a:xfrm flipH="1" flipV="1">
                <a:off x="1421" y="1515"/>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6" name="Line 1045"/>
              <p:cNvSpPr>
                <a:spLocks noChangeShapeType="1"/>
              </p:cNvSpPr>
              <p:nvPr/>
            </p:nvSpPr>
            <p:spPr bwMode="auto">
              <a:xfrm flipH="1" flipV="1">
                <a:off x="1421" y="1541"/>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7" name="Line 1046"/>
              <p:cNvSpPr>
                <a:spLocks noChangeShapeType="1"/>
              </p:cNvSpPr>
              <p:nvPr/>
            </p:nvSpPr>
            <p:spPr bwMode="auto">
              <a:xfrm flipH="1" flipV="1">
                <a:off x="1421" y="1567"/>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8" name="Line 1047"/>
              <p:cNvSpPr>
                <a:spLocks noChangeShapeType="1"/>
              </p:cNvSpPr>
              <p:nvPr/>
            </p:nvSpPr>
            <p:spPr bwMode="auto">
              <a:xfrm flipH="1" flipV="1">
                <a:off x="1421" y="1593"/>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69" name="Line 1048"/>
              <p:cNvSpPr>
                <a:spLocks noChangeShapeType="1"/>
              </p:cNvSpPr>
              <p:nvPr/>
            </p:nvSpPr>
            <p:spPr bwMode="auto">
              <a:xfrm flipH="1" flipV="1">
                <a:off x="1421" y="1619"/>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0" name="Line 1049"/>
              <p:cNvSpPr>
                <a:spLocks noChangeShapeType="1"/>
              </p:cNvSpPr>
              <p:nvPr/>
            </p:nvSpPr>
            <p:spPr bwMode="auto">
              <a:xfrm flipV="1">
                <a:off x="1421" y="1658"/>
                <a:ext cx="81" cy="10"/>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1" name="Line 1050"/>
              <p:cNvSpPr>
                <a:spLocks noChangeShapeType="1"/>
              </p:cNvSpPr>
              <p:nvPr/>
            </p:nvSpPr>
            <p:spPr bwMode="auto">
              <a:xfrm flipV="1">
                <a:off x="1421" y="1372"/>
                <a:ext cx="81" cy="14"/>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2" name="Line 1051"/>
              <p:cNvSpPr>
                <a:spLocks noChangeShapeType="1"/>
              </p:cNvSpPr>
              <p:nvPr/>
            </p:nvSpPr>
            <p:spPr bwMode="auto">
              <a:xfrm flipV="1">
                <a:off x="1421" y="1398"/>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3" name="Line 1052"/>
              <p:cNvSpPr>
                <a:spLocks noChangeShapeType="1"/>
              </p:cNvSpPr>
              <p:nvPr/>
            </p:nvSpPr>
            <p:spPr bwMode="auto">
              <a:xfrm flipV="1">
                <a:off x="1421" y="1424"/>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4" name="Line 1053"/>
              <p:cNvSpPr>
                <a:spLocks noChangeShapeType="1"/>
              </p:cNvSpPr>
              <p:nvPr/>
            </p:nvSpPr>
            <p:spPr bwMode="auto">
              <a:xfrm flipV="1">
                <a:off x="1421" y="1450"/>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5" name="Line 1054"/>
              <p:cNvSpPr>
                <a:spLocks noChangeShapeType="1"/>
              </p:cNvSpPr>
              <p:nvPr/>
            </p:nvSpPr>
            <p:spPr bwMode="auto">
              <a:xfrm flipV="1">
                <a:off x="1421" y="1476"/>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6" name="Line 1055"/>
              <p:cNvSpPr>
                <a:spLocks noChangeShapeType="1"/>
              </p:cNvSpPr>
              <p:nvPr/>
            </p:nvSpPr>
            <p:spPr bwMode="auto">
              <a:xfrm flipV="1">
                <a:off x="1421" y="1502"/>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7" name="Line 1056"/>
              <p:cNvSpPr>
                <a:spLocks noChangeShapeType="1"/>
              </p:cNvSpPr>
              <p:nvPr/>
            </p:nvSpPr>
            <p:spPr bwMode="auto">
              <a:xfrm flipV="1">
                <a:off x="1421" y="1528"/>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8" name="Line 1057"/>
              <p:cNvSpPr>
                <a:spLocks noChangeShapeType="1"/>
              </p:cNvSpPr>
              <p:nvPr/>
            </p:nvSpPr>
            <p:spPr bwMode="auto">
              <a:xfrm flipV="1">
                <a:off x="1421" y="1554"/>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79" name="Line 1058"/>
              <p:cNvSpPr>
                <a:spLocks noChangeShapeType="1"/>
              </p:cNvSpPr>
              <p:nvPr/>
            </p:nvSpPr>
            <p:spPr bwMode="auto">
              <a:xfrm flipV="1">
                <a:off x="1421" y="1580"/>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0" name="Line 1059"/>
              <p:cNvSpPr>
                <a:spLocks noChangeShapeType="1"/>
              </p:cNvSpPr>
              <p:nvPr/>
            </p:nvSpPr>
            <p:spPr bwMode="auto">
              <a:xfrm flipV="1">
                <a:off x="1421" y="1606"/>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1" name="Line 1060"/>
              <p:cNvSpPr>
                <a:spLocks noChangeShapeType="1"/>
              </p:cNvSpPr>
              <p:nvPr/>
            </p:nvSpPr>
            <p:spPr bwMode="auto">
              <a:xfrm flipV="1">
                <a:off x="1421" y="1632"/>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2" name="Line 1061"/>
              <p:cNvSpPr>
                <a:spLocks noChangeShapeType="1"/>
              </p:cNvSpPr>
              <p:nvPr/>
            </p:nvSpPr>
            <p:spPr bwMode="auto">
              <a:xfrm flipH="1" flipV="1">
                <a:off x="1421" y="1334"/>
                <a:ext cx="81" cy="10"/>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3" name="Line 1062"/>
              <p:cNvSpPr>
                <a:spLocks noChangeShapeType="1"/>
              </p:cNvSpPr>
              <p:nvPr/>
            </p:nvSpPr>
            <p:spPr bwMode="auto">
              <a:xfrm flipH="1" flipV="1">
                <a:off x="1421" y="1048"/>
                <a:ext cx="81" cy="1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4" name="Line 1063"/>
              <p:cNvSpPr>
                <a:spLocks noChangeShapeType="1"/>
              </p:cNvSpPr>
              <p:nvPr/>
            </p:nvSpPr>
            <p:spPr bwMode="auto">
              <a:xfrm flipH="1" flipV="1">
                <a:off x="1421" y="1074"/>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5" name="Line 1064"/>
              <p:cNvSpPr>
                <a:spLocks noChangeShapeType="1"/>
              </p:cNvSpPr>
              <p:nvPr/>
            </p:nvSpPr>
            <p:spPr bwMode="auto">
              <a:xfrm flipH="1" flipV="1">
                <a:off x="1421" y="1100"/>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6" name="Line 1065"/>
              <p:cNvSpPr>
                <a:spLocks noChangeShapeType="1"/>
              </p:cNvSpPr>
              <p:nvPr/>
            </p:nvSpPr>
            <p:spPr bwMode="auto">
              <a:xfrm flipH="1" flipV="1">
                <a:off x="1421" y="1126"/>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7" name="Line 1066"/>
              <p:cNvSpPr>
                <a:spLocks noChangeShapeType="1"/>
              </p:cNvSpPr>
              <p:nvPr/>
            </p:nvSpPr>
            <p:spPr bwMode="auto">
              <a:xfrm flipH="1" flipV="1">
                <a:off x="1421" y="1152"/>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8" name="Line 1067"/>
              <p:cNvSpPr>
                <a:spLocks noChangeShapeType="1"/>
              </p:cNvSpPr>
              <p:nvPr/>
            </p:nvSpPr>
            <p:spPr bwMode="auto">
              <a:xfrm flipH="1" flipV="1">
                <a:off x="1421" y="1178"/>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89" name="Line 1068"/>
              <p:cNvSpPr>
                <a:spLocks noChangeShapeType="1"/>
              </p:cNvSpPr>
              <p:nvPr/>
            </p:nvSpPr>
            <p:spPr bwMode="auto">
              <a:xfrm flipH="1" flipV="1">
                <a:off x="1421" y="1204"/>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0" name="Line 1069"/>
              <p:cNvSpPr>
                <a:spLocks noChangeShapeType="1"/>
              </p:cNvSpPr>
              <p:nvPr/>
            </p:nvSpPr>
            <p:spPr bwMode="auto">
              <a:xfrm flipH="1" flipV="1">
                <a:off x="1421" y="1230"/>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1" name="Line 1070"/>
              <p:cNvSpPr>
                <a:spLocks noChangeShapeType="1"/>
              </p:cNvSpPr>
              <p:nvPr/>
            </p:nvSpPr>
            <p:spPr bwMode="auto">
              <a:xfrm flipH="1" flipV="1">
                <a:off x="1421" y="1256"/>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2" name="Line 1071"/>
              <p:cNvSpPr>
                <a:spLocks noChangeShapeType="1"/>
              </p:cNvSpPr>
              <p:nvPr/>
            </p:nvSpPr>
            <p:spPr bwMode="auto">
              <a:xfrm flipH="1" flipV="1">
                <a:off x="1421" y="1282"/>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3" name="Line 1072"/>
              <p:cNvSpPr>
                <a:spLocks noChangeShapeType="1"/>
              </p:cNvSpPr>
              <p:nvPr/>
            </p:nvSpPr>
            <p:spPr bwMode="auto">
              <a:xfrm flipH="1" flipV="1">
                <a:off x="1421" y="1308"/>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4" name="Line 1073"/>
              <p:cNvSpPr>
                <a:spLocks noChangeShapeType="1"/>
              </p:cNvSpPr>
              <p:nvPr/>
            </p:nvSpPr>
            <p:spPr bwMode="auto">
              <a:xfrm flipV="1">
                <a:off x="1421" y="1346"/>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5" name="Line 1074"/>
              <p:cNvSpPr>
                <a:spLocks noChangeShapeType="1"/>
              </p:cNvSpPr>
              <p:nvPr/>
            </p:nvSpPr>
            <p:spPr bwMode="auto">
              <a:xfrm flipV="1">
                <a:off x="1421" y="1061"/>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6" name="Line 1075"/>
              <p:cNvSpPr>
                <a:spLocks noChangeShapeType="1"/>
              </p:cNvSpPr>
              <p:nvPr/>
            </p:nvSpPr>
            <p:spPr bwMode="auto">
              <a:xfrm flipV="1">
                <a:off x="1421" y="1087"/>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7" name="Line 1076"/>
              <p:cNvSpPr>
                <a:spLocks noChangeShapeType="1"/>
              </p:cNvSpPr>
              <p:nvPr/>
            </p:nvSpPr>
            <p:spPr bwMode="auto">
              <a:xfrm flipV="1">
                <a:off x="1421" y="1113"/>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8" name="Line 1077"/>
              <p:cNvSpPr>
                <a:spLocks noChangeShapeType="1"/>
              </p:cNvSpPr>
              <p:nvPr/>
            </p:nvSpPr>
            <p:spPr bwMode="auto">
              <a:xfrm flipV="1">
                <a:off x="1421" y="1139"/>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299" name="Line 1078"/>
              <p:cNvSpPr>
                <a:spLocks noChangeShapeType="1"/>
              </p:cNvSpPr>
              <p:nvPr/>
            </p:nvSpPr>
            <p:spPr bwMode="auto">
              <a:xfrm flipV="1">
                <a:off x="1421" y="1165"/>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00" name="Line 1079"/>
              <p:cNvSpPr>
                <a:spLocks noChangeShapeType="1"/>
              </p:cNvSpPr>
              <p:nvPr/>
            </p:nvSpPr>
            <p:spPr bwMode="auto">
              <a:xfrm flipV="1">
                <a:off x="1421" y="1191"/>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01" name="Line 1080"/>
              <p:cNvSpPr>
                <a:spLocks noChangeShapeType="1"/>
              </p:cNvSpPr>
              <p:nvPr/>
            </p:nvSpPr>
            <p:spPr bwMode="auto">
              <a:xfrm flipV="1">
                <a:off x="1421" y="1217"/>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02" name="Line 1081"/>
              <p:cNvSpPr>
                <a:spLocks noChangeShapeType="1"/>
              </p:cNvSpPr>
              <p:nvPr/>
            </p:nvSpPr>
            <p:spPr bwMode="auto">
              <a:xfrm flipV="1">
                <a:off x="1421" y="1243"/>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03" name="Line 1082"/>
              <p:cNvSpPr>
                <a:spLocks noChangeShapeType="1"/>
              </p:cNvSpPr>
              <p:nvPr/>
            </p:nvSpPr>
            <p:spPr bwMode="auto">
              <a:xfrm flipV="1">
                <a:off x="1421" y="1269"/>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04" name="Line 1083"/>
              <p:cNvSpPr>
                <a:spLocks noChangeShapeType="1"/>
              </p:cNvSpPr>
              <p:nvPr/>
            </p:nvSpPr>
            <p:spPr bwMode="auto">
              <a:xfrm flipV="1">
                <a:off x="1421" y="1295"/>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05" name="Line 1084"/>
              <p:cNvSpPr>
                <a:spLocks noChangeShapeType="1"/>
              </p:cNvSpPr>
              <p:nvPr/>
            </p:nvSpPr>
            <p:spPr bwMode="auto">
              <a:xfrm flipV="1">
                <a:off x="1421" y="1321"/>
                <a:ext cx="81" cy="10"/>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06" name="Line 1085"/>
              <p:cNvSpPr>
                <a:spLocks noChangeShapeType="1"/>
              </p:cNvSpPr>
              <p:nvPr/>
            </p:nvSpPr>
            <p:spPr bwMode="auto">
              <a:xfrm>
                <a:off x="1458" y="1669"/>
                <a:ext cx="1" cy="48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07" name="Freeform 1086"/>
              <p:cNvSpPr>
                <a:spLocks noEditPoints="1"/>
              </p:cNvSpPr>
              <p:nvPr/>
            </p:nvSpPr>
            <p:spPr bwMode="auto">
              <a:xfrm>
                <a:off x="1360" y="937"/>
                <a:ext cx="214" cy="947"/>
              </a:xfrm>
              <a:custGeom>
                <a:avLst/>
                <a:gdLst>
                  <a:gd name="T0" fmla="*/ 0 w 1923"/>
                  <a:gd name="T1" fmla="*/ 0 h 8520"/>
                  <a:gd name="T2" fmla="*/ 0 w 1923"/>
                  <a:gd name="T3" fmla="*/ 0 h 8520"/>
                  <a:gd name="T4" fmla="*/ 0 w 1923"/>
                  <a:gd name="T5" fmla="*/ 0 h 8520"/>
                  <a:gd name="T6" fmla="*/ 0 w 1923"/>
                  <a:gd name="T7" fmla="*/ 0 h 8520"/>
                  <a:gd name="T8" fmla="*/ 0 w 1923"/>
                  <a:gd name="T9" fmla="*/ 0 h 8520"/>
                  <a:gd name="T10" fmla="*/ 0 w 1923"/>
                  <a:gd name="T11" fmla="*/ 0 h 8520"/>
                  <a:gd name="T12" fmla="*/ 0 w 1923"/>
                  <a:gd name="T13" fmla="*/ 0 h 8520"/>
                  <a:gd name="T14" fmla="*/ 0 w 1923"/>
                  <a:gd name="T15" fmla="*/ 0 h 8520"/>
                  <a:gd name="T16" fmla="*/ 0 w 1923"/>
                  <a:gd name="T17" fmla="*/ 0 h 8520"/>
                  <a:gd name="T18" fmla="*/ 0 w 1923"/>
                  <a:gd name="T19" fmla="*/ 0 h 8520"/>
                  <a:gd name="T20" fmla="*/ 0 w 1923"/>
                  <a:gd name="T21" fmla="*/ 0 h 8520"/>
                  <a:gd name="T22" fmla="*/ 0 w 1923"/>
                  <a:gd name="T23" fmla="*/ 0 h 8520"/>
                  <a:gd name="T24" fmla="*/ 0 w 1923"/>
                  <a:gd name="T25" fmla="*/ 0 h 8520"/>
                  <a:gd name="T26" fmla="*/ 0 w 1923"/>
                  <a:gd name="T27" fmla="*/ 0 h 8520"/>
                  <a:gd name="T28" fmla="*/ 0 w 1923"/>
                  <a:gd name="T29" fmla="*/ 0 h 8520"/>
                  <a:gd name="T30" fmla="*/ 0 w 1923"/>
                  <a:gd name="T31" fmla="*/ 0 h 8520"/>
                  <a:gd name="T32" fmla="*/ 0 w 1923"/>
                  <a:gd name="T33" fmla="*/ 0 h 8520"/>
                  <a:gd name="T34" fmla="*/ 0 w 1923"/>
                  <a:gd name="T35" fmla="*/ 0 h 8520"/>
                  <a:gd name="T36" fmla="*/ 0 w 1923"/>
                  <a:gd name="T37" fmla="*/ 0 h 8520"/>
                  <a:gd name="T38" fmla="*/ 0 w 1923"/>
                  <a:gd name="T39" fmla="*/ 0 h 8520"/>
                  <a:gd name="T40" fmla="*/ 0 w 1923"/>
                  <a:gd name="T41" fmla="*/ 0 h 8520"/>
                  <a:gd name="T42" fmla="*/ 0 w 1923"/>
                  <a:gd name="T43" fmla="*/ 0 h 8520"/>
                  <a:gd name="T44" fmla="*/ 0 w 1923"/>
                  <a:gd name="T45" fmla="*/ 0 h 8520"/>
                  <a:gd name="T46" fmla="*/ 0 w 1923"/>
                  <a:gd name="T47" fmla="*/ 0 h 8520"/>
                  <a:gd name="T48" fmla="*/ 0 w 1923"/>
                  <a:gd name="T49" fmla="*/ 0 h 8520"/>
                  <a:gd name="T50" fmla="*/ 0 w 1923"/>
                  <a:gd name="T51" fmla="*/ 0 h 8520"/>
                  <a:gd name="T52" fmla="*/ 0 w 1923"/>
                  <a:gd name="T53" fmla="*/ 0 h 8520"/>
                  <a:gd name="T54" fmla="*/ 0 w 1923"/>
                  <a:gd name="T55" fmla="*/ 0 h 8520"/>
                  <a:gd name="T56" fmla="*/ 0 w 1923"/>
                  <a:gd name="T57" fmla="*/ 0 h 8520"/>
                  <a:gd name="T58" fmla="*/ 0 w 1923"/>
                  <a:gd name="T59" fmla="*/ 0 h 8520"/>
                  <a:gd name="T60" fmla="*/ 0 w 1923"/>
                  <a:gd name="T61" fmla="*/ 0 h 8520"/>
                  <a:gd name="T62" fmla="*/ 0 w 1923"/>
                  <a:gd name="T63" fmla="*/ 0 h 8520"/>
                  <a:gd name="T64" fmla="*/ 0 w 1923"/>
                  <a:gd name="T65" fmla="*/ 0 h 8520"/>
                  <a:gd name="T66" fmla="*/ 0 w 1923"/>
                  <a:gd name="T67" fmla="*/ 0 h 85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23" h="8520">
                    <a:moveTo>
                      <a:pt x="244" y="1553"/>
                    </a:moveTo>
                    <a:lnTo>
                      <a:pt x="1690" y="1366"/>
                    </a:lnTo>
                    <a:lnTo>
                      <a:pt x="1707" y="6347"/>
                    </a:lnTo>
                    <a:lnTo>
                      <a:pt x="1379" y="6378"/>
                    </a:lnTo>
                    <a:lnTo>
                      <a:pt x="570" y="6394"/>
                    </a:lnTo>
                    <a:lnTo>
                      <a:pt x="259" y="6472"/>
                    </a:lnTo>
                    <a:lnTo>
                      <a:pt x="244" y="1553"/>
                    </a:lnTo>
                    <a:close/>
                    <a:moveTo>
                      <a:pt x="1" y="8174"/>
                    </a:moveTo>
                    <a:lnTo>
                      <a:pt x="0" y="355"/>
                    </a:lnTo>
                    <a:lnTo>
                      <a:pt x="57" y="353"/>
                    </a:lnTo>
                    <a:lnTo>
                      <a:pt x="106" y="347"/>
                    </a:lnTo>
                    <a:lnTo>
                      <a:pt x="189" y="322"/>
                    </a:lnTo>
                    <a:lnTo>
                      <a:pt x="254" y="291"/>
                    </a:lnTo>
                    <a:lnTo>
                      <a:pt x="309" y="256"/>
                    </a:lnTo>
                    <a:lnTo>
                      <a:pt x="361" y="225"/>
                    </a:lnTo>
                    <a:lnTo>
                      <a:pt x="418" y="203"/>
                    </a:lnTo>
                    <a:lnTo>
                      <a:pt x="488" y="197"/>
                    </a:lnTo>
                    <a:lnTo>
                      <a:pt x="528" y="202"/>
                    </a:lnTo>
                    <a:lnTo>
                      <a:pt x="575" y="212"/>
                    </a:lnTo>
                    <a:lnTo>
                      <a:pt x="657" y="120"/>
                    </a:lnTo>
                    <a:lnTo>
                      <a:pt x="749" y="54"/>
                    </a:lnTo>
                    <a:lnTo>
                      <a:pt x="848" y="14"/>
                    </a:lnTo>
                    <a:lnTo>
                      <a:pt x="949" y="0"/>
                    </a:lnTo>
                    <a:lnTo>
                      <a:pt x="1049" y="13"/>
                    </a:lnTo>
                    <a:lnTo>
                      <a:pt x="1147" y="52"/>
                    </a:lnTo>
                    <a:lnTo>
                      <a:pt x="1237" y="118"/>
                    </a:lnTo>
                    <a:lnTo>
                      <a:pt x="1318" y="212"/>
                    </a:lnTo>
                    <a:lnTo>
                      <a:pt x="1368" y="195"/>
                    </a:lnTo>
                    <a:lnTo>
                      <a:pt x="1413" y="184"/>
                    </a:lnTo>
                    <a:lnTo>
                      <a:pt x="1487" y="184"/>
                    </a:lnTo>
                    <a:lnTo>
                      <a:pt x="1548" y="204"/>
                    </a:lnTo>
                    <a:lnTo>
                      <a:pt x="1606" y="237"/>
                    </a:lnTo>
                    <a:lnTo>
                      <a:pt x="1663" y="275"/>
                    </a:lnTo>
                    <a:lnTo>
                      <a:pt x="1731" y="313"/>
                    </a:lnTo>
                    <a:lnTo>
                      <a:pt x="1815" y="343"/>
                    </a:lnTo>
                    <a:lnTo>
                      <a:pt x="1865" y="351"/>
                    </a:lnTo>
                    <a:lnTo>
                      <a:pt x="1923" y="355"/>
                    </a:lnTo>
                    <a:lnTo>
                      <a:pt x="1923" y="8165"/>
                    </a:lnTo>
                    <a:lnTo>
                      <a:pt x="1865" y="8170"/>
                    </a:lnTo>
                    <a:lnTo>
                      <a:pt x="1815" y="8178"/>
                    </a:lnTo>
                    <a:lnTo>
                      <a:pt x="1731" y="8207"/>
                    </a:lnTo>
                    <a:lnTo>
                      <a:pt x="1663" y="8244"/>
                    </a:lnTo>
                    <a:lnTo>
                      <a:pt x="1606" y="8283"/>
                    </a:lnTo>
                    <a:lnTo>
                      <a:pt x="1548" y="8317"/>
                    </a:lnTo>
                    <a:lnTo>
                      <a:pt x="1487" y="8336"/>
                    </a:lnTo>
                    <a:lnTo>
                      <a:pt x="1413" y="8336"/>
                    </a:lnTo>
                    <a:lnTo>
                      <a:pt x="1368" y="8326"/>
                    </a:lnTo>
                    <a:lnTo>
                      <a:pt x="1318" y="8308"/>
                    </a:lnTo>
                    <a:lnTo>
                      <a:pt x="1237" y="8402"/>
                    </a:lnTo>
                    <a:lnTo>
                      <a:pt x="1147" y="8469"/>
                    </a:lnTo>
                    <a:lnTo>
                      <a:pt x="1049" y="8507"/>
                    </a:lnTo>
                    <a:lnTo>
                      <a:pt x="949" y="8520"/>
                    </a:lnTo>
                    <a:lnTo>
                      <a:pt x="848" y="8506"/>
                    </a:lnTo>
                    <a:lnTo>
                      <a:pt x="749" y="8466"/>
                    </a:lnTo>
                    <a:lnTo>
                      <a:pt x="657" y="8400"/>
                    </a:lnTo>
                    <a:lnTo>
                      <a:pt x="575" y="8308"/>
                    </a:lnTo>
                    <a:lnTo>
                      <a:pt x="528" y="8319"/>
                    </a:lnTo>
                    <a:lnTo>
                      <a:pt x="488" y="8324"/>
                    </a:lnTo>
                    <a:lnTo>
                      <a:pt x="418" y="8319"/>
                    </a:lnTo>
                    <a:lnTo>
                      <a:pt x="362" y="8298"/>
                    </a:lnTo>
                    <a:lnTo>
                      <a:pt x="309" y="8269"/>
                    </a:lnTo>
                    <a:lnTo>
                      <a:pt x="254" y="8236"/>
                    </a:lnTo>
                    <a:lnTo>
                      <a:pt x="190" y="8204"/>
                    </a:lnTo>
                    <a:lnTo>
                      <a:pt x="107" y="8182"/>
                    </a:lnTo>
                    <a:lnTo>
                      <a:pt x="57" y="8176"/>
                    </a:lnTo>
                    <a:lnTo>
                      <a:pt x="1" y="817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08" name="Freeform 1087"/>
              <p:cNvSpPr>
                <a:spLocks/>
              </p:cNvSpPr>
              <p:nvPr/>
            </p:nvSpPr>
            <p:spPr bwMode="auto">
              <a:xfrm>
                <a:off x="1387" y="1089"/>
                <a:ext cx="163" cy="567"/>
              </a:xfrm>
              <a:custGeom>
                <a:avLst/>
                <a:gdLst>
                  <a:gd name="T0" fmla="*/ 0 w 1463"/>
                  <a:gd name="T1" fmla="*/ 0 h 5106"/>
                  <a:gd name="T2" fmla="*/ 0 w 1463"/>
                  <a:gd name="T3" fmla="*/ 0 h 5106"/>
                  <a:gd name="T4" fmla="*/ 0 w 1463"/>
                  <a:gd name="T5" fmla="*/ 0 h 5106"/>
                  <a:gd name="T6" fmla="*/ 0 w 1463"/>
                  <a:gd name="T7" fmla="*/ 0 h 5106"/>
                  <a:gd name="T8" fmla="*/ 0 w 1463"/>
                  <a:gd name="T9" fmla="*/ 0 h 5106"/>
                  <a:gd name="T10" fmla="*/ 0 w 1463"/>
                  <a:gd name="T11" fmla="*/ 0 h 5106"/>
                  <a:gd name="T12" fmla="*/ 0 w 1463"/>
                  <a:gd name="T13" fmla="*/ 0 h 5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3" h="5106">
                    <a:moveTo>
                      <a:pt x="0" y="187"/>
                    </a:moveTo>
                    <a:lnTo>
                      <a:pt x="1446" y="0"/>
                    </a:lnTo>
                    <a:lnTo>
                      <a:pt x="1463" y="4981"/>
                    </a:lnTo>
                    <a:lnTo>
                      <a:pt x="1135" y="5012"/>
                    </a:lnTo>
                    <a:lnTo>
                      <a:pt x="326" y="5028"/>
                    </a:lnTo>
                    <a:lnTo>
                      <a:pt x="15" y="5106"/>
                    </a:lnTo>
                    <a:lnTo>
                      <a:pt x="0" y="187"/>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09" name="Freeform 1088"/>
              <p:cNvSpPr>
                <a:spLocks/>
              </p:cNvSpPr>
              <p:nvPr/>
            </p:nvSpPr>
            <p:spPr bwMode="auto">
              <a:xfrm>
                <a:off x="1360" y="937"/>
                <a:ext cx="214" cy="947"/>
              </a:xfrm>
              <a:custGeom>
                <a:avLst/>
                <a:gdLst>
                  <a:gd name="T0" fmla="*/ 0 w 1923"/>
                  <a:gd name="T1" fmla="*/ 0 h 8520"/>
                  <a:gd name="T2" fmla="*/ 0 w 1923"/>
                  <a:gd name="T3" fmla="*/ 0 h 8520"/>
                  <a:gd name="T4" fmla="*/ 0 w 1923"/>
                  <a:gd name="T5" fmla="*/ 0 h 8520"/>
                  <a:gd name="T6" fmla="*/ 0 w 1923"/>
                  <a:gd name="T7" fmla="*/ 0 h 8520"/>
                  <a:gd name="T8" fmla="*/ 0 w 1923"/>
                  <a:gd name="T9" fmla="*/ 0 h 8520"/>
                  <a:gd name="T10" fmla="*/ 0 w 1923"/>
                  <a:gd name="T11" fmla="*/ 0 h 8520"/>
                  <a:gd name="T12" fmla="*/ 0 w 1923"/>
                  <a:gd name="T13" fmla="*/ 0 h 8520"/>
                  <a:gd name="T14" fmla="*/ 0 w 1923"/>
                  <a:gd name="T15" fmla="*/ 0 h 8520"/>
                  <a:gd name="T16" fmla="*/ 0 w 1923"/>
                  <a:gd name="T17" fmla="*/ 0 h 8520"/>
                  <a:gd name="T18" fmla="*/ 0 w 1923"/>
                  <a:gd name="T19" fmla="*/ 0 h 8520"/>
                  <a:gd name="T20" fmla="*/ 0 w 1923"/>
                  <a:gd name="T21" fmla="*/ 0 h 8520"/>
                  <a:gd name="T22" fmla="*/ 0 w 1923"/>
                  <a:gd name="T23" fmla="*/ 0 h 8520"/>
                  <a:gd name="T24" fmla="*/ 0 w 1923"/>
                  <a:gd name="T25" fmla="*/ 0 h 8520"/>
                  <a:gd name="T26" fmla="*/ 0 w 1923"/>
                  <a:gd name="T27" fmla="*/ 0 h 8520"/>
                  <a:gd name="T28" fmla="*/ 0 w 1923"/>
                  <a:gd name="T29" fmla="*/ 0 h 8520"/>
                  <a:gd name="T30" fmla="*/ 0 w 1923"/>
                  <a:gd name="T31" fmla="*/ 0 h 8520"/>
                  <a:gd name="T32" fmla="*/ 0 w 1923"/>
                  <a:gd name="T33" fmla="*/ 0 h 8520"/>
                  <a:gd name="T34" fmla="*/ 0 w 1923"/>
                  <a:gd name="T35" fmla="*/ 0 h 8520"/>
                  <a:gd name="T36" fmla="*/ 0 w 1923"/>
                  <a:gd name="T37" fmla="*/ 0 h 8520"/>
                  <a:gd name="T38" fmla="*/ 0 w 1923"/>
                  <a:gd name="T39" fmla="*/ 0 h 8520"/>
                  <a:gd name="T40" fmla="*/ 0 w 1923"/>
                  <a:gd name="T41" fmla="*/ 0 h 8520"/>
                  <a:gd name="T42" fmla="*/ 0 w 1923"/>
                  <a:gd name="T43" fmla="*/ 0 h 8520"/>
                  <a:gd name="T44" fmla="*/ 0 w 1923"/>
                  <a:gd name="T45" fmla="*/ 0 h 8520"/>
                  <a:gd name="T46" fmla="*/ 0 w 1923"/>
                  <a:gd name="T47" fmla="*/ 0 h 8520"/>
                  <a:gd name="T48" fmla="*/ 0 w 1923"/>
                  <a:gd name="T49" fmla="*/ 0 h 8520"/>
                  <a:gd name="T50" fmla="*/ 0 w 1923"/>
                  <a:gd name="T51" fmla="*/ 0 h 8520"/>
                  <a:gd name="T52" fmla="*/ 0 w 1923"/>
                  <a:gd name="T53" fmla="*/ 0 h 8520"/>
                  <a:gd name="T54" fmla="*/ 0 w 1923"/>
                  <a:gd name="T55" fmla="*/ 0 h 8520"/>
                  <a:gd name="T56" fmla="*/ 0 w 1923"/>
                  <a:gd name="T57" fmla="*/ 0 h 8520"/>
                  <a:gd name="T58" fmla="*/ 0 w 1923"/>
                  <a:gd name="T59" fmla="*/ 0 h 8520"/>
                  <a:gd name="T60" fmla="*/ 0 w 1923"/>
                  <a:gd name="T61" fmla="*/ 0 h 8520"/>
                  <a:gd name="T62" fmla="*/ 0 w 1923"/>
                  <a:gd name="T63" fmla="*/ 0 h 8520"/>
                  <a:gd name="T64" fmla="*/ 0 w 1923"/>
                  <a:gd name="T65" fmla="*/ 0 h 8520"/>
                  <a:gd name="T66" fmla="*/ 0 w 1923"/>
                  <a:gd name="T67" fmla="*/ 0 h 8520"/>
                  <a:gd name="T68" fmla="*/ 0 w 1923"/>
                  <a:gd name="T69" fmla="*/ 0 h 8520"/>
                  <a:gd name="T70" fmla="*/ 0 w 1923"/>
                  <a:gd name="T71" fmla="*/ 0 h 8520"/>
                  <a:gd name="T72" fmla="*/ 0 w 1923"/>
                  <a:gd name="T73" fmla="*/ 0 h 8520"/>
                  <a:gd name="T74" fmla="*/ 0 w 1923"/>
                  <a:gd name="T75" fmla="*/ 0 h 8520"/>
                  <a:gd name="T76" fmla="*/ 0 w 1923"/>
                  <a:gd name="T77" fmla="*/ 0 h 8520"/>
                  <a:gd name="T78" fmla="*/ 0 w 1923"/>
                  <a:gd name="T79" fmla="*/ 0 h 8520"/>
                  <a:gd name="T80" fmla="*/ 0 w 1923"/>
                  <a:gd name="T81" fmla="*/ 0 h 8520"/>
                  <a:gd name="T82" fmla="*/ 0 w 1923"/>
                  <a:gd name="T83" fmla="*/ 0 h 8520"/>
                  <a:gd name="T84" fmla="*/ 0 w 1923"/>
                  <a:gd name="T85" fmla="*/ 0 h 8520"/>
                  <a:gd name="T86" fmla="*/ 0 w 1923"/>
                  <a:gd name="T87" fmla="*/ 0 h 8520"/>
                  <a:gd name="T88" fmla="*/ 0 w 1923"/>
                  <a:gd name="T89" fmla="*/ 0 h 8520"/>
                  <a:gd name="T90" fmla="*/ 0 w 1923"/>
                  <a:gd name="T91" fmla="*/ 0 h 8520"/>
                  <a:gd name="T92" fmla="*/ 0 w 1923"/>
                  <a:gd name="T93" fmla="*/ 0 h 8520"/>
                  <a:gd name="T94" fmla="*/ 0 w 1923"/>
                  <a:gd name="T95" fmla="*/ 0 h 8520"/>
                  <a:gd name="T96" fmla="*/ 0 w 1923"/>
                  <a:gd name="T97" fmla="*/ 0 h 8520"/>
                  <a:gd name="T98" fmla="*/ 0 w 1923"/>
                  <a:gd name="T99" fmla="*/ 0 h 8520"/>
                  <a:gd name="T100" fmla="*/ 0 w 1923"/>
                  <a:gd name="T101" fmla="*/ 0 h 8520"/>
                  <a:gd name="T102" fmla="*/ 0 w 1923"/>
                  <a:gd name="T103" fmla="*/ 0 h 8520"/>
                  <a:gd name="T104" fmla="*/ 0 w 1923"/>
                  <a:gd name="T105" fmla="*/ 0 h 8520"/>
                  <a:gd name="T106" fmla="*/ 0 w 1923"/>
                  <a:gd name="T107" fmla="*/ 0 h 8520"/>
                  <a:gd name="T108" fmla="*/ 0 w 1923"/>
                  <a:gd name="T109" fmla="*/ 0 h 8520"/>
                  <a:gd name="T110" fmla="*/ 0 w 1923"/>
                  <a:gd name="T111" fmla="*/ 0 h 8520"/>
                  <a:gd name="T112" fmla="*/ 0 w 1923"/>
                  <a:gd name="T113" fmla="*/ 0 h 8520"/>
                  <a:gd name="T114" fmla="*/ 0 w 1923"/>
                  <a:gd name="T115" fmla="*/ 0 h 8520"/>
                  <a:gd name="T116" fmla="*/ 0 w 1923"/>
                  <a:gd name="T117" fmla="*/ 0 h 85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23" h="8520">
                    <a:moveTo>
                      <a:pt x="1" y="8174"/>
                    </a:moveTo>
                    <a:lnTo>
                      <a:pt x="0" y="355"/>
                    </a:lnTo>
                    <a:lnTo>
                      <a:pt x="57" y="353"/>
                    </a:lnTo>
                    <a:lnTo>
                      <a:pt x="106" y="347"/>
                    </a:lnTo>
                    <a:lnTo>
                      <a:pt x="189" y="322"/>
                    </a:lnTo>
                    <a:lnTo>
                      <a:pt x="254" y="291"/>
                    </a:lnTo>
                    <a:lnTo>
                      <a:pt x="309" y="256"/>
                    </a:lnTo>
                    <a:lnTo>
                      <a:pt x="361" y="225"/>
                    </a:lnTo>
                    <a:lnTo>
                      <a:pt x="418" y="203"/>
                    </a:lnTo>
                    <a:lnTo>
                      <a:pt x="488" y="197"/>
                    </a:lnTo>
                    <a:lnTo>
                      <a:pt x="528" y="202"/>
                    </a:lnTo>
                    <a:lnTo>
                      <a:pt x="575" y="212"/>
                    </a:lnTo>
                    <a:lnTo>
                      <a:pt x="657" y="120"/>
                    </a:lnTo>
                    <a:lnTo>
                      <a:pt x="749" y="54"/>
                    </a:lnTo>
                    <a:lnTo>
                      <a:pt x="848" y="14"/>
                    </a:lnTo>
                    <a:lnTo>
                      <a:pt x="949" y="0"/>
                    </a:lnTo>
                    <a:lnTo>
                      <a:pt x="1049" y="13"/>
                    </a:lnTo>
                    <a:lnTo>
                      <a:pt x="1147" y="52"/>
                    </a:lnTo>
                    <a:lnTo>
                      <a:pt x="1237" y="118"/>
                    </a:lnTo>
                    <a:lnTo>
                      <a:pt x="1318" y="212"/>
                    </a:lnTo>
                    <a:lnTo>
                      <a:pt x="1368" y="195"/>
                    </a:lnTo>
                    <a:lnTo>
                      <a:pt x="1413" y="184"/>
                    </a:lnTo>
                    <a:lnTo>
                      <a:pt x="1487" y="184"/>
                    </a:lnTo>
                    <a:lnTo>
                      <a:pt x="1548" y="204"/>
                    </a:lnTo>
                    <a:lnTo>
                      <a:pt x="1606" y="237"/>
                    </a:lnTo>
                    <a:lnTo>
                      <a:pt x="1663" y="275"/>
                    </a:lnTo>
                    <a:lnTo>
                      <a:pt x="1731" y="313"/>
                    </a:lnTo>
                    <a:lnTo>
                      <a:pt x="1815" y="343"/>
                    </a:lnTo>
                    <a:lnTo>
                      <a:pt x="1865" y="351"/>
                    </a:lnTo>
                    <a:lnTo>
                      <a:pt x="1923" y="355"/>
                    </a:lnTo>
                    <a:lnTo>
                      <a:pt x="1923" y="8165"/>
                    </a:lnTo>
                    <a:lnTo>
                      <a:pt x="1865" y="8170"/>
                    </a:lnTo>
                    <a:lnTo>
                      <a:pt x="1815" y="8178"/>
                    </a:lnTo>
                    <a:lnTo>
                      <a:pt x="1731" y="8207"/>
                    </a:lnTo>
                    <a:lnTo>
                      <a:pt x="1663" y="8244"/>
                    </a:lnTo>
                    <a:lnTo>
                      <a:pt x="1606" y="8283"/>
                    </a:lnTo>
                    <a:lnTo>
                      <a:pt x="1548" y="8317"/>
                    </a:lnTo>
                    <a:lnTo>
                      <a:pt x="1487" y="8336"/>
                    </a:lnTo>
                    <a:lnTo>
                      <a:pt x="1413" y="8336"/>
                    </a:lnTo>
                    <a:lnTo>
                      <a:pt x="1368" y="8326"/>
                    </a:lnTo>
                    <a:lnTo>
                      <a:pt x="1318" y="8308"/>
                    </a:lnTo>
                    <a:lnTo>
                      <a:pt x="1237" y="8402"/>
                    </a:lnTo>
                    <a:lnTo>
                      <a:pt x="1147" y="8469"/>
                    </a:lnTo>
                    <a:lnTo>
                      <a:pt x="1049" y="8507"/>
                    </a:lnTo>
                    <a:lnTo>
                      <a:pt x="949" y="8520"/>
                    </a:lnTo>
                    <a:lnTo>
                      <a:pt x="848" y="8506"/>
                    </a:lnTo>
                    <a:lnTo>
                      <a:pt x="749" y="8466"/>
                    </a:lnTo>
                    <a:lnTo>
                      <a:pt x="657" y="8400"/>
                    </a:lnTo>
                    <a:lnTo>
                      <a:pt x="575" y="8308"/>
                    </a:lnTo>
                    <a:lnTo>
                      <a:pt x="528" y="8319"/>
                    </a:lnTo>
                    <a:lnTo>
                      <a:pt x="488" y="8324"/>
                    </a:lnTo>
                    <a:lnTo>
                      <a:pt x="418" y="8319"/>
                    </a:lnTo>
                    <a:lnTo>
                      <a:pt x="362" y="8298"/>
                    </a:lnTo>
                    <a:lnTo>
                      <a:pt x="309" y="8269"/>
                    </a:lnTo>
                    <a:lnTo>
                      <a:pt x="254" y="8236"/>
                    </a:lnTo>
                    <a:lnTo>
                      <a:pt x="190" y="8204"/>
                    </a:lnTo>
                    <a:lnTo>
                      <a:pt x="107" y="8182"/>
                    </a:lnTo>
                    <a:lnTo>
                      <a:pt x="57" y="8176"/>
                    </a:lnTo>
                    <a:lnTo>
                      <a:pt x="1" y="81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10" name="Freeform 1089"/>
              <p:cNvSpPr>
                <a:spLocks/>
              </p:cNvSpPr>
              <p:nvPr/>
            </p:nvSpPr>
            <p:spPr bwMode="auto">
              <a:xfrm>
                <a:off x="1438" y="2182"/>
                <a:ext cx="14" cy="52"/>
              </a:xfrm>
              <a:custGeom>
                <a:avLst/>
                <a:gdLst>
                  <a:gd name="T0" fmla="*/ 0 w 125"/>
                  <a:gd name="T1" fmla="*/ 0 h 466"/>
                  <a:gd name="T2" fmla="*/ 0 w 125"/>
                  <a:gd name="T3" fmla="*/ 0 h 466"/>
                  <a:gd name="T4" fmla="*/ 0 w 125"/>
                  <a:gd name="T5" fmla="*/ 0 h 466"/>
                  <a:gd name="T6" fmla="*/ 0 w 125"/>
                  <a:gd name="T7" fmla="*/ 0 h 466"/>
                  <a:gd name="T8" fmla="*/ 0 w 125"/>
                  <a:gd name="T9" fmla="*/ 0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466">
                    <a:moveTo>
                      <a:pt x="125" y="466"/>
                    </a:moveTo>
                    <a:lnTo>
                      <a:pt x="125" y="59"/>
                    </a:lnTo>
                    <a:lnTo>
                      <a:pt x="0" y="0"/>
                    </a:lnTo>
                    <a:lnTo>
                      <a:pt x="0" y="386"/>
                    </a:lnTo>
                    <a:lnTo>
                      <a:pt x="125" y="466"/>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11" name="Freeform 1090"/>
              <p:cNvSpPr>
                <a:spLocks/>
              </p:cNvSpPr>
              <p:nvPr/>
            </p:nvSpPr>
            <p:spPr bwMode="auto">
              <a:xfrm>
                <a:off x="1438" y="2182"/>
                <a:ext cx="14" cy="52"/>
              </a:xfrm>
              <a:custGeom>
                <a:avLst/>
                <a:gdLst>
                  <a:gd name="T0" fmla="*/ 0 w 125"/>
                  <a:gd name="T1" fmla="*/ 0 h 466"/>
                  <a:gd name="T2" fmla="*/ 0 w 125"/>
                  <a:gd name="T3" fmla="*/ 0 h 466"/>
                  <a:gd name="T4" fmla="*/ 0 w 125"/>
                  <a:gd name="T5" fmla="*/ 0 h 466"/>
                  <a:gd name="T6" fmla="*/ 0 w 125"/>
                  <a:gd name="T7" fmla="*/ 0 h 466"/>
                  <a:gd name="T8" fmla="*/ 0 w 125"/>
                  <a:gd name="T9" fmla="*/ 0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466">
                    <a:moveTo>
                      <a:pt x="125" y="466"/>
                    </a:moveTo>
                    <a:lnTo>
                      <a:pt x="125" y="59"/>
                    </a:lnTo>
                    <a:lnTo>
                      <a:pt x="0" y="0"/>
                    </a:lnTo>
                    <a:lnTo>
                      <a:pt x="0" y="386"/>
                    </a:lnTo>
                    <a:lnTo>
                      <a:pt x="125" y="46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12" name="Freeform 1091"/>
              <p:cNvSpPr>
                <a:spLocks/>
              </p:cNvSpPr>
              <p:nvPr/>
            </p:nvSpPr>
            <p:spPr bwMode="auto">
              <a:xfrm>
                <a:off x="1467" y="2304"/>
                <a:ext cx="20" cy="22"/>
              </a:xfrm>
              <a:custGeom>
                <a:avLst/>
                <a:gdLst>
                  <a:gd name="T0" fmla="*/ 0 w 185"/>
                  <a:gd name="T1" fmla="*/ 0 h 201"/>
                  <a:gd name="T2" fmla="*/ 0 w 185"/>
                  <a:gd name="T3" fmla="*/ 0 h 201"/>
                  <a:gd name="T4" fmla="*/ 0 w 185"/>
                  <a:gd name="T5" fmla="*/ 0 h 201"/>
                  <a:gd name="T6" fmla="*/ 0 w 185"/>
                  <a:gd name="T7" fmla="*/ 0 h 201"/>
                  <a:gd name="T8" fmla="*/ 0 w 185"/>
                  <a:gd name="T9" fmla="*/ 0 h 201"/>
                  <a:gd name="T10" fmla="*/ 0 w 185"/>
                  <a:gd name="T11" fmla="*/ 0 h 201"/>
                  <a:gd name="T12" fmla="*/ 0 w 185"/>
                  <a:gd name="T13" fmla="*/ 0 h 201"/>
                  <a:gd name="T14" fmla="*/ 0 w 185"/>
                  <a:gd name="T15" fmla="*/ 0 h 201"/>
                  <a:gd name="T16" fmla="*/ 0 w 185"/>
                  <a:gd name="T17" fmla="*/ 0 h 201"/>
                  <a:gd name="T18" fmla="*/ 0 w 185"/>
                  <a:gd name="T19" fmla="*/ 0 h 201"/>
                  <a:gd name="T20" fmla="*/ 0 w 185"/>
                  <a:gd name="T21" fmla="*/ 0 h 201"/>
                  <a:gd name="T22" fmla="*/ 0 w 185"/>
                  <a:gd name="T23" fmla="*/ 0 h 201"/>
                  <a:gd name="T24" fmla="*/ 0 w 185"/>
                  <a:gd name="T25" fmla="*/ 0 h 201"/>
                  <a:gd name="T26" fmla="*/ 0 w 185"/>
                  <a:gd name="T27" fmla="*/ 0 h 2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5" h="201">
                    <a:moveTo>
                      <a:pt x="185" y="0"/>
                    </a:moveTo>
                    <a:lnTo>
                      <a:pt x="178" y="45"/>
                    </a:lnTo>
                    <a:lnTo>
                      <a:pt x="166" y="80"/>
                    </a:lnTo>
                    <a:lnTo>
                      <a:pt x="127" y="128"/>
                    </a:lnTo>
                    <a:lnTo>
                      <a:pt x="75" y="161"/>
                    </a:lnTo>
                    <a:lnTo>
                      <a:pt x="14" y="201"/>
                    </a:lnTo>
                    <a:lnTo>
                      <a:pt x="1" y="150"/>
                    </a:lnTo>
                    <a:lnTo>
                      <a:pt x="0" y="111"/>
                    </a:lnTo>
                    <a:lnTo>
                      <a:pt x="7" y="85"/>
                    </a:lnTo>
                    <a:lnTo>
                      <a:pt x="19" y="65"/>
                    </a:lnTo>
                    <a:lnTo>
                      <a:pt x="54" y="42"/>
                    </a:lnTo>
                    <a:lnTo>
                      <a:pt x="96" y="31"/>
                    </a:lnTo>
                    <a:lnTo>
                      <a:pt x="141" y="20"/>
                    </a:lnTo>
                    <a:lnTo>
                      <a:pt x="185" y="0"/>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13" name="Freeform 1092"/>
              <p:cNvSpPr>
                <a:spLocks/>
              </p:cNvSpPr>
              <p:nvPr/>
            </p:nvSpPr>
            <p:spPr bwMode="auto">
              <a:xfrm>
                <a:off x="1467" y="2304"/>
                <a:ext cx="20" cy="22"/>
              </a:xfrm>
              <a:custGeom>
                <a:avLst/>
                <a:gdLst>
                  <a:gd name="T0" fmla="*/ 0 w 185"/>
                  <a:gd name="T1" fmla="*/ 0 h 201"/>
                  <a:gd name="T2" fmla="*/ 0 w 185"/>
                  <a:gd name="T3" fmla="*/ 0 h 201"/>
                  <a:gd name="T4" fmla="*/ 0 w 185"/>
                  <a:gd name="T5" fmla="*/ 0 h 201"/>
                  <a:gd name="T6" fmla="*/ 0 w 185"/>
                  <a:gd name="T7" fmla="*/ 0 h 201"/>
                  <a:gd name="T8" fmla="*/ 0 w 185"/>
                  <a:gd name="T9" fmla="*/ 0 h 201"/>
                  <a:gd name="T10" fmla="*/ 0 w 185"/>
                  <a:gd name="T11" fmla="*/ 0 h 201"/>
                  <a:gd name="T12" fmla="*/ 0 w 185"/>
                  <a:gd name="T13" fmla="*/ 0 h 201"/>
                  <a:gd name="T14" fmla="*/ 0 w 185"/>
                  <a:gd name="T15" fmla="*/ 0 h 201"/>
                  <a:gd name="T16" fmla="*/ 0 w 185"/>
                  <a:gd name="T17" fmla="*/ 0 h 201"/>
                  <a:gd name="T18" fmla="*/ 0 w 185"/>
                  <a:gd name="T19" fmla="*/ 0 h 201"/>
                  <a:gd name="T20" fmla="*/ 0 w 185"/>
                  <a:gd name="T21" fmla="*/ 0 h 201"/>
                  <a:gd name="T22" fmla="*/ 0 w 185"/>
                  <a:gd name="T23" fmla="*/ 0 h 201"/>
                  <a:gd name="T24" fmla="*/ 0 w 185"/>
                  <a:gd name="T25" fmla="*/ 0 h 201"/>
                  <a:gd name="T26" fmla="*/ 0 w 185"/>
                  <a:gd name="T27" fmla="*/ 0 h 2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5" h="201">
                    <a:moveTo>
                      <a:pt x="185" y="0"/>
                    </a:moveTo>
                    <a:lnTo>
                      <a:pt x="178" y="45"/>
                    </a:lnTo>
                    <a:lnTo>
                      <a:pt x="166" y="80"/>
                    </a:lnTo>
                    <a:lnTo>
                      <a:pt x="127" y="128"/>
                    </a:lnTo>
                    <a:lnTo>
                      <a:pt x="75" y="161"/>
                    </a:lnTo>
                    <a:lnTo>
                      <a:pt x="14" y="201"/>
                    </a:lnTo>
                    <a:lnTo>
                      <a:pt x="1" y="150"/>
                    </a:lnTo>
                    <a:lnTo>
                      <a:pt x="0" y="111"/>
                    </a:lnTo>
                    <a:lnTo>
                      <a:pt x="7" y="85"/>
                    </a:lnTo>
                    <a:lnTo>
                      <a:pt x="19" y="65"/>
                    </a:lnTo>
                    <a:lnTo>
                      <a:pt x="54" y="42"/>
                    </a:lnTo>
                    <a:lnTo>
                      <a:pt x="96" y="31"/>
                    </a:lnTo>
                    <a:lnTo>
                      <a:pt x="141" y="20"/>
                    </a:lnTo>
                    <a:lnTo>
                      <a:pt x="185"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14" name="Freeform 1093"/>
              <p:cNvSpPr>
                <a:spLocks/>
              </p:cNvSpPr>
              <p:nvPr/>
            </p:nvSpPr>
            <p:spPr bwMode="auto">
              <a:xfrm>
                <a:off x="1402" y="2202"/>
                <a:ext cx="110" cy="111"/>
              </a:xfrm>
              <a:custGeom>
                <a:avLst/>
                <a:gdLst>
                  <a:gd name="T0" fmla="*/ 0 w 996"/>
                  <a:gd name="T1" fmla="*/ 0 h 996"/>
                  <a:gd name="T2" fmla="*/ 0 w 996"/>
                  <a:gd name="T3" fmla="*/ 0 h 996"/>
                  <a:gd name="T4" fmla="*/ 0 w 996"/>
                  <a:gd name="T5" fmla="*/ 0 h 996"/>
                  <a:gd name="T6" fmla="*/ 0 w 996"/>
                  <a:gd name="T7" fmla="*/ 0 h 996"/>
                  <a:gd name="T8" fmla="*/ 0 w 996"/>
                  <a:gd name="T9" fmla="*/ 0 h 996"/>
                  <a:gd name="T10" fmla="*/ 0 w 996"/>
                  <a:gd name="T11" fmla="*/ 0 h 996"/>
                  <a:gd name="T12" fmla="*/ 0 w 996"/>
                  <a:gd name="T13" fmla="*/ 0 h 996"/>
                  <a:gd name="T14" fmla="*/ 0 w 996"/>
                  <a:gd name="T15" fmla="*/ 0 h 996"/>
                  <a:gd name="T16" fmla="*/ 0 w 996"/>
                  <a:gd name="T17" fmla="*/ 0 h 996"/>
                  <a:gd name="T18" fmla="*/ 0 w 996"/>
                  <a:gd name="T19" fmla="*/ 0 h 996"/>
                  <a:gd name="T20" fmla="*/ 0 w 996"/>
                  <a:gd name="T21" fmla="*/ 0 h 996"/>
                  <a:gd name="T22" fmla="*/ 0 w 996"/>
                  <a:gd name="T23" fmla="*/ 0 h 996"/>
                  <a:gd name="T24" fmla="*/ 0 w 996"/>
                  <a:gd name="T25" fmla="*/ 0 h 996"/>
                  <a:gd name="T26" fmla="*/ 0 w 996"/>
                  <a:gd name="T27" fmla="*/ 0 h 996"/>
                  <a:gd name="T28" fmla="*/ 0 w 996"/>
                  <a:gd name="T29" fmla="*/ 0 h 996"/>
                  <a:gd name="T30" fmla="*/ 0 w 996"/>
                  <a:gd name="T31" fmla="*/ 0 h 996"/>
                  <a:gd name="T32" fmla="*/ 0 w 996"/>
                  <a:gd name="T33" fmla="*/ 0 h 996"/>
                  <a:gd name="T34" fmla="*/ 0 w 996"/>
                  <a:gd name="T35" fmla="*/ 0 h 996"/>
                  <a:gd name="T36" fmla="*/ 0 w 996"/>
                  <a:gd name="T37" fmla="*/ 0 h 996"/>
                  <a:gd name="T38" fmla="*/ 0 w 996"/>
                  <a:gd name="T39" fmla="*/ 0 h 996"/>
                  <a:gd name="T40" fmla="*/ 0 w 996"/>
                  <a:gd name="T41" fmla="*/ 0 h 996"/>
                  <a:gd name="T42" fmla="*/ 0 w 996"/>
                  <a:gd name="T43" fmla="*/ 0 h 996"/>
                  <a:gd name="T44" fmla="*/ 0 w 996"/>
                  <a:gd name="T45" fmla="*/ 0 h 996"/>
                  <a:gd name="T46" fmla="*/ 0 w 996"/>
                  <a:gd name="T47" fmla="*/ 0 h 996"/>
                  <a:gd name="T48" fmla="*/ 0 w 996"/>
                  <a:gd name="T49" fmla="*/ 0 h 996"/>
                  <a:gd name="T50" fmla="*/ 0 w 996"/>
                  <a:gd name="T51" fmla="*/ 0 h 996"/>
                  <a:gd name="T52" fmla="*/ 0 w 996"/>
                  <a:gd name="T53" fmla="*/ 0 h 996"/>
                  <a:gd name="T54" fmla="*/ 0 w 996"/>
                  <a:gd name="T55" fmla="*/ 0 h 996"/>
                  <a:gd name="T56" fmla="*/ 0 w 996"/>
                  <a:gd name="T57" fmla="*/ 0 h 996"/>
                  <a:gd name="T58" fmla="*/ 0 w 996"/>
                  <a:gd name="T59" fmla="*/ 0 h 996"/>
                  <a:gd name="T60" fmla="*/ 0 w 996"/>
                  <a:gd name="T61" fmla="*/ 0 h 996"/>
                  <a:gd name="T62" fmla="*/ 0 w 996"/>
                  <a:gd name="T63" fmla="*/ 0 h 996"/>
                  <a:gd name="T64" fmla="*/ 0 w 996"/>
                  <a:gd name="T65" fmla="*/ 0 h 996"/>
                  <a:gd name="T66" fmla="*/ 0 w 996"/>
                  <a:gd name="T67" fmla="*/ 0 h 996"/>
                  <a:gd name="T68" fmla="*/ 0 w 996"/>
                  <a:gd name="T69" fmla="*/ 0 h 9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96" h="996">
                    <a:moveTo>
                      <a:pt x="499" y="0"/>
                    </a:moveTo>
                    <a:lnTo>
                      <a:pt x="599" y="10"/>
                    </a:lnTo>
                    <a:lnTo>
                      <a:pt x="692" y="40"/>
                    </a:lnTo>
                    <a:lnTo>
                      <a:pt x="777" y="85"/>
                    </a:lnTo>
                    <a:lnTo>
                      <a:pt x="850" y="146"/>
                    </a:lnTo>
                    <a:lnTo>
                      <a:pt x="911" y="219"/>
                    </a:lnTo>
                    <a:lnTo>
                      <a:pt x="957" y="304"/>
                    </a:lnTo>
                    <a:lnTo>
                      <a:pt x="986" y="398"/>
                    </a:lnTo>
                    <a:lnTo>
                      <a:pt x="996" y="498"/>
                    </a:lnTo>
                    <a:lnTo>
                      <a:pt x="986" y="599"/>
                    </a:lnTo>
                    <a:lnTo>
                      <a:pt x="957" y="692"/>
                    </a:lnTo>
                    <a:lnTo>
                      <a:pt x="911" y="776"/>
                    </a:lnTo>
                    <a:lnTo>
                      <a:pt x="850" y="850"/>
                    </a:lnTo>
                    <a:lnTo>
                      <a:pt x="777" y="911"/>
                    </a:lnTo>
                    <a:lnTo>
                      <a:pt x="692" y="957"/>
                    </a:lnTo>
                    <a:lnTo>
                      <a:pt x="599" y="985"/>
                    </a:lnTo>
                    <a:lnTo>
                      <a:pt x="499" y="996"/>
                    </a:lnTo>
                    <a:lnTo>
                      <a:pt x="398" y="985"/>
                    </a:lnTo>
                    <a:lnTo>
                      <a:pt x="304" y="957"/>
                    </a:lnTo>
                    <a:lnTo>
                      <a:pt x="221" y="911"/>
                    </a:lnTo>
                    <a:lnTo>
                      <a:pt x="146" y="850"/>
                    </a:lnTo>
                    <a:lnTo>
                      <a:pt x="86" y="776"/>
                    </a:lnTo>
                    <a:lnTo>
                      <a:pt x="40" y="692"/>
                    </a:lnTo>
                    <a:lnTo>
                      <a:pt x="11" y="599"/>
                    </a:lnTo>
                    <a:lnTo>
                      <a:pt x="0" y="498"/>
                    </a:lnTo>
                    <a:lnTo>
                      <a:pt x="9" y="413"/>
                    </a:lnTo>
                    <a:lnTo>
                      <a:pt x="29" y="332"/>
                    </a:lnTo>
                    <a:lnTo>
                      <a:pt x="63" y="257"/>
                    </a:lnTo>
                    <a:lnTo>
                      <a:pt x="108" y="190"/>
                    </a:lnTo>
                    <a:lnTo>
                      <a:pt x="163" y="130"/>
                    </a:lnTo>
                    <a:lnTo>
                      <a:pt x="227" y="81"/>
                    </a:lnTo>
                    <a:lnTo>
                      <a:pt x="298" y="43"/>
                    </a:lnTo>
                    <a:lnTo>
                      <a:pt x="376" y="15"/>
                    </a:lnTo>
                    <a:lnTo>
                      <a:pt x="394" y="24"/>
                    </a:lnTo>
                    <a:lnTo>
                      <a:pt x="409" y="44"/>
                    </a:lnTo>
                    <a:lnTo>
                      <a:pt x="424" y="102"/>
                    </a:lnTo>
                    <a:lnTo>
                      <a:pt x="420" y="163"/>
                    </a:lnTo>
                    <a:lnTo>
                      <a:pt x="409" y="185"/>
                    </a:lnTo>
                    <a:lnTo>
                      <a:pt x="394" y="199"/>
                    </a:lnTo>
                    <a:lnTo>
                      <a:pt x="308" y="244"/>
                    </a:lnTo>
                    <a:lnTo>
                      <a:pt x="241" y="312"/>
                    </a:lnTo>
                    <a:lnTo>
                      <a:pt x="197" y="399"/>
                    </a:lnTo>
                    <a:lnTo>
                      <a:pt x="182" y="498"/>
                    </a:lnTo>
                    <a:lnTo>
                      <a:pt x="188" y="562"/>
                    </a:lnTo>
                    <a:lnTo>
                      <a:pt x="206" y="621"/>
                    </a:lnTo>
                    <a:lnTo>
                      <a:pt x="236" y="675"/>
                    </a:lnTo>
                    <a:lnTo>
                      <a:pt x="275" y="722"/>
                    </a:lnTo>
                    <a:lnTo>
                      <a:pt x="322" y="761"/>
                    </a:lnTo>
                    <a:lnTo>
                      <a:pt x="376" y="791"/>
                    </a:lnTo>
                    <a:lnTo>
                      <a:pt x="435" y="809"/>
                    </a:lnTo>
                    <a:lnTo>
                      <a:pt x="499" y="815"/>
                    </a:lnTo>
                    <a:lnTo>
                      <a:pt x="562" y="809"/>
                    </a:lnTo>
                    <a:lnTo>
                      <a:pt x="623" y="791"/>
                    </a:lnTo>
                    <a:lnTo>
                      <a:pt x="676" y="761"/>
                    </a:lnTo>
                    <a:lnTo>
                      <a:pt x="723" y="722"/>
                    </a:lnTo>
                    <a:lnTo>
                      <a:pt x="761" y="675"/>
                    </a:lnTo>
                    <a:lnTo>
                      <a:pt x="791" y="621"/>
                    </a:lnTo>
                    <a:lnTo>
                      <a:pt x="809" y="562"/>
                    </a:lnTo>
                    <a:lnTo>
                      <a:pt x="815" y="498"/>
                    </a:lnTo>
                    <a:lnTo>
                      <a:pt x="809" y="434"/>
                    </a:lnTo>
                    <a:lnTo>
                      <a:pt x="791" y="374"/>
                    </a:lnTo>
                    <a:lnTo>
                      <a:pt x="761" y="320"/>
                    </a:lnTo>
                    <a:lnTo>
                      <a:pt x="723" y="273"/>
                    </a:lnTo>
                    <a:lnTo>
                      <a:pt x="676" y="234"/>
                    </a:lnTo>
                    <a:lnTo>
                      <a:pt x="623" y="206"/>
                    </a:lnTo>
                    <a:lnTo>
                      <a:pt x="562" y="187"/>
                    </a:lnTo>
                    <a:lnTo>
                      <a:pt x="499" y="180"/>
                    </a:lnTo>
                    <a:lnTo>
                      <a:pt x="500" y="146"/>
                    </a:lnTo>
                    <a:lnTo>
                      <a:pt x="498" y="91"/>
                    </a:lnTo>
                    <a:lnTo>
                      <a:pt x="497" y="34"/>
                    </a:lnTo>
                    <a:lnTo>
                      <a:pt x="499" y="0"/>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15" name="Freeform 1094"/>
              <p:cNvSpPr>
                <a:spLocks/>
              </p:cNvSpPr>
              <p:nvPr/>
            </p:nvSpPr>
            <p:spPr bwMode="auto">
              <a:xfrm>
                <a:off x="1402" y="2202"/>
                <a:ext cx="110" cy="111"/>
              </a:xfrm>
              <a:custGeom>
                <a:avLst/>
                <a:gdLst>
                  <a:gd name="T0" fmla="*/ 0 w 996"/>
                  <a:gd name="T1" fmla="*/ 0 h 996"/>
                  <a:gd name="T2" fmla="*/ 0 w 996"/>
                  <a:gd name="T3" fmla="*/ 0 h 996"/>
                  <a:gd name="T4" fmla="*/ 0 w 996"/>
                  <a:gd name="T5" fmla="*/ 0 h 996"/>
                  <a:gd name="T6" fmla="*/ 0 w 996"/>
                  <a:gd name="T7" fmla="*/ 0 h 996"/>
                  <a:gd name="T8" fmla="*/ 0 w 996"/>
                  <a:gd name="T9" fmla="*/ 0 h 996"/>
                  <a:gd name="T10" fmla="*/ 0 w 996"/>
                  <a:gd name="T11" fmla="*/ 0 h 996"/>
                  <a:gd name="T12" fmla="*/ 0 w 996"/>
                  <a:gd name="T13" fmla="*/ 0 h 996"/>
                  <a:gd name="T14" fmla="*/ 0 w 996"/>
                  <a:gd name="T15" fmla="*/ 0 h 996"/>
                  <a:gd name="T16" fmla="*/ 0 w 996"/>
                  <a:gd name="T17" fmla="*/ 0 h 996"/>
                  <a:gd name="T18" fmla="*/ 0 w 996"/>
                  <a:gd name="T19" fmla="*/ 0 h 996"/>
                  <a:gd name="T20" fmla="*/ 0 w 996"/>
                  <a:gd name="T21" fmla="*/ 0 h 996"/>
                  <a:gd name="T22" fmla="*/ 0 w 996"/>
                  <a:gd name="T23" fmla="*/ 0 h 996"/>
                  <a:gd name="T24" fmla="*/ 0 w 996"/>
                  <a:gd name="T25" fmla="*/ 0 h 996"/>
                  <a:gd name="T26" fmla="*/ 0 w 996"/>
                  <a:gd name="T27" fmla="*/ 0 h 996"/>
                  <a:gd name="T28" fmla="*/ 0 w 996"/>
                  <a:gd name="T29" fmla="*/ 0 h 996"/>
                  <a:gd name="T30" fmla="*/ 0 w 996"/>
                  <a:gd name="T31" fmla="*/ 0 h 996"/>
                  <a:gd name="T32" fmla="*/ 0 w 996"/>
                  <a:gd name="T33" fmla="*/ 0 h 996"/>
                  <a:gd name="T34" fmla="*/ 0 w 996"/>
                  <a:gd name="T35" fmla="*/ 0 h 996"/>
                  <a:gd name="T36" fmla="*/ 0 w 996"/>
                  <a:gd name="T37" fmla="*/ 0 h 996"/>
                  <a:gd name="T38" fmla="*/ 0 w 996"/>
                  <a:gd name="T39" fmla="*/ 0 h 996"/>
                  <a:gd name="T40" fmla="*/ 0 w 996"/>
                  <a:gd name="T41" fmla="*/ 0 h 996"/>
                  <a:gd name="T42" fmla="*/ 0 w 996"/>
                  <a:gd name="T43" fmla="*/ 0 h 996"/>
                  <a:gd name="T44" fmla="*/ 0 w 996"/>
                  <a:gd name="T45" fmla="*/ 0 h 996"/>
                  <a:gd name="T46" fmla="*/ 0 w 996"/>
                  <a:gd name="T47" fmla="*/ 0 h 996"/>
                  <a:gd name="T48" fmla="*/ 0 w 996"/>
                  <a:gd name="T49" fmla="*/ 0 h 996"/>
                  <a:gd name="T50" fmla="*/ 0 w 996"/>
                  <a:gd name="T51" fmla="*/ 0 h 996"/>
                  <a:gd name="T52" fmla="*/ 0 w 996"/>
                  <a:gd name="T53" fmla="*/ 0 h 996"/>
                  <a:gd name="T54" fmla="*/ 0 w 996"/>
                  <a:gd name="T55" fmla="*/ 0 h 996"/>
                  <a:gd name="T56" fmla="*/ 0 w 996"/>
                  <a:gd name="T57" fmla="*/ 0 h 996"/>
                  <a:gd name="T58" fmla="*/ 0 w 996"/>
                  <a:gd name="T59" fmla="*/ 0 h 996"/>
                  <a:gd name="T60" fmla="*/ 0 w 996"/>
                  <a:gd name="T61" fmla="*/ 0 h 996"/>
                  <a:gd name="T62" fmla="*/ 0 w 996"/>
                  <a:gd name="T63" fmla="*/ 0 h 996"/>
                  <a:gd name="T64" fmla="*/ 0 w 996"/>
                  <a:gd name="T65" fmla="*/ 0 h 996"/>
                  <a:gd name="T66" fmla="*/ 0 w 996"/>
                  <a:gd name="T67" fmla="*/ 0 h 996"/>
                  <a:gd name="T68" fmla="*/ 0 w 996"/>
                  <a:gd name="T69" fmla="*/ 0 h 9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96" h="996">
                    <a:moveTo>
                      <a:pt x="499" y="0"/>
                    </a:moveTo>
                    <a:lnTo>
                      <a:pt x="599" y="10"/>
                    </a:lnTo>
                    <a:lnTo>
                      <a:pt x="692" y="40"/>
                    </a:lnTo>
                    <a:lnTo>
                      <a:pt x="777" y="85"/>
                    </a:lnTo>
                    <a:lnTo>
                      <a:pt x="850" y="146"/>
                    </a:lnTo>
                    <a:lnTo>
                      <a:pt x="911" y="219"/>
                    </a:lnTo>
                    <a:lnTo>
                      <a:pt x="957" y="304"/>
                    </a:lnTo>
                    <a:lnTo>
                      <a:pt x="986" y="398"/>
                    </a:lnTo>
                    <a:lnTo>
                      <a:pt x="996" y="498"/>
                    </a:lnTo>
                    <a:lnTo>
                      <a:pt x="986" y="599"/>
                    </a:lnTo>
                    <a:lnTo>
                      <a:pt x="957" y="692"/>
                    </a:lnTo>
                    <a:lnTo>
                      <a:pt x="911" y="776"/>
                    </a:lnTo>
                    <a:lnTo>
                      <a:pt x="850" y="850"/>
                    </a:lnTo>
                    <a:lnTo>
                      <a:pt x="777" y="911"/>
                    </a:lnTo>
                    <a:lnTo>
                      <a:pt x="692" y="957"/>
                    </a:lnTo>
                    <a:lnTo>
                      <a:pt x="599" y="985"/>
                    </a:lnTo>
                    <a:lnTo>
                      <a:pt x="499" y="996"/>
                    </a:lnTo>
                    <a:lnTo>
                      <a:pt x="398" y="985"/>
                    </a:lnTo>
                    <a:lnTo>
                      <a:pt x="304" y="957"/>
                    </a:lnTo>
                    <a:lnTo>
                      <a:pt x="221" y="911"/>
                    </a:lnTo>
                    <a:lnTo>
                      <a:pt x="146" y="850"/>
                    </a:lnTo>
                    <a:lnTo>
                      <a:pt x="86" y="776"/>
                    </a:lnTo>
                    <a:lnTo>
                      <a:pt x="40" y="692"/>
                    </a:lnTo>
                    <a:lnTo>
                      <a:pt x="11" y="599"/>
                    </a:lnTo>
                    <a:lnTo>
                      <a:pt x="0" y="498"/>
                    </a:lnTo>
                    <a:lnTo>
                      <a:pt x="9" y="413"/>
                    </a:lnTo>
                    <a:lnTo>
                      <a:pt x="29" y="332"/>
                    </a:lnTo>
                    <a:lnTo>
                      <a:pt x="63" y="257"/>
                    </a:lnTo>
                    <a:lnTo>
                      <a:pt x="108" y="190"/>
                    </a:lnTo>
                    <a:lnTo>
                      <a:pt x="163" y="130"/>
                    </a:lnTo>
                    <a:lnTo>
                      <a:pt x="227" y="81"/>
                    </a:lnTo>
                    <a:lnTo>
                      <a:pt x="298" y="43"/>
                    </a:lnTo>
                    <a:lnTo>
                      <a:pt x="376" y="15"/>
                    </a:lnTo>
                    <a:lnTo>
                      <a:pt x="394" y="24"/>
                    </a:lnTo>
                    <a:lnTo>
                      <a:pt x="409" y="44"/>
                    </a:lnTo>
                    <a:lnTo>
                      <a:pt x="424" y="102"/>
                    </a:lnTo>
                    <a:lnTo>
                      <a:pt x="420" y="163"/>
                    </a:lnTo>
                    <a:lnTo>
                      <a:pt x="409" y="185"/>
                    </a:lnTo>
                    <a:lnTo>
                      <a:pt x="394" y="199"/>
                    </a:lnTo>
                    <a:lnTo>
                      <a:pt x="308" y="244"/>
                    </a:lnTo>
                    <a:lnTo>
                      <a:pt x="241" y="312"/>
                    </a:lnTo>
                    <a:lnTo>
                      <a:pt x="197" y="399"/>
                    </a:lnTo>
                    <a:lnTo>
                      <a:pt x="182" y="498"/>
                    </a:lnTo>
                    <a:lnTo>
                      <a:pt x="188" y="562"/>
                    </a:lnTo>
                    <a:lnTo>
                      <a:pt x="206" y="621"/>
                    </a:lnTo>
                    <a:lnTo>
                      <a:pt x="236" y="675"/>
                    </a:lnTo>
                    <a:lnTo>
                      <a:pt x="275" y="722"/>
                    </a:lnTo>
                    <a:lnTo>
                      <a:pt x="322" y="761"/>
                    </a:lnTo>
                    <a:lnTo>
                      <a:pt x="376" y="791"/>
                    </a:lnTo>
                    <a:lnTo>
                      <a:pt x="435" y="809"/>
                    </a:lnTo>
                    <a:lnTo>
                      <a:pt x="499" y="815"/>
                    </a:lnTo>
                    <a:lnTo>
                      <a:pt x="562" y="809"/>
                    </a:lnTo>
                    <a:lnTo>
                      <a:pt x="623" y="791"/>
                    </a:lnTo>
                    <a:lnTo>
                      <a:pt x="676" y="761"/>
                    </a:lnTo>
                    <a:lnTo>
                      <a:pt x="723" y="722"/>
                    </a:lnTo>
                    <a:lnTo>
                      <a:pt x="761" y="675"/>
                    </a:lnTo>
                    <a:lnTo>
                      <a:pt x="791" y="621"/>
                    </a:lnTo>
                    <a:lnTo>
                      <a:pt x="809" y="562"/>
                    </a:lnTo>
                    <a:lnTo>
                      <a:pt x="815" y="498"/>
                    </a:lnTo>
                    <a:lnTo>
                      <a:pt x="809" y="434"/>
                    </a:lnTo>
                    <a:lnTo>
                      <a:pt x="791" y="374"/>
                    </a:lnTo>
                    <a:lnTo>
                      <a:pt x="761" y="320"/>
                    </a:lnTo>
                    <a:lnTo>
                      <a:pt x="723" y="273"/>
                    </a:lnTo>
                    <a:lnTo>
                      <a:pt x="676" y="234"/>
                    </a:lnTo>
                    <a:lnTo>
                      <a:pt x="623" y="206"/>
                    </a:lnTo>
                    <a:lnTo>
                      <a:pt x="562" y="187"/>
                    </a:lnTo>
                    <a:lnTo>
                      <a:pt x="499" y="180"/>
                    </a:lnTo>
                    <a:lnTo>
                      <a:pt x="500" y="146"/>
                    </a:lnTo>
                    <a:lnTo>
                      <a:pt x="498" y="91"/>
                    </a:lnTo>
                    <a:lnTo>
                      <a:pt x="497" y="34"/>
                    </a:lnTo>
                    <a:lnTo>
                      <a:pt x="499"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16" name="Freeform 1095"/>
              <p:cNvSpPr>
                <a:spLocks/>
              </p:cNvSpPr>
              <p:nvPr/>
            </p:nvSpPr>
            <p:spPr bwMode="auto">
              <a:xfrm>
                <a:off x="1412" y="2266"/>
                <a:ext cx="79" cy="158"/>
              </a:xfrm>
              <a:custGeom>
                <a:avLst/>
                <a:gdLst>
                  <a:gd name="T0" fmla="*/ 0 w 719"/>
                  <a:gd name="T1" fmla="*/ 0 h 1421"/>
                  <a:gd name="T2" fmla="*/ 0 w 719"/>
                  <a:gd name="T3" fmla="*/ 0 h 1421"/>
                  <a:gd name="T4" fmla="*/ 0 w 719"/>
                  <a:gd name="T5" fmla="*/ 0 h 1421"/>
                  <a:gd name="T6" fmla="*/ 0 w 719"/>
                  <a:gd name="T7" fmla="*/ 0 h 1421"/>
                  <a:gd name="T8" fmla="*/ 0 w 719"/>
                  <a:gd name="T9" fmla="*/ 0 h 1421"/>
                  <a:gd name="T10" fmla="*/ 0 w 719"/>
                  <a:gd name="T11" fmla="*/ 0 h 1421"/>
                  <a:gd name="T12" fmla="*/ 0 w 719"/>
                  <a:gd name="T13" fmla="*/ 0 h 1421"/>
                  <a:gd name="T14" fmla="*/ 0 w 719"/>
                  <a:gd name="T15" fmla="*/ 0 h 1421"/>
                  <a:gd name="T16" fmla="*/ 0 w 719"/>
                  <a:gd name="T17" fmla="*/ 0 h 1421"/>
                  <a:gd name="T18" fmla="*/ 0 w 719"/>
                  <a:gd name="T19" fmla="*/ 0 h 1421"/>
                  <a:gd name="T20" fmla="*/ 0 w 719"/>
                  <a:gd name="T21" fmla="*/ 0 h 1421"/>
                  <a:gd name="T22" fmla="*/ 0 w 719"/>
                  <a:gd name="T23" fmla="*/ 0 h 1421"/>
                  <a:gd name="T24" fmla="*/ 0 w 719"/>
                  <a:gd name="T25" fmla="*/ 0 h 1421"/>
                  <a:gd name="T26" fmla="*/ 0 w 719"/>
                  <a:gd name="T27" fmla="*/ 0 h 1421"/>
                  <a:gd name="T28" fmla="*/ 0 w 719"/>
                  <a:gd name="T29" fmla="*/ 0 h 1421"/>
                  <a:gd name="T30" fmla="*/ 0 w 719"/>
                  <a:gd name="T31" fmla="*/ 0 h 1421"/>
                  <a:gd name="T32" fmla="*/ 0 w 719"/>
                  <a:gd name="T33" fmla="*/ 0 h 1421"/>
                  <a:gd name="T34" fmla="*/ 0 w 719"/>
                  <a:gd name="T35" fmla="*/ 0 h 1421"/>
                  <a:gd name="T36" fmla="*/ 0 w 719"/>
                  <a:gd name="T37" fmla="*/ 0 h 1421"/>
                  <a:gd name="T38" fmla="*/ 0 w 719"/>
                  <a:gd name="T39" fmla="*/ 0 h 1421"/>
                  <a:gd name="T40" fmla="*/ 0 w 719"/>
                  <a:gd name="T41" fmla="*/ 0 h 1421"/>
                  <a:gd name="T42" fmla="*/ 0 w 719"/>
                  <a:gd name="T43" fmla="*/ 0 h 1421"/>
                  <a:gd name="T44" fmla="*/ 0 w 719"/>
                  <a:gd name="T45" fmla="*/ 0 h 1421"/>
                  <a:gd name="T46" fmla="*/ 0 w 719"/>
                  <a:gd name="T47" fmla="*/ 0 h 1421"/>
                  <a:gd name="T48" fmla="*/ 0 w 719"/>
                  <a:gd name="T49" fmla="*/ 0 h 1421"/>
                  <a:gd name="T50" fmla="*/ 0 w 719"/>
                  <a:gd name="T51" fmla="*/ 0 h 1421"/>
                  <a:gd name="T52" fmla="*/ 0 w 719"/>
                  <a:gd name="T53" fmla="*/ 0 h 1421"/>
                  <a:gd name="T54" fmla="*/ 0 w 719"/>
                  <a:gd name="T55" fmla="*/ 0 h 1421"/>
                  <a:gd name="T56" fmla="*/ 0 w 719"/>
                  <a:gd name="T57" fmla="*/ 0 h 1421"/>
                  <a:gd name="T58" fmla="*/ 0 w 719"/>
                  <a:gd name="T59" fmla="*/ 0 h 1421"/>
                  <a:gd name="T60" fmla="*/ 0 w 719"/>
                  <a:gd name="T61" fmla="*/ 0 h 1421"/>
                  <a:gd name="T62" fmla="*/ 0 w 719"/>
                  <a:gd name="T63" fmla="*/ 0 h 1421"/>
                  <a:gd name="T64" fmla="*/ 0 w 719"/>
                  <a:gd name="T65" fmla="*/ 0 h 14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9" h="1421">
                    <a:moveTo>
                      <a:pt x="623" y="135"/>
                    </a:moveTo>
                    <a:lnTo>
                      <a:pt x="586" y="75"/>
                    </a:lnTo>
                    <a:lnTo>
                      <a:pt x="532" y="31"/>
                    </a:lnTo>
                    <a:lnTo>
                      <a:pt x="466" y="5"/>
                    </a:lnTo>
                    <a:lnTo>
                      <a:pt x="397" y="0"/>
                    </a:lnTo>
                    <a:lnTo>
                      <a:pt x="328" y="20"/>
                    </a:lnTo>
                    <a:lnTo>
                      <a:pt x="265" y="66"/>
                    </a:lnTo>
                    <a:lnTo>
                      <a:pt x="238" y="99"/>
                    </a:lnTo>
                    <a:lnTo>
                      <a:pt x="214" y="139"/>
                    </a:lnTo>
                    <a:lnTo>
                      <a:pt x="195" y="188"/>
                    </a:lnTo>
                    <a:lnTo>
                      <a:pt x="181" y="245"/>
                    </a:lnTo>
                    <a:lnTo>
                      <a:pt x="178" y="305"/>
                    </a:lnTo>
                    <a:lnTo>
                      <a:pt x="190" y="366"/>
                    </a:lnTo>
                    <a:lnTo>
                      <a:pt x="248" y="486"/>
                    </a:lnTo>
                    <a:lnTo>
                      <a:pt x="333" y="607"/>
                    </a:lnTo>
                    <a:lnTo>
                      <a:pt x="422" y="728"/>
                    </a:lnTo>
                    <a:lnTo>
                      <a:pt x="496" y="847"/>
                    </a:lnTo>
                    <a:lnTo>
                      <a:pt x="519" y="907"/>
                    </a:lnTo>
                    <a:lnTo>
                      <a:pt x="531" y="968"/>
                    </a:lnTo>
                    <a:lnTo>
                      <a:pt x="526" y="1027"/>
                    </a:lnTo>
                    <a:lnTo>
                      <a:pt x="504" y="1086"/>
                    </a:lnTo>
                    <a:lnTo>
                      <a:pt x="461" y="1146"/>
                    </a:lnTo>
                    <a:lnTo>
                      <a:pt x="396" y="1205"/>
                    </a:lnTo>
                    <a:lnTo>
                      <a:pt x="354" y="1225"/>
                    </a:lnTo>
                    <a:lnTo>
                      <a:pt x="308" y="1227"/>
                    </a:lnTo>
                    <a:lnTo>
                      <a:pt x="261" y="1213"/>
                    </a:lnTo>
                    <a:lnTo>
                      <a:pt x="216" y="1183"/>
                    </a:lnTo>
                    <a:lnTo>
                      <a:pt x="175" y="1141"/>
                    </a:lnTo>
                    <a:lnTo>
                      <a:pt x="140" y="1088"/>
                    </a:lnTo>
                    <a:lnTo>
                      <a:pt x="114" y="1026"/>
                    </a:lnTo>
                    <a:lnTo>
                      <a:pt x="101" y="955"/>
                    </a:lnTo>
                    <a:lnTo>
                      <a:pt x="52" y="1006"/>
                    </a:lnTo>
                    <a:lnTo>
                      <a:pt x="20" y="1058"/>
                    </a:lnTo>
                    <a:lnTo>
                      <a:pt x="3" y="1110"/>
                    </a:lnTo>
                    <a:lnTo>
                      <a:pt x="0" y="1162"/>
                    </a:lnTo>
                    <a:lnTo>
                      <a:pt x="10" y="1210"/>
                    </a:lnTo>
                    <a:lnTo>
                      <a:pt x="31" y="1256"/>
                    </a:lnTo>
                    <a:lnTo>
                      <a:pt x="61" y="1299"/>
                    </a:lnTo>
                    <a:lnTo>
                      <a:pt x="100" y="1337"/>
                    </a:lnTo>
                    <a:lnTo>
                      <a:pt x="146" y="1369"/>
                    </a:lnTo>
                    <a:lnTo>
                      <a:pt x="197" y="1394"/>
                    </a:lnTo>
                    <a:lnTo>
                      <a:pt x="309" y="1421"/>
                    </a:lnTo>
                    <a:lnTo>
                      <a:pt x="366" y="1420"/>
                    </a:lnTo>
                    <a:lnTo>
                      <a:pt x="424" y="1408"/>
                    </a:lnTo>
                    <a:lnTo>
                      <a:pt x="480" y="1385"/>
                    </a:lnTo>
                    <a:lnTo>
                      <a:pt x="532" y="1350"/>
                    </a:lnTo>
                    <a:lnTo>
                      <a:pt x="618" y="1265"/>
                    </a:lnTo>
                    <a:lnTo>
                      <a:pt x="675" y="1180"/>
                    </a:lnTo>
                    <a:lnTo>
                      <a:pt x="708" y="1097"/>
                    </a:lnTo>
                    <a:lnTo>
                      <a:pt x="719" y="1017"/>
                    </a:lnTo>
                    <a:lnTo>
                      <a:pt x="711" y="937"/>
                    </a:lnTo>
                    <a:lnTo>
                      <a:pt x="688" y="859"/>
                    </a:lnTo>
                    <a:lnTo>
                      <a:pt x="653" y="784"/>
                    </a:lnTo>
                    <a:lnTo>
                      <a:pt x="609" y="712"/>
                    </a:lnTo>
                    <a:lnTo>
                      <a:pt x="509" y="572"/>
                    </a:lnTo>
                    <a:lnTo>
                      <a:pt x="415" y="441"/>
                    </a:lnTo>
                    <a:lnTo>
                      <a:pt x="379" y="380"/>
                    </a:lnTo>
                    <a:lnTo>
                      <a:pt x="354" y="322"/>
                    </a:lnTo>
                    <a:lnTo>
                      <a:pt x="344" y="267"/>
                    </a:lnTo>
                    <a:lnTo>
                      <a:pt x="351" y="214"/>
                    </a:lnTo>
                    <a:lnTo>
                      <a:pt x="418" y="218"/>
                    </a:lnTo>
                    <a:lnTo>
                      <a:pt x="479" y="214"/>
                    </a:lnTo>
                    <a:lnTo>
                      <a:pt x="524" y="204"/>
                    </a:lnTo>
                    <a:lnTo>
                      <a:pt x="564" y="188"/>
                    </a:lnTo>
                    <a:lnTo>
                      <a:pt x="597" y="165"/>
                    </a:lnTo>
                    <a:lnTo>
                      <a:pt x="623" y="135"/>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17" name="Freeform 1096"/>
              <p:cNvSpPr>
                <a:spLocks/>
              </p:cNvSpPr>
              <p:nvPr/>
            </p:nvSpPr>
            <p:spPr bwMode="auto">
              <a:xfrm>
                <a:off x="1412" y="2266"/>
                <a:ext cx="79" cy="158"/>
              </a:xfrm>
              <a:custGeom>
                <a:avLst/>
                <a:gdLst>
                  <a:gd name="T0" fmla="*/ 0 w 719"/>
                  <a:gd name="T1" fmla="*/ 0 h 1421"/>
                  <a:gd name="T2" fmla="*/ 0 w 719"/>
                  <a:gd name="T3" fmla="*/ 0 h 1421"/>
                  <a:gd name="T4" fmla="*/ 0 w 719"/>
                  <a:gd name="T5" fmla="*/ 0 h 1421"/>
                  <a:gd name="T6" fmla="*/ 0 w 719"/>
                  <a:gd name="T7" fmla="*/ 0 h 1421"/>
                  <a:gd name="T8" fmla="*/ 0 w 719"/>
                  <a:gd name="T9" fmla="*/ 0 h 1421"/>
                  <a:gd name="T10" fmla="*/ 0 w 719"/>
                  <a:gd name="T11" fmla="*/ 0 h 1421"/>
                  <a:gd name="T12" fmla="*/ 0 w 719"/>
                  <a:gd name="T13" fmla="*/ 0 h 1421"/>
                  <a:gd name="T14" fmla="*/ 0 w 719"/>
                  <a:gd name="T15" fmla="*/ 0 h 1421"/>
                  <a:gd name="T16" fmla="*/ 0 w 719"/>
                  <a:gd name="T17" fmla="*/ 0 h 1421"/>
                  <a:gd name="T18" fmla="*/ 0 w 719"/>
                  <a:gd name="T19" fmla="*/ 0 h 1421"/>
                  <a:gd name="T20" fmla="*/ 0 w 719"/>
                  <a:gd name="T21" fmla="*/ 0 h 1421"/>
                  <a:gd name="T22" fmla="*/ 0 w 719"/>
                  <a:gd name="T23" fmla="*/ 0 h 1421"/>
                  <a:gd name="T24" fmla="*/ 0 w 719"/>
                  <a:gd name="T25" fmla="*/ 0 h 1421"/>
                  <a:gd name="T26" fmla="*/ 0 w 719"/>
                  <a:gd name="T27" fmla="*/ 0 h 1421"/>
                  <a:gd name="T28" fmla="*/ 0 w 719"/>
                  <a:gd name="T29" fmla="*/ 0 h 1421"/>
                  <a:gd name="T30" fmla="*/ 0 w 719"/>
                  <a:gd name="T31" fmla="*/ 0 h 1421"/>
                  <a:gd name="T32" fmla="*/ 0 w 719"/>
                  <a:gd name="T33" fmla="*/ 0 h 1421"/>
                  <a:gd name="T34" fmla="*/ 0 w 719"/>
                  <a:gd name="T35" fmla="*/ 0 h 1421"/>
                  <a:gd name="T36" fmla="*/ 0 w 719"/>
                  <a:gd name="T37" fmla="*/ 0 h 1421"/>
                  <a:gd name="T38" fmla="*/ 0 w 719"/>
                  <a:gd name="T39" fmla="*/ 0 h 1421"/>
                  <a:gd name="T40" fmla="*/ 0 w 719"/>
                  <a:gd name="T41" fmla="*/ 0 h 1421"/>
                  <a:gd name="T42" fmla="*/ 0 w 719"/>
                  <a:gd name="T43" fmla="*/ 0 h 1421"/>
                  <a:gd name="T44" fmla="*/ 0 w 719"/>
                  <a:gd name="T45" fmla="*/ 0 h 1421"/>
                  <a:gd name="T46" fmla="*/ 0 w 719"/>
                  <a:gd name="T47" fmla="*/ 0 h 1421"/>
                  <a:gd name="T48" fmla="*/ 0 w 719"/>
                  <a:gd name="T49" fmla="*/ 0 h 1421"/>
                  <a:gd name="T50" fmla="*/ 0 w 719"/>
                  <a:gd name="T51" fmla="*/ 0 h 1421"/>
                  <a:gd name="T52" fmla="*/ 0 w 719"/>
                  <a:gd name="T53" fmla="*/ 0 h 1421"/>
                  <a:gd name="T54" fmla="*/ 0 w 719"/>
                  <a:gd name="T55" fmla="*/ 0 h 1421"/>
                  <a:gd name="T56" fmla="*/ 0 w 719"/>
                  <a:gd name="T57" fmla="*/ 0 h 1421"/>
                  <a:gd name="T58" fmla="*/ 0 w 719"/>
                  <a:gd name="T59" fmla="*/ 0 h 1421"/>
                  <a:gd name="T60" fmla="*/ 0 w 719"/>
                  <a:gd name="T61" fmla="*/ 0 h 1421"/>
                  <a:gd name="T62" fmla="*/ 0 w 719"/>
                  <a:gd name="T63" fmla="*/ 0 h 1421"/>
                  <a:gd name="T64" fmla="*/ 0 w 719"/>
                  <a:gd name="T65" fmla="*/ 0 h 14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9" h="1421">
                    <a:moveTo>
                      <a:pt x="623" y="135"/>
                    </a:moveTo>
                    <a:lnTo>
                      <a:pt x="586" y="75"/>
                    </a:lnTo>
                    <a:lnTo>
                      <a:pt x="532" y="31"/>
                    </a:lnTo>
                    <a:lnTo>
                      <a:pt x="466" y="5"/>
                    </a:lnTo>
                    <a:lnTo>
                      <a:pt x="397" y="0"/>
                    </a:lnTo>
                    <a:lnTo>
                      <a:pt x="328" y="20"/>
                    </a:lnTo>
                    <a:lnTo>
                      <a:pt x="265" y="66"/>
                    </a:lnTo>
                    <a:lnTo>
                      <a:pt x="238" y="99"/>
                    </a:lnTo>
                    <a:lnTo>
                      <a:pt x="214" y="139"/>
                    </a:lnTo>
                    <a:lnTo>
                      <a:pt x="195" y="188"/>
                    </a:lnTo>
                    <a:lnTo>
                      <a:pt x="181" y="245"/>
                    </a:lnTo>
                    <a:lnTo>
                      <a:pt x="178" y="305"/>
                    </a:lnTo>
                    <a:lnTo>
                      <a:pt x="190" y="366"/>
                    </a:lnTo>
                    <a:lnTo>
                      <a:pt x="248" y="486"/>
                    </a:lnTo>
                    <a:lnTo>
                      <a:pt x="333" y="607"/>
                    </a:lnTo>
                    <a:lnTo>
                      <a:pt x="422" y="728"/>
                    </a:lnTo>
                    <a:lnTo>
                      <a:pt x="496" y="847"/>
                    </a:lnTo>
                    <a:lnTo>
                      <a:pt x="519" y="907"/>
                    </a:lnTo>
                    <a:lnTo>
                      <a:pt x="531" y="968"/>
                    </a:lnTo>
                    <a:lnTo>
                      <a:pt x="526" y="1027"/>
                    </a:lnTo>
                    <a:lnTo>
                      <a:pt x="504" y="1086"/>
                    </a:lnTo>
                    <a:lnTo>
                      <a:pt x="461" y="1146"/>
                    </a:lnTo>
                    <a:lnTo>
                      <a:pt x="396" y="1205"/>
                    </a:lnTo>
                    <a:lnTo>
                      <a:pt x="354" y="1225"/>
                    </a:lnTo>
                    <a:lnTo>
                      <a:pt x="308" y="1227"/>
                    </a:lnTo>
                    <a:lnTo>
                      <a:pt x="261" y="1213"/>
                    </a:lnTo>
                    <a:lnTo>
                      <a:pt x="216" y="1183"/>
                    </a:lnTo>
                    <a:lnTo>
                      <a:pt x="175" y="1141"/>
                    </a:lnTo>
                    <a:lnTo>
                      <a:pt x="140" y="1088"/>
                    </a:lnTo>
                    <a:lnTo>
                      <a:pt x="114" y="1026"/>
                    </a:lnTo>
                    <a:lnTo>
                      <a:pt x="101" y="955"/>
                    </a:lnTo>
                    <a:lnTo>
                      <a:pt x="52" y="1006"/>
                    </a:lnTo>
                    <a:lnTo>
                      <a:pt x="20" y="1058"/>
                    </a:lnTo>
                    <a:lnTo>
                      <a:pt x="3" y="1110"/>
                    </a:lnTo>
                    <a:lnTo>
                      <a:pt x="0" y="1162"/>
                    </a:lnTo>
                    <a:lnTo>
                      <a:pt x="10" y="1210"/>
                    </a:lnTo>
                    <a:lnTo>
                      <a:pt x="31" y="1256"/>
                    </a:lnTo>
                    <a:lnTo>
                      <a:pt x="61" y="1299"/>
                    </a:lnTo>
                    <a:lnTo>
                      <a:pt x="100" y="1337"/>
                    </a:lnTo>
                    <a:lnTo>
                      <a:pt x="146" y="1369"/>
                    </a:lnTo>
                    <a:lnTo>
                      <a:pt x="197" y="1394"/>
                    </a:lnTo>
                    <a:lnTo>
                      <a:pt x="309" y="1421"/>
                    </a:lnTo>
                    <a:lnTo>
                      <a:pt x="366" y="1420"/>
                    </a:lnTo>
                    <a:lnTo>
                      <a:pt x="424" y="1408"/>
                    </a:lnTo>
                    <a:lnTo>
                      <a:pt x="480" y="1385"/>
                    </a:lnTo>
                    <a:lnTo>
                      <a:pt x="532" y="1350"/>
                    </a:lnTo>
                    <a:lnTo>
                      <a:pt x="618" y="1265"/>
                    </a:lnTo>
                    <a:lnTo>
                      <a:pt x="675" y="1180"/>
                    </a:lnTo>
                    <a:lnTo>
                      <a:pt x="708" y="1097"/>
                    </a:lnTo>
                    <a:lnTo>
                      <a:pt x="719" y="1017"/>
                    </a:lnTo>
                    <a:lnTo>
                      <a:pt x="711" y="937"/>
                    </a:lnTo>
                    <a:lnTo>
                      <a:pt x="688" y="859"/>
                    </a:lnTo>
                    <a:lnTo>
                      <a:pt x="653" y="784"/>
                    </a:lnTo>
                    <a:lnTo>
                      <a:pt x="609" y="712"/>
                    </a:lnTo>
                    <a:lnTo>
                      <a:pt x="509" y="572"/>
                    </a:lnTo>
                    <a:lnTo>
                      <a:pt x="415" y="441"/>
                    </a:lnTo>
                    <a:lnTo>
                      <a:pt x="379" y="380"/>
                    </a:lnTo>
                    <a:lnTo>
                      <a:pt x="354" y="322"/>
                    </a:lnTo>
                    <a:lnTo>
                      <a:pt x="344" y="267"/>
                    </a:lnTo>
                    <a:lnTo>
                      <a:pt x="351" y="214"/>
                    </a:lnTo>
                    <a:lnTo>
                      <a:pt x="418" y="218"/>
                    </a:lnTo>
                    <a:lnTo>
                      <a:pt x="479" y="214"/>
                    </a:lnTo>
                    <a:lnTo>
                      <a:pt x="524" y="204"/>
                    </a:lnTo>
                    <a:lnTo>
                      <a:pt x="564" y="188"/>
                    </a:lnTo>
                    <a:lnTo>
                      <a:pt x="597" y="165"/>
                    </a:lnTo>
                    <a:lnTo>
                      <a:pt x="623" y="13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18" name="Rectangle 1097"/>
              <p:cNvSpPr>
                <a:spLocks noChangeArrowheads="1"/>
              </p:cNvSpPr>
              <p:nvPr/>
            </p:nvSpPr>
            <p:spPr bwMode="auto">
              <a:xfrm>
                <a:off x="1452" y="2188"/>
                <a:ext cx="17" cy="46"/>
              </a:xfrm>
              <a:prstGeom prst="rect">
                <a:avLst/>
              </a:prstGeom>
              <a:solidFill>
                <a:srgbClr val="D89F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8319" name="Rectangle 1098"/>
              <p:cNvSpPr>
                <a:spLocks noChangeArrowheads="1"/>
              </p:cNvSpPr>
              <p:nvPr/>
            </p:nvSpPr>
            <p:spPr bwMode="auto">
              <a:xfrm>
                <a:off x="1452" y="2188"/>
                <a:ext cx="17" cy="46"/>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320" name="Freeform 1099"/>
              <p:cNvSpPr>
                <a:spLocks/>
              </p:cNvSpPr>
              <p:nvPr/>
            </p:nvSpPr>
            <p:spPr bwMode="auto">
              <a:xfrm>
                <a:off x="1434" y="2162"/>
                <a:ext cx="52" cy="26"/>
              </a:xfrm>
              <a:custGeom>
                <a:avLst/>
                <a:gdLst>
                  <a:gd name="T0" fmla="*/ 0 w 471"/>
                  <a:gd name="T1" fmla="*/ 0 h 232"/>
                  <a:gd name="T2" fmla="*/ 0 w 471"/>
                  <a:gd name="T3" fmla="*/ 0 h 232"/>
                  <a:gd name="T4" fmla="*/ 0 w 471"/>
                  <a:gd name="T5" fmla="*/ 0 h 232"/>
                  <a:gd name="T6" fmla="*/ 0 w 471"/>
                  <a:gd name="T7" fmla="*/ 0 h 232"/>
                  <a:gd name="T8" fmla="*/ 0 w 471"/>
                  <a:gd name="T9" fmla="*/ 0 h 232"/>
                  <a:gd name="T10" fmla="*/ 0 w 471"/>
                  <a:gd name="T11" fmla="*/ 0 h 232"/>
                  <a:gd name="T12" fmla="*/ 0 w 471"/>
                  <a:gd name="T13" fmla="*/ 0 h 232"/>
                  <a:gd name="T14" fmla="*/ 0 w 471"/>
                  <a:gd name="T15" fmla="*/ 0 h 232"/>
                  <a:gd name="T16" fmla="*/ 0 w 471"/>
                  <a:gd name="T17" fmla="*/ 0 h 232"/>
                  <a:gd name="T18" fmla="*/ 0 w 471"/>
                  <a:gd name="T19" fmla="*/ 0 h 232"/>
                  <a:gd name="T20" fmla="*/ 0 w 471"/>
                  <a:gd name="T21" fmla="*/ 0 h 232"/>
                  <a:gd name="T22" fmla="*/ 0 w 471"/>
                  <a:gd name="T23" fmla="*/ 0 h 232"/>
                  <a:gd name="T24" fmla="*/ 0 w 471"/>
                  <a:gd name="T25" fmla="*/ 0 h 232"/>
                  <a:gd name="T26" fmla="*/ 0 w 471"/>
                  <a:gd name="T27" fmla="*/ 0 h 232"/>
                  <a:gd name="T28" fmla="*/ 0 w 471"/>
                  <a:gd name="T29" fmla="*/ 0 h 232"/>
                  <a:gd name="T30" fmla="*/ 0 w 471"/>
                  <a:gd name="T31" fmla="*/ 0 h 232"/>
                  <a:gd name="T32" fmla="*/ 0 w 471"/>
                  <a:gd name="T33" fmla="*/ 0 h 232"/>
                  <a:gd name="T34" fmla="*/ 0 w 471"/>
                  <a:gd name="T35" fmla="*/ 0 h 232"/>
                  <a:gd name="T36" fmla="*/ 0 w 471"/>
                  <a:gd name="T37" fmla="*/ 0 h 2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71" h="232">
                    <a:moveTo>
                      <a:pt x="0" y="157"/>
                    </a:moveTo>
                    <a:lnTo>
                      <a:pt x="18" y="105"/>
                    </a:lnTo>
                    <a:lnTo>
                      <a:pt x="69" y="54"/>
                    </a:lnTo>
                    <a:lnTo>
                      <a:pt x="144" y="15"/>
                    </a:lnTo>
                    <a:lnTo>
                      <a:pt x="236" y="0"/>
                    </a:lnTo>
                    <a:lnTo>
                      <a:pt x="327" y="9"/>
                    </a:lnTo>
                    <a:lnTo>
                      <a:pt x="402" y="34"/>
                    </a:lnTo>
                    <a:lnTo>
                      <a:pt x="453" y="71"/>
                    </a:lnTo>
                    <a:lnTo>
                      <a:pt x="471" y="116"/>
                    </a:lnTo>
                    <a:lnTo>
                      <a:pt x="464" y="139"/>
                    </a:lnTo>
                    <a:lnTo>
                      <a:pt x="447" y="160"/>
                    </a:lnTo>
                    <a:lnTo>
                      <a:pt x="386" y="196"/>
                    </a:lnTo>
                    <a:lnTo>
                      <a:pt x="309" y="220"/>
                    </a:lnTo>
                    <a:lnTo>
                      <a:pt x="236" y="232"/>
                    </a:lnTo>
                    <a:lnTo>
                      <a:pt x="164" y="231"/>
                    </a:lnTo>
                    <a:lnTo>
                      <a:pt x="87" y="220"/>
                    </a:lnTo>
                    <a:lnTo>
                      <a:pt x="26" y="196"/>
                    </a:lnTo>
                    <a:lnTo>
                      <a:pt x="6" y="178"/>
                    </a:lnTo>
                    <a:lnTo>
                      <a:pt x="0" y="157"/>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21" name="Freeform 1100"/>
              <p:cNvSpPr>
                <a:spLocks/>
              </p:cNvSpPr>
              <p:nvPr/>
            </p:nvSpPr>
            <p:spPr bwMode="auto">
              <a:xfrm>
                <a:off x="1434" y="2162"/>
                <a:ext cx="52" cy="26"/>
              </a:xfrm>
              <a:custGeom>
                <a:avLst/>
                <a:gdLst>
                  <a:gd name="T0" fmla="*/ 0 w 471"/>
                  <a:gd name="T1" fmla="*/ 0 h 232"/>
                  <a:gd name="T2" fmla="*/ 0 w 471"/>
                  <a:gd name="T3" fmla="*/ 0 h 232"/>
                  <a:gd name="T4" fmla="*/ 0 w 471"/>
                  <a:gd name="T5" fmla="*/ 0 h 232"/>
                  <a:gd name="T6" fmla="*/ 0 w 471"/>
                  <a:gd name="T7" fmla="*/ 0 h 232"/>
                  <a:gd name="T8" fmla="*/ 0 w 471"/>
                  <a:gd name="T9" fmla="*/ 0 h 232"/>
                  <a:gd name="T10" fmla="*/ 0 w 471"/>
                  <a:gd name="T11" fmla="*/ 0 h 232"/>
                  <a:gd name="T12" fmla="*/ 0 w 471"/>
                  <a:gd name="T13" fmla="*/ 0 h 232"/>
                  <a:gd name="T14" fmla="*/ 0 w 471"/>
                  <a:gd name="T15" fmla="*/ 0 h 232"/>
                  <a:gd name="T16" fmla="*/ 0 w 471"/>
                  <a:gd name="T17" fmla="*/ 0 h 232"/>
                  <a:gd name="T18" fmla="*/ 0 w 471"/>
                  <a:gd name="T19" fmla="*/ 0 h 232"/>
                  <a:gd name="T20" fmla="*/ 0 w 471"/>
                  <a:gd name="T21" fmla="*/ 0 h 232"/>
                  <a:gd name="T22" fmla="*/ 0 w 471"/>
                  <a:gd name="T23" fmla="*/ 0 h 232"/>
                  <a:gd name="T24" fmla="*/ 0 w 471"/>
                  <a:gd name="T25" fmla="*/ 0 h 232"/>
                  <a:gd name="T26" fmla="*/ 0 w 471"/>
                  <a:gd name="T27" fmla="*/ 0 h 232"/>
                  <a:gd name="T28" fmla="*/ 0 w 471"/>
                  <a:gd name="T29" fmla="*/ 0 h 232"/>
                  <a:gd name="T30" fmla="*/ 0 w 471"/>
                  <a:gd name="T31" fmla="*/ 0 h 232"/>
                  <a:gd name="T32" fmla="*/ 0 w 471"/>
                  <a:gd name="T33" fmla="*/ 0 h 232"/>
                  <a:gd name="T34" fmla="*/ 0 w 471"/>
                  <a:gd name="T35" fmla="*/ 0 h 232"/>
                  <a:gd name="T36" fmla="*/ 0 w 471"/>
                  <a:gd name="T37" fmla="*/ 0 h 2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71" h="232">
                    <a:moveTo>
                      <a:pt x="0" y="157"/>
                    </a:moveTo>
                    <a:lnTo>
                      <a:pt x="18" y="105"/>
                    </a:lnTo>
                    <a:lnTo>
                      <a:pt x="69" y="54"/>
                    </a:lnTo>
                    <a:lnTo>
                      <a:pt x="144" y="15"/>
                    </a:lnTo>
                    <a:lnTo>
                      <a:pt x="236" y="0"/>
                    </a:lnTo>
                    <a:lnTo>
                      <a:pt x="327" y="9"/>
                    </a:lnTo>
                    <a:lnTo>
                      <a:pt x="402" y="34"/>
                    </a:lnTo>
                    <a:lnTo>
                      <a:pt x="453" y="71"/>
                    </a:lnTo>
                    <a:lnTo>
                      <a:pt x="471" y="116"/>
                    </a:lnTo>
                    <a:lnTo>
                      <a:pt x="464" y="139"/>
                    </a:lnTo>
                    <a:lnTo>
                      <a:pt x="447" y="160"/>
                    </a:lnTo>
                    <a:lnTo>
                      <a:pt x="386" y="196"/>
                    </a:lnTo>
                    <a:lnTo>
                      <a:pt x="309" y="220"/>
                    </a:lnTo>
                    <a:lnTo>
                      <a:pt x="236" y="232"/>
                    </a:lnTo>
                    <a:lnTo>
                      <a:pt x="164" y="231"/>
                    </a:lnTo>
                    <a:lnTo>
                      <a:pt x="87" y="220"/>
                    </a:lnTo>
                    <a:lnTo>
                      <a:pt x="26" y="196"/>
                    </a:lnTo>
                    <a:lnTo>
                      <a:pt x="6" y="178"/>
                    </a:lnTo>
                    <a:lnTo>
                      <a:pt x="0" y="15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22" name="Freeform 1101"/>
              <p:cNvSpPr>
                <a:spLocks/>
              </p:cNvSpPr>
              <p:nvPr/>
            </p:nvSpPr>
            <p:spPr bwMode="auto">
              <a:xfrm>
                <a:off x="1434" y="2152"/>
                <a:ext cx="52" cy="27"/>
              </a:xfrm>
              <a:custGeom>
                <a:avLst/>
                <a:gdLst>
                  <a:gd name="T0" fmla="*/ 0 w 469"/>
                  <a:gd name="T1" fmla="*/ 0 h 245"/>
                  <a:gd name="T2" fmla="*/ 0 w 469"/>
                  <a:gd name="T3" fmla="*/ 0 h 245"/>
                  <a:gd name="T4" fmla="*/ 0 w 469"/>
                  <a:gd name="T5" fmla="*/ 0 h 245"/>
                  <a:gd name="T6" fmla="*/ 0 w 469"/>
                  <a:gd name="T7" fmla="*/ 0 h 245"/>
                  <a:gd name="T8" fmla="*/ 0 w 469"/>
                  <a:gd name="T9" fmla="*/ 0 h 245"/>
                  <a:gd name="T10" fmla="*/ 0 w 469"/>
                  <a:gd name="T11" fmla="*/ 0 h 245"/>
                  <a:gd name="T12" fmla="*/ 0 w 469"/>
                  <a:gd name="T13" fmla="*/ 0 h 245"/>
                  <a:gd name="T14" fmla="*/ 0 w 469"/>
                  <a:gd name="T15" fmla="*/ 0 h 245"/>
                  <a:gd name="T16" fmla="*/ 0 w 469"/>
                  <a:gd name="T17" fmla="*/ 0 h 245"/>
                  <a:gd name="T18" fmla="*/ 0 w 469"/>
                  <a:gd name="T19" fmla="*/ 0 h 245"/>
                  <a:gd name="T20" fmla="*/ 0 w 469"/>
                  <a:gd name="T21" fmla="*/ 0 h 245"/>
                  <a:gd name="T22" fmla="*/ 0 w 469"/>
                  <a:gd name="T23" fmla="*/ 0 h 245"/>
                  <a:gd name="T24" fmla="*/ 0 w 469"/>
                  <a:gd name="T25" fmla="*/ 0 h 245"/>
                  <a:gd name="T26" fmla="*/ 0 w 469"/>
                  <a:gd name="T27" fmla="*/ 0 h 245"/>
                  <a:gd name="T28" fmla="*/ 0 w 469"/>
                  <a:gd name="T29" fmla="*/ 0 h 245"/>
                  <a:gd name="T30" fmla="*/ 0 w 469"/>
                  <a:gd name="T31" fmla="*/ 0 h 245"/>
                  <a:gd name="T32" fmla="*/ 0 w 469"/>
                  <a:gd name="T33" fmla="*/ 0 h 245"/>
                  <a:gd name="T34" fmla="*/ 0 w 469"/>
                  <a:gd name="T35" fmla="*/ 0 h 245"/>
                  <a:gd name="T36" fmla="*/ 0 w 469"/>
                  <a:gd name="T37" fmla="*/ 0 h 245"/>
                  <a:gd name="T38" fmla="*/ 0 w 469"/>
                  <a:gd name="T39" fmla="*/ 0 h 245"/>
                  <a:gd name="T40" fmla="*/ 0 w 469"/>
                  <a:gd name="T41" fmla="*/ 0 h 24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9" h="245">
                    <a:moveTo>
                      <a:pt x="0" y="168"/>
                    </a:moveTo>
                    <a:lnTo>
                      <a:pt x="4" y="143"/>
                    </a:lnTo>
                    <a:lnTo>
                      <a:pt x="18" y="115"/>
                    </a:lnTo>
                    <a:lnTo>
                      <a:pt x="67" y="60"/>
                    </a:lnTo>
                    <a:lnTo>
                      <a:pt x="142" y="17"/>
                    </a:lnTo>
                    <a:lnTo>
                      <a:pt x="186" y="4"/>
                    </a:lnTo>
                    <a:lnTo>
                      <a:pt x="234" y="0"/>
                    </a:lnTo>
                    <a:lnTo>
                      <a:pt x="325" y="9"/>
                    </a:lnTo>
                    <a:lnTo>
                      <a:pt x="400" y="34"/>
                    </a:lnTo>
                    <a:lnTo>
                      <a:pt x="451" y="70"/>
                    </a:lnTo>
                    <a:lnTo>
                      <a:pt x="469" y="115"/>
                    </a:lnTo>
                    <a:lnTo>
                      <a:pt x="462" y="139"/>
                    </a:lnTo>
                    <a:lnTo>
                      <a:pt x="445" y="161"/>
                    </a:lnTo>
                    <a:lnTo>
                      <a:pt x="387" y="200"/>
                    </a:lnTo>
                    <a:lnTo>
                      <a:pt x="312" y="228"/>
                    </a:lnTo>
                    <a:lnTo>
                      <a:pt x="240" y="244"/>
                    </a:lnTo>
                    <a:lnTo>
                      <a:pt x="166" y="245"/>
                    </a:lnTo>
                    <a:lnTo>
                      <a:pt x="89" y="233"/>
                    </a:lnTo>
                    <a:lnTo>
                      <a:pt x="26" y="208"/>
                    </a:lnTo>
                    <a:lnTo>
                      <a:pt x="7" y="191"/>
                    </a:lnTo>
                    <a:lnTo>
                      <a:pt x="0" y="168"/>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23" name="Freeform 1102"/>
              <p:cNvSpPr>
                <a:spLocks/>
              </p:cNvSpPr>
              <p:nvPr/>
            </p:nvSpPr>
            <p:spPr bwMode="auto">
              <a:xfrm>
                <a:off x="1434" y="2152"/>
                <a:ext cx="52" cy="27"/>
              </a:xfrm>
              <a:custGeom>
                <a:avLst/>
                <a:gdLst>
                  <a:gd name="T0" fmla="*/ 0 w 469"/>
                  <a:gd name="T1" fmla="*/ 0 h 245"/>
                  <a:gd name="T2" fmla="*/ 0 w 469"/>
                  <a:gd name="T3" fmla="*/ 0 h 245"/>
                  <a:gd name="T4" fmla="*/ 0 w 469"/>
                  <a:gd name="T5" fmla="*/ 0 h 245"/>
                  <a:gd name="T6" fmla="*/ 0 w 469"/>
                  <a:gd name="T7" fmla="*/ 0 h 245"/>
                  <a:gd name="T8" fmla="*/ 0 w 469"/>
                  <a:gd name="T9" fmla="*/ 0 h 245"/>
                  <a:gd name="T10" fmla="*/ 0 w 469"/>
                  <a:gd name="T11" fmla="*/ 0 h 245"/>
                  <a:gd name="T12" fmla="*/ 0 w 469"/>
                  <a:gd name="T13" fmla="*/ 0 h 245"/>
                  <a:gd name="T14" fmla="*/ 0 w 469"/>
                  <a:gd name="T15" fmla="*/ 0 h 245"/>
                  <a:gd name="T16" fmla="*/ 0 w 469"/>
                  <a:gd name="T17" fmla="*/ 0 h 245"/>
                  <a:gd name="T18" fmla="*/ 0 w 469"/>
                  <a:gd name="T19" fmla="*/ 0 h 245"/>
                  <a:gd name="T20" fmla="*/ 0 w 469"/>
                  <a:gd name="T21" fmla="*/ 0 h 245"/>
                  <a:gd name="T22" fmla="*/ 0 w 469"/>
                  <a:gd name="T23" fmla="*/ 0 h 245"/>
                  <a:gd name="T24" fmla="*/ 0 w 469"/>
                  <a:gd name="T25" fmla="*/ 0 h 245"/>
                  <a:gd name="T26" fmla="*/ 0 w 469"/>
                  <a:gd name="T27" fmla="*/ 0 h 245"/>
                  <a:gd name="T28" fmla="*/ 0 w 469"/>
                  <a:gd name="T29" fmla="*/ 0 h 245"/>
                  <a:gd name="T30" fmla="*/ 0 w 469"/>
                  <a:gd name="T31" fmla="*/ 0 h 245"/>
                  <a:gd name="T32" fmla="*/ 0 w 469"/>
                  <a:gd name="T33" fmla="*/ 0 h 245"/>
                  <a:gd name="T34" fmla="*/ 0 w 469"/>
                  <a:gd name="T35" fmla="*/ 0 h 245"/>
                  <a:gd name="T36" fmla="*/ 0 w 469"/>
                  <a:gd name="T37" fmla="*/ 0 h 245"/>
                  <a:gd name="T38" fmla="*/ 0 w 469"/>
                  <a:gd name="T39" fmla="*/ 0 h 245"/>
                  <a:gd name="T40" fmla="*/ 0 w 469"/>
                  <a:gd name="T41" fmla="*/ 0 h 24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9" h="245">
                    <a:moveTo>
                      <a:pt x="0" y="168"/>
                    </a:moveTo>
                    <a:lnTo>
                      <a:pt x="4" y="143"/>
                    </a:lnTo>
                    <a:lnTo>
                      <a:pt x="18" y="115"/>
                    </a:lnTo>
                    <a:lnTo>
                      <a:pt x="67" y="60"/>
                    </a:lnTo>
                    <a:lnTo>
                      <a:pt x="142" y="17"/>
                    </a:lnTo>
                    <a:lnTo>
                      <a:pt x="186" y="4"/>
                    </a:lnTo>
                    <a:lnTo>
                      <a:pt x="234" y="0"/>
                    </a:lnTo>
                    <a:lnTo>
                      <a:pt x="325" y="9"/>
                    </a:lnTo>
                    <a:lnTo>
                      <a:pt x="400" y="34"/>
                    </a:lnTo>
                    <a:lnTo>
                      <a:pt x="451" y="70"/>
                    </a:lnTo>
                    <a:lnTo>
                      <a:pt x="469" y="115"/>
                    </a:lnTo>
                    <a:lnTo>
                      <a:pt x="462" y="139"/>
                    </a:lnTo>
                    <a:lnTo>
                      <a:pt x="445" y="161"/>
                    </a:lnTo>
                    <a:lnTo>
                      <a:pt x="387" y="200"/>
                    </a:lnTo>
                    <a:lnTo>
                      <a:pt x="312" y="228"/>
                    </a:lnTo>
                    <a:lnTo>
                      <a:pt x="240" y="244"/>
                    </a:lnTo>
                    <a:lnTo>
                      <a:pt x="166" y="245"/>
                    </a:lnTo>
                    <a:lnTo>
                      <a:pt x="89" y="233"/>
                    </a:lnTo>
                    <a:lnTo>
                      <a:pt x="26" y="208"/>
                    </a:lnTo>
                    <a:lnTo>
                      <a:pt x="7" y="191"/>
                    </a:lnTo>
                    <a:lnTo>
                      <a:pt x="0" y="168"/>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24" name="Freeform 1103"/>
              <p:cNvSpPr>
                <a:spLocks/>
              </p:cNvSpPr>
              <p:nvPr/>
            </p:nvSpPr>
            <p:spPr bwMode="auto">
              <a:xfrm>
                <a:off x="1434" y="2141"/>
                <a:ext cx="51" cy="31"/>
              </a:xfrm>
              <a:custGeom>
                <a:avLst/>
                <a:gdLst>
                  <a:gd name="T0" fmla="*/ 0 w 465"/>
                  <a:gd name="T1" fmla="*/ 0 h 271"/>
                  <a:gd name="T2" fmla="*/ 0 w 465"/>
                  <a:gd name="T3" fmla="*/ 0 h 271"/>
                  <a:gd name="T4" fmla="*/ 0 w 465"/>
                  <a:gd name="T5" fmla="*/ 0 h 271"/>
                  <a:gd name="T6" fmla="*/ 0 w 465"/>
                  <a:gd name="T7" fmla="*/ 0 h 271"/>
                  <a:gd name="T8" fmla="*/ 0 w 465"/>
                  <a:gd name="T9" fmla="*/ 0 h 271"/>
                  <a:gd name="T10" fmla="*/ 0 w 465"/>
                  <a:gd name="T11" fmla="*/ 0 h 271"/>
                  <a:gd name="T12" fmla="*/ 0 w 465"/>
                  <a:gd name="T13" fmla="*/ 0 h 271"/>
                  <a:gd name="T14" fmla="*/ 0 w 465"/>
                  <a:gd name="T15" fmla="*/ 0 h 271"/>
                  <a:gd name="T16" fmla="*/ 0 w 465"/>
                  <a:gd name="T17" fmla="*/ 0 h 271"/>
                  <a:gd name="T18" fmla="*/ 0 w 465"/>
                  <a:gd name="T19" fmla="*/ 0 h 271"/>
                  <a:gd name="T20" fmla="*/ 0 w 465"/>
                  <a:gd name="T21" fmla="*/ 0 h 271"/>
                  <a:gd name="T22" fmla="*/ 0 w 465"/>
                  <a:gd name="T23" fmla="*/ 0 h 271"/>
                  <a:gd name="T24" fmla="*/ 0 w 465"/>
                  <a:gd name="T25" fmla="*/ 0 h 271"/>
                  <a:gd name="T26" fmla="*/ 0 w 465"/>
                  <a:gd name="T27" fmla="*/ 0 h 271"/>
                  <a:gd name="T28" fmla="*/ 0 w 465"/>
                  <a:gd name="T29" fmla="*/ 0 h 271"/>
                  <a:gd name="T30" fmla="*/ 0 w 465"/>
                  <a:gd name="T31" fmla="*/ 0 h 271"/>
                  <a:gd name="T32" fmla="*/ 0 w 465"/>
                  <a:gd name="T33" fmla="*/ 0 h 271"/>
                  <a:gd name="T34" fmla="*/ 0 w 465"/>
                  <a:gd name="T35" fmla="*/ 0 h 271"/>
                  <a:gd name="T36" fmla="*/ 0 w 465"/>
                  <a:gd name="T37" fmla="*/ 0 h 271"/>
                  <a:gd name="T38" fmla="*/ 0 w 465"/>
                  <a:gd name="T39" fmla="*/ 0 h 271"/>
                  <a:gd name="T40" fmla="*/ 0 w 465"/>
                  <a:gd name="T41" fmla="*/ 0 h 271"/>
                  <a:gd name="T42" fmla="*/ 0 w 465"/>
                  <a:gd name="T43" fmla="*/ 0 h 271"/>
                  <a:gd name="T44" fmla="*/ 0 w 465"/>
                  <a:gd name="T45" fmla="*/ 0 h 2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5" h="271">
                    <a:moveTo>
                      <a:pt x="0" y="207"/>
                    </a:moveTo>
                    <a:lnTo>
                      <a:pt x="4" y="181"/>
                    </a:lnTo>
                    <a:lnTo>
                      <a:pt x="17" y="148"/>
                    </a:lnTo>
                    <a:lnTo>
                      <a:pt x="65" y="80"/>
                    </a:lnTo>
                    <a:lnTo>
                      <a:pt x="99" y="49"/>
                    </a:lnTo>
                    <a:lnTo>
                      <a:pt x="139" y="23"/>
                    </a:lnTo>
                    <a:lnTo>
                      <a:pt x="182" y="6"/>
                    </a:lnTo>
                    <a:lnTo>
                      <a:pt x="230" y="0"/>
                    </a:lnTo>
                    <a:lnTo>
                      <a:pt x="320" y="9"/>
                    </a:lnTo>
                    <a:lnTo>
                      <a:pt x="396" y="34"/>
                    </a:lnTo>
                    <a:lnTo>
                      <a:pt x="446" y="71"/>
                    </a:lnTo>
                    <a:lnTo>
                      <a:pt x="465" y="115"/>
                    </a:lnTo>
                    <a:lnTo>
                      <a:pt x="458" y="140"/>
                    </a:lnTo>
                    <a:lnTo>
                      <a:pt x="442" y="164"/>
                    </a:lnTo>
                    <a:lnTo>
                      <a:pt x="383" y="209"/>
                    </a:lnTo>
                    <a:lnTo>
                      <a:pt x="306" y="246"/>
                    </a:lnTo>
                    <a:lnTo>
                      <a:pt x="232" y="266"/>
                    </a:lnTo>
                    <a:lnTo>
                      <a:pt x="162" y="271"/>
                    </a:lnTo>
                    <a:lnTo>
                      <a:pt x="86" y="266"/>
                    </a:lnTo>
                    <a:lnTo>
                      <a:pt x="52" y="258"/>
                    </a:lnTo>
                    <a:lnTo>
                      <a:pt x="25" y="246"/>
                    </a:lnTo>
                    <a:lnTo>
                      <a:pt x="6" y="230"/>
                    </a:lnTo>
                    <a:lnTo>
                      <a:pt x="0" y="207"/>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25" name="Freeform 1104"/>
              <p:cNvSpPr>
                <a:spLocks/>
              </p:cNvSpPr>
              <p:nvPr/>
            </p:nvSpPr>
            <p:spPr bwMode="auto">
              <a:xfrm>
                <a:off x="1434" y="2141"/>
                <a:ext cx="51" cy="31"/>
              </a:xfrm>
              <a:custGeom>
                <a:avLst/>
                <a:gdLst>
                  <a:gd name="T0" fmla="*/ 0 w 465"/>
                  <a:gd name="T1" fmla="*/ 0 h 271"/>
                  <a:gd name="T2" fmla="*/ 0 w 465"/>
                  <a:gd name="T3" fmla="*/ 0 h 271"/>
                  <a:gd name="T4" fmla="*/ 0 w 465"/>
                  <a:gd name="T5" fmla="*/ 0 h 271"/>
                  <a:gd name="T6" fmla="*/ 0 w 465"/>
                  <a:gd name="T7" fmla="*/ 0 h 271"/>
                  <a:gd name="T8" fmla="*/ 0 w 465"/>
                  <a:gd name="T9" fmla="*/ 0 h 271"/>
                  <a:gd name="T10" fmla="*/ 0 w 465"/>
                  <a:gd name="T11" fmla="*/ 0 h 271"/>
                  <a:gd name="T12" fmla="*/ 0 w 465"/>
                  <a:gd name="T13" fmla="*/ 0 h 271"/>
                  <a:gd name="T14" fmla="*/ 0 w 465"/>
                  <a:gd name="T15" fmla="*/ 0 h 271"/>
                  <a:gd name="T16" fmla="*/ 0 w 465"/>
                  <a:gd name="T17" fmla="*/ 0 h 271"/>
                  <a:gd name="T18" fmla="*/ 0 w 465"/>
                  <a:gd name="T19" fmla="*/ 0 h 271"/>
                  <a:gd name="T20" fmla="*/ 0 w 465"/>
                  <a:gd name="T21" fmla="*/ 0 h 271"/>
                  <a:gd name="T22" fmla="*/ 0 w 465"/>
                  <a:gd name="T23" fmla="*/ 0 h 271"/>
                  <a:gd name="T24" fmla="*/ 0 w 465"/>
                  <a:gd name="T25" fmla="*/ 0 h 271"/>
                  <a:gd name="T26" fmla="*/ 0 w 465"/>
                  <a:gd name="T27" fmla="*/ 0 h 271"/>
                  <a:gd name="T28" fmla="*/ 0 w 465"/>
                  <a:gd name="T29" fmla="*/ 0 h 271"/>
                  <a:gd name="T30" fmla="*/ 0 w 465"/>
                  <a:gd name="T31" fmla="*/ 0 h 271"/>
                  <a:gd name="T32" fmla="*/ 0 w 465"/>
                  <a:gd name="T33" fmla="*/ 0 h 271"/>
                  <a:gd name="T34" fmla="*/ 0 w 465"/>
                  <a:gd name="T35" fmla="*/ 0 h 271"/>
                  <a:gd name="T36" fmla="*/ 0 w 465"/>
                  <a:gd name="T37" fmla="*/ 0 h 271"/>
                  <a:gd name="T38" fmla="*/ 0 w 465"/>
                  <a:gd name="T39" fmla="*/ 0 h 271"/>
                  <a:gd name="T40" fmla="*/ 0 w 465"/>
                  <a:gd name="T41" fmla="*/ 0 h 271"/>
                  <a:gd name="T42" fmla="*/ 0 w 465"/>
                  <a:gd name="T43" fmla="*/ 0 h 271"/>
                  <a:gd name="T44" fmla="*/ 0 w 465"/>
                  <a:gd name="T45" fmla="*/ 0 h 2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5" h="271">
                    <a:moveTo>
                      <a:pt x="0" y="207"/>
                    </a:moveTo>
                    <a:lnTo>
                      <a:pt x="4" y="181"/>
                    </a:lnTo>
                    <a:lnTo>
                      <a:pt x="17" y="148"/>
                    </a:lnTo>
                    <a:lnTo>
                      <a:pt x="65" y="80"/>
                    </a:lnTo>
                    <a:lnTo>
                      <a:pt x="99" y="49"/>
                    </a:lnTo>
                    <a:lnTo>
                      <a:pt x="139" y="23"/>
                    </a:lnTo>
                    <a:lnTo>
                      <a:pt x="182" y="6"/>
                    </a:lnTo>
                    <a:lnTo>
                      <a:pt x="230" y="0"/>
                    </a:lnTo>
                    <a:lnTo>
                      <a:pt x="320" y="9"/>
                    </a:lnTo>
                    <a:lnTo>
                      <a:pt x="396" y="34"/>
                    </a:lnTo>
                    <a:lnTo>
                      <a:pt x="446" y="71"/>
                    </a:lnTo>
                    <a:lnTo>
                      <a:pt x="465" y="115"/>
                    </a:lnTo>
                    <a:lnTo>
                      <a:pt x="458" y="140"/>
                    </a:lnTo>
                    <a:lnTo>
                      <a:pt x="442" y="164"/>
                    </a:lnTo>
                    <a:lnTo>
                      <a:pt x="383" y="209"/>
                    </a:lnTo>
                    <a:lnTo>
                      <a:pt x="306" y="246"/>
                    </a:lnTo>
                    <a:lnTo>
                      <a:pt x="232" y="266"/>
                    </a:lnTo>
                    <a:lnTo>
                      <a:pt x="162" y="271"/>
                    </a:lnTo>
                    <a:lnTo>
                      <a:pt x="86" y="266"/>
                    </a:lnTo>
                    <a:lnTo>
                      <a:pt x="52" y="258"/>
                    </a:lnTo>
                    <a:lnTo>
                      <a:pt x="25" y="246"/>
                    </a:lnTo>
                    <a:lnTo>
                      <a:pt x="6" y="230"/>
                    </a:lnTo>
                    <a:lnTo>
                      <a:pt x="0" y="20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26" name="Freeform 1105"/>
              <p:cNvSpPr>
                <a:spLocks/>
              </p:cNvSpPr>
              <p:nvPr/>
            </p:nvSpPr>
            <p:spPr bwMode="auto">
              <a:xfrm>
                <a:off x="1432" y="852"/>
                <a:ext cx="18" cy="39"/>
              </a:xfrm>
              <a:custGeom>
                <a:avLst/>
                <a:gdLst>
                  <a:gd name="T0" fmla="*/ 0 w 163"/>
                  <a:gd name="T1" fmla="*/ 0 h 351"/>
                  <a:gd name="T2" fmla="*/ 0 w 163"/>
                  <a:gd name="T3" fmla="*/ 0 h 351"/>
                  <a:gd name="T4" fmla="*/ 0 w 163"/>
                  <a:gd name="T5" fmla="*/ 0 h 351"/>
                  <a:gd name="T6" fmla="*/ 0 w 163"/>
                  <a:gd name="T7" fmla="*/ 0 h 351"/>
                  <a:gd name="T8" fmla="*/ 0 w 163"/>
                  <a:gd name="T9" fmla="*/ 0 h 351"/>
                  <a:gd name="T10" fmla="*/ 0 w 163"/>
                  <a:gd name="T11" fmla="*/ 0 h 351"/>
                  <a:gd name="T12" fmla="*/ 0 w 163"/>
                  <a:gd name="T13" fmla="*/ 0 h 351"/>
                  <a:gd name="T14" fmla="*/ 0 w 163"/>
                  <a:gd name="T15" fmla="*/ 0 h 351"/>
                  <a:gd name="T16" fmla="*/ 0 w 163"/>
                  <a:gd name="T17" fmla="*/ 0 h 351"/>
                  <a:gd name="T18" fmla="*/ 0 w 163"/>
                  <a:gd name="T19" fmla="*/ 0 h 351"/>
                  <a:gd name="T20" fmla="*/ 0 w 163"/>
                  <a:gd name="T21" fmla="*/ 0 h 351"/>
                  <a:gd name="T22" fmla="*/ 0 w 163"/>
                  <a:gd name="T23" fmla="*/ 0 h 351"/>
                  <a:gd name="T24" fmla="*/ 0 w 163"/>
                  <a:gd name="T25" fmla="*/ 0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3" h="351">
                    <a:moveTo>
                      <a:pt x="163" y="264"/>
                    </a:moveTo>
                    <a:lnTo>
                      <a:pt x="115" y="291"/>
                    </a:lnTo>
                    <a:lnTo>
                      <a:pt x="71" y="313"/>
                    </a:lnTo>
                    <a:lnTo>
                      <a:pt x="0" y="351"/>
                    </a:lnTo>
                    <a:lnTo>
                      <a:pt x="3" y="264"/>
                    </a:lnTo>
                    <a:lnTo>
                      <a:pt x="22" y="172"/>
                    </a:lnTo>
                    <a:lnTo>
                      <a:pt x="49" y="82"/>
                    </a:lnTo>
                    <a:lnTo>
                      <a:pt x="73" y="0"/>
                    </a:lnTo>
                    <a:lnTo>
                      <a:pt x="99" y="87"/>
                    </a:lnTo>
                    <a:lnTo>
                      <a:pt x="114" y="169"/>
                    </a:lnTo>
                    <a:lnTo>
                      <a:pt x="131" y="232"/>
                    </a:lnTo>
                    <a:lnTo>
                      <a:pt x="145" y="253"/>
                    </a:lnTo>
                    <a:lnTo>
                      <a:pt x="163" y="264"/>
                    </a:lnTo>
                    <a:close/>
                  </a:path>
                </a:pathLst>
              </a:custGeom>
              <a:solidFill>
                <a:srgbClr val="DAA1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27" name="Freeform 1106"/>
              <p:cNvSpPr>
                <a:spLocks/>
              </p:cNvSpPr>
              <p:nvPr/>
            </p:nvSpPr>
            <p:spPr bwMode="auto">
              <a:xfrm>
                <a:off x="1432" y="852"/>
                <a:ext cx="18" cy="39"/>
              </a:xfrm>
              <a:custGeom>
                <a:avLst/>
                <a:gdLst>
                  <a:gd name="T0" fmla="*/ 0 w 163"/>
                  <a:gd name="T1" fmla="*/ 0 h 351"/>
                  <a:gd name="T2" fmla="*/ 0 w 163"/>
                  <a:gd name="T3" fmla="*/ 0 h 351"/>
                  <a:gd name="T4" fmla="*/ 0 w 163"/>
                  <a:gd name="T5" fmla="*/ 0 h 351"/>
                  <a:gd name="T6" fmla="*/ 0 w 163"/>
                  <a:gd name="T7" fmla="*/ 0 h 351"/>
                  <a:gd name="T8" fmla="*/ 0 w 163"/>
                  <a:gd name="T9" fmla="*/ 0 h 351"/>
                  <a:gd name="T10" fmla="*/ 0 w 163"/>
                  <a:gd name="T11" fmla="*/ 0 h 351"/>
                  <a:gd name="T12" fmla="*/ 0 w 163"/>
                  <a:gd name="T13" fmla="*/ 0 h 351"/>
                  <a:gd name="T14" fmla="*/ 0 w 163"/>
                  <a:gd name="T15" fmla="*/ 0 h 351"/>
                  <a:gd name="T16" fmla="*/ 0 w 163"/>
                  <a:gd name="T17" fmla="*/ 0 h 351"/>
                  <a:gd name="T18" fmla="*/ 0 w 163"/>
                  <a:gd name="T19" fmla="*/ 0 h 351"/>
                  <a:gd name="T20" fmla="*/ 0 w 163"/>
                  <a:gd name="T21" fmla="*/ 0 h 351"/>
                  <a:gd name="T22" fmla="*/ 0 w 163"/>
                  <a:gd name="T23" fmla="*/ 0 h 351"/>
                  <a:gd name="T24" fmla="*/ 0 w 163"/>
                  <a:gd name="T25" fmla="*/ 0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3" h="351">
                    <a:moveTo>
                      <a:pt x="163" y="264"/>
                    </a:moveTo>
                    <a:lnTo>
                      <a:pt x="115" y="291"/>
                    </a:lnTo>
                    <a:lnTo>
                      <a:pt x="71" y="313"/>
                    </a:lnTo>
                    <a:lnTo>
                      <a:pt x="0" y="351"/>
                    </a:lnTo>
                    <a:lnTo>
                      <a:pt x="3" y="264"/>
                    </a:lnTo>
                    <a:lnTo>
                      <a:pt x="22" y="172"/>
                    </a:lnTo>
                    <a:lnTo>
                      <a:pt x="49" y="82"/>
                    </a:lnTo>
                    <a:lnTo>
                      <a:pt x="73" y="0"/>
                    </a:lnTo>
                    <a:lnTo>
                      <a:pt x="99" y="87"/>
                    </a:lnTo>
                    <a:lnTo>
                      <a:pt x="114" y="169"/>
                    </a:lnTo>
                    <a:lnTo>
                      <a:pt x="131" y="232"/>
                    </a:lnTo>
                    <a:lnTo>
                      <a:pt x="145" y="253"/>
                    </a:lnTo>
                    <a:lnTo>
                      <a:pt x="163" y="264"/>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28" name="Freeform 1107"/>
              <p:cNvSpPr>
                <a:spLocks noEditPoints="1"/>
              </p:cNvSpPr>
              <p:nvPr/>
            </p:nvSpPr>
            <p:spPr bwMode="auto">
              <a:xfrm>
                <a:off x="1410" y="881"/>
                <a:ext cx="115" cy="86"/>
              </a:xfrm>
              <a:custGeom>
                <a:avLst/>
                <a:gdLst>
                  <a:gd name="T0" fmla="*/ 0 w 1037"/>
                  <a:gd name="T1" fmla="*/ 0 h 773"/>
                  <a:gd name="T2" fmla="*/ 0 w 1037"/>
                  <a:gd name="T3" fmla="*/ 0 h 773"/>
                  <a:gd name="T4" fmla="*/ 0 w 1037"/>
                  <a:gd name="T5" fmla="*/ 0 h 773"/>
                  <a:gd name="T6" fmla="*/ 0 w 1037"/>
                  <a:gd name="T7" fmla="*/ 0 h 773"/>
                  <a:gd name="T8" fmla="*/ 0 w 1037"/>
                  <a:gd name="T9" fmla="*/ 0 h 773"/>
                  <a:gd name="T10" fmla="*/ 0 w 1037"/>
                  <a:gd name="T11" fmla="*/ 0 h 773"/>
                  <a:gd name="T12" fmla="*/ 0 w 1037"/>
                  <a:gd name="T13" fmla="*/ 0 h 773"/>
                  <a:gd name="T14" fmla="*/ 0 w 1037"/>
                  <a:gd name="T15" fmla="*/ 0 h 773"/>
                  <a:gd name="T16" fmla="*/ 0 w 1037"/>
                  <a:gd name="T17" fmla="*/ 0 h 773"/>
                  <a:gd name="T18" fmla="*/ 0 w 1037"/>
                  <a:gd name="T19" fmla="*/ 0 h 773"/>
                  <a:gd name="T20" fmla="*/ 0 w 1037"/>
                  <a:gd name="T21" fmla="*/ 0 h 773"/>
                  <a:gd name="T22" fmla="*/ 0 w 1037"/>
                  <a:gd name="T23" fmla="*/ 0 h 773"/>
                  <a:gd name="T24" fmla="*/ 0 w 1037"/>
                  <a:gd name="T25" fmla="*/ 0 h 773"/>
                  <a:gd name="T26" fmla="*/ 0 w 1037"/>
                  <a:gd name="T27" fmla="*/ 0 h 773"/>
                  <a:gd name="T28" fmla="*/ 0 w 1037"/>
                  <a:gd name="T29" fmla="*/ 0 h 773"/>
                  <a:gd name="T30" fmla="*/ 0 w 1037"/>
                  <a:gd name="T31" fmla="*/ 0 h 773"/>
                  <a:gd name="T32" fmla="*/ 0 w 1037"/>
                  <a:gd name="T33" fmla="*/ 0 h 773"/>
                  <a:gd name="T34" fmla="*/ 0 w 1037"/>
                  <a:gd name="T35" fmla="*/ 0 h 773"/>
                  <a:gd name="T36" fmla="*/ 0 w 1037"/>
                  <a:gd name="T37" fmla="*/ 0 h 773"/>
                  <a:gd name="T38" fmla="*/ 0 w 1037"/>
                  <a:gd name="T39" fmla="*/ 0 h 773"/>
                  <a:gd name="T40" fmla="*/ 0 w 1037"/>
                  <a:gd name="T41" fmla="*/ 0 h 773"/>
                  <a:gd name="T42" fmla="*/ 0 w 1037"/>
                  <a:gd name="T43" fmla="*/ 0 h 773"/>
                  <a:gd name="T44" fmla="*/ 0 w 1037"/>
                  <a:gd name="T45" fmla="*/ 0 h 773"/>
                  <a:gd name="T46" fmla="*/ 0 w 1037"/>
                  <a:gd name="T47" fmla="*/ 0 h 773"/>
                  <a:gd name="T48" fmla="*/ 0 w 1037"/>
                  <a:gd name="T49" fmla="*/ 0 h 773"/>
                  <a:gd name="T50" fmla="*/ 0 w 1037"/>
                  <a:gd name="T51" fmla="*/ 0 h 773"/>
                  <a:gd name="T52" fmla="*/ 0 w 1037"/>
                  <a:gd name="T53" fmla="*/ 0 h 773"/>
                  <a:gd name="T54" fmla="*/ 0 w 1037"/>
                  <a:gd name="T55" fmla="*/ 0 h 773"/>
                  <a:gd name="T56" fmla="*/ 0 w 1037"/>
                  <a:gd name="T57" fmla="*/ 0 h 773"/>
                  <a:gd name="T58" fmla="*/ 0 w 1037"/>
                  <a:gd name="T59" fmla="*/ 0 h 773"/>
                  <a:gd name="T60" fmla="*/ 0 w 1037"/>
                  <a:gd name="T61" fmla="*/ 0 h 773"/>
                  <a:gd name="T62" fmla="*/ 0 w 1037"/>
                  <a:gd name="T63" fmla="*/ 0 h 773"/>
                  <a:gd name="T64" fmla="*/ 0 w 1037"/>
                  <a:gd name="T65" fmla="*/ 0 h 773"/>
                  <a:gd name="T66" fmla="*/ 0 w 1037"/>
                  <a:gd name="T67" fmla="*/ 0 h 7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37" h="773">
                    <a:moveTo>
                      <a:pt x="157" y="386"/>
                    </a:moveTo>
                    <a:lnTo>
                      <a:pt x="165" y="332"/>
                    </a:lnTo>
                    <a:lnTo>
                      <a:pt x="185" y="281"/>
                    </a:lnTo>
                    <a:lnTo>
                      <a:pt x="219" y="236"/>
                    </a:lnTo>
                    <a:lnTo>
                      <a:pt x="263" y="196"/>
                    </a:lnTo>
                    <a:lnTo>
                      <a:pt x="317" y="163"/>
                    </a:lnTo>
                    <a:lnTo>
                      <a:pt x="378" y="139"/>
                    </a:lnTo>
                    <a:lnTo>
                      <a:pt x="446" y="122"/>
                    </a:lnTo>
                    <a:lnTo>
                      <a:pt x="519" y="117"/>
                    </a:lnTo>
                    <a:lnTo>
                      <a:pt x="591" y="122"/>
                    </a:lnTo>
                    <a:lnTo>
                      <a:pt x="660" y="139"/>
                    </a:lnTo>
                    <a:lnTo>
                      <a:pt x="721" y="163"/>
                    </a:lnTo>
                    <a:lnTo>
                      <a:pt x="774" y="196"/>
                    </a:lnTo>
                    <a:lnTo>
                      <a:pt x="818" y="236"/>
                    </a:lnTo>
                    <a:lnTo>
                      <a:pt x="852" y="281"/>
                    </a:lnTo>
                    <a:lnTo>
                      <a:pt x="873" y="332"/>
                    </a:lnTo>
                    <a:lnTo>
                      <a:pt x="880" y="386"/>
                    </a:lnTo>
                    <a:lnTo>
                      <a:pt x="873" y="441"/>
                    </a:lnTo>
                    <a:lnTo>
                      <a:pt x="852" y="492"/>
                    </a:lnTo>
                    <a:lnTo>
                      <a:pt x="818" y="537"/>
                    </a:lnTo>
                    <a:lnTo>
                      <a:pt x="774" y="577"/>
                    </a:lnTo>
                    <a:lnTo>
                      <a:pt x="721" y="610"/>
                    </a:lnTo>
                    <a:lnTo>
                      <a:pt x="660" y="634"/>
                    </a:lnTo>
                    <a:lnTo>
                      <a:pt x="591" y="651"/>
                    </a:lnTo>
                    <a:lnTo>
                      <a:pt x="519" y="656"/>
                    </a:lnTo>
                    <a:lnTo>
                      <a:pt x="446" y="651"/>
                    </a:lnTo>
                    <a:lnTo>
                      <a:pt x="378" y="634"/>
                    </a:lnTo>
                    <a:lnTo>
                      <a:pt x="317" y="610"/>
                    </a:lnTo>
                    <a:lnTo>
                      <a:pt x="263" y="577"/>
                    </a:lnTo>
                    <a:lnTo>
                      <a:pt x="219" y="537"/>
                    </a:lnTo>
                    <a:lnTo>
                      <a:pt x="185" y="492"/>
                    </a:lnTo>
                    <a:lnTo>
                      <a:pt x="165" y="441"/>
                    </a:lnTo>
                    <a:lnTo>
                      <a:pt x="157" y="386"/>
                    </a:lnTo>
                    <a:close/>
                    <a:moveTo>
                      <a:pt x="0" y="386"/>
                    </a:moveTo>
                    <a:lnTo>
                      <a:pt x="11" y="309"/>
                    </a:lnTo>
                    <a:lnTo>
                      <a:pt x="41" y="236"/>
                    </a:lnTo>
                    <a:lnTo>
                      <a:pt x="89" y="170"/>
                    </a:lnTo>
                    <a:lnTo>
                      <a:pt x="152" y="113"/>
                    </a:lnTo>
                    <a:lnTo>
                      <a:pt x="228" y="66"/>
                    </a:lnTo>
                    <a:lnTo>
                      <a:pt x="317" y="30"/>
                    </a:lnTo>
                    <a:lnTo>
                      <a:pt x="414" y="8"/>
                    </a:lnTo>
                    <a:lnTo>
                      <a:pt x="519" y="0"/>
                    </a:lnTo>
                    <a:lnTo>
                      <a:pt x="623" y="8"/>
                    </a:lnTo>
                    <a:lnTo>
                      <a:pt x="721" y="30"/>
                    </a:lnTo>
                    <a:lnTo>
                      <a:pt x="809" y="66"/>
                    </a:lnTo>
                    <a:lnTo>
                      <a:pt x="885" y="113"/>
                    </a:lnTo>
                    <a:lnTo>
                      <a:pt x="948" y="170"/>
                    </a:lnTo>
                    <a:lnTo>
                      <a:pt x="996" y="236"/>
                    </a:lnTo>
                    <a:lnTo>
                      <a:pt x="1027" y="309"/>
                    </a:lnTo>
                    <a:lnTo>
                      <a:pt x="1037" y="386"/>
                    </a:lnTo>
                    <a:lnTo>
                      <a:pt x="1027" y="465"/>
                    </a:lnTo>
                    <a:lnTo>
                      <a:pt x="996" y="537"/>
                    </a:lnTo>
                    <a:lnTo>
                      <a:pt x="948" y="603"/>
                    </a:lnTo>
                    <a:lnTo>
                      <a:pt x="885" y="660"/>
                    </a:lnTo>
                    <a:lnTo>
                      <a:pt x="809" y="708"/>
                    </a:lnTo>
                    <a:lnTo>
                      <a:pt x="721" y="743"/>
                    </a:lnTo>
                    <a:lnTo>
                      <a:pt x="623" y="765"/>
                    </a:lnTo>
                    <a:lnTo>
                      <a:pt x="519" y="773"/>
                    </a:lnTo>
                    <a:lnTo>
                      <a:pt x="414" y="765"/>
                    </a:lnTo>
                    <a:lnTo>
                      <a:pt x="317" y="743"/>
                    </a:lnTo>
                    <a:lnTo>
                      <a:pt x="228" y="708"/>
                    </a:lnTo>
                    <a:lnTo>
                      <a:pt x="152" y="660"/>
                    </a:lnTo>
                    <a:lnTo>
                      <a:pt x="89" y="603"/>
                    </a:lnTo>
                    <a:lnTo>
                      <a:pt x="41" y="537"/>
                    </a:lnTo>
                    <a:lnTo>
                      <a:pt x="11" y="465"/>
                    </a:lnTo>
                    <a:lnTo>
                      <a:pt x="0" y="386"/>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29" name="Freeform 1108"/>
              <p:cNvSpPr>
                <a:spLocks/>
              </p:cNvSpPr>
              <p:nvPr/>
            </p:nvSpPr>
            <p:spPr bwMode="auto">
              <a:xfrm>
                <a:off x="1427" y="894"/>
                <a:ext cx="81" cy="60"/>
              </a:xfrm>
              <a:custGeom>
                <a:avLst/>
                <a:gdLst>
                  <a:gd name="T0" fmla="*/ 0 w 723"/>
                  <a:gd name="T1" fmla="*/ 0 h 539"/>
                  <a:gd name="T2" fmla="*/ 0 w 723"/>
                  <a:gd name="T3" fmla="*/ 0 h 539"/>
                  <a:gd name="T4" fmla="*/ 0 w 723"/>
                  <a:gd name="T5" fmla="*/ 0 h 539"/>
                  <a:gd name="T6" fmla="*/ 0 w 723"/>
                  <a:gd name="T7" fmla="*/ 0 h 539"/>
                  <a:gd name="T8" fmla="*/ 0 w 723"/>
                  <a:gd name="T9" fmla="*/ 0 h 539"/>
                  <a:gd name="T10" fmla="*/ 0 w 723"/>
                  <a:gd name="T11" fmla="*/ 0 h 539"/>
                  <a:gd name="T12" fmla="*/ 0 w 723"/>
                  <a:gd name="T13" fmla="*/ 0 h 539"/>
                  <a:gd name="T14" fmla="*/ 0 w 723"/>
                  <a:gd name="T15" fmla="*/ 0 h 539"/>
                  <a:gd name="T16" fmla="*/ 0 w 723"/>
                  <a:gd name="T17" fmla="*/ 0 h 539"/>
                  <a:gd name="T18" fmla="*/ 0 w 723"/>
                  <a:gd name="T19" fmla="*/ 0 h 539"/>
                  <a:gd name="T20" fmla="*/ 0 w 723"/>
                  <a:gd name="T21" fmla="*/ 0 h 539"/>
                  <a:gd name="T22" fmla="*/ 0 w 723"/>
                  <a:gd name="T23" fmla="*/ 0 h 539"/>
                  <a:gd name="T24" fmla="*/ 0 w 723"/>
                  <a:gd name="T25" fmla="*/ 0 h 539"/>
                  <a:gd name="T26" fmla="*/ 0 w 723"/>
                  <a:gd name="T27" fmla="*/ 0 h 539"/>
                  <a:gd name="T28" fmla="*/ 0 w 723"/>
                  <a:gd name="T29" fmla="*/ 0 h 539"/>
                  <a:gd name="T30" fmla="*/ 0 w 723"/>
                  <a:gd name="T31" fmla="*/ 0 h 539"/>
                  <a:gd name="T32" fmla="*/ 0 w 723"/>
                  <a:gd name="T33" fmla="*/ 0 h 539"/>
                  <a:gd name="T34" fmla="*/ 0 w 723"/>
                  <a:gd name="T35" fmla="*/ 0 h 539"/>
                  <a:gd name="T36" fmla="*/ 0 w 723"/>
                  <a:gd name="T37" fmla="*/ 0 h 539"/>
                  <a:gd name="T38" fmla="*/ 0 w 723"/>
                  <a:gd name="T39" fmla="*/ 0 h 539"/>
                  <a:gd name="T40" fmla="*/ 0 w 723"/>
                  <a:gd name="T41" fmla="*/ 0 h 539"/>
                  <a:gd name="T42" fmla="*/ 0 w 723"/>
                  <a:gd name="T43" fmla="*/ 0 h 539"/>
                  <a:gd name="T44" fmla="*/ 0 w 723"/>
                  <a:gd name="T45" fmla="*/ 0 h 539"/>
                  <a:gd name="T46" fmla="*/ 0 w 723"/>
                  <a:gd name="T47" fmla="*/ 0 h 539"/>
                  <a:gd name="T48" fmla="*/ 0 w 723"/>
                  <a:gd name="T49" fmla="*/ 0 h 539"/>
                  <a:gd name="T50" fmla="*/ 0 w 723"/>
                  <a:gd name="T51" fmla="*/ 0 h 539"/>
                  <a:gd name="T52" fmla="*/ 0 w 723"/>
                  <a:gd name="T53" fmla="*/ 0 h 539"/>
                  <a:gd name="T54" fmla="*/ 0 w 723"/>
                  <a:gd name="T55" fmla="*/ 0 h 539"/>
                  <a:gd name="T56" fmla="*/ 0 w 723"/>
                  <a:gd name="T57" fmla="*/ 0 h 539"/>
                  <a:gd name="T58" fmla="*/ 0 w 723"/>
                  <a:gd name="T59" fmla="*/ 0 h 539"/>
                  <a:gd name="T60" fmla="*/ 0 w 723"/>
                  <a:gd name="T61" fmla="*/ 0 h 539"/>
                  <a:gd name="T62" fmla="*/ 0 w 723"/>
                  <a:gd name="T63" fmla="*/ 0 h 539"/>
                  <a:gd name="T64" fmla="*/ 0 w 723"/>
                  <a:gd name="T65" fmla="*/ 0 h 53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3" h="539">
                    <a:moveTo>
                      <a:pt x="0" y="269"/>
                    </a:moveTo>
                    <a:lnTo>
                      <a:pt x="8" y="215"/>
                    </a:lnTo>
                    <a:lnTo>
                      <a:pt x="28" y="164"/>
                    </a:lnTo>
                    <a:lnTo>
                      <a:pt x="62" y="119"/>
                    </a:lnTo>
                    <a:lnTo>
                      <a:pt x="106" y="79"/>
                    </a:lnTo>
                    <a:lnTo>
                      <a:pt x="160" y="46"/>
                    </a:lnTo>
                    <a:lnTo>
                      <a:pt x="221" y="22"/>
                    </a:lnTo>
                    <a:lnTo>
                      <a:pt x="289" y="5"/>
                    </a:lnTo>
                    <a:lnTo>
                      <a:pt x="362" y="0"/>
                    </a:lnTo>
                    <a:lnTo>
                      <a:pt x="434" y="5"/>
                    </a:lnTo>
                    <a:lnTo>
                      <a:pt x="503" y="22"/>
                    </a:lnTo>
                    <a:lnTo>
                      <a:pt x="564" y="46"/>
                    </a:lnTo>
                    <a:lnTo>
                      <a:pt x="617" y="79"/>
                    </a:lnTo>
                    <a:lnTo>
                      <a:pt x="661" y="119"/>
                    </a:lnTo>
                    <a:lnTo>
                      <a:pt x="695" y="164"/>
                    </a:lnTo>
                    <a:lnTo>
                      <a:pt x="716" y="215"/>
                    </a:lnTo>
                    <a:lnTo>
                      <a:pt x="723" y="269"/>
                    </a:lnTo>
                    <a:lnTo>
                      <a:pt x="716" y="324"/>
                    </a:lnTo>
                    <a:lnTo>
                      <a:pt x="695" y="375"/>
                    </a:lnTo>
                    <a:lnTo>
                      <a:pt x="661" y="420"/>
                    </a:lnTo>
                    <a:lnTo>
                      <a:pt x="617" y="460"/>
                    </a:lnTo>
                    <a:lnTo>
                      <a:pt x="564" y="493"/>
                    </a:lnTo>
                    <a:lnTo>
                      <a:pt x="503" y="517"/>
                    </a:lnTo>
                    <a:lnTo>
                      <a:pt x="434" y="534"/>
                    </a:lnTo>
                    <a:lnTo>
                      <a:pt x="362" y="539"/>
                    </a:lnTo>
                    <a:lnTo>
                      <a:pt x="289" y="534"/>
                    </a:lnTo>
                    <a:lnTo>
                      <a:pt x="221" y="517"/>
                    </a:lnTo>
                    <a:lnTo>
                      <a:pt x="160" y="493"/>
                    </a:lnTo>
                    <a:lnTo>
                      <a:pt x="106" y="460"/>
                    </a:lnTo>
                    <a:lnTo>
                      <a:pt x="62" y="420"/>
                    </a:lnTo>
                    <a:lnTo>
                      <a:pt x="28" y="375"/>
                    </a:lnTo>
                    <a:lnTo>
                      <a:pt x="8" y="324"/>
                    </a:lnTo>
                    <a:lnTo>
                      <a:pt x="0" y="269"/>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30" name="Freeform 1109"/>
              <p:cNvSpPr>
                <a:spLocks/>
              </p:cNvSpPr>
              <p:nvPr/>
            </p:nvSpPr>
            <p:spPr bwMode="auto">
              <a:xfrm>
                <a:off x="1410" y="881"/>
                <a:ext cx="115" cy="86"/>
              </a:xfrm>
              <a:custGeom>
                <a:avLst/>
                <a:gdLst>
                  <a:gd name="T0" fmla="*/ 0 w 1037"/>
                  <a:gd name="T1" fmla="*/ 0 h 773"/>
                  <a:gd name="T2" fmla="*/ 0 w 1037"/>
                  <a:gd name="T3" fmla="*/ 0 h 773"/>
                  <a:gd name="T4" fmla="*/ 0 w 1037"/>
                  <a:gd name="T5" fmla="*/ 0 h 773"/>
                  <a:gd name="T6" fmla="*/ 0 w 1037"/>
                  <a:gd name="T7" fmla="*/ 0 h 773"/>
                  <a:gd name="T8" fmla="*/ 0 w 1037"/>
                  <a:gd name="T9" fmla="*/ 0 h 773"/>
                  <a:gd name="T10" fmla="*/ 0 w 1037"/>
                  <a:gd name="T11" fmla="*/ 0 h 773"/>
                  <a:gd name="T12" fmla="*/ 0 w 1037"/>
                  <a:gd name="T13" fmla="*/ 0 h 773"/>
                  <a:gd name="T14" fmla="*/ 0 w 1037"/>
                  <a:gd name="T15" fmla="*/ 0 h 773"/>
                  <a:gd name="T16" fmla="*/ 0 w 1037"/>
                  <a:gd name="T17" fmla="*/ 0 h 773"/>
                  <a:gd name="T18" fmla="*/ 0 w 1037"/>
                  <a:gd name="T19" fmla="*/ 0 h 773"/>
                  <a:gd name="T20" fmla="*/ 0 w 1037"/>
                  <a:gd name="T21" fmla="*/ 0 h 773"/>
                  <a:gd name="T22" fmla="*/ 0 w 1037"/>
                  <a:gd name="T23" fmla="*/ 0 h 773"/>
                  <a:gd name="T24" fmla="*/ 0 w 1037"/>
                  <a:gd name="T25" fmla="*/ 0 h 773"/>
                  <a:gd name="T26" fmla="*/ 0 w 1037"/>
                  <a:gd name="T27" fmla="*/ 0 h 773"/>
                  <a:gd name="T28" fmla="*/ 0 w 1037"/>
                  <a:gd name="T29" fmla="*/ 0 h 773"/>
                  <a:gd name="T30" fmla="*/ 0 w 1037"/>
                  <a:gd name="T31" fmla="*/ 0 h 773"/>
                  <a:gd name="T32" fmla="*/ 0 w 1037"/>
                  <a:gd name="T33" fmla="*/ 0 h 773"/>
                  <a:gd name="T34" fmla="*/ 0 w 1037"/>
                  <a:gd name="T35" fmla="*/ 0 h 773"/>
                  <a:gd name="T36" fmla="*/ 0 w 1037"/>
                  <a:gd name="T37" fmla="*/ 0 h 773"/>
                  <a:gd name="T38" fmla="*/ 0 w 1037"/>
                  <a:gd name="T39" fmla="*/ 0 h 773"/>
                  <a:gd name="T40" fmla="*/ 0 w 1037"/>
                  <a:gd name="T41" fmla="*/ 0 h 773"/>
                  <a:gd name="T42" fmla="*/ 0 w 1037"/>
                  <a:gd name="T43" fmla="*/ 0 h 773"/>
                  <a:gd name="T44" fmla="*/ 0 w 1037"/>
                  <a:gd name="T45" fmla="*/ 0 h 773"/>
                  <a:gd name="T46" fmla="*/ 0 w 1037"/>
                  <a:gd name="T47" fmla="*/ 0 h 773"/>
                  <a:gd name="T48" fmla="*/ 0 w 1037"/>
                  <a:gd name="T49" fmla="*/ 0 h 773"/>
                  <a:gd name="T50" fmla="*/ 0 w 1037"/>
                  <a:gd name="T51" fmla="*/ 0 h 773"/>
                  <a:gd name="T52" fmla="*/ 0 w 1037"/>
                  <a:gd name="T53" fmla="*/ 0 h 773"/>
                  <a:gd name="T54" fmla="*/ 0 w 1037"/>
                  <a:gd name="T55" fmla="*/ 0 h 773"/>
                  <a:gd name="T56" fmla="*/ 0 w 1037"/>
                  <a:gd name="T57" fmla="*/ 0 h 773"/>
                  <a:gd name="T58" fmla="*/ 0 w 1037"/>
                  <a:gd name="T59" fmla="*/ 0 h 773"/>
                  <a:gd name="T60" fmla="*/ 0 w 1037"/>
                  <a:gd name="T61" fmla="*/ 0 h 773"/>
                  <a:gd name="T62" fmla="*/ 0 w 1037"/>
                  <a:gd name="T63" fmla="*/ 0 h 773"/>
                  <a:gd name="T64" fmla="*/ 0 w 1037"/>
                  <a:gd name="T65" fmla="*/ 0 h 7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37" h="773">
                    <a:moveTo>
                      <a:pt x="0" y="386"/>
                    </a:moveTo>
                    <a:lnTo>
                      <a:pt x="11" y="309"/>
                    </a:lnTo>
                    <a:lnTo>
                      <a:pt x="41" y="236"/>
                    </a:lnTo>
                    <a:lnTo>
                      <a:pt x="89" y="170"/>
                    </a:lnTo>
                    <a:lnTo>
                      <a:pt x="152" y="113"/>
                    </a:lnTo>
                    <a:lnTo>
                      <a:pt x="228" y="66"/>
                    </a:lnTo>
                    <a:lnTo>
                      <a:pt x="317" y="30"/>
                    </a:lnTo>
                    <a:lnTo>
                      <a:pt x="414" y="8"/>
                    </a:lnTo>
                    <a:lnTo>
                      <a:pt x="519" y="0"/>
                    </a:lnTo>
                    <a:lnTo>
                      <a:pt x="623" y="8"/>
                    </a:lnTo>
                    <a:lnTo>
                      <a:pt x="721" y="30"/>
                    </a:lnTo>
                    <a:lnTo>
                      <a:pt x="809" y="66"/>
                    </a:lnTo>
                    <a:lnTo>
                      <a:pt x="885" y="113"/>
                    </a:lnTo>
                    <a:lnTo>
                      <a:pt x="948" y="170"/>
                    </a:lnTo>
                    <a:lnTo>
                      <a:pt x="996" y="236"/>
                    </a:lnTo>
                    <a:lnTo>
                      <a:pt x="1027" y="309"/>
                    </a:lnTo>
                    <a:lnTo>
                      <a:pt x="1037" y="386"/>
                    </a:lnTo>
                    <a:lnTo>
                      <a:pt x="1027" y="465"/>
                    </a:lnTo>
                    <a:lnTo>
                      <a:pt x="996" y="537"/>
                    </a:lnTo>
                    <a:lnTo>
                      <a:pt x="948" y="603"/>
                    </a:lnTo>
                    <a:lnTo>
                      <a:pt x="885" y="660"/>
                    </a:lnTo>
                    <a:lnTo>
                      <a:pt x="809" y="708"/>
                    </a:lnTo>
                    <a:lnTo>
                      <a:pt x="721" y="743"/>
                    </a:lnTo>
                    <a:lnTo>
                      <a:pt x="623" y="765"/>
                    </a:lnTo>
                    <a:lnTo>
                      <a:pt x="519" y="773"/>
                    </a:lnTo>
                    <a:lnTo>
                      <a:pt x="414" y="765"/>
                    </a:lnTo>
                    <a:lnTo>
                      <a:pt x="317" y="743"/>
                    </a:lnTo>
                    <a:lnTo>
                      <a:pt x="228" y="708"/>
                    </a:lnTo>
                    <a:lnTo>
                      <a:pt x="152" y="660"/>
                    </a:lnTo>
                    <a:lnTo>
                      <a:pt x="89" y="603"/>
                    </a:lnTo>
                    <a:lnTo>
                      <a:pt x="41" y="537"/>
                    </a:lnTo>
                    <a:lnTo>
                      <a:pt x="11" y="465"/>
                    </a:lnTo>
                    <a:lnTo>
                      <a:pt x="0" y="38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31" name="Freeform 1110"/>
              <p:cNvSpPr>
                <a:spLocks/>
              </p:cNvSpPr>
              <p:nvPr/>
            </p:nvSpPr>
            <p:spPr bwMode="auto">
              <a:xfrm>
                <a:off x="1358" y="937"/>
                <a:ext cx="209" cy="42"/>
              </a:xfrm>
              <a:custGeom>
                <a:avLst/>
                <a:gdLst>
                  <a:gd name="T0" fmla="*/ 0 w 1876"/>
                  <a:gd name="T1" fmla="*/ 0 h 375"/>
                  <a:gd name="T2" fmla="*/ 0 w 1876"/>
                  <a:gd name="T3" fmla="*/ 0 h 375"/>
                  <a:gd name="T4" fmla="*/ 0 w 1876"/>
                  <a:gd name="T5" fmla="*/ 0 h 375"/>
                  <a:gd name="T6" fmla="*/ 0 w 1876"/>
                  <a:gd name="T7" fmla="*/ 0 h 375"/>
                  <a:gd name="T8" fmla="*/ 0 w 1876"/>
                  <a:gd name="T9" fmla="*/ 0 h 375"/>
                  <a:gd name="T10" fmla="*/ 0 w 1876"/>
                  <a:gd name="T11" fmla="*/ 0 h 375"/>
                  <a:gd name="T12" fmla="*/ 0 w 1876"/>
                  <a:gd name="T13" fmla="*/ 0 h 375"/>
                  <a:gd name="T14" fmla="*/ 0 w 1876"/>
                  <a:gd name="T15" fmla="*/ 0 h 375"/>
                  <a:gd name="T16" fmla="*/ 0 w 1876"/>
                  <a:gd name="T17" fmla="*/ 0 h 375"/>
                  <a:gd name="T18" fmla="*/ 0 w 1876"/>
                  <a:gd name="T19" fmla="*/ 0 h 375"/>
                  <a:gd name="T20" fmla="*/ 0 w 1876"/>
                  <a:gd name="T21" fmla="*/ 0 h 375"/>
                  <a:gd name="T22" fmla="*/ 0 w 1876"/>
                  <a:gd name="T23" fmla="*/ 0 h 375"/>
                  <a:gd name="T24" fmla="*/ 0 w 1876"/>
                  <a:gd name="T25" fmla="*/ 0 h 375"/>
                  <a:gd name="T26" fmla="*/ 0 w 1876"/>
                  <a:gd name="T27" fmla="*/ 0 h 375"/>
                  <a:gd name="T28" fmla="*/ 0 w 1876"/>
                  <a:gd name="T29" fmla="*/ 0 h 375"/>
                  <a:gd name="T30" fmla="*/ 0 w 1876"/>
                  <a:gd name="T31" fmla="*/ 0 h 375"/>
                  <a:gd name="T32" fmla="*/ 0 w 1876"/>
                  <a:gd name="T33" fmla="*/ 0 h 375"/>
                  <a:gd name="T34" fmla="*/ 0 w 1876"/>
                  <a:gd name="T35" fmla="*/ 0 h 375"/>
                  <a:gd name="T36" fmla="*/ 0 w 1876"/>
                  <a:gd name="T37" fmla="*/ 0 h 375"/>
                  <a:gd name="T38" fmla="*/ 0 w 1876"/>
                  <a:gd name="T39" fmla="*/ 0 h 375"/>
                  <a:gd name="T40" fmla="*/ 0 w 1876"/>
                  <a:gd name="T41" fmla="*/ 0 h 375"/>
                  <a:gd name="T42" fmla="*/ 0 w 1876"/>
                  <a:gd name="T43" fmla="*/ 0 h 375"/>
                  <a:gd name="T44" fmla="*/ 0 w 1876"/>
                  <a:gd name="T45" fmla="*/ 0 h 375"/>
                  <a:gd name="T46" fmla="*/ 0 w 1876"/>
                  <a:gd name="T47" fmla="*/ 0 h 375"/>
                  <a:gd name="T48" fmla="*/ 0 w 1876"/>
                  <a:gd name="T49" fmla="*/ 0 h 375"/>
                  <a:gd name="T50" fmla="*/ 0 w 1876"/>
                  <a:gd name="T51" fmla="*/ 0 h 375"/>
                  <a:gd name="T52" fmla="*/ 0 w 1876"/>
                  <a:gd name="T53" fmla="*/ 0 h 375"/>
                  <a:gd name="T54" fmla="*/ 0 w 1876"/>
                  <a:gd name="T55" fmla="*/ 0 h 375"/>
                  <a:gd name="T56" fmla="*/ 0 w 1876"/>
                  <a:gd name="T57" fmla="*/ 0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6" h="375">
                    <a:moveTo>
                      <a:pt x="1876" y="355"/>
                    </a:moveTo>
                    <a:lnTo>
                      <a:pt x="0" y="375"/>
                    </a:lnTo>
                    <a:lnTo>
                      <a:pt x="92" y="361"/>
                    </a:lnTo>
                    <a:lnTo>
                      <a:pt x="162" y="333"/>
                    </a:lnTo>
                    <a:lnTo>
                      <a:pt x="219" y="298"/>
                    </a:lnTo>
                    <a:lnTo>
                      <a:pt x="269" y="261"/>
                    </a:lnTo>
                    <a:lnTo>
                      <a:pt x="318" y="227"/>
                    </a:lnTo>
                    <a:lnTo>
                      <a:pt x="373" y="204"/>
                    </a:lnTo>
                    <a:lnTo>
                      <a:pt x="440" y="198"/>
                    </a:lnTo>
                    <a:lnTo>
                      <a:pt x="481" y="202"/>
                    </a:lnTo>
                    <a:lnTo>
                      <a:pt x="528" y="212"/>
                    </a:lnTo>
                    <a:lnTo>
                      <a:pt x="611" y="120"/>
                    </a:lnTo>
                    <a:lnTo>
                      <a:pt x="703" y="54"/>
                    </a:lnTo>
                    <a:lnTo>
                      <a:pt x="800" y="14"/>
                    </a:lnTo>
                    <a:lnTo>
                      <a:pt x="901" y="0"/>
                    </a:lnTo>
                    <a:lnTo>
                      <a:pt x="1002" y="13"/>
                    </a:lnTo>
                    <a:lnTo>
                      <a:pt x="1100" y="52"/>
                    </a:lnTo>
                    <a:lnTo>
                      <a:pt x="1190" y="118"/>
                    </a:lnTo>
                    <a:lnTo>
                      <a:pt x="1271" y="212"/>
                    </a:lnTo>
                    <a:lnTo>
                      <a:pt x="1322" y="195"/>
                    </a:lnTo>
                    <a:lnTo>
                      <a:pt x="1366" y="184"/>
                    </a:lnTo>
                    <a:lnTo>
                      <a:pt x="1441" y="184"/>
                    </a:lnTo>
                    <a:lnTo>
                      <a:pt x="1502" y="204"/>
                    </a:lnTo>
                    <a:lnTo>
                      <a:pt x="1558" y="237"/>
                    </a:lnTo>
                    <a:lnTo>
                      <a:pt x="1616" y="275"/>
                    </a:lnTo>
                    <a:lnTo>
                      <a:pt x="1684" y="313"/>
                    </a:lnTo>
                    <a:lnTo>
                      <a:pt x="1768" y="343"/>
                    </a:lnTo>
                    <a:lnTo>
                      <a:pt x="1818" y="351"/>
                    </a:lnTo>
                    <a:lnTo>
                      <a:pt x="1876" y="355"/>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32" name="Freeform 1111"/>
              <p:cNvSpPr>
                <a:spLocks/>
              </p:cNvSpPr>
              <p:nvPr/>
            </p:nvSpPr>
            <p:spPr bwMode="auto">
              <a:xfrm>
                <a:off x="1358" y="937"/>
                <a:ext cx="209" cy="42"/>
              </a:xfrm>
              <a:custGeom>
                <a:avLst/>
                <a:gdLst>
                  <a:gd name="T0" fmla="*/ 0 w 1876"/>
                  <a:gd name="T1" fmla="*/ 0 h 375"/>
                  <a:gd name="T2" fmla="*/ 0 w 1876"/>
                  <a:gd name="T3" fmla="*/ 0 h 375"/>
                  <a:gd name="T4" fmla="*/ 0 w 1876"/>
                  <a:gd name="T5" fmla="*/ 0 h 375"/>
                  <a:gd name="T6" fmla="*/ 0 w 1876"/>
                  <a:gd name="T7" fmla="*/ 0 h 375"/>
                  <a:gd name="T8" fmla="*/ 0 w 1876"/>
                  <a:gd name="T9" fmla="*/ 0 h 375"/>
                  <a:gd name="T10" fmla="*/ 0 w 1876"/>
                  <a:gd name="T11" fmla="*/ 0 h 375"/>
                  <a:gd name="T12" fmla="*/ 0 w 1876"/>
                  <a:gd name="T13" fmla="*/ 0 h 375"/>
                  <a:gd name="T14" fmla="*/ 0 w 1876"/>
                  <a:gd name="T15" fmla="*/ 0 h 375"/>
                  <a:gd name="T16" fmla="*/ 0 w 1876"/>
                  <a:gd name="T17" fmla="*/ 0 h 375"/>
                  <a:gd name="T18" fmla="*/ 0 w 1876"/>
                  <a:gd name="T19" fmla="*/ 0 h 375"/>
                  <a:gd name="T20" fmla="*/ 0 w 1876"/>
                  <a:gd name="T21" fmla="*/ 0 h 375"/>
                  <a:gd name="T22" fmla="*/ 0 w 1876"/>
                  <a:gd name="T23" fmla="*/ 0 h 375"/>
                  <a:gd name="T24" fmla="*/ 0 w 1876"/>
                  <a:gd name="T25" fmla="*/ 0 h 375"/>
                  <a:gd name="T26" fmla="*/ 0 w 1876"/>
                  <a:gd name="T27" fmla="*/ 0 h 375"/>
                  <a:gd name="T28" fmla="*/ 0 w 1876"/>
                  <a:gd name="T29" fmla="*/ 0 h 375"/>
                  <a:gd name="T30" fmla="*/ 0 w 1876"/>
                  <a:gd name="T31" fmla="*/ 0 h 375"/>
                  <a:gd name="T32" fmla="*/ 0 w 1876"/>
                  <a:gd name="T33" fmla="*/ 0 h 375"/>
                  <a:gd name="T34" fmla="*/ 0 w 1876"/>
                  <a:gd name="T35" fmla="*/ 0 h 375"/>
                  <a:gd name="T36" fmla="*/ 0 w 1876"/>
                  <a:gd name="T37" fmla="*/ 0 h 375"/>
                  <a:gd name="T38" fmla="*/ 0 w 1876"/>
                  <a:gd name="T39" fmla="*/ 0 h 375"/>
                  <a:gd name="T40" fmla="*/ 0 w 1876"/>
                  <a:gd name="T41" fmla="*/ 0 h 375"/>
                  <a:gd name="T42" fmla="*/ 0 w 1876"/>
                  <a:gd name="T43" fmla="*/ 0 h 375"/>
                  <a:gd name="T44" fmla="*/ 0 w 1876"/>
                  <a:gd name="T45" fmla="*/ 0 h 375"/>
                  <a:gd name="T46" fmla="*/ 0 w 1876"/>
                  <a:gd name="T47" fmla="*/ 0 h 375"/>
                  <a:gd name="T48" fmla="*/ 0 w 1876"/>
                  <a:gd name="T49" fmla="*/ 0 h 375"/>
                  <a:gd name="T50" fmla="*/ 0 w 1876"/>
                  <a:gd name="T51" fmla="*/ 0 h 375"/>
                  <a:gd name="T52" fmla="*/ 0 w 1876"/>
                  <a:gd name="T53" fmla="*/ 0 h 375"/>
                  <a:gd name="T54" fmla="*/ 0 w 1876"/>
                  <a:gd name="T55" fmla="*/ 0 h 375"/>
                  <a:gd name="T56" fmla="*/ 0 w 1876"/>
                  <a:gd name="T57" fmla="*/ 0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6" h="375">
                    <a:moveTo>
                      <a:pt x="1876" y="355"/>
                    </a:moveTo>
                    <a:lnTo>
                      <a:pt x="0" y="375"/>
                    </a:lnTo>
                    <a:lnTo>
                      <a:pt x="92" y="361"/>
                    </a:lnTo>
                    <a:lnTo>
                      <a:pt x="162" y="333"/>
                    </a:lnTo>
                    <a:lnTo>
                      <a:pt x="219" y="298"/>
                    </a:lnTo>
                    <a:lnTo>
                      <a:pt x="269" y="261"/>
                    </a:lnTo>
                    <a:lnTo>
                      <a:pt x="318" y="227"/>
                    </a:lnTo>
                    <a:lnTo>
                      <a:pt x="373" y="204"/>
                    </a:lnTo>
                    <a:lnTo>
                      <a:pt x="440" y="198"/>
                    </a:lnTo>
                    <a:lnTo>
                      <a:pt x="481" y="202"/>
                    </a:lnTo>
                    <a:lnTo>
                      <a:pt x="528" y="212"/>
                    </a:lnTo>
                    <a:lnTo>
                      <a:pt x="611" y="120"/>
                    </a:lnTo>
                    <a:lnTo>
                      <a:pt x="703" y="54"/>
                    </a:lnTo>
                    <a:lnTo>
                      <a:pt x="800" y="14"/>
                    </a:lnTo>
                    <a:lnTo>
                      <a:pt x="901" y="0"/>
                    </a:lnTo>
                    <a:lnTo>
                      <a:pt x="1002" y="13"/>
                    </a:lnTo>
                    <a:lnTo>
                      <a:pt x="1100" y="52"/>
                    </a:lnTo>
                    <a:lnTo>
                      <a:pt x="1190" y="118"/>
                    </a:lnTo>
                    <a:lnTo>
                      <a:pt x="1271" y="212"/>
                    </a:lnTo>
                    <a:lnTo>
                      <a:pt x="1322" y="195"/>
                    </a:lnTo>
                    <a:lnTo>
                      <a:pt x="1366" y="184"/>
                    </a:lnTo>
                    <a:lnTo>
                      <a:pt x="1441" y="184"/>
                    </a:lnTo>
                    <a:lnTo>
                      <a:pt x="1502" y="204"/>
                    </a:lnTo>
                    <a:lnTo>
                      <a:pt x="1558" y="237"/>
                    </a:lnTo>
                    <a:lnTo>
                      <a:pt x="1616" y="275"/>
                    </a:lnTo>
                    <a:lnTo>
                      <a:pt x="1684" y="313"/>
                    </a:lnTo>
                    <a:lnTo>
                      <a:pt x="1768" y="343"/>
                    </a:lnTo>
                    <a:lnTo>
                      <a:pt x="1818" y="351"/>
                    </a:lnTo>
                    <a:lnTo>
                      <a:pt x="1876" y="35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33" name="Freeform 1112"/>
              <p:cNvSpPr>
                <a:spLocks/>
              </p:cNvSpPr>
              <p:nvPr/>
            </p:nvSpPr>
            <p:spPr bwMode="auto">
              <a:xfrm>
                <a:off x="1350" y="976"/>
                <a:ext cx="10" cy="868"/>
              </a:xfrm>
              <a:custGeom>
                <a:avLst/>
                <a:gdLst>
                  <a:gd name="T0" fmla="*/ 0 w 93"/>
                  <a:gd name="T1" fmla="*/ 0 h 7811"/>
                  <a:gd name="T2" fmla="*/ 0 w 93"/>
                  <a:gd name="T3" fmla="*/ 0 h 7811"/>
                  <a:gd name="T4" fmla="*/ 0 w 93"/>
                  <a:gd name="T5" fmla="*/ 0 h 7811"/>
                  <a:gd name="T6" fmla="*/ 0 w 93"/>
                  <a:gd name="T7" fmla="*/ 0 h 7811"/>
                  <a:gd name="T8" fmla="*/ 0 w 93"/>
                  <a:gd name="T9" fmla="*/ 0 h 78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7811">
                    <a:moveTo>
                      <a:pt x="93" y="7811"/>
                    </a:moveTo>
                    <a:lnTo>
                      <a:pt x="93" y="0"/>
                    </a:lnTo>
                    <a:lnTo>
                      <a:pt x="0" y="97"/>
                    </a:lnTo>
                    <a:lnTo>
                      <a:pt x="0" y="7727"/>
                    </a:lnTo>
                    <a:lnTo>
                      <a:pt x="93" y="78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34" name="Freeform 1113"/>
              <p:cNvSpPr>
                <a:spLocks/>
              </p:cNvSpPr>
              <p:nvPr/>
            </p:nvSpPr>
            <p:spPr bwMode="auto">
              <a:xfrm>
                <a:off x="1350" y="976"/>
                <a:ext cx="10" cy="868"/>
              </a:xfrm>
              <a:custGeom>
                <a:avLst/>
                <a:gdLst>
                  <a:gd name="T0" fmla="*/ 0 w 93"/>
                  <a:gd name="T1" fmla="*/ 0 h 7811"/>
                  <a:gd name="T2" fmla="*/ 0 w 93"/>
                  <a:gd name="T3" fmla="*/ 0 h 7811"/>
                  <a:gd name="T4" fmla="*/ 0 w 93"/>
                  <a:gd name="T5" fmla="*/ 0 h 7811"/>
                  <a:gd name="T6" fmla="*/ 0 w 93"/>
                  <a:gd name="T7" fmla="*/ 0 h 7811"/>
                  <a:gd name="T8" fmla="*/ 0 w 93"/>
                  <a:gd name="T9" fmla="*/ 0 h 78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7811">
                    <a:moveTo>
                      <a:pt x="93" y="7811"/>
                    </a:moveTo>
                    <a:lnTo>
                      <a:pt x="93" y="0"/>
                    </a:lnTo>
                    <a:lnTo>
                      <a:pt x="0" y="97"/>
                    </a:lnTo>
                    <a:lnTo>
                      <a:pt x="0" y="7727"/>
                    </a:lnTo>
                    <a:lnTo>
                      <a:pt x="93" y="7811"/>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35" name="Freeform 1114"/>
              <p:cNvSpPr>
                <a:spLocks/>
              </p:cNvSpPr>
              <p:nvPr/>
            </p:nvSpPr>
            <p:spPr bwMode="auto">
              <a:xfrm>
                <a:off x="1323" y="987"/>
                <a:ext cx="27" cy="848"/>
              </a:xfrm>
              <a:custGeom>
                <a:avLst/>
                <a:gdLst>
                  <a:gd name="T0" fmla="*/ 0 w 243"/>
                  <a:gd name="T1" fmla="*/ 0 h 7631"/>
                  <a:gd name="T2" fmla="*/ 0 w 243"/>
                  <a:gd name="T3" fmla="*/ 0 h 7631"/>
                  <a:gd name="T4" fmla="*/ 0 w 243"/>
                  <a:gd name="T5" fmla="*/ 0 h 7631"/>
                  <a:gd name="T6" fmla="*/ 0 w 243"/>
                  <a:gd name="T7" fmla="*/ 0 h 7631"/>
                  <a:gd name="T8" fmla="*/ 0 w 243"/>
                  <a:gd name="T9" fmla="*/ 0 h 76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7631">
                    <a:moveTo>
                      <a:pt x="0" y="7631"/>
                    </a:moveTo>
                    <a:lnTo>
                      <a:pt x="0" y="0"/>
                    </a:lnTo>
                    <a:lnTo>
                      <a:pt x="243" y="1"/>
                    </a:lnTo>
                    <a:lnTo>
                      <a:pt x="243" y="7631"/>
                    </a:lnTo>
                    <a:lnTo>
                      <a:pt x="0" y="7631"/>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36" name="Freeform 1115"/>
              <p:cNvSpPr>
                <a:spLocks/>
              </p:cNvSpPr>
              <p:nvPr/>
            </p:nvSpPr>
            <p:spPr bwMode="auto">
              <a:xfrm>
                <a:off x="1323" y="987"/>
                <a:ext cx="27" cy="848"/>
              </a:xfrm>
              <a:custGeom>
                <a:avLst/>
                <a:gdLst>
                  <a:gd name="T0" fmla="*/ 0 w 243"/>
                  <a:gd name="T1" fmla="*/ 0 h 7631"/>
                  <a:gd name="T2" fmla="*/ 0 w 243"/>
                  <a:gd name="T3" fmla="*/ 0 h 7631"/>
                  <a:gd name="T4" fmla="*/ 0 w 243"/>
                  <a:gd name="T5" fmla="*/ 0 h 7631"/>
                  <a:gd name="T6" fmla="*/ 0 w 243"/>
                  <a:gd name="T7" fmla="*/ 0 h 7631"/>
                  <a:gd name="T8" fmla="*/ 0 w 243"/>
                  <a:gd name="T9" fmla="*/ 0 h 76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7631">
                    <a:moveTo>
                      <a:pt x="0" y="7631"/>
                    </a:moveTo>
                    <a:lnTo>
                      <a:pt x="0" y="0"/>
                    </a:lnTo>
                    <a:lnTo>
                      <a:pt x="243" y="1"/>
                    </a:lnTo>
                    <a:lnTo>
                      <a:pt x="243" y="7631"/>
                    </a:lnTo>
                    <a:lnTo>
                      <a:pt x="0" y="7631"/>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37" name="Freeform 1116"/>
              <p:cNvSpPr>
                <a:spLocks/>
              </p:cNvSpPr>
              <p:nvPr/>
            </p:nvSpPr>
            <p:spPr bwMode="auto">
              <a:xfrm>
                <a:off x="1441" y="756"/>
                <a:ext cx="55" cy="156"/>
              </a:xfrm>
              <a:custGeom>
                <a:avLst/>
                <a:gdLst>
                  <a:gd name="T0" fmla="*/ 0 w 492"/>
                  <a:gd name="T1" fmla="*/ 0 h 1403"/>
                  <a:gd name="T2" fmla="*/ 0 w 492"/>
                  <a:gd name="T3" fmla="*/ 0 h 1403"/>
                  <a:gd name="T4" fmla="*/ 0 w 492"/>
                  <a:gd name="T5" fmla="*/ 0 h 1403"/>
                  <a:gd name="T6" fmla="*/ 0 w 492"/>
                  <a:gd name="T7" fmla="*/ 0 h 1403"/>
                  <a:gd name="T8" fmla="*/ 0 w 492"/>
                  <a:gd name="T9" fmla="*/ 0 h 1403"/>
                  <a:gd name="T10" fmla="*/ 0 w 492"/>
                  <a:gd name="T11" fmla="*/ 0 h 1403"/>
                  <a:gd name="T12" fmla="*/ 0 w 492"/>
                  <a:gd name="T13" fmla="*/ 0 h 1403"/>
                  <a:gd name="T14" fmla="*/ 0 w 492"/>
                  <a:gd name="T15" fmla="*/ 0 h 1403"/>
                  <a:gd name="T16" fmla="*/ 0 w 492"/>
                  <a:gd name="T17" fmla="*/ 0 h 1403"/>
                  <a:gd name="T18" fmla="*/ 0 w 492"/>
                  <a:gd name="T19" fmla="*/ 0 h 1403"/>
                  <a:gd name="T20" fmla="*/ 0 w 492"/>
                  <a:gd name="T21" fmla="*/ 0 h 1403"/>
                  <a:gd name="T22" fmla="*/ 0 w 492"/>
                  <a:gd name="T23" fmla="*/ 0 h 1403"/>
                  <a:gd name="T24" fmla="*/ 0 w 492"/>
                  <a:gd name="T25" fmla="*/ 0 h 1403"/>
                  <a:gd name="T26" fmla="*/ 0 w 492"/>
                  <a:gd name="T27" fmla="*/ 0 h 1403"/>
                  <a:gd name="T28" fmla="*/ 0 w 492"/>
                  <a:gd name="T29" fmla="*/ 0 h 1403"/>
                  <a:gd name="T30" fmla="*/ 0 w 492"/>
                  <a:gd name="T31" fmla="*/ 0 h 1403"/>
                  <a:gd name="T32" fmla="*/ 0 w 492"/>
                  <a:gd name="T33" fmla="*/ 0 h 1403"/>
                  <a:gd name="T34" fmla="*/ 0 w 492"/>
                  <a:gd name="T35" fmla="*/ 0 h 1403"/>
                  <a:gd name="T36" fmla="*/ 0 w 492"/>
                  <a:gd name="T37" fmla="*/ 0 h 1403"/>
                  <a:gd name="T38" fmla="*/ 0 w 492"/>
                  <a:gd name="T39" fmla="*/ 0 h 1403"/>
                  <a:gd name="T40" fmla="*/ 0 w 492"/>
                  <a:gd name="T41" fmla="*/ 0 h 1403"/>
                  <a:gd name="T42" fmla="*/ 0 w 492"/>
                  <a:gd name="T43" fmla="*/ 0 h 1403"/>
                  <a:gd name="T44" fmla="*/ 0 w 492"/>
                  <a:gd name="T45" fmla="*/ 0 h 1403"/>
                  <a:gd name="T46" fmla="*/ 0 w 492"/>
                  <a:gd name="T47" fmla="*/ 0 h 1403"/>
                  <a:gd name="T48" fmla="*/ 0 w 492"/>
                  <a:gd name="T49" fmla="*/ 0 h 1403"/>
                  <a:gd name="T50" fmla="*/ 0 w 492"/>
                  <a:gd name="T51" fmla="*/ 0 h 1403"/>
                  <a:gd name="T52" fmla="*/ 0 w 492"/>
                  <a:gd name="T53" fmla="*/ 0 h 1403"/>
                  <a:gd name="T54" fmla="*/ 0 w 492"/>
                  <a:gd name="T55" fmla="*/ 0 h 1403"/>
                  <a:gd name="T56" fmla="*/ 0 w 492"/>
                  <a:gd name="T57" fmla="*/ 0 h 1403"/>
                  <a:gd name="T58" fmla="*/ 0 w 492"/>
                  <a:gd name="T59" fmla="*/ 0 h 1403"/>
                  <a:gd name="T60" fmla="*/ 0 w 492"/>
                  <a:gd name="T61" fmla="*/ 0 h 1403"/>
                  <a:gd name="T62" fmla="*/ 0 w 492"/>
                  <a:gd name="T63" fmla="*/ 0 h 1403"/>
                  <a:gd name="T64" fmla="*/ 0 w 492"/>
                  <a:gd name="T65" fmla="*/ 0 h 1403"/>
                  <a:gd name="T66" fmla="*/ 0 w 492"/>
                  <a:gd name="T67" fmla="*/ 0 h 1403"/>
                  <a:gd name="T68" fmla="*/ 0 w 492"/>
                  <a:gd name="T69" fmla="*/ 0 h 1403"/>
                  <a:gd name="T70" fmla="*/ 0 w 492"/>
                  <a:gd name="T71" fmla="*/ 0 h 1403"/>
                  <a:gd name="T72" fmla="*/ 0 w 492"/>
                  <a:gd name="T73" fmla="*/ 0 h 1403"/>
                  <a:gd name="T74" fmla="*/ 0 w 492"/>
                  <a:gd name="T75" fmla="*/ 0 h 1403"/>
                  <a:gd name="T76" fmla="*/ 0 w 492"/>
                  <a:gd name="T77" fmla="*/ 0 h 1403"/>
                  <a:gd name="T78" fmla="*/ 0 w 492"/>
                  <a:gd name="T79" fmla="*/ 0 h 1403"/>
                  <a:gd name="T80" fmla="*/ 0 w 492"/>
                  <a:gd name="T81" fmla="*/ 0 h 1403"/>
                  <a:gd name="T82" fmla="*/ 0 w 492"/>
                  <a:gd name="T83" fmla="*/ 0 h 1403"/>
                  <a:gd name="T84" fmla="*/ 0 w 492"/>
                  <a:gd name="T85" fmla="*/ 0 h 1403"/>
                  <a:gd name="T86" fmla="*/ 0 w 492"/>
                  <a:gd name="T87" fmla="*/ 0 h 140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92" h="1403">
                    <a:moveTo>
                      <a:pt x="191" y="14"/>
                    </a:moveTo>
                    <a:lnTo>
                      <a:pt x="168" y="108"/>
                    </a:lnTo>
                    <a:lnTo>
                      <a:pt x="160" y="206"/>
                    </a:lnTo>
                    <a:lnTo>
                      <a:pt x="163" y="306"/>
                    </a:lnTo>
                    <a:lnTo>
                      <a:pt x="176" y="408"/>
                    </a:lnTo>
                    <a:lnTo>
                      <a:pt x="222" y="611"/>
                    </a:lnTo>
                    <a:lnTo>
                      <a:pt x="276" y="802"/>
                    </a:lnTo>
                    <a:lnTo>
                      <a:pt x="300" y="891"/>
                    </a:lnTo>
                    <a:lnTo>
                      <a:pt x="320" y="973"/>
                    </a:lnTo>
                    <a:lnTo>
                      <a:pt x="330" y="1046"/>
                    </a:lnTo>
                    <a:lnTo>
                      <a:pt x="331" y="1111"/>
                    </a:lnTo>
                    <a:lnTo>
                      <a:pt x="319" y="1164"/>
                    </a:lnTo>
                    <a:lnTo>
                      <a:pt x="292" y="1204"/>
                    </a:lnTo>
                    <a:lnTo>
                      <a:pt x="246" y="1232"/>
                    </a:lnTo>
                    <a:lnTo>
                      <a:pt x="181" y="1244"/>
                    </a:lnTo>
                    <a:lnTo>
                      <a:pt x="124" y="1254"/>
                    </a:lnTo>
                    <a:lnTo>
                      <a:pt x="76" y="1267"/>
                    </a:lnTo>
                    <a:lnTo>
                      <a:pt x="35" y="1286"/>
                    </a:lnTo>
                    <a:lnTo>
                      <a:pt x="0" y="1315"/>
                    </a:lnTo>
                    <a:lnTo>
                      <a:pt x="60" y="1362"/>
                    </a:lnTo>
                    <a:lnTo>
                      <a:pt x="122" y="1390"/>
                    </a:lnTo>
                    <a:lnTo>
                      <a:pt x="184" y="1403"/>
                    </a:lnTo>
                    <a:lnTo>
                      <a:pt x="245" y="1402"/>
                    </a:lnTo>
                    <a:lnTo>
                      <a:pt x="302" y="1391"/>
                    </a:lnTo>
                    <a:lnTo>
                      <a:pt x="353" y="1371"/>
                    </a:lnTo>
                    <a:lnTo>
                      <a:pt x="395" y="1346"/>
                    </a:lnTo>
                    <a:lnTo>
                      <a:pt x="425" y="1318"/>
                    </a:lnTo>
                    <a:lnTo>
                      <a:pt x="464" y="1277"/>
                    </a:lnTo>
                    <a:lnTo>
                      <a:pt x="484" y="1222"/>
                    </a:lnTo>
                    <a:lnTo>
                      <a:pt x="492" y="1158"/>
                    </a:lnTo>
                    <a:lnTo>
                      <a:pt x="489" y="1086"/>
                    </a:lnTo>
                    <a:lnTo>
                      <a:pt x="462" y="935"/>
                    </a:lnTo>
                    <a:lnTo>
                      <a:pt x="432" y="793"/>
                    </a:lnTo>
                    <a:lnTo>
                      <a:pt x="410" y="708"/>
                    </a:lnTo>
                    <a:lnTo>
                      <a:pt x="383" y="626"/>
                    </a:lnTo>
                    <a:lnTo>
                      <a:pt x="330" y="463"/>
                    </a:lnTo>
                    <a:lnTo>
                      <a:pt x="311" y="373"/>
                    </a:lnTo>
                    <a:lnTo>
                      <a:pt x="302" y="273"/>
                    </a:lnTo>
                    <a:lnTo>
                      <a:pt x="309" y="161"/>
                    </a:lnTo>
                    <a:lnTo>
                      <a:pt x="335" y="31"/>
                    </a:lnTo>
                    <a:lnTo>
                      <a:pt x="304" y="13"/>
                    </a:lnTo>
                    <a:lnTo>
                      <a:pt x="264" y="1"/>
                    </a:lnTo>
                    <a:lnTo>
                      <a:pt x="223" y="0"/>
                    </a:lnTo>
                    <a:lnTo>
                      <a:pt x="191" y="14"/>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38" name="Freeform 1117"/>
              <p:cNvSpPr>
                <a:spLocks/>
              </p:cNvSpPr>
              <p:nvPr/>
            </p:nvSpPr>
            <p:spPr bwMode="auto">
              <a:xfrm>
                <a:off x="1441" y="756"/>
                <a:ext cx="55" cy="156"/>
              </a:xfrm>
              <a:custGeom>
                <a:avLst/>
                <a:gdLst>
                  <a:gd name="T0" fmla="*/ 0 w 492"/>
                  <a:gd name="T1" fmla="*/ 0 h 1403"/>
                  <a:gd name="T2" fmla="*/ 0 w 492"/>
                  <a:gd name="T3" fmla="*/ 0 h 1403"/>
                  <a:gd name="T4" fmla="*/ 0 w 492"/>
                  <a:gd name="T5" fmla="*/ 0 h 1403"/>
                  <a:gd name="T6" fmla="*/ 0 w 492"/>
                  <a:gd name="T7" fmla="*/ 0 h 1403"/>
                  <a:gd name="T8" fmla="*/ 0 w 492"/>
                  <a:gd name="T9" fmla="*/ 0 h 1403"/>
                  <a:gd name="T10" fmla="*/ 0 w 492"/>
                  <a:gd name="T11" fmla="*/ 0 h 1403"/>
                  <a:gd name="T12" fmla="*/ 0 w 492"/>
                  <a:gd name="T13" fmla="*/ 0 h 1403"/>
                  <a:gd name="T14" fmla="*/ 0 w 492"/>
                  <a:gd name="T15" fmla="*/ 0 h 1403"/>
                  <a:gd name="T16" fmla="*/ 0 w 492"/>
                  <a:gd name="T17" fmla="*/ 0 h 1403"/>
                  <a:gd name="T18" fmla="*/ 0 w 492"/>
                  <a:gd name="T19" fmla="*/ 0 h 1403"/>
                  <a:gd name="T20" fmla="*/ 0 w 492"/>
                  <a:gd name="T21" fmla="*/ 0 h 1403"/>
                  <a:gd name="T22" fmla="*/ 0 w 492"/>
                  <a:gd name="T23" fmla="*/ 0 h 1403"/>
                  <a:gd name="T24" fmla="*/ 0 w 492"/>
                  <a:gd name="T25" fmla="*/ 0 h 1403"/>
                  <a:gd name="T26" fmla="*/ 0 w 492"/>
                  <a:gd name="T27" fmla="*/ 0 h 1403"/>
                  <a:gd name="T28" fmla="*/ 0 w 492"/>
                  <a:gd name="T29" fmla="*/ 0 h 1403"/>
                  <a:gd name="T30" fmla="*/ 0 w 492"/>
                  <a:gd name="T31" fmla="*/ 0 h 1403"/>
                  <a:gd name="T32" fmla="*/ 0 w 492"/>
                  <a:gd name="T33" fmla="*/ 0 h 1403"/>
                  <a:gd name="T34" fmla="*/ 0 w 492"/>
                  <a:gd name="T35" fmla="*/ 0 h 1403"/>
                  <a:gd name="T36" fmla="*/ 0 w 492"/>
                  <a:gd name="T37" fmla="*/ 0 h 1403"/>
                  <a:gd name="T38" fmla="*/ 0 w 492"/>
                  <a:gd name="T39" fmla="*/ 0 h 1403"/>
                  <a:gd name="T40" fmla="*/ 0 w 492"/>
                  <a:gd name="T41" fmla="*/ 0 h 1403"/>
                  <a:gd name="T42" fmla="*/ 0 w 492"/>
                  <a:gd name="T43" fmla="*/ 0 h 1403"/>
                  <a:gd name="T44" fmla="*/ 0 w 492"/>
                  <a:gd name="T45" fmla="*/ 0 h 1403"/>
                  <a:gd name="T46" fmla="*/ 0 w 492"/>
                  <a:gd name="T47" fmla="*/ 0 h 1403"/>
                  <a:gd name="T48" fmla="*/ 0 w 492"/>
                  <a:gd name="T49" fmla="*/ 0 h 1403"/>
                  <a:gd name="T50" fmla="*/ 0 w 492"/>
                  <a:gd name="T51" fmla="*/ 0 h 1403"/>
                  <a:gd name="T52" fmla="*/ 0 w 492"/>
                  <a:gd name="T53" fmla="*/ 0 h 1403"/>
                  <a:gd name="T54" fmla="*/ 0 w 492"/>
                  <a:gd name="T55" fmla="*/ 0 h 1403"/>
                  <a:gd name="T56" fmla="*/ 0 w 492"/>
                  <a:gd name="T57" fmla="*/ 0 h 1403"/>
                  <a:gd name="T58" fmla="*/ 0 w 492"/>
                  <a:gd name="T59" fmla="*/ 0 h 1403"/>
                  <a:gd name="T60" fmla="*/ 0 w 492"/>
                  <a:gd name="T61" fmla="*/ 0 h 1403"/>
                  <a:gd name="T62" fmla="*/ 0 w 492"/>
                  <a:gd name="T63" fmla="*/ 0 h 1403"/>
                  <a:gd name="T64" fmla="*/ 0 w 492"/>
                  <a:gd name="T65" fmla="*/ 0 h 1403"/>
                  <a:gd name="T66" fmla="*/ 0 w 492"/>
                  <a:gd name="T67" fmla="*/ 0 h 1403"/>
                  <a:gd name="T68" fmla="*/ 0 w 492"/>
                  <a:gd name="T69" fmla="*/ 0 h 1403"/>
                  <a:gd name="T70" fmla="*/ 0 w 492"/>
                  <a:gd name="T71" fmla="*/ 0 h 1403"/>
                  <a:gd name="T72" fmla="*/ 0 w 492"/>
                  <a:gd name="T73" fmla="*/ 0 h 1403"/>
                  <a:gd name="T74" fmla="*/ 0 w 492"/>
                  <a:gd name="T75" fmla="*/ 0 h 1403"/>
                  <a:gd name="T76" fmla="*/ 0 w 492"/>
                  <a:gd name="T77" fmla="*/ 0 h 1403"/>
                  <a:gd name="T78" fmla="*/ 0 w 492"/>
                  <a:gd name="T79" fmla="*/ 0 h 1403"/>
                  <a:gd name="T80" fmla="*/ 0 w 492"/>
                  <a:gd name="T81" fmla="*/ 0 h 1403"/>
                  <a:gd name="T82" fmla="*/ 0 w 492"/>
                  <a:gd name="T83" fmla="*/ 0 h 1403"/>
                  <a:gd name="T84" fmla="*/ 0 w 492"/>
                  <a:gd name="T85" fmla="*/ 0 h 1403"/>
                  <a:gd name="T86" fmla="*/ 0 w 492"/>
                  <a:gd name="T87" fmla="*/ 0 h 140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92" h="1403">
                    <a:moveTo>
                      <a:pt x="191" y="14"/>
                    </a:moveTo>
                    <a:lnTo>
                      <a:pt x="168" y="108"/>
                    </a:lnTo>
                    <a:lnTo>
                      <a:pt x="160" y="206"/>
                    </a:lnTo>
                    <a:lnTo>
                      <a:pt x="163" y="306"/>
                    </a:lnTo>
                    <a:lnTo>
                      <a:pt x="176" y="408"/>
                    </a:lnTo>
                    <a:lnTo>
                      <a:pt x="222" y="611"/>
                    </a:lnTo>
                    <a:lnTo>
                      <a:pt x="276" y="802"/>
                    </a:lnTo>
                    <a:lnTo>
                      <a:pt x="300" y="891"/>
                    </a:lnTo>
                    <a:lnTo>
                      <a:pt x="320" y="973"/>
                    </a:lnTo>
                    <a:lnTo>
                      <a:pt x="330" y="1046"/>
                    </a:lnTo>
                    <a:lnTo>
                      <a:pt x="331" y="1111"/>
                    </a:lnTo>
                    <a:lnTo>
                      <a:pt x="319" y="1164"/>
                    </a:lnTo>
                    <a:lnTo>
                      <a:pt x="292" y="1204"/>
                    </a:lnTo>
                    <a:lnTo>
                      <a:pt x="246" y="1232"/>
                    </a:lnTo>
                    <a:lnTo>
                      <a:pt x="181" y="1244"/>
                    </a:lnTo>
                    <a:lnTo>
                      <a:pt x="124" y="1254"/>
                    </a:lnTo>
                    <a:lnTo>
                      <a:pt x="76" y="1267"/>
                    </a:lnTo>
                    <a:lnTo>
                      <a:pt x="35" y="1286"/>
                    </a:lnTo>
                    <a:lnTo>
                      <a:pt x="0" y="1315"/>
                    </a:lnTo>
                    <a:lnTo>
                      <a:pt x="60" y="1362"/>
                    </a:lnTo>
                    <a:lnTo>
                      <a:pt x="122" y="1390"/>
                    </a:lnTo>
                    <a:lnTo>
                      <a:pt x="184" y="1403"/>
                    </a:lnTo>
                    <a:lnTo>
                      <a:pt x="245" y="1402"/>
                    </a:lnTo>
                    <a:lnTo>
                      <a:pt x="302" y="1391"/>
                    </a:lnTo>
                    <a:lnTo>
                      <a:pt x="353" y="1371"/>
                    </a:lnTo>
                    <a:lnTo>
                      <a:pt x="395" y="1346"/>
                    </a:lnTo>
                    <a:lnTo>
                      <a:pt x="425" y="1318"/>
                    </a:lnTo>
                    <a:lnTo>
                      <a:pt x="464" y="1277"/>
                    </a:lnTo>
                    <a:lnTo>
                      <a:pt x="484" y="1222"/>
                    </a:lnTo>
                    <a:lnTo>
                      <a:pt x="492" y="1158"/>
                    </a:lnTo>
                    <a:lnTo>
                      <a:pt x="489" y="1086"/>
                    </a:lnTo>
                    <a:lnTo>
                      <a:pt x="462" y="935"/>
                    </a:lnTo>
                    <a:lnTo>
                      <a:pt x="432" y="793"/>
                    </a:lnTo>
                    <a:lnTo>
                      <a:pt x="410" y="708"/>
                    </a:lnTo>
                    <a:lnTo>
                      <a:pt x="383" y="626"/>
                    </a:lnTo>
                    <a:lnTo>
                      <a:pt x="330" y="463"/>
                    </a:lnTo>
                    <a:lnTo>
                      <a:pt x="311" y="373"/>
                    </a:lnTo>
                    <a:lnTo>
                      <a:pt x="302" y="273"/>
                    </a:lnTo>
                    <a:lnTo>
                      <a:pt x="309" y="161"/>
                    </a:lnTo>
                    <a:lnTo>
                      <a:pt x="335" y="31"/>
                    </a:lnTo>
                    <a:lnTo>
                      <a:pt x="304" y="13"/>
                    </a:lnTo>
                    <a:lnTo>
                      <a:pt x="264" y="1"/>
                    </a:lnTo>
                    <a:lnTo>
                      <a:pt x="223" y="0"/>
                    </a:lnTo>
                    <a:lnTo>
                      <a:pt x="191" y="14"/>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39" name="Rectangle 1118"/>
              <p:cNvSpPr>
                <a:spLocks noChangeArrowheads="1"/>
              </p:cNvSpPr>
              <p:nvPr/>
            </p:nvSpPr>
            <p:spPr bwMode="auto">
              <a:xfrm>
                <a:off x="1454" y="1649"/>
                <a:ext cx="21" cy="19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38340" name="Rectangle 1119"/>
              <p:cNvSpPr>
                <a:spLocks noChangeArrowheads="1"/>
              </p:cNvSpPr>
              <p:nvPr/>
            </p:nvSpPr>
            <p:spPr bwMode="auto">
              <a:xfrm>
                <a:off x="1454" y="1649"/>
                <a:ext cx="21" cy="190"/>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8341" name="Line 1120"/>
              <p:cNvSpPr>
                <a:spLocks noChangeShapeType="1"/>
              </p:cNvSpPr>
              <p:nvPr/>
            </p:nvSpPr>
            <p:spPr bwMode="auto">
              <a:xfrm>
                <a:off x="1421" y="1651"/>
                <a:ext cx="1" cy="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42" name="Line 1121"/>
              <p:cNvSpPr>
                <a:spLocks noChangeShapeType="1"/>
              </p:cNvSpPr>
              <p:nvPr/>
            </p:nvSpPr>
            <p:spPr bwMode="auto">
              <a:xfrm>
                <a:off x="1381" y="1668"/>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43" name="Line 1122"/>
              <p:cNvSpPr>
                <a:spLocks noChangeShapeType="1"/>
              </p:cNvSpPr>
              <p:nvPr/>
            </p:nvSpPr>
            <p:spPr bwMode="auto">
              <a:xfrm>
                <a:off x="1381" y="1701"/>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44" name="Line 1123"/>
              <p:cNvSpPr>
                <a:spLocks noChangeShapeType="1"/>
              </p:cNvSpPr>
              <p:nvPr/>
            </p:nvSpPr>
            <p:spPr bwMode="auto">
              <a:xfrm>
                <a:off x="1381" y="1734"/>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45" name="Line 1124"/>
              <p:cNvSpPr>
                <a:spLocks noChangeShapeType="1"/>
              </p:cNvSpPr>
              <p:nvPr/>
            </p:nvSpPr>
            <p:spPr bwMode="auto">
              <a:xfrm>
                <a:off x="1381" y="1767"/>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46" name="Line 1125"/>
              <p:cNvSpPr>
                <a:spLocks noChangeShapeType="1"/>
              </p:cNvSpPr>
              <p:nvPr/>
            </p:nvSpPr>
            <p:spPr bwMode="auto">
              <a:xfrm>
                <a:off x="1381" y="1801"/>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47" name="Line 1126"/>
              <p:cNvSpPr>
                <a:spLocks noChangeShapeType="1"/>
              </p:cNvSpPr>
              <p:nvPr/>
            </p:nvSpPr>
            <p:spPr bwMode="auto">
              <a:xfrm>
                <a:off x="1513" y="1647"/>
                <a:ext cx="1" cy="154"/>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48" name="Line 1127"/>
              <p:cNvSpPr>
                <a:spLocks noChangeShapeType="1"/>
              </p:cNvSpPr>
              <p:nvPr/>
            </p:nvSpPr>
            <p:spPr bwMode="auto">
              <a:xfrm flipH="1">
                <a:off x="1513" y="1668"/>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49" name="Line 1128"/>
              <p:cNvSpPr>
                <a:spLocks noChangeShapeType="1"/>
              </p:cNvSpPr>
              <p:nvPr/>
            </p:nvSpPr>
            <p:spPr bwMode="auto">
              <a:xfrm flipH="1">
                <a:off x="1513" y="1701"/>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50" name="Line 1129"/>
              <p:cNvSpPr>
                <a:spLocks noChangeShapeType="1"/>
              </p:cNvSpPr>
              <p:nvPr/>
            </p:nvSpPr>
            <p:spPr bwMode="auto">
              <a:xfrm flipH="1">
                <a:off x="1513" y="1734"/>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51" name="Line 1130"/>
              <p:cNvSpPr>
                <a:spLocks noChangeShapeType="1"/>
              </p:cNvSpPr>
              <p:nvPr/>
            </p:nvSpPr>
            <p:spPr bwMode="auto">
              <a:xfrm flipH="1">
                <a:off x="1513" y="1767"/>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52" name="Line 1131"/>
              <p:cNvSpPr>
                <a:spLocks noChangeShapeType="1"/>
              </p:cNvSpPr>
              <p:nvPr/>
            </p:nvSpPr>
            <p:spPr bwMode="auto">
              <a:xfrm flipH="1">
                <a:off x="1513" y="1801"/>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8353" name="Freeform 1132"/>
              <p:cNvSpPr>
                <a:spLocks/>
              </p:cNvSpPr>
              <p:nvPr/>
            </p:nvSpPr>
            <p:spPr bwMode="auto">
              <a:xfrm>
                <a:off x="1371" y="989"/>
                <a:ext cx="27" cy="26"/>
              </a:xfrm>
              <a:custGeom>
                <a:avLst/>
                <a:gdLst>
                  <a:gd name="T0" fmla="*/ 0 w 248"/>
                  <a:gd name="T1" fmla="*/ 0 h 235"/>
                  <a:gd name="T2" fmla="*/ 0 w 248"/>
                  <a:gd name="T3" fmla="*/ 0 h 235"/>
                  <a:gd name="T4" fmla="*/ 0 w 248"/>
                  <a:gd name="T5" fmla="*/ 0 h 235"/>
                  <a:gd name="T6" fmla="*/ 0 w 248"/>
                  <a:gd name="T7" fmla="*/ 0 h 235"/>
                  <a:gd name="T8" fmla="*/ 0 w 248"/>
                  <a:gd name="T9" fmla="*/ 0 h 235"/>
                  <a:gd name="T10" fmla="*/ 0 w 248"/>
                  <a:gd name="T11" fmla="*/ 0 h 235"/>
                  <a:gd name="T12" fmla="*/ 0 w 248"/>
                  <a:gd name="T13" fmla="*/ 0 h 235"/>
                  <a:gd name="T14" fmla="*/ 0 w 248"/>
                  <a:gd name="T15" fmla="*/ 0 h 235"/>
                  <a:gd name="T16" fmla="*/ 0 w 248"/>
                  <a:gd name="T17" fmla="*/ 0 h 235"/>
                  <a:gd name="T18" fmla="*/ 0 w 248"/>
                  <a:gd name="T19" fmla="*/ 0 h 235"/>
                  <a:gd name="T20" fmla="*/ 0 w 248"/>
                  <a:gd name="T21" fmla="*/ 0 h 235"/>
                  <a:gd name="T22" fmla="*/ 0 w 248"/>
                  <a:gd name="T23" fmla="*/ 0 h 235"/>
                  <a:gd name="T24" fmla="*/ 0 w 248"/>
                  <a:gd name="T25" fmla="*/ 0 h 235"/>
                  <a:gd name="T26" fmla="*/ 0 w 248"/>
                  <a:gd name="T27" fmla="*/ 0 h 235"/>
                  <a:gd name="T28" fmla="*/ 0 w 248"/>
                  <a:gd name="T29" fmla="*/ 0 h 235"/>
                  <a:gd name="T30" fmla="*/ 0 w 248"/>
                  <a:gd name="T31" fmla="*/ 0 h 235"/>
                  <a:gd name="T32" fmla="*/ 0 w 248"/>
                  <a:gd name="T33" fmla="*/ 0 h 2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8" h="235">
                    <a:moveTo>
                      <a:pt x="0" y="118"/>
                    </a:moveTo>
                    <a:lnTo>
                      <a:pt x="10" y="73"/>
                    </a:lnTo>
                    <a:lnTo>
                      <a:pt x="37" y="35"/>
                    </a:lnTo>
                    <a:lnTo>
                      <a:pt x="75" y="9"/>
                    </a:lnTo>
                    <a:lnTo>
                      <a:pt x="124" y="0"/>
                    </a:lnTo>
                    <a:lnTo>
                      <a:pt x="172" y="9"/>
                    </a:lnTo>
                    <a:lnTo>
                      <a:pt x="212" y="35"/>
                    </a:lnTo>
                    <a:lnTo>
                      <a:pt x="239" y="73"/>
                    </a:lnTo>
                    <a:lnTo>
                      <a:pt x="248" y="118"/>
                    </a:lnTo>
                    <a:lnTo>
                      <a:pt x="239" y="163"/>
                    </a:lnTo>
                    <a:lnTo>
                      <a:pt x="212" y="200"/>
                    </a:lnTo>
                    <a:lnTo>
                      <a:pt x="172" y="226"/>
                    </a:lnTo>
                    <a:lnTo>
                      <a:pt x="124" y="235"/>
                    </a:lnTo>
                    <a:lnTo>
                      <a:pt x="75" y="226"/>
                    </a:lnTo>
                    <a:lnTo>
                      <a:pt x="37" y="200"/>
                    </a:lnTo>
                    <a:lnTo>
                      <a:pt x="10" y="163"/>
                    </a:lnTo>
                    <a:lnTo>
                      <a:pt x="0" y="118"/>
                    </a:lnTo>
                    <a:close/>
                  </a:path>
                </a:pathLst>
              </a:custGeom>
              <a:solidFill>
                <a:srgbClr val="B577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54" name="Freeform 1133"/>
              <p:cNvSpPr>
                <a:spLocks/>
              </p:cNvSpPr>
              <p:nvPr/>
            </p:nvSpPr>
            <p:spPr bwMode="auto">
              <a:xfrm>
                <a:off x="1377" y="994"/>
                <a:ext cx="21" cy="21"/>
              </a:xfrm>
              <a:custGeom>
                <a:avLst/>
                <a:gdLst>
                  <a:gd name="T0" fmla="*/ 0 w 192"/>
                  <a:gd name="T1" fmla="*/ 0 h 195"/>
                  <a:gd name="T2" fmla="*/ 0 w 192"/>
                  <a:gd name="T3" fmla="*/ 0 h 195"/>
                  <a:gd name="T4" fmla="*/ 0 w 192"/>
                  <a:gd name="T5" fmla="*/ 0 h 195"/>
                  <a:gd name="T6" fmla="*/ 0 w 192"/>
                  <a:gd name="T7" fmla="*/ 0 h 195"/>
                  <a:gd name="T8" fmla="*/ 0 w 192"/>
                  <a:gd name="T9" fmla="*/ 0 h 195"/>
                  <a:gd name="T10" fmla="*/ 0 w 192"/>
                  <a:gd name="T11" fmla="*/ 0 h 195"/>
                  <a:gd name="T12" fmla="*/ 0 w 192"/>
                  <a:gd name="T13" fmla="*/ 0 h 195"/>
                  <a:gd name="T14" fmla="*/ 0 w 192"/>
                  <a:gd name="T15" fmla="*/ 0 h 195"/>
                  <a:gd name="T16" fmla="*/ 0 w 192"/>
                  <a:gd name="T17" fmla="*/ 0 h 195"/>
                  <a:gd name="T18" fmla="*/ 0 w 192"/>
                  <a:gd name="T19" fmla="*/ 0 h 195"/>
                  <a:gd name="T20" fmla="*/ 0 w 192"/>
                  <a:gd name="T21" fmla="*/ 0 h 195"/>
                  <a:gd name="T22" fmla="*/ 0 w 192"/>
                  <a:gd name="T23" fmla="*/ 0 h 195"/>
                  <a:gd name="T24" fmla="*/ 0 w 192"/>
                  <a:gd name="T25" fmla="*/ 0 h 195"/>
                  <a:gd name="T26" fmla="*/ 0 w 192"/>
                  <a:gd name="T27" fmla="*/ 0 h 195"/>
                  <a:gd name="T28" fmla="*/ 0 w 192"/>
                  <a:gd name="T29" fmla="*/ 0 h 195"/>
                  <a:gd name="T30" fmla="*/ 0 w 192"/>
                  <a:gd name="T31" fmla="*/ 0 h 195"/>
                  <a:gd name="T32" fmla="*/ 0 w 192"/>
                  <a:gd name="T33" fmla="*/ 0 h 1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2" h="195">
                    <a:moveTo>
                      <a:pt x="164" y="0"/>
                    </a:moveTo>
                    <a:lnTo>
                      <a:pt x="177" y="40"/>
                    </a:lnTo>
                    <a:lnTo>
                      <a:pt x="178" y="77"/>
                    </a:lnTo>
                    <a:lnTo>
                      <a:pt x="169" y="110"/>
                    </a:lnTo>
                    <a:lnTo>
                      <a:pt x="151" y="139"/>
                    </a:lnTo>
                    <a:lnTo>
                      <a:pt x="123" y="160"/>
                    </a:lnTo>
                    <a:lnTo>
                      <a:pt x="90" y="174"/>
                    </a:lnTo>
                    <a:lnTo>
                      <a:pt x="48" y="180"/>
                    </a:lnTo>
                    <a:lnTo>
                      <a:pt x="0" y="173"/>
                    </a:lnTo>
                    <a:lnTo>
                      <a:pt x="31" y="190"/>
                    </a:lnTo>
                    <a:lnTo>
                      <a:pt x="68" y="195"/>
                    </a:lnTo>
                    <a:lnTo>
                      <a:pt x="108" y="188"/>
                    </a:lnTo>
                    <a:lnTo>
                      <a:pt x="146" y="170"/>
                    </a:lnTo>
                    <a:lnTo>
                      <a:pt x="175" y="142"/>
                    </a:lnTo>
                    <a:lnTo>
                      <a:pt x="192" y="104"/>
                    </a:lnTo>
                    <a:lnTo>
                      <a:pt x="190" y="56"/>
                    </a:lnTo>
                    <a:lnTo>
                      <a:pt x="1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55" name="Freeform 1134"/>
              <p:cNvSpPr>
                <a:spLocks/>
              </p:cNvSpPr>
              <p:nvPr/>
            </p:nvSpPr>
            <p:spPr bwMode="auto">
              <a:xfrm>
                <a:off x="1375" y="993"/>
                <a:ext cx="16" cy="15"/>
              </a:xfrm>
              <a:custGeom>
                <a:avLst/>
                <a:gdLst>
                  <a:gd name="T0" fmla="*/ 0 w 142"/>
                  <a:gd name="T1" fmla="*/ 0 h 135"/>
                  <a:gd name="T2" fmla="*/ 0 w 142"/>
                  <a:gd name="T3" fmla="*/ 0 h 135"/>
                  <a:gd name="T4" fmla="*/ 0 w 142"/>
                  <a:gd name="T5" fmla="*/ 0 h 135"/>
                  <a:gd name="T6" fmla="*/ 0 w 142"/>
                  <a:gd name="T7" fmla="*/ 0 h 135"/>
                  <a:gd name="T8" fmla="*/ 0 w 142"/>
                  <a:gd name="T9" fmla="*/ 0 h 135"/>
                  <a:gd name="T10" fmla="*/ 0 w 142"/>
                  <a:gd name="T11" fmla="*/ 0 h 135"/>
                  <a:gd name="T12" fmla="*/ 0 w 142"/>
                  <a:gd name="T13" fmla="*/ 0 h 135"/>
                  <a:gd name="T14" fmla="*/ 0 w 142"/>
                  <a:gd name="T15" fmla="*/ 0 h 135"/>
                  <a:gd name="T16" fmla="*/ 0 w 142"/>
                  <a:gd name="T17" fmla="*/ 0 h 135"/>
                  <a:gd name="T18" fmla="*/ 0 w 142"/>
                  <a:gd name="T19" fmla="*/ 0 h 135"/>
                  <a:gd name="T20" fmla="*/ 0 w 142"/>
                  <a:gd name="T21" fmla="*/ 0 h 135"/>
                  <a:gd name="T22" fmla="*/ 0 w 142"/>
                  <a:gd name="T23" fmla="*/ 0 h 135"/>
                  <a:gd name="T24" fmla="*/ 0 w 142"/>
                  <a:gd name="T25" fmla="*/ 0 h 135"/>
                  <a:gd name="T26" fmla="*/ 0 w 142"/>
                  <a:gd name="T27" fmla="*/ 0 h 135"/>
                  <a:gd name="T28" fmla="*/ 0 w 142"/>
                  <a:gd name="T29" fmla="*/ 0 h 135"/>
                  <a:gd name="T30" fmla="*/ 0 w 142"/>
                  <a:gd name="T31" fmla="*/ 0 h 135"/>
                  <a:gd name="T32" fmla="*/ 0 w 142"/>
                  <a:gd name="T33" fmla="*/ 0 h 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 h="135">
                    <a:moveTo>
                      <a:pt x="0" y="67"/>
                    </a:moveTo>
                    <a:lnTo>
                      <a:pt x="6" y="42"/>
                    </a:lnTo>
                    <a:lnTo>
                      <a:pt x="21" y="20"/>
                    </a:lnTo>
                    <a:lnTo>
                      <a:pt x="43" y="6"/>
                    </a:lnTo>
                    <a:lnTo>
                      <a:pt x="71" y="0"/>
                    </a:lnTo>
                    <a:lnTo>
                      <a:pt x="99" y="6"/>
                    </a:lnTo>
                    <a:lnTo>
                      <a:pt x="121" y="20"/>
                    </a:lnTo>
                    <a:lnTo>
                      <a:pt x="136" y="42"/>
                    </a:lnTo>
                    <a:lnTo>
                      <a:pt x="142" y="67"/>
                    </a:lnTo>
                    <a:lnTo>
                      <a:pt x="113" y="76"/>
                    </a:lnTo>
                    <a:lnTo>
                      <a:pt x="90" y="92"/>
                    </a:lnTo>
                    <a:lnTo>
                      <a:pt x="75" y="111"/>
                    </a:lnTo>
                    <a:lnTo>
                      <a:pt x="71" y="135"/>
                    </a:lnTo>
                    <a:lnTo>
                      <a:pt x="43" y="129"/>
                    </a:lnTo>
                    <a:lnTo>
                      <a:pt x="21" y="115"/>
                    </a:lnTo>
                    <a:lnTo>
                      <a:pt x="6" y="94"/>
                    </a:lnTo>
                    <a:lnTo>
                      <a:pt x="0" y="67"/>
                    </a:lnTo>
                    <a:close/>
                  </a:path>
                </a:pathLst>
              </a:custGeom>
              <a:solidFill>
                <a:srgbClr val="FFB7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56" name="Freeform 1135"/>
              <p:cNvSpPr>
                <a:spLocks/>
              </p:cNvSpPr>
              <p:nvPr/>
            </p:nvSpPr>
            <p:spPr bwMode="auto">
              <a:xfrm>
                <a:off x="1532" y="989"/>
                <a:ext cx="27" cy="26"/>
              </a:xfrm>
              <a:custGeom>
                <a:avLst/>
                <a:gdLst>
                  <a:gd name="T0" fmla="*/ 0 w 248"/>
                  <a:gd name="T1" fmla="*/ 0 h 235"/>
                  <a:gd name="T2" fmla="*/ 0 w 248"/>
                  <a:gd name="T3" fmla="*/ 0 h 235"/>
                  <a:gd name="T4" fmla="*/ 0 w 248"/>
                  <a:gd name="T5" fmla="*/ 0 h 235"/>
                  <a:gd name="T6" fmla="*/ 0 w 248"/>
                  <a:gd name="T7" fmla="*/ 0 h 235"/>
                  <a:gd name="T8" fmla="*/ 0 w 248"/>
                  <a:gd name="T9" fmla="*/ 0 h 235"/>
                  <a:gd name="T10" fmla="*/ 0 w 248"/>
                  <a:gd name="T11" fmla="*/ 0 h 235"/>
                  <a:gd name="T12" fmla="*/ 0 w 248"/>
                  <a:gd name="T13" fmla="*/ 0 h 235"/>
                  <a:gd name="T14" fmla="*/ 0 w 248"/>
                  <a:gd name="T15" fmla="*/ 0 h 235"/>
                  <a:gd name="T16" fmla="*/ 0 w 248"/>
                  <a:gd name="T17" fmla="*/ 0 h 235"/>
                  <a:gd name="T18" fmla="*/ 0 w 248"/>
                  <a:gd name="T19" fmla="*/ 0 h 235"/>
                  <a:gd name="T20" fmla="*/ 0 w 248"/>
                  <a:gd name="T21" fmla="*/ 0 h 235"/>
                  <a:gd name="T22" fmla="*/ 0 w 248"/>
                  <a:gd name="T23" fmla="*/ 0 h 235"/>
                  <a:gd name="T24" fmla="*/ 0 w 248"/>
                  <a:gd name="T25" fmla="*/ 0 h 235"/>
                  <a:gd name="T26" fmla="*/ 0 w 248"/>
                  <a:gd name="T27" fmla="*/ 0 h 235"/>
                  <a:gd name="T28" fmla="*/ 0 w 248"/>
                  <a:gd name="T29" fmla="*/ 0 h 235"/>
                  <a:gd name="T30" fmla="*/ 0 w 248"/>
                  <a:gd name="T31" fmla="*/ 0 h 235"/>
                  <a:gd name="T32" fmla="*/ 0 w 248"/>
                  <a:gd name="T33" fmla="*/ 0 h 2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8" h="235">
                    <a:moveTo>
                      <a:pt x="0" y="118"/>
                    </a:moveTo>
                    <a:lnTo>
                      <a:pt x="11" y="73"/>
                    </a:lnTo>
                    <a:lnTo>
                      <a:pt x="37" y="35"/>
                    </a:lnTo>
                    <a:lnTo>
                      <a:pt x="77" y="9"/>
                    </a:lnTo>
                    <a:lnTo>
                      <a:pt x="125" y="0"/>
                    </a:lnTo>
                    <a:lnTo>
                      <a:pt x="173" y="9"/>
                    </a:lnTo>
                    <a:lnTo>
                      <a:pt x="213" y="35"/>
                    </a:lnTo>
                    <a:lnTo>
                      <a:pt x="239" y="73"/>
                    </a:lnTo>
                    <a:lnTo>
                      <a:pt x="248" y="118"/>
                    </a:lnTo>
                    <a:lnTo>
                      <a:pt x="239" y="163"/>
                    </a:lnTo>
                    <a:lnTo>
                      <a:pt x="213" y="200"/>
                    </a:lnTo>
                    <a:lnTo>
                      <a:pt x="173" y="226"/>
                    </a:lnTo>
                    <a:lnTo>
                      <a:pt x="125" y="235"/>
                    </a:lnTo>
                    <a:lnTo>
                      <a:pt x="77" y="226"/>
                    </a:lnTo>
                    <a:lnTo>
                      <a:pt x="37" y="200"/>
                    </a:lnTo>
                    <a:lnTo>
                      <a:pt x="11" y="163"/>
                    </a:lnTo>
                    <a:lnTo>
                      <a:pt x="0" y="118"/>
                    </a:lnTo>
                    <a:close/>
                  </a:path>
                </a:pathLst>
              </a:custGeom>
              <a:solidFill>
                <a:srgbClr val="B577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57" name="Freeform 1136"/>
              <p:cNvSpPr>
                <a:spLocks/>
              </p:cNvSpPr>
              <p:nvPr/>
            </p:nvSpPr>
            <p:spPr bwMode="auto">
              <a:xfrm>
                <a:off x="1538" y="994"/>
                <a:ext cx="21" cy="21"/>
              </a:xfrm>
              <a:custGeom>
                <a:avLst/>
                <a:gdLst>
                  <a:gd name="T0" fmla="*/ 0 w 192"/>
                  <a:gd name="T1" fmla="*/ 0 h 195"/>
                  <a:gd name="T2" fmla="*/ 0 w 192"/>
                  <a:gd name="T3" fmla="*/ 0 h 195"/>
                  <a:gd name="T4" fmla="*/ 0 w 192"/>
                  <a:gd name="T5" fmla="*/ 0 h 195"/>
                  <a:gd name="T6" fmla="*/ 0 w 192"/>
                  <a:gd name="T7" fmla="*/ 0 h 195"/>
                  <a:gd name="T8" fmla="*/ 0 w 192"/>
                  <a:gd name="T9" fmla="*/ 0 h 195"/>
                  <a:gd name="T10" fmla="*/ 0 w 192"/>
                  <a:gd name="T11" fmla="*/ 0 h 195"/>
                  <a:gd name="T12" fmla="*/ 0 w 192"/>
                  <a:gd name="T13" fmla="*/ 0 h 195"/>
                  <a:gd name="T14" fmla="*/ 0 w 192"/>
                  <a:gd name="T15" fmla="*/ 0 h 195"/>
                  <a:gd name="T16" fmla="*/ 0 w 192"/>
                  <a:gd name="T17" fmla="*/ 0 h 195"/>
                  <a:gd name="T18" fmla="*/ 0 w 192"/>
                  <a:gd name="T19" fmla="*/ 0 h 195"/>
                  <a:gd name="T20" fmla="*/ 0 w 192"/>
                  <a:gd name="T21" fmla="*/ 0 h 195"/>
                  <a:gd name="T22" fmla="*/ 0 w 192"/>
                  <a:gd name="T23" fmla="*/ 0 h 195"/>
                  <a:gd name="T24" fmla="*/ 0 w 192"/>
                  <a:gd name="T25" fmla="*/ 0 h 195"/>
                  <a:gd name="T26" fmla="*/ 0 w 192"/>
                  <a:gd name="T27" fmla="*/ 0 h 195"/>
                  <a:gd name="T28" fmla="*/ 0 w 192"/>
                  <a:gd name="T29" fmla="*/ 0 h 195"/>
                  <a:gd name="T30" fmla="*/ 0 w 192"/>
                  <a:gd name="T31" fmla="*/ 0 h 195"/>
                  <a:gd name="T32" fmla="*/ 0 w 192"/>
                  <a:gd name="T33" fmla="*/ 0 h 1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2" h="195">
                    <a:moveTo>
                      <a:pt x="164" y="0"/>
                    </a:moveTo>
                    <a:lnTo>
                      <a:pt x="176" y="40"/>
                    </a:lnTo>
                    <a:lnTo>
                      <a:pt x="178" y="77"/>
                    </a:lnTo>
                    <a:lnTo>
                      <a:pt x="169" y="110"/>
                    </a:lnTo>
                    <a:lnTo>
                      <a:pt x="150" y="139"/>
                    </a:lnTo>
                    <a:lnTo>
                      <a:pt x="124" y="160"/>
                    </a:lnTo>
                    <a:lnTo>
                      <a:pt x="89" y="174"/>
                    </a:lnTo>
                    <a:lnTo>
                      <a:pt x="47" y="180"/>
                    </a:lnTo>
                    <a:lnTo>
                      <a:pt x="0" y="173"/>
                    </a:lnTo>
                    <a:lnTo>
                      <a:pt x="30" y="190"/>
                    </a:lnTo>
                    <a:lnTo>
                      <a:pt x="68" y="195"/>
                    </a:lnTo>
                    <a:lnTo>
                      <a:pt x="109" y="188"/>
                    </a:lnTo>
                    <a:lnTo>
                      <a:pt x="146" y="170"/>
                    </a:lnTo>
                    <a:lnTo>
                      <a:pt x="176" y="142"/>
                    </a:lnTo>
                    <a:lnTo>
                      <a:pt x="192" y="104"/>
                    </a:lnTo>
                    <a:lnTo>
                      <a:pt x="190" y="56"/>
                    </a:lnTo>
                    <a:lnTo>
                      <a:pt x="1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58" name="Freeform 1137"/>
              <p:cNvSpPr>
                <a:spLocks/>
              </p:cNvSpPr>
              <p:nvPr/>
            </p:nvSpPr>
            <p:spPr bwMode="auto">
              <a:xfrm>
                <a:off x="1536" y="993"/>
                <a:ext cx="16" cy="15"/>
              </a:xfrm>
              <a:custGeom>
                <a:avLst/>
                <a:gdLst>
                  <a:gd name="T0" fmla="*/ 0 w 143"/>
                  <a:gd name="T1" fmla="*/ 0 h 135"/>
                  <a:gd name="T2" fmla="*/ 0 w 143"/>
                  <a:gd name="T3" fmla="*/ 0 h 135"/>
                  <a:gd name="T4" fmla="*/ 0 w 143"/>
                  <a:gd name="T5" fmla="*/ 0 h 135"/>
                  <a:gd name="T6" fmla="*/ 0 w 143"/>
                  <a:gd name="T7" fmla="*/ 0 h 135"/>
                  <a:gd name="T8" fmla="*/ 0 w 143"/>
                  <a:gd name="T9" fmla="*/ 0 h 135"/>
                  <a:gd name="T10" fmla="*/ 0 w 143"/>
                  <a:gd name="T11" fmla="*/ 0 h 135"/>
                  <a:gd name="T12" fmla="*/ 0 w 143"/>
                  <a:gd name="T13" fmla="*/ 0 h 135"/>
                  <a:gd name="T14" fmla="*/ 0 w 143"/>
                  <a:gd name="T15" fmla="*/ 0 h 135"/>
                  <a:gd name="T16" fmla="*/ 0 w 143"/>
                  <a:gd name="T17" fmla="*/ 0 h 135"/>
                  <a:gd name="T18" fmla="*/ 0 w 143"/>
                  <a:gd name="T19" fmla="*/ 0 h 135"/>
                  <a:gd name="T20" fmla="*/ 0 w 143"/>
                  <a:gd name="T21" fmla="*/ 0 h 135"/>
                  <a:gd name="T22" fmla="*/ 0 w 143"/>
                  <a:gd name="T23" fmla="*/ 0 h 135"/>
                  <a:gd name="T24" fmla="*/ 0 w 143"/>
                  <a:gd name="T25" fmla="*/ 0 h 135"/>
                  <a:gd name="T26" fmla="*/ 0 w 143"/>
                  <a:gd name="T27" fmla="*/ 0 h 135"/>
                  <a:gd name="T28" fmla="*/ 0 w 143"/>
                  <a:gd name="T29" fmla="*/ 0 h 135"/>
                  <a:gd name="T30" fmla="*/ 0 w 143"/>
                  <a:gd name="T31" fmla="*/ 0 h 135"/>
                  <a:gd name="T32" fmla="*/ 0 w 143"/>
                  <a:gd name="T33" fmla="*/ 0 h 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35">
                    <a:moveTo>
                      <a:pt x="0" y="67"/>
                    </a:moveTo>
                    <a:lnTo>
                      <a:pt x="6" y="42"/>
                    </a:lnTo>
                    <a:lnTo>
                      <a:pt x="21" y="20"/>
                    </a:lnTo>
                    <a:lnTo>
                      <a:pt x="44" y="6"/>
                    </a:lnTo>
                    <a:lnTo>
                      <a:pt x="71" y="0"/>
                    </a:lnTo>
                    <a:lnTo>
                      <a:pt x="99" y="6"/>
                    </a:lnTo>
                    <a:lnTo>
                      <a:pt x="122" y="20"/>
                    </a:lnTo>
                    <a:lnTo>
                      <a:pt x="137" y="42"/>
                    </a:lnTo>
                    <a:lnTo>
                      <a:pt x="143" y="67"/>
                    </a:lnTo>
                    <a:lnTo>
                      <a:pt x="113" y="76"/>
                    </a:lnTo>
                    <a:lnTo>
                      <a:pt x="91" y="92"/>
                    </a:lnTo>
                    <a:lnTo>
                      <a:pt x="76" y="111"/>
                    </a:lnTo>
                    <a:lnTo>
                      <a:pt x="71" y="135"/>
                    </a:lnTo>
                    <a:lnTo>
                      <a:pt x="44" y="129"/>
                    </a:lnTo>
                    <a:lnTo>
                      <a:pt x="21" y="115"/>
                    </a:lnTo>
                    <a:lnTo>
                      <a:pt x="6" y="94"/>
                    </a:lnTo>
                    <a:lnTo>
                      <a:pt x="0" y="67"/>
                    </a:lnTo>
                    <a:close/>
                  </a:path>
                </a:pathLst>
              </a:custGeom>
              <a:solidFill>
                <a:srgbClr val="FFB7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59" name="Freeform 1138"/>
              <p:cNvSpPr>
                <a:spLocks/>
              </p:cNvSpPr>
              <p:nvPr/>
            </p:nvSpPr>
            <p:spPr bwMode="auto">
              <a:xfrm>
                <a:off x="1371" y="1812"/>
                <a:ext cx="27" cy="26"/>
              </a:xfrm>
              <a:custGeom>
                <a:avLst/>
                <a:gdLst>
                  <a:gd name="T0" fmla="*/ 0 w 248"/>
                  <a:gd name="T1" fmla="*/ 0 h 234"/>
                  <a:gd name="T2" fmla="*/ 0 w 248"/>
                  <a:gd name="T3" fmla="*/ 0 h 234"/>
                  <a:gd name="T4" fmla="*/ 0 w 248"/>
                  <a:gd name="T5" fmla="*/ 0 h 234"/>
                  <a:gd name="T6" fmla="*/ 0 w 248"/>
                  <a:gd name="T7" fmla="*/ 0 h 234"/>
                  <a:gd name="T8" fmla="*/ 0 w 248"/>
                  <a:gd name="T9" fmla="*/ 0 h 234"/>
                  <a:gd name="T10" fmla="*/ 0 w 248"/>
                  <a:gd name="T11" fmla="*/ 0 h 234"/>
                  <a:gd name="T12" fmla="*/ 0 w 248"/>
                  <a:gd name="T13" fmla="*/ 0 h 234"/>
                  <a:gd name="T14" fmla="*/ 0 w 248"/>
                  <a:gd name="T15" fmla="*/ 0 h 234"/>
                  <a:gd name="T16" fmla="*/ 0 w 248"/>
                  <a:gd name="T17" fmla="*/ 0 h 234"/>
                  <a:gd name="T18" fmla="*/ 0 w 248"/>
                  <a:gd name="T19" fmla="*/ 0 h 234"/>
                  <a:gd name="T20" fmla="*/ 0 w 248"/>
                  <a:gd name="T21" fmla="*/ 0 h 234"/>
                  <a:gd name="T22" fmla="*/ 0 w 248"/>
                  <a:gd name="T23" fmla="*/ 0 h 234"/>
                  <a:gd name="T24" fmla="*/ 0 w 248"/>
                  <a:gd name="T25" fmla="*/ 0 h 234"/>
                  <a:gd name="T26" fmla="*/ 0 w 248"/>
                  <a:gd name="T27" fmla="*/ 0 h 234"/>
                  <a:gd name="T28" fmla="*/ 0 w 248"/>
                  <a:gd name="T29" fmla="*/ 0 h 234"/>
                  <a:gd name="T30" fmla="*/ 0 w 248"/>
                  <a:gd name="T31" fmla="*/ 0 h 234"/>
                  <a:gd name="T32" fmla="*/ 0 w 248"/>
                  <a:gd name="T33" fmla="*/ 0 h 2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8" h="234">
                    <a:moveTo>
                      <a:pt x="0" y="116"/>
                    </a:moveTo>
                    <a:lnTo>
                      <a:pt x="10" y="71"/>
                    </a:lnTo>
                    <a:lnTo>
                      <a:pt x="37" y="34"/>
                    </a:lnTo>
                    <a:lnTo>
                      <a:pt x="75" y="9"/>
                    </a:lnTo>
                    <a:lnTo>
                      <a:pt x="124" y="0"/>
                    </a:lnTo>
                    <a:lnTo>
                      <a:pt x="172" y="9"/>
                    </a:lnTo>
                    <a:lnTo>
                      <a:pt x="212" y="34"/>
                    </a:lnTo>
                    <a:lnTo>
                      <a:pt x="239" y="71"/>
                    </a:lnTo>
                    <a:lnTo>
                      <a:pt x="248" y="116"/>
                    </a:lnTo>
                    <a:lnTo>
                      <a:pt x="239" y="162"/>
                    </a:lnTo>
                    <a:lnTo>
                      <a:pt x="212" y="200"/>
                    </a:lnTo>
                    <a:lnTo>
                      <a:pt x="172" y="224"/>
                    </a:lnTo>
                    <a:lnTo>
                      <a:pt x="124" y="234"/>
                    </a:lnTo>
                    <a:lnTo>
                      <a:pt x="75" y="224"/>
                    </a:lnTo>
                    <a:lnTo>
                      <a:pt x="37" y="200"/>
                    </a:lnTo>
                    <a:lnTo>
                      <a:pt x="10" y="162"/>
                    </a:lnTo>
                    <a:lnTo>
                      <a:pt x="0" y="116"/>
                    </a:lnTo>
                    <a:close/>
                  </a:path>
                </a:pathLst>
              </a:custGeom>
              <a:solidFill>
                <a:srgbClr val="B577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60" name="Freeform 1139"/>
              <p:cNvSpPr>
                <a:spLocks/>
              </p:cNvSpPr>
              <p:nvPr/>
            </p:nvSpPr>
            <p:spPr bwMode="auto">
              <a:xfrm>
                <a:off x="1377" y="1817"/>
                <a:ext cx="21" cy="21"/>
              </a:xfrm>
              <a:custGeom>
                <a:avLst/>
                <a:gdLst>
                  <a:gd name="T0" fmla="*/ 0 w 192"/>
                  <a:gd name="T1" fmla="*/ 0 h 195"/>
                  <a:gd name="T2" fmla="*/ 0 w 192"/>
                  <a:gd name="T3" fmla="*/ 0 h 195"/>
                  <a:gd name="T4" fmla="*/ 0 w 192"/>
                  <a:gd name="T5" fmla="*/ 0 h 195"/>
                  <a:gd name="T6" fmla="*/ 0 w 192"/>
                  <a:gd name="T7" fmla="*/ 0 h 195"/>
                  <a:gd name="T8" fmla="*/ 0 w 192"/>
                  <a:gd name="T9" fmla="*/ 0 h 195"/>
                  <a:gd name="T10" fmla="*/ 0 w 192"/>
                  <a:gd name="T11" fmla="*/ 0 h 195"/>
                  <a:gd name="T12" fmla="*/ 0 w 192"/>
                  <a:gd name="T13" fmla="*/ 0 h 195"/>
                  <a:gd name="T14" fmla="*/ 0 w 192"/>
                  <a:gd name="T15" fmla="*/ 0 h 195"/>
                  <a:gd name="T16" fmla="*/ 0 w 192"/>
                  <a:gd name="T17" fmla="*/ 0 h 195"/>
                  <a:gd name="T18" fmla="*/ 0 w 192"/>
                  <a:gd name="T19" fmla="*/ 0 h 195"/>
                  <a:gd name="T20" fmla="*/ 0 w 192"/>
                  <a:gd name="T21" fmla="*/ 0 h 195"/>
                  <a:gd name="T22" fmla="*/ 0 w 192"/>
                  <a:gd name="T23" fmla="*/ 0 h 195"/>
                  <a:gd name="T24" fmla="*/ 0 w 192"/>
                  <a:gd name="T25" fmla="*/ 0 h 195"/>
                  <a:gd name="T26" fmla="*/ 0 w 192"/>
                  <a:gd name="T27" fmla="*/ 0 h 195"/>
                  <a:gd name="T28" fmla="*/ 0 w 192"/>
                  <a:gd name="T29" fmla="*/ 0 h 195"/>
                  <a:gd name="T30" fmla="*/ 0 w 192"/>
                  <a:gd name="T31" fmla="*/ 0 h 195"/>
                  <a:gd name="T32" fmla="*/ 0 w 192"/>
                  <a:gd name="T33" fmla="*/ 0 h 1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2" h="195">
                    <a:moveTo>
                      <a:pt x="164" y="0"/>
                    </a:moveTo>
                    <a:lnTo>
                      <a:pt x="177" y="39"/>
                    </a:lnTo>
                    <a:lnTo>
                      <a:pt x="178" y="76"/>
                    </a:lnTo>
                    <a:lnTo>
                      <a:pt x="169" y="110"/>
                    </a:lnTo>
                    <a:lnTo>
                      <a:pt x="151" y="138"/>
                    </a:lnTo>
                    <a:lnTo>
                      <a:pt x="123" y="160"/>
                    </a:lnTo>
                    <a:lnTo>
                      <a:pt x="90" y="174"/>
                    </a:lnTo>
                    <a:lnTo>
                      <a:pt x="48" y="179"/>
                    </a:lnTo>
                    <a:lnTo>
                      <a:pt x="0" y="173"/>
                    </a:lnTo>
                    <a:lnTo>
                      <a:pt x="31" y="190"/>
                    </a:lnTo>
                    <a:lnTo>
                      <a:pt x="68" y="195"/>
                    </a:lnTo>
                    <a:lnTo>
                      <a:pt x="108" y="187"/>
                    </a:lnTo>
                    <a:lnTo>
                      <a:pt x="146" y="170"/>
                    </a:lnTo>
                    <a:lnTo>
                      <a:pt x="175" y="141"/>
                    </a:lnTo>
                    <a:lnTo>
                      <a:pt x="192" y="104"/>
                    </a:lnTo>
                    <a:lnTo>
                      <a:pt x="190" y="57"/>
                    </a:lnTo>
                    <a:lnTo>
                      <a:pt x="1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61" name="Freeform 1140"/>
              <p:cNvSpPr>
                <a:spLocks/>
              </p:cNvSpPr>
              <p:nvPr/>
            </p:nvSpPr>
            <p:spPr bwMode="auto">
              <a:xfrm>
                <a:off x="1375" y="1816"/>
                <a:ext cx="16" cy="15"/>
              </a:xfrm>
              <a:custGeom>
                <a:avLst/>
                <a:gdLst>
                  <a:gd name="T0" fmla="*/ 0 w 142"/>
                  <a:gd name="T1" fmla="*/ 0 h 134"/>
                  <a:gd name="T2" fmla="*/ 0 w 142"/>
                  <a:gd name="T3" fmla="*/ 0 h 134"/>
                  <a:gd name="T4" fmla="*/ 0 w 142"/>
                  <a:gd name="T5" fmla="*/ 0 h 134"/>
                  <a:gd name="T6" fmla="*/ 0 w 142"/>
                  <a:gd name="T7" fmla="*/ 0 h 134"/>
                  <a:gd name="T8" fmla="*/ 0 w 142"/>
                  <a:gd name="T9" fmla="*/ 0 h 134"/>
                  <a:gd name="T10" fmla="*/ 0 w 142"/>
                  <a:gd name="T11" fmla="*/ 0 h 134"/>
                  <a:gd name="T12" fmla="*/ 0 w 142"/>
                  <a:gd name="T13" fmla="*/ 0 h 134"/>
                  <a:gd name="T14" fmla="*/ 0 w 142"/>
                  <a:gd name="T15" fmla="*/ 0 h 134"/>
                  <a:gd name="T16" fmla="*/ 0 w 142"/>
                  <a:gd name="T17" fmla="*/ 0 h 134"/>
                  <a:gd name="T18" fmla="*/ 0 w 142"/>
                  <a:gd name="T19" fmla="*/ 0 h 134"/>
                  <a:gd name="T20" fmla="*/ 0 w 142"/>
                  <a:gd name="T21" fmla="*/ 0 h 134"/>
                  <a:gd name="T22" fmla="*/ 0 w 142"/>
                  <a:gd name="T23" fmla="*/ 0 h 134"/>
                  <a:gd name="T24" fmla="*/ 0 w 142"/>
                  <a:gd name="T25" fmla="*/ 0 h 134"/>
                  <a:gd name="T26" fmla="*/ 0 w 142"/>
                  <a:gd name="T27" fmla="*/ 0 h 134"/>
                  <a:gd name="T28" fmla="*/ 0 w 142"/>
                  <a:gd name="T29" fmla="*/ 0 h 134"/>
                  <a:gd name="T30" fmla="*/ 0 w 142"/>
                  <a:gd name="T31" fmla="*/ 0 h 134"/>
                  <a:gd name="T32" fmla="*/ 0 w 142"/>
                  <a:gd name="T33" fmla="*/ 0 h 1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 h="134">
                    <a:moveTo>
                      <a:pt x="0" y="67"/>
                    </a:moveTo>
                    <a:lnTo>
                      <a:pt x="6" y="40"/>
                    </a:lnTo>
                    <a:lnTo>
                      <a:pt x="21" y="19"/>
                    </a:lnTo>
                    <a:lnTo>
                      <a:pt x="43" y="5"/>
                    </a:lnTo>
                    <a:lnTo>
                      <a:pt x="71" y="0"/>
                    </a:lnTo>
                    <a:lnTo>
                      <a:pt x="99" y="5"/>
                    </a:lnTo>
                    <a:lnTo>
                      <a:pt x="121" y="19"/>
                    </a:lnTo>
                    <a:lnTo>
                      <a:pt x="136" y="40"/>
                    </a:lnTo>
                    <a:lnTo>
                      <a:pt x="142" y="67"/>
                    </a:lnTo>
                    <a:lnTo>
                      <a:pt x="113" y="76"/>
                    </a:lnTo>
                    <a:lnTo>
                      <a:pt x="90" y="90"/>
                    </a:lnTo>
                    <a:lnTo>
                      <a:pt x="75" y="110"/>
                    </a:lnTo>
                    <a:lnTo>
                      <a:pt x="71" y="134"/>
                    </a:lnTo>
                    <a:lnTo>
                      <a:pt x="43" y="129"/>
                    </a:lnTo>
                    <a:lnTo>
                      <a:pt x="21" y="115"/>
                    </a:lnTo>
                    <a:lnTo>
                      <a:pt x="6" y="93"/>
                    </a:lnTo>
                    <a:lnTo>
                      <a:pt x="0" y="67"/>
                    </a:lnTo>
                    <a:close/>
                  </a:path>
                </a:pathLst>
              </a:custGeom>
              <a:solidFill>
                <a:srgbClr val="FFB7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62" name="Freeform 1141"/>
              <p:cNvSpPr>
                <a:spLocks/>
              </p:cNvSpPr>
              <p:nvPr/>
            </p:nvSpPr>
            <p:spPr bwMode="auto">
              <a:xfrm>
                <a:off x="1532" y="1812"/>
                <a:ext cx="27" cy="26"/>
              </a:xfrm>
              <a:custGeom>
                <a:avLst/>
                <a:gdLst>
                  <a:gd name="T0" fmla="*/ 0 w 248"/>
                  <a:gd name="T1" fmla="*/ 0 h 234"/>
                  <a:gd name="T2" fmla="*/ 0 w 248"/>
                  <a:gd name="T3" fmla="*/ 0 h 234"/>
                  <a:gd name="T4" fmla="*/ 0 w 248"/>
                  <a:gd name="T5" fmla="*/ 0 h 234"/>
                  <a:gd name="T6" fmla="*/ 0 w 248"/>
                  <a:gd name="T7" fmla="*/ 0 h 234"/>
                  <a:gd name="T8" fmla="*/ 0 w 248"/>
                  <a:gd name="T9" fmla="*/ 0 h 234"/>
                  <a:gd name="T10" fmla="*/ 0 w 248"/>
                  <a:gd name="T11" fmla="*/ 0 h 234"/>
                  <a:gd name="T12" fmla="*/ 0 w 248"/>
                  <a:gd name="T13" fmla="*/ 0 h 234"/>
                  <a:gd name="T14" fmla="*/ 0 w 248"/>
                  <a:gd name="T15" fmla="*/ 0 h 234"/>
                  <a:gd name="T16" fmla="*/ 0 w 248"/>
                  <a:gd name="T17" fmla="*/ 0 h 234"/>
                  <a:gd name="T18" fmla="*/ 0 w 248"/>
                  <a:gd name="T19" fmla="*/ 0 h 234"/>
                  <a:gd name="T20" fmla="*/ 0 w 248"/>
                  <a:gd name="T21" fmla="*/ 0 h 234"/>
                  <a:gd name="T22" fmla="*/ 0 w 248"/>
                  <a:gd name="T23" fmla="*/ 0 h 234"/>
                  <a:gd name="T24" fmla="*/ 0 w 248"/>
                  <a:gd name="T25" fmla="*/ 0 h 234"/>
                  <a:gd name="T26" fmla="*/ 0 w 248"/>
                  <a:gd name="T27" fmla="*/ 0 h 234"/>
                  <a:gd name="T28" fmla="*/ 0 w 248"/>
                  <a:gd name="T29" fmla="*/ 0 h 234"/>
                  <a:gd name="T30" fmla="*/ 0 w 248"/>
                  <a:gd name="T31" fmla="*/ 0 h 234"/>
                  <a:gd name="T32" fmla="*/ 0 w 248"/>
                  <a:gd name="T33" fmla="*/ 0 h 2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8" h="234">
                    <a:moveTo>
                      <a:pt x="0" y="116"/>
                    </a:moveTo>
                    <a:lnTo>
                      <a:pt x="11" y="71"/>
                    </a:lnTo>
                    <a:lnTo>
                      <a:pt x="37" y="34"/>
                    </a:lnTo>
                    <a:lnTo>
                      <a:pt x="77" y="9"/>
                    </a:lnTo>
                    <a:lnTo>
                      <a:pt x="125" y="0"/>
                    </a:lnTo>
                    <a:lnTo>
                      <a:pt x="173" y="9"/>
                    </a:lnTo>
                    <a:lnTo>
                      <a:pt x="213" y="34"/>
                    </a:lnTo>
                    <a:lnTo>
                      <a:pt x="239" y="71"/>
                    </a:lnTo>
                    <a:lnTo>
                      <a:pt x="248" y="116"/>
                    </a:lnTo>
                    <a:lnTo>
                      <a:pt x="239" y="162"/>
                    </a:lnTo>
                    <a:lnTo>
                      <a:pt x="213" y="200"/>
                    </a:lnTo>
                    <a:lnTo>
                      <a:pt x="173" y="224"/>
                    </a:lnTo>
                    <a:lnTo>
                      <a:pt x="125" y="234"/>
                    </a:lnTo>
                    <a:lnTo>
                      <a:pt x="77" y="224"/>
                    </a:lnTo>
                    <a:lnTo>
                      <a:pt x="37" y="200"/>
                    </a:lnTo>
                    <a:lnTo>
                      <a:pt x="11" y="162"/>
                    </a:lnTo>
                    <a:lnTo>
                      <a:pt x="0" y="116"/>
                    </a:lnTo>
                    <a:close/>
                  </a:path>
                </a:pathLst>
              </a:custGeom>
              <a:solidFill>
                <a:srgbClr val="B577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63" name="Freeform 1142"/>
              <p:cNvSpPr>
                <a:spLocks/>
              </p:cNvSpPr>
              <p:nvPr/>
            </p:nvSpPr>
            <p:spPr bwMode="auto">
              <a:xfrm>
                <a:off x="1538" y="1817"/>
                <a:ext cx="21" cy="21"/>
              </a:xfrm>
              <a:custGeom>
                <a:avLst/>
                <a:gdLst>
                  <a:gd name="T0" fmla="*/ 0 w 192"/>
                  <a:gd name="T1" fmla="*/ 0 h 195"/>
                  <a:gd name="T2" fmla="*/ 0 w 192"/>
                  <a:gd name="T3" fmla="*/ 0 h 195"/>
                  <a:gd name="T4" fmla="*/ 0 w 192"/>
                  <a:gd name="T5" fmla="*/ 0 h 195"/>
                  <a:gd name="T6" fmla="*/ 0 w 192"/>
                  <a:gd name="T7" fmla="*/ 0 h 195"/>
                  <a:gd name="T8" fmla="*/ 0 w 192"/>
                  <a:gd name="T9" fmla="*/ 0 h 195"/>
                  <a:gd name="T10" fmla="*/ 0 w 192"/>
                  <a:gd name="T11" fmla="*/ 0 h 195"/>
                  <a:gd name="T12" fmla="*/ 0 w 192"/>
                  <a:gd name="T13" fmla="*/ 0 h 195"/>
                  <a:gd name="T14" fmla="*/ 0 w 192"/>
                  <a:gd name="T15" fmla="*/ 0 h 195"/>
                  <a:gd name="T16" fmla="*/ 0 w 192"/>
                  <a:gd name="T17" fmla="*/ 0 h 195"/>
                  <a:gd name="T18" fmla="*/ 0 w 192"/>
                  <a:gd name="T19" fmla="*/ 0 h 195"/>
                  <a:gd name="T20" fmla="*/ 0 w 192"/>
                  <a:gd name="T21" fmla="*/ 0 h 195"/>
                  <a:gd name="T22" fmla="*/ 0 w 192"/>
                  <a:gd name="T23" fmla="*/ 0 h 195"/>
                  <a:gd name="T24" fmla="*/ 0 w 192"/>
                  <a:gd name="T25" fmla="*/ 0 h 195"/>
                  <a:gd name="T26" fmla="*/ 0 w 192"/>
                  <a:gd name="T27" fmla="*/ 0 h 195"/>
                  <a:gd name="T28" fmla="*/ 0 w 192"/>
                  <a:gd name="T29" fmla="*/ 0 h 195"/>
                  <a:gd name="T30" fmla="*/ 0 w 192"/>
                  <a:gd name="T31" fmla="*/ 0 h 195"/>
                  <a:gd name="T32" fmla="*/ 0 w 192"/>
                  <a:gd name="T33" fmla="*/ 0 h 1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2" h="195">
                    <a:moveTo>
                      <a:pt x="164" y="0"/>
                    </a:moveTo>
                    <a:lnTo>
                      <a:pt x="176" y="39"/>
                    </a:lnTo>
                    <a:lnTo>
                      <a:pt x="178" y="76"/>
                    </a:lnTo>
                    <a:lnTo>
                      <a:pt x="169" y="110"/>
                    </a:lnTo>
                    <a:lnTo>
                      <a:pt x="150" y="138"/>
                    </a:lnTo>
                    <a:lnTo>
                      <a:pt x="124" y="160"/>
                    </a:lnTo>
                    <a:lnTo>
                      <a:pt x="89" y="174"/>
                    </a:lnTo>
                    <a:lnTo>
                      <a:pt x="47" y="179"/>
                    </a:lnTo>
                    <a:lnTo>
                      <a:pt x="0" y="173"/>
                    </a:lnTo>
                    <a:lnTo>
                      <a:pt x="30" y="190"/>
                    </a:lnTo>
                    <a:lnTo>
                      <a:pt x="68" y="195"/>
                    </a:lnTo>
                    <a:lnTo>
                      <a:pt x="109" y="187"/>
                    </a:lnTo>
                    <a:lnTo>
                      <a:pt x="146" y="170"/>
                    </a:lnTo>
                    <a:lnTo>
                      <a:pt x="176" y="141"/>
                    </a:lnTo>
                    <a:lnTo>
                      <a:pt x="192" y="104"/>
                    </a:lnTo>
                    <a:lnTo>
                      <a:pt x="190" y="57"/>
                    </a:lnTo>
                    <a:lnTo>
                      <a:pt x="1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64" name="Freeform 1143"/>
              <p:cNvSpPr>
                <a:spLocks/>
              </p:cNvSpPr>
              <p:nvPr/>
            </p:nvSpPr>
            <p:spPr bwMode="auto">
              <a:xfrm>
                <a:off x="1536" y="1816"/>
                <a:ext cx="16" cy="15"/>
              </a:xfrm>
              <a:custGeom>
                <a:avLst/>
                <a:gdLst>
                  <a:gd name="T0" fmla="*/ 0 w 143"/>
                  <a:gd name="T1" fmla="*/ 0 h 134"/>
                  <a:gd name="T2" fmla="*/ 0 w 143"/>
                  <a:gd name="T3" fmla="*/ 0 h 134"/>
                  <a:gd name="T4" fmla="*/ 0 w 143"/>
                  <a:gd name="T5" fmla="*/ 0 h 134"/>
                  <a:gd name="T6" fmla="*/ 0 w 143"/>
                  <a:gd name="T7" fmla="*/ 0 h 134"/>
                  <a:gd name="T8" fmla="*/ 0 w 143"/>
                  <a:gd name="T9" fmla="*/ 0 h 134"/>
                  <a:gd name="T10" fmla="*/ 0 w 143"/>
                  <a:gd name="T11" fmla="*/ 0 h 134"/>
                  <a:gd name="T12" fmla="*/ 0 w 143"/>
                  <a:gd name="T13" fmla="*/ 0 h 134"/>
                  <a:gd name="T14" fmla="*/ 0 w 143"/>
                  <a:gd name="T15" fmla="*/ 0 h 134"/>
                  <a:gd name="T16" fmla="*/ 0 w 143"/>
                  <a:gd name="T17" fmla="*/ 0 h 134"/>
                  <a:gd name="T18" fmla="*/ 0 w 143"/>
                  <a:gd name="T19" fmla="*/ 0 h 134"/>
                  <a:gd name="T20" fmla="*/ 0 w 143"/>
                  <a:gd name="T21" fmla="*/ 0 h 134"/>
                  <a:gd name="T22" fmla="*/ 0 w 143"/>
                  <a:gd name="T23" fmla="*/ 0 h 134"/>
                  <a:gd name="T24" fmla="*/ 0 w 143"/>
                  <a:gd name="T25" fmla="*/ 0 h 134"/>
                  <a:gd name="T26" fmla="*/ 0 w 143"/>
                  <a:gd name="T27" fmla="*/ 0 h 134"/>
                  <a:gd name="T28" fmla="*/ 0 w 143"/>
                  <a:gd name="T29" fmla="*/ 0 h 134"/>
                  <a:gd name="T30" fmla="*/ 0 w 143"/>
                  <a:gd name="T31" fmla="*/ 0 h 134"/>
                  <a:gd name="T32" fmla="*/ 0 w 143"/>
                  <a:gd name="T33" fmla="*/ 0 h 1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34">
                    <a:moveTo>
                      <a:pt x="0" y="67"/>
                    </a:moveTo>
                    <a:lnTo>
                      <a:pt x="6" y="40"/>
                    </a:lnTo>
                    <a:lnTo>
                      <a:pt x="21" y="19"/>
                    </a:lnTo>
                    <a:lnTo>
                      <a:pt x="44" y="5"/>
                    </a:lnTo>
                    <a:lnTo>
                      <a:pt x="71" y="0"/>
                    </a:lnTo>
                    <a:lnTo>
                      <a:pt x="99" y="5"/>
                    </a:lnTo>
                    <a:lnTo>
                      <a:pt x="122" y="19"/>
                    </a:lnTo>
                    <a:lnTo>
                      <a:pt x="137" y="40"/>
                    </a:lnTo>
                    <a:lnTo>
                      <a:pt x="143" y="67"/>
                    </a:lnTo>
                    <a:lnTo>
                      <a:pt x="113" y="76"/>
                    </a:lnTo>
                    <a:lnTo>
                      <a:pt x="91" y="90"/>
                    </a:lnTo>
                    <a:lnTo>
                      <a:pt x="76" y="110"/>
                    </a:lnTo>
                    <a:lnTo>
                      <a:pt x="71" y="134"/>
                    </a:lnTo>
                    <a:lnTo>
                      <a:pt x="44" y="129"/>
                    </a:lnTo>
                    <a:lnTo>
                      <a:pt x="21" y="115"/>
                    </a:lnTo>
                    <a:lnTo>
                      <a:pt x="6" y="93"/>
                    </a:lnTo>
                    <a:lnTo>
                      <a:pt x="0" y="67"/>
                    </a:lnTo>
                    <a:close/>
                  </a:path>
                </a:pathLst>
              </a:custGeom>
              <a:solidFill>
                <a:srgbClr val="FFB7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65" name="Freeform 1144"/>
              <p:cNvSpPr>
                <a:spLocks/>
              </p:cNvSpPr>
              <p:nvPr/>
            </p:nvSpPr>
            <p:spPr bwMode="auto">
              <a:xfrm>
                <a:off x="1408" y="1650"/>
                <a:ext cx="115" cy="31"/>
              </a:xfrm>
              <a:custGeom>
                <a:avLst/>
                <a:gdLst>
                  <a:gd name="T0" fmla="*/ 0 w 1033"/>
                  <a:gd name="T1" fmla="*/ 0 h 278"/>
                  <a:gd name="T2" fmla="*/ 0 w 1033"/>
                  <a:gd name="T3" fmla="*/ 0 h 278"/>
                  <a:gd name="T4" fmla="*/ 0 w 1033"/>
                  <a:gd name="T5" fmla="*/ 0 h 278"/>
                  <a:gd name="T6" fmla="*/ 0 w 1033"/>
                  <a:gd name="T7" fmla="*/ 0 h 278"/>
                  <a:gd name="T8" fmla="*/ 0 w 1033"/>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3" h="278">
                    <a:moveTo>
                      <a:pt x="0" y="155"/>
                    </a:moveTo>
                    <a:lnTo>
                      <a:pt x="495" y="0"/>
                    </a:lnTo>
                    <a:lnTo>
                      <a:pt x="1033" y="175"/>
                    </a:lnTo>
                    <a:lnTo>
                      <a:pt x="505" y="278"/>
                    </a:lnTo>
                    <a:lnTo>
                      <a:pt x="0" y="15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66" name="Freeform 1145"/>
              <p:cNvSpPr>
                <a:spLocks/>
              </p:cNvSpPr>
              <p:nvPr/>
            </p:nvSpPr>
            <p:spPr bwMode="auto">
              <a:xfrm>
                <a:off x="1408" y="1650"/>
                <a:ext cx="115" cy="31"/>
              </a:xfrm>
              <a:custGeom>
                <a:avLst/>
                <a:gdLst>
                  <a:gd name="T0" fmla="*/ 0 w 1033"/>
                  <a:gd name="T1" fmla="*/ 0 h 278"/>
                  <a:gd name="T2" fmla="*/ 0 w 1033"/>
                  <a:gd name="T3" fmla="*/ 0 h 278"/>
                  <a:gd name="T4" fmla="*/ 0 w 1033"/>
                  <a:gd name="T5" fmla="*/ 0 h 278"/>
                  <a:gd name="T6" fmla="*/ 0 w 1033"/>
                  <a:gd name="T7" fmla="*/ 0 h 278"/>
                  <a:gd name="T8" fmla="*/ 0 w 1033"/>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3" h="278">
                    <a:moveTo>
                      <a:pt x="0" y="155"/>
                    </a:moveTo>
                    <a:lnTo>
                      <a:pt x="495" y="0"/>
                    </a:lnTo>
                    <a:lnTo>
                      <a:pt x="1033" y="175"/>
                    </a:lnTo>
                    <a:lnTo>
                      <a:pt x="505" y="278"/>
                    </a:lnTo>
                    <a:lnTo>
                      <a:pt x="0" y="15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67" name="Freeform 1146"/>
              <p:cNvSpPr>
                <a:spLocks/>
              </p:cNvSpPr>
              <p:nvPr/>
            </p:nvSpPr>
            <p:spPr bwMode="auto">
              <a:xfrm>
                <a:off x="1439" y="2377"/>
                <a:ext cx="34" cy="67"/>
              </a:xfrm>
              <a:custGeom>
                <a:avLst/>
                <a:gdLst>
                  <a:gd name="T0" fmla="*/ 0 w 306"/>
                  <a:gd name="T1" fmla="*/ 0 h 607"/>
                  <a:gd name="T2" fmla="*/ 0 w 306"/>
                  <a:gd name="T3" fmla="*/ 0 h 607"/>
                  <a:gd name="T4" fmla="*/ 0 w 306"/>
                  <a:gd name="T5" fmla="*/ 0 h 607"/>
                  <a:gd name="T6" fmla="*/ 0 w 306"/>
                  <a:gd name="T7" fmla="*/ 0 h 607"/>
                  <a:gd name="T8" fmla="*/ 0 w 306"/>
                  <a:gd name="T9" fmla="*/ 0 h 607"/>
                  <a:gd name="T10" fmla="*/ 0 w 306"/>
                  <a:gd name="T11" fmla="*/ 0 h 607"/>
                  <a:gd name="T12" fmla="*/ 0 w 306"/>
                  <a:gd name="T13" fmla="*/ 0 h 607"/>
                  <a:gd name="T14" fmla="*/ 0 w 306"/>
                  <a:gd name="T15" fmla="*/ 0 h 607"/>
                  <a:gd name="T16" fmla="*/ 0 w 306"/>
                  <a:gd name="T17" fmla="*/ 0 h 607"/>
                  <a:gd name="T18" fmla="*/ 0 w 306"/>
                  <a:gd name="T19" fmla="*/ 0 h 607"/>
                  <a:gd name="T20" fmla="*/ 0 w 306"/>
                  <a:gd name="T21" fmla="*/ 0 h 607"/>
                  <a:gd name="T22" fmla="*/ 0 w 306"/>
                  <a:gd name="T23" fmla="*/ 0 h 607"/>
                  <a:gd name="T24" fmla="*/ 0 w 306"/>
                  <a:gd name="T25" fmla="*/ 0 h 607"/>
                  <a:gd name="T26" fmla="*/ 0 w 306"/>
                  <a:gd name="T27" fmla="*/ 0 h 607"/>
                  <a:gd name="T28" fmla="*/ 0 w 306"/>
                  <a:gd name="T29" fmla="*/ 0 h 607"/>
                  <a:gd name="T30" fmla="*/ 0 w 306"/>
                  <a:gd name="T31" fmla="*/ 0 h 607"/>
                  <a:gd name="T32" fmla="*/ 0 w 306"/>
                  <a:gd name="T33" fmla="*/ 0 h 607"/>
                  <a:gd name="T34" fmla="*/ 0 w 306"/>
                  <a:gd name="T35" fmla="*/ 0 h 607"/>
                  <a:gd name="T36" fmla="*/ 0 w 306"/>
                  <a:gd name="T37" fmla="*/ 0 h 607"/>
                  <a:gd name="T38" fmla="*/ 0 w 306"/>
                  <a:gd name="T39" fmla="*/ 0 h 607"/>
                  <a:gd name="T40" fmla="*/ 0 w 306"/>
                  <a:gd name="T41" fmla="*/ 0 h 607"/>
                  <a:gd name="T42" fmla="*/ 0 w 306"/>
                  <a:gd name="T43" fmla="*/ 0 h 60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6" h="607">
                    <a:moveTo>
                      <a:pt x="306" y="0"/>
                    </a:moveTo>
                    <a:lnTo>
                      <a:pt x="299" y="15"/>
                    </a:lnTo>
                    <a:lnTo>
                      <a:pt x="279" y="56"/>
                    </a:lnTo>
                    <a:lnTo>
                      <a:pt x="251" y="118"/>
                    </a:lnTo>
                    <a:lnTo>
                      <a:pt x="218" y="192"/>
                    </a:lnTo>
                    <a:lnTo>
                      <a:pt x="152" y="362"/>
                    </a:lnTo>
                    <a:lnTo>
                      <a:pt x="125" y="445"/>
                    </a:lnTo>
                    <a:lnTo>
                      <a:pt x="109" y="520"/>
                    </a:lnTo>
                    <a:lnTo>
                      <a:pt x="93" y="574"/>
                    </a:lnTo>
                    <a:lnTo>
                      <a:pt x="71" y="601"/>
                    </a:lnTo>
                    <a:lnTo>
                      <a:pt x="47" y="607"/>
                    </a:lnTo>
                    <a:lnTo>
                      <a:pt x="24" y="593"/>
                    </a:lnTo>
                    <a:lnTo>
                      <a:pt x="7" y="562"/>
                    </a:lnTo>
                    <a:lnTo>
                      <a:pt x="0" y="519"/>
                    </a:lnTo>
                    <a:lnTo>
                      <a:pt x="5" y="464"/>
                    </a:lnTo>
                    <a:lnTo>
                      <a:pt x="28" y="404"/>
                    </a:lnTo>
                    <a:lnTo>
                      <a:pt x="93" y="273"/>
                    </a:lnTo>
                    <a:lnTo>
                      <a:pt x="159" y="149"/>
                    </a:lnTo>
                    <a:lnTo>
                      <a:pt x="194" y="95"/>
                    </a:lnTo>
                    <a:lnTo>
                      <a:pt x="229" y="51"/>
                    </a:lnTo>
                    <a:lnTo>
                      <a:pt x="267" y="19"/>
                    </a:lnTo>
                    <a:lnTo>
                      <a:pt x="306" y="0"/>
                    </a:ln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8368" name="Freeform 1147"/>
              <p:cNvSpPr>
                <a:spLocks/>
              </p:cNvSpPr>
              <p:nvPr/>
            </p:nvSpPr>
            <p:spPr bwMode="auto">
              <a:xfrm>
                <a:off x="1439" y="2377"/>
                <a:ext cx="34" cy="67"/>
              </a:xfrm>
              <a:custGeom>
                <a:avLst/>
                <a:gdLst>
                  <a:gd name="T0" fmla="*/ 0 w 306"/>
                  <a:gd name="T1" fmla="*/ 0 h 607"/>
                  <a:gd name="T2" fmla="*/ 0 w 306"/>
                  <a:gd name="T3" fmla="*/ 0 h 607"/>
                  <a:gd name="T4" fmla="*/ 0 w 306"/>
                  <a:gd name="T5" fmla="*/ 0 h 607"/>
                  <a:gd name="T6" fmla="*/ 0 w 306"/>
                  <a:gd name="T7" fmla="*/ 0 h 607"/>
                  <a:gd name="T8" fmla="*/ 0 w 306"/>
                  <a:gd name="T9" fmla="*/ 0 h 607"/>
                  <a:gd name="T10" fmla="*/ 0 w 306"/>
                  <a:gd name="T11" fmla="*/ 0 h 607"/>
                  <a:gd name="T12" fmla="*/ 0 w 306"/>
                  <a:gd name="T13" fmla="*/ 0 h 607"/>
                  <a:gd name="T14" fmla="*/ 0 w 306"/>
                  <a:gd name="T15" fmla="*/ 0 h 607"/>
                  <a:gd name="T16" fmla="*/ 0 w 306"/>
                  <a:gd name="T17" fmla="*/ 0 h 607"/>
                  <a:gd name="T18" fmla="*/ 0 w 306"/>
                  <a:gd name="T19" fmla="*/ 0 h 607"/>
                  <a:gd name="T20" fmla="*/ 0 w 306"/>
                  <a:gd name="T21" fmla="*/ 0 h 607"/>
                  <a:gd name="T22" fmla="*/ 0 w 306"/>
                  <a:gd name="T23" fmla="*/ 0 h 607"/>
                  <a:gd name="T24" fmla="*/ 0 w 306"/>
                  <a:gd name="T25" fmla="*/ 0 h 607"/>
                  <a:gd name="T26" fmla="*/ 0 w 306"/>
                  <a:gd name="T27" fmla="*/ 0 h 607"/>
                  <a:gd name="T28" fmla="*/ 0 w 306"/>
                  <a:gd name="T29" fmla="*/ 0 h 607"/>
                  <a:gd name="T30" fmla="*/ 0 w 306"/>
                  <a:gd name="T31" fmla="*/ 0 h 607"/>
                  <a:gd name="T32" fmla="*/ 0 w 306"/>
                  <a:gd name="T33" fmla="*/ 0 h 607"/>
                  <a:gd name="T34" fmla="*/ 0 w 306"/>
                  <a:gd name="T35" fmla="*/ 0 h 607"/>
                  <a:gd name="T36" fmla="*/ 0 w 306"/>
                  <a:gd name="T37" fmla="*/ 0 h 607"/>
                  <a:gd name="T38" fmla="*/ 0 w 306"/>
                  <a:gd name="T39" fmla="*/ 0 h 607"/>
                  <a:gd name="T40" fmla="*/ 0 w 306"/>
                  <a:gd name="T41" fmla="*/ 0 h 607"/>
                  <a:gd name="T42" fmla="*/ 0 w 306"/>
                  <a:gd name="T43" fmla="*/ 0 h 60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6" h="607">
                    <a:moveTo>
                      <a:pt x="306" y="0"/>
                    </a:moveTo>
                    <a:lnTo>
                      <a:pt x="299" y="15"/>
                    </a:lnTo>
                    <a:lnTo>
                      <a:pt x="279" y="56"/>
                    </a:lnTo>
                    <a:lnTo>
                      <a:pt x="251" y="118"/>
                    </a:lnTo>
                    <a:lnTo>
                      <a:pt x="218" y="192"/>
                    </a:lnTo>
                    <a:lnTo>
                      <a:pt x="152" y="362"/>
                    </a:lnTo>
                    <a:lnTo>
                      <a:pt x="125" y="445"/>
                    </a:lnTo>
                    <a:lnTo>
                      <a:pt x="109" y="520"/>
                    </a:lnTo>
                    <a:lnTo>
                      <a:pt x="93" y="574"/>
                    </a:lnTo>
                    <a:lnTo>
                      <a:pt x="71" y="601"/>
                    </a:lnTo>
                    <a:lnTo>
                      <a:pt x="47" y="607"/>
                    </a:lnTo>
                    <a:lnTo>
                      <a:pt x="24" y="593"/>
                    </a:lnTo>
                    <a:lnTo>
                      <a:pt x="7" y="562"/>
                    </a:lnTo>
                    <a:lnTo>
                      <a:pt x="0" y="519"/>
                    </a:lnTo>
                    <a:lnTo>
                      <a:pt x="5" y="464"/>
                    </a:lnTo>
                    <a:lnTo>
                      <a:pt x="28" y="404"/>
                    </a:lnTo>
                    <a:lnTo>
                      <a:pt x="93" y="273"/>
                    </a:lnTo>
                    <a:lnTo>
                      <a:pt x="159" y="149"/>
                    </a:lnTo>
                    <a:lnTo>
                      <a:pt x="194" y="95"/>
                    </a:lnTo>
                    <a:lnTo>
                      <a:pt x="229" y="51"/>
                    </a:lnTo>
                    <a:lnTo>
                      <a:pt x="267" y="19"/>
                    </a:lnTo>
                    <a:lnTo>
                      <a:pt x="30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38369" name="Freeform 1148"/>
              <p:cNvSpPr>
                <a:spLocks/>
              </p:cNvSpPr>
              <p:nvPr/>
            </p:nvSpPr>
            <p:spPr bwMode="auto">
              <a:xfrm>
                <a:off x="1415" y="2382"/>
                <a:ext cx="96" cy="124"/>
              </a:xfrm>
              <a:custGeom>
                <a:avLst/>
                <a:gdLst>
                  <a:gd name="T0" fmla="*/ 0 w 864"/>
                  <a:gd name="T1" fmla="*/ 0 h 1116"/>
                  <a:gd name="T2" fmla="*/ 0 w 864"/>
                  <a:gd name="T3" fmla="*/ 0 h 1116"/>
                  <a:gd name="T4" fmla="*/ 0 w 864"/>
                  <a:gd name="T5" fmla="*/ 0 h 1116"/>
                  <a:gd name="T6" fmla="*/ 0 w 864"/>
                  <a:gd name="T7" fmla="*/ 0 h 1116"/>
                  <a:gd name="T8" fmla="*/ 0 w 864"/>
                  <a:gd name="T9" fmla="*/ 0 h 1116"/>
                  <a:gd name="T10" fmla="*/ 0 w 864"/>
                  <a:gd name="T11" fmla="*/ 0 h 1116"/>
                  <a:gd name="T12" fmla="*/ 0 w 864"/>
                  <a:gd name="T13" fmla="*/ 0 h 1116"/>
                  <a:gd name="T14" fmla="*/ 0 w 864"/>
                  <a:gd name="T15" fmla="*/ 0 h 1116"/>
                  <a:gd name="T16" fmla="*/ 0 w 864"/>
                  <a:gd name="T17" fmla="*/ 0 h 1116"/>
                  <a:gd name="T18" fmla="*/ 0 w 864"/>
                  <a:gd name="T19" fmla="*/ 0 h 1116"/>
                  <a:gd name="T20" fmla="*/ 0 w 864"/>
                  <a:gd name="T21" fmla="*/ 0 h 1116"/>
                  <a:gd name="T22" fmla="*/ 0 w 864"/>
                  <a:gd name="T23" fmla="*/ 0 h 1116"/>
                  <a:gd name="T24" fmla="*/ 0 w 864"/>
                  <a:gd name="T25" fmla="*/ 0 h 1116"/>
                  <a:gd name="T26" fmla="*/ 0 w 864"/>
                  <a:gd name="T27" fmla="*/ 0 h 1116"/>
                  <a:gd name="T28" fmla="*/ 0 w 864"/>
                  <a:gd name="T29" fmla="*/ 0 h 1116"/>
                  <a:gd name="T30" fmla="*/ 0 w 864"/>
                  <a:gd name="T31" fmla="*/ 0 h 1116"/>
                  <a:gd name="T32" fmla="*/ 0 w 864"/>
                  <a:gd name="T33" fmla="*/ 0 h 1116"/>
                  <a:gd name="T34" fmla="*/ 0 w 864"/>
                  <a:gd name="T35" fmla="*/ 0 h 1116"/>
                  <a:gd name="T36" fmla="*/ 0 w 864"/>
                  <a:gd name="T37" fmla="*/ 0 h 1116"/>
                  <a:gd name="T38" fmla="*/ 0 w 864"/>
                  <a:gd name="T39" fmla="*/ 0 h 1116"/>
                  <a:gd name="T40" fmla="*/ 0 w 864"/>
                  <a:gd name="T41" fmla="*/ 0 h 1116"/>
                  <a:gd name="T42" fmla="*/ 0 w 864"/>
                  <a:gd name="T43" fmla="*/ 0 h 1116"/>
                  <a:gd name="T44" fmla="*/ 0 w 864"/>
                  <a:gd name="T45" fmla="*/ 0 h 1116"/>
                  <a:gd name="T46" fmla="*/ 0 w 864"/>
                  <a:gd name="T47" fmla="*/ 0 h 1116"/>
                  <a:gd name="T48" fmla="*/ 0 w 864"/>
                  <a:gd name="T49" fmla="*/ 0 h 1116"/>
                  <a:gd name="T50" fmla="*/ 0 w 864"/>
                  <a:gd name="T51" fmla="*/ 0 h 1116"/>
                  <a:gd name="T52" fmla="*/ 0 w 864"/>
                  <a:gd name="T53" fmla="*/ 0 h 1116"/>
                  <a:gd name="T54" fmla="*/ 0 w 864"/>
                  <a:gd name="T55" fmla="*/ 0 h 1116"/>
                  <a:gd name="T56" fmla="*/ 0 w 864"/>
                  <a:gd name="T57" fmla="*/ 0 h 1116"/>
                  <a:gd name="T58" fmla="*/ 0 w 864"/>
                  <a:gd name="T59" fmla="*/ 0 h 1116"/>
                  <a:gd name="T60" fmla="*/ 0 w 864"/>
                  <a:gd name="T61" fmla="*/ 0 h 1116"/>
                  <a:gd name="T62" fmla="*/ 0 w 864"/>
                  <a:gd name="T63" fmla="*/ 0 h 1116"/>
                  <a:gd name="T64" fmla="*/ 0 w 864"/>
                  <a:gd name="T65" fmla="*/ 0 h 1116"/>
                  <a:gd name="T66" fmla="*/ 0 w 864"/>
                  <a:gd name="T67" fmla="*/ 0 h 1116"/>
                  <a:gd name="T68" fmla="*/ 0 w 864"/>
                  <a:gd name="T69" fmla="*/ 0 h 1116"/>
                  <a:gd name="T70" fmla="*/ 0 w 864"/>
                  <a:gd name="T71" fmla="*/ 0 h 1116"/>
                  <a:gd name="T72" fmla="*/ 0 w 864"/>
                  <a:gd name="T73" fmla="*/ 0 h 1116"/>
                  <a:gd name="T74" fmla="*/ 0 w 864"/>
                  <a:gd name="T75" fmla="*/ 0 h 1116"/>
                  <a:gd name="T76" fmla="*/ 0 w 864"/>
                  <a:gd name="T77" fmla="*/ 0 h 1116"/>
                  <a:gd name="T78" fmla="*/ 0 w 864"/>
                  <a:gd name="T79" fmla="*/ 0 h 1116"/>
                  <a:gd name="T80" fmla="*/ 0 w 864"/>
                  <a:gd name="T81" fmla="*/ 0 h 1116"/>
                  <a:gd name="T82" fmla="*/ 0 w 864"/>
                  <a:gd name="T83" fmla="*/ 0 h 1116"/>
                  <a:gd name="T84" fmla="*/ 0 w 864"/>
                  <a:gd name="T85" fmla="*/ 0 h 11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64" h="1116">
                    <a:moveTo>
                      <a:pt x="232" y="520"/>
                    </a:moveTo>
                    <a:lnTo>
                      <a:pt x="222" y="532"/>
                    </a:lnTo>
                    <a:lnTo>
                      <a:pt x="199" y="558"/>
                    </a:lnTo>
                    <a:lnTo>
                      <a:pt x="172" y="592"/>
                    </a:lnTo>
                    <a:lnTo>
                      <a:pt x="150" y="623"/>
                    </a:lnTo>
                    <a:lnTo>
                      <a:pt x="126" y="658"/>
                    </a:lnTo>
                    <a:lnTo>
                      <a:pt x="93" y="701"/>
                    </a:lnTo>
                    <a:lnTo>
                      <a:pt x="56" y="740"/>
                    </a:lnTo>
                    <a:lnTo>
                      <a:pt x="27" y="764"/>
                    </a:lnTo>
                    <a:lnTo>
                      <a:pt x="9" y="791"/>
                    </a:lnTo>
                    <a:lnTo>
                      <a:pt x="0" y="832"/>
                    </a:lnTo>
                    <a:lnTo>
                      <a:pt x="1" y="875"/>
                    </a:lnTo>
                    <a:lnTo>
                      <a:pt x="15" y="912"/>
                    </a:lnTo>
                    <a:lnTo>
                      <a:pt x="28" y="932"/>
                    </a:lnTo>
                    <a:lnTo>
                      <a:pt x="50" y="958"/>
                    </a:lnTo>
                    <a:lnTo>
                      <a:pt x="103" y="1018"/>
                    </a:lnTo>
                    <a:lnTo>
                      <a:pt x="162" y="1075"/>
                    </a:lnTo>
                    <a:lnTo>
                      <a:pt x="189" y="1096"/>
                    </a:lnTo>
                    <a:lnTo>
                      <a:pt x="214" y="1109"/>
                    </a:lnTo>
                    <a:lnTo>
                      <a:pt x="267" y="1116"/>
                    </a:lnTo>
                    <a:lnTo>
                      <a:pt x="329" y="1102"/>
                    </a:lnTo>
                    <a:lnTo>
                      <a:pt x="360" y="1084"/>
                    </a:lnTo>
                    <a:lnTo>
                      <a:pt x="385" y="1057"/>
                    </a:lnTo>
                    <a:lnTo>
                      <a:pt x="406" y="1019"/>
                    </a:lnTo>
                    <a:lnTo>
                      <a:pt x="418" y="971"/>
                    </a:lnTo>
                    <a:lnTo>
                      <a:pt x="419" y="955"/>
                    </a:lnTo>
                    <a:lnTo>
                      <a:pt x="419" y="910"/>
                    </a:lnTo>
                    <a:lnTo>
                      <a:pt x="421" y="846"/>
                    </a:lnTo>
                    <a:lnTo>
                      <a:pt x="425" y="770"/>
                    </a:lnTo>
                    <a:lnTo>
                      <a:pt x="437" y="614"/>
                    </a:lnTo>
                    <a:lnTo>
                      <a:pt x="448" y="550"/>
                    </a:lnTo>
                    <a:lnTo>
                      <a:pt x="462" y="506"/>
                    </a:lnTo>
                    <a:lnTo>
                      <a:pt x="504" y="430"/>
                    </a:lnTo>
                    <a:lnTo>
                      <a:pt x="557" y="343"/>
                    </a:lnTo>
                    <a:lnTo>
                      <a:pt x="607" y="267"/>
                    </a:lnTo>
                    <a:lnTo>
                      <a:pt x="626" y="240"/>
                    </a:lnTo>
                    <a:lnTo>
                      <a:pt x="638" y="222"/>
                    </a:lnTo>
                    <a:lnTo>
                      <a:pt x="656" y="206"/>
                    </a:lnTo>
                    <a:lnTo>
                      <a:pt x="685" y="181"/>
                    </a:lnTo>
                    <a:lnTo>
                      <a:pt x="762" y="115"/>
                    </a:lnTo>
                    <a:lnTo>
                      <a:pt x="833" y="47"/>
                    </a:lnTo>
                    <a:lnTo>
                      <a:pt x="856" y="20"/>
                    </a:lnTo>
                    <a:lnTo>
                      <a:pt x="86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138256" name="Oval 1149"/>
            <p:cNvSpPr>
              <a:spLocks noChangeArrowheads="1"/>
            </p:cNvSpPr>
            <p:nvPr/>
          </p:nvSpPr>
          <p:spPr bwMode="auto">
            <a:xfrm>
              <a:off x="4446" y="3207"/>
              <a:ext cx="182" cy="182"/>
            </a:xfrm>
            <a:prstGeom prst="ellipse">
              <a:avLst/>
            </a:prstGeom>
            <a:solidFill>
              <a:schemeClr val="bg1"/>
            </a:solidFill>
            <a:ln w="412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4974" name="AutoShape 1150"/>
            <p:cNvSpPr>
              <a:spLocks noChangeArrowheads="1"/>
            </p:cNvSpPr>
            <p:nvPr/>
          </p:nvSpPr>
          <p:spPr bwMode="auto">
            <a:xfrm rot="10800000">
              <a:off x="4129" y="3343"/>
              <a:ext cx="816" cy="632"/>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grpSp>
      <p:sp>
        <p:nvSpPr>
          <p:cNvPr id="334976" name="Text Box 1152"/>
          <p:cNvSpPr txBox="1">
            <a:spLocks noChangeArrowheads="1"/>
          </p:cNvSpPr>
          <p:nvPr/>
        </p:nvSpPr>
        <p:spPr bwMode="auto">
          <a:xfrm>
            <a:off x="4716463" y="6400800"/>
            <a:ext cx="4427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a:latin typeface="Comic Sans MS" pitchFamily="66" charset="0"/>
                <a:cs typeface="Arial" pitchFamily="34" charset="0"/>
              </a:rPr>
              <a:t>a WEIGHT of 10N</a:t>
            </a:r>
            <a:endParaRPr lang="en-US">
              <a:latin typeface="Comic Sans MS" pitchFamily="66" charset="0"/>
              <a:cs typeface="Arial" pitchFamily="34" charset="0"/>
            </a:endParaRPr>
          </a:p>
        </p:txBody>
      </p:sp>
      <p:sp>
        <p:nvSpPr>
          <p:cNvPr id="138251" name="AutoShape 6"/>
          <p:cNvSpPr>
            <a:spLocks noChangeArrowheads="1"/>
          </p:cNvSpPr>
          <p:nvPr/>
        </p:nvSpPr>
        <p:spPr bwMode="auto">
          <a:xfrm rot="5400000" flipV="1">
            <a:off x="611188" y="1628775"/>
            <a:ext cx="2160587" cy="1008063"/>
          </a:xfrm>
          <a:prstGeom prst="rightArrow">
            <a:avLst>
              <a:gd name="adj1" fmla="val 50000"/>
              <a:gd name="adj2" fmla="val 53583"/>
            </a:avLst>
          </a:prstGeom>
          <a:solidFill>
            <a:srgbClr val="FF0066"/>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8252" name="Text Box 7"/>
          <p:cNvSpPr txBox="1">
            <a:spLocks noChangeArrowheads="1"/>
          </p:cNvSpPr>
          <p:nvPr/>
        </p:nvSpPr>
        <p:spPr bwMode="auto">
          <a:xfrm>
            <a:off x="2268538" y="692150"/>
            <a:ext cx="5761037"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dirty="0">
                <a:solidFill>
                  <a:schemeClr val="bg1"/>
                </a:solidFill>
              </a:rPr>
              <a:t>This is still the pull of the Earth</a:t>
            </a:r>
          </a:p>
          <a:p>
            <a:pPr eaLnBrk="1" hangingPunct="1"/>
            <a:r>
              <a:rPr lang="en-GB" dirty="0">
                <a:solidFill>
                  <a:schemeClr val="bg1"/>
                </a:solidFill>
              </a:rPr>
              <a:t>Making the 1kg mass stay on the scales.</a:t>
            </a:r>
          </a:p>
          <a:p>
            <a:pPr eaLnBrk="1" hangingPunct="1"/>
            <a:r>
              <a:rPr lang="en-GB" dirty="0">
                <a:solidFill>
                  <a:schemeClr val="bg1"/>
                </a:solidFill>
              </a:rPr>
              <a:t>The scales are calibrated to take this force and display a value 10 times LESS than this Force</a:t>
            </a:r>
          </a:p>
        </p:txBody>
      </p:sp>
      <p:sp>
        <p:nvSpPr>
          <p:cNvPr id="138253" name="AutoShape 8"/>
          <p:cNvSpPr>
            <a:spLocks noChangeArrowheads="1"/>
          </p:cNvSpPr>
          <p:nvPr/>
        </p:nvSpPr>
        <p:spPr bwMode="auto">
          <a:xfrm rot="2513245" flipV="1">
            <a:off x="6011863" y="4652963"/>
            <a:ext cx="1081087" cy="576262"/>
          </a:xfrm>
          <a:prstGeom prst="rightArrow">
            <a:avLst>
              <a:gd name="adj1" fmla="val 50000"/>
              <a:gd name="adj2" fmla="val 46901"/>
            </a:avLst>
          </a:prstGeom>
          <a:solidFill>
            <a:srgbClr val="FF0066"/>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8254" name="Text Box 9"/>
          <p:cNvSpPr txBox="1">
            <a:spLocks noChangeArrowheads="1"/>
          </p:cNvSpPr>
          <p:nvPr/>
        </p:nvSpPr>
        <p:spPr bwMode="auto">
          <a:xfrm>
            <a:off x="3851275" y="2852738"/>
            <a:ext cx="331152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solidFill>
                  <a:srgbClr val="FF0066"/>
                </a:solidFill>
              </a:rPr>
              <a:t>The Earth is pulling the mass downwards  giving it weight. The spring balance displays units of Force</a:t>
            </a:r>
          </a:p>
        </p:txBody>
      </p:sp>
    </p:spTree>
    <p:extLst>
      <p:ext uri="{BB962C8B-B14F-4D97-AF65-F5344CB8AC3E}">
        <p14:creationId xmlns:p14="http://schemas.microsoft.com/office/powerpoint/2010/main" val="40302960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34851"/>
                                        </p:tgtEl>
                                        <p:attrNameLst>
                                          <p:attrName>style.visibility</p:attrName>
                                        </p:attrNameLst>
                                      </p:cBhvr>
                                      <p:to>
                                        <p:strVal val="visible"/>
                                      </p:to>
                                    </p:set>
                                    <p:animEffect transition="in" filter="wipe(up)">
                                      <p:cBhvr>
                                        <p:cTn id="7" dur="500"/>
                                        <p:tgtEl>
                                          <p:spTgt spid="3348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4858"/>
                                        </p:tgtEl>
                                        <p:attrNameLst>
                                          <p:attrName>style.visibility</p:attrName>
                                        </p:attrNameLst>
                                      </p:cBhvr>
                                      <p:to>
                                        <p:strVal val="visible"/>
                                      </p:to>
                                    </p:set>
                                    <p:animEffect transition="in" filter="wipe(left)">
                                      <p:cBhvr>
                                        <p:cTn id="12" dur="500"/>
                                        <p:tgtEl>
                                          <p:spTgt spid="3348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34859"/>
                                        </p:tgtEl>
                                        <p:attrNameLst>
                                          <p:attrName>style.visibility</p:attrName>
                                        </p:attrNameLst>
                                      </p:cBhvr>
                                      <p:to>
                                        <p:strVal val="visible"/>
                                      </p:to>
                                    </p:set>
                                    <p:animEffect transition="in" filter="wipe(up)">
                                      <p:cBhvr>
                                        <p:cTn id="17" dur="500"/>
                                        <p:tgtEl>
                                          <p:spTgt spid="33485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4976"/>
                                        </p:tgtEl>
                                        <p:attrNameLst>
                                          <p:attrName>style.visibility</p:attrName>
                                        </p:attrNameLst>
                                      </p:cBhvr>
                                      <p:to>
                                        <p:strVal val="visible"/>
                                      </p:to>
                                    </p:set>
                                    <p:animEffect transition="in" filter="wipe(left)">
                                      <p:cBhvr>
                                        <p:cTn id="22" dur="500"/>
                                        <p:tgtEl>
                                          <p:spTgt spid="3349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8" grpId="0" autoUpdateAnimBg="0"/>
      <p:bldP spid="33497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DE696F-109F-4060-A7E6-A9ACB1FD059B}" type="slidenum">
              <a:rPr lang="en-GB" sz="2000" smtClean="0">
                <a:solidFill>
                  <a:schemeClr val="accent1"/>
                </a:solidFill>
              </a:rPr>
              <a:pPr eaLnBrk="1" hangingPunct="1"/>
              <a:t>9</a:t>
            </a:fld>
            <a:endParaRPr lang="en-GB" sz="2000" smtClean="0">
              <a:solidFill>
                <a:schemeClr val="accent1"/>
              </a:solidFill>
            </a:endParaRPr>
          </a:p>
        </p:txBody>
      </p:sp>
      <p:sp>
        <p:nvSpPr>
          <p:cNvPr id="12291" name="Date Placeholder 1"/>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2292"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2293" name="Title 1"/>
          <p:cNvSpPr>
            <a:spLocks noGrp="1"/>
          </p:cNvSpPr>
          <p:nvPr>
            <p:ph type="title" idx="4294967295"/>
          </p:nvPr>
        </p:nvSpPr>
        <p:spPr/>
        <p:txBody>
          <a:bodyPr/>
          <a:lstStyle/>
          <a:p>
            <a:pPr eaLnBrk="1" hangingPunct="1"/>
            <a:r>
              <a:rPr lang="en-GB" smtClean="0"/>
              <a:t>ASK A STUDENT!</a:t>
            </a:r>
          </a:p>
        </p:txBody>
      </p:sp>
      <p:sp>
        <p:nvSpPr>
          <p:cNvPr id="12294" name="Content Placeholder 2"/>
          <p:cNvSpPr>
            <a:spLocks noGrp="1"/>
          </p:cNvSpPr>
          <p:nvPr>
            <p:ph idx="4294967295"/>
          </p:nvPr>
        </p:nvSpPr>
        <p:spPr>
          <a:xfrm>
            <a:off x="685800" y="1295400"/>
            <a:ext cx="7772400" cy="914400"/>
          </a:xfrm>
        </p:spPr>
        <p:txBody>
          <a:bodyPr/>
          <a:lstStyle/>
          <a:p>
            <a:pPr algn="ctr" eaLnBrk="1" hangingPunct="1"/>
            <a:r>
              <a:rPr lang="en-GB" sz="4000" smtClean="0"/>
              <a:t>WHAT IS A FORCE?</a:t>
            </a:r>
          </a:p>
        </p:txBody>
      </p:sp>
      <p:sp>
        <p:nvSpPr>
          <p:cNvPr id="12295" name="Rectangle 4"/>
          <p:cNvSpPr>
            <a:spLocks noChangeArrowheads="1"/>
          </p:cNvSpPr>
          <p:nvPr/>
        </p:nvSpPr>
        <p:spPr bwMode="auto">
          <a:xfrm>
            <a:off x="2667000" y="3124200"/>
            <a:ext cx="3581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200">
                <a:solidFill>
                  <a:srgbClr val="FFFF00"/>
                </a:solidFill>
                <a:latin typeface="Comic Sans MS" pitchFamily="66" charset="0"/>
                <a:hlinkClick r:id="rId2"/>
              </a:rPr>
              <a:t>Timer- Dr WHO</a:t>
            </a:r>
            <a:endParaRPr lang="en-GB" sz="3200">
              <a:solidFill>
                <a:srgbClr val="FFFF00"/>
              </a:solidFill>
              <a:latin typeface="Comic Sans MS" pitchFamily="66" charset="0"/>
            </a:endParaRPr>
          </a:p>
        </p:txBody>
      </p:sp>
      <p:grpSp>
        <p:nvGrpSpPr>
          <p:cNvPr id="384005" name="Group 5"/>
          <p:cNvGrpSpPr>
            <a:grpSpLocks/>
          </p:cNvGrpSpPr>
          <p:nvPr/>
        </p:nvGrpSpPr>
        <p:grpSpPr bwMode="auto">
          <a:xfrm>
            <a:off x="5867400" y="2209800"/>
            <a:ext cx="2916238" cy="2808288"/>
            <a:chOff x="3923" y="1661"/>
            <a:chExt cx="1837" cy="1769"/>
          </a:xfrm>
        </p:grpSpPr>
        <p:sp>
          <p:nvSpPr>
            <p:cNvPr id="12297" name="AutoShape 6"/>
            <p:cNvSpPr>
              <a:spLocks noChangeArrowheads="1"/>
            </p:cNvSpPr>
            <p:nvPr/>
          </p:nvSpPr>
          <p:spPr bwMode="auto">
            <a:xfrm>
              <a:off x="3923" y="1661"/>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298" name="WordArt 7"/>
            <p:cNvSpPr>
              <a:spLocks noChangeArrowheads="1" noChangeShapeType="1" noTextEdit="1"/>
            </p:cNvSpPr>
            <p:nvPr/>
          </p:nvSpPr>
          <p:spPr bwMode="auto">
            <a:xfrm>
              <a:off x="4468" y="2115"/>
              <a:ext cx="771" cy="816"/>
            </a:xfrm>
            <a:prstGeom prst="rect">
              <a:avLst/>
            </a:prstGeom>
          </p:spPr>
          <p:txBody>
            <a:bodyPr wrap="none" fromWordArt="1">
              <a:prstTxWarp prst="textInflate">
                <a:avLst>
                  <a:gd name="adj" fmla="val 13634"/>
                </a:avLst>
              </a:prstTxWarp>
            </a:bodyPr>
            <a:lstStyle/>
            <a:p>
              <a:pPr algn="ctr"/>
              <a:r>
                <a:rPr lang="en-GB" sz="3600" kern="10">
                  <a:ln w="9525">
                    <a:solidFill>
                      <a:srgbClr val="000000"/>
                    </a:solidFill>
                    <a:round/>
                    <a:headEnd/>
                    <a:tailEnd/>
                  </a:ln>
                  <a:solidFill>
                    <a:srgbClr val="000000"/>
                  </a:solidFill>
                  <a:latin typeface="Arial Black"/>
                </a:rPr>
                <a:t>Think</a:t>
              </a:r>
            </a:p>
            <a:p>
              <a:pPr algn="ctr"/>
              <a:r>
                <a:rPr lang="en-GB" sz="3600" kern="10">
                  <a:ln w="9525">
                    <a:solidFill>
                      <a:srgbClr val="000000"/>
                    </a:solidFill>
                    <a:round/>
                    <a:headEnd/>
                    <a:tailEnd/>
                  </a:ln>
                  <a:solidFill>
                    <a:srgbClr val="000000"/>
                  </a:solidFill>
                  <a:latin typeface="Arial Black"/>
                </a:rPr>
                <a:t>Pair</a:t>
              </a:r>
            </a:p>
            <a:p>
              <a:pPr algn="ctr"/>
              <a:r>
                <a:rPr lang="en-GB" sz="3600" kern="10">
                  <a:ln w="9525">
                    <a:solidFill>
                      <a:srgbClr val="000000"/>
                    </a:solidFill>
                    <a:round/>
                    <a:headEnd/>
                    <a:tailEnd/>
                  </a:ln>
                  <a:solidFill>
                    <a:srgbClr val="000000"/>
                  </a:solidFill>
                  <a:latin typeface="Arial Black"/>
                </a:rPr>
                <a:t>Share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84005"/>
                                        </p:tgtEl>
                                        <p:attrNameLst>
                                          <p:attrName>style.visibility</p:attrName>
                                        </p:attrNameLst>
                                      </p:cBhvr>
                                      <p:to>
                                        <p:strVal val="visible"/>
                                      </p:to>
                                    </p:set>
                                    <p:animEffect transition="in" filter="diamond(out)">
                                      <p:cBhvr>
                                        <p:cTn id="7" dur="500"/>
                                        <p:tgtEl>
                                          <p:spTgt spid="384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1FD48DA-73EC-4E5A-A001-27661E18A779}" type="slidenum">
              <a:rPr lang="en-GB" sz="2000" smtClean="0">
                <a:solidFill>
                  <a:schemeClr val="accent1"/>
                </a:solidFill>
              </a:rPr>
              <a:pPr eaLnBrk="1" hangingPunct="1"/>
              <a:t>90</a:t>
            </a:fld>
            <a:endParaRPr lang="en-GB" sz="2000" smtClean="0">
              <a:solidFill>
                <a:schemeClr val="accent1"/>
              </a:solidFill>
            </a:endParaRPr>
          </a:p>
        </p:txBody>
      </p:sp>
      <p:sp>
        <p:nvSpPr>
          <p:cNvPr id="139267" name="Date Placeholder 4"/>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39268"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39269" name="Rectangle 2"/>
          <p:cNvSpPr>
            <a:spLocks noGrp="1" noChangeArrowheads="1"/>
          </p:cNvSpPr>
          <p:nvPr>
            <p:ph type="title"/>
          </p:nvPr>
        </p:nvSpPr>
        <p:spPr/>
        <p:txBody>
          <a:bodyPr/>
          <a:lstStyle/>
          <a:p>
            <a:pPr eaLnBrk="1" hangingPunct="1"/>
            <a:r>
              <a:rPr lang="en-GB" smtClean="0"/>
              <a:t>Measuring force &amp; Weight</a:t>
            </a:r>
          </a:p>
        </p:txBody>
      </p:sp>
      <p:sp>
        <p:nvSpPr>
          <p:cNvPr id="139270" name="Text Box 31"/>
          <p:cNvSpPr txBox="1">
            <a:spLocks noChangeArrowheads="1"/>
          </p:cNvSpPr>
          <p:nvPr/>
        </p:nvSpPr>
        <p:spPr bwMode="auto">
          <a:xfrm>
            <a:off x="323850" y="1628775"/>
            <a:ext cx="8064500"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514350" indent="-514350" eaLnBrk="1" hangingPunct="1">
              <a:spcBef>
                <a:spcPct val="50000"/>
              </a:spcBef>
              <a:buFont typeface="+mj-lt"/>
              <a:buAutoNum type="arabicPeriod"/>
            </a:pPr>
            <a:r>
              <a:rPr lang="en-GB" sz="3200" dirty="0">
                <a:solidFill>
                  <a:srgbClr val="FFFF66"/>
                </a:solidFill>
                <a:latin typeface="Tahoma" pitchFamily="34" charset="0"/>
              </a:rPr>
              <a:t>What causes weight?</a:t>
            </a:r>
          </a:p>
          <a:p>
            <a:pPr marL="514350" indent="-514350" eaLnBrk="1" hangingPunct="1">
              <a:spcBef>
                <a:spcPct val="50000"/>
              </a:spcBef>
              <a:buFont typeface="+mj-lt"/>
              <a:buAutoNum type="arabicPeriod"/>
            </a:pPr>
            <a:r>
              <a:rPr lang="en-GB" sz="3200" dirty="0">
                <a:solidFill>
                  <a:srgbClr val="FFFF66"/>
                </a:solidFill>
                <a:latin typeface="Tahoma" pitchFamily="34" charset="0"/>
              </a:rPr>
              <a:t>What is the relationship between weight and mass?</a:t>
            </a:r>
          </a:p>
          <a:p>
            <a:pPr marL="514350" indent="-514350" eaLnBrk="1" hangingPunct="1">
              <a:spcBef>
                <a:spcPct val="50000"/>
              </a:spcBef>
              <a:buFont typeface="+mj-lt"/>
              <a:buAutoNum type="arabicPeriod"/>
            </a:pPr>
            <a:r>
              <a:rPr lang="en-GB" sz="3200" dirty="0">
                <a:solidFill>
                  <a:srgbClr val="FFFF66"/>
                </a:solidFill>
                <a:latin typeface="Tahoma" pitchFamily="34" charset="0"/>
              </a:rPr>
              <a:t>Would this be different on other planets?</a:t>
            </a:r>
          </a:p>
          <a:p>
            <a:pPr marL="514350" indent="-514350" eaLnBrk="1" hangingPunct="1">
              <a:spcBef>
                <a:spcPct val="50000"/>
              </a:spcBef>
              <a:buFont typeface="+mj-lt"/>
              <a:buAutoNum type="arabicPeriod"/>
            </a:pPr>
            <a:r>
              <a:rPr lang="en-GB" sz="3200" dirty="0">
                <a:solidFill>
                  <a:srgbClr val="FFFF66"/>
                </a:solidFill>
                <a:latin typeface="Tahoma" pitchFamily="34" charset="0"/>
              </a:rPr>
              <a:t>Write a formula relating weight to mass.</a:t>
            </a:r>
          </a:p>
        </p:txBody>
      </p:sp>
    </p:spTree>
    <p:extLst>
      <p:ext uri="{BB962C8B-B14F-4D97-AF65-F5344CB8AC3E}">
        <p14:creationId xmlns:p14="http://schemas.microsoft.com/office/powerpoint/2010/main" val="189454835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4357B59-9E1E-4935-9CCA-EC72ED26D4AF}" type="slidenum">
              <a:rPr lang="en-GB" sz="2000" smtClean="0">
                <a:solidFill>
                  <a:schemeClr val="accent1"/>
                </a:solidFill>
              </a:rPr>
              <a:pPr eaLnBrk="1" hangingPunct="1"/>
              <a:t>91</a:t>
            </a:fld>
            <a:endParaRPr lang="en-GB" sz="2000" smtClean="0">
              <a:solidFill>
                <a:schemeClr val="accent1"/>
              </a:solidFill>
            </a:endParaRPr>
          </a:p>
        </p:txBody>
      </p:sp>
      <p:sp>
        <p:nvSpPr>
          <p:cNvPr id="140291"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4029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40293" name="Rectangle 1026"/>
          <p:cNvSpPr>
            <a:spLocks noGrp="1" noChangeArrowheads="1"/>
          </p:cNvSpPr>
          <p:nvPr>
            <p:ph type="title"/>
          </p:nvPr>
        </p:nvSpPr>
        <p:spPr/>
        <p:txBody>
          <a:bodyPr/>
          <a:lstStyle/>
          <a:p>
            <a:pPr eaLnBrk="1" hangingPunct="1"/>
            <a:r>
              <a:rPr lang="en-GB" smtClean="0">
                <a:latin typeface="Arial" pitchFamily="34" charset="0"/>
                <a:cs typeface="Arial" pitchFamily="34" charset="0"/>
              </a:rPr>
              <a:t>HOMEWORK/ RESEARCH</a:t>
            </a:r>
            <a:r>
              <a:rPr lang="en-US" smtClean="0">
                <a:cs typeface="Times New Roman" pitchFamily="18" charset="0"/>
              </a:rPr>
              <a:t/>
            </a:r>
            <a:br>
              <a:rPr lang="en-US" smtClean="0">
                <a:cs typeface="Times New Roman" pitchFamily="18" charset="0"/>
              </a:rPr>
            </a:br>
            <a:endParaRPr lang="en-GB" smtClean="0">
              <a:cs typeface="Times New Roman" pitchFamily="18" charset="0"/>
            </a:endParaRPr>
          </a:p>
        </p:txBody>
      </p:sp>
      <p:sp>
        <p:nvSpPr>
          <p:cNvPr id="140294" name="Rectangle 1027"/>
          <p:cNvSpPr>
            <a:spLocks noGrp="1" noChangeArrowheads="1"/>
          </p:cNvSpPr>
          <p:nvPr>
            <p:ph type="body" idx="1"/>
          </p:nvPr>
        </p:nvSpPr>
        <p:spPr>
          <a:xfrm>
            <a:off x="304800" y="838200"/>
            <a:ext cx="8534400" cy="5257800"/>
          </a:xfrm>
        </p:spPr>
        <p:txBody>
          <a:bodyPr/>
          <a:lstStyle/>
          <a:p>
            <a:pPr eaLnBrk="1" hangingPunct="1">
              <a:lnSpc>
                <a:spcPct val="90000"/>
              </a:lnSpc>
            </a:pPr>
            <a:r>
              <a:rPr lang="en-GB" smtClean="0">
                <a:latin typeface="Arial" pitchFamily="34" charset="0"/>
                <a:cs typeface="Arial" pitchFamily="34" charset="0"/>
              </a:rPr>
              <a:t>a) Find out about some aspect of space travel. For example training astronauts, eating in space etc. </a:t>
            </a:r>
            <a:endParaRPr lang="en-US" smtClean="0">
              <a:cs typeface="Times New Roman" pitchFamily="18" charset="0"/>
            </a:endParaRPr>
          </a:p>
          <a:p>
            <a:pPr eaLnBrk="1" hangingPunct="1">
              <a:lnSpc>
                <a:spcPct val="90000"/>
              </a:lnSpc>
              <a:buFontTx/>
              <a:buNone/>
            </a:pPr>
            <a:r>
              <a:rPr lang="en-GB" smtClean="0">
                <a:latin typeface="Arial" pitchFamily="34" charset="0"/>
                <a:cs typeface="Arial" pitchFamily="34" charset="0"/>
              </a:rPr>
              <a:t>OR </a:t>
            </a:r>
            <a:endParaRPr lang="en-US" smtClean="0">
              <a:cs typeface="Times New Roman" pitchFamily="18" charset="0"/>
            </a:endParaRPr>
          </a:p>
          <a:p>
            <a:pPr eaLnBrk="1" hangingPunct="1">
              <a:lnSpc>
                <a:spcPct val="90000"/>
              </a:lnSpc>
            </a:pPr>
            <a:r>
              <a:rPr lang="en-GB" smtClean="0">
                <a:latin typeface="Arial" pitchFamily="34" charset="0"/>
                <a:cs typeface="Arial" pitchFamily="34" charset="0"/>
              </a:rPr>
              <a:t>b) Find out more about gravity. For example, what causes it, does it change on other planets, what are black holes.</a:t>
            </a:r>
            <a:endParaRPr lang="en-US" smtClean="0">
              <a:cs typeface="Times New Roman" pitchFamily="18" charset="0"/>
            </a:endParaRPr>
          </a:p>
          <a:p>
            <a:pPr eaLnBrk="1" hangingPunct="1">
              <a:lnSpc>
                <a:spcPct val="90000"/>
              </a:lnSpc>
              <a:buFontTx/>
              <a:buNone/>
            </a:pPr>
            <a:r>
              <a:rPr lang="en-GB" smtClean="0">
                <a:latin typeface="Arial" pitchFamily="34" charset="0"/>
                <a:cs typeface="Arial" pitchFamily="34" charset="0"/>
              </a:rPr>
              <a:t>OR </a:t>
            </a:r>
            <a:endParaRPr lang="en-US" smtClean="0">
              <a:cs typeface="Times New Roman" pitchFamily="18" charset="0"/>
            </a:endParaRPr>
          </a:p>
          <a:p>
            <a:pPr eaLnBrk="1" hangingPunct="1">
              <a:lnSpc>
                <a:spcPct val="90000"/>
              </a:lnSpc>
            </a:pPr>
            <a:r>
              <a:rPr lang="en-GB" smtClean="0">
                <a:latin typeface="Arial" pitchFamily="34" charset="0"/>
                <a:cs typeface="Arial" pitchFamily="34" charset="0"/>
              </a:rPr>
              <a:t>c) Try to describe a room or an activity without gravity. (ignore the lack of air)</a:t>
            </a:r>
            <a:endParaRPr lang="en-US" smtClean="0">
              <a:cs typeface="Times New Roman" pitchFamily="18" charset="0"/>
            </a:endParaRPr>
          </a:p>
        </p:txBody>
      </p:sp>
    </p:spTree>
    <p:extLst>
      <p:ext uri="{BB962C8B-B14F-4D97-AF65-F5344CB8AC3E}">
        <p14:creationId xmlns:p14="http://schemas.microsoft.com/office/powerpoint/2010/main" val="226043304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3C1FB91-5E12-4308-9251-DB25D62E90D8}" type="slidenum">
              <a:rPr lang="en-GB" sz="2000" smtClean="0">
                <a:solidFill>
                  <a:schemeClr val="accent1"/>
                </a:solidFill>
              </a:rPr>
              <a:pPr eaLnBrk="1" hangingPunct="1"/>
              <a:t>92</a:t>
            </a:fld>
            <a:endParaRPr lang="en-GB" sz="2000" smtClean="0">
              <a:solidFill>
                <a:schemeClr val="accent1"/>
              </a:solidFill>
            </a:endParaRPr>
          </a:p>
        </p:txBody>
      </p:sp>
      <p:sp>
        <p:nvSpPr>
          <p:cNvPr id="141315" name="Date Placeholder 3"/>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4131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41317" name="Rectangle 1026"/>
          <p:cNvSpPr>
            <a:spLocks noGrp="1" noChangeArrowheads="1"/>
          </p:cNvSpPr>
          <p:nvPr>
            <p:ph type="title"/>
          </p:nvPr>
        </p:nvSpPr>
        <p:spPr/>
        <p:txBody>
          <a:bodyPr/>
          <a:lstStyle/>
          <a:p>
            <a:pPr eaLnBrk="1" hangingPunct="1"/>
            <a:r>
              <a:rPr lang="en-GB" smtClean="0">
                <a:latin typeface="Arial" pitchFamily="34" charset="0"/>
                <a:cs typeface="Arial" pitchFamily="34" charset="0"/>
              </a:rPr>
              <a:t>SUMMARY </a:t>
            </a:r>
            <a:r>
              <a:rPr lang="en-US" smtClean="0">
                <a:cs typeface="Times New Roman" pitchFamily="18" charset="0"/>
              </a:rPr>
              <a:t/>
            </a:r>
            <a:br>
              <a:rPr lang="en-US" smtClean="0">
                <a:cs typeface="Times New Roman" pitchFamily="18" charset="0"/>
              </a:rPr>
            </a:br>
            <a:endParaRPr lang="en-GB" smtClean="0">
              <a:cs typeface="Times New Roman" pitchFamily="18" charset="0"/>
            </a:endParaRPr>
          </a:p>
        </p:txBody>
      </p:sp>
      <p:sp>
        <p:nvSpPr>
          <p:cNvPr id="141318" name="Rectangle 1027"/>
          <p:cNvSpPr>
            <a:spLocks noGrp="1" noChangeArrowheads="1"/>
          </p:cNvSpPr>
          <p:nvPr>
            <p:ph type="body" idx="1"/>
          </p:nvPr>
        </p:nvSpPr>
        <p:spPr>
          <a:xfrm>
            <a:off x="0" y="838200"/>
            <a:ext cx="8839200" cy="4800600"/>
          </a:xfrm>
        </p:spPr>
        <p:txBody>
          <a:bodyPr/>
          <a:lstStyle/>
          <a:p>
            <a:pPr eaLnBrk="1" hangingPunct="1">
              <a:buFontTx/>
              <a:buNone/>
            </a:pPr>
            <a:endParaRPr lang="en-US" smtClean="0">
              <a:cs typeface="Times New Roman" pitchFamily="18" charset="0"/>
            </a:endParaRPr>
          </a:p>
          <a:p>
            <a:pPr algn="ctr" eaLnBrk="1" hangingPunct="1">
              <a:buFontTx/>
              <a:buNone/>
            </a:pPr>
            <a:r>
              <a:rPr lang="en-GB" b="1" i="1" smtClean="0">
                <a:latin typeface="Arial" pitchFamily="34" charset="0"/>
                <a:cs typeface="Arial" pitchFamily="34" charset="0"/>
              </a:rPr>
              <a:t>Weight is the force due to gravity on an object. </a:t>
            </a:r>
            <a:endParaRPr lang="en-US" smtClean="0">
              <a:cs typeface="Times New Roman" pitchFamily="18" charset="0"/>
            </a:endParaRPr>
          </a:p>
          <a:p>
            <a:pPr eaLnBrk="1" hangingPunct="1">
              <a:buFontTx/>
              <a:buNone/>
            </a:pPr>
            <a:endParaRPr lang="en-GB" b="1" i="1" smtClean="0">
              <a:latin typeface="Arial" pitchFamily="34" charset="0"/>
              <a:cs typeface="Arial" pitchFamily="34" charset="0"/>
            </a:endParaRPr>
          </a:p>
          <a:p>
            <a:pPr eaLnBrk="1" hangingPunct="1">
              <a:buFontTx/>
              <a:buNone/>
            </a:pPr>
            <a:r>
              <a:rPr lang="en-GB" b="1" i="1" smtClean="0">
                <a:latin typeface="Arial" pitchFamily="34" charset="0"/>
                <a:cs typeface="Arial" pitchFamily="34" charset="0"/>
              </a:rPr>
              <a:t>	An object with a very large mass, eg the Earth, the moon, pulls other objects eg humans, towards it. This pull is called the force of gravity or WEIGHT. </a:t>
            </a:r>
          </a:p>
        </p:txBody>
      </p:sp>
    </p:spTree>
    <p:extLst>
      <p:ext uri="{BB962C8B-B14F-4D97-AF65-F5344CB8AC3E}">
        <p14:creationId xmlns:p14="http://schemas.microsoft.com/office/powerpoint/2010/main" val="309435098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1AE95DD-1D0F-4CA8-B87B-A69D426B1D62}" type="slidenum">
              <a:rPr lang="en-GB" sz="2000" smtClean="0">
                <a:solidFill>
                  <a:schemeClr val="accent1"/>
                </a:solidFill>
              </a:rPr>
              <a:pPr eaLnBrk="1" hangingPunct="1"/>
              <a:t>93</a:t>
            </a:fld>
            <a:endParaRPr lang="en-GB" sz="2000" smtClean="0">
              <a:solidFill>
                <a:schemeClr val="accent1"/>
              </a:solidFill>
            </a:endParaRPr>
          </a:p>
        </p:txBody>
      </p:sp>
      <p:sp>
        <p:nvSpPr>
          <p:cNvPr id="142339" name="Rectangle 2"/>
          <p:cNvSpPr>
            <a:spLocks noGrp="1" noChangeArrowheads="1"/>
          </p:cNvSpPr>
          <p:nvPr>
            <p:ph type="title"/>
          </p:nvPr>
        </p:nvSpPr>
        <p:spPr/>
        <p:txBody>
          <a:bodyPr/>
          <a:lstStyle/>
          <a:p>
            <a:r>
              <a:rPr lang="en-GB" smtClean="0"/>
              <a:t>TRY THESE EXAMPLES- </a:t>
            </a:r>
            <a:r>
              <a:rPr lang="en-GB" b="1" smtClean="0">
                <a:cs typeface="Times New Roman" pitchFamily="18" charset="0"/>
              </a:rPr>
              <a:t>What to do –Level 3</a:t>
            </a:r>
          </a:p>
        </p:txBody>
      </p:sp>
      <p:sp>
        <p:nvSpPr>
          <p:cNvPr id="142340" name="Rectangle 3"/>
          <p:cNvSpPr>
            <a:spLocks noGrp="1" noChangeArrowheads="1"/>
          </p:cNvSpPr>
          <p:nvPr>
            <p:ph type="body" idx="1"/>
          </p:nvPr>
        </p:nvSpPr>
        <p:spPr>
          <a:xfrm>
            <a:off x="304800" y="762000"/>
            <a:ext cx="7772400" cy="4800600"/>
          </a:xfrm>
        </p:spPr>
        <p:txBody>
          <a:bodyPr/>
          <a:lstStyle/>
          <a:p>
            <a:pPr marL="533400" indent="-533400">
              <a:lnSpc>
                <a:spcPct val="90000"/>
              </a:lnSpc>
            </a:pPr>
            <a:r>
              <a:rPr lang="en-GB" sz="2800" smtClean="0">
                <a:cs typeface="Times New Roman" pitchFamily="18" charset="0"/>
              </a:rPr>
              <a:t>In these sentences, the underlined words are wrong. Rewrite the sentences and correct the mistakes.</a:t>
            </a:r>
          </a:p>
          <a:p>
            <a:pPr marL="533400" indent="-533400">
              <a:lnSpc>
                <a:spcPct val="90000"/>
              </a:lnSpc>
              <a:buFontTx/>
              <a:buNone/>
            </a:pPr>
            <a:r>
              <a:rPr lang="en-GB" sz="2800" smtClean="0">
                <a:cs typeface="Times New Roman" pitchFamily="18" charset="0"/>
              </a:rPr>
              <a:t> </a:t>
            </a:r>
          </a:p>
          <a:p>
            <a:pPr marL="533400" indent="-533400">
              <a:lnSpc>
                <a:spcPct val="90000"/>
              </a:lnSpc>
              <a:buFontTx/>
              <a:buAutoNum type="arabicPeriod"/>
            </a:pPr>
            <a:r>
              <a:rPr lang="en-GB" sz="2800" smtClean="0">
                <a:solidFill>
                  <a:srgbClr val="66FFFF"/>
                </a:solidFill>
                <a:cs typeface="Times New Roman" pitchFamily="18" charset="0"/>
              </a:rPr>
              <a:t>My </a:t>
            </a:r>
            <a:r>
              <a:rPr lang="en-GB" sz="2800" u="sng" smtClean="0">
                <a:solidFill>
                  <a:srgbClr val="66FFFF"/>
                </a:solidFill>
                <a:cs typeface="Times New Roman" pitchFamily="18" charset="0"/>
              </a:rPr>
              <a:t>weight</a:t>
            </a:r>
            <a:r>
              <a:rPr lang="en-GB" sz="2800" smtClean="0">
                <a:solidFill>
                  <a:srgbClr val="66FFFF"/>
                </a:solidFill>
                <a:cs typeface="Times New Roman" pitchFamily="18" charset="0"/>
              </a:rPr>
              <a:t> is 50 kilograms.</a:t>
            </a:r>
          </a:p>
          <a:p>
            <a:pPr marL="533400" indent="-533400">
              <a:lnSpc>
                <a:spcPct val="90000"/>
              </a:lnSpc>
              <a:buFontTx/>
              <a:buAutoNum type="arabicPeriod"/>
            </a:pPr>
            <a:endParaRPr lang="en-GB" sz="2800" u="sng" smtClean="0">
              <a:solidFill>
                <a:srgbClr val="66FFFF"/>
              </a:solidFill>
              <a:cs typeface="Times New Roman" pitchFamily="18" charset="0"/>
            </a:endParaRPr>
          </a:p>
          <a:p>
            <a:pPr marL="533400" indent="-533400">
              <a:lnSpc>
                <a:spcPct val="90000"/>
              </a:lnSpc>
              <a:buFontTx/>
              <a:buAutoNum type="arabicPeriod"/>
            </a:pPr>
            <a:r>
              <a:rPr lang="en-GB" sz="2800" u="sng" smtClean="0">
                <a:solidFill>
                  <a:srgbClr val="66FFFF"/>
                </a:solidFill>
                <a:cs typeface="Times New Roman" pitchFamily="18" charset="0"/>
              </a:rPr>
              <a:t>Mass</a:t>
            </a:r>
            <a:r>
              <a:rPr lang="en-GB" sz="2800" smtClean="0">
                <a:solidFill>
                  <a:srgbClr val="66FFFF"/>
                </a:solidFill>
                <a:cs typeface="Times New Roman" pitchFamily="18" charset="0"/>
              </a:rPr>
              <a:t> is caused by the pull of the Earth.</a:t>
            </a:r>
          </a:p>
          <a:p>
            <a:pPr marL="533400" indent="-533400">
              <a:lnSpc>
                <a:spcPct val="90000"/>
              </a:lnSpc>
              <a:buFontTx/>
              <a:buAutoNum type="arabicPeriod"/>
            </a:pPr>
            <a:endParaRPr lang="en-GB" sz="2800" smtClean="0">
              <a:solidFill>
                <a:srgbClr val="66FFFF"/>
              </a:solidFill>
              <a:cs typeface="Times New Roman" pitchFamily="18" charset="0"/>
            </a:endParaRPr>
          </a:p>
          <a:p>
            <a:pPr marL="533400" indent="-533400">
              <a:lnSpc>
                <a:spcPct val="90000"/>
              </a:lnSpc>
              <a:buFontTx/>
              <a:buAutoNum type="arabicPeriod"/>
            </a:pPr>
            <a:r>
              <a:rPr lang="en-GB" sz="2800" smtClean="0">
                <a:solidFill>
                  <a:srgbClr val="66FFFF"/>
                </a:solidFill>
                <a:cs typeface="Times New Roman" pitchFamily="18" charset="0"/>
              </a:rPr>
              <a:t>Because </a:t>
            </a:r>
            <a:r>
              <a:rPr lang="en-GB" sz="2800" u="sng" smtClean="0">
                <a:solidFill>
                  <a:srgbClr val="66FFFF"/>
                </a:solidFill>
                <a:cs typeface="Times New Roman" pitchFamily="18" charset="0"/>
              </a:rPr>
              <a:t>mass</a:t>
            </a:r>
            <a:r>
              <a:rPr lang="en-GB" sz="2800" smtClean="0">
                <a:solidFill>
                  <a:srgbClr val="66FFFF"/>
                </a:solidFill>
                <a:cs typeface="Times New Roman" pitchFamily="18" charset="0"/>
              </a:rPr>
              <a:t> is a force, it is measured in </a:t>
            </a:r>
            <a:r>
              <a:rPr lang="en-GB" sz="2800" u="sng" smtClean="0">
                <a:solidFill>
                  <a:srgbClr val="66FFFF"/>
                </a:solidFill>
                <a:cs typeface="Times New Roman" pitchFamily="18" charset="0"/>
              </a:rPr>
              <a:t>kilograms</a:t>
            </a:r>
            <a:r>
              <a:rPr lang="en-GB" sz="2800" smtClean="0">
                <a:solidFill>
                  <a:srgbClr val="66FFFF"/>
                </a:solidFill>
                <a:cs typeface="Times New Roman" pitchFamily="18" charset="0"/>
              </a:rPr>
              <a:t>.</a:t>
            </a:r>
          </a:p>
          <a:p>
            <a:pPr marL="533400" indent="-533400">
              <a:lnSpc>
                <a:spcPct val="90000"/>
              </a:lnSpc>
              <a:buFontTx/>
              <a:buAutoNum type="arabicPeriod"/>
            </a:pPr>
            <a:endParaRPr lang="en-GB" sz="2800" smtClean="0">
              <a:solidFill>
                <a:srgbClr val="66FFFF"/>
              </a:solidFill>
              <a:cs typeface="Times New Roman" pitchFamily="18" charset="0"/>
            </a:endParaRPr>
          </a:p>
          <a:p>
            <a:pPr marL="533400" indent="-533400">
              <a:lnSpc>
                <a:spcPct val="90000"/>
              </a:lnSpc>
              <a:buFontTx/>
              <a:buAutoNum type="arabicPeriod"/>
            </a:pPr>
            <a:r>
              <a:rPr lang="en-GB" sz="2800" smtClean="0">
                <a:solidFill>
                  <a:srgbClr val="66FFFF"/>
                </a:solidFill>
                <a:cs typeface="Times New Roman" pitchFamily="18" charset="0"/>
              </a:rPr>
              <a:t>This box has a </a:t>
            </a:r>
            <a:r>
              <a:rPr lang="en-GB" sz="2800" u="sng" smtClean="0">
                <a:solidFill>
                  <a:srgbClr val="66FFFF"/>
                </a:solidFill>
                <a:cs typeface="Times New Roman" pitchFamily="18" charset="0"/>
              </a:rPr>
              <a:t>mass</a:t>
            </a:r>
            <a:r>
              <a:rPr lang="en-GB" sz="2800" smtClean="0">
                <a:solidFill>
                  <a:srgbClr val="66FFFF"/>
                </a:solidFill>
                <a:cs typeface="Times New Roman" pitchFamily="18" charset="0"/>
              </a:rPr>
              <a:t> of 70 newtons.</a:t>
            </a:r>
          </a:p>
          <a:p>
            <a:pPr marL="533400" indent="-533400">
              <a:lnSpc>
                <a:spcPct val="90000"/>
              </a:lnSpc>
              <a:buFontTx/>
              <a:buNone/>
            </a:pPr>
            <a:r>
              <a:rPr lang="en-GB" sz="2800" smtClean="0">
                <a:solidFill>
                  <a:srgbClr val="66FFFF"/>
                </a:solidFill>
                <a:cs typeface="Times New Roman" pitchFamily="18" charset="0"/>
              </a:rPr>
              <a:t/>
            </a:r>
            <a:br>
              <a:rPr lang="en-GB" sz="2800" smtClean="0">
                <a:solidFill>
                  <a:srgbClr val="66FFFF"/>
                </a:solidFill>
                <a:cs typeface="Times New Roman" pitchFamily="18" charset="0"/>
              </a:rPr>
            </a:br>
            <a:endParaRPr lang="en-GB" sz="2800" smtClean="0">
              <a:solidFill>
                <a:srgbClr val="66FFFF"/>
              </a:solidFill>
              <a:cs typeface="Times New Roman" pitchFamily="18" charset="0"/>
            </a:endParaRPr>
          </a:p>
          <a:p>
            <a:pPr marL="533400" indent="-533400">
              <a:lnSpc>
                <a:spcPct val="90000"/>
              </a:lnSpc>
            </a:pPr>
            <a:endParaRPr lang="en-GB" sz="2800" smtClean="0">
              <a:solidFill>
                <a:srgbClr val="66FFFF"/>
              </a:solidFill>
            </a:endParaRPr>
          </a:p>
        </p:txBody>
      </p:sp>
    </p:spTree>
    <p:extLst>
      <p:ext uri="{BB962C8B-B14F-4D97-AF65-F5344CB8AC3E}">
        <p14:creationId xmlns:p14="http://schemas.microsoft.com/office/powerpoint/2010/main" val="7778777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A5816B9-8C32-4A9A-9ED5-1751A5064BD1}" type="slidenum">
              <a:rPr lang="en-GB" sz="2000" smtClean="0">
                <a:solidFill>
                  <a:schemeClr val="accent1"/>
                </a:solidFill>
              </a:rPr>
              <a:pPr eaLnBrk="1" hangingPunct="1"/>
              <a:t>94</a:t>
            </a:fld>
            <a:endParaRPr lang="en-GB" sz="2000" smtClean="0">
              <a:solidFill>
                <a:schemeClr val="accent1"/>
              </a:solidFill>
            </a:endParaRPr>
          </a:p>
        </p:txBody>
      </p:sp>
      <p:sp>
        <p:nvSpPr>
          <p:cNvPr id="143363" name="Rectangle 2"/>
          <p:cNvSpPr>
            <a:spLocks noGrp="1" noChangeArrowheads="1"/>
          </p:cNvSpPr>
          <p:nvPr>
            <p:ph type="title"/>
          </p:nvPr>
        </p:nvSpPr>
        <p:spPr/>
        <p:txBody>
          <a:bodyPr/>
          <a:lstStyle/>
          <a:p>
            <a:r>
              <a:rPr lang="en-GB" b="1" smtClean="0">
                <a:cs typeface="Times New Roman" pitchFamily="18" charset="0"/>
              </a:rPr>
              <a:t>What’s the difference? Level 3/4</a:t>
            </a:r>
          </a:p>
        </p:txBody>
      </p:sp>
      <p:sp>
        <p:nvSpPr>
          <p:cNvPr id="143364" name="Rectangle 3"/>
          <p:cNvSpPr>
            <a:spLocks noGrp="1" noChangeArrowheads="1"/>
          </p:cNvSpPr>
          <p:nvPr>
            <p:ph type="body" idx="1"/>
          </p:nvPr>
        </p:nvSpPr>
        <p:spPr>
          <a:xfrm>
            <a:off x="250825" y="1052513"/>
            <a:ext cx="8686800" cy="4800600"/>
          </a:xfrm>
        </p:spPr>
        <p:txBody>
          <a:bodyPr/>
          <a:lstStyle/>
          <a:p>
            <a:pPr>
              <a:lnSpc>
                <a:spcPct val="90000"/>
              </a:lnSpc>
              <a:buFont typeface="Webdings" pitchFamily="18" charset="2"/>
              <a:buChar char="Ñ"/>
            </a:pPr>
            <a:r>
              <a:rPr lang="en-GB" sz="2800" smtClean="0">
                <a:cs typeface="Times New Roman" pitchFamily="18" charset="0"/>
              </a:rPr>
              <a:t>Mass is the amount of stuff that makes up an object. It’s measured in kilograms.</a:t>
            </a:r>
          </a:p>
          <a:p>
            <a:pPr>
              <a:lnSpc>
                <a:spcPct val="90000"/>
              </a:lnSpc>
              <a:buFont typeface="Webdings" pitchFamily="18" charset="2"/>
              <a:buChar char="Ñ"/>
            </a:pPr>
            <a:endParaRPr lang="en-GB" sz="2800" smtClean="0">
              <a:cs typeface="Times New Roman" pitchFamily="18" charset="0"/>
            </a:endParaRPr>
          </a:p>
          <a:p>
            <a:pPr>
              <a:lnSpc>
                <a:spcPct val="90000"/>
              </a:lnSpc>
              <a:buFont typeface="Webdings" pitchFamily="18" charset="2"/>
              <a:buChar char="Ñ"/>
            </a:pPr>
            <a:r>
              <a:rPr lang="en-GB" sz="2800" smtClean="0">
                <a:cs typeface="Times New Roman" pitchFamily="18" charset="0"/>
              </a:rPr>
              <a:t>Weight is the force of gravity acting on an object. It’s caused by the Earth pulling down on the object. Because weight is a force, we measure it in newtons.</a:t>
            </a:r>
          </a:p>
          <a:p>
            <a:pPr>
              <a:lnSpc>
                <a:spcPct val="90000"/>
              </a:lnSpc>
              <a:buFont typeface="Webdings" pitchFamily="18" charset="2"/>
              <a:buChar char="Ñ"/>
            </a:pPr>
            <a:endParaRPr lang="en-GB" sz="2800" smtClean="0">
              <a:cs typeface="Times New Roman" pitchFamily="18" charset="0"/>
            </a:endParaRPr>
          </a:p>
          <a:p>
            <a:pPr>
              <a:lnSpc>
                <a:spcPct val="90000"/>
              </a:lnSpc>
              <a:buFont typeface="Webdings" pitchFamily="18" charset="2"/>
              <a:buChar char="Ñ"/>
            </a:pPr>
            <a:r>
              <a:rPr lang="en-GB" sz="2800" smtClean="0">
                <a:cs typeface="Times New Roman" pitchFamily="18" charset="0"/>
              </a:rPr>
              <a:t>Mass is measured in kilograms.</a:t>
            </a:r>
          </a:p>
          <a:p>
            <a:pPr>
              <a:lnSpc>
                <a:spcPct val="90000"/>
              </a:lnSpc>
              <a:buFont typeface="Webdings" pitchFamily="18" charset="2"/>
              <a:buChar char="Ñ"/>
            </a:pPr>
            <a:endParaRPr lang="en-GB" sz="2800" smtClean="0">
              <a:cs typeface="Times New Roman" pitchFamily="18" charset="0"/>
            </a:endParaRPr>
          </a:p>
          <a:p>
            <a:pPr>
              <a:lnSpc>
                <a:spcPct val="90000"/>
              </a:lnSpc>
              <a:buFont typeface="Webdings" pitchFamily="18" charset="2"/>
              <a:buChar char="Ñ"/>
            </a:pPr>
            <a:r>
              <a:rPr lang="en-GB" sz="2800" smtClean="0">
                <a:cs typeface="Times New Roman" pitchFamily="18" charset="0"/>
              </a:rPr>
              <a:t>Weight is force caused by the pull of the Earth. It is measured in newtons.</a:t>
            </a:r>
          </a:p>
          <a:p>
            <a:pPr>
              <a:lnSpc>
                <a:spcPct val="90000"/>
              </a:lnSpc>
              <a:buFont typeface="Webdings" pitchFamily="18" charset="2"/>
              <a:buChar char="Ñ"/>
            </a:pPr>
            <a:endParaRPr lang="en-GB" sz="2800" smtClean="0">
              <a:cs typeface="Times New Roman" pitchFamily="18" charset="0"/>
            </a:endParaRPr>
          </a:p>
        </p:txBody>
      </p:sp>
    </p:spTree>
    <p:extLst>
      <p:ext uri="{BB962C8B-B14F-4D97-AF65-F5344CB8AC3E}">
        <p14:creationId xmlns:p14="http://schemas.microsoft.com/office/powerpoint/2010/main" val="2236353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3ADB1BE-F5DB-451F-ABC1-217E1CB1C209}" type="slidenum">
              <a:rPr lang="en-GB" sz="2000" smtClean="0">
                <a:solidFill>
                  <a:schemeClr val="accent1"/>
                </a:solidFill>
              </a:rPr>
              <a:pPr eaLnBrk="1" hangingPunct="1"/>
              <a:t>95</a:t>
            </a:fld>
            <a:endParaRPr lang="en-GB" sz="2000" smtClean="0">
              <a:solidFill>
                <a:schemeClr val="accent1"/>
              </a:solidFill>
            </a:endParaRPr>
          </a:p>
        </p:txBody>
      </p:sp>
      <p:sp>
        <p:nvSpPr>
          <p:cNvPr id="146435" name="Rectangle 2"/>
          <p:cNvSpPr>
            <a:spLocks noGrp="1" noChangeArrowheads="1"/>
          </p:cNvSpPr>
          <p:nvPr>
            <p:ph type="title"/>
          </p:nvPr>
        </p:nvSpPr>
        <p:spPr/>
        <p:txBody>
          <a:bodyPr/>
          <a:lstStyle/>
          <a:p>
            <a:r>
              <a:rPr lang="en-GB" b="1" smtClean="0">
                <a:cs typeface="Times New Roman" pitchFamily="18" charset="0"/>
              </a:rPr>
              <a:t>Losing – and gaining – weight</a:t>
            </a:r>
          </a:p>
        </p:txBody>
      </p:sp>
      <p:sp>
        <p:nvSpPr>
          <p:cNvPr id="146436" name="Rectangle 3"/>
          <p:cNvSpPr>
            <a:spLocks noGrp="1" noChangeArrowheads="1"/>
          </p:cNvSpPr>
          <p:nvPr>
            <p:ph type="body" idx="1"/>
          </p:nvPr>
        </p:nvSpPr>
        <p:spPr>
          <a:xfrm>
            <a:off x="250825" y="1220788"/>
            <a:ext cx="8763000" cy="4800600"/>
          </a:xfrm>
        </p:spPr>
        <p:txBody>
          <a:bodyPr/>
          <a:lstStyle/>
          <a:p>
            <a:pPr indent="-57150">
              <a:lnSpc>
                <a:spcPct val="90000"/>
              </a:lnSpc>
              <a:buFontTx/>
              <a:buNone/>
            </a:pPr>
            <a:r>
              <a:rPr lang="en-GB" sz="2800" smtClean="0">
                <a:cs typeface="Times New Roman" pitchFamily="18" charset="0"/>
              </a:rPr>
              <a:t>People often say they want to </a:t>
            </a:r>
            <a:r>
              <a:rPr lang="en-GB" sz="2800" smtClean="0">
                <a:solidFill>
                  <a:srgbClr val="FF0066"/>
                </a:solidFill>
                <a:cs typeface="Times New Roman" pitchFamily="18" charset="0"/>
              </a:rPr>
              <a:t>lose weight</a:t>
            </a:r>
            <a:r>
              <a:rPr lang="en-GB" sz="2800" smtClean="0">
                <a:cs typeface="Times New Roman" pitchFamily="18" charset="0"/>
              </a:rPr>
              <a:t>. What they really mean is that they want to </a:t>
            </a:r>
            <a:r>
              <a:rPr lang="en-GB" sz="2800" smtClean="0">
                <a:solidFill>
                  <a:srgbClr val="FF0066"/>
                </a:solidFill>
                <a:cs typeface="Times New Roman" pitchFamily="18" charset="0"/>
              </a:rPr>
              <a:t>lose some of their mass.</a:t>
            </a:r>
          </a:p>
          <a:p>
            <a:pPr indent="-57150" algn="just">
              <a:lnSpc>
                <a:spcPct val="90000"/>
              </a:lnSpc>
            </a:pPr>
            <a:r>
              <a:rPr lang="en-GB" sz="2800" smtClean="0">
                <a:cs typeface="Times New Roman" pitchFamily="18" charset="0"/>
              </a:rPr>
              <a:t>One of the best ways of </a:t>
            </a:r>
            <a:r>
              <a:rPr lang="en-GB" sz="2800" smtClean="0">
                <a:solidFill>
                  <a:srgbClr val="00FFFF"/>
                </a:solidFill>
                <a:cs typeface="Times New Roman" pitchFamily="18" charset="0"/>
              </a:rPr>
              <a:t>losing weight</a:t>
            </a:r>
            <a:r>
              <a:rPr lang="en-GB" sz="2800" smtClean="0">
                <a:cs typeface="Times New Roman" pitchFamily="18" charset="0"/>
              </a:rPr>
              <a:t> is to </a:t>
            </a:r>
            <a:r>
              <a:rPr lang="en-GB" sz="2800" smtClean="0">
                <a:solidFill>
                  <a:srgbClr val="00FFFF"/>
                </a:solidFill>
                <a:cs typeface="Times New Roman" pitchFamily="18" charset="0"/>
              </a:rPr>
              <a:t>travel to the Moon</a:t>
            </a:r>
            <a:r>
              <a:rPr lang="en-GB" sz="2800" smtClean="0">
                <a:cs typeface="Times New Roman" pitchFamily="18" charset="0"/>
              </a:rPr>
              <a:t>. This is because the </a:t>
            </a:r>
            <a:r>
              <a:rPr lang="en-GB" sz="2800" smtClean="0">
                <a:solidFill>
                  <a:schemeClr val="bg1"/>
                </a:solidFill>
                <a:cs typeface="Times New Roman" pitchFamily="18" charset="0"/>
              </a:rPr>
              <a:t>Moon’s gravity is weaker</a:t>
            </a:r>
            <a:r>
              <a:rPr lang="en-GB" sz="2800" smtClean="0">
                <a:cs typeface="Times New Roman" pitchFamily="18" charset="0"/>
              </a:rPr>
              <a:t>, and doesn’t pull you down with such a big force. This is why astronauts on the </a:t>
            </a:r>
            <a:r>
              <a:rPr lang="en-GB" sz="2800" smtClean="0">
                <a:solidFill>
                  <a:schemeClr val="bg1"/>
                </a:solidFill>
                <a:cs typeface="Times New Roman" pitchFamily="18" charset="0"/>
              </a:rPr>
              <a:t>Moon can jump quite high</a:t>
            </a:r>
            <a:r>
              <a:rPr lang="en-GB" sz="2800" smtClean="0">
                <a:cs typeface="Times New Roman" pitchFamily="18" charset="0"/>
              </a:rPr>
              <a:t>, even though they are wearing big spacesuits. </a:t>
            </a:r>
          </a:p>
          <a:p>
            <a:pPr indent="-57150" algn="just">
              <a:lnSpc>
                <a:spcPct val="90000"/>
              </a:lnSpc>
              <a:buFontTx/>
              <a:buNone/>
            </a:pPr>
            <a:endParaRPr lang="en-GB" sz="2800" smtClean="0">
              <a:cs typeface="Times New Roman" pitchFamily="18" charset="0"/>
            </a:endParaRPr>
          </a:p>
          <a:p>
            <a:pPr indent="-57150">
              <a:lnSpc>
                <a:spcPct val="90000"/>
              </a:lnSpc>
            </a:pPr>
            <a:r>
              <a:rPr lang="en-GB" sz="2800" smtClean="0">
                <a:solidFill>
                  <a:schemeClr val="bg1"/>
                </a:solidFill>
                <a:cs typeface="Times New Roman" pitchFamily="18" charset="0"/>
              </a:rPr>
              <a:t>What other things would be easier on the moon and are there any other forces that would be different?</a:t>
            </a:r>
            <a:endParaRPr lang="en-GB" sz="2800" smtClean="0">
              <a:solidFill>
                <a:schemeClr val="bg1"/>
              </a:solidFill>
            </a:endParaRPr>
          </a:p>
        </p:txBody>
      </p:sp>
    </p:spTree>
    <p:extLst>
      <p:ext uri="{BB962C8B-B14F-4D97-AF65-F5344CB8AC3E}">
        <p14:creationId xmlns:p14="http://schemas.microsoft.com/office/powerpoint/2010/main" val="394352380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D158799-AD0D-4CFD-B325-CA475202C417}" type="slidenum">
              <a:rPr lang="en-GB" sz="2000" smtClean="0">
                <a:solidFill>
                  <a:schemeClr val="accent1"/>
                </a:solidFill>
              </a:rPr>
              <a:pPr eaLnBrk="1" hangingPunct="1"/>
              <a:t>96</a:t>
            </a:fld>
            <a:endParaRPr lang="en-GB" sz="2000" smtClean="0">
              <a:solidFill>
                <a:schemeClr val="accent1"/>
              </a:solidFill>
            </a:endParaRPr>
          </a:p>
        </p:txBody>
      </p:sp>
      <p:sp>
        <p:nvSpPr>
          <p:cNvPr id="147459" name="Rectangle 2"/>
          <p:cNvSpPr>
            <a:spLocks noGrp="1" noChangeArrowheads="1"/>
          </p:cNvSpPr>
          <p:nvPr>
            <p:ph type="title"/>
          </p:nvPr>
        </p:nvSpPr>
        <p:spPr/>
        <p:txBody>
          <a:bodyPr/>
          <a:lstStyle/>
          <a:p>
            <a:r>
              <a:rPr lang="en-GB" smtClean="0"/>
              <a:t>GOING FURTHER LEVEL 4/5</a:t>
            </a:r>
          </a:p>
        </p:txBody>
      </p:sp>
      <p:pic>
        <p:nvPicPr>
          <p:cNvPr id="14746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692150"/>
            <a:ext cx="7056438" cy="553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668751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6C0A3C-2119-43A9-8CD0-3F866B25E1AD}" type="slidenum">
              <a:rPr lang="en-GB" sz="2000" smtClean="0">
                <a:solidFill>
                  <a:schemeClr val="accent1"/>
                </a:solidFill>
              </a:rPr>
              <a:pPr eaLnBrk="1" hangingPunct="1"/>
              <a:t>97</a:t>
            </a:fld>
            <a:endParaRPr lang="en-GB" sz="2000" smtClean="0">
              <a:solidFill>
                <a:schemeClr val="accent1"/>
              </a:solidFill>
            </a:endParaRPr>
          </a:p>
        </p:txBody>
      </p:sp>
      <p:sp>
        <p:nvSpPr>
          <p:cNvPr id="148483" name="Rectangle 2"/>
          <p:cNvSpPr>
            <a:spLocks noGrp="1" noChangeArrowheads="1"/>
          </p:cNvSpPr>
          <p:nvPr>
            <p:ph type="title"/>
          </p:nvPr>
        </p:nvSpPr>
        <p:spPr/>
        <p:txBody>
          <a:bodyPr/>
          <a:lstStyle/>
          <a:p>
            <a:r>
              <a:rPr lang="en-GB" smtClean="0"/>
              <a:t>GOING FURTHER LEVEL 4/5</a:t>
            </a:r>
          </a:p>
        </p:txBody>
      </p:sp>
      <p:sp>
        <p:nvSpPr>
          <p:cNvPr id="148484" name="Rectangle 6"/>
          <p:cNvSpPr>
            <a:spLocks noGrp="1" noChangeArrowheads="1"/>
          </p:cNvSpPr>
          <p:nvPr>
            <p:ph type="body" idx="1"/>
          </p:nvPr>
        </p:nvSpPr>
        <p:spPr>
          <a:xfrm>
            <a:off x="304800" y="762000"/>
            <a:ext cx="4411663" cy="5691188"/>
          </a:xfrm>
          <a:noFill/>
        </p:spPr>
        <p:txBody>
          <a:bodyPr/>
          <a:lstStyle/>
          <a:p>
            <a:pPr marL="533400" indent="-533400"/>
            <a:r>
              <a:rPr lang="en-GB" smtClean="0"/>
              <a:t>Other planets also have gravitational fields which exert forces.</a:t>
            </a:r>
          </a:p>
          <a:p>
            <a:pPr marL="533400" indent="-533400"/>
            <a:r>
              <a:rPr lang="en-GB" smtClean="0"/>
              <a:t>The gravitational field strength at the surface of some objects in our solar system are shown in the table.</a:t>
            </a:r>
          </a:p>
        </p:txBody>
      </p:sp>
      <p:pic>
        <p:nvPicPr>
          <p:cNvPr id="148485" name="Picture 9" descr="738C3FAC"/>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4365625"/>
            <a:ext cx="4229100"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86" name="Picture 7"/>
          <p:cNvPicPr>
            <a:picLocks noChangeAspect="1" noChangeArrowheads="1"/>
          </p:cNvPicPr>
          <p:nvPr/>
        </p:nvPicPr>
        <p:blipFill>
          <a:blip r:embed="rId3">
            <a:extLst>
              <a:ext uri="{28A0092B-C50C-407E-A947-70E740481C1C}">
                <a14:useLocalDpi xmlns:a14="http://schemas.microsoft.com/office/drawing/2010/main" val="0"/>
              </a:ext>
            </a:extLst>
          </a:blip>
          <a:srcRect r="16588"/>
          <a:stretch>
            <a:fillRect/>
          </a:stretch>
        </p:blipFill>
        <p:spPr bwMode="auto">
          <a:xfrm>
            <a:off x="5062538" y="620713"/>
            <a:ext cx="3686175"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487" name="Text Box 8"/>
          <p:cNvSpPr txBox="1">
            <a:spLocks noChangeArrowheads="1"/>
          </p:cNvSpPr>
          <p:nvPr/>
        </p:nvSpPr>
        <p:spPr bwMode="auto">
          <a:xfrm>
            <a:off x="4767263" y="48895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p>
        </p:txBody>
      </p:sp>
    </p:spTree>
    <p:extLst>
      <p:ext uri="{BB962C8B-B14F-4D97-AF65-F5344CB8AC3E}">
        <p14:creationId xmlns:p14="http://schemas.microsoft.com/office/powerpoint/2010/main" val="202840008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54FD869-28DE-4F5A-A7FD-55CACC552250}" type="slidenum">
              <a:rPr lang="en-GB" sz="2000" smtClean="0">
                <a:solidFill>
                  <a:schemeClr val="accent1"/>
                </a:solidFill>
              </a:rPr>
              <a:pPr eaLnBrk="1" hangingPunct="1"/>
              <a:t>98</a:t>
            </a:fld>
            <a:endParaRPr lang="en-GB" sz="2000" smtClean="0">
              <a:solidFill>
                <a:schemeClr val="accent1"/>
              </a:solidFill>
            </a:endParaRPr>
          </a:p>
        </p:txBody>
      </p:sp>
      <p:sp>
        <p:nvSpPr>
          <p:cNvPr id="149507" name="Rectangle 2"/>
          <p:cNvSpPr>
            <a:spLocks noGrp="1" noChangeArrowheads="1"/>
          </p:cNvSpPr>
          <p:nvPr>
            <p:ph type="title"/>
          </p:nvPr>
        </p:nvSpPr>
        <p:spPr/>
        <p:txBody>
          <a:bodyPr/>
          <a:lstStyle/>
          <a:p>
            <a:r>
              <a:rPr lang="en-GB" b="1" smtClean="0">
                <a:cs typeface="Times New Roman" pitchFamily="18" charset="0"/>
              </a:rPr>
              <a:t>Losing – and gaining – weight</a:t>
            </a:r>
          </a:p>
        </p:txBody>
      </p:sp>
      <p:sp>
        <p:nvSpPr>
          <p:cNvPr id="149508" name="Rectangle 3"/>
          <p:cNvSpPr>
            <a:spLocks noGrp="1" noChangeArrowheads="1"/>
          </p:cNvSpPr>
          <p:nvPr>
            <p:ph type="body" idx="1"/>
          </p:nvPr>
        </p:nvSpPr>
        <p:spPr>
          <a:xfrm>
            <a:off x="179388" y="1292225"/>
            <a:ext cx="8763000" cy="4800600"/>
          </a:xfrm>
        </p:spPr>
        <p:txBody>
          <a:bodyPr/>
          <a:lstStyle/>
          <a:p>
            <a:pPr indent="-57150"/>
            <a:r>
              <a:rPr lang="en-GB" smtClean="0">
                <a:cs typeface="Times New Roman" pitchFamily="18" charset="0"/>
              </a:rPr>
              <a:t>But when you’re on the Moon, your </a:t>
            </a:r>
            <a:r>
              <a:rPr lang="en-GB" smtClean="0">
                <a:solidFill>
                  <a:srgbClr val="FF0066"/>
                </a:solidFill>
                <a:cs typeface="Times New Roman" pitchFamily="18" charset="0"/>
              </a:rPr>
              <a:t>mass doesn’t change</a:t>
            </a:r>
            <a:r>
              <a:rPr lang="en-GB" smtClean="0">
                <a:cs typeface="Times New Roman" pitchFamily="18" charset="0"/>
              </a:rPr>
              <a:t>. Remember, </a:t>
            </a:r>
            <a:r>
              <a:rPr lang="en-GB" smtClean="0">
                <a:solidFill>
                  <a:schemeClr val="bg1"/>
                </a:solidFill>
                <a:cs typeface="Times New Roman" pitchFamily="18" charset="0"/>
              </a:rPr>
              <a:t>mass is the amount of stuff there is in you</a:t>
            </a:r>
            <a:r>
              <a:rPr lang="en-GB" smtClean="0">
                <a:cs typeface="Times New Roman" pitchFamily="18" charset="0"/>
              </a:rPr>
              <a:t> – travelling to the Moon doesn’t change that.</a:t>
            </a:r>
            <a:endParaRPr lang="en-GB" smtClean="0"/>
          </a:p>
        </p:txBody>
      </p:sp>
      <p:sp>
        <p:nvSpPr>
          <p:cNvPr id="149509" name="Rectangle 4"/>
          <p:cNvSpPr>
            <a:spLocks noChangeArrowheads="1"/>
          </p:cNvSpPr>
          <p:nvPr/>
        </p:nvSpPr>
        <p:spPr bwMode="auto">
          <a:xfrm>
            <a:off x="1187450" y="4221163"/>
            <a:ext cx="6467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hlinkClick r:id="rId2"/>
              </a:rPr>
              <a:t>://www.mathsisfun.com/measure/weight-mass.html</a:t>
            </a:r>
            <a:endParaRPr lang="en-GB">
              <a:latin typeface="Comic Sans MS" pitchFamily="66" charset="0"/>
            </a:endParaRPr>
          </a:p>
        </p:txBody>
      </p:sp>
    </p:spTree>
    <p:extLst>
      <p:ext uri="{BB962C8B-B14F-4D97-AF65-F5344CB8AC3E}">
        <p14:creationId xmlns:p14="http://schemas.microsoft.com/office/powerpoint/2010/main" val="177904958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1099E9F-5397-47C0-A24D-AA0190963844}" type="slidenum">
              <a:rPr lang="en-GB" sz="2000" smtClean="0">
                <a:solidFill>
                  <a:schemeClr val="accent1"/>
                </a:solidFill>
              </a:rPr>
              <a:pPr eaLnBrk="1" hangingPunct="1"/>
              <a:t>99</a:t>
            </a:fld>
            <a:endParaRPr lang="en-GB" sz="2000" smtClean="0">
              <a:solidFill>
                <a:schemeClr val="accent1"/>
              </a:solidFill>
            </a:endParaRPr>
          </a:p>
        </p:txBody>
      </p:sp>
      <p:sp>
        <p:nvSpPr>
          <p:cNvPr id="150531" name="Date Placeholder 2"/>
          <p:cNvSpPr>
            <a:spLocks noGrp="1"/>
          </p:cNvSpPr>
          <p:nvPr>
            <p:ph type="dt" sz="quarter"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02/10/2011</a:t>
            </a:r>
          </a:p>
        </p:txBody>
      </p:sp>
      <p:sp>
        <p:nvSpPr>
          <p:cNvPr id="15053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smtClean="0"/>
              <a:t>JAH</a:t>
            </a:r>
          </a:p>
        </p:txBody>
      </p:sp>
      <p:sp>
        <p:nvSpPr>
          <p:cNvPr id="150533" name="Rectangle 2"/>
          <p:cNvSpPr>
            <a:spLocks noGrp="1" noChangeArrowheads="1"/>
          </p:cNvSpPr>
          <p:nvPr>
            <p:ph type="title"/>
          </p:nvPr>
        </p:nvSpPr>
        <p:spPr>
          <a:xfrm>
            <a:off x="2057400" y="1524000"/>
            <a:ext cx="4724400" cy="3733800"/>
          </a:xfrm>
        </p:spPr>
        <p:txBody>
          <a:bodyPr/>
          <a:lstStyle/>
          <a:p>
            <a:pPr algn="ctr" eaLnBrk="1" hangingPunct="1"/>
            <a:r>
              <a:rPr lang="en-GB" sz="7200" smtClean="0"/>
              <a:t>WHAT YOU THOUGHT</a:t>
            </a:r>
          </a:p>
        </p:txBody>
      </p:sp>
    </p:spTree>
    <p:extLst>
      <p:ext uri="{BB962C8B-B14F-4D97-AF65-F5344CB8AC3E}">
        <p14:creationId xmlns:p14="http://schemas.microsoft.com/office/powerpoint/2010/main" val="317525433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lien Encounter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lien Encounter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lien Encounter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3675</TotalTime>
  <Words>7376</Words>
  <Application>Microsoft Office PowerPoint</Application>
  <PresentationFormat>On-screen Show (4:3)</PresentationFormat>
  <Paragraphs>1868</Paragraphs>
  <Slides>223</Slides>
  <Notes>11</Notes>
  <HiddenSlides>0</HiddenSlides>
  <MMClips>2</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223</vt:i4>
      </vt:variant>
    </vt:vector>
  </HeadingPairs>
  <TitlesOfParts>
    <vt:vector size="228" baseType="lpstr">
      <vt:lpstr>Default Design</vt:lpstr>
      <vt:lpstr>CorelDRAW 6.0</vt:lpstr>
      <vt:lpstr>Worksheet</vt:lpstr>
      <vt:lpstr>Drawing</vt:lpstr>
      <vt:lpstr>Equation</vt:lpstr>
      <vt:lpstr>TRANSPORT UNIT  FORCES/dyanmics </vt:lpstr>
      <vt:lpstr>BACKGROUND</vt:lpstr>
      <vt:lpstr>MINDMAP OF ROAD TRANSPORT- FORCES</vt:lpstr>
      <vt:lpstr>WHAT WE WILL BE COVERING</vt:lpstr>
      <vt:lpstr>Unit plan- Continued</vt:lpstr>
      <vt:lpstr>WORDBANK</vt:lpstr>
      <vt:lpstr>LOCKERBIE ACADEMY             TRANSPORT UNIT </vt:lpstr>
      <vt:lpstr>WHAT IS A FORCE?</vt:lpstr>
      <vt:lpstr>ASK A STUDENT!</vt:lpstr>
      <vt:lpstr>WHAT YOU THOUGHT</vt:lpstr>
      <vt:lpstr>PowerPoint Presentation</vt:lpstr>
      <vt:lpstr>ASK A STUDENT!</vt:lpstr>
      <vt:lpstr>WHAT YOU THOUGHT</vt:lpstr>
      <vt:lpstr>PowerPoint Presentation</vt:lpstr>
      <vt:lpstr>EFFECTS OF A FORCE?</vt:lpstr>
      <vt:lpstr>TASK</vt:lpstr>
      <vt:lpstr>BEWARE</vt:lpstr>
      <vt:lpstr>Forces </vt:lpstr>
      <vt:lpstr>PowerPoint Presentation</vt:lpstr>
      <vt:lpstr>GO ON A FORCE WALK WITH YOUR TEACHER</vt:lpstr>
      <vt:lpstr>Forces</vt:lpstr>
      <vt:lpstr>ASK A STUDENT!</vt:lpstr>
      <vt:lpstr>Examples of forces</vt:lpstr>
      <vt:lpstr>We can divide forces into 2 groups</vt:lpstr>
      <vt:lpstr>PowerPoint Presentation</vt:lpstr>
      <vt:lpstr>PowerPoint Presentation</vt:lpstr>
      <vt:lpstr>What type of force can you think of?</vt:lpstr>
      <vt:lpstr>WHAT CAUSES THESE FORCES?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FORCE Specs!</vt:lpstr>
      <vt:lpstr>FORCES SPECS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Measuring FORCES?</vt:lpstr>
      <vt:lpstr>Measuring forces</vt:lpstr>
      <vt:lpstr>Hookes law</vt:lpstr>
      <vt:lpstr>PowerPoint Presentation</vt:lpstr>
      <vt:lpstr>Procedure </vt:lpstr>
      <vt:lpstr>Procedure </vt:lpstr>
      <vt:lpstr>extension</vt:lpstr>
      <vt:lpstr>PowerPoint Presentation</vt:lpstr>
      <vt:lpstr>Homework: Spring experiment</vt:lpstr>
      <vt:lpstr>PowerPoint Presentation</vt:lpstr>
      <vt:lpstr>HOOKE’S LAW CONCLUSION</vt:lpstr>
      <vt:lpstr>PowerPoint Presentation</vt:lpstr>
      <vt:lpstr>Chart wizard</vt:lpstr>
      <vt:lpstr>PowerPoint Presentation</vt:lpstr>
      <vt:lpstr>PowerPoint Presentation</vt:lpstr>
      <vt:lpstr>Spring balance / newton meter</vt:lpstr>
      <vt:lpstr>PowerPoint Presentation</vt:lpstr>
      <vt:lpstr>PowerPoint Presentation</vt:lpstr>
      <vt:lpstr>Measuring WEIGHT/ FORCE</vt:lpstr>
      <vt:lpstr>WEIGHING really is FINDING YOUR WEIGHT!</vt:lpstr>
      <vt:lpstr>Weight and mass – what’s the link?</vt:lpstr>
      <vt:lpstr>PowerPoint Presentation</vt:lpstr>
      <vt:lpstr>Measuring forces-- Using a NEWTON BALANCE to measure Forces. </vt:lpstr>
      <vt:lpstr>MEASURING FORCES –use these or find some of your own</vt:lpstr>
      <vt:lpstr>Estimating the size of FORCES?</vt:lpstr>
      <vt:lpstr>Estimating forces</vt:lpstr>
      <vt:lpstr>0.1 N , 2 N , 20 N,  650 N,  1800 N ,  10,000 N, 1,500,000 N,  200,000,000 N</vt:lpstr>
      <vt:lpstr>Measuring MASS and WEIGHT</vt:lpstr>
      <vt:lpstr>PowerPoint Presentation</vt:lpstr>
      <vt:lpstr>Mass &amp; weight</vt:lpstr>
      <vt:lpstr>Mass and Weight- LEVEL 3</vt:lpstr>
      <vt:lpstr>PowerPoint Presentation</vt:lpstr>
      <vt:lpstr>Level 3</vt:lpstr>
      <vt:lpstr>PowerPoint Presentation</vt:lpstr>
      <vt:lpstr>Mass and Weight- LEVEL 3</vt:lpstr>
      <vt:lpstr>Weight not gravity</vt:lpstr>
      <vt:lpstr>What’s the difference? Mass and Weight- LEVEL 3/4</vt:lpstr>
      <vt:lpstr>CONFUSING NOTES- Level 3/4</vt:lpstr>
      <vt:lpstr>PowerPoint Presentation</vt:lpstr>
      <vt:lpstr>PowerPoint Presentation</vt:lpstr>
      <vt:lpstr>Practice Questions</vt:lpstr>
      <vt:lpstr>Practice Questions</vt:lpstr>
      <vt:lpstr>Losing – and gaining – weight</vt:lpstr>
      <vt:lpstr>Weight and Mass – </vt:lpstr>
      <vt:lpstr>Measuring force &amp; Weight</vt:lpstr>
      <vt:lpstr>HOMEWORK/ RESEARCH </vt:lpstr>
      <vt:lpstr>SUMMARY  </vt:lpstr>
      <vt:lpstr>TRY THESE EXAMPLES- What to do –Level 3</vt:lpstr>
      <vt:lpstr>What’s the difference? Level 3/4</vt:lpstr>
      <vt:lpstr>Losing – and gaining – weight</vt:lpstr>
      <vt:lpstr>GOING FURTHER LEVEL 4/5</vt:lpstr>
      <vt:lpstr>GOING FURTHER LEVEL 4/5</vt:lpstr>
      <vt:lpstr>Losing – and gaining – weight</vt:lpstr>
      <vt:lpstr>WHAT YOU THOUGHT</vt:lpstr>
      <vt:lpstr>Revisions quiz</vt:lpstr>
      <vt:lpstr>Revisions quiz -     My score out of 18: _____  </vt:lpstr>
      <vt:lpstr>friction</vt:lpstr>
      <vt:lpstr>Friction</vt:lpstr>
      <vt:lpstr>PowerPoint Presentation</vt:lpstr>
      <vt:lpstr>PowerPoint Presentation</vt:lpstr>
      <vt:lpstr>Friction  Surface friction </vt:lpstr>
      <vt:lpstr>Friction- ANSWER THESE IN A TABLE IN YOUR JOTTER</vt:lpstr>
      <vt:lpstr>LABEL THE places where there is FRICTION</vt:lpstr>
      <vt:lpstr>Friction -good or bad</vt:lpstr>
      <vt:lpstr>PowerPoint Presentation</vt:lpstr>
      <vt:lpstr>Useful or Not so useful?</vt:lpstr>
      <vt:lpstr>Useful or Not so useful?</vt:lpstr>
      <vt:lpstr>Useful or Not so useful?</vt:lpstr>
      <vt:lpstr>Useful or Not so useful?</vt:lpstr>
      <vt:lpstr>Useful or Not so useful?</vt:lpstr>
      <vt:lpstr>Useful or Not so useful?</vt:lpstr>
      <vt:lpstr>Useful or Not so useful?</vt:lpstr>
      <vt:lpstr>PowerPoint Presentation</vt:lpstr>
      <vt:lpstr>REDUCING FRICTION</vt:lpstr>
      <vt:lpstr>Try some experiments to change friction</vt:lpstr>
      <vt:lpstr>Try some experiments to change friction</vt:lpstr>
      <vt:lpstr>PowerPoint Presentation</vt:lpstr>
      <vt:lpstr>The Force of Friction </vt:lpstr>
      <vt:lpstr>Measuring Frictional Forces</vt:lpstr>
      <vt:lpstr>Measuring friction</vt:lpstr>
      <vt:lpstr>Investigation on friction</vt:lpstr>
      <vt:lpstr>PowerPoint Presentation</vt:lpstr>
      <vt:lpstr>PowerPoint Presentation</vt:lpstr>
      <vt:lpstr>PowerPoint Presentation</vt:lpstr>
      <vt:lpstr>FRICTION and CAR CRASH TESTS</vt:lpstr>
      <vt:lpstr>Friction</vt:lpstr>
      <vt:lpstr>STREAMLINING</vt:lpstr>
      <vt:lpstr>STREAMLINING- Does the shape matter? </vt:lpstr>
      <vt:lpstr>STREAMLINING- Does the shape matter? </vt:lpstr>
      <vt:lpstr>STREAMLINING- Does the shape matter? </vt:lpstr>
      <vt:lpstr>STREAMLINING</vt:lpstr>
      <vt:lpstr>STREAMLINING</vt:lpstr>
      <vt:lpstr>PowerPoint Presentation</vt:lpstr>
      <vt:lpstr>STREAMLINING</vt:lpstr>
      <vt:lpstr>Cars and streamlining</vt:lpstr>
      <vt:lpstr>Streamlining and Cars</vt:lpstr>
      <vt:lpstr>How is it done?</vt:lpstr>
      <vt:lpstr>How is it done?</vt:lpstr>
      <vt:lpstr>How is it done?</vt:lpstr>
      <vt:lpstr>Road crashes &amp; Friction</vt:lpstr>
      <vt:lpstr>In your groups plan an investigation to find out more about one of the variables below. </vt:lpstr>
      <vt:lpstr>Plan-- Write out your </vt:lpstr>
      <vt:lpstr>FORCES as a VECTOR</vt:lpstr>
      <vt:lpstr>PowerPoint Presentation</vt:lpstr>
      <vt:lpstr>What do forces do?</vt:lpstr>
      <vt:lpstr>BALANCED &amp; Unbalanced  FORCES?</vt:lpstr>
      <vt:lpstr>PowerPoint Presentation</vt:lpstr>
      <vt:lpstr>Balanced Forces</vt:lpstr>
      <vt:lpstr>Unbalanced Forces</vt:lpstr>
      <vt:lpstr>Resultant Force</vt:lpstr>
      <vt:lpstr>What is the resultant force?</vt:lpstr>
      <vt:lpstr>PowerPoint Presentation</vt:lpstr>
      <vt:lpstr>upthrust</vt:lpstr>
      <vt:lpstr>PowerPoint Presentation</vt:lpstr>
      <vt:lpstr>WORDBANK</vt:lpstr>
      <vt:lpstr>WORDBANK</vt:lpstr>
      <vt:lpstr>EXPERIMENTS Using the experiment sheets try one or more of the following experiments</vt:lpstr>
      <vt:lpstr>PowerPoint Presentation</vt:lpstr>
      <vt:lpstr>PowerPoint Presentation</vt:lpstr>
      <vt:lpstr>PowerPoint Presentation</vt:lpstr>
      <vt:lpstr>PowerPoint Presentation</vt:lpstr>
      <vt:lpstr>So how exactly does a huge cargo ship stay positively buoyant, even when fully loaded?</vt:lpstr>
      <vt:lpstr>PowerPoint Presentation</vt:lpstr>
      <vt:lpstr>Newton’s 3 laws of motion</vt:lpstr>
      <vt:lpstr>FORCE</vt:lpstr>
      <vt:lpstr>Newton’s Laws of motion</vt:lpstr>
      <vt:lpstr>PowerPoint Presentation</vt:lpstr>
      <vt:lpstr>PowerPoint Presentation</vt:lpstr>
      <vt:lpstr>All Complicated Forces Explained</vt:lpstr>
      <vt:lpstr>Newton’s 1st  law of motion</vt:lpstr>
      <vt:lpstr>The BEST IDEA EVER</vt:lpstr>
      <vt:lpstr>Common Pupil Myth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Newton’s First Law</vt:lpstr>
      <vt:lpstr>Newton’s First Law</vt:lpstr>
      <vt:lpstr>Newton’s First Law</vt:lpstr>
      <vt:lpstr>What do forces do?</vt:lpstr>
      <vt:lpstr>What do forces do?</vt:lpstr>
      <vt:lpstr>An example of newtons first law</vt:lpstr>
      <vt:lpstr>PowerPoint Presentation</vt:lpstr>
      <vt:lpstr>Newton’s second law</vt:lpstr>
      <vt:lpstr>Newton’s Second Law</vt:lpstr>
      <vt:lpstr>2nd Law Questions</vt:lpstr>
      <vt:lpstr>Check Your Answers</vt:lpstr>
      <vt:lpstr>Initial FORCES RESEARCH PROJECT</vt:lpstr>
      <vt:lpstr>INVESTIGATIONS</vt:lpstr>
      <vt:lpstr>LOCKERBIE ACADEMY             TRANSPORT UNIT </vt:lpstr>
      <vt:lpstr>DISCUSSION- Choose one of the topics to discuss</vt:lpstr>
      <vt:lpstr>YOUR TASK.</vt:lpstr>
      <vt:lpstr>PowerPoint Presentation</vt:lpstr>
      <vt:lpstr>PowerPoint Presentation</vt:lpstr>
      <vt:lpstr>PowerPoint Presentation</vt:lpstr>
      <vt:lpstr>Activity Timer</vt:lpstr>
      <vt:lpstr>PowerPoint Presentation</vt:lpstr>
      <vt:lpstr>Stopping a car…</vt:lpstr>
      <vt:lpstr>Speed Worksheet: Label the graph</vt:lpstr>
      <vt:lpstr>Plenary</vt:lpstr>
      <vt:lpstr>Plenary</vt:lpstr>
      <vt:lpstr>PowerPoint Presentation</vt:lpstr>
      <vt:lpstr>PowerPoint Presentation</vt:lpstr>
      <vt:lpstr>PowerPoint Presentation</vt:lpstr>
      <vt:lpstr>Log 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Timer</vt:lpstr>
      <vt:lpstr>Activity Timer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LOCKERBIE ACADEMY   TRANSPORT UNIT</dc:title>
  <dc:creator>Hargreaves</dc:creator>
  <cp:lastModifiedBy>Jennie Hargreaves</cp:lastModifiedBy>
  <cp:revision>433</cp:revision>
  <cp:lastPrinted>2014-03-19T10:37:01Z</cp:lastPrinted>
  <dcterms:created xsi:type="dcterms:W3CDTF">2011-10-02T15:44:14Z</dcterms:created>
  <dcterms:modified xsi:type="dcterms:W3CDTF">2016-08-27T09:14:08Z</dcterms:modified>
</cp:coreProperties>
</file>