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580" r:id="rId3"/>
    <p:sldId id="596" r:id="rId4"/>
    <p:sldId id="456" r:id="rId5"/>
    <p:sldId id="597" r:id="rId6"/>
    <p:sldId id="598" r:id="rId7"/>
    <p:sldId id="599" r:id="rId8"/>
    <p:sldId id="600" r:id="rId9"/>
    <p:sldId id="601" r:id="rId10"/>
    <p:sldId id="602" r:id="rId11"/>
    <p:sldId id="607" r:id="rId12"/>
    <p:sldId id="594" r:id="rId13"/>
    <p:sldId id="440" r:id="rId14"/>
    <p:sldId id="589" r:id="rId15"/>
    <p:sldId id="526" r:id="rId16"/>
    <p:sldId id="595" r:id="rId17"/>
    <p:sldId id="458" r:id="rId18"/>
    <p:sldId id="529" r:id="rId19"/>
    <p:sldId id="520" r:id="rId20"/>
    <p:sldId id="603" r:id="rId21"/>
    <p:sldId id="606" r:id="rId22"/>
    <p:sldId id="543" r:id="rId23"/>
    <p:sldId id="536" r:id="rId24"/>
    <p:sldId id="537" r:id="rId25"/>
    <p:sldId id="538" r:id="rId26"/>
    <p:sldId id="539" r:id="rId27"/>
    <p:sldId id="590" r:id="rId28"/>
    <p:sldId id="591" r:id="rId29"/>
    <p:sldId id="592" r:id="rId30"/>
    <p:sldId id="593" r:id="rId31"/>
    <p:sldId id="540" r:id="rId32"/>
    <p:sldId id="587" r:id="rId33"/>
    <p:sldId id="605" r:id="rId34"/>
    <p:sldId id="467" r:id="rId35"/>
    <p:sldId id="608" r:id="rId36"/>
    <p:sldId id="588" r:id="rId37"/>
    <p:sldId id="546" r:id="rId38"/>
    <p:sldId id="604" r:id="rId3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0066"/>
    <a:srgbClr val="FFFF00"/>
    <a:srgbClr val="000099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4737" autoAdjust="0"/>
  </p:normalViewPr>
  <p:slideViewPr>
    <p:cSldViewPr>
      <p:cViewPr>
        <p:scale>
          <a:sx n="75" d="100"/>
          <a:sy n="75" d="100"/>
        </p:scale>
        <p:origin x="-12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11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1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1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B723149-2F5F-4823-91A1-1DD2E32CB1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309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82067EE-0603-4191-AC9A-804DFD5647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757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82257-ADC9-4D6B-BABC-B8F12332FCAF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AB7BB-53E6-4733-890E-7888F482B5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722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08AD7-64FE-4E0A-ADC3-2F1E07E54AE1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03328-0701-4420-9B63-F8DF260FA4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254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81750" y="152400"/>
            <a:ext cx="207645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07695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E18E2-7311-4E04-A2D8-83419560DFF7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07962-52E1-4F72-A415-31DBEC74A5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856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73468-ED9A-4B75-9F2F-0CB8D584C644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13A46-DA85-4C7B-9ED8-1BA481CFAD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575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3A971-F8A8-4158-884A-70C15DF64F27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82DD4-0F0A-415D-82A3-B74354EFB6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4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DE30C-F949-4F61-970B-CF9843487308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49801-BCB2-41CC-9AB9-F88BC4EAE1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75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08407-6137-4E8C-98DB-89EE50F39522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51-7D19-46E7-8371-425891780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70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7FDF5-FE79-4995-816F-AA4DA3992D34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45CC8-77C0-458E-938C-CAE35D00CC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807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B4B6C-4130-41F8-A961-168B53F5C499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26573-7A81-459F-AFA7-D3F5BE0153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012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6E728-093B-4B0E-B806-DC43ADF55F1E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C8EA3-AE3D-4525-B131-BA87DEBDAB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75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8B052-86E7-47AD-8B4F-07496EACA8C1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CE8A0-B111-43B5-88D0-6F99BA74EB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9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51630-0DF4-47F5-A60D-EFAD8F3FB01B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698BF-26BD-4489-973B-C92AA3319B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54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2F02A-CEEE-4368-9FC4-46A8A472EC53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3771A-D782-40DC-83EE-F3F81BD742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957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4A1B9-7640-4B4B-92A1-35C720E345AF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C5C79-C11B-4A27-8732-4B4ED203DC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68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D6AFC-22B1-421E-A252-96BF4D22A1DD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978F6-B76A-4A1A-B431-60E7D19539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681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7772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LOCKERBIE ACADEMY 											TRANSPORT UNIT 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04AB7B92-44A3-469D-99DA-0FD05382EBDE}" type="datetime1">
              <a:rPr lang="en-US"/>
              <a:pPr>
                <a:defRPr/>
              </a:pPr>
              <a:t>8/27/2016</a:t>
            </a:fld>
            <a:r>
              <a:rPr lang="en-GB"/>
              <a:t>02/10/2011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8E288C9-738E-4EFA-B690-50C2142A00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 descr="LA Transport Logo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0"/>
            <a:ext cx="11461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/>
      </p:par>
    </p:tnLst>
  </p:timing>
  <p:hf hdr="0"/>
  <p:txStyles>
    <p:titleStyle>
      <a:lvl1pPr algn="l" defTabSz="192088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defTabSz="192088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lien Encounters" pitchFamily="2" charset="0"/>
        </a:defRPr>
      </a:lvl2pPr>
      <a:lvl3pPr algn="l" defTabSz="192088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lien Encounters" pitchFamily="2" charset="0"/>
        </a:defRPr>
      </a:lvl3pPr>
      <a:lvl4pPr algn="l" defTabSz="192088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lien Encounters" pitchFamily="2" charset="0"/>
        </a:defRPr>
      </a:lvl4pPr>
      <a:lvl5pPr algn="l" defTabSz="192088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lien Encounters" pitchFamily="2" charset="0"/>
        </a:defRPr>
      </a:lvl5pPr>
      <a:lvl6pPr marL="457200" algn="l" defTabSz="192088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lien Encounters" pitchFamily="2" charset="0"/>
        </a:defRPr>
      </a:lvl6pPr>
      <a:lvl7pPr marL="914400" algn="l" defTabSz="192088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lien Encounters" pitchFamily="2" charset="0"/>
        </a:defRPr>
      </a:lvl7pPr>
      <a:lvl8pPr marL="1371600" algn="l" defTabSz="192088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lien Encounters" pitchFamily="2" charset="0"/>
        </a:defRPr>
      </a:lvl8pPr>
      <a:lvl9pPr marL="1828800" algn="l" defTabSz="192088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lien Encounters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2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3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3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115BDA-0154-4B21-B312-9BEB8B4B1612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2051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205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GB" sz="6000" dirty="0" smtClean="0">
                <a:solidFill>
                  <a:schemeClr val="accent1"/>
                </a:solidFill>
                <a:cs typeface="Times New Roman" pitchFamily="18" charset="0"/>
              </a:rPr>
              <a:t>LOCKERBIE ACADEMY</a:t>
            </a:r>
            <a:r>
              <a:rPr lang="en-GB" sz="6000" dirty="0" smtClean="0">
                <a:cs typeface="Times New Roman" pitchFamily="18" charset="0"/>
              </a:rPr>
              <a:t> 	</a:t>
            </a:r>
            <a:br>
              <a:rPr lang="en-GB" sz="6000" dirty="0" smtClean="0">
                <a:cs typeface="Times New Roman" pitchFamily="18" charset="0"/>
              </a:rPr>
            </a:br>
            <a:r>
              <a:rPr lang="en-GB" sz="6000" dirty="0" smtClean="0">
                <a:cs typeface="Times New Roman" pitchFamily="18" charset="0"/>
              </a:rPr>
              <a:t>TRANSPORT UNIT</a:t>
            </a:r>
            <a:br>
              <a:rPr lang="en-GB" sz="6000" dirty="0" smtClean="0">
                <a:cs typeface="Times New Roman" pitchFamily="18" charset="0"/>
              </a:rPr>
            </a:br>
            <a:r>
              <a:rPr lang="en-GB" sz="7200" dirty="0" smtClean="0">
                <a:solidFill>
                  <a:srgbClr val="FF0066"/>
                </a:solidFill>
                <a:cs typeface="Times New Roman" pitchFamily="18" charset="0"/>
              </a:rPr>
              <a:t>GRAPHS</a:t>
            </a:r>
            <a:r>
              <a:rPr lang="en-GB" dirty="0" smtClean="0"/>
              <a:t> </a:t>
            </a:r>
          </a:p>
        </p:txBody>
      </p:sp>
      <p:sp>
        <p:nvSpPr>
          <p:cNvPr id="205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5410200"/>
            <a:ext cx="6400800" cy="914400"/>
          </a:xfrm>
        </p:spPr>
        <p:txBody>
          <a:bodyPr/>
          <a:lstStyle/>
          <a:p>
            <a:pPr eaLnBrk="1" hangingPunct="1"/>
            <a:r>
              <a:rPr lang="en-GB" smtClean="0"/>
              <a:t>S1-S3 Road Safety &amp; PHYSICS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22269ED1-EA0F-4400-97FA-B761210F3C92}" type="slidenum">
              <a:rPr lang="en-GB"/>
              <a:pPr/>
              <a:t>10</a:t>
            </a:fld>
            <a:endParaRPr lang="en-GB"/>
          </a:p>
        </p:txBody>
      </p:sp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089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2450" y="-373063"/>
            <a:ext cx="9437688" cy="7019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21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94A3B2CF-CE9C-4592-B0C6-95600527E4A6}" type="slidenum">
              <a:rPr lang="en-GB"/>
              <a:pPr/>
              <a:t>11</a:t>
            </a:fld>
            <a:endParaRPr lang="en-GB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0480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7772400" cy="203835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2738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12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4099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 smtClean="0"/>
              <a:t>Velocity-Time</a:t>
            </a:r>
            <a:br>
              <a:rPr lang="en-GB" sz="6000" dirty="0" smtClean="0"/>
            </a:br>
            <a:r>
              <a:rPr lang="en-GB" sz="6000" dirty="0" smtClean="0"/>
              <a:t>GRAPHS</a:t>
            </a:r>
            <a:br>
              <a:rPr lang="en-GB" sz="6000" dirty="0" smtClean="0"/>
            </a:br>
            <a:r>
              <a:rPr lang="en-GB" sz="4400" dirty="0" smtClean="0">
                <a:solidFill>
                  <a:srgbClr val="66FFFF"/>
                </a:solidFill>
              </a:rPr>
              <a:t>Finding the acceleration from velocity-time graphs</a:t>
            </a:r>
            <a:endParaRPr lang="en-GB" sz="6000" dirty="0" smtClean="0"/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 smtClean="0"/>
              <a:t>S1-S3 Physics    Transport</a:t>
            </a: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25593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F16596-F9C2-47AB-82FD-16BB93867722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13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8195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819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81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404664"/>
            <a:ext cx="8638728" cy="230425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dirty="0" smtClean="0">
                <a:cs typeface="Times New Roman" pitchFamily="18" charset="0"/>
              </a:rPr>
              <a:t>The </a:t>
            </a:r>
            <a:r>
              <a:rPr lang="en-GB" dirty="0" smtClean="0">
                <a:solidFill>
                  <a:srgbClr val="FF0000"/>
                </a:solidFill>
                <a:cs typeface="Times New Roman" pitchFamily="18" charset="0"/>
              </a:rPr>
              <a:t>gradient</a:t>
            </a:r>
            <a:r>
              <a:rPr lang="en-GB" dirty="0" smtClean="0">
                <a:cs typeface="Times New Roman" pitchFamily="18" charset="0"/>
              </a:rPr>
              <a:t> of a velocity time graph (steepness) tells us the </a:t>
            </a:r>
            <a:r>
              <a:rPr lang="en-GB" dirty="0" smtClean="0">
                <a:solidFill>
                  <a:srgbClr val="FF0000"/>
                </a:solidFill>
                <a:cs typeface="Times New Roman" pitchFamily="18" charset="0"/>
              </a:rPr>
              <a:t>acceleration</a:t>
            </a:r>
            <a:r>
              <a:rPr lang="en-GB" dirty="0" smtClean="0">
                <a:cs typeface="Times New Roman" pitchFamily="18" charset="0"/>
              </a:rPr>
              <a:t> of the object. The </a:t>
            </a:r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  <a:cs typeface="Times New Roman" pitchFamily="18" charset="0"/>
              </a:rPr>
              <a:t>steeper</a:t>
            </a:r>
            <a:r>
              <a:rPr lang="en-GB" dirty="0" smtClean="0">
                <a:cs typeface="Times New Roman" pitchFamily="18" charset="0"/>
              </a:rPr>
              <a:t> the graph (bigger the gradient) the </a:t>
            </a:r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  <a:cs typeface="Times New Roman" pitchFamily="18" charset="0"/>
              </a:rPr>
              <a:t>greater</a:t>
            </a:r>
            <a:r>
              <a:rPr lang="en-GB" dirty="0" smtClean="0">
                <a:cs typeface="Times New Roman" pitchFamily="18" charset="0"/>
              </a:rPr>
              <a:t> the acceleration.</a:t>
            </a:r>
          </a:p>
          <a:p>
            <a:pPr eaLnBrk="1" hangingPunct="1"/>
            <a:endParaRPr lang="en-GB" dirty="0" smtClean="0"/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2187519" y="3151331"/>
            <a:ext cx="5055168" cy="3087130"/>
            <a:chOff x="442" y="2614"/>
            <a:chExt cx="1612" cy="1584"/>
          </a:xfrm>
        </p:grpSpPr>
        <p:grpSp>
          <p:nvGrpSpPr>
            <p:cNvPr id="22" name="Group 5"/>
            <p:cNvGrpSpPr>
              <a:grpSpLocks/>
            </p:cNvGrpSpPr>
            <p:nvPr/>
          </p:nvGrpSpPr>
          <p:grpSpPr bwMode="auto">
            <a:xfrm>
              <a:off x="442" y="2614"/>
              <a:ext cx="1304" cy="1361"/>
              <a:chOff x="442" y="2614"/>
              <a:chExt cx="1304" cy="1361"/>
            </a:xfrm>
          </p:grpSpPr>
          <p:sp>
            <p:nvSpPr>
              <p:cNvPr id="25" name="Line 6"/>
              <p:cNvSpPr>
                <a:spLocks noChangeShapeType="1"/>
              </p:cNvSpPr>
              <p:nvPr/>
            </p:nvSpPr>
            <p:spPr bwMode="auto">
              <a:xfrm flipV="1">
                <a:off x="442" y="2927"/>
                <a:ext cx="1191" cy="567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Line 7"/>
              <p:cNvSpPr>
                <a:spLocks noChangeShapeType="1"/>
              </p:cNvSpPr>
              <p:nvPr/>
            </p:nvSpPr>
            <p:spPr bwMode="auto">
              <a:xfrm flipV="1">
                <a:off x="442" y="2614"/>
                <a:ext cx="0" cy="1361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Line 8"/>
              <p:cNvSpPr>
                <a:spLocks noChangeShapeType="1"/>
              </p:cNvSpPr>
              <p:nvPr/>
            </p:nvSpPr>
            <p:spPr bwMode="auto">
              <a:xfrm>
                <a:off x="442" y="3975"/>
                <a:ext cx="1304" cy="0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1317" y="3993"/>
              <a:ext cx="737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dirty="0">
                  <a:solidFill>
                    <a:srgbClr val="66FFFF"/>
                  </a:solidFill>
                  <a:latin typeface="Tahoma" pitchFamily="34" charset="0"/>
                </a:rPr>
                <a:t>Time (s)</a:t>
              </a:r>
            </a:p>
          </p:txBody>
        </p:sp>
      </p:grpSp>
      <p:sp>
        <p:nvSpPr>
          <p:cNvPr id="28" name="Line 6"/>
          <p:cNvSpPr>
            <a:spLocks noChangeShapeType="1"/>
          </p:cNvSpPr>
          <p:nvPr/>
        </p:nvSpPr>
        <p:spPr bwMode="auto">
          <a:xfrm flipV="1">
            <a:off x="2187519" y="3119173"/>
            <a:ext cx="2312473" cy="268467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" name="Line 6"/>
          <p:cNvSpPr>
            <a:spLocks noChangeShapeType="1"/>
          </p:cNvSpPr>
          <p:nvPr/>
        </p:nvSpPr>
        <p:spPr bwMode="auto">
          <a:xfrm flipV="1">
            <a:off x="2187519" y="3428999"/>
            <a:ext cx="3464601" cy="1872207"/>
          </a:xfrm>
          <a:prstGeom prst="line">
            <a:avLst/>
          </a:prstGeom>
          <a:noFill/>
          <a:ln w="5715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" name="Line 6"/>
          <p:cNvSpPr>
            <a:spLocks noChangeShapeType="1"/>
          </p:cNvSpPr>
          <p:nvPr/>
        </p:nvSpPr>
        <p:spPr bwMode="auto">
          <a:xfrm flipV="1">
            <a:off x="2213291" y="4679780"/>
            <a:ext cx="3734929" cy="110505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 rot="16200000">
            <a:off x="873683" y="4075755"/>
            <a:ext cx="19437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 smtClean="0">
                <a:solidFill>
                  <a:srgbClr val="66FFFF"/>
                </a:solidFill>
                <a:latin typeface="Tahoma" pitchFamily="34" charset="0"/>
              </a:rPr>
              <a:t>Velocity </a:t>
            </a:r>
            <a:r>
              <a:rPr lang="en-GB" sz="1800" dirty="0">
                <a:solidFill>
                  <a:srgbClr val="66FFFF"/>
                </a:solidFill>
                <a:latin typeface="Tahoma" pitchFamily="34" charset="0"/>
              </a:rPr>
              <a:t>(</a:t>
            </a:r>
            <a:r>
              <a:rPr lang="en-GB" sz="1800" dirty="0" smtClean="0">
                <a:solidFill>
                  <a:srgbClr val="66FFFF"/>
                </a:solidFill>
                <a:latin typeface="Tahoma" pitchFamily="34" charset="0"/>
              </a:rPr>
              <a:t>ms</a:t>
            </a:r>
            <a:r>
              <a:rPr lang="en-GB" sz="1800" baseline="30000" dirty="0" smtClean="0">
                <a:solidFill>
                  <a:srgbClr val="66FFFF"/>
                </a:solidFill>
                <a:latin typeface="Tahoma" pitchFamily="34" charset="0"/>
              </a:rPr>
              <a:t>-1</a:t>
            </a:r>
            <a:r>
              <a:rPr lang="en-GB" sz="1800" dirty="0" smtClean="0">
                <a:solidFill>
                  <a:srgbClr val="66FFFF"/>
                </a:solidFill>
                <a:latin typeface="Tahoma" pitchFamily="34" charset="0"/>
              </a:rPr>
              <a:t>)</a:t>
            </a:r>
            <a:endParaRPr lang="en-GB" sz="1800" dirty="0">
              <a:solidFill>
                <a:srgbClr val="66FFFF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Finding the gradient of a velocity-time graph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17FDF5-FE79-4995-816F-AA4DA3992D34}" type="datetime1">
              <a:rPr lang="en-US" smtClean="0"/>
              <a:pPr>
                <a:defRPr/>
              </a:pPr>
              <a:t>8/27/2016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45CC8-77C0-458E-938C-CAE35D00CCD1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1346089" y="1316104"/>
            <a:ext cx="4089292" cy="4991292"/>
            <a:chOff x="442" y="2614"/>
            <a:chExt cx="1304" cy="1584"/>
          </a:xfrm>
        </p:grpSpPr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442" y="2614"/>
              <a:ext cx="1304" cy="1361"/>
              <a:chOff x="442" y="2614"/>
              <a:chExt cx="1304" cy="1361"/>
            </a:xfrm>
          </p:grpSpPr>
          <p:sp>
            <p:nvSpPr>
              <p:cNvPr id="11" name="Line 6"/>
              <p:cNvSpPr>
                <a:spLocks noChangeShapeType="1"/>
              </p:cNvSpPr>
              <p:nvPr/>
            </p:nvSpPr>
            <p:spPr bwMode="auto">
              <a:xfrm flipV="1">
                <a:off x="442" y="2927"/>
                <a:ext cx="1191" cy="567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 flipV="1">
                <a:off x="442" y="2614"/>
                <a:ext cx="0" cy="1361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Line 8"/>
              <p:cNvSpPr>
                <a:spLocks noChangeShapeType="1"/>
              </p:cNvSpPr>
              <p:nvPr/>
            </p:nvSpPr>
            <p:spPr bwMode="auto">
              <a:xfrm>
                <a:off x="442" y="3975"/>
                <a:ext cx="1304" cy="0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818" y="3993"/>
              <a:ext cx="737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dirty="0">
                  <a:solidFill>
                    <a:srgbClr val="66FFFF"/>
                  </a:solidFill>
                  <a:latin typeface="Tahoma" pitchFamily="34" charset="0"/>
                </a:rPr>
                <a:t>Time (s)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685970" y="3639253"/>
            <a:ext cx="588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u</a:t>
            </a:r>
            <a:endParaRPr lang="en-US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5289" y="1739032"/>
            <a:ext cx="550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v</a:t>
            </a:r>
            <a:endParaRPr lang="en-US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17" name="Straight Connector 16"/>
          <p:cNvCxnSpPr>
            <a:stCxn id="11" idx="1"/>
          </p:cNvCxnSpPr>
          <p:nvPr/>
        </p:nvCxnSpPr>
        <p:spPr>
          <a:xfrm flipH="1">
            <a:off x="1346089" y="2302388"/>
            <a:ext cx="3734929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3213554" y="4186693"/>
            <a:ext cx="3734929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836413" y="5704019"/>
            <a:ext cx="434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</a:t>
            </a:r>
            <a:endParaRPr lang="en-US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45377" y="1124213"/>
            <a:ext cx="353654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Gradient= rise/run</a:t>
            </a:r>
          </a:p>
          <a:p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Or v/h</a:t>
            </a:r>
          </a:p>
          <a:p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  <a:p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In our case that is</a:t>
            </a:r>
          </a:p>
          <a:p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vertical= (v-u)</a:t>
            </a:r>
          </a:p>
          <a:p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Horizontal=t</a:t>
            </a:r>
          </a:p>
          <a:p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+mn-lt"/>
              </a:rPr>
              <a:t>Gradient=(v-u)/t</a:t>
            </a:r>
          </a:p>
          <a:p>
            <a:r>
              <a:rPr lang="en-GB" dirty="0" smtClean="0">
                <a:solidFill>
                  <a:srgbClr val="FFFF00"/>
                </a:solidFill>
                <a:latin typeface="+mn-lt"/>
              </a:rPr>
              <a:t>Gradient = acceleration</a:t>
            </a:r>
          </a:p>
          <a:p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 rot="16200000">
            <a:off x="-453758" y="3099983"/>
            <a:ext cx="19952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dirty="0" smtClean="0">
                <a:solidFill>
                  <a:srgbClr val="66FFFF"/>
                </a:solidFill>
                <a:latin typeface="Tahoma" pitchFamily="34" charset="0"/>
              </a:rPr>
              <a:t>Velocity </a:t>
            </a:r>
            <a:r>
              <a:rPr lang="en-GB" sz="2000" dirty="0">
                <a:solidFill>
                  <a:srgbClr val="66FFFF"/>
                </a:solidFill>
                <a:latin typeface="Tahoma" pitchFamily="34" charset="0"/>
              </a:rPr>
              <a:t>(</a:t>
            </a:r>
            <a:r>
              <a:rPr lang="en-GB" sz="2000" dirty="0" smtClean="0">
                <a:solidFill>
                  <a:srgbClr val="66FFFF"/>
                </a:solidFill>
                <a:latin typeface="Tahoma" pitchFamily="34" charset="0"/>
              </a:rPr>
              <a:t>ms</a:t>
            </a:r>
            <a:r>
              <a:rPr lang="en-GB" sz="2000" baseline="30000" dirty="0" smtClean="0">
                <a:solidFill>
                  <a:srgbClr val="66FFFF"/>
                </a:solidFill>
                <a:latin typeface="Tahoma" pitchFamily="34" charset="0"/>
              </a:rPr>
              <a:t>-1</a:t>
            </a:r>
            <a:r>
              <a:rPr lang="en-GB" sz="2000" dirty="0" smtClean="0">
                <a:solidFill>
                  <a:srgbClr val="66FFFF"/>
                </a:solidFill>
                <a:latin typeface="Tahoma" pitchFamily="34" charset="0"/>
              </a:rPr>
              <a:t>)</a:t>
            </a:r>
            <a:endParaRPr lang="en-GB" sz="2000" dirty="0">
              <a:solidFill>
                <a:srgbClr val="66FF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5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9AAB3C93-BA40-432A-B13A-B377F52BAE96}" type="slidenum">
              <a:rPr lang="en-GB"/>
              <a:pPr/>
              <a:t>15</a:t>
            </a:fld>
            <a:endParaRPr lang="en-GB"/>
          </a:p>
        </p:txBody>
      </p:sp>
      <p:sp>
        <p:nvSpPr>
          <p:cNvPr id="13517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3517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35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Drawing Speed-Time Graphs</a:t>
            </a:r>
          </a:p>
        </p:txBody>
      </p:sp>
      <p:sp>
        <p:nvSpPr>
          <p:cNvPr id="135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765175"/>
            <a:ext cx="777240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Draw a speed-time graph for the following journey</a:t>
            </a:r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A train leaves the station and take 30s to accelerate to 15m/s.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It remains at this speed for a further 15 seconds.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As it approaches the next station it slows to 5m/s.  It takes 20 seconds to decelerate to this speed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As it finally pulls into the next station it slows to a stop in 15 seconds.</a:t>
            </a:r>
          </a:p>
        </p:txBody>
      </p:sp>
    </p:spTree>
    <p:extLst>
      <p:ext uri="{BB962C8B-B14F-4D97-AF65-F5344CB8AC3E}">
        <p14:creationId xmlns:p14="http://schemas.microsoft.com/office/powerpoint/2010/main" val="194009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6D0FF6B-731D-4E77-B562-CFD89D9BCF4D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16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7171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717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It Should Look Like</a:t>
            </a:r>
          </a:p>
        </p:txBody>
      </p:sp>
      <p:graphicFrame>
        <p:nvGraphicFramePr>
          <p:cNvPr id="717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209205"/>
              </p:ext>
            </p:extLst>
          </p:nvPr>
        </p:nvGraphicFramePr>
        <p:xfrm>
          <a:off x="304800" y="914400"/>
          <a:ext cx="8351838" cy="535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2" name="Chart" r:id="rId3" imgW="6734646" imgH="3858091" progId="Excel.Chart.8">
                  <p:embed/>
                </p:oleObj>
              </mc:Choice>
              <mc:Fallback>
                <p:oleObj name="Chart" r:id="rId3" imgW="6734646" imgH="385809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914400"/>
                        <a:ext cx="8351838" cy="5354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1979712" y="2420888"/>
            <a:ext cx="594900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Let’s find out the</a:t>
            </a:r>
          </a:p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accelerations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394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6D0FF6B-731D-4E77-B562-CFD89D9BCF4D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17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7171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717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It Should Look Like</a:t>
            </a:r>
          </a:p>
        </p:txBody>
      </p:sp>
      <p:graphicFrame>
        <p:nvGraphicFramePr>
          <p:cNvPr id="717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509787"/>
              </p:ext>
            </p:extLst>
          </p:nvPr>
        </p:nvGraphicFramePr>
        <p:xfrm>
          <a:off x="304800" y="914400"/>
          <a:ext cx="8351838" cy="535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name="Chart" r:id="rId3" imgW="6734646" imgH="3858091" progId="Excel.Chart.8">
                  <p:embed/>
                </p:oleObj>
              </mc:Choice>
              <mc:Fallback>
                <p:oleObj name="Chart" r:id="rId3" imgW="6734646" imgH="3858091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914400"/>
                        <a:ext cx="8351838" cy="5354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5436096" y="1844824"/>
            <a:ext cx="0" cy="3168352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211960" y="1844824"/>
            <a:ext cx="0" cy="3168352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092280" y="3861048"/>
            <a:ext cx="0" cy="1152128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547664" y="3861048"/>
            <a:ext cx="5544616" cy="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51720" y="2276872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a=0.5ms</a:t>
            </a:r>
            <a:r>
              <a:rPr lang="en-GB" baseline="30000" dirty="0" smtClean="0"/>
              <a:t>-2</a:t>
            </a:r>
            <a:endParaRPr lang="en-GB" baseline="30000" dirty="0"/>
          </a:p>
        </p:txBody>
      </p:sp>
      <p:sp>
        <p:nvSpPr>
          <p:cNvPr id="16" name="TextBox 15"/>
          <p:cNvSpPr txBox="1"/>
          <p:nvPr/>
        </p:nvSpPr>
        <p:spPr>
          <a:xfrm>
            <a:off x="4211960" y="1383159"/>
            <a:ext cx="1178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a=0ms</a:t>
            </a:r>
            <a:r>
              <a:rPr lang="en-GB" baseline="30000" dirty="0" smtClean="0"/>
              <a:t>-2</a:t>
            </a:r>
            <a:endParaRPr lang="en-GB" baseline="30000" dirty="0"/>
          </a:p>
        </p:txBody>
      </p:sp>
      <p:sp>
        <p:nvSpPr>
          <p:cNvPr id="17" name="TextBox 16"/>
          <p:cNvSpPr txBox="1"/>
          <p:nvPr/>
        </p:nvSpPr>
        <p:spPr>
          <a:xfrm>
            <a:off x="6084168" y="2100411"/>
            <a:ext cx="1511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a=-0.5ms</a:t>
            </a:r>
            <a:r>
              <a:rPr lang="en-GB" baseline="30000" dirty="0" smtClean="0"/>
              <a:t>-2</a:t>
            </a:r>
            <a:endParaRPr lang="en-GB" baseline="30000" dirty="0"/>
          </a:p>
        </p:txBody>
      </p:sp>
      <p:sp>
        <p:nvSpPr>
          <p:cNvPr id="18" name="TextBox 17"/>
          <p:cNvSpPr txBox="1"/>
          <p:nvPr/>
        </p:nvSpPr>
        <p:spPr>
          <a:xfrm>
            <a:off x="7380312" y="3663007"/>
            <a:ext cx="151195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a=-0.3ms</a:t>
            </a:r>
            <a:r>
              <a:rPr lang="en-GB" baseline="30000" dirty="0" smtClean="0"/>
              <a:t>-2</a:t>
            </a:r>
            <a:endParaRPr lang="en-GB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DFD36DB5-65E7-4DFE-BE1F-C89C1D23C4F7}" type="slidenum">
              <a:rPr lang="en-GB"/>
              <a:pPr/>
              <a:t>18</a:t>
            </a:fld>
            <a:endParaRPr lang="en-GB"/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119063" y="4941888"/>
            <a:ext cx="9024937" cy="161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0 - 10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___________ ____ from ____ metres per second</a:t>
            </a:r>
          </a:p>
          <a:p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to ____ metres per second. (Constant/uniform _______________ ).</a:t>
            </a:r>
          </a:p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10 - 15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 _________ of ____ metres per second.</a:t>
            </a:r>
          </a:p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15 - 20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___________ _______ from ____ metres per second</a:t>
            </a:r>
          </a:p>
          <a:p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to ____ metres per second. (Constant/uniform _________________ ).</a:t>
            </a:r>
          </a:p>
        </p:txBody>
      </p:sp>
      <p:sp>
        <p:nvSpPr>
          <p:cNvPr id="14233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4233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0" y="0"/>
            <a:ext cx="81359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/>
              <a:t> </a:t>
            </a: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Describe the motion represented by the </a:t>
            </a:r>
            <a:r>
              <a:rPr lang="en-GB" b="1">
                <a:solidFill>
                  <a:srgbClr val="FFFF00"/>
                </a:solidFill>
                <a:latin typeface="Comic Sans MS" pitchFamily="66" charset="0"/>
              </a:rPr>
              <a:t>line </a:t>
            </a: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on each </a:t>
            </a:r>
            <a:r>
              <a:rPr lang="en-GB" b="1">
                <a:solidFill>
                  <a:srgbClr val="FFFF00"/>
                </a:solidFill>
                <a:latin typeface="Comic Sans MS" pitchFamily="66" charset="0"/>
              </a:rPr>
              <a:t>speed-time graph</a:t>
            </a:r>
            <a:r>
              <a:rPr lang="en-GB">
                <a:solidFill>
                  <a:srgbClr val="FFFF00"/>
                </a:solidFill>
              </a:rPr>
              <a:t>:</a:t>
            </a:r>
          </a:p>
        </p:txBody>
      </p:sp>
      <p:pic>
        <p:nvPicPr>
          <p:cNvPr id="1423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747713"/>
            <a:ext cx="7235825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111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90CEC22-3198-4D54-9DC6-97CCF66F0D4A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19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10243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1024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81359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/>
              <a:t> </a:t>
            </a: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Finding the Acceleration from velocity-</a:t>
            </a:r>
            <a:r>
              <a:rPr lang="en-GB" b="1">
                <a:solidFill>
                  <a:srgbClr val="FFFF00"/>
                </a:solidFill>
                <a:latin typeface="Comic Sans MS" pitchFamily="66" charset="0"/>
              </a:rPr>
              <a:t>time graph</a:t>
            </a:r>
            <a:r>
              <a:rPr lang="en-GB">
                <a:solidFill>
                  <a:srgbClr val="FFFF00"/>
                </a:solidFill>
              </a:rPr>
              <a:t>: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473075"/>
            <a:ext cx="7235825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4540250" y="981075"/>
            <a:ext cx="0" cy="295275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011863" y="981075"/>
            <a:ext cx="0" cy="295275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9" name="TextBox 3"/>
          <p:cNvSpPr txBox="1">
            <a:spLocks noChangeArrowheads="1"/>
          </p:cNvSpPr>
          <p:nvPr/>
        </p:nvSpPr>
        <p:spPr bwMode="auto">
          <a:xfrm>
            <a:off x="922338" y="4764088"/>
            <a:ext cx="25273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Gradient = rise/run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a=(v-u)/t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a=(10-0)/10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a=1m/s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250" name="TextBox 11"/>
          <p:cNvSpPr txBox="1">
            <a:spLocks noChangeArrowheads="1"/>
          </p:cNvSpPr>
          <p:nvPr/>
        </p:nvSpPr>
        <p:spPr bwMode="auto">
          <a:xfrm>
            <a:off x="3708400" y="4765675"/>
            <a:ext cx="25257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Gradient = rise/run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a=(v-u)/t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a=(10-10)/5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a=0m/s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251" name="TextBox 12"/>
          <p:cNvSpPr txBox="1">
            <a:spLocks noChangeArrowheads="1"/>
          </p:cNvSpPr>
          <p:nvPr/>
        </p:nvSpPr>
        <p:spPr bwMode="auto">
          <a:xfrm>
            <a:off x="6443663" y="4778375"/>
            <a:ext cx="25273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Gradient = rise/run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a=(v-u)/t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a=(0-10)/5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a=-2m/s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2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4099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 smtClean="0"/>
              <a:t>Velocity-Time</a:t>
            </a:r>
            <a:br>
              <a:rPr lang="en-GB" sz="6000" dirty="0" smtClean="0"/>
            </a:br>
            <a:r>
              <a:rPr lang="en-GB" sz="6000" dirty="0" smtClean="0"/>
              <a:t>GRAPHS</a:t>
            </a:r>
            <a:br>
              <a:rPr lang="en-GB" sz="6000" dirty="0" smtClean="0"/>
            </a:br>
            <a:r>
              <a:rPr lang="en-GB" sz="4400" dirty="0" smtClean="0">
                <a:solidFill>
                  <a:srgbClr val="66FFFF"/>
                </a:solidFill>
              </a:rPr>
              <a:t>advanced 2</a:t>
            </a:r>
            <a:br>
              <a:rPr lang="en-GB" sz="4400" dirty="0" smtClean="0">
                <a:solidFill>
                  <a:srgbClr val="66FFFF"/>
                </a:solidFill>
              </a:rPr>
            </a:br>
            <a:r>
              <a:rPr lang="en-GB" sz="4400" dirty="0" smtClean="0">
                <a:solidFill>
                  <a:srgbClr val="66FFFF"/>
                </a:solidFill>
              </a:rPr>
              <a:t>Complete after the acceleration section</a:t>
            </a:r>
            <a:endParaRPr lang="en-GB" sz="6000" dirty="0" smtClean="0"/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 smtClean="0"/>
              <a:t>S1-S3 Physics    Transport</a:t>
            </a: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330683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33519907-5F3A-4087-8475-9C1B26BBBA6C}" type="slidenum">
              <a:rPr lang="en-GB"/>
              <a:pPr/>
              <a:t>20</a:t>
            </a:fld>
            <a:endParaRPr lang="en-GB"/>
          </a:p>
        </p:txBody>
      </p:sp>
      <p:sp>
        <p:nvSpPr>
          <p:cNvPr id="150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5053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5053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4572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Problems</a:t>
            </a:r>
          </a:p>
        </p:txBody>
      </p:sp>
      <p:sp>
        <p:nvSpPr>
          <p:cNvPr id="150534" name="Text Box 1028"/>
          <p:cNvSpPr txBox="1">
            <a:spLocks noChangeArrowheads="1"/>
          </p:cNvSpPr>
          <p:nvPr/>
        </p:nvSpPr>
        <p:spPr bwMode="auto">
          <a:xfrm>
            <a:off x="827584" y="980728"/>
            <a:ext cx="69041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FFFF00"/>
                </a:solidFill>
              </a:rPr>
              <a:t>1. Calculate the </a:t>
            </a:r>
            <a:r>
              <a:rPr lang="en-US" dirty="0" smtClean="0">
                <a:solidFill>
                  <a:srgbClr val="FFFF00"/>
                </a:solidFill>
              </a:rPr>
              <a:t>average velocity  </a:t>
            </a:r>
            <a:r>
              <a:rPr lang="en-US" dirty="0">
                <a:solidFill>
                  <a:srgbClr val="FFFF00"/>
                </a:solidFill>
              </a:rPr>
              <a:t>over OA AB and BC</a:t>
            </a:r>
          </a:p>
        </p:txBody>
      </p:sp>
      <p:graphicFrame>
        <p:nvGraphicFramePr>
          <p:cNvPr id="150535" name="Object 10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608636"/>
              </p:ext>
            </p:extLst>
          </p:nvPr>
        </p:nvGraphicFramePr>
        <p:xfrm>
          <a:off x="331936" y="1556792"/>
          <a:ext cx="8623424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4" name="Document" r:id="rId3" imgW="2819400" imgH="718820" progId="Word.Document.8">
                  <p:embed/>
                </p:oleObj>
              </mc:Choice>
              <mc:Fallback>
                <p:oleObj name="Document" r:id="rId3" imgW="2819400" imgH="7188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936" y="1556792"/>
                        <a:ext cx="8623424" cy="3168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6" name="Text Box 1030"/>
          <p:cNvSpPr txBox="1">
            <a:spLocks noChangeArrowheads="1"/>
          </p:cNvSpPr>
          <p:nvPr/>
        </p:nvSpPr>
        <p:spPr bwMode="auto">
          <a:xfrm>
            <a:off x="467544" y="4869160"/>
            <a:ext cx="66770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FFFF00"/>
                </a:solidFill>
              </a:rPr>
              <a:t>2. Calculate (a)the acceleration over OA, AB and BC</a:t>
            </a:r>
          </a:p>
          <a:p>
            <a:r>
              <a:rPr lang="en-US" dirty="0">
                <a:solidFill>
                  <a:srgbClr val="FFFF00"/>
                </a:solidFill>
              </a:rPr>
              <a:t>	         (b) the total distance traveled in the 12 s</a:t>
            </a:r>
          </a:p>
        </p:txBody>
      </p:sp>
      <p:sp>
        <p:nvSpPr>
          <p:cNvPr id="337928" name="Text Box 1032"/>
          <p:cNvSpPr txBox="1">
            <a:spLocks noChangeArrowheads="1"/>
          </p:cNvSpPr>
          <p:nvPr/>
        </p:nvSpPr>
        <p:spPr bwMode="auto">
          <a:xfrm>
            <a:off x="5412085" y="5812572"/>
            <a:ext cx="31394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FF3300"/>
                </a:solidFill>
              </a:rPr>
              <a:t>5m/s</a:t>
            </a:r>
            <a:r>
              <a:rPr lang="en-US" baseline="30000" dirty="0">
                <a:solidFill>
                  <a:srgbClr val="FF3300"/>
                </a:solidFill>
              </a:rPr>
              <a:t>2</a:t>
            </a:r>
            <a:r>
              <a:rPr lang="en-US" dirty="0">
                <a:solidFill>
                  <a:srgbClr val="FF3300"/>
                </a:solidFill>
              </a:rPr>
              <a:t>, </a:t>
            </a:r>
            <a:r>
              <a:rPr lang="en-US" dirty="0" smtClean="0">
                <a:solidFill>
                  <a:srgbClr val="FF3300"/>
                </a:solidFill>
              </a:rPr>
              <a:t>0</a:t>
            </a:r>
            <a:r>
              <a:rPr lang="en-US" dirty="0">
                <a:solidFill>
                  <a:srgbClr val="FF3300"/>
                </a:solidFill>
              </a:rPr>
              <a:t>, </a:t>
            </a:r>
            <a:r>
              <a:rPr lang="en-US" dirty="0" smtClean="0">
                <a:solidFill>
                  <a:srgbClr val="FF3300"/>
                </a:solidFill>
              </a:rPr>
              <a:t>3.75m/s</a:t>
            </a:r>
            <a:r>
              <a:rPr lang="en-US" baseline="30000" dirty="0" smtClean="0">
                <a:solidFill>
                  <a:srgbClr val="FF3300"/>
                </a:solidFill>
              </a:rPr>
              <a:t>2</a:t>
            </a:r>
            <a:r>
              <a:rPr lang="en-US" dirty="0">
                <a:solidFill>
                  <a:srgbClr val="FF3300"/>
                </a:solidFill>
              </a:rPr>
              <a:t>, </a:t>
            </a:r>
          </a:p>
          <a:p>
            <a:r>
              <a:rPr lang="en-US" dirty="0">
                <a:solidFill>
                  <a:srgbClr val="FF3300"/>
                </a:solidFill>
              </a:rPr>
              <a:t>127.5m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94815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21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4099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 smtClean="0"/>
              <a:t>Velocity-Time</a:t>
            </a:r>
            <a:br>
              <a:rPr lang="en-GB" sz="6000" dirty="0" smtClean="0"/>
            </a:br>
            <a:r>
              <a:rPr lang="en-GB" sz="6000" dirty="0" smtClean="0"/>
              <a:t>GRAPHS</a:t>
            </a:r>
            <a:br>
              <a:rPr lang="en-GB" sz="6000" dirty="0" smtClean="0"/>
            </a:br>
            <a:r>
              <a:rPr lang="en-GB" sz="4400" dirty="0" smtClean="0">
                <a:solidFill>
                  <a:srgbClr val="66FFFF"/>
                </a:solidFill>
              </a:rPr>
              <a:t>Finding the distance and displacement from velocity-time graphs</a:t>
            </a:r>
            <a:endParaRPr lang="en-GB" sz="6000" dirty="0" smtClean="0"/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 smtClean="0"/>
              <a:t>S1-S3 Physics    Transport</a:t>
            </a: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386659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19EB44B0-ADA8-48A8-A2B6-85E3D6FD0595}" type="slidenum">
              <a:rPr lang="en-GB"/>
              <a:pPr/>
              <a:t>22</a:t>
            </a:fld>
            <a:endParaRPr lang="en-GB"/>
          </a:p>
        </p:txBody>
      </p:sp>
      <p:sp>
        <p:nvSpPr>
          <p:cNvPr id="14541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4541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45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454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7696200" cy="1752600"/>
          </a:xfrm>
        </p:spPr>
        <p:txBody>
          <a:bodyPr/>
          <a:lstStyle/>
          <a:p>
            <a:pPr eaLnBrk="1" hangingPunct="1"/>
            <a:r>
              <a:rPr lang="en-GB" dirty="0" smtClean="0">
                <a:cs typeface="Times New Roman" pitchFamily="18" charset="0"/>
              </a:rPr>
              <a:t>The AREA under a speed time graph tells us HOW FAR we have travelled (DISTANCE)</a:t>
            </a:r>
          </a:p>
          <a:p>
            <a:pPr marL="0" indent="0" eaLnBrk="1" hangingPunct="1">
              <a:buNone/>
            </a:pPr>
            <a:endParaRPr lang="en-GB" dirty="0" smtClean="0">
              <a:cs typeface="Times New Roman" pitchFamily="18" charset="0"/>
            </a:endParaRPr>
          </a:p>
          <a:p>
            <a:pPr eaLnBrk="1" hangingPunct="1"/>
            <a:r>
              <a:rPr lang="en-GB" dirty="0" smtClean="0">
                <a:cs typeface="Times New Roman" pitchFamily="18" charset="0"/>
              </a:rPr>
              <a:t>The area under a velocity time graph tells us the DISPLACEMENT of the object.</a:t>
            </a:r>
          </a:p>
        </p:txBody>
      </p:sp>
    </p:spTree>
    <p:extLst>
      <p:ext uri="{BB962C8B-B14F-4D97-AF65-F5344CB8AC3E}">
        <p14:creationId xmlns:p14="http://schemas.microsoft.com/office/powerpoint/2010/main" val="20481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5BF4DF6A-ED08-44F3-99DF-6932E6B61E19}" type="slidenum">
              <a:rPr lang="en-GB"/>
              <a:pPr/>
              <a:t>23</a:t>
            </a:fld>
            <a:endParaRPr lang="en-GB"/>
          </a:p>
        </p:txBody>
      </p:sp>
      <p:sp>
        <p:nvSpPr>
          <p:cNvPr id="14029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40291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40292" name="AutoShape 2"/>
          <p:cNvSpPr>
            <a:spLocks noChangeArrowheads="1"/>
          </p:cNvSpPr>
          <p:nvPr/>
        </p:nvSpPr>
        <p:spPr bwMode="auto">
          <a:xfrm>
            <a:off x="0" y="2205038"/>
            <a:ext cx="9144000" cy="1087437"/>
          </a:xfrm>
          <a:prstGeom prst="roundRect">
            <a:avLst>
              <a:gd name="adj" fmla="val 16667"/>
            </a:avLst>
          </a:prstGeom>
          <a:solidFill>
            <a:schemeClr val="tx1">
              <a:alpha val="50195"/>
            </a:schemeClr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029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Speed – Time Graphs 2</a:t>
            </a:r>
          </a:p>
        </p:txBody>
      </p:sp>
      <p:sp>
        <p:nvSpPr>
          <p:cNvPr id="14029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65175"/>
            <a:ext cx="8640763" cy="3008313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400" smtClean="0"/>
              <a:t>Speed time graphs, when drawn accurately can be used to find the total distance travelled during a journey.  No matter what the shape of the graph….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GB" sz="1400" smtClean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400" b="1" u="sng" smtClean="0">
                <a:solidFill>
                  <a:srgbClr val="66FFFF"/>
                </a:solidFill>
              </a:rPr>
              <a:t>Total distance covered=Area under a speed time graph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GB" sz="2200" smtClean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400" smtClean="0"/>
              <a:t>Often, to find the area, the graph will need to be split into standard geometrical shapes like triangles and rectangles</a:t>
            </a:r>
          </a:p>
        </p:txBody>
      </p:sp>
      <p:grpSp>
        <p:nvGrpSpPr>
          <p:cNvPr id="140295" name="Group 43"/>
          <p:cNvGrpSpPr>
            <a:grpSpLocks/>
          </p:cNvGrpSpPr>
          <p:nvPr/>
        </p:nvGrpSpPr>
        <p:grpSpPr bwMode="auto">
          <a:xfrm>
            <a:off x="3048000" y="4479925"/>
            <a:ext cx="5313363" cy="2378075"/>
            <a:chOff x="1848" y="2822"/>
            <a:chExt cx="3347" cy="1498"/>
          </a:xfrm>
        </p:grpSpPr>
        <p:grpSp>
          <p:nvGrpSpPr>
            <p:cNvPr id="140322" name="Group 44"/>
            <p:cNvGrpSpPr>
              <a:grpSpLocks/>
            </p:cNvGrpSpPr>
            <p:nvPr/>
          </p:nvGrpSpPr>
          <p:grpSpPr bwMode="auto">
            <a:xfrm>
              <a:off x="1848" y="2822"/>
              <a:ext cx="3347" cy="1498"/>
              <a:chOff x="1857" y="2822"/>
              <a:chExt cx="3347" cy="1498"/>
            </a:xfrm>
          </p:grpSpPr>
          <p:sp>
            <p:nvSpPr>
              <p:cNvPr id="140327" name="Line 45"/>
              <p:cNvSpPr>
                <a:spLocks noChangeShapeType="1"/>
              </p:cNvSpPr>
              <p:nvPr/>
            </p:nvSpPr>
            <p:spPr bwMode="auto">
              <a:xfrm flipV="1">
                <a:off x="2064" y="2890"/>
                <a:ext cx="0" cy="123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140328" name="Group 46"/>
              <p:cNvGrpSpPr>
                <a:grpSpLocks/>
              </p:cNvGrpSpPr>
              <p:nvPr/>
            </p:nvGrpSpPr>
            <p:grpSpPr bwMode="auto">
              <a:xfrm>
                <a:off x="1857" y="2822"/>
                <a:ext cx="3347" cy="1498"/>
                <a:chOff x="1857" y="2822"/>
                <a:chExt cx="3347" cy="1498"/>
              </a:xfrm>
            </p:grpSpPr>
            <p:sp>
              <p:nvSpPr>
                <p:cNvPr id="140329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064" y="3215"/>
                  <a:ext cx="619" cy="504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0330" name="Line 48"/>
                <p:cNvSpPr>
                  <a:spLocks noChangeShapeType="1"/>
                </p:cNvSpPr>
                <p:nvPr/>
              </p:nvSpPr>
              <p:spPr bwMode="auto">
                <a:xfrm>
                  <a:off x="2064" y="4116"/>
                  <a:ext cx="3140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033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485" y="4128"/>
                  <a:ext cx="670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bg1"/>
                      </a:solidFill>
                      <a:latin typeface="Tahoma" pitchFamily="34" charset="0"/>
                    </a:rPr>
                    <a:t>Time (s)</a:t>
                  </a:r>
                </a:p>
              </p:txBody>
            </p:sp>
            <p:sp>
              <p:nvSpPr>
                <p:cNvPr id="140332" name="Text Box 50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1578" y="3101"/>
                  <a:ext cx="749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bg1"/>
                      </a:solidFill>
                      <a:latin typeface="Tahoma" pitchFamily="34" charset="0"/>
                    </a:rPr>
                    <a:t>Speed (m/s)</a:t>
                  </a:r>
                </a:p>
              </p:txBody>
            </p:sp>
          </p:grpSp>
        </p:grpSp>
        <p:sp>
          <p:nvSpPr>
            <p:cNvPr id="140323" name="Line 51"/>
            <p:cNvSpPr>
              <a:spLocks noChangeShapeType="1"/>
            </p:cNvSpPr>
            <p:nvPr/>
          </p:nvSpPr>
          <p:spPr bwMode="auto">
            <a:xfrm flipV="1">
              <a:off x="2666" y="3220"/>
              <a:ext cx="670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0324" name="Line 52"/>
            <p:cNvSpPr>
              <a:spLocks noChangeShapeType="1"/>
            </p:cNvSpPr>
            <p:nvPr/>
          </p:nvSpPr>
          <p:spPr bwMode="auto">
            <a:xfrm flipH="1" flipV="1">
              <a:off x="3326" y="3215"/>
              <a:ext cx="464" cy="618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0325" name="Line 53"/>
            <p:cNvSpPr>
              <a:spLocks noChangeShapeType="1"/>
            </p:cNvSpPr>
            <p:nvPr/>
          </p:nvSpPr>
          <p:spPr bwMode="auto">
            <a:xfrm flipV="1">
              <a:off x="3774" y="3576"/>
              <a:ext cx="566" cy="245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0326" name="Line 54"/>
            <p:cNvSpPr>
              <a:spLocks noChangeShapeType="1"/>
            </p:cNvSpPr>
            <p:nvPr/>
          </p:nvSpPr>
          <p:spPr bwMode="auto">
            <a:xfrm>
              <a:off x="4313" y="3575"/>
              <a:ext cx="671" cy="527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40296" name="Group 55"/>
          <p:cNvGrpSpPr>
            <a:grpSpLocks/>
          </p:cNvGrpSpPr>
          <p:nvPr/>
        </p:nvGrpSpPr>
        <p:grpSpPr bwMode="auto">
          <a:xfrm>
            <a:off x="468313" y="4797425"/>
            <a:ext cx="2520950" cy="1890713"/>
            <a:chOff x="3957" y="2897"/>
            <a:chExt cx="1588" cy="1191"/>
          </a:xfrm>
        </p:grpSpPr>
        <p:sp>
          <p:nvSpPr>
            <p:cNvPr id="140297" name="AutoShape 56"/>
            <p:cNvSpPr>
              <a:spLocks noChangeArrowheads="1"/>
            </p:cNvSpPr>
            <p:nvPr/>
          </p:nvSpPr>
          <p:spPr bwMode="auto">
            <a:xfrm>
              <a:off x="3957" y="2897"/>
              <a:ext cx="1588" cy="1191"/>
            </a:xfrm>
            <a:prstGeom prst="roundRect">
              <a:avLst>
                <a:gd name="adj" fmla="val 16667"/>
              </a:avLst>
            </a:prstGeom>
            <a:solidFill>
              <a:schemeClr val="tx2">
                <a:alpha val="59999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0298" name="Group 57"/>
            <p:cNvGrpSpPr>
              <a:grpSpLocks/>
            </p:cNvGrpSpPr>
            <p:nvPr/>
          </p:nvGrpSpPr>
          <p:grpSpPr bwMode="auto">
            <a:xfrm>
              <a:off x="4468" y="2954"/>
              <a:ext cx="397" cy="351"/>
              <a:chOff x="4656" y="96"/>
              <a:chExt cx="846" cy="749"/>
            </a:xfrm>
          </p:grpSpPr>
          <p:sp>
            <p:nvSpPr>
              <p:cNvPr id="140300" name="Freeform 58"/>
              <p:cNvSpPr>
                <a:spLocks/>
              </p:cNvSpPr>
              <p:nvPr/>
            </p:nvSpPr>
            <p:spPr bwMode="auto">
              <a:xfrm>
                <a:off x="4686" y="227"/>
                <a:ext cx="564" cy="609"/>
              </a:xfrm>
              <a:custGeom>
                <a:avLst/>
                <a:gdLst>
                  <a:gd name="T0" fmla="*/ 108 w 564"/>
                  <a:gd name="T1" fmla="*/ 609 h 609"/>
                  <a:gd name="T2" fmla="*/ 96 w 564"/>
                  <a:gd name="T3" fmla="*/ 537 h 609"/>
                  <a:gd name="T4" fmla="*/ 71 w 564"/>
                  <a:gd name="T5" fmla="*/ 463 h 609"/>
                  <a:gd name="T6" fmla="*/ 54 w 564"/>
                  <a:gd name="T7" fmla="*/ 387 h 609"/>
                  <a:gd name="T8" fmla="*/ 33 w 564"/>
                  <a:gd name="T9" fmla="*/ 259 h 609"/>
                  <a:gd name="T10" fmla="*/ 0 w 564"/>
                  <a:gd name="T11" fmla="*/ 123 h 609"/>
                  <a:gd name="T12" fmla="*/ 216 w 564"/>
                  <a:gd name="T13" fmla="*/ 61 h 609"/>
                  <a:gd name="T14" fmla="*/ 353 w 564"/>
                  <a:gd name="T15" fmla="*/ 10 h 609"/>
                  <a:gd name="T16" fmla="*/ 387 w 564"/>
                  <a:gd name="T17" fmla="*/ 0 h 609"/>
                  <a:gd name="T18" fmla="*/ 399 w 564"/>
                  <a:gd name="T19" fmla="*/ 19 h 609"/>
                  <a:gd name="T20" fmla="*/ 431 w 564"/>
                  <a:gd name="T21" fmla="*/ 118 h 609"/>
                  <a:gd name="T22" fmla="*/ 455 w 564"/>
                  <a:gd name="T23" fmla="*/ 171 h 609"/>
                  <a:gd name="T24" fmla="*/ 470 w 564"/>
                  <a:gd name="T25" fmla="*/ 226 h 609"/>
                  <a:gd name="T26" fmla="*/ 500 w 564"/>
                  <a:gd name="T27" fmla="*/ 310 h 609"/>
                  <a:gd name="T28" fmla="*/ 542 w 564"/>
                  <a:gd name="T29" fmla="*/ 414 h 609"/>
                  <a:gd name="T30" fmla="*/ 564 w 564"/>
                  <a:gd name="T31" fmla="*/ 468 h 609"/>
                  <a:gd name="T32" fmla="*/ 561 w 564"/>
                  <a:gd name="T33" fmla="*/ 483 h 609"/>
                  <a:gd name="T34" fmla="*/ 495 w 564"/>
                  <a:gd name="T35" fmla="*/ 504 h 609"/>
                  <a:gd name="T36" fmla="*/ 393 w 564"/>
                  <a:gd name="T37" fmla="*/ 526 h 609"/>
                  <a:gd name="T38" fmla="*/ 348 w 564"/>
                  <a:gd name="T39" fmla="*/ 528 h 609"/>
                  <a:gd name="T40" fmla="*/ 270 w 564"/>
                  <a:gd name="T41" fmla="*/ 552 h 609"/>
                  <a:gd name="T42" fmla="*/ 176 w 564"/>
                  <a:gd name="T43" fmla="*/ 586 h 609"/>
                  <a:gd name="T44" fmla="*/ 108 w 564"/>
                  <a:gd name="T45" fmla="*/ 609 h 60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564" h="609">
                    <a:moveTo>
                      <a:pt x="108" y="609"/>
                    </a:moveTo>
                    <a:lnTo>
                      <a:pt x="96" y="537"/>
                    </a:lnTo>
                    <a:lnTo>
                      <a:pt x="71" y="463"/>
                    </a:lnTo>
                    <a:lnTo>
                      <a:pt x="54" y="387"/>
                    </a:lnTo>
                    <a:lnTo>
                      <a:pt x="33" y="259"/>
                    </a:lnTo>
                    <a:lnTo>
                      <a:pt x="0" y="123"/>
                    </a:lnTo>
                    <a:lnTo>
                      <a:pt x="216" y="61"/>
                    </a:lnTo>
                    <a:lnTo>
                      <a:pt x="353" y="10"/>
                    </a:lnTo>
                    <a:lnTo>
                      <a:pt x="387" y="0"/>
                    </a:lnTo>
                    <a:lnTo>
                      <a:pt x="399" y="19"/>
                    </a:lnTo>
                    <a:lnTo>
                      <a:pt x="431" y="118"/>
                    </a:lnTo>
                    <a:lnTo>
                      <a:pt x="455" y="171"/>
                    </a:lnTo>
                    <a:lnTo>
                      <a:pt x="470" y="226"/>
                    </a:lnTo>
                    <a:lnTo>
                      <a:pt x="500" y="310"/>
                    </a:lnTo>
                    <a:lnTo>
                      <a:pt x="542" y="414"/>
                    </a:lnTo>
                    <a:lnTo>
                      <a:pt x="564" y="468"/>
                    </a:lnTo>
                    <a:lnTo>
                      <a:pt x="561" y="483"/>
                    </a:lnTo>
                    <a:lnTo>
                      <a:pt x="495" y="504"/>
                    </a:lnTo>
                    <a:lnTo>
                      <a:pt x="393" y="526"/>
                    </a:lnTo>
                    <a:lnTo>
                      <a:pt x="348" y="528"/>
                    </a:lnTo>
                    <a:lnTo>
                      <a:pt x="270" y="552"/>
                    </a:lnTo>
                    <a:lnTo>
                      <a:pt x="176" y="586"/>
                    </a:lnTo>
                    <a:lnTo>
                      <a:pt x="108" y="609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1" name="AutoShape 59"/>
              <p:cNvSpPr>
                <a:spLocks noChangeAspect="1" noChangeArrowheads="1" noTextEdit="1"/>
              </p:cNvSpPr>
              <p:nvPr/>
            </p:nvSpPr>
            <p:spPr bwMode="auto">
              <a:xfrm>
                <a:off x="4656" y="96"/>
                <a:ext cx="845" cy="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2" name="Freeform 60"/>
              <p:cNvSpPr>
                <a:spLocks/>
              </p:cNvSpPr>
              <p:nvPr/>
            </p:nvSpPr>
            <p:spPr bwMode="auto">
              <a:xfrm>
                <a:off x="5101" y="96"/>
                <a:ext cx="104" cy="143"/>
              </a:xfrm>
              <a:custGeom>
                <a:avLst/>
                <a:gdLst>
                  <a:gd name="T0" fmla="*/ 9 w 379"/>
                  <a:gd name="T1" fmla="*/ 27 h 522"/>
                  <a:gd name="T2" fmla="*/ 5 w 379"/>
                  <a:gd name="T3" fmla="*/ 23 h 522"/>
                  <a:gd name="T4" fmla="*/ 2 w 379"/>
                  <a:gd name="T5" fmla="*/ 18 h 522"/>
                  <a:gd name="T6" fmla="*/ 1 w 379"/>
                  <a:gd name="T7" fmla="*/ 14 h 522"/>
                  <a:gd name="T8" fmla="*/ 0 w 379"/>
                  <a:gd name="T9" fmla="*/ 8 h 522"/>
                  <a:gd name="T10" fmla="*/ 1 w 379"/>
                  <a:gd name="T11" fmla="*/ 5 h 522"/>
                  <a:gd name="T12" fmla="*/ 3 w 379"/>
                  <a:gd name="T13" fmla="*/ 2 h 522"/>
                  <a:gd name="T14" fmla="*/ 6 w 379"/>
                  <a:gd name="T15" fmla="*/ 1 h 522"/>
                  <a:gd name="T16" fmla="*/ 10 w 379"/>
                  <a:gd name="T17" fmla="*/ 0 h 522"/>
                  <a:gd name="T18" fmla="*/ 15 w 379"/>
                  <a:gd name="T19" fmla="*/ 1 h 522"/>
                  <a:gd name="T20" fmla="*/ 19 w 379"/>
                  <a:gd name="T21" fmla="*/ 3 h 522"/>
                  <a:gd name="T22" fmla="*/ 22 w 379"/>
                  <a:gd name="T23" fmla="*/ 6 h 522"/>
                  <a:gd name="T24" fmla="*/ 25 w 379"/>
                  <a:gd name="T25" fmla="*/ 10 h 522"/>
                  <a:gd name="T26" fmla="*/ 27 w 379"/>
                  <a:gd name="T27" fmla="*/ 13 h 522"/>
                  <a:gd name="T28" fmla="*/ 28 w 379"/>
                  <a:gd name="T29" fmla="*/ 18 h 522"/>
                  <a:gd name="T30" fmla="*/ 29 w 379"/>
                  <a:gd name="T31" fmla="*/ 21 h 522"/>
                  <a:gd name="T32" fmla="*/ 28 w 379"/>
                  <a:gd name="T33" fmla="*/ 25 h 522"/>
                  <a:gd name="T34" fmla="*/ 26 w 379"/>
                  <a:gd name="T35" fmla="*/ 28 h 522"/>
                  <a:gd name="T36" fmla="*/ 24 w 379"/>
                  <a:gd name="T37" fmla="*/ 30 h 522"/>
                  <a:gd name="T38" fmla="*/ 20 w 379"/>
                  <a:gd name="T39" fmla="*/ 31 h 522"/>
                  <a:gd name="T40" fmla="*/ 16 w 379"/>
                  <a:gd name="T41" fmla="*/ 31 h 522"/>
                  <a:gd name="T42" fmla="*/ 13 w 379"/>
                  <a:gd name="T43" fmla="*/ 30 h 522"/>
                  <a:gd name="T44" fmla="*/ 11 w 379"/>
                  <a:gd name="T45" fmla="*/ 33 h 522"/>
                  <a:gd name="T46" fmla="*/ 9 w 379"/>
                  <a:gd name="T47" fmla="*/ 38 h 522"/>
                  <a:gd name="T48" fmla="*/ 7 w 379"/>
                  <a:gd name="T49" fmla="*/ 39 h 522"/>
                  <a:gd name="T50" fmla="*/ 5 w 379"/>
                  <a:gd name="T51" fmla="*/ 39 h 522"/>
                  <a:gd name="T52" fmla="*/ 4 w 379"/>
                  <a:gd name="T53" fmla="*/ 37 h 522"/>
                  <a:gd name="T54" fmla="*/ 5 w 379"/>
                  <a:gd name="T55" fmla="*/ 34 h 522"/>
                  <a:gd name="T56" fmla="*/ 8 w 379"/>
                  <a:gd name="T57" fmla="*/ 31 h 522"/>
                  <a:gd name="T58" fmla="*/ 9 w 379"/>
                  <a:gd name="T59" fmla="*/ 27 h 52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79" h="522">
                    <a:moveTo>
                      <a:pt x="119" y="360"/>
                    </a:moveTo>
                    <a:lnTo>
                      <a:pt x="67" y="302"/>
                    </a:lnTo>
                    <a:lnTo>
                      <a:pt x="30" y="243"/>
                    </a:lnTo>
                    <a:lnTo>
                      <a:pt x="8" y="186"/>
                    </a:lnTo>
                    <a:lnTo>
                      <a:pt x="0" y="106"/>
                    </a:lnTo>
                    <a:lnTo>
                      <a:pt x="15" y="61"/>
                    </a:lnTo>
                    <a:lnTo>
                      <a:pt x="40" y="30"/>
                    </a:lnTo>
                    <a:lnTo>
                      <a:pt x="82" y="11"/>
                    </a:lnTo>
                    <a:lnTo>
                      <a:pt x="130" y="0"/>
                    </a:lnTo>
                    <a:lnTo>
                      <a:pt x="197" y="18"/>
                    </a:lnTo>
                    <a:lnTo>
                      <a:pt x="246" y="45"/>
                    </a:lnTo>
                    <a:lnTo>
                      <a:pt x="293" y="84"/>
                    </a:lnTo>
                    <a:lnTo>
                      <a:pt x="330" y="136"/>
                    </a:lnTo>
                    <a:lnTo>
                      <a:pt x="357" y="179"/>
                    </a:lnTo>
                    <a:lnTo>
                      <a:pt x="375" y="235"/>
                    </a:lnTo>
                    <a:lnTo>
                      <a:pt x="379" y="283"/>
                    </a:lnTo>
                    <a:lnTo>
                      <a:pt x="372" y="341"/>
                    </a:lnTo>
                    <a:lnTo>
                      <a:pt x="350" y="378"/>
                    </a:lnTo>
                    <a:lnTo>
                      <a:pt x="323" y="405"/>
                    </a:lnTo>
                    <a:lnTo>
                      <a:pt x="268" y="412"/>
                    </a:lnTo>
                    <a:lnTo>
                      <a:pt x="219" y="412"/>
                    </a:lnTo>
                    <a:lnTo>
                      <a:pt x="167" y="397"/>
                    </a:lnTo>
                    <a:lnTo>
                      <a:pt x="142" y="444"/>
                    </a:lnTo>
                    <a:lnTo>
                      <a:pt x="115" y="508"/>
                    </a:lnTo>
                    <a:lnTo>
                      <a:pt x="92" y="522"/>
                    </a:lnTo>
                    <a:lnTo>
                      <a:pt x="67" y="522"/>
                    </a:lnTo>
                    <a:lnTo>
                      <a:pt x="55" y="488"/>
                    </a:lnTo>
                    <a:lnTo>
                      <a:pt x="67" y="451"/>
                    </a:lnTo>
                    <a:lnTo>
                      <a:pt x="104" y="408"/>
                    </a:lnTo>
                    <a:lnTo>
                      <a:pt x="119" y="3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3" name="Freeform 61"/>
              <p:cNvSpPr>
                <a:spLocks/>
              </p:cNvSpPr>
              <p:nvPr/>
            </p:nvSpPr>
            <p:spPr bwMode="auto">
              <a:xfrm>
                <a:off x="5174" y="209"/>
                <a:ext cx="170" cy="266"/>
              </a:xfrm>
              <a:custGeom>
                <a:avLst/>
                <a:gdLst>
                  <a:gd name="T0" fmla="*/ 3 w 618"/>
                  <a:gd name="T1" fmla="*/ 4 h 968"/>
                  <a:gd name="T2" fmla="*/ 7 w 618"/>
                  <a:gd name="T3" fmla="*/ 1 h 968"/>
                  <a:gd name="T4" fmla="*/ 11 w 618"/>
                  <a:gd name="T5" fmla="*/ 0 h 968"/>
                  <a:gd name="T6" fmla="*/ 15 w 618"/>
                  <a:gd name="T7" fmla="*/ 1 h 968"/>
                  <a:gd name="T8" fmla="*/ 19 w 618"/>
                  <a:gd name="T9" fmla="*/ 2 h 968"/>
                  <a:gd name="T10" fmla="*/ 24 w 618"/>
                  <a:gd name="T11" fmla="*/ 5 h 968"/>
                  <a:gd name="T12" fmla="*/ 29 w 618"/>
                  <a:gd name="T13" fmla="*/ 9 h 968"/>
                  <a:gd name="T14" fmla="*/ 33 w 618"/>
                  <a:gd name="T15" fmla="*/ 13 h 968"/>
                  <a:gd name="T16" fmla="*/ 37 w 618"/>
                  <a:gd name="T17" fmla="*/ 18 h 968"/>
                  <a:gd name="T18" fmla="*/ 40 w 618"/>
                  <a:gd name="T19" fmla="*/ 24 h 968"/>
                  <a:gd name="T20" fmla="*/ 43 w 618"/>
                  <a:gd name="T21" fmla="*/ 30 h 968"/>
                  <a:gd name="T22" fmla="*/ 45 w 618"/>
                  <a:gd name="T23" fmla="*/ 35 h 968"/>
                  <a:gd name="T24" fmla="*/ 46 w 618"/>
                  <a:gd name="T25" fmla="*/ 43 h 968"/>
                  <a:gd name="T26" fmla="*/ 47 w 618"/>
                  <a:gd name="T27" fmla="*/ 50 h 968"/>
                  <a:gd name="T28" fmla="*/ 47 w 618"/>
                  <a:gd name="T29" fmla="*/ 58 h 968"/>
                  <a:gd name="T30" fmla="*/ 45 w 618"/>
                  <a:gd name="T31" fmla="*/ 63 h 968"/>
                  <a:gd name="T32" fmla="*/ 43 w 618"/>
                  <a:gd name="T33" fmla="*/ 68 h 968"/>
                  <a:gd name="T34" fmla="*/ 41 w 618"/>
                  <a:gd name="T35" fmla="*/ 70 h 968"/>
                  <a:gd name="T36" fmla="*/ 37 w 618"/>
                  <a:gd name="T37" fmla="*/ 72 h 968"/>
                  <a:gd name="T38" fmla="*/ 33 w 618"/>
                  <a:gd name="T39" fmla="*/ 73 h 968"/>
                  <a:gd name="T40" fmla="*/ 28 w 618"/>
                  <a:gd name="T41" fmla="*/ 73 h 968"/>
                  <a:gd name="T42" fmla="*/ 24 w 618"/>
                  <a:gd name="T43" fmla="*/ 72 h 968"/>
                  <a:gd name="T44" fmla="*/ 22 w 618"/>
                  <a:gd name="T45" fmla="*/ 70 h 968"/>
                  <a:gd name="T46" fmla="*/ 20 w 618"/>
                  <a:gd name="T47" fmla="*/ 67 h 968"/>
                  <a:gd name="T48" fmla="*/ 18 w 618"/>
                  <a:gd name="T49" fmla="*/ 65 h 968"/>
                  <a:gd name="T50" fmla="*/ 17 w 618"/>
                  <a:gd name="T51" fmla="*/ 60 h 968"/>
                  <a:gd name="T52" fmla="*/ 17 w 618"/>
                  <a:gd name="T53" fmla="*/ 56 h 968"/>
                  <a:gd name="T54" fmla="*/ 19 w 618"/>
                  <a:gd name="T55" fmla="*/ 51 h 968"/>
                  <a:gd name="T56" fmla="*/ 20 w 618"/>
                  <a:gd name="T57" fmla="*/ 48 h 968"/>
                  <a:gd name="T58" fmla="*/ 21 w 618"/>
                  <a:gd name="T59" fmla="*/ 45 h 968"/>
                  <a:gd name="T60" fmla="*/ 21 w 618"/>
                  <a:gd name="T61" fmla="*/ 40 h 968"/>
                  <a:gd name="T62" fmla="*/ 20 w 618"/>
                  <a:gd name="T63" fmla="*/ 37 h 968"/>
                  <a:gd name="T64" fmla="*/ 20 w 618"/>
                  <a:gd name="T65" fmla="*/ 34 h 968"/>
                  <a:gd name="T66" fmla="*/ 17 w 618"/>
                  <a:gd name="T67" fmla="*/ 31 h 968"/>
                  <a:gd name="T68" fmla="*/ 14 w 618"/>
                  <a:gd name="T69" fmla="*/ 28 h 968"/>
                  <a:gd name="T70" fmla="*/ 9 w 618"/>
                  <a:gd name="T71" fmla="*/ 25 h 968"/>
                  <a:gd name="T72" fmla="*/ 5 w 618"/>
                  <a:gd name="T73" fmla="*/ 23 h 968"/>
                  <a:gd name="T74" fmla="*/ 2 w 618"/>
                  <a:gd name="T75" fmla="*/ 21 h 968"/>
                  <a:gd name="T76" fmla="*/ 1 w 618"/>
                  <a:gd name="T77" fmla="*/ 17 h 968"/>
                  <a:gd name="T78" fmla="*/ 0 w 618"/>
                  <a:gd name="T79" fmla="*/ 13 h 968"/>
                  <a:gd name="T80" fmla="*/ 0 w 618"/>
                  <a:gd name="T81" fmla="*/ 9 h 968"/>
                  <a:gd name="T82" fmla="*/ 3 w 618"/>
                  <a:gd name="T83" fmla="*/ 4 h 96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618" h="968">
                    <a:moveTo>
                      <a:pt x="38" y="50"/>
                    </a:moveTo>
                    <a:lnTo>
                      <a:pt x="88" y="10"/>
                    </a:lnTo>
                    <a:lnTo>
                      <a:pt x="145" y="0"/>
                    </a:lnTo>
                    <a:lnTo>
                      <a:pt x="197" y="7"/>
                    </a:lnTo>
                    <a:lnTo>
                      <a:pt x="255" y="22"/>
                    </a:lnTo>
                    <a:lnTo>
                      <a:pt x="314" y="61"/>
                    </a:lnTo>
                    <a:lnTo>
                      <a:pt x="383" y="119"/>
                    </a:lnTo>
                    <a:lnTo>
                      <a:pt x="439" y="177"/>
                    </a:lnTo>
                    <a:lnTo>
                      <a:pt x="482" y="241"/>
                    </a:lnTo>
                    <a:lnTo>
                      <a:pt x="527" y="312"/>
                    </a:lnTo>
                    <a:lnTo>
                      <a:pt x="565" y="392"/>
                    </a:lnTo>
                    <a:lnTo>
                      <a:pt x="588" y="468"/>
                    </a:lnTo>
                    <a:lnTo>
                      <a:pt x="603" y="568"/>
                    </a:lnTo>
                    <a:lnTo>
                      <a:pt x="618" y="665"/>
                    </a:lnTo>
                    <a:lnTo>
                      <a:pt x="618" y="764"/>
                    </a:lnTo>
                    <a:lnTo>
                      <a:pt x="600" y="841"/>
                    </a:lnTo>
                    <a:lnTo>
                      <a:pt x="571" y="899"/>
                    </a:lnTo>
                    <a:lnTo>
                      <a:pt x="537" y="932"/>
                    </a:lnTo>
                    <a:lnTo>
                      <a:pt x="490" y="953"/>
                    </a:lnTo>
                    <a:lnTo>
                      <a:pt x="432" y="965"/>
                    </a:lnTo>
                    <a:lnTo>
                      <a:pt x="375" y="968"/>
                    </a:lnTo>
                    <a:lnTo>
                      <a:pt x="323" y="953"/>
                    </a:lnTo>
                    <a:lnTo>
                      <a:pt x="287" y="929"/>
                    </a:lnTo>
                    <a:lnTo>
                      <a:pt x="258" y="892"/>
                    </a:lnTo>
                    <a:lnTo>
                      <a:pt x="235" y="859"/>
                    </a:lnTo>
                    <a:lnTo>
                      <a:pt x="226" y="788"/>
                    </a:lnTo>
                    <a:lnTo>
                      <a:pt x="226" y="734"/>
                    </a:lnTo>
                    <a:lnTo>
                      <a:pt x="247" y="679"/>
                    </a:lnTo>
                    <a:lnTo>
                      <a:pt x="270" y="633"/>
                    </a:lnTo>
                    <a:lnTo>
                      <a:pt x="277" y="589"/>
                    </a:lnTo>
                    <a:lnTo>
                      <a:pt x="280" y="534"/>
                    </a:lnTo>
                    <a:lnTo>
                      <a:pt x="265" y="483"/>
                    </a:lnTo>
                    <a:lnTo>
                      <a:pt x="258" y="444"/>
                    </a:lnTo>
                    <a:lnTo>
                      <a:pt x="228" y="403"/>
                    </a:lnTo>
                    <a:lnTo>
                      <a:pt x="185" y="372"/>
                    </a:lnTo>
                    <a:lnTo>
                      <a:pt x="125" y="330"/>
                    </a:lnTo>
                    <a:lnTo>
                      <a:pt x="64" y="308"/>
                    </a:lnTo>
                    <a:lnTo>
                      <a:pt x="30" y="272"/>
                    </a:lnTo>
                    <a:lnTo>
                      <a:pt x="8" y="227"/>
                    </a:lnTo>
                    <a:lnTo>
                      <a:pt x="0" y="174"/>
                    </a:lnTo>
                    <a:lnTo>
                      <a:pt x="5" y="111"/>
                    </a:lnTo>
                    <a:lnTo>
                      <a:pt x="38" y="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4" name="Freeform 62"/>
              <p:cNvSpPr>
                <a:spLocks/>
              </p:cNvSpPr>
              <p:nvPr/>
            </p:nvSpPr>
            <p:spPr bwMode="auto">
              <a:xfrm>
                <a:off x="5152" y="228"/>
                <a:ext cx="51" cy="266"/>
              </a:xfrm>
              <a:custGeom>
                <a:avLst/>
                <a:gdLst>
                  <a:gd name="T0" fmla="*/ 4 w 184"/>
                  <a:gd name="T1" fmla="*/ 13 h 971"/>
                  <a:gd name="T2" fmla="*/ 5 w 184"/>
                  <a:gd name="T3" fmla="*/ 6 h 971"/>
                  <a:gd name="T4" fmla="*/ 7 w 184"/>
                  <a:gd name="T5" fmla="*/ 2 h 971"/>
                  <a:gd name="T6" fmla="*/ 11 w 184"/>
                  <a:gd name="T7" fmla="*/ 0 h 971"/>
                  <a:gd name="T8" fmla="*/ 12 w 184"/>
                  <a:gd name="T9" fmla="*/ 3 h 971"/>
                  <a:gd name="T10" fmla="*/ 14 w 184"/>
                  <a:gd name="T11" fmla="*/ 10 h 971"/>
                  <a:gd name="T12" fmla="*/ 13 w 184"/>
                  <a:gd name="T13" fmla="*/ 14 h 971"/>
                  <a:gd name="T14" fmla="*/ 10 w 184"/>
                  <a:gd name="T15" fmla="*/ 18 h 971"/>
                  <a:gd name="T16" fmla="*/ 7 w 184"/>
                  <a:gd name="T17" fmla="*/ 24 h 971"/>
                  <a:gd name="T18" fmla="*/ 5 w 184"/>
                  <a:gd name="T19" fmla="*/ 32 h 971"/>
                  <a:gd name="T20" fmla="*/ 4 w 184"/>
                  <a:gd name="T21" fmla="*/ 42 h 971"/>
                  <a:gd name="T22" fmla="*/ 5 w 184"/>
                  <a:gd name="T23" fmla="*/ 54 h 971"/>
                  <a:gd name="T24" fmla="*/ 6 w 184"/>
                  <a:gd name="T25" fmla="*/ 62 h 971"/>
                  <a:gd name="T26" fmla="*/ 7 w 184"/>
                  <a:gd name="T27" fmla="*/ 66 h 971"/>
                  <a:gd name="T28" fmla="*/ 10 w 184"/>
                  <a:gd name="T29" fmla="*/ 68 h 971"/>
                  <a:gd name="T30" fmla="*/ 10 w 184"/>
                  <a:gd name="T31" fmla="*/ 71 h 971"/>
                  <a:gd name="T32" fmla="*/ 7 w 184"/>
                  <a:gd name="T33" fmla="*/ 72 h 971"/>
                  <a:gd name="T34" fmla="*/ 5 w 184"/>
                  <a:gd name="T35" fmla="*/ 70 h 971"/>
                  <a:gd name="T36" fmla="*/ 0 w 184"/>
                  <a:gd name="T37" fmla="*/ 73 h 971"/>
                  <a:gd name="T38" fmla="*/ 0 w 184"/>
                  <a:gd name="T39" fmla="*/ 64 h 971"/>
                  <a:gd name="T40" fmla="*/ 1 w 184"/>
                  <a:gd name="T41" fmla="*/ 53 h 971"/>
                  <a:gd name="T42" fmla="*/ 1 w 184"/>
                  <a:gd name="T43" fmla="*/ 40 h 971"/>
                  <a:gd name="T44" fmla="*/ 1 w 184"/>
                  <a:gd name="T45" fmla="*/ 30 h 971"/>
                  <a:gd name="T46" fmla="*/ 2 w 184"/>
                  <a:gd name="T47" fmla="*/ 22 h 971"/>
                  <a:gd name="T48" fmla="*/ 3 w 184"/>
                  <a:gd name="T49" fmla="*/ 16 h 971"/>
                  <a:gd name="T50" fmla="*/ 4 w 184"/>
                  <a:gd name="T51" fmla="*/ 13 h 97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84" h="971">
                    <a:moveTo>
                      <a:pt x="49" y="168"/>
                    </a:moveTo>
                    <a:lnTo>
                      <a:pt x="70" y="85"/>
                    </a:lnTo>
                    <a:lnTo>
                      <a:pt x="95" y="30"/>
                    </a:lnTo>
                    <a:lnTo>
                      <a:pt x="141" y="0"/>
                    </a:lnTo>
                    <a:lnTo>
                      <a:pt x="163" y="43"/>
                    </a:lnTo>
                    <a:lnTo>
                      <a:pt x="184" y="131"/>
                    </a:lnTo>
                    <a:lnTo>
                      <a:pt x="169" y="189"/>
                    </a:lnTo>
                    <a:lnTo>
                      <a:pt x="125" y="233"/>
                    </a:lnTo>
                    <a:lnTo>
                      <a:pt x="95" y="318"/>
                    </a:lnTo>
                    <a:lnTo>
                      <a:pt x="70" y="430"/>
                    </a:lnTo>
                    <a:lnTo>
                      <a:pt x="56" y="560"/>
                    </a:lnTo>
                    <a:lnTo>
                      <a:pt x="61" y="718"/>
                    </a:lnTo>
                    <a:lnTo>
                      <a:pt x="71" y="828"/>
                    </a:lnTo>
                    <a:lnTo>
                      <a:pt x="92" y="883"/>
                    </a:lnTo>
                    <a:lnTo>
                      <a:pt x="125" y="913"/>
                    </a:lnTo>
                    <a:lnTo>
                      <a:pt x="131" y="941"/>
                    </a:lnTo>
                    <a:lnTo>
                      <a:pt x="92" y="956"/>
                    </a:lnTo>
                    <a:lnTo>
                      <a:pt x="61" y="928"/>
                    </a:lnTo>
                    <a:lnTo>
                      <a:pt x="0" y="971"/>
                    </a:lnTo>
                    <a:lnTo>
                      <a:pt x="3" y="855"/>
                    </a:lnTo>
                    <a:lnTo>
                      <a:pt x="7" y="706"/>
                    </a:lnTo>
                    <a:lnTo>
                      <a:pt x="7" y="538"/>
                    </a:lnTo>
                    <a:lnTo>
                      <a:pt x="10" y="398"/>
                    </a:lnTo>
                    <a:lnTo>
                      <a:pt x="23" y="291"/>
                    </a:lnTo>
                    <a:lnTo>
                      <a:pt x="38" y="218"/>
                    </a:lnTo>
                    <a:lnTo>
                      <a:pt x="49" y="16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5" name="Freeform 63"/>
              <p:cNvSpPr>
                <a:spLocks/>
              </p:cNvSpPr>
              <p:nvPr/>
            </p:nvSpPr>
            <p:spPr bwMode="auto">
              <a:xfrm>
                <a:off x="5414" y="155"/>
                <a:ext cx="84" cy="71"/>
              </a:xfrm>
              <a:custGeom>
                <a:avLst/>
                <a:gdLst>
                  <a:gd name="T0" fmla="*/ 1 w 305"/>
                  <a:gd name="T1" fmla="*/ 9 h 257"/>
                  <a:gd name="T2" fmla="*/ 12 w 305"/>
                  <a:gd name="T3" fmla="*/ 0 h 257"/>
                  <a:gd name="T4" fmla="*/ 20 w 305"/>
                  <a:gd name="T5" fmla="*/ 4 h 257"/>
                  <a:gd name="T6" fmla="*/ 23 w 305"/>
                  <a:gd name="T7" fmla="*/ 8 h 257"/>
                  <a:gd name="T8" fmla="*/ 19 w 305"/>
                  <a:gd name="T9" fmla="*/ 13 h 257"/>
                  <a:gd name="T10" fmla="*/ 12 w 305"/>
                  <a:gd name="T11" fmla="*/ 20 h 257"/>
                  <a:gd name="T12" fmla="*/ 9 w 305"/>
                  <a:gd name="T13" fmla="*/ 13 h 257"/>
                  <a:gd name="T14" fmla="*/ 4 w 305"/>
                  <a:gd name="T15" fmla="*/ 12 h 257"/>
                  <a:gd name="T16" fmla="*/ 0 w 305"/>
                  <a:gd name="T17" fmla="*/ 11 h 257"/>
                  <a:gd name="T18" fmla="*/ 1 w 305"/>
                  <a:gd name="T19" fmla="*/ 9 h 25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05" h="257">
                    <a:moveTo>
                      <a:pt x="19" y="112"/>
                    </a:moveTo>
                    <a:lnTo>
                      <a:pt x="165" y="0"/>
                    </a:lnTo>
                    <a:lnTo>
                      <a:pt x="269" y="46"/>
                    </a:lnTo>
                    <a:lnTo>
                      <a:pt x="305" y="106"/>
                    </a:lnTo>
                    <a:lnTo>
                      <a:pt x="250" y="171"/>
                    </a:lnTo>
                    <a:lnTo>
                      <a:pt x="165" y="257"/>
                    </a:lnTo>
                    <a:lnTo>
                      <a:pt x="125" y="171"/>
                    </a:lnTo>
                    <a:lnTo>
                      <a:pt x="55" y="152"/>
                    </a:lnTo>
                    <a:lnTo>
                      <a:pt x="0" y="141"/>
                    </a:lnTo>
                    <a:lnTo>
                      <a:pt x="19" y="112"/>
                    </a:lnTo>
                    <a:close/>
                  </a:path>
                </a:pathLst>
              </a:custGeom>
              <a:solidFill>
                <a:srgbClr val="FDA4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6" name="Freeform 64"/>
              <p:cNvSpPr>
                <a:spLocks/>
              </p:cNvSpPr>
              <p:nvPr/>
            </p:nvSpPr>
            <p:spPr bwMode="auto">
              <a:xfrm>
                <a:off x="5022" y="586"/>
                <a:ext cx="65" cy="71"/>
              </a:xfrm>
              <a:custGeom>
                <a:avLst/>
                <a:gdLst>
                  <a:gd name="T0" fmla="*/ 0 w 236"/>
                  <a:gd name="T1" fmla="*/ 20 h 258"/>
                  <a:gd name="T2" fmla="*/ 3 w 236"/>
                  <a:gd name="T3" fmla="*/ 12 h 258"/>
                  <a:gd name="T4" fmla="*/ 8 w 236"/>
                  <a:gd name="T5" fmla="*/ 0 h 258"/>
                  <a:gd name="T6" fmla="*/ 17 w 236"/>
                  <a:gd name="T7" fmla="*/ 4 h 258"/>
                  <a:gd name="T8" fmla="*/ 18 w 236"/>
                  <a:gd name="T9" fmla="*/ 11 h 258"/>
                  <a:gd name="T10" fmla="*/ 12 w 236"/>
                  <a:gd name="T11" fmla="*/ 15 h 258"/>
                  <a:gd name="T12" fmla="*/ 0 w 236"/>
                  <a:gd name="T13" fmla="*/ 20 h 25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36" h="258">
                    <a:moveTo>
                      <a:pt x="0" y="258"/>
                    </a:moveTo>
                    <a:lnTo>
                      <a:pt x="40" y="152"/>
                    </a:lnTo>
                    <a:lnTo>
                      <a:pt x="110" y="0"/>
                    </a:lnTo>
                    <a:lnTo>
                      <a:pt x="226" y="51"/>
                    </a:lnTo>
                    <a:lnTo>
                      <a:pt x="236" y="146"/>
                    </a:lnTo>
                    <a:lnTo>
                      <a:pt x="160" y="192"/>
                    </a:lnTo>
                    <a:lnTo>
                      <a:pt x="0" y="258"/>
                    </a:lnTo>
                    <a:close/>
                  </a:path>
                </a:pathLst>
              </a:custGeom>
              <a:solidFill>
                <a:srgbClr val="F6B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7" name="Freeform 65"/>
              <p:cNvSpPr>
                <a:spLocks/>
              </p:cNvSpPr>
              <p:nvPr/>
            </p:nvSpPr>
            <p:spPr bwMode="auto">
              <a:xfrm>
                <a:off x="5052" y="189"/>
                <a:ext cx="410" cy="444"/>
              </a:xfrm>
              <a:custGeom>
                <a:avLst/>
                <a:gdLst>
                  <a:gd name="T0" fmla="*/ 0 w 1491"/>
                  <a:gd name="T1" fmla="*/ 109 h 1622"/>
                  <a:gd name="T2" fmla="*/ 10 w 1491"/>
                  <a:gd name="T3" fmla="*/ 100 h 1622"/>
                  <a:gd name="T4" fmla="*/ 19 w 1491"/>
                  <a:gd name="T5" fmla="*/ 93 h 1622"/>
                  <a:gd name="T6" fmla="*/ 27 w 1491"/>
                  <a:gd name="T7" fmla="*/ 83 h 1622"/>
                  <a:gd name="T8" fmla="*/ 38 w 1491"/>
                  <a:gd name="T9" fmla="*/ 73 h 1622"/>
                  <a:gd name="T10" fmla="*/ 48 w 1491"/>
                  <a:gd name="T11" fmla="*/ 63 h 1622"/>
                  <a:gd name="T12" fmla="*/ 57 w 1491"/>
                  <a:gd name="T13" fmla="*/ 51 h 1622"/>
                  <a:gd name="T14" fmla="*/ 63 w 1491"/>
                  <a:gd name="T15" fmla="*/ 45 h 1622"/>
                  <a:gd name="T16" fmla="*/ 70 w 1491"/>
                  <a:gd name="T17" fmla="*/ 39 h 1622"/>
                  <a:gd name="T18" fmla="*/ 78 w 1491"/>
                  <a:gd name="T19" fmla="*/ 28 h 1622"/>
                  <a:gd name="T20" fmla="*/ 84 w 1491"/>
                  <a:gd name="T21" fmla="*/ 19 h 1622"/>
                  <a:gd name="T22" fmla="*/ 90 w 1491"/>
                  <a:gd name="T23" fmla="*/ 11 h 1622"/>
                  <a:gd name="T24" fmla="*/ 97 w 1491"/>
                  <a:gd name="T25" fmla="*/ 4 h 1622"/>
                  <a:gd name="T26" fmla="*/ 102 w 1491"/>
                  <a:gd name="T27" fmla="*/ 0 h 1622"/>
                  <a:gd name="T28" fmla="*/ 108 w 1491"/>
                  <a:gd name="T29" fmla="*/ 1 h 1622"/>
                  <a:gd name="T30" fmla="*/ 110 w 1491"/>
                  <a:gd name="T31" fmla="*/ 3 h 1622"/>
                  <a:gd name="T32" fmla="*/ 112 w 1491"/>
                  <a:gd name="T33" fmla="*/ 7 h 1622"/>
                  <a:gd name="T34" fmla="*/ 113 w 1491"/>
                  <a:gd name="T35" fmla="*/ 9 h 1622"/>
                  <a:gd name="T36" fmla="*/ 104 w 1491"/>
                  <a:gd name="T37" fmla="*/ 18 h 1622"/>
                  <a:gd name="T38" fmla="*/ 97 w 1491"/>
                  <a:gd name="T39" fmla="*/ 25 h 1622"/>
                  <a:gd name="T40" fmla="*/ 92 w 1491"/>
                  <a:gd name="T41" fmla="*/ 31 h 1622"/>
                  <a:gd name="T42" fmla="*/ 86 w 1491"/>
                  <a:gd name="T43" fmla="*/ 38 h 1622"/>
                  <a:gd name="T44" fmla="*/ 81 w 1491"/>
                  <a:gd name="T45" fmla="*/ 43 h 1622"/>
                  <a:gd name="T46" fmla="*/ 75 w 1491"/>
                  <a:gd name="T47" fmla="*/ 52 h 1622"/>
                  <a:gd name="T48" fmla="*/ 66 w 1491"/>
                  <a:gd name="T49" fmla="*/ 62 h 1622"/>
                  <a:gd name="T50" fmla="*/ 57 w 1491"/>
                  <a:gd name="T51" fmla="*/ 72 h 1622"/>
                  <a:gd name="T52" fmla="*/ 49 w 1491"/>
                  <a:gd name="T53" fmla="*/ 80 h 1622"/>
                  <a:gd name="T54" fmla="*/ 40 w 1491"/>
                  <a:gd name="T55" fmla="*/ 89 h 1622"/>
                  <a:gd name="T56" fmla="*/ 32 w 1491"/>
                  <a:gd name="T57" fmla="*/ 97 h 1622"/>
                  <a:gd name="T58" fmla="*/ 22 w 1491"/>
                  <a:gd name="T59" fmla="*/ 106 h 1622"/>
                  <a:gd name="T60" fmla="*/ 16 w 1491"/>
                  <a:gd name="T61" fmla="*/ 112 h 1622"/>
                  <a:gd name="T62" fmla="*/ 9 w 1491"/>
                  <a:gd name="T63" fmla="*/ 119 h 1622"/>
                  <a:gd name="T64" fmla="*/ 6 w 1491"/>
                  <a:gd name="T65" fmla="*/ 122 h 1622"/>
                  <a:gd name="T66" fmla="*/ 7 w 1491"/>
                  <a:gd name="T67" fmla="*/ 117 h 1622"/>
                  <a:gd name="T68" fmla="*/ 2 w 1491"/>
                  <a:gd name="T69" fmla="*/ 117 h 1622"/>
                  <a:gd name="T70" fmla="*/ 4 w 1491"/>
                  <a:gd name="T71" fmla="*/ 113 h 1622"/>
                  <a:gd name="T72" fmla="*/ 0 w 1491"/>
                  <a:gd name="T73" fmla="*/ 114 h 1622"/>
                  <a:gd name="T74" fmla="*/ 0 w 1491"/>
                  <a:gd name="T75" fmla="*/ 109 h 162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491" h="1622">
                    <a:moveTo>
                      <a:pt x="4" y="1452"/>
                    </a:moveTo>
                    <a:lnTo>
                      <a:pt x="140" y="1342"/>
                    </a:lnTo>
                    <a:lnTo>
                      <a:pt x="247" y="1235"/>
                    </a:lnTo>
                    <a:lnTo>
                      <a:pt x="358" y="1115"/>
                    </a:lnTo>
                    <a:lnTo>
                      <a:pt x="508" y="970"/>
                    </a:lnTo>
                    <a:lnTo>
                      <a:pt x="629" y="840"/>
                    </a:lnTo>
                    <a:lnTo>
                      <a:pt x="755" y="685"/>
                    </a:lnTo>
                    <a:lnTo>
                      <a:pt x="833" y="608"/>
                    </a:lnTo>
                    <a:lnTo>
                      <a:pt x="920" y="521"/>
                    </a:lnTo>
                    <a:lnTo>
                      <a:pt x="1032" y="371"/>
                    </a:lnTo>
                    <a:lnTo>
                      <a:pt x="1114" y="251"/>
                    </a:lnTo>
                    <a:lnTo>
                      <a:pt x="1195" y="150"/>
                    </a:lnTo>
                    <a:lnTo>
                      <a:pt x="1283" y="53"/>
                    </a:lnTo>
                    <a:lnTo>
                      <a:pt x="1346" y="0"/>
                    </a:lnTo>
                    <a:lnTo>
                      <a:pt x="1423" y="14"/>
                    </a:lnTo>
                    <a:lnTo>
                      <a:pt x="1457" y="43"/>
                    </a:lnTo>
                    <a:lnTo>
                      <a:pt x="1481" y="86"/>
                    </a:lnTo>
                    <a:lnTo>
                      <a:pt x="1491" y="120"/>
                    </a:lnTo>
                    <a:lnTo>
                      <a:pt x="1375" y="246"/>
                    </a:lnTo>
                    <a:lnTo>
                      <a:pt x="1288" y="337"/>
                    </a:lnTo>
                    <a:lnTo>
                      <a:pt x="1215" y="419"/>
                    </a:lnTo>
                    <a:lnTo>
                      <a:pt x="1137" y="502"/>
                    </a:lnTo>
                    <a:lnTo>
                      <a:pt x="1075" y="579"/>
                    </a:lnTo>
                    <a:lnTo>
                      <a:pt x="987" y="689"/>
                    </a:lnTo>
                    <a:lnTo>
                      <a:pt x="871" y="825"/>
                    </a:lnTo>
                    <a:lnTo>
                      <a:pt x="755" y="956"/>
                    </a:lnTo>
                    <a:lnTo>
                      <a:pt x="644" y="1072"/>
                    </a:lnTo>
                    <a:lnTo>
                      <a:pt x="523" y="1188"/>
                    </a:lnTo>
                    <a:lnTo>
                      <a:pt x="421" y="1289"/>
                    </a:lnTo>
                    <a:lnTo>
                      <a:pt x="296" y="1414"/>
                    </a:lnTo>
                    <a:lnTo>
                      <a:pt x="218" y="1491"/>
                    </a:lnTo>
                    <a:lnTo>
                      <a:pt x="120" y="1583"/>
                    </a:lnTo>
                    <a:lnTo>
                      <a:pt x="77" y="1622"/>
                    </a:lnTo>
                    <a:lnTo>
                      <a:pt x="88" y="1555"/>
                    </a:lnTo>
                    <a:lnTo>
                      <a:pt x="34" y="1564"/>
                    </a:lnTo>
                    <a:lnTo>
                      <a:pt x="53" y="1506"/>
                    </a:lnTo>
                    <a:lnTo>
                      <a:pt x="0" y="1521"/>
                    </a:lnTo>
                    <a:lnTo>
                      <a:pt x="4" y="1452"/>
                    </a:lnTo>
                    <a:close/>
                  </a:path>
                </a:pathLst>
              </a:custGeom>
              <a:solidFill>
                <a:srgbClr val="F0EA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8" name="Freeform 66"/>
              <p:cNvSpPr>
                <a:spLocks/>
              </p:cNvSpPr>
              <p:nvPr/>
            </p:nvSpPr>
            <p:spPr bwMode="auto">
              <a:xfrm>
                <a:off x="5163" y="152"/>
                <a:ext cx="339" cy="377"/>
              </a:xfrm>
              <a:custGeom>
                <a:avLst/>
                <a:gdLst>
                  <a:gd name="T0" fmla="*/ 14 w 1236"/>
                  <a:gd name="T1" fmla="*/ 75 h 1374"/>
                  <a:gd name="T2" fmla="*/ 40 w 1236"/>
                  <a:gd name="T3" fmla="*/ 46 h 1374"/>
                  <a:gd name="T4" fmla="*/ 57 w 1236"/>
                  <a:gd name="T5" fmla="*/ 22 h 1374"/>
                  <a:gd name="T6" fmla="*/ 75 w 1236"/>
                  <a:gd name="T7" fmla="*/ 4 h 1374"/>
                  <a:gd name="T8" fmla="*/ 84 w 1236"/>
                  <a:gd name="T9" fmla="*/ 1 h 1374"/>
                  <a:gd name="T10" fmla="*/ 93 w 1236"/>
                  <a:gd name="T11" fmla="*/ 7 h 1374"/>
                  <a:gd name="T12" fmla="*/ 85 w 1236"/>
                  <a:gd name="T13" fmla="*/ 17 h 1374"/>
                  <a:gd name="T14" fmla="*/ 72 w 1236"/>
                  <a:gd name="T15" fmla="*/ 30 h 1374"/>
                  <a:gd name="T16" fmla="*/ 52 w 1236"/>
                  <a:gd name="T17" fmla="*/ 52 h 1374"/>
                  <a:gd name="T18" fmla="*/ 38 w 1236"/>
                  <a:gd name="T19" fmla="*/ 71 h 1374"/>
                  <a:gd name="T20" fmla="*/ 15 w 1236"/>
                  <a:gd name="T21" fmla="*/ 95 h 1374"/>
                  <a:gd name="T22" fmla="*/ 6 w 1236"/>
                  <a:gd name="T23" fmla="*/ 100 h 1374"/>
                  <a:gd name="T24" fmla="*/ 19 w 1236"/>
                  <a:gd name="T25" fmla="*/ 88 h 1374"/>
                  <a:gd name="T26" fmla="*/ 35 w 1236"/>
                  <a:gd name="T27" fmla="*/ 71 h 1374"/>
                  <a:gd name="T28" fmla="*/ 47 w 1236"/>
                  <a:gd name="T29" fmla="*/ 56 h 1374"/>
                  <a:gd name="T30" fmla="*/ 58 w 1236"/>
                  <a:gd name="T31" fmla="*/ 43 h 1374"/>
                  <a:gd name="T32" fmla="*/ 70 w 1236"/>
                  <a:gd name="T33" fmla="*/ 30 h 1374"/>
                  <a:gd name="T34" fmla="*/ 80 w 1236"/>
                  <a:gd name="T35" fmla="*/ 18 h 1374"/>
                  <a:gd name="T36" fmla="*/ 75 w 1236"/>
                  <a:gd name="T37" fmla="*/ 12 h 1374"/>
                  <a:gd name="T38" fmla="*/ 75 w 1236"/>
                  <a:gd name="T39" fmla="*/ 10 h 1374"/>
                  <a:gd name="T40" fmla="*/ 80 w 1236"/>
                  <a:gd name="T41" fmla="*/ 12 h 1374"/>
                  <a:gd name="T42" fmla="*/ 82 w 1236"/>
                  <a:gd name="T43" fmla="*/ 16 h 1374"/>
                  <a:gd name="T44" fmla="*/ 89 w 1236"/>
                  <a:gd name="T45" fmla="*/ 9 h 1374"/>
                  <a:gd name="T46" fmla="*/ 87 w 1236"/>
                  <a:gd name="T47" fmla="*/ 5 h 1374"/>
                  <a:gd name="T48" fmla="*/ 80 w 1236"/>
                  <a:gd name="T49" fmla="*/ 3 h 1374"/>
                  <a:gd name="T50" fmla="*/ 72 w 1236"/>
                  <a:gd name="T51" fmla="*/ 9 h 1374"/>
                  <a:gd name="T52" fmla="*/ 62 w 1236"/>
                  <a:gd name="T53" fmla="*/ 21 h 1374"/>
                  <a:gd name="T54" fmla="*/ 55 w 1236"/>
                  <a:gd name="T55" fmla="*/ 31 h 1374"/>
                  <a:gd name="T56" fmla="*/ 45 w 1236"/>
                  <a:gd name="T57" fmla="*/ 43 h 1374"/>
                  <a:gd name="T58" fmla="*/ 38 w 1236"/>
                  <a:gd name="T59" fmla="*/ 51 h 1374"/>
                  <a:gd name="T60" fmla="*/ 29 w 1236"/>
                  <a:gd name="T61" fmla="*/ 61 h 1374"/>
                  <a:gd name="T62" fmla="*/ 20 w 1236"/>
                  <a:gd name="T63" fmla="*/ 71 h 1374"/>
                  <a:gd name="T64" fmla="*/ 12 w 1236"/>
                  <a:gd name="T65" fmla="*/ 81 h 1374"/>
                  <a:gd name="T66" fmla="*/ 1 w 1236"/>
                  <a:gd name="T67" fmla="*/ 91 h 137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236" h="1374">
                    <a:moveTo>
                      <a:pt x="0" y="1181"/>
                    </a:moveTo>
                    <a:lnTo>
                      <a:pt x="189" y="999"/>
                    </a:lnTo>
                    <a:lnTo>
                      <a:pt x="347" y="799"/>
                    </a:lnTo>
                    <a:lnTo>
                      <a:pt x="531" y="607"/>
                    </a:lnTo>
                    <a:lnTo>
                      <a:pt x="666" y="428"/>
                    </a:lnTo>
                    <a:lnTo>
                      <a:pt x="763" y="289"/>
                    </a:lnTo>
                    <a:lnTo>
                      <a:pt x="873" y="174"/>
                    </a:lnTo>
                    <a:lnTo>
                      <a:pt x="994" y="55"/>
                    </a:lnTo>
                    <a:lnTo>
                      <a:pt x="1074" y="0"/>
                    </a:lnTo>
                    <a:lnTo>
                      <a:pt x="1124" y="20"/>
                    </a:lnTo>
                    <a:lnTo>
                      <a:pt x="1206" y="63"/>
                    </a:lnTo>
                    <a:lnTo>
                      <a:pt x="1236" y="100"/>
                    </a:lnTo>
                    <a:lnTo>
                      <a:pt x="1226" y="124"/>
                    </a:lnTo>
                    <a:lnTo>
                      <a:pt x="1135" y="223"/>
                    </a:lnTo>
                    <a:lnTo>
                      <a:pt x="1047" y="312"/>
                    </a:lnTo>
                    <a:lnTo>
                      <a:pt x="959" y="406"/>
                    </a:lnTo>
                    <a:lnTo>
                      <a:pt x="834" y="549"/>
                    </a:lnTo>
                    <a:lnTo>
                      <a:pt x="698" y="690"/>
                    </a:lnTo>
                    <a:lnTo>
                      <a:pt x="589" y="834"/>
                    </a:lnTo>
                    <a:lnTo>
                      <a:pt x="500" y="943"/>
                    </a:lnTo>
                    <a:lnTo>
                      <a:pt x="335" y="1123"/>
                    </a:lnTo>
                    <a:lnTo>
                      <a:pt x="197" y="1261"/>
                    </a:lnTo>
                    <a:lnTo>
                      <a:pt x="78" y="1374"/>
                    </a:lnTo>
                    <a:lnTo>
                      <a:pt x="78" y="1325"/>
                    </a:lnTo>
                    <a:lnTo>
                      <a:pt x="150" y="1266"/>
                    </a:lnTo>
                    <a:lnTo>
                      <a:pt x="255" y="1163"/>
                    </a:lnTo>
                    <a:lnTo>
                      <a:pt x="362" y="1038"/>
                    </a:lnTo>
                    <a:lnTo>
                      <a:pt x="458" y="937"/>
                    </a:lnTo>
                    <a:lnTo>
                      <a:pt x="546" y="834"/>
                    </a:lnTo>
                    <a:lnTo>
                      <a:pt x="625" y="741"/>
                    </a:lnTo>
                    <a:lnTo>
                      <a:pt x="689" y="657"/>
                    </a:lnTo>
                    <a:lnTo>
                      <a:pt x="771" y="574"/>
                    </a:lnTo>
                    <a:lnTo>
                      <a:pt x="848" y="491"/>
                    </a:lnTo>
                    <a:lnTo>
                      <a:pt x="928" y="405"/>
                    </a:lnTo>
                    <a:lnTo>
                      <a:pt x="1004" y="317"/>
                    </a:lnTo>
                    <a:lnTo>
                      <a:pt x="1069" y="240"/>
                    </a:lnTo>
                    <a:lnTo>
                      <a:pt x="1052" y="193"/>
                    </a:lnTo>
                    <a:lnTo>
                      <a:pt x="1004" y="152"/>
                    </a:lnTo>
                    <a:lnTo>
                      <a:pt x="950" y="143"/>
                    </a:lnTo>
                    <a:lnTo>
                      <a:pt x="1001" y="128"/>
                    </a:lnTo>
                    <a:lnTo>
                      <a:pt x="1040" y="143"/>
                    </a:lnTo>
                    <a:lnTo>
                      <a:pt x="1069" y="159"/>
                    </a:lnTo>
                    <a:lnTo>
                      <a:pt x="1083" y="189"/>
                    </a:lnTo>
                    <a:lnTo>
                      <a:pt x="1095" y="211"/>
                    </a:lnTo>
                    <a:lnTo>
                      <a:pt x="1147" y="173"/>
                    </a:lnTo>
                    <a:lnTo>
                      <a:pt x="1182" y="124"/>
                    </a:lnTo>
                    <a:lnTo>
                      <a:pt x="1190" y="94"/>
                    </a:lnTo>
                    <a:lnTo>
                      <a:pt x="1163" y="66"/>
                    </a:lnTo>
                    <a:lnTo>
                      <a:pt x="1105" y="36"/>
                    </a:lnTo>
                    <a:lnTo>
                      <a:pt x="1059" y="36"/>
                    </a:lnTo>
                    <a:lnTo>
                      <a:pt x="1016" y="80"/>
                    </a:lnTo>
                    <a:lnTo>
                      <a:pt x="959" y="124"/>
                    </a:lnTo>
                    <a:lnTo>
                      <a:pt x="894" y="189"/>
                    </a:lnTo>
                    <a:lnTo>
                      <a:pt x="821" y="274"/>
                    </a:lnTo>
                    <a:lnTo>
                      <a:pt x="769" y="348"/>
                    </a:lnTo>
                    <a:lnTo>
                      <a:pt x="724" y="414"/>
                    </a:lnTo>
                    <a:lnTo>
                      <a:pt x="652" y="509"/>
                    </a:lnTo>
                    <a:lnTo>
                      <a:pt x="597" y="574"/>
                    </a:lnTo>
                    <a:lnTo>
                      <a:pt x="539" y="646"/>
                    </a:lnTo>
                    <a:lnTo>
                      <a:pt x="501" y="683"/>
                    </a:lnTo>
                    <a:lnTo>
                      <a:pt x="427" y="756"/>
                    </a:lnTo>
                    <a:lnTo>
                      <a:pt x="378" y="818"/>
                    </a:lnTo>
                    <a:lnTo>
                      <a:pt x="311" y="900"/>
                    </a:lnTo>
                    <a:lnTo>
                      <a:pt x="266" y="949"/>
                    </a:lnTo>
                    <a:lnTo>
                      <a:pt x="216" y="1014"/>
                    </a:lnTo>
                    <a:lnTo>
                      <a:pt x="158" y="1080"/>
                    </a:lnTo>
                    <a:lnTo>
                      <a:pt x="78" y="1142"/>
                    </a:lnTo>
                    <a:lnTo>
                      <a:pt x="12" y="1208"/>
                    </a:lnTo>
                    <a:lnTo>
                      <a:pt x="0" y="118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9" name="Freeform 67"/>
              <p:cNvSpPr>
                <a:spLocks/>
              </p:cNvSpPr>
              <p:nvPr/>
            </p:nvSpPr>
            <p:spPr bwMode="auto">
              <a:xfrm>
                <a:off x="5001" y="469"/>
                <a:ext cx="190" cy="204"/>
              </a:xfrm>
              <a:custGeom>
                <a:avLst/>
                <a:gdLst>
                  <a:gd name="T0" fmla="*/ 47 w 692"/>
                  <a:gd name="T1" fmla="*/ 0 h 746"/>
                  <a:gd name="T2" fmla="*/ 46 w 692"/>
                  <a:gd name="T3" fmla="*/ 3 h 746"/>
                  <a:gd name="T4" fmla="*/ 38 w 692"/>
                  <a:gd name="T5" fmla="*/ 11 h 746"/>
                  <a:gd name="T6" fmla="*/ 30 w 692"/>
                  <a:gd name="T7" fmla="*/ 20 h 746"/>
                  <a:gd name="T8" fmla="*/ 18 w 692"/>
                  <a:gd name="T9" fmla="*/ 31 h 746"/>
                  <a:gd name="T10" fmla="*/ 14 w 692"/>
                  <a:gd name="T11" fmla="*/ 34 h 746"/>
                  <a:gd name="T12" fmla="*/ 10 w 692"/>
                  <a:gd name="T13" fmla="*/ 44 h 746"/>
                  <a:gd name="T14" fmla="*/ 8 w 692"/>
                  <a:gd name="T15" fmla="*/ 48 h 746"/>
                  <a:gd name="T16" fmla="*/ 10 w 692"/>
                  <a:gd name="T17" fmla="*/ 49 h 746"/>
                  <a:gd name="T18" fmla="*/ 22 w 692"/>
                  <a:gd name="T19" fmla="*/ 42 h 746"/>
                  <a:gd name="T20" fmla="*/ 27 w 692"/>
                  <a:gd name="T21" fmla="*/ 37 h 746"/>
                  <a:gd name="T22" fmla="*/ 34 w 692"/>
                  <a:gd name="T23" fmla="*/ 30 h 746"/>
                  <a:gd name="T24" fmla="*/ 41 w 692"/>
                  <a:gd name="T25" fmla="*/ 22 h 746"/>
                  <a:gd name="T26" fmla="*/ 48 w 692"/>
                  <a:gd name="T27" fmla="*/ 16 h 746"/>
                  <a:gd name="T28" fmla="*/ 52 w 692"/>
                  <a:gd name="T29" fmla="*/ 12 h 746"/>
                  <a:gd name="T30" fmla="*/ 51 w 692"/>
                  <a:gd name="T31" fmla="*/ 15 h 746"/>
                  <a:gd name="T32" fmla="*/ 44 w 692"/>
                  <a:gd name="T33" fmla="*/ 22 h 746"/>
                  <a:gd name="T34" fmla="*/ 36 w 692"/>
                  <a:gd name="T35" fmla="*/ 30 h 746"/>
                  <a:gd name="T36" fmla="*/ 31 w 692"/>
                  <a:gd name="T37" fmla="*/ 36 h 746"/>
                  <a:gd name="T38" fmla="*/ 25 w 692"/>
                  <a:gd name="T39" fmla="*/ 42 h 746"/>
                  <a:gd name="T40" fmla="*/ 23 w 692"/>
                  <a:gd name="T41" fmla="*/ 44 h 746"/>
                  <a:gd name="T42" fmla="*/ 15 w 692"/>
                  <a:gd name="T43" fmla="*/ 49 h 746"/>
                  <a:gd name="T44" fmla="*/ 9 w 692"/>
                  <a:gd name="T45" fmla="*/ 52 h 746"/>
                  <a:gd name="T46" fmla="*/ 1 w 692"/>
                  <a:gd name="T47" fmla="*/ 56 h 746"/>
                  <a:gd name="T48" fmla="*/ 0 w 692"/>
                  <a:gd name="T49" fmla="*/ 55 h 746"/>
                  <a:gd name="T50" fmla="*/ 1 w 692"/>
                  <a:gd name="T51" fmla="*/ 53 h 746"/>
                  <a:gd name="T52" fmla="*/ 6 w 692"/>
                  <a:gd name="T53" fmla="*/ 47 h 746"/>
                  <a:gd name="T54" fmla="*/ 9 w 692"/>
                  <a:gd name="T55" fmla="*/ 41 h 746"/>
                  <a:gd name="T56" fmla="*/ 13 w 692"/>
                  <a:gd name="T57" fmla="*/ 32 h 746"/>
                  <a:gd name="T58" fmla="*/ 18 w 692"/>
                  <a:gd name="T59" fmla="*/ 28 h 746"/>
                  <a:gd name="T60" fmla="*/ 23 w 692"/>
                  <a:gd name="T61" fmla="*/ 24 h 746"/>
                  <a:gd name="T62" fmla="*/ 30 w 692"/>
                  <a:gd name="T63" fmla="*/ 16 h 746"/>
                  <a:gd name="T64" fmla="*/ 35 w 692"/>
                  <a:gd name="T65" fmla="*/ 12 h 746"/>
                  <a:gd name="T66" fmla="*/ 40 w 692"/>
                  <a:gd name="T67" fmla="*/ 7 h 746"/>
                  <a:gd name="T68" fmla="*/ 43 w 692"/>
                  <a:gd name="T69" fmla="*/ 3 h 746"/>
                  <a:gd name="T70" fmla="*/ 47 w 692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692" h="746">
                    <a:moveTo>
                      <a:pt x="626" y="0"/>
                    </a:moveTo>
                    <a:lnTo>
                      <a:pt x="613" y="38"/>
                    </a:lnTo>
                    <a:lnTo>
                      <a:pt x="511" y="145"/>
                    </a:lnTo>
                    <a:lnTo>
                      <a:pt x="406" y="263"/>
                    </a:lnTo>
                    <a:lnTo>
                      <a:pt x="240" y="410"/>
                    </a:lnTo>
                    <a:lnTo>
                      <a:pt x="183" y="456"/>
                    </a:lnTo>
                    <a:lnTo>
                      <a:pt x="133" y="585"/>
                    </a:lnTo>
                    <a:lnTo>
                      <a:pt x="108" y="636"/>
                    </a:lnTo>
                    <a:lnTo>
                      <a:pt x="133" y="661"/>
                    </a:lnTo>
                    <a:lnTo>
                      <a:pt x="289" y="566"/>
                    </a:lnTo>
                    <a:lnTo>
                      <a:pt x="354" y="492"/>
                    </a:lnTo>
                    <a:lnTo>
                      <a:pt x="453" y="395"/>
                    </a:lnTo>
                    <a:lnTo>
                      <a:pt x="548" y="301"/>
                    </a:lnTo>
                    <a:lnTo>
                      <a:pt x="634" y="214"/>
                    </a:lnTo>
                    <a:lnTo>
                      <a:pt x="692" y="156"/>
                    </a:lnTo>
                    <a:lnTo>
                      <a:pt x="680" y="206"/>
                    </a:lnTo>
                    <a:lnTo>
                      <a:pt x="589" y="301"/>
                    </a:lnTo>
                    <a:lnTo>
                      <a:pt x="482" y="404"/>
                    </a:lnTo>
                    <a:lnTo>
                      <a:pt x="414" y="478"/>
                    </a:lnTo>
                    <a:lnTo>
                      <a:pt x="326" y="559"/>
                    </a:lnTo>
                    <a:lnTo>
                      <a:pt x="298" y="593"/>
                    </a:lnTo>
                    <a:lnTo>
                      <a:pt x="198" y="651"/>
                    </a:lnTo>
                    <a:lnTo>
                      <a:pt x="115" y="695"/>
                    </a:lnTo>
                    <a:lnTo>
                      <a:pt x="15" y="746"/>
                    </a:lnTo>
                    <a:lnTo>
                      <a:pt x="0" y="734"/>
                    </a:lnTo>
                    <a:lnTo>
                      <a:pt x="8" y="709"/>
                    </a:lnTo>
                    <a:lnTo>
                      <a:pt x="81" y="624"/>
                    </a:lnTo>
                    <a:lnTo>
                      <a:pt x="125" y="544"/>
                    </a:lnTo>
                    <a:lnTo>
                      <a:pt x="167" y="431"/>
                    </a:lnTo>
                    <a:lnTo>
                      <a:pt x="232" y="376"/>
                    </a:lnTo>
                    <a:lnTo>
                      <a:pt x="311" y="315"/>
                    </a:lnTo>
                    <a:lnTo>
                      <a:pt x="406" y="221"/>
                    </a:lnTo>
                    <a:lnTo>
                      <a:pt x="464" y="160"/>
                    </a:lnTo>
                    <a:lnTo>
                      <a:pt x="524" y="87"/>
                    </a:lnTo>
                    <a:lnTo>
                      <a:pt x="577" y="44"/>
                    </a:lnTo>
                    <a:lnTo>
                      <a:pt x="6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0" name="Freeform 68"/>
              <p:cNvSpPr>
                <a:spLocks/>
              </p:cNvSpPr>
              <p:nvPr/>
            </p:nvSpPr>
            <p:spPr bwMode="auto">
              <a:xfrm>
                <a:off x="5048" y="583"/>
                <a:ext cx="36" cy="50"/>
              </a:xfrm>
              <a:custGeom>
                <a:avLst/>
                <a:gdLst>
                  <a:gd name="T0" fmla="*/ 3 w 132"/>
                  <a:gd name="T1" fmla="*/ 1 h 178"/>
                  <a:gd name="T2" fmla="*/ 3 w 132"/>
                  <a:gd name="T3" fmla="*/ 4 h 178"/>
                  <a:gd name="T4" fmla="*/ 7 w 132"/>
                  <a:gd name="T5" fmla="*/ 4 h 178"/>
                  <a:gd name="T6" fmla="*/ 5 w 132"/>
                  <a:gd name="T7" fmla="*/ 8 h 178"/>
                  <a:gd name="T8" fmla="*/ 10 w 132"/>
                  <a:gd name="T9" fmla="*/ 7 h 178"/>
                  <a:gd name="T10" fmla="*/ 9 w 132"/>
                  <a:gd name="T11" fmla="*/ 13 h 178"/>
                  <a:gd name="T12" fmla="*/ 6 w 132"/>
                  <a:gd name="T13" fmla="*/ 14 h 178"/>
                  <a:gd name="T14" fmla="*/ 8 w 132"/>
                  <a:gd name="T15" fmla="*/ 10 h 178"/>
                  <a:gd name="T16" fmla="*/ 2 w 132"/>
                  <a:gd name="T17" fmla="*/ 10 h 178"/>
                  <a:gd name="T18" fmla="*/ 5 w 132"/>
                  <a:gd name="T19" fmla="*/ 5 h 178"/>
                  <a:gd name="T20" fmla="*/ 0 w 132"/>
                  <a:gd name="T21" fmla="*/ 7 h 178"/>
                  <a:gd name="T22" fmla="*/ 2 w 132"/>
                  <a:gd name="T23" fmla="*/ 0 h 178"/>
                  <a:gd name="T24" fmla="*/ 3 w 132"/>
                  <a:gd name="T25" fmla="*/ 1 h 1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32" h="178">
                    <a:moveTo>
                      <a:pt x="45" y="7"/>
                    </a:moveTo>
                    <a:lnTo>
                      <a:pt x="37" y="55"/>
                    </a:lnTo>
                    <a:lnTo>
                      <a:pt x="92" y="46"/>
                    </a:lnTo>
                    <a:lnTo>
                      <a:pt x="74" y="105"/>
                    </a:lnTo>
                    <a:lnTo>
                      <a:pt x="132" y="91"/>
                    </a:lnTo>
                    <a:lnTo>
                      <a:pt x="116" y="171"/>
                    </a:lnTo>
                    <a:lnTo>
                      <a:pt x="85" y="178"/>
                    </a:lnTo>
                    <a:lnTo>
                      <a:pt x="109" y="122"/>
                    </a:lnTo>
                    <a:lnTo>
                      <a:pt x="31" y="129"/>
                    </a:lnTo>
                    <a:lnTo>
                      <a:pt x="68" y="62"/>
                    </a:lnTo>
                    <a:lnTo>
                      <a:pt x="0" y="91"/>
                    </a:lnTo>
                    <a:lnTo>
                      <a:pt x="21" y="0"/>
                    </a:lnTo>
                    <a:lnTo>
                      <a:pt x="45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1" name="Freeform 69"/>
              <p:cNvSpPr>
                <a:spLocks/>
              </p:cNvSpPr>
              <p:nvPr/>
            </p:nvSpPr>
            <p:spPr bwMode="auto">
              <a:xfrm>
                <a:off x="4913" y="364"/>
                <a:ext cx="96" cy="139"/>
              </a:xfrm>
              <a:custGeom>
                <a:avLst/>
                <a:gdLst>
                  <a:gd name="T0" fmla="*/ 0 w 348"/>
                  <a:gd name="T1" fmla="*/ 5 h 511"/>
                  <a:gd name="T2" fmla="*/ 16 w 348"/>
                  <a:gd name="T3" fmla="*/ 0 h 511"/>
                  <a:gd name="T4" fmla="*/ 18 w 348"/>
                  <a:gd name="T5" fmla="*/ 4 h 511"/>
                  <a:gd name="T6" fmla="*/ 4 w 348"/>
                  <a:gd name="T7" fmla="*/ 8 h 511"/>
                  <a:gd name="T8" fmla="*/ 6 w 348"/>
                  <a:gd name="T9" fmla="*/ 18 h 511"/>
                  <a:gd name="T10" fmla="*/ 12 w 348"/>
                  <a:gd name="T11" fmla="*/ 16 h 511"/>
                  <a:gd name="T12" fmla="*/ 17 w 348"/>
                  <a:gd name="T13" fmla="*/ 14 h 511"/>
                  <a:gd name="T14" fmla="*/ 21 w 348"/>
                  <a:gd name="T15" fmla="*/ 16 h 511"/>
                  <a:gd name="T16" fmla="*/ 24 w 348"/>
                  <a:gd name="T17" fmla="*/ 18 h 511"/>
                  <a:gd name="T18" fmla="*/ 26 w 348"/>
                  <a:gd name="T19" fmla="*/ 22 h 511"/>
                  <a:gd name="T20" fmla="*/ 26 w 348"/>
                  <a:gd name="T21" fmla="*/ 26 h 511"/>
                  <a:gd name="T22" fmla="*/ 26 w 348"/>
                  <a:gd name="T23" fmla="*/ 30 h 511"/>
                  <a:gd name="T24" fmla="*/ 24 w 348"/>
                  <a:gd name="T25" fmla="*/ 33 h 511"/>
                  <a:gd name="T26" fmla="*/ 21 w 348"/>
                  <a:gd name="T27" fmla="*/ 36 h 511"/>
                  <a:gd name="T28" fmla="*/ 16 w 348"/>
                  <a:gd name="T29" fmla="*/ 37 h 511"/>
                  <a:gd name="T30" fmla="*/ 10 w 348"/>
                  <a:gd name="T31" fmla="*/ 38 h 511"/>
                  <a:gd name="T32" fmla="*/ 6 w 348"/>
                  <a:gd name="T33" fmla="*/ 35 h 511"/>
                  <a:gd name="T34" fmla="*/ 4 w 348"/>
                  <a:gd name="T35" fmla="*/ 30 h 511"/>
                  <a:gd name="T36" fmla="*/ 9 w 348"/>
                  <a:gd name="T37" fmla="*/ 28 h 511"/>
                  <a:gd name="T38" fmla="*/ 11 w 348"/>
                  <a:gd name="T39" fmla="*/ 30 h 511"/>
                  <a:gd name="T40" fmla="*/ 12 w 348"/>
                  <a:gd name="T41" fmla="*/ 32 h 511"/>
                  <a:gd name="T42" fmla="*/ 15 w 348"/>
                  <a:gd name="T43" fmla="*/ 32 h 511"/>
                  <a:gd name="T44" fmla="*/ 18 w 348"/>
                  <a:gd name="T45" fmla="*/ 32 h 511"/>
                  <a:gd name="T46" fmla="*/ 20 w 348"/>
                  <a:gd name="T47" fmla="*/ 29 h 511"/>
                  <a:gd name="T48" fmla="*/ 22 w 348"/>
                  <a:gd name="T49" fmla="*/ 26 h 511"/>
                  <a:gd name="T50" fmla="*/ 21 w 348"/>
                  <a:gd name="T51" fmla="*/ 24 h 511"/>
                  <a:gd name="T52" fmla="*/ 20 w 348"/>
                  <a:gd name="T53" fmla="*/ 21 h 511"/>
                  <a:gd name="T54" fmla="*/ 18 w 348"/>
                  <a:gd name="T55" fmla="*/ 20 h 511"/>
                  <a:gd name="T56" fmla="*/ 15 w 348"/>
                  <a:gd name="T57" fmla="*/ 19 h 511"/>
                  <a:gd name="T58" fmla="*/ 12 w 348"/>
                  <a:gd name="T59" fmla="*/ 20 h 511"/>
                  <a:gd name="T60" fmla="*/ 9 w 348"/>
                  <a:gd name="T61" fmla="*/ 21 h 511"/>
                  <a:gd name="T62" fmla="*/ 2 w 348"/>
                  <a:gd name="T63" fmla="*/ 25 h 511"/>
                  <a:gd name="T64" fmla="*/ 0 w 348"/>
                  <a:gd name="T65" fmla="*/ 5 h 5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48" h="511">
                    <a:moveTo>
                      <a:pt x="0" y="74"/>
                    </a:moveTo>
                    <a:lnTo>
                      <a:pt x="214" y="0"/>
                    </a:lnTo>
                    <a:lnTo>
                      <a:pt x="234" y="59"/>
                    </a:lnTo>
                    <a:lnTo>
                      <a:pt x="55" y="113"/>
                    </a:lnTo>
                    <a:lnTo>
                      <a:pt x="75" y="251"/>
                    </a:lnTo>
                    <a:lnTo>
                      <a:pt x="159" y="211"/>
                    </a:lnTo>
                    <a:lnTo>
                      <a:pt x="219" y="196"/>
                    </a:lnTo>
                    <a:lnTo>
                      <a:pt x="278" y="211"/>
                    </a:lnTo>
                    <a:lnTo>
                      <a:pt x="314" y="241"/>
                    </a:lnTo>
                    <a:lnTo>
                      <a:pt x="338" y="294"/>
                    </a:lnTo>
                    <a:lnTo>
                      <a:pt x="348" y="349"/>
                    </a:lnTo>
                    <a:lnTo>
                      <a:pt x="338" y="403"/>
                    </a:lnTo>
                    <a:lnTo>
                      <a:pt x="319" y="443"/>
                    </a:lnTo>
                    <a:lnTo>
                      <a:pt x="278" y="482"/>
                    </a:lnTo>
                    <a:lnTo>
                      <a:pt x="208" y="501"/>
                    </a:lnTo>
                    <a:lnTo>
                      <a:pt x="134" y="511"/>
                    </a:lnTo>
                    <a:lnTo>
                      <a:pt x="79" y="473"/>
                    </a:lnTo>
                    <a:lnTo>
                      <a:pt x="55" y="413"/>
                    </a:lnTo>
                    <a:lnTo>
                      <a:pt x="125" y="384"/>
                    </a:lnTo>
                    <a:lnTo>
                      <a:pt x="140" y="413"/>
                    </a:lnTo>
                    <a:lnTo>
                      <a:pt x="164" y="437"/>
                    </a:lnTo>
                    <a:lnTo>
                      <a:pt x="200" y="437"/>
                    </a:lnTo>
                    <a:lnTo>
                      <a:pt x="238" y="428"/>
                    </a:lnTo>
                    <a:lnTo>
                      <a:pt x="263" y="398"/>
                    </a:lnTo>
                    <a:lnTo>
                      <a:pt x="284" y="358"/>
                    </a:lnTo>
                    <a:lnTo>
                      <a:pt x="278" y="320"/>
                    </a:lnTo>
                    <a:lnTo>
                      <a:pt x="263" y="285"/>
                    </a:lnTo>
                    <a:lnTo>
                      <a:pt x="244" y="266"/>
                    </a:lnTo>
                    <a:lnTo>
                      <a:pt x="204" y="256"/>
                    </a:lnTo>
                    <a:lnTo>
                      <a:pt x="159" y="266"/>
                    </a:lnTo>
                    <a:lnTo>
                      <a:pt x="125" y="290"/>
                    </a:lnTo>
                    <a:lnTo>
                      <a:pt x="34" y="334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2" name="Freeform 70"/>
              <p:cNvSpPr>
                <a:spLocks/>
              </p:cNvSpPr>
              <p:nvPr/>
            </p:nvSpPr>
            <p:spPr bwMode="auto">
              <a:xfrm>
                <a:off x="4855" y="300"/>
                <a:ext cx="173" cy="264"/>
              </a:xfrm>
              <a:custGeom>
                <a:avLst/>
                <a:gdLst>
                  <a:gd name="T0" fmla="*/ 0 w 631"/>
                  <a:gd name="T1" fmla="*/ 68 h 961"/>
                  <a:gd name="T2" fmla="*/ 16 w 631"/>
                  <a:gd name="T3" fmla="*/ 44 h 961"/>
                  <a:gd name="T4" fmla="*/ 34 w 631"/>
                  <a:gd name="T5" fmla="*/ 14 h 961"/>
                  <a:gd name="T6" fmla="*/ 44 w 631"/>
                  <a:gd name="T7" fmla="*/ 0 h 961"/>
                  <a:gd name="T8" fmla="*/ 47 w 631"/>
                  <a:gd name="T9" fmla="*/ 5 h 961"/>
                  <a:gd name="T10" fmla="*/ 32 w 631"/>
                  <a:gd name="T11" fmla="*/ 26 h 961"/>
                  <a:gd name="T12" fmla="*/ 23 w 631"/>
                  <a:gd name="T13" fmla="*/ 42 h 961"/>
                  <a:gd name="T14" fmla="*/ 14 w 631"/>
                  <a:gd name="T15" fmla="*/ 57 h 961"/>
                  <a:gd name="T16" fmla="*/ 4 w 631"/>
                  <a:gd name="T17" fmla="*/ 73 h 961"/>
                  <a:gd name="T18" fmla="*/ 0 w 631"/>
                  <a:gd name="T19" fmla="*/ 68 h 96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31" h="961">
                    <a:moveTo>
                      <a:pt x="0" y="903"/>
                    </a:moveTo>
                    <a:lnTo>
                      <a:pt x="220" y="587"/>
                    </a:lnTo>
                    <a:lnTo>
                      <a:pt x="449" y="184"/>
                    </a:lnTo>
                    <a:lnTo>
                      <a:pt x="586" y="0"/>
                    </a:lnTo>
                    <a:lnTo>
                      <a:pt x="631" y="73"/>
                    </a:lnTo>
                    <a:lnTo>
                      <a:pt x="425" y="339"/>
                    </a:lnTo>
                    <a:lnTo>
                      <a:pt x="303" y="553"/>
                    </a:lnTo>
                    <a:lnTo>
                      <a:pt x="186" y="752"/>
                    </a:lnTo>
                    <a:lnTo>
                      <a:pt x="49" y="961"/>
                    </a:lnTo>
                    <a:lnTo>
                      <a:pt x="0" y="9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3" name="Freeform 71"/>
              <p:cNvSpPr>
                <a:spLocks/>
              </p:cNvSpPr>
              <p:nvPr/>
            </p:nvSpPr>
            <p:spPr bwMode="auto">
              <a:xfrm>
                <a:off x="4881" y="584"/>
                <a:ext cx="146" cy="137"/>
              </a:xfrm>
              <a:custGeom>
                <a:avLst/>
                <a:gdLst>
                  <a:gd name="T0" fmla="*/ 1 w 531"/>
                  <a:gd name="T1" fmla="*/ 6 h 496"/>
                  <a:gd name="T2" fmla="*/ 0 w 531"/>
                  <a:gd name="T3" fmla="*/ 12 h 496"/>
                  <a:gd name="T4" fmla="*/ 1 w 531"/>
                  <a:gd name="T5" fmla="*/ 15 h 496"/>
                  <a:gd name="T6" fmla="*/ 2 w 531"/>
                  <a:gd name="T7" fmla="*/ 19 h 496"/>
                  <a:gd name="T8" fmla="*/ 5 w 531"/>
                  <a:gd name="T9" fmla="*/ 18 h 496"/>
                  <a:gd name="T10" fmla="*/ 6 w 531"/>
                  <a:gd name="T11" fmla="*/ 16 h 496"/>
                  <a:gd name="T12" fmla="*/ 4 w 531"/>
                  <a:gd name="T13" fmla="*/ 11 h 496"/>
                  <a:gd name="T14" fmla="*/ 5 w 531"/>
                  <a:gd name="T15" fmla="*/ 8 h 496"/>
                  <a:gd name="T16" fmla="*/ 7 w 531"/>
                  <a:gd name="T17" fmla="*/ 5 h 496"/>
                  <a:gd name="T18" fmla="*/ 9 w 531"/>
                  <a:gd name="T19" fmla="*/ 3 h 496"/>
                  <a:gd name="T20" fmla="*/ 12 w 531"/>
                  <a:gd name="T21" fmla="*/ 5 h 496"/>
                  <a:gd name="T22" fmla="*/ 14 w 531"/>
                  <a:gd name="T23" fmla="*/ 8 h 496"/>
                  <a:gd name="T24" fmla="*/ 14 w 531"/>
                  <a:gd name="T25" fmla="*/ 13 h 496"/>
                  <a:gd name="T26" fmla="*/ 15 w 531"/>
                  <a:gd name="T27" fmla="*/ 19 h 496"/>
                  <a:gd name="T28" fmla="*/ 16 w 531"/>
                  <a:gd name="T29" fmla="*/ 24 h 496"/>
                  <a:gd name="T30" fmla="*/ 18 w 531"/>
                  <a:gd name="T31" fmla="*/ 30 h 496"/>
                  <a:gd name="T32" fmla="*/ 19 w 531"/>
                  <a:gd name="T33" fmla="*/ 35 h 496"/>
                  <a:gd name="T34" fmla="*/ 21 w 531"/>
                  <a:gd name="T35" fmla="*/ 38 h 496"/>
                  <a:gd name="T36" fmla="*/ 24 w 531"/>
                  <a:gd name="T37" fmla="*/ 33 h 496"/>
                  <a:gd name="T38" fmla="*/ 28 w 531"/>
                  <a:gd name="T39" fmla="*/ 29 h 496"/>
                  <a:gd name="T40" fmla="*/ 34 w 531"/>
                  <a:gd name="T41" fmla="*/ 23 h 496"/>
                  <a:gd name="T42" fmla="*/ 39 w 531"/>
                  <a:gd name="T43" fmla="*/ 21 h 496"/>
                  <a:gd name="T44" fmla="*/ 40 w 531"/>
                  <a:gd name="T45" fmla="*/ 18 h 496"/>
                  <a:gd name="T46" fmla="*/ 40 w 531"/>
                  <a:gd name="T47" fmla="*/ 16 h 496"/>
                  <a:gd name="T48" fmla="*/ 33 w 531"/>
                  <a:gd name="T49" fmla="*/ 20 h 496"/>
                  <a:gd name="T50" fmla="*/ 27 w 531"/>
                  <a:gd name="T51" fmla="*/ 25 h 496"/>
                  <a:gd name="T52" fmla="*/ 24 w 531"/>
                  <a:gd name="T53" fmla="*/ 29 h 496"/>
                  <a:gd name="T54" fmla="*/ 21 w 531"/>
                  <a:gd name="T55" fmla="*/ 32 h 496"/>
                  <a:gd name="T56" fmla="*/ 19 w 531"/>
                  <a:gd name="T57" fmla="*/ 25 h 496"/>
                  <a:gd name="T58" fmla="*/ 18 w 531"/>
                  <a:gd name="T59" fmla="*/ 19 h 496"/>
                  <a:gd name="T60" fmla="*/ 18 w 531"/>
                  <a:gd name="T61" fmla="*/ 12 h 496"/>
                  <a:gd name="T62" fmla="*/ 17 w 531"/>
                  <a:gd name="T63" fmla="*/ 6 h 496"/>
                  <a:gd name="T64" fmla="*/ 15 w 531"/>
                  <a:gd name="T65" fmla="*/ 2 h 496"/>
                  <a:gd name="T66" fmla="*/ 12 w 531"/>
                  <a:gd name="T67" fmla="*/ 0 h 496"/>
                  <a:gd name="T68" fmla="*/ 8 w 531"/>
                  <a:gd name="T69" fmla="*/ 0 h 496"/>
                  <a:gd name="T70" fmla="*/ 5 w 531"/>
                  <a:gd name="T71" fmla="*/ 1 h 496"/>
                  <a:gd name="T72" fmla="*/ 3 w 531"/>
                  <a:gd name="T73" fmla="*/ 4 h 496"/>
                  <a:gd name="T74" fmla="*/ 1 w 531"/>
                  <a:gd name="T75" fmla="*/ 6 h 49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531" h="496">
                    <a:moveTo>
                      <a:pt x="11" y="83"/>
                    </a:moveTo>
                    <a:lnTo>
                      <a:pt x="0" y="153"/>
                    </a:lnTo>
                    <a:lnTo>
                      <a:pt x="11" y="202"/>
                    </a:lnTo>
                    <a:lnTo>
                      <a:pt x="30" y="241"/>
                    </a:lnTo>
                    <a:lnTo>
                      <a:pt x="64" y="236"/>
                    </a:lnTo>
                    <a:lnTo>
                      <a:pt x="75" y="207"/>
                    </a:lnTo>
                    <a:lnTo>
                      <a:pt x="54" y="147"/>
                    </a:lnTo>
                    <a:lnTo>
                      <a:pt x="69" y="102"/>
                    </a:lnTo>
                    <a:lnTo>
                      <a:pt x="90" y="64"/>
                    </a:lnTo>
                    <a:lnTo>
                      <a:pt x="118" y="44"/>
                    </a:lnTo>
                    <a:lnTo>
                      <a:pt x="162" y="68"/>
                    </a:lnTo>
                    <a:lnTo>
                      <a:pt x="182" y="108"/>
                    </a:lnTo>
                    <a:lnTo>
                      <a:pt x="188" y="166"/>
                    </a:lnTo>
                    <a:lnTo>
                      <a:pt x="197" y="251"/>
                    </a:lnTo>
                    <a:lnTo>
                      <a:pt x="207" y="320"/>
                    </a:lnTo>
                    <a:lnTo>
                      <a:pt x="231" y="398"/>
                    </a:lnTo>
                    <a:lnTo>
                      <a:pt x="246" y="462"/>
                    </a:lnTo>
                    <a:lnTo>
                      <a:pt x="275" y="496"/>
                    </a:lnTo>
                    <a:lnTo>
                      <a:pt x="320" y="437"/>
                    </a:lnTo>
                    <a:lnTo>
                      <a:pt x="369" y="379"/>
                    </a:lnTo>
                    <a:lnTo>
                      <a:pt x="443" y="309"/>
                    </a:lnTo>
                    <a:lnTo>
                      <a:pt x="521" y="279"/>
                    </a:lnTo>
                    <a:lnTo>
                      <a:pt x="527" y="230"/>
                    </a:lnTo>
                    <a:lnTo>
                      <a:pt x="531" y="211"/>
                    </a:lnTo>
                    <a:lnTo>
                      <a:pt x="433" y="256"/>
                    </a:lnTo>
                    <a:lnTo>
                      <a:pt x="359" y="324"/>
                    </a:lnTo>
                    <a:lnTo>
                      <a:pt x="316" y="379"/>
                    </a:lnTo>
                    <a:lnTo>
                      <a:pt x="275" y="418"/>
                    </a:lnTo>
                    <a:lnTo>
                      <a:pt x="256" y="334"/>
                    </a:lnTo>
                    <a:lnTo>
                      <a:pt x="241" y="241"/>
                    </a:lnTo>
                    <a:lnTo>
                      <a:pt x="237" y="153"/>
                    </a:lnTo>
                    <a:lnTo>
                      <a:pt x="226" y="74"/>
                    </a:lnTo>
                    <a:lnTo>
                      <a:pt x="203" y="30"/>
                    </a:lnTo>
                    <a:lnTo>
                      <a:pt x="158" y="0"/>
                    </a:lnTo>
                    <a:lnTo>
                      <a:pt x="109" y="0"/>
                    </a:lnTo>
                    <a:lnTo>
                      <a:pt x="64" y="19"/>
                    </a:lnTo>
                    <a:lnTo>
                      <a:pt x="39" y="49"/>
                    </a:lnTo>
                    <a:lnTo>
                      <a:pt x="11" y="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4" name="Freeform 72"/>
              <p:cNvSpPr>
                <a:spLocks/>
              </p:cNvSpPr>
              <p:nvPr/>
            </p:nvSpPr>
            <p:spPr bwMode="auto">
              <a:xfrm>
                <a:off x="5295" y="437"/>
                <a:ext cx="119" cy="315"/>
              </a:xfrm>
              <a:custGeom>
                <a:avLst/>
                <a:gdLst>
                  <a:gd name="T0" fmla="*/ 5 w 434"/>
                  <a:gd name="T1" fmla="*/ 0 h 1148"/>
                  <a:gd name="T2" fmla="*/ 10 w 434"/>
                  <a:gd name="T3" fmla="*/ 2 h 1148"/>
                  <a:gd name="T4" fmla="*/ 15 w 434"/>
                  <a:gd name="T5" fmla="*/ 12 h 1148"/>
                  <a:gd name="T6" fmla="*/ 21 w 434"/>
                  <a:gd name="T7" fmla="*/ 25 h 1148"/>
                  <a:gd name="T8" fmla="*/ 23 w 434"/>
                  <a:gd name="T9" fmla="*/ 33 h 1148"/>
                  <a:gd name="T10" fmla="*/ 23 w 434"/>
                  <a:gd name="T11" fmla="*/ 40 h 1148"/>
                  <a:gd name="T12" fmla="*/ 22 w 434"/>
                  <a:gd name="T13" fmla="*/ 49 h 1148"/>
                  <a:gd name="T14" fmla="*/ 19 w 434"/>
                  <a:gd name="T15" fmla="*/ 60 h 1148"/>
                  <a:gd name="T16" fmla="*/ 16 w 434"/>
                  <a:gd name="T17" fmla="*/ 70 h 1148"/>
                  <a:gd name="T18" fmla="*/ 15 w 434"/>
                  <a:gd name="T19" fmla="*/ 74 h 1148"/>
                  <a:gd name="T20" fmla="*/ 15 w 434"/>
                  <a:gd name="T21" fmla="*/ 77 h 1148"/>
                  <a:gd name="T22" fmla="*/ 19 w 434"/>
                  <a:gd name="T23" fmla="*/ 78 h 1148"/>
                  <a:gd name="T24" fmla="*/ 25 w 434"/>
                  <a:gd name="T25" fmla="*/ 79 h 1148"/>
                  <a:gd name="T26" fmla="*/ 30 w 434"/>
                  <a:gd name="T27" fmla="*/ 80 h 1148"/>
                  <a:gd name="T28" fmla="*/ 32 w 434"/>
                  <a:gd name="T29" fmla="*/ 81 h 1148"/>
                  <a:gd name="T30" fmla="*/ 33 w 434"/>
                  <a:gd name="T31" fmla="*/ 85 h 1148"/>
                  <a:gd name="T32" fmla="*/ 32 w 434"/>
                  <a:gd name="T33" fmla="*/ 86 h 1148"/>
                  <a:gd name="T34" fmla="*/ 28 w 434"/>
                  <a:gd name="T35" fmla="*/ 86 h 1148"/>
                  <a:gd name="T36" fmla="*/ 22 w 434"/>
                  <a:gd name="T37" fmla="*/ 84 h 1148"/>
                  <a:gd name="T38" fmla="*/ 17 w 434"/>
                  <a:gd name="T39" fmla="*/ 83 h 1148"/>
                  <a:gd name="T40" fmla="*/ 11 w 434"/>
                  <a:gd name="T41" fmla="*/ 82 h 1148"/>
                  <a:gd name="T42" fmla="*/ 9 w 434"/>
                  <a:gd name="T43" fmla="*/ 80 h 1148"/>
                  <a:gd name="T44" fmla="*/ 7 w 434"/>
                  <a:gd name="T45" fmla="*/ 76 h 1148"/>
                  <a:gd name="T46" fmla="*/ 9 w 434"/>
                  <a:gd name="T47" fmla="*/ 73 h 1148"/>
                  <a:gd name="T48" fmla="*/ 12 w 434"/>
                  <a:gd name="T49" fmla="*/ 68 h 1148"/>
                  <a:gd name="T50" fmla="*/ 15 w 434"/>
                  <a:gd name="T51" fmla="*/ 60 h 1148"/>
                  <a:gd name="T52" fmla="*/ 17 w 434"/>
                  <a:gd name="T53" fmla="*/ 50 h 1148"/>
                  <a:gd name="T54" fmla="*/ 18 w 434"/>
                  <a:gd name="T55" fmla="*/ 43 h 1148"/>
                  <a:gd name="T56" fmla="*/ 18 w 434"/>
                  <a:gd name="T57" fmla="*/ 36 h 1148"/>
                  <a:gd name="T58" fmla="*/ 16 w 434"/>
                  <a:gd name="T59" fmla="*/ 30 h 1148"/>
                  <a:gd name="T60" fmla="*/ 12 w 434"/>
                  <a:gd name="T61" fmla="*/ 23 h 1148"/>
                  <a:gd name="T62" fmla="*/ 7 w 434"/>
                  <a:gd name="T63" fmla="*/ 15 h 1148"/>
                  <a:gd name="T64" fmla="*/ 2 w 434"/>
                  <a:gd name="T65" fmla="*/ 10 h 1148"/>
                  <a:gd name="T66" fmla="*/ 0 w 434"/>
                  <a:gd name="T67" fmla="*/ 6 h 1148"/>
                  <a:gd name="T68" fmla="*/ 0 w 434"/>
                  <a:gd name="T69" fmla="*/ 2 h 1148"/>
                  <a:gd name="T70" fmla="*/ 5 w 434"/>
                  <a:gd name="T71" fmla="*/ 0 h 11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34" h="1148">
                    <a:moveTo>
                      <a:pt x="68" y="0"/>
                    </a:moveTo>
                    <a:lnTo>
                      <a:pt x="138" y="30"/>
                    </a:lnTo>
                    <a:lnTo>
                      <a:pt x="202" y="155"/>
                    </a:lnTo>
                    <a:lnTo>
                      <a:pt x="286" y="335"/>
                    </a:lnTo>
                    <a:lnTo>
                      <a:pt x="306" y="440"/>
                    </a:lnTo>
                    <a:lnTo>
                      <a:pt x="306" y="523"/>
                    </a:lnTo>
                    <a:lnTo>
                      <a:pt x="292" y="654"/>
                    </a:lnTo>
                    <a:lnTo>
                      <a:pt x="247" y="794"/>
                    </a:lnTo>
                    <a:lnTo>
                      <a:pt x="207" y="925"/>
                    </a:lnTo>
                    <a:lnTo>
                      <a:pt x="198" y="989"/>
                    </a:lnTo>
                    <a:lnTo>
                      <a:pt x="202" y="1022"/>
                    </a:lnTo>
                    <a:lnTo>
                      <a:pt x="251" y="1041"/>
                    </a:lnTo>
                    <a:lnTo>
                      <a:pt x="336" y="1051"/>
                    </a:lnTo>
                    <a:lnTo>
                      <a:pt x="394" y="1056"/>
                    </a:lnTo>
                    <a:lnTo>
                      <a:pt x="424" y="1080"/>
                    </a:lnTo>
                    <a:lnTo>
                      <a:pt x="434" y="1124"/>
                    </a:lnTo>
                    <a:lnTo>
                      <a:pt x="419" y="1148"/>
                    </a:lnTo>
                    <a:lnTo>
                      <a:pt x="375" y="1148"/>
                    </a:lnTo>
                    <a:lnTo>
                      <a:pt x="300" y="1118"/>
                    </a:lnTo>
                    <a:lnTo>
                      <a:pt x="222" y="1105"/>
                    </a:lnTo>
                    <a:lnTo>
                      <a:pt x="149" y="1090"/>
                    </a:lnTo>
                    <a:lnTo>
                      <a:pt x="113" y="1066"/>
                    </a:lnTo>
                    <a:lnTo>
                      <a:pt x="98" y="1008"/>
                    </a:lnTo>
                    <a:lnTo>
                      <a:pt x="124" y="968"/>
                    </a:lnTo>
                    <a:lnTo>
                      <a:pt x="158" y="901"/>
                    </a:lnTo>
                    <a:lnTo>
                      <a:pt x="198" y="799"/>
                    </a:lnTo>
                    <a:lnTo>
                      <a:pt x="222" y="669"/>
                    </a:lnTo>
                    <a:lnTo>
                      <a:pt x="232" y="577"/>
                    </a:lnTo>
                    <a:lnTo>
                      <a:pt x="232" y="485"/>
                    </a:lnTo>
                    <a:lnTo>
                      <a:pt x="217" y="393"/>
                    </a:lnTo>
                    <a:lnTo>
                      <a:pt x="164" y="305"/>
                    </a:lnTo>
                    <a:lnTo>
                      <a:pt x="89" y="204"/>
                    </a:lnTo>
                    <a:lnTo>
                      <a:pt x="30" y="135"/>
                    </a:lnTo>
                    <a:lnTo>
                      <a:pt x="0" y="77"/>
                    </a:lnTo>
                    <a:lnTo>
                      <a:pt x="5" y="24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5" name="Freeform 73"/>
              <p:cNvSpPr>
                <a:spLocks/>
              </p:cNvSpPr>
              <p:nvPr/>
            </p:nvSpPr>
            <p:spPr bwMode="auto">
              <a:xfrm>
                <a:off x="5236" y="445"/>
                <a:ext cx="69" cy="338"/>
              </a:xfrm>
              <a:custGeom>
                <a:avLst/>
                <a:gdLst>
                  <a:gd name="T0" fmla="*/ 6 w 252"/>
                  <a:gd name="T1" fmla="*/ 13 h 1234"/>
                  <a:gd name="T2" fmla="*/ 9 w 252"/>
                  <a:gd name="T3" fmla="*/ 3 h 1234"/>
                  <a:gd name="T4" fmla="*/ 14 w 252"/>
                  <a:gd name="T5" fmla="*/ 0 h 1234"/>
                  <a:gd name="T6" fmla="*/ 19 w 252"/>
                  <a:gd name="T7" fmla="*/ 1 h 1234"/>
                  <a:gd name="T8" fmla="*/ 19 w 252"/>
                  <a:gd name="T9" fmla="*/ 5 h 1234"/>
                  <a:gd name="T10" fmla="*/ 15 w 252"/>
                  <a:gd name="T11" fmla="*/ 16 h 1234"/>
                  <a:gd name="T12" fmla="*/ 11 w 252"/>
                  <a:gd name="T13" fmla="*/ 26 h 1234"/>
                  <a:gd name="T14" fmla="*/ 9 w 252"/>
                  <a:gd name="T15" fmla="*/ 37 h 1234"/>
                  <a:gd name="T16" fmla="*/ 8 w 252"/>
                  <a:gd name="T17" fmla="*/ 48 h 1234"/>
                  <a:gd name="T18" fmla="*/ 9 w 252"/>
                  <a:gd name="T19" fmla="*/ 58 h 1234"/>
                  <a:gd name="T20" fmla="*/ 11 w 252"/>
                  <a:gd name="T21" fmla="*/ 66 h 1234"/>
                  <a:gd name="T22" fmla="*/ 14 w 252"/>
                  <a:gd name="T23" fmla="*/ 73 h 1234"/>
                  <a:gd name="T24" fmla="*/ 16 w 252"/>
                  <a:gd name="T25" fmla="*/ 76 h 1234"/>
                  <a:gd name="T26" fmla="*/ 18 w 252"/>
                  <a:gd name="T27" fmla="*/ 78 h 1234"/>
                  <a:gd name="T28" fmla="*/ 18 w 252"/>
                  <a:gd name="T29" fmla="*/ 81 h 1234"/>
                  <a:gd name="T30" fmla="*/ 14 w 252"/>
                  <a:gd name="T31" fmla="*/ 84 h 1234"/>
                  <a:gd name="T32" fmla="*/ 10 w 252"/>
                  <a:gd name="T33" fmla="*/ 88 h 1234"/>
                  <a:gd name="T34" fmla="*/ 5 w 252"/>
                  <a:gd name="T35" fmla="*/ 93 h 1234"/>
                  <a:gd name="T36" fmla="*/ 2 w 252"/>
                  <a:gd name="T37" fmla="*/ 93 h 1234"/>
                  <a:gd name="T38" fmla="*/ 0 w 252"/>
                  <a:gd name="T39" fmla="*/ 86 h 1234"/>
                  <a:gd name="T40" fmla="*/ 0 w 252"/>
                  <a:gd name="T41" fmla="*/ 83 h 1234"/>
                  <a:gd name="T42" fmla="*/ 3 w 252"/>
                  <a:gd name="T43" fmla="*/ 82 h 1234"/>
                  <a:gd name="T44" fmla="*/ 10 w 252"/>
                  <a:gd name="T45" fmla="*/ 79 h 1234"/>
                  <a:gd name="T46" fmla="*/ 10 w 252"/>
                  <a:gd name="T47" fmla="*/ 77 h 1234"/>
                  <a:gd name="T48" fmla="*/ 9 w 252"/>
                  <a:gd name="T49" fmla="*/ 71 h 1234"/>
                  <a:gd name="T50" fmla="*/ 6 w 252"/>
                  <a:gd name="T51" fmla="*/ 63 h 1234"/>
                  <a:gd name="T52" fmla="*/ 4 w 252"/>
                  <a:gd name="T53" fmla="*/ 54 h 1234"/>
                  <a:gd name="T54" fmla="*/ 3 w 252"/>
                  <a:gd name="T55" fmla="*/ 47 h 1234"/>
                  <a:gd name="T56" fmla="*/ 3 w 252"/>
                  <a:gd name="T57" fmla="*/ 39 h 1234"/>
                  <a:gd name="T58" fmla="*/ 3 w 252"/>
                  <a:gd name="T59" fmla="*/ 32 h 1234"/>
                  <a:gd name="T60" fmla="*/ 5 w 252"/>
                  <a:gd name="T61" fmla="*/ 24 h 1234"/>
                  <a:gd name="T62" fmla="*/ 6 w 252"/>
                  <a:gd name="T63" fmla="*/ 18 h 1234"/>
                  <a:gd name="T64" fmla="*/ 6 w 252"/>
                  <a:gd name="T65" fmla="*/ 13 h 12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2" h="1234">
                    <a:moveTo>
                      <a:pt x="85" y="179"/>
                    </a:moveTo>
                    <a:lnTo>
                      <a:pt x="116" y="43"/>
                    </a:lnTo>
                    <a:lnTo>
                      <a:pt x="191" y="0"/>
                    </a:lnTo>
                    <a:lnTo>
                      <a:pt x="252" y="15"/>
                    </a:lnTo>
                    <a:lnTo>
                      <a:pt x="247" y="73"/>
                    </a:lnTo>
                    <a:lnTo>
                      <a:pt x="197" y="208"/>
                    </a:lnTo>
                    <a:lnTo>
                      <a:pt x="146" y="344"/>
                    </a:lnTo>
                    <a:lnTo>
                      <a:pt x="121" y="498"/>
                    </a:lnTo>
                    <a:lnTo>
                      <a:pt x="106" y="634"/>
                    </a:lnTo>
                    <a:lnTo>
                      <a:pt x="121" y="771"/>
                    </a:lnTo>
                    <a:lnTo>
                      <a:pt x="146" y="881"/>
                    </a:lnTo>
                    <a:lnTo>
                      <a:pt x="182" y="968"/>
                    </a:lnTo>
                    <a:lnTo>
                      <a:pt x="207" y="1007"/>
                    </a:lnTo>
                    <a:lnTo>
                      <a:pt x="237" y="1037"/>
                    </a:lnTo>
                    <a:lnTo>
                      <a:pt x="237" y="1080"/>
                    </a:lnTo>
                    <a:lnTo>
                      <a:pt x="191" y="1123"/>
                    </a:lnTo>
                    <a:lnTo>
                      <a:pt x="127" y="1176"/>
                    </a:lnTo>
                    <a:lnTo>
                      <a:pt x="70" y="1234"/>
                    </a:lnTo>
                    <a:lnTo>
                      <a:pt x="26" y="1234"/>
                    </a:lnTo>
                    <a:lnTo>
                      <a:pt x="0" y="1142"/>
                    </a:lnTo>
                    <a:lnTo>
                      <a:pt x="5" y="1108"/>
                    </a:lnTo>
                    <a:lnTo>
                      <a:pt x="45" y="1089"/>
                    </a:lnTo>
                    <a:lnTo>
                      <a:pt x="131" y="1050"/>
                    </a:lnTo>
                    <a:lnTo>
                      <a:pt x="136" y="1022"/>
                    </a:lnTo>
                    <a:lnTo>
                      <a:pt x="121" y="953"/>
                    </a:lnTo>
                    <a:lnTo>
                      <a:pt x="85" y="837"/>
                    </a:lnTo>
                    <a:lnTo>
                      <a:pt x="51" y="717"/>
                    </a:lnTo>
                    <a:lnTo>
                      <a:pt x="41" y="629"/>
                    </a:lnTo>
                    <a:lnTo>
                      <a:pt x="41" y="524"/>
                    </a:lnTo>
                    <a:lnTo>
                      <a:pt x="45" y="426"/>
                    </a:lnTo>
                    <a:lnTo>
                      <a:pt x="66" y="324"/>
                    </a:lnTo>
                    <a:lnTo>
                      <a:pt x="76" y="232"/>
                    </a:lnTo>
                    <a:lnTo>
                      <a:pt x="85" y="17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6" name="Freeform 74"/>
              <p:cNvSpPr>
                <a:spLocks/>
              </p:cNvSpPr>
              <p:nvPr/>
            </p:nvSpPr>
            <p:spPr bwMode="auto">
              <a:xfrm>
                <a:off x="4675" y="342"/>
                <a:ext cx="172" cy="503"/>
              </a:xfrm>
              <a:custGeom>
                <a:avLst/>
                <a:gdLst>
                  <a:gd name="T0" fmla="*/ 0 w 627"/>
                  <a:gd name="T1" fmla="*/ 3 h 1833"/>
                  <a:gd name="T2" fmla="*/ 0 w 627"/>
                  <a:gd name="T3" fmla="*/ 0 h 1833"/>
                  <a:gd name="T4" fmla="*/ 2 w 627"/>
                  <a:gd name="T5" fmla="*/ 0 h 1833"/>
                  <a:gd name="T6" fmla="*/ 3 w 627"/>
                  <a:gd name="T7" fmla="*/ 1 h 1833"/>
                  <a:gd name="T8" fmla="*/ 5 w 627"/>
                  <a:gd name="T9" fmla="*/ 5 h 1833"/>
                  <a:gd name="T10" fmla="*/ 8 w 627"/>
                  <a:gd name="T11" fmla="*/ 14 h 1833"/>
                  <a:gd name="T12" fmla="*/ 11 w 627"/>
                  <a:gd name="T13" fmla="*/ 26 h 1833"/>
                  <a:gd name="T14" fmla="*/ 13 w 627"/>
                  <a:gd name="T15" fmla="*/ 40 h 1833"/>
                  <a:gd name="T16" fmla="*/ 16 w 627"/>
                  <a:gd name="T17" fmla="*/ 56 h 1833"/>
                  <a:gd name="T18" fmla="*/ 18 w 627"/>
                  <a:gd name="T19" fmla="*/ 66 h 1833"/>
                  <a:gd name="T20" fmla="*/ 20 w 627"/>
                  <a:gd name="T21" fmla="*/ 78 h 1833"/>
                  <a:gd name="T22" fmla="*/ 22 w 627"/>
                  <a:gd name="T23" fmla="*/ 87 h 1833"/>
                  <a:gd name="T24" fmla="*/ 25 w 627"/>
                  <a:gd name="T25" fmla="*/ 98 h 1833"/>
                  <a:gd name="T26" fmla="*/ 27 w 627"/>
                  <a:gd name="T27" fmla="*/ 105 h 1833"/>
                  <a:gd name="T28" fmla="*/ 30 w 627"/>
                  <a:gd name="T29" fmla="*/ 114 h 1833"/>
                  <a:gd name="T30" fmla="*/ 32 w 627"/>
                  <a:gd name="T31" fmla="*/ 125 h 1833"/>
                  <a:gd name="T32" fmla="*/ 33 w 627"/>
                  <a:gd name="T33" fmla="*/ 133 h 1833"/>
                  <a:gd name="T34" fmla="*/ 37 w 627"/>
                  <a:gd name="T35" fmla="*/ 134 h 1833"/>
                  <a:gd name="T36" fmla="*/ 47 w 627"/>
                  <a:gd name="T37" fmla="*/ 131 h 1833"/>
                  <a:gd name="T38" fmla="*/ 44 w 627"/>
                  <a:gd name="T39" fmla="*/ 134 h 1833"/>
                  <a:gd name="T40" fmla="*/ 38 w 627"/>
                  <a:gd name="T41" fmla="*/ 136 h 1833"/>
                  <a:gd name="T42" fmla="*/ 31 w 627"/>
                  <a:gd name="T43" fmla="*/ 138 h 1833"/>
                  <a:gd name="T44" fmla="*/ 30 w 627"/>
                  <a:gd name="T45" fmla="*/ 136 h 1833"/>
                  <a:gd name="T46" fmla="*/ 29 w 627"/>
                  <a:gd name="T47" fmla="*/ 129 h 1833"/>
                  <a:gd name="T48" fmla="*/ 27 w 627"/>
                  <a:gd name="T49" fmla="*/ 119 h 1833"/>
                  <a:gd name="T50" fmla="*/ 25 w 627"/>
                  <a:gd name="T51" fmla="*/ 110 h 1833"/>
                  <a:gd name="T52" fmla="*/ 23 w 627"/>
                  <a:gd name="T53" fmla="*/ 101 h 1833"/>
                  <a:gd name="T54" fmla="*/ 20 w 627"/>
                  <a:gd name="T55" fmla="*/ 92 h 1833"/>
                  <a:gd name="T56" fmla="*/ 18 w 627"/>
                  <a:gd name="T57" fmla="*/ 83 h 1833"/>
                  <a:gd name="T58" fmla="*/ 16 w 627"/>
                  <a:gd name="T59" fmla="*/ 73 h 1833"/>
                  <a:gd name="T60" fmla="*/ 15 w 627"/>
                  <a:gd name="T61" fmla="*/ 66 h 1833"/>
                  <a:gd name="T62" fmla="*/ 14 w 627"/>
                  <a:gd name="T63" fmla="*/ 57 h 1833"/>
                  <a:gd name="T64" fmla="*/ 12 w 627"/>
                  <a:gd name="T65" fmla="*/ 47 h 1833"/>
                  <a:gd name="T66" fmla="*/ 10 w 627"/>
                  <a:gd name="T67" fmla="*/ 38 h 1833"/>
                  <a:gd name="T68" fmla="*/ 8 w 627"/>
                  <a:gd name="T69" fmla="*/ 27 h 1833"/>
                  <a:gd name="T70" fmla="*/ 5 w 627"/>
                  <a:gd name="T71" fmla="*/ 16 h 1833"/>
                  <a:gd name="T72" fmla="*/ 2 w 627"/>
                  <a:gd name="T73" fmla="*/ 7 h 1833"/>
                  <a:gd name="T74" fmla="*/ 0 w 627"/>
                  <a:gd name="T75" fmla="*/ 3 h 183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27" h="1833">
                    <a:moveTo>
                      <a:pt x="0" y="43"/>
                    </a:moveTo>
                    <a:lnTo>
                      <a:pt x="4" y="5"/>
                    </a:lnTo>
                    <a:lnTo>
                      <a:pt x="24" y="0"/>
                    </a:lnTo>
                    <a:lnTo>
                      <a:pt x="44" y="9"/>
                    </a:lnTo>
                    <a:lnTo>
                      <a:pt x="68" y="67"/>
                    </a:lnTo>
                    <a:lnTo>
                      <a:pt x="102" y="189"/>
                    </a:lnTo>
                    <a:lnTo>
                      <a:pt x="143" y="342"/>
                    </a:lnTo>
                    <a:lnTo>
                      <a:pt x="177" y="526"/>
                    </a:lnTo>
                    <a:lnTo>
                      <a:pt x="220" y="738"/>
                    </a:lnTo>
                    <a:lnTo>
                      <a:pt x="241" y="879"/>
                    </a:lnTo>
                    <a:lnTo>
                      <a:pt x="265" y="1032"/>
                    </a:lnTo>
                    <a:lnTo>
                      <a:pt x="290" y="1152"/>
                    </a:lnTo>
                    <a:lnTo>
                      <a:pt x="329" y="1303"/>
                    </a:lnTo>
                    <a:lnTo>
                      <a:pt x="358" y="1395"/>
                    </a:lnTo>
                    <a:lnTo>
                      <a:pt x="397" y="1515"/>
                    </a:lnTo>
                    <a:lnTo>
                      <a:pt x="427" y="1660"/>
                    </a:lnTo>
                    <a:lnTo>
                      <a:pt x="446" y="1767"/>
                    </a:lnTo>
                    <a:lnTo>
                      <a:pt x="491" y="1780"/>
                    </a:lnTo>
                    <a:lnTo>
                      <a:pt x="627" y="1747"/>
                    </a:lnTo>
                    <a:lnTo>
                      <a:pt x="583" y="1780"/>
                    </a:lnTo>
                    <a:lnTo>
                      <a:pt x="500" y="1805"/>
                    </a:lnTo>
                    <a:lnTo>
                      <a:pt x="412" y="1833"/>
                    </a:lnTo>
                    <a:lnTo>
                      <a:pt x="397" y="1799"/>
                    </a:lnTo>
                    <a:lnTo>
                      <a:pt x="378" y="1709"/>
                    </a:lnTo>
                    <a:lnTo>
                      <a:pt x="363" y="1582"/>
                    </a:lnTo>
                    <a:lnTo>
                      <a:pt x="337" y="1462"/>
                    </a:lnTo>
                    <a:lnTo>
                      <a:pt x="303" y="1341"/>
                    </a:lnTo>
                    <a:lnTo>
                      <a:pt x="269" y="1221"/>
                    </a:lnTo>
                    <a:lnTo>
                      <a:pt x="241" y="1105"/>
                    </a:lnTo>
                    <a:lnTo>
                      <a:pt x="211" y="965"/>
                    </a:lnTo>
                    <a:lnTo>
                      <a:pt x="201" y="883"/>
                    </a:lnTo>
                    <a:lnTo>
                      <a:pt x="186" y="757"/>
                    </a:lnTo>
                    <a:lnTo>
                      <a:pt x="158" y="623"/>
                    </a:lnTo>
                    <a:lnTo>
                      <a:pt x="132" y="501"/>
                    </a:lnTo>
                    <a:lnTo>
                      <a:pt x="108" y="357"/>
                    </a:lnTo>
                    <a:lnTo>
                      <a:pt x="68" y="208"/>
                    </a:lnTo>
                    <a:lnTo>
                      <a:pt x="34" y="92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7" name="Freeform 75"/>
              <p:cNvSpPr>
                <a:spLocks/>
              </p:cNvSpPr>
              <p:nvPr/>
            </p:nvSpPr>
            <p:spPr bwMode="auto">
              <a:xfrm>
                <a:off x="4852" y="245"/>
                <a:ext cx="407" cy="571"/>
              </a:xfrm>
              <a:custGeom>
                <a:avLst/>
                <a:gdLst>
                  <a:gd name="T0" fmla="*/ 0 w 1481"/>
                  <a:gd name="T1" fmla="*/ 157 h 2083"/>
                  <a:gd name="T2" fmla="*/ 13 w 1481"/>
                  <a:gd name="T3" fmla="*/ 151 h 2083"/>
                  <a:gd name="T4" fmla="*/ 27 w 1481"/>
                  <a:gd name="T5" fmla="*/ 146 h 2083"/>
                  <a:gd name="T6" fmla="*/ 41 w 1481"/>
                  <a:gd name="T7" fmla="*/ 141 h 2083"/>
                  <a:gd name="T8" fmla="*/ 53 w 1481"/>
                  <a:gd name="T9" fmla="*/ 139 h 2083"/>
                  <a:gd name="T10" fmla="*/ 65 w 1481"/>
                  <a:gd name="T11" fmla="*/ 138 h 2083"/>
                  <a:gd name="T12" fmla="*/ 74 w 1481"/>
                  <a:gd name="T13" fmla="*/ 135 h 2083"/>
                  <a:gd name="T14" fmla="*/ 87 w 1481"/>
                  <a:gd name="T15" fmla="*/ 133 h 2083"/>
                  <a:gd name="T16" fmla="*/ 94 w 1481"/>
                  <a:gd name="T17" fmla="*/ 130 h 2083"/>
                  <a:gd name="T18" fmla="*/ 104 w 1481"/>
                  <a:gd name="T19" fmla="*/ 128 h 2083"/>
                  <a:gd name="T20" fmla="*/ 108 w 1481"/>
                  <a:gd name="T21" fmla="*/ 126 h 2083"/>
                  <a:gd name="T22" fmla="*/ 109 w 1481"/>
                  <a:gd name="T23" fmla="*/ 125 h 2083"/>
                  <a:gd name="T24" fmla="*/ 108 w 1481"/>
                  <a:gd name="T25" fmla="*/ 122 h 2083"/>
                  <a:gd name="T26" fmla="*/ 105 w 1481"/>
                  <a:gd name="T27" fmla="*/ 116 h 2083"/>
                  <a:gd name="T28" fmla="*/ 101 w 1481"/>
                  <a:gd name="T29" fmla="*/ 104 h 2083"/>
                  <a:gd name="T30" fmla="*/ 95 w 1481"/>
                  <a:gd name="T31" fmla="*/ 90 h 2083"/>
                  <a:gd name="T32" fmla="*/ 91 w 1481"/>
                  <a:gd name="T33" fmla="*/ 80 h 2083"/>
                  <a:gd name="T34" fmla="*/ 86 w 1481"/>
                  <a:gd name="T35" fmla="*/ 68 h 2083"/>
                  <a:gd name="T36" fmla="*/ 82 w 1481"/>
                  <a:gd name="T37" fmla="*/ 54 h 2083"/>
                  <a:gd name="T38" fmla="*/ 77 w 1481"/>
                  <a:gd name="T39" fmla="*/ 40 h 2083"/>
                  <a:gd name="T40" fmla="*/ 72 w 1481"/>
                  <a:gd name="T41" fmla="*/ 27 h 2083"/>
                  <a:gd name="T42" fmla="*/ 67 w 1481"/>
                  <a:gd name="T43" fmla="*/ 12 h 2083"/>
                  <a:gd name="T44" fmla="*/ 62 w 1481"/>
                  <a:gd name="T45" fmla="*/ 0 h 2083"/>
                  <a:gd name="T46" fmla="*/ 65 w 1481"/>
                  <a:gd name="T47" fmla="*/ 2 h 2083"/>
                  <a:gd name="T48" fmla="*/ 70 w 1481"/>
                  <a:gd name="T49" fmla="*/ 12 h 2083"/>
                  <a:gd name="T50" fmla="*/ 73 w 1481"/>
                  <a:gd name="T51" fmla="*/ 23 h 2083"/>
                  <a:gd name="T52" fmla="*/ 76 w 1481"/>
                  <a:gd name="T53" fmla="*/ 31 h 2083"/>
                  <a:gd name="T54" fmla="*/ 79 w 1481"/>
                  <a:gd name="T55" fmla="*/ 38 h 2083"/>
                  <a:gd name="T56" fmla="*/ 82 w 1481"/>
                  <a:gd name="T57" fmla="*/ 45 h 2083"/>
                  <a:gd name="T58" fmla="*/ 83 w 1481"/>
                  <a:gd name="T59" fmla="*/ 53 h 2083"/>
                  <a:gd name="T60" fmla="*/ 87 w 1481"/>
                  <a:gd name="T61" fmla="*/ 63 h 2083"/>
                  <a:gd name="T62" fmla="*/ 92 w 1481"/>
                  <a:gd name="T63" fmla="*/ 73 h 2083"/>
                  <a:gd name="T64" fmla="*/ 96 w 1481"/>
                  <a:gd name="T65" fmla="*/ 84 h 2083"/>
                  <a:gd name="T66" fmla="*/ 100 w 1481"/>
                  <a:gd name="T67" fmla="*/ 95 h 2083"/>
                  <a:gd name="T68" fmla="*/ 103 w 1481"/>
                  <a:gd name="T69" fmla="*/ 104 h 2083"/>
                  <a:gd name="T70" fmla="*/ 107 w 1481"/>
                  <a:gd name="T71" fmla="*/ 113 h 2083"/>
                  <a:gd name="T72" fmla="*/ 111 w 1481"/>
                  <a:gd name="T73" fmla="*/ 121 h 2083"/>
                  <a:gd name="T74" fmla="*/ 112 w 1481"/>
                  <a:gd name="T75" fmla="*/ 125 h 2083"/>
                  <a:gd name="T76" fmla="*/ 111 w 1481"/>
                  <a:gd name="T77" fmla="*/ 128 h 2083"/>
                  <a:gd name="T78" fmla="*/ 109 w 1481"/>
                  <a:gd name="T79" fmla="*/ 129 h 2083"/>
                  <a:gd name="T80" fmla="*/ 100 w 1481"/>
                  <a:gd name="T81" fmla="*/ 132 h 2083"/>
                  <a:gd name="T82" fmla="*/ 93 w 1481"/>
                  <a:gd name="T83" fmla="*/ 134 h 2083"/>
                  <a:gd name="T84" fmla="*/ 87 w 1481"/>
                  <a:gd name="T85" fmla="*/ 135 h 2083"/>
                  <a:gd name="T86" fmla="*/ 79 w 1481"/>
                  <a:gd name="T87" fmla="*/ 137 h 2083"/>
                  <a:gd name="T88" fmla="*/ 71 w 1481"/>
                  <a:gd name="T89" fmla="*/ 139 h 2083"/>
                  <a:gd name="T90" fmla="*/ 64 w 1481"/>
                  <a:gd name="T91" fmla="*/ 140 h 2083"/>
                  <a:gd name="T92" fmla="*/ 53 w 1481"/>
                  <a:gd name="T93" fmla="*/ 140 h 2083"/>
                  <a:gd name="T94" fmla="*/ 45 w 1481"/>
                  <a:gd name="T95" fmla="*/ 143 h 2083"/>
                  <a:gd name="T96" fmla="*/ 35 w 1481"/>
                  <a:gd name="T97" fmla="*/ 146 h 2083"/>
                  <a:gd name="T98" fmla="*/ 27 w 1481"/>
                  <a:gd name="T99" fmla="*/ 149 h 2083"/>
                  <a:gd name="T100" fmla="*/ 16 w 1481"/>
                  <a:gd name="T101" fmla="*/ 152 h 2083"/>
                  <a:gd name="T102" fmla="*/ 6 w 1481"/>
                  <a:gd name="T103" fmla="*/ 156 h 2083"/>
                  <a:gd name="T104" fmla="*/ 0 w 1481"/>
                  <a:gd name="T105" fmla="*/ 157 h 208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481" h="2083">
                    <a:moveTo>
                      <a:pt x="0" y="2083"/>
                    </a:moveTo>
                    <a:lnTo>
                      <a:pt x="178" y="2006"/>
                    </a:lnTo>
                    <a:lnTo>
                      <a:pt x="354" y="1943"/>
                    </a:lnTo>
                    <a:lnTo>
                      <a:pt x="542" y="1881"/>
                    </a:lnTo>
                    <a:lnTo>
                      <a:pt x="697" y="1846"/>
                    </a:lnTo>
                    <a:lnTo>
                      <a:pt x="861" y="1832"/>
                    </a:lnTo>
                    <a:lnTo>
                      <a:pt x="987" y="1803"/>
                    </a:lnTo>
                    <a:lnTo>
                      <a:pt x="1146" y="1769"/>
                    </a:lnTo>
                    <a:lnTo>
                      <a:pt x="1249" y="1736"/>
                    </a:lnTo>
                    <a:lnTo>
                      <a:pt x="1380" y="1702"/>
                    </a:lnTo>
                    <a:lnTo>
                      <a:pt x="1427" y="1678"/>
                    </a:lnTo>
                    <a:lnTo>
                      <a:pt x="1438" y="1659"/>
                    </a:lnTo>
                    <a:lnTo>
                      <a:pt x="1427" y="1620"/>
                    </a:lnTo>
                    <a:lnTo>
                      <a:pt x="1389" y="1539"/>
                    </a:lnTo>
                    <a:lnTo>
                      <a:pt x="1331" y="1389"/>
                    </a:lnTo>
                    <a:lnTo>
                      <a:pt x="1264" y="1195"/>
                    </a:lnTo>
                    <a:lnTo>
                      <a:pt x="1204" y="1066"/>
                    </a:lnTo>
                    <a:lnTo>
                      <a:pt x="1142" y="901"/>
                    </a:lnTo>
                    <a:lnTo>
                      <a:pt x="1079" y="718"/>
                    </a:lnTo>
                    <a:lnTo>
                      <a:pt x="1026" y="531"/>
                    </a:lnTo>
                    <a:lnTo>
                      <a:pt x="948" y="366"/>
                    </a:lnTo>
                    <a:lnTo>
                      <a:pt x="890" y="154"/>
                    </a:lnTo>
                    <a:lnTo>
                      <a:pt x="818" y="0"/>
                    </a:lnTo>
                    <a:lnTo>
                      <a:pt x="867" y="34"/>
                    </a:lnTo>
                    <a:lnTo>
                      <a:pt x="919" y="163"/>
                    </a:lnTo>
                    <a:lnTo>
                      <a:pt x="963" y="309"/>
                    </a:lnTo>
                    <a:lnTo>
                      <a:pt x="1006" y="410"/>
                    </a:lnTo>
                    <a:lnTo>
                      <a:pt x="1041" y="511"/>
                    </a:lnTo>
                    <a:lnTo>
                      <a:pt x="1079" y="593"/>
                    </a:lnTo>
                    <a:lnTo>
                      <a:pt x="1103" y="699"/>
                    </a:lnTo>
                    <a:lnTo>
                      <a:pt x="1157" y="844"/>
                    </a:lnTo>
                    <a:lnTo>
                      <a:pt x="1210" y="974"/>
                    </a:lnTo>
                    <a:lnTo>
                      <a:pt x="1268" y="1124"/>
                    </a:lnTo>
                    <a:lnTo>
                      <a:pt x="1322" y="1264"/>
                    </a:lnTo>
                    <a:lnTo>
                      <a:pt x="1369" y="1384"/>
                    </a:lnTo>
                    <a:lnTo>
                      <a:pt x="1418" y="1505"/>
                    </a:lnTo>
                    <a:lnTo>
                      <a:pt x="1466" y="1606"/>
                    </a:lnTo>
                    <a:lnTo>
                      <a:pt x="1481" y="1668"/>
                    </a:lnTo>
                    <a:lnTo>
                      <a:pt x="1466" y="1707"/>
                    </a:lnTo>
                    <a:lnTo>
                      <a:pt x="1438" y="1722"/>
                    </a:lnTo>
                    <a:lnTo>
                      <a:pt x="1326" y="1750"/>
                    </a:lnTo>
                    <a:lnTo>
                      <a:pt x="1238" y="1784"/>
                    </a:lnTo>
                    <a:lnTo>
                      <a:pt x="1146" y="1803"/>
                    </a:lnTo>
                    <a:lnTo>
                      <a:pt x="1045" y="1823"/>
                    </a:lnTo>
                    <a:lnTo>
                      <a:pt x="934" y="1846"/>
                    </a:lnTo>
                    <a:lnTo>
                      <a:pt x="847" y="1866"/>
                    </a:lnTo>
                    <a:lnTo>
                      <a:pt x="702" y="1866"/>
                    </a:lnTo>
                    <a:lnTo>
                      <a:pt x="600" y="1896"/>
                    </a:lnTo>
                    <a:lnTo>
                      <a:pt x="470" y="1939"/>
                    </a:lnTo>
                    <a:lnTo>
                      <a:pt x="354" y="1977"/>
                    </a:lnTo>
                    <a:lnTo>
                      <a:pt x="208" y="2025"/>
                    </a:lnTo>
                    <a:lnTo>
                      <a:pt x="77" y="2074"/>
                    </a:lnTo>
                    <a:lnTo>
                      <a:pt x="0" y="20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8" name="Freeform 76"/>
              <p:cNvSpPr>
                <a:spLocks/>
              </p:cNvSpPr>
              <p:nvPr/>
            </p:nvSpPr>
            <p:spPr bwMode="auto">
              <a:xfrm>
                <a:off x="4679" y="220"/>
                <a:ext cx="418" cy="136"/>
              </a:xfrm>
              <a:custGeom>
                <a:avLst/>
                <a:gdLst>
                  <a:gd name="T0" fmla="*/ 0 w 1519"/>
                  <a:gd name="T1" fmla="*/ 34 h 497"/>
                  <a:gd name="T2" fmla="*/ 11 w 1519"/>
                  <a:gd name="T3" fmla="*/ 32 h 497"/>
                  <a:gd name="T4" fmla="*/ 21 w 1519"/>
                  <a:gd name="T5" fmla="*/ 30 h 497"/>
                  <a:gd name="T6" fmla="*/ 35 w 1519"/>
                  <a:gd name="T7" fmla="*/ 25 h 497"/>
                  <a:gd name="T8" fmla="*/ 52 w 1519"/>
                  <a:gd name="T9" fmla="*/ 20 h 497"/>
                  <a:gd name="T10" fmla="*/ 66 w 1519"/>
                  <a:gd name="T11" fmla="*/ 16 h 497"/>
                  <a:gd name="T12" fmla="*/ 78 w 1519"/>
                  <a:gd name="T13" fmla="*/ 12 h 497"/>
                  <a:gd name="T14" fmla="*/ 88 w 1519"/>
                  <a:gd name="T15" fmla="*/ 8 h 497"/>
                  <a:gd name="T16" fmla="*/ 98 w 1519"/>
                  <a:gd name="T17" fmla="*/ 4 h 497"/>
                  <a:gd name="T18" fmla="*/ 106 w 1519"/>
                  <a:gd name="T19" fmla="*/ 1 h 497"/>
                  <a:gd name="T20" fmla="*/ 110 w 1519"/>
                  <a:gd name="T21" fmla="*/ 0 h 497"/>
                  <a:gd name="T22" fmla="*/ 112 w 1519"/>
                  <a:gd name="T23" fmla="*/ 2 h 497"/>
                  <a:gd name="T24" fmla="*/ 114 w 1519"/>
                  <a:gd name="T25" fmla="*/ 7 h 497"/>
                  <a:gd name="T26" fmla="*/ 115 w 1519"/>
                  <a:gd name="T27" fmla="*/ 15 h 497"/>
                  <a:gd name="T28" fmla="*/ 111 w 1519"/>
                  <a:gd name="T29" fmla="*/ 8 h 497"/>
                  <a:gd name="T30" fmla="*/ 108 w 1519"/>
                  <a:gd name="T31" fmla="*/ 4 h 497"/>
                  <a:gd name="T32" fmla="*/ 106 w 1519"/>
                  <a:gd name="T33" fmla="*/ 3 h 497"/>
                  <a:gd name="T34" fmla="*/ 102 w 1519"/>
                  <a:gd name="T35" fmla="*/ 5 h 497"/>
                  <a:gd name="T36" fmla="*/ 94 w 1519"/>
                  <a:gd name="T37" fmla="*/ 8 h 497"/>
                  <a:gd name="T38" fmla="*/ 88 w 1519"/>
                  <a:gd name="T39" fmla="*/ 11 h 497"/>
                  <a:gd name="T40" fmla="*/ 80 w 1519"/>
                  <a:gd name="T41" fmla="*/ 14 h 497"/>
                  <a:gd name="T42" fmla="*/ 72 w 1519"/>
                  <a:gd name="T43" fmla="*/ 17 h 497"/>
                  <a:gd name="T44" fmla="*/ 63 w 1519"/>
                  <a:gd name="T45" fmla="*/ 20 h 497"/>
                  <a:gd name="T46" fmla="*/ 52 w 1519"/>
                  <a:gd name="T47" fmla="*/ 23 h 497"/>
                  <a:gd name="T48" fmla="*/ 42 w 1519"/>
                  <a:gd name="T49" fmla="*/ 26 h 497"/>
                  <a:gd name="T50" fmla="*/ 31 w 1519"/>
                  <a:gd name="T51" fmla="*/ 28 h 497"/>
                  <a:gd name="T52" fmla="*/ 23 w 1519"/>
                  <a:gd name="T53" fmla="*/ 31 h 497"/>
                  <a:gd name="T54" fmla="*/ 14 w 1519"/>
                  <a:gd name="T55" fmla="*/ 34 h 497"/>
                  <a:gd name="T56" fmla="*/ 6 w 1519"/>
                  <a:gd name="T57" fmla="*/ 36 h 497"/>
                  <a:gd name="T58" fmla="*/ 1 w 1519"/>
                  <a:gd name="T59" fmla="*/ 37 h 497"/>
                  <a:gd name="T60" fmla="*/ 0 w 1519"/>
                  <a:gd name="T61" fmla="*/ 34 h 49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519" h="497">
                    <a:moveTo>
                      <a:pt x="0" y="462"/>
                    </a:moveTo>
                    <a:lnTo>
                      <a:pt x="145" y="428"/>
                    </a:lnTo>
                    <a:lnTo>
                      <a:pt x="276" y="399"/>
                    </a:lnTo>
                    <a:lnTo>
                      <a:pt x="459" y="339"/>
                    </a:lnTo>
                    <a:lnTo>
                      <a:pt x="682" y="271"/>
                    </a:lnTo>
                    <a:lnTo>
                      <a:pt x="867" y="211"/>
                    </a:lnTo>
                    <a:lnTo>
                      <a:pt x="1026" y="162"/>
                    </a:lnTo>
                    <a:lnTo>
                      <a:pt x="1157" y="109"/>
                    </a:lnTo>
                    <a:lnTo>
                      <a:pt x="1292" y="49"/>
                    </a:lnTo>
                    <a:lnTo>
                      <a:pt x="1399" y="15"/>
                    </a:lnTo>
                    <a:lnTo>
                      <a:pt x="1457" y="0"/>
                    </a:lnTo>
                    <a:lnTo>
                      <a:pt x="1481" y="30"/>
                    </a:lnTo>
                    <a:lnTo>
                      <a:pt x="1500" y="89"/>
                    </a:lnTo>
                    <a:lnTo>
                      <a:pt x="1519" y="196"/>
                    </a:lnTo>
                    <a:lnTo>
                      <a:pt x="1461" y="113"/>
                    </a:lnTo>
                    <a:lnTo>
                      <a:pt x="1432" y="54"/>
                    </a:lnTo>
                    <a:lnTo>
                      <a:pt x="1399" y="45"/>
                    </a:lnTo>
                    <a:lnTo>
                      <a:pt x="1350" y="68"/>
                    </a:lnTo>
                    <a:lnTo>
                      <a:pt x="1243" y="103"/>
                    </a:lnTo>
                    <a:lnTo>
                      <a:pt x="1157" y="143"/>
                    </a:lnTo>
                    <a:lnTo>
                      <a:pt x="1055" y="181"/>
                    </a:lnTo>
                    <a:lnTo>
                      <a:pt x="948" y="222"/>
                    </a:lnTo>
                    <a:lnTo>
                      <a:pt x="828" y="266"/>
                    </a:lnTo>
                    <a:lnTo>
                      <a:pt x="682" y="309"/>
                    </a:lnTo>
                    <a:lnTo>
                      <a:pt x="547" y="344"/>
                    </a:lnTo>
                    <a:lnTo>
                      <a:pt x="412" y="379"/>
                    </a:lnTo>
                    <a:lnTo>
                      <a:pt x="305" y="418"/>
                    </a:lnTo>
                    <a:lnTo>
                      <a:pt x="189" y="452"/>
                    </a:lnTo>
                    <a:lnTo>
                      <a:pt x="82" y="482"/>
                    </a:lnTo>
                    <a:lnTo>
                      <a:pt x="10" y="497"/>
                    </a:lnTo>
                    <a:lnTo>
                      <a:pt x="0" y="46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9" name="Freeform 77"/>
              <p:cNvSpPr>
                <a:spLocks/>
              </p:cNvSpPr>
              <p:nvPr/>
            </p:nvSpPr>
            <p:spPr bwMode="auto">
              <a:xfrm>
                <a:off x="4656" y="450"/>
                <a:ext cx="77" cy="265"/>
              </a:xfrm>
              <a:custGeom>
                <a:avLst/>
                <a:gdLst>
                  <a:gd name="T0" fmla="*/ 15 w 281"/>
                  <a:gd name="T1" fmla="*/ 0 h 966"/>
                  <a:gd name="T2" fmla="*/ 11 w 281"/>
                  <a:gd name="T3" fmla="*/ 20 h 966"/>
                  <a:gd name="T4" fmla="*/ 8 w 281"/>
                  <a:gd name="T5" fmla="*/ 36 h 966"/>
                  <a:gd name="T6" fmla="*/ 6 w 281"/>
                  <a:gd name="T7" fmla="*/ 48 h 966"/>
                  <a:gd name="T8" fmla="*/ 3 w 281"/>
                  <a:gd name="T9" fmla="*/ 59 h 966"/>
                  <a:gd name="T10" fmla="*/ 0 w 281"/>
                  <a:gd name="T11" fmla="*/ 67 h 966"/>
                  <a:gd name="T12" fmla="*/ 1 w 281"/>
                  <a:gd name="T13" fmla="*/ 71 h 966"/>
                  <a:gd name="T14" fmla="*/ 4 w 281"/>
                  <a:gd name="T15" fmla="*/ 72 h 966"/>
                  <a:gd name="T16" fmla="*/ 6 w 281"/>
                  <a:gd name="T17" fmla="*/ 73 h 966"/>
                  <a:gd name="T18" fmla="*/ 9 w 281"/>
                  <a:gd name="T19" fmla="*/ 72 h 966"/>
                  <a:gd name="T20" fmla="*/ 11 w 281"/>
                  <a:gd name="T21" fmla="*/ 60 h 966"/>
                  <a:gd name="T22" fmla="*/ 14 w 281"/>
                  <a:gd name="T23" fmla="*/ 47 h 966"/>
                  <a:gd name="T24" fmla="*/ 18 w 281"/>
                  <a:gd name="T25" fmla="*/ 35 h 966"/>
                  <a:gd name="T26" fmla="*/ 21 w 281"/>
                  <a:gd name="T27" fmla="*/ 27 h 966"/>
                  <a:gd name="T28" fmla="*/ 20 w 281"/>
                  <a:gd name="T29" fmla="*/ 22 h 966"/>
                  <a:gd name="T30" fmla="*/ 16 w 281"/>
                  <a:gd name="T31" fmla="*/ 33 h 966"/>
                  <a:gd name="T32" fmla="*/ 12 w 281"/>
                  <a:gd name="T33" fmla="*/ 46 h 966"/>
                  <a:gd name="T34" fmla="*/ 10 w 281"/>
                  <a:gd name="T35" fmla="*/ 56 h 966"/>
                  <a:gd name="T36" fmla="*/ 8 w 281"/>
                  <a:gd name="T37" fmla="*/ 66 h 966"/>
                  <a:gd name="T38" fmla="*/ 6 w 281"/>
                  <a:gd name="T39" fmla="*/ 69 h 966"/>
                  <a:gd name="T40" fmla="*/ 4 w 281"/>
                  <a:gd name="T41" fmla="*/ 69 h 966"/>
                  <a:gd name="T42" fmla="*/ 2 w 281"/>
                  <a:gd name="T43" fmla="*/ 67 h 966"/>
                  <a:gd name="T44" fmla="*/ 4 w 281"/>
                  <a:gd name="T45" fmla="*/ 60 h 966"/>
                  <a:gd name="T46" fmla="*/ 7 w 281"/>
                  <a:gd name="T47" fmla="*/ 51 h 966"/>
                  <a:gd name="T48" fmla="*/ 10 w 281"/>
                  <a:gd name="T49" fmla="*/ 40 h 966"/>
                  <a:gd name="T50" fmla="*/ 12 w 281"/>
                  <a:gd name="T51" fmla="*/ 27 h 966"/>
                  <a:gd name="T52" fmla="*/ 15 w 281"/>
                  <a:gd name="T53" fmla="*/ 15 h 966"/>
                  <a:gd name="T54" fmla="*/ 17 w 281"/>
                  <a:gd name="T55" fmla="*/ 6 h 966"/>
                  <a:gd name="T56" fmla="*/ 15 w 281"/>
                  <a:gd name="T57" fmla="*/ 0 h 96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81" h="966">
                    <a:moveTo>
                      <a:pt x="196" y="0"/>
                    </a:moveTo>
                    <a:lnTo>
                      <a:pt x="150" y="267"/>
                    </a:lnTo>
                    <a:lnTo>
                      <a:pt x="110" y="486"/>
                    </a:lnTo>
                    <a:lnTo>
                      <a:pt x="75" y="641"/>
                    </a:lnTo>
                    <a:lnTo>
                      <a:pt x="35" y="782"/>
                    </a:lnTo>
                    <a:lnTo>
                      <a:pt x="0" y="889"/>
                    </a:lnTo>
                    <a:lnTo>
                      <a:pt x="20" y="936"/>
                    </a:lnTo>
                    <a:lnTo>
                      <a:pt x="50" y="962"/>
                    </a:lnTo>
                    <a:lnTo>
                      <a:pt x="84" y="966"/>
                    </a:lnTo>
                    <a:lnTo>
                      <a:pt x="120" y="956"/>
                    </a:lnTo>
                    <a:lnTo>
                      <a:pt x="145" y="801"/>
                    </a:lnTo>
                    <a:lnTo>
                      <a:pt x="190" y="626"/>
                    </a:lnTo>
                    <a:lnTo>
                      <a:pt x="236" y="467"/>
                    </a:lnTo>
                    <a:lnTo>
                      <a:pt x="281" y="359"/>
                    </a:lnTo>
                    <a:lnTo>
                      <a:pt x="261" y="287"/>
                    </a:lnTo>
                    <a:lnTo>
                      <a:pt x="215" y="432"/>
                    </a:lnTo>
                    <a:lnTo>
                      <a:pt x="165" y="606"/>
                    </a:lnTo>
                    <a:lnTo>
                      <a:pt x="130" y="748"/>
                    </a:lnTo>
                    <a:lnTo>
                      <a:pt x="101" y="870"/>
                    </a:lnTo>
                    <a:lnTo>
                      <a:pt x="80" y="913"/>
                    </a:lnTo>
                    <a:lnTo>
                      <a:pt x="50" y="917"/>
                    </a:lnTo>
                    <a:lnTo>
                      <a:pt x="29" y="889"/>
                    </a:lnTo>
                    <a:lnTo>
                      <a:pt x="55" y="797"/>
                    </a:lnTo>
                    <a:lnTo>
                      <a:pt x="95" y="675"/>
                    </a:lnTo>
                    <a:lnTo>
                      <a:pt x="135" y="525"/>
                    </a:lnTo>
                    <a:lnTo>
                      <a:pt x="165" y="364"/>
                    </a:lnTo>
                    <a:lnTo>
                      <a:pt x="200" y="203"/>
                    </a:lnTo>
                    <a:lnTo>
                      <a:pt x="226" y="83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20" name="Freeform 78"/>
              <p:cNvSpPr>
                <a:spLocks/>
              </p:cNvSpPr>
              <p:nvPr/>
            </p:nvSpPr>
            <p:spPr bwMode="auto">
              <a:xfrm>
                <a:off x="5219" y="211"/>
                <a:ext cx="190" cy="173"/>
              </a:xfrm>
              <a:custGeom>
                <a:avLst/>
                <a:gdLst>
                  <a:gd name="T0" fmla="*/ 3 w 689"/>
                  <a:gd name="T1" fmla="*/ 0 h 630"/>
                  <a:gd name="T2" fmla="*/ 11 w 689"/>
                  <a:gd name="T3" fmla="*/ 1 h 630"/>
                  <a:gd name="T4" fmla="*/ 20 w 689"/>
                  <a:gd name="T5" fmla="*/ 2 h 630"/>
                  <a:gd name="T6" fmla="*/ 30 w 689"/>
                  <a:gd name="T7" fmla="*/ 7 h 630"/>
                  <a:gd name="T8" fmla="*/ 38 w 689"/>
                  <a:gd name="T9" fmla="*/ 11 h 630"/>
                  <a:gd name="T10" fmla="*/ 44 w 689"/>
                  <a:gd name="T11" fmla="*/ 15 h 630"/>
                  <a:gd name="T12" fmla="*/ 48 w 689"/>
                  <a:gd name="T13" fmla="*/ 20 h 630"/>
                  <a:gd name="T14" fmla="*/ 51 w 689"/>
                  <a:gd name="T15" fmla="*/ 25 h 630"/>
                  <a:gd name="T16" fmla="*/ 52 w 689"/>
                  <a:gd name="T17" fmla="*/ 30 h 630"/>
                  <a:gd name="T18" fmla="*/ 52 w 689"/>
                  <a:gd name="T19" fmla="*/ 35 h 630"/>
                  <a:gd name="T20" fmla="*/ 52 w 689"/>
                  <a:gd name="T21" fmla="*/ 39 h 630"/>
                  <a:gd name="T22" fmla="*/ 49 w 689"/>
                  <a:gd name="T23" fmla="*/ 42 h 630"/>
                  <a:gd name="T24" fmla="*/ 43 w 689"/>
                  <a:gd name="T25" fmla="*/ 44 h 630"/>
                  <a:gd name="T26" fmla="*/ 37 w 689"/>
                  <a:gd name="T27" fmla="*/ 44 h 630"/>
                  <a:gd name="T28" fmla="*/ 34 w 689"/>
                  <a:gd name="T29" fmla="*/ 46 h 630"/>
                  <a:gd name="T30" fmla="*/ 31 w 689"/>
                  <a:gd name="T31" fmla="*/ 48 h 630"/>
                  <a:gd name="T32" fmla="*/ 29 w 689"/>
                  <a:gd name="T33" fmla="*/ 48 h 630"/>
                  <a:gd name="T34" fmla="*/ 27 w 689"/>
                  <a:gd name="T35" fmla="*/ 46 h 630"/>
                  <a:gd name="T36" fmla="*/ 27 w 689"/>
                  <a:gd name="T37" fmla="*/ 42 h 630"/>
                  <a:gd name="T38" fmla="*/ 28 w 689"/>
                  <a:gd name="T39" fmla="*/ 37 h 630"/>
                  <a:gd name="T40" fmla="*/ 31 w 689"/>
                  <a:gd name="T41" fmla="*/ 34 h 630"/>
                  <a:gd name="T42" fmla="*/ 34 w 689"/>
                  <a:gd name="T43" fmla="*/ 35 h 630"/>
                  <a:gd name="T44" fmla="*/ 37 w 689"/>
                  <a:gd name="T45" fmla="*/ 37 h 630"/>
                  <a:gd name="T46" fmla="*/ 41 w 689"/>
                  <a:gd name="T47" fmla="*/ 38 h 630"/>
                  <a:gd name="T48" fmla="*/ 45 w 689"/>
                  <a:gd name="T49" fmla="*/ 38 h 630"/>
                  <a:gd name="T50" fmla="*/ 46 w 689"/>
                  <a:gd name="T51" fmla="*/ 37 h 630"/>
                  <a:gd name="T52" fmla="*/ 48 w 689"/>
                  <a:gd name="T53" fmla="*/ 35 h 630"/>
                  <a:gd name="T54" fmla="*/ 48 w 689"/>
                  <a:gd name="T55" fmla="*/ 32 h 630"/>
                  <a:gd name="T56" fmla="*/ 47 w 689"/>
                  <a:gd name="T57" fmla="*/ 29 h 630"/>
                  <a:gd name="T58" fmla="*/ 46 w 689"/>
                  <a:gd name="T59" fmla="*/ 26 h 630"/>
                  <a:gd name="T60" fmla="*/ 43 w 689"/>
                  <a:gd name="T61" fmla="*/ 22 h 630"/>
                  <a:gd name="T62" fmla="*/ 41 w 689"/>
                  <a:gd name="T63" fmla="*/ 20 h 630"/>
                  <a:gd name="T64" fmla="*/ 37 w 689"/>
                  <a:gd name="T65" fmla="*/ 17 h 630"/>
                  <a:gd name="T66" fmla="*/ 31 w 689"/>
                  <a:gd name="T67" fmla="*/ 14 h 630"/>
                  <a:gd name="T68" fmla="*/ 27 w 689"/>
                  <a:gd name="T69" fmla="*/ 13 h 630"/>
                  <a:gd name="T70" fmla="*/ 20 w 689"/>
                  <a:gd name="T71" fmla="*/ 11 h 630"/>
                  <a:gd name="T72" fmla="*/ 15 w 689"/>
                  <a:gd name="T73" fmla="*/ 10 h 630"/>
                  <a:gd name="T74" fmla="*/ 8 w 689"/>
                  <a:gd name="T75" fmla="*/ 10 h 630"/>
                  <a:gd name="T76" fmla="*/ 5 w 689"/>
                  <a:gd name="T77" fmla="*/ 9 h 630"/>
                  <a:gd name="T78" fmla="*/ 2 w 689"/>
                  <a:gd name="T79" fmla="*/ 7 h 630"/>
                  <a:gd name="T80" fmla="*/ 0 w 689"/>
                  <a:gd name="T81" fmla="*/ 4 h 630"/>
                  <a:gd name="T82" fmla="*/ 1 w 689"/>
                  <a:gd name="T83" fmla="*/ 0 h 630"/>
                  <a:gd name="T84" fmla="*/ 3 w 689"/>
                  <a:gd name="T85" fmla="*/ 0 h 63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689" h="630">
                    <a:moveTo>
                      <a:pt x="42" y="0"/>
                    </a:moveTo>
                    <a:lnTo>
                      <a:pt x="145" y="7"/>
                    </a:lnTo>
                    <a:lnTo>
                      <a:pt x="256" y="27"/>
                    </a:lnTo>
                    <a:lnTo>
                      <a:pt x="400" y="86"/>
                    </a:lnTo>
                    <a:lnTo>
                      <a:pt x="503" y="151"/>
                    </a:lnTo>
                    <a:lnTo>
                      <a:pt x="576" y="202"/>
                    </a:lnTo>
                    <a:lnTo>
                      <a:pt x="628" y="269"/>
                    </a:lnTo>
                    <a:lnTo>
                      <a:pt x="667" y="330"/>
                    </a:lnTo>
                    <a:lnTo>
                      <a:pt x="689" y="401"/>
                    </a:lnTo>
                    <a:lnTo>
                      <a:pt x="689" y="470"/>
                    </a:lnTo>
                    <a:lnTo>
                      <a:pt x="679" y="520"/>
                    </a:lnTo>
                    <a:lnTo>
                      <a:pt x="644" y="557"/>
                    </a:lnTo>
                    <a:lnTo>
                      <a:pt x="570" y="578"/>
                    </a:lnTo>
                    <a:lnTo>
                      <a:pt x="488" y="586"/>
                    </a:lnTo>
                    <a:lnTo>
                      <a:pt x="453" y="612"/>
                    </a:lnTo>
                    <a:lnTo>
                      <a:pt x="411" y="630"/>
                    </a:lnTo>
                    <a:lnTo>
                      <a:pt x="381" y="630"/>
                    </a:lnTo>
                    <a:lnTo>
                      <a:pt x="359" y="612"/>
                    </a:lnTo>
                    <a:lnTo>
                      <a:pt x="357" y="557"/>
                    </a:lnTo>
                    <a:lnTo>
                      <a:pt x="374" y="489"/>
                    </a:lnTo>
                    <a:lnTo>
                      <a:pt x="408" y="455"/>
                    </a:lnTo>
                    <a:lnTo>
                      <a:pt x="454" y="462"/>
                    </a:lnTo>
                    <a:lnTo>
                      <a:pt x="484" y="496"/>
                    </a:lnTo>
                    <a:lnTo>
                      <a:pt x="533" y="504"/>
                    </a:lnTo>
                    <a:lnTo>
                      <a:pt x="586" y="504"/>
                    </a:lnTo>
                    <a:lnTo>
                      <a:pt x="609" y="490"/>
                    </a:lnTo>
                    <a:lnTo>
                      <a:pt x="631" y="470"/>
                    </a:lnTo>
                    <a:lnTo>
                      <a:pt x="635" y="425"/>
                    </a:lnTo>
                    <a:lnTo>
                      <a:pt x="621" y="386"/>
                    </a:lnTo>
                    <a:lnTo>
                      <a:pt x="598" y="337"/>
                    </a:lnTo>
                    <a:lnTo>
                      <a:pt x="570" y="291"/>
                    </a:lnTo>
                    <a:lnTo>
                      <a:pt x="533" y="262"/>
                    </a:lnTo>
                    <a:lnTo>
                      <a:pt x="481" y="224"/>
                    </a:lnTo>
                    <a:lnTo>
                      <a:pt x="411" y="190"/>
                    </a:lnTo>
                    <a:lnTo>
                      <a:pt x="351" y="166"/>
                    </a:lnTo>
                    <a:lnTo>
                      <a:pt x="264" y="144"/>
                    </a:lnTo>
                    <a:lnTo>
                      <a:pt x="203" y="129"/>
                    </a:lnTo>
                    <a:lnTo>
                      <a:pt x="108" y="129"/>
                    </a:lnTo>
                    <a:lnTo>
                      <a:pt x="64" y="125"/>
                    </a:lnTo>
                    <a:lnTo>
                      <a:pt x="23" y="92"/>
                    </a:lnTo>
                    <a:lnTo>
                      <a:pt x="0" y="49"/>
                    </a:lnTo>
                    <a:lnTo>
                      <a:pt x="12" y="4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21" name="Freeform 79"/>
              <p:cNvSpPr>
                <a:spLocks/>
              </p:cNvSpPr>
              <p:nvPr/>
            </p:nvSpPr>
            <p:spPr bwMode="auto">
              <a:xfrm>
                <a:off x="5171" y="484"/>
                <a:ext cx="39" cy="52"/>
              </a:xfrm>
              <a:custGeom>
                <a:avLst/>
                <a:gdLst>
                  <a:gd name="T0" fmla="*/ 0 w 141"/>
                  <a:gd name="T1" fmla="*/ 13 h 187"/>
                  <a:gd name="T2" fmla="*/ 1 w 141"/>
                  <a:gd name="T3" fmla="*/ 9 h 187"/>
                  <a:gd name="T4" fmla="*/ 1 w 141"/>
                  <a:gd name="T5" fmla="*/ 5 h 187"/>
                  <a:gd name="T6" fmla="*/ 4 w 141"/>
                  <a:gd name="T7" fmla="*/ 3 h 187"/>
                  <a:gd name="T8" fmla="*/ 9 w 141"/>
                  <a:gd name="T9" fmla="*/ 0 h 187"/>
                  <a:gd name="T10" fmla="*/ 11 w 141"/>
                  <a:gd name="T11" fmla="*/ 3 h 187"/>
                  <a:gd name="T12" fmla="*/ 11 w 141"/>
                  <a:gd name="T13" fmla="*/ 8 h 187"/>
                  <a:gd name="T14" fmla="*/ 7 w 141"/>
                  <a:gd name="T15" fmla="*/ 13 h 187"/>
                  <a:gd name="T16" fmla="*/ 1 w 141"/>
                  <a:gd name="T17" fmla="*/ 14 h 187"/>
                  <a:gd name="T18" fmla="*/ 0 w 141"/>
                  <a:gd name="T19" fmla="*/ 13 h 18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1" h="187">
                    <a:moveTo>
                      <a:pt x="0" y="163"/>
                    </a:moveTo>
                    <a:lnTo>
                      <a:pt x="16" y="110"/>
                    </a:lnTo>
                    <a:lnTo>
                      <a:pt x="16" y="61"/>
                    </a:lnTo>
                    <a:lnTo>
                      <a:pt x="55" y="32"/>
                    </a:lnTo>
                    <a:lnTo>
                      <a:pt x="123" y="0"/>
                    </a:lnTo>
                    <a:lnTo>
                      <a:pt x="141" y="41"/>
                    </a:lnTo>
                    <a:lnTo>
                      <a:pt x="138" y="107"/>
                    </a:lnTo>
                    <a:lnTo>
                      <a:pt x="86" y="163"/>
                    </a:lnTo>
                    <a:lnTo>
                      <a:pt x="6" y="18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40299" name="Text Box 80"/>
            <p:cNvSpPr txBox="1">
              <a:spLocks noChangeArrowheads="1"/>
            </p:cNvSpPr>
            <p:nvPr/>
          </p:nvSpPr>
          <p:spPr bwMode="auto">
            <a:xfrm>
              <a:off x="3957" y="3294"/>
              <a:ext cx="1588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solidFill>
                    <a:srgbClr val="FF0066"/>
                  </a:solidFill>
                  <a:latin typeface="Tahoma" pitchFamily="34" charset="0"/>
                </a:rPr>
                <a:t>Make a sketch of this graph and divide it up into appropriate shapes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83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8A29A5CF-F831-4BFA-95B1-A055BE7FCD06}" type="slidenum">
              <a:rPr lang="en-GB"/>
              <a:pPr/>
              <a:t>24</a:t>
            </a:fld>
            <a:endParaRPr lang="en-GB"/>
          </a:p>
        </p:txBody>
      </p:sp>
      <p:sp>
        <p:nvSpPr>
          <p:cNvPr id="200706" name="Date Placeholder 1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200707" name="Footer Placeholder 2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400"/>
              <a:t>JAH</a:t>
            </a:r>
          </a:p>
        </p:txBody>
      </p:sp>
      <p:sp>
        <p:nvSpPr>
          <p:cNvPr id="200708" name="Rectangle 3"/>
          <p:cNvSpPr>
            <a:spLocks noChangeArrowheads="1"/>
          </p:cNvSpPr>
          <p:nvPr/>
        </p:nvSpPr>
        <p:spPr bwMode="auto">
          <a:xfrm>
            <a:off x="1452563" y="-1252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0709" name="Rectangle 5"/>
          <p:cNvSpPr>
            <a:spLocks noChangeArrowheads="1"/>
          </p:cNvSpPr>
          <p:nvPr/>
        </p:nvSpPr>
        <p:spPr bwMode="auto">
          <a:xfrm>
            <a:off x="2724150" y="2724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0710" name="Picture 4" descr="msotw9_temp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71600"/>
            <a:ext cx="40386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11" name="Rectangle 7"/>
          <p:cNvSpPr>
            <a:spLocks noChangeArrowheads="1"/>
          </p:cNvSpPr>
          <p:nvPr/>
        </p:nvSpPr>
        <p:spPr bwMode="auto">
          <a:xfrm>
            <a:off x="2724150" y="1409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0712" name="Picture 6" descr="msotw9_temp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881563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13" name="Text Box 8"/>
          <p:cNvSpPr txBox="1">
            <a:spLocks noChangeArrowheads="1"/>
          </p:cNvSpPr>
          <p:nvPr/>
        </p:nvSpPr>
        <p:spPr bwMode="auto">
          <a:xfrm>
            <a:off x="5013325" y="3927475"/>
            <a:ext cx="3881438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rgbClr val="66FFFF"/>
                </a:solidFill>
                <a:latin typeface="Comic Sans MS" pitchFamily="66" charset="0"/>
              </a:rPr>
              <a:t>Copy out the shapes and find  the area of each shape.</a:t>
            </a:r>
          </a:p>
          <a:p>
            <a:pPr eaLnBrk="1" hangingPunct="1"/>
            <a:r>
              <a:rPr lang="en-GB">
                <a:solidFill>
                  <a:srgbClr val="66FFFF"/>
                </a:solidFill>
                <a:latin typeface="Comic Sans MS" pitchFamily="66" charset="0"/>
              </a:rPr>
              <a:t>Include your working</a:t>
            </a:r>
          </a:p>
        </p:txBody>
      </p:sp>
    </p:spTree>
    <p:extLst>
      <p:ext uri="{BB962C8B-B14F-4D97-AF65-F5344CB8AC3E}">
        <p14:creationId xmlns:p14="http://schemas.microsoft.com/office/powerpoint/2010/main" val="419546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C6F47155-03A9-4752-9740-45B80A82D549}" type="slidenum">
              <a:rPr lang="en-GB"/>
              <a:pPr/>
              <a:t>25</a:t>
            </a:fld>
            <a:endParaRPr lang="en-GB"/>
          </a:p>
        </p:txBody>
      </p:sp>
      <p:sp>
        <p:nvSpPr>
          <p:cNvPr id="201730" name="Date Placeholder 1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201731" name="Footer Placeholder 2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400"/>
              <a:t>JAH</a:t>
            </a:r>
          </a:p>
        </p:txBody>
      </p:sp>
      <p:sp>
        <p:nvSpPr>
          <p:cNvPr id="201732" name="Rectangle 1027"/>
          <p:cNvSpPr>
            <a:spLocks noChangeArrowheads="1"/>
          </p:cNvSpPr>
          <p:nvPr/>
        </p:nvSpPr>
        <p:spPr bwMode="auto">
          <a:xfrm>
            <a:off x="1471613" y="-881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1733" name="Rectangle 1029"/>
          <p:cNvSpPr>
            <a:spLocks noChangeArrowheads="1"/>
          </p:cNvSpPr>
          <p:nvPr/>
        </p:nvSpPr>
        <p:spPr bwMode="auto">
          <a:xfrm>
            <a:off x="1471613" y="709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1734" name="Picture 1028" descr="msotw9_temp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6986588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73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9B5CE336-A9AF-40BD-8DED-293C40F9847A}" type="slidenum">
              <a:rPr lang="en-GB"/>
              <a:pPr/>
              <a:t>26</a:t>
            </a:fld>
            <a:endParaRPr lang="en-GB"/>
          </a:p>
        </p:txBody>
      </p:sp>
      <p:sp>
        <p:nvSpPr>
          <p:cNvPr id="202754" name="Date Placeholder 1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202755" name="Footer Placeholder 2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400"/>
              <a:t>JAH</a:t>
            </a:r>
          </a:p>
        </p:txBody>
      </p:sp>
      <p:grpSp>
        <p:nvGrpSpPr>
          <p:cNvPr id="202756" name="Group 8"/>
          <p:cNvGrpSpPr>
            <a:grpSpLocks/>
          </p:cNvGrpSpPr>
          <p:nvPr/>
        </p:nvGrpSpPr>
        <p:grpSpPr bwMode="auto">
          <a:xfrm>
            <a:off x="457200" y="1447800"/>
            <a:ext cx="8396288" cy="4114800"/>
            <a:chOff x="288" y="672"/>
            <a:chExt cx="5289" cy="2592"/>
          </a:xfrm>
        </p:grpSpPr>
        <p:pic>
          <p:nvPicPr>
            <p:cNvPr id="202757" name="Picture 2" descr="msotw9_temp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672"/>
              <a:ext cx="5289" cy="2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2758" name="Group 6"/>
            <p:cNvGrpSpPr>
              <a:grpSpLocks/>
            </p:cNvGrpSpPr>
            <p:nvPr/>
          </p:nvGrpSpPr>
          <p:grpSpPr bwMode="auto">
            <a:xfrm>
              <a:off x="288" y="672"/>
              <a:ext cx="5280" cy="2592"/>
              <a:chOff x="288" y="960"/>
              <a:chExt cx="5280" cy="2592"/>
            </a:xfrm>
          </p:grpSpPr>
          <p:sp>
            <p:nvSpPr>
              <p:cNvPr id="202759" name="Rectangle 4"/>
              <p:cNvSpPr>
                <a:spLocks noChangeArrowheads="1"/>
              </p:cNvSpPr>
              <p:nvPr/>
            </p:nvSpPr>
            <p:spPr bwMode="auto">
              <a:xfrm>
                <a:off x="288" y="1968"/>
                <a:ext cx="5280" cy="158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2760" name="Rectangle 5"/>
              <p:cNvSpPr>
                <a:spLocks noChangeArrowheads="1"/>
              </p:cNvSpPr>
              <p:nvPr/>
            </p:nvSpPr>
            <p:spPr bwMode="auto">
              <a:xfrm>
                <a:off x="4272" y="960"/>
                <a:ext cx="1296" cy="100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02761" name="Group 11"/>
          <p:cNvGrpSpPr>
            <a:grpSpLocks/>
          </p:cNvGrpSpPr>
          <p:nvPr/>
        </p:nvGrpSpPr>
        <p:grpSpPr bwMode="auto">
          <a:xfrm>
            <a:off x="457200" y="1371600"/>
            <a:ext cx="8396288" cy="4175125"/>
            <a:chOff x="288" y="864"/>
            <a:chExt cx="5289" cy="2630"/>
          </a:xfrm>
        </p:grpSpPr>
        <p:pic>
          <p:nvPicPr>
            <p:cNvPr id="202762" name="Picture 7" descr="msotw9_temp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912"/>
              <a:ext cx="5289" cy="2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2763" name="Rectangle 9"/>
            <p:cNvSpPr>
              <a:spLocks noChangeArrowheads="1"/>
            </p:cNvSpPr>
            <p:nvPr/>
          </p:nvSpPr>
          <p:spPr bwMode="auto">
            <a:xfrm>
              <a:off x="288" y="1872"/>
              <a:ext cx="5232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64" name="AutoShape 10"/>
            <p:cNvSpPr>
              <a:spLocks noChangeArrowheads="1"/>
            </p:cNvSpPr>
            <p:nvPr/>
          </p:nvSpPr>
          <p:spPr bwMode="auto">
            <a:xfrm>
              <a:off x="3744" y="864"/>
              <a:ext cx="1776" cy="2544"/>
            </a:xfrm>
            <a:prstGeom prst="parallelogram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48172" name="Picture 12" descr="msotw9_temp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396288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33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8/27/2016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9088" y="0"/>
            <a:ext cx="8856984" cy="67413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The AREA under a speed time graph tells us HOW FAR we have travelled (DISTANCE)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5536" y="260648"/>
            <a:ext cx="76117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+mn-lt"/>
              </a:rPr>
              <a:t>The AREA under a speed time graph tells us HOW FAR we have travelled (DISTANCE)</a:t>
            </a:r>
          </a:p>
          <a:p>
            <a:pPr algn="ctr"/>
            <a:endParaRPr lang="en-GB" dirty="0">
              <a:latin typeface="+mn-lt"/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8645273"/>
              </p:ext>
            </p:extLst>
          </p:nvPr>
        </p:nvGraphicFramePr>
        <p:xfrm>
          <a:off x="5745659" y="1152633"/>
          <a:ext cx="1574602" cy="172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5" name="Equation" r:id="rId3" imgW="533160" imgH="583920" progId="Equation.3">
                  <p:embed/>
                </p:oleObj>
              </mc:Choice>
              <mc:Fallback>
                <p:oleObj name="Equation" r:id="rId3" imgW="533160" imgH="58392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5659" y="1152633"/>
                        <a:ext cx="1574602" cy="172222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26"/>
          <p:cNvGrpSpPr/>
          <p:nvPr/>
        </p:nvGrpSpPr>
        <p:grpSpPr>
          <a:xfrm>
            <a:off x="1086437" y="1460977"/>
            <a:ext cx="6561295" cy="3729036"/>
            <a:chOff x="1226385" y="1600007"/>
            <a:chExt cx="6561295" cy="3729036"/>
          </a:xfrm>
        </p:grpSpPr>
        <p:grpSp>
          <p:nvGrpSpPr>
            <p:cNvPr id="21" name="Group 20"/>
            <p:cNvGrpSpPr/>
            <p:nvPr/>
          </p:nvGrpSpPr>
          <p:grpSpPr>
            <a:xfrm>
              <a:off x="1691680" y="1600007"/>
              <a:ext cx="6096000" cy="3729036"/>
              <a:chOff x="685800" y="1731963"/>
              <a:chExt cx="6096000" cy="3729036"/>
            </a:xfrm>
          </p:grpSpPr>
          <p:sp>
            <p:nvSpPr>
              <p:cNvPr id="14" name="Text Box 10"/>
              <p:cNvSpPr txBox="1">
                <a:spLocks noChangeArrowheads="1"/>
              </p:cNvSpPr>
              <p:nvPr/>
            </p:nvSpPr>
            <p:spPr bwMode="auto">
              <a:xfrm>
                <a:off x="4612680" y="5046662"/>
                <a:ext cx="914400" cy="414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t(s)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927100" y="3464526"/>
                <a:ext cx="5029200" cy="1449387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n w="28575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</a:endParaRPr>
              </a:p>
            </p:txBody>
          </p:sp>
          <p:grpSp>
            <p:nvGrpSpPr>
              <p:cNvPr id="15" name="Group 11"/>
              <p:cNvGrpSpPr>
                <a:grpSpLocks/>
              </p:cNvGrpSpPr>
              <p:nvPr/>
            </p:nvGrpSpPr>
            <p:grpSpPr bwMode="auto">
              <a:xfrm>
                <a:off x="685800" y="1731963"/>
                <a:ext cx="6096000" cy="3624262"/>
                <a:chOff x="2610" y="6114"/>
                <a:chExt cx="6621" cy="4012"/>
              </a:xfrm>
            </p:grpSpPr>
            <p:sp>
              <p:nvSpPr>
                <p:cNvPr id="16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859" y="6232"/>
                  <a:ext cx="0" cy="389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024" y="6114"/>
                  <a:ext cx="1017" cy="4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n-lt"/>
                    </a:rPr>
                    <a:t>v(m/s</a:t>
                  </a:r>
                  <a:r>
                    <a:rPr kumimoji="0" lang="en-GB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)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7" name="Line 13"/>
                <p:cNvSpPr>
                  <a:spLocks noChangeShapeType="1"/>
                </p:cNvSpPr>
                <p:nvPr/>
              </p:nvSpPr>
              <p:spPr bwMode="auto">
                <a:xfrm>
                  <a:off x="2610" y="9648"/>
                  <a:ext cx="662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20" name="Text Box 16"/>
              <p:cNvSpPr txBox="1">
                <a:spLocks noChangeArrowheads="1"/>
              </p:cNvSpPr>
              <p:nvPr/>
            </p:nvSpPr>
            <p:spPr bwMode="auto">
              <a:xfrm>
                <a:off x="5724128" y="4954201"/>
                <a:ext cx="838200" cy="411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2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300</a:t>
                </a:r>
                <a:endParaRPr kumimoji="0" lang="en-US" sz="2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226385" y="3139851"/>
              <a:ext cx="6976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+mn-lt"/>
                </a:rPr>
                <a:t>100</a:t>
              </a:r>
              <a:endParaRPr lang="en-GB" dirty="0">
                <a:latin typeface="+mn-l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514492" y="4867378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+mn-lt"/>
                </a:rPr>
                <a:t>0</a:t>
              </a:r>
              <a:endParaRPr lang="en-GB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052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8/27/2016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604718"/>
            <a:ext cx="7416824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My object is travelling very fast. It is travelling at constant speed, its instantaneous speed is constant. It’s acceleration is zero.</a:t>
            </a:r>
            <a:endParaRPr kumimoji="0" lang="en-GB" sz="9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To find the distance travelled, </a:t>
            </a:r>
            <a:r>
              <a:rPr kumimoji="0" lang="en-GB" sz="2600" b="0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GB" sz="2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, we’d use the formula;</a:t>
            </a:r>
            <a:endParaRPr kumimoji="0" lang="en-GB" sz="9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4680627"/>
              </p:ext>
            </p:extLst>
          </p:nvPr>
        </p:nvGraphicFramePr>
        <p:xfrm>
          <a:off x="3131840" y="2994248"/>
          <a:ext cx="24384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7" name="Equation" r:id="rId3" imgW="533160" imgH="583920" progId="Equation.3">
                  <p:embed/>
                </p:oleObj>
              </mc:Choice>
              <mc:Fallback>
                <p:oleObj name="Equation" r:id="rId3" imgW="533160" imgH="58392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2994248"/>
                        <a:ext cx="2438400" cy="2667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123728" y="5661248"/>
            <a:ext cx="482453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d= 100x 300=30 000m</a:t>
            </a:r>
          </a:p>
        </p:txBody>
      </p:sp>
    </p:spTree>
    <p:extLst>
      <p:ext uri="{BB962C8B-B14F-4D97-AF65-F5344CB8AC3E}">
        <p14:creationId xmlns:p14="http://schemas.microsoft.com/office/powerpoint/2010/main" val="171657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8/27/2016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087087"/>
              </p:ext>
            </p:extLst>
          </p:nvPr>
        </p:nvGraphicFramePr>
        <p:xfrm>
          <a:off x="226046" y="914400"/>
          <a:ext cx="2667000" cy="187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3" name="Equation" r:id="rId3" imgW="1155700" imgH="812800" progId="Equation.3">
                  <p:embed/>
                </p:oleObj>
              </mc:Choice>
              <mc:Fallback>
                <p:oleObj name="Equation" r:id="rId3" imgW="1155700" imgH="812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46" y="914400"/>
                        <a:ext cx="2667000" cy="18764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365303"/>
              </p:ext>
            </p:extLst>
          </p:nvPr>
        </p:nvGraphicFramePr>
        <p:xfrm>
          <a:off x="5841849" y="5589240"/>
          <a:ext cx="2941434" cy="1142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4" name="Equation" r:id="rId5" imgW="1104840" imgH="507960" progId="Equation.3">
                  <p:embed/>
                </p:oleObj>
              </mc:Choice>
              <mc:Fallback>
                <p:oleObj name="Equation" r:id="rId5" imgW="1104840" imgH="5079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1849" y="5589240"/>
                        <a:ext cx="2941434" cy="114223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02196" y="197447"/>
            <a:ext cx="644920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Find the average speed for this journey</a:t>
            </a:r>
            <a:r>
              <a:rPr kumimoji="0" lang="en-GB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GB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2333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3543524" y="1254080"/>
            <a:ext cx="5034686" cy="3750040"/>
            <a:chOff x="2652629" y="1667998"/>
            <a:chExt cx="5034686" cy="3750040"/>
          </a:xfrm>
        </p:grpSpPr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 flipH="1">
              <a:off x="3145072" y="2282302"/>
              <a:ext cx="3276600" cy="2482850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2915816" y="1667998"/>
              <a:ext cx="4771103" cy="3519207"/>
              <a:chOff x="2610" y="6232"/>
              <a:chExt cx="5182" cy="3894"/>
            </a:xfrm>
          </p:grpSpPr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V="1">
                <a:off x="2859" y="6232"/>
                <a:ext cx="0" cy="3894"/>
              </a:xfrm>
              <a:prstGeom prst="line">
                <a:avLst/>
              </a:prstGeom>
              <a:noFill/>
              <a:ln w="38100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>
                <a:off x="2610" y="9668"/>
                <a:ext cx="5182" cy="0"/>
              </a:xfrm>
              <a:prstGeom prst="line">
                <a:avLst/>
              </a:prstGeom>
              <a:noFill/>
              <a:ln w="38100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7092280" y="4956373"/>
              <a:ext cx="5950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t(s)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175450" y="4773288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30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652629" y="2282302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10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0" y="3251375"/>
            <a:ext cx="37897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The area of the triangle is exactly the same as the area of the rectangle with a speed exactly half way between the two values, </a:t>
            </a:r>
            <a:r>
              <a:rPr lang="en-GB" i="1" dirty="0">
                <a:solidFill>
                  <a:srgbClr val="FFFF00"/>
                </a:solidFill>
              </a:rPr>
              <a:t>u</a:t>
            </a:r>
            <a:r>
              <a:rPr lang="en-GB" dirty="0">
                <a:solidFill>
                  <a:srgbClr val="FFFF00"/>
                </a:solidFill>
              </a:rPr>
              <a:t> &amp; </a:t>
            </a:r>
            <a:r>
              <a:rPr lang="en-GB" i="1" dirty="0">
                <a:solidFill>
                  <a:srgbClr val="FFFF00"/>
                </a:solidFill>
              </a:rPr>
              <a:t>v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 rot="16200000">
            <a:off x="3232958" y="1739412"/>
            <a:ext cx="19143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 smtClean="0">
                <a:solidFill>
                  <a:srgbClr val="66FFFF"/>
                </a:solidFill>
                <a:latin typeface="Tahoma" pitchFamily="34" charset="0"/>
              </a:rPr>
              <a:t>Velocity </a:t>
            </a:r>
            <a:r>
              <a:rPr lang="en-GB" sz="1800" dirty="0">
                <a:solidFill>
                  <a:srgbClr val="66FFFF"/>
                </a:solidFill>
                <a:latin typeface="Tahoma" pitchFamily="34" charset="0"/>
              </a:rPr>
              <a:t>(</a:t>
            </a:r>
            <a:r>
              <a:rPr lang="en-GB" sz="1800" dirty="0" smtClean="0">
                <a:solidFill>
                  <a:srgbClr val="66FFFF"/>
                </a:solidFill>
                <a:latin typeface="Tahoma" pitchFamily="34" charset="0"/>
              </a:rPr>
              <a:t>ms</a:t>
            </a:r>
            <a:r>
              <a:rPr lang="en-GB" sz="1800" baseline="30000" dirty="0" smtClean="0">
                <a:solidFill>
                  <a:srgbClr val="66FFFF"/>
                </a:solidFill>
                <a:latin typeface="Tahoma" pitchFamily="34" charset="0"/>
              </a:rPr>
              <a:t>-1</a:t>
            </a:r>
            <a:r>
              <a:rPr lang="en-GB" sz="1800" dirty="0" smtClean="0">
                <a:solidFill>
                  <a:srgbClr val="66FFFF"/>
                </a:solidFill>
                <a:latin typeface="Tahoma" pitchFamily="34" charset="0"/>
              </a:rPr>
              <a:t>)</a:t>
            </a:r>
            <a:endParaRPr lang="en-GB" sz="1800" dirty="0">
              <a:solidFill>
                <a:srgbClr val="66FF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11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4099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 smtClean="0"/>
              <a:t>Velocity-Time</a:t>
            </a:r>
            <a:br>
              <a:rPr lang="en-GB" sz="6000" dirty="0" smtClean="0"/>
            </a:br>
            <a:r>
              <a:rPr lang="en-GB" sz="6000" dirty="0" smtClean="0"/>
              <a:t>GRAPHS</a:t>
            </a:r>
            <a:br>
              <a:rPr lang="en-GB" sz="6000" dirty="0" smtClean="0"/>
            </a:br>
            <a:r>
              <a:rPr lang="en-GB" sz="4400" dirty="0" smtClean="0">
                <a:solidFill>
                  <a:srgbClr val="66FFFF"/>
                </a:solidFill>
              </a:rPr>
              <a:t>Describing graphs</a:t>
            </a:r>
            <a:endParaRPr lang="en-GB" sz="6000" dirty="0" smtClean="0"/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 smtClean="0"/>
              <a:t>S1-S3 Physics    Transport</a:t>
            </a: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7660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8/27/2016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18" name="Group 5"/>
          <p:cNvGrpSpPr>
            <a:grpSpLocks noChangeAspect="1"/>
          </p:cNvGrpSpPr>
          <p:nvPr/>
        </p:nvGrpSpPr>
        <p:grpSpPr bwMode="auto">
          <a:xfrm>
            <a:off x="-259083" y="450086"/>
            <a:ext cx="7412355" cy="4285895"/>
            <a:chOff x="-394" y="442"/>
            <a:chExt cx="11673" cy="6750"/>
          </a:xfrm>
        </p:grpSpPr>
        <p:sp>
          <p:nvSpPr>
            <p:cNvPr id="19" name="AutoShape 20"/>
            <p:cNvSpPr>
              <a:spLocks noChangeAspect="1" noChangeArrowheads="1" noTextEdit="1"/>
            </p:cNvSpPr>
            <p:nvPr/>
          </p:nvSpPr>
          <p:spPr bwMode="auto">
            <a:xfrm>
              <a:off x="-394" y="442"/>
              <a:ext cx="11673" cy="6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20" name="Group 16"/>
            <p:cNvGrpSpPr>
              <a:grpSpLocks/>
            </p:cNvGrpSpPr>
            <p:nvPr/>
          </p:nvGrpSpPr>
          <p:grpSpPr bwMode="auto">
            <a:xfrm>
              <a:off x="1546" y="881"/>
              <a:ext cx="7213" cy="5709"/>
              <a:chOff x="2610" y="6114"/>
              <a:chExt cx="4975" cy="4012"/>
            </a:xfrm>
          </p:grpSpPr>
          <p:sp>
            <p:nvSpPr>
              <p:cNvPr id="31" name="Line 19"/>
              <p:cNvSpPr>
                <a:spLocks noChangeShapeType="1"/>
              </p:cNvSpPr>
              <p:nvPr/>
            </p:nvSpPr>
            <p:spPr bwMode="auto">
              <a:xfrm flipV="1">
                <a:off x="2859" y="6232"/>
                <a:ext cx="0" cy="3894"/>
              </a:xfrm>
              <a:prstGeom prst="line">
                <a:avLst/>
              </a:prstGeom>
              <a:noFill/>
              <a:ln w="38100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18"/>
              <p:cNvSpPr>
                <a:spLocks noChangeShapeType="1"/>
              </p:cNvSpPr>
              <p:nvPr/>
            </p:nvSpPr>
            <p:spPr bwMode="auto">
              <a:xfrm flipV="1">
                <a:off x="2610" y="9666"/>
                <a:ext cx="4975" cy="2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Text Box 17"/>
              <p:cNvSpPr txBox="1">
                <a:spLocks noChangeArrowheads="1"/>
              </p:cNvSpPr>
              <p:nvPr/>
            </p:nvSpPr>
            <p:spPr bwMode="auto">
              <a:xfrm>
                <a:off x="3024" y="6114"/>
                <a:ext cx="1251" cy="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0" i="0" u="none" strike="noStrike" cap="none" normalizeH="0" baseline="0" dirty="0" smtClean="0">
                    <a:ln>
                      <a:noFill/>
                    </a:ln>
                    <a:solidFill>
                      <a:srgbClr val="00FFFF"/>
                    </a:solidFill>
                    <a:effectLst/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  <a:t>v(m/s)</a:t>
                </a:r>
                <a:endParaRPr kumimoji="0" lang="en-US" b="0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21" name="Group 13"/>
            <p:cNvGrpSpPr>
              <a:grpSpLocks/>
            </p:cNvGrpSpPr>
            <p:nvPr/>
          </p:nvGrpSpPr>
          <p:grpSpPr bwMode="auto">
            <a:xfrm>
              <a:off x="1920" y="2024"/>
              <a:ext cx="5173" cy="3912"/>
              <a:chOff x="1440" y="8056"/>
              <a:chExt cx="5174" cy="3912"/>
            </a:xfrm>
          </p:grpSpPr>
          <p:sp>
            <p:nvSpPr>
              <p:cNvPr id="29" name="AutoShape 15"/>
              <p:cNvSpPr>
                <a:spLocks noChangeArrowheads="1"/>
              </p:cNvSpPr>
              <p:nvPr/>
            </p:nvSpPr>
            <p:spPr bwMode="auto">
              <a:xfrm flipH="1">
                <a:off x="1455" y="8056"/>
                <a:ext cx="5159" cy="3912"/>
              </a:xfrm>
              <a:prstGeom prst="rtTriangle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Rectangle 14"/>
              <p:cNvSpPr>
                <a:spLocks noChangeArrowheads="1"/>
              </p:cNvSpPr>
              <p:nvPr/>
            </p:nvSpPr>
            <p:spPr bwMode="auto">
              <a:xfrm>
                <a:off x="1440" y="10012"/>
                <a:ext cx="5160" cy="1956"/>
              </a:xfrm>
              <a:prstGeom prst="rect">
                <a:avLst/>
              </a:prstGeom>
              <a:solidFill>
                <a:srgbClr val="FF0000">
                  <a:alpha val="13000"/>
                </a:srgbClr>
              </a:solidFill>
              <a:ln w="9525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 rot="5400000">
              <a:off x="6186" y="1915"/>
              <a:ext cx="1547" cy="1440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7800" y="1533"/>
              <a:ext cx="2278" cy="11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This yellow area is the same as the pink area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Line 10"/>
            <p:cNvSpPr>
              <a:spLocks noChangeShapeType="1"/>
            </p:cNvSpPr>
            <p:nvPr/>
          </p:nvSpPr>
          <p:spPr bwMode="auto">
            <a:xfrm rot="5400000">
              <a:off x="4100" y="890"/>
              <a:ext cx="2119" cy="504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1236" y="1725"/>
              <a:ext cx="84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10</a:t>
              </a:r>
              <a:endPara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FFFF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720" y="3328"/>
              <a:ext cx="1680" cy="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Average speed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Text Box 7"/>
            <p:cNvSpPr txBox="1">
              <a:spLocks noChangeArrowheads="1"/>
            </p:cNvSpPr>
            <p:nvPr/>
          </p:nvSpPr>
          <p:spPr bwMode="auto">
            <a:xfrm>
              <a:off x="6720" y="6099"/>
              <a:ext cx="840" cy="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30</a:t>
              </a:r>
              <a:endPara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FFFF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8" name="Text Box 6"/>
            <p:cNvSpPr txBox="1">
              <a:spLocks noChangeArrowheads="1"/>
            </p:cNvSpPr>
            <p:nvPr/>
          </p:nvSpPr>
          <p:spPr bwMode="auto">
            <a:xfrm>
              <a:off x="7800" y="6104"/>
              <a:ext cx="1108" cy="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t(s)</a:t>
              </a:r>
              <a:endPara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FFFF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982340" y="4869160"/>
            <a:ext cx="7190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FFFF"/>
                </a:solidFill>
                <a:latin typeface="+mn-lt"/>
              </a:rPr>
              <a:t>the area of the pink shape is the same as the area of the yellow triangle. Both give you the distance travelled</a:t>
            </a:r>
          </a:p>
        </p:txBody>
      </p:sp>
      <p:sp>
        <p:nvSpPr>
          <p:cNvPr id="3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916478"/>
              </p:ext>
            </p:extLst>
          </p:nvPr>
        </p:nvGraphicFramePr>
        <p:xfrm>
          <a:off x="4776675" y="2047108"/>
          <a:ext cx="4050042" cy="1712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9" name="Equation" r:id="rId3" imgW="2095500" imgH="889000" progId="Equation.3">
                  <p:embed/>
                </p:oleObj>
              </mc:Choice>
              <mc:Fallback>
                <p:oleObj name="Equation" r:id="rId3" imgW="2095500" imgH="8890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675" y="2047108"/>
                        <a:ext cx="4050042" cy="171283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065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8D75F853-9F16-451D-BF41-949EE6192ABB}" type="slidenum">
              <a:rPr lang="en-GB"/>
              <a:pPr/>
              <a:t>31</a:t>
            </a:fld>
            <a:endParaRPr lang="en-GB"/>
          </a:p>
        </p:txBody>
      </p:sp>
      <p:sp>
        <p:nvSpPr>
          <p:cNvPr id="13721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3721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graphicFrame>
        <p:nvGraphicFramePr>
          <p:cNvPr id="13722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61925" y="685800"/>
          <a:ext cx="8712200" cy="582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7" name="Chart" r:id="rId3" imgW="6743969" imgH="3810406" progId="Excel.Chart.8">
                  <p:embed/>
                </p:oleObj>
              </mc:Choice>
              <mc:Fallback>
                <p:oleObj name="Chart" r:id="rId3" imgW="6743969" imgH="3810406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" y="685800"/>
                        <a:ext cx="8712200" cy="582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22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far did it go?</a:t>
            </a:r>
          </a:p>
        </p:txBody>
      </p:sp>
      <p:grpSp>
        <p:nvGrpSpPr>
          <p:cNvPr id="137222" name="Group 13"/>
          <p:cNvGrpSpPr>
            <a:grpSpLocks/>
          </p:cNvGrpSpPr>
          <p:nvPr/>
        </p:nvGrpSpPr>
        <p:grpSpPr bwMode="auto">
          <a:xfrm>
            <a:off x="3048000" y="1752600"/>
            <a:ext cx="4889500" cy="3227388"/>
            <a:chOff x="1920" y="1104"/>
            <a:chExt cx="3080" cy="2033"/>
          </a:xfrm>
        </p:grpSpPr>
        <p:sp>
          <p:nvSpPr>
            <p:cNvPr id="137223" name="Line 4"/>
            <p:cNvSpPr>
              <a:spLocks noChangeShapeType="1"/>
            </p:cNvSpPr>
            <p:nvPr/>
          </p:nvSpPr>
          <p:spPr bwMode="auto">
            <a:xfrm>
              <a:off x="2592" y="1104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4" name="Line 5"/>
            <p:cNvSpPr>
              <a:spLocks noChangeShapeType="1"/>
            </p:cNvSpPr>
            <p:nvPr/>
          </p:nvSpPr>
          <p:spPr bwMode="auto">
            <a:xfrm>
              <a:off x="3456" y="1104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5" name="Line 6"/>
            <p:cNvSpPr>
              <a:spLocks noChangeShapeType="1"/>
            </p:cNvSpPr>
            <p:nvPr/>
          </p:nvSpPr>
          <p:spPr bwMode="auto">
            <a:xfrm flipH="1">
              <a:off x="4512" y="2400"/>
              <a:ext cx="0" cy="737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6" name="Line 7"/>
            <p:cNvSpPr>
              <a:spLocks noChangeShapeType="1"/>
            </p:cNvSpPr>
            <p:nvPr/>
          </p:nvSpPr>
          <p:spPr bwMode="auto">
            <a:xfrm flipH="1">
              <a:off x="3408" y="2400"/>
              <a:ext cx="1078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7" name="Text Box 8"/>
            <p:cNvSpPr txBox="1">
              <a:spLocks noChangeArrowheads="1"/>
            </p:cNvSpPr>
            <p:nvPr/>
          </p:nvSpPr>
          <p:spPr bwMode="auto">
            <a:xfrm>
              <a:off x="1920" y="2160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A</a:t>
              </a:r>
            </a:p>
          </p:txBody>
        </p:sp>
        <p:sp>
          <p:nvSpPr>
            <p:cNvPr id="137228" name="Text Box 9"/>
            <p:cNvSpPr txBox="1">
              <a:spLocks noChangeArrowheads="1"/>
            </p:cNvSpPr>
            <p:nvPr/>
          </p:nvSpPr>
          <p:spPr bwMode="auto">
            <a:xfrm>
              <a:off x="3744" y="2592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D</a:t>
              </a:r>
            </a:p>
          </p:txBody>
        </p:sp>
        <p:sp>
          <p:nvSpPr>
            <p:cNvPr id="137229" name="Text Box 10"/>
            <p:cNvSpPr txBox="1">
              <a:spLocks noChangeArrowheads="1"/>
            </p:cNvSpPr>
            <p:nvPr/>
          </p:nvSpPr>
          <p:spPr bwMode="auto">
            <a:xfrm>
              <a:off x="3552" y="1728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C</a:t>
              </a:r>
            </a:p>
          </p:txBody>
        </p:sp>
        <p:sp>
          <p:nvSpPr>
            <p:cNvPr id="137230" name="Text Box 11"/>
            <p:cNvSpPr txBox="1">
              <a:spLocks noChangeArrowheads="1"/>
            </p:cNvSpPr>
            <p:nvPr/>
          </p:nvSpPr>
          <p:spPr bwMode="auto">
            <a:xfrm>
              <a:off x="2710" y="2330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B</a:t>
              </a:r>
            </a:p>
          </p:txBody>
        </p:sp>
        <p:sp>
          <p:nvSpPr>
            <p:cNvPr id="137231" name="Text Box 12"/>
            <p:cNvSpPr txBox="1">
              <a:spLocks noChangeArrowheads="1"/>
            </p:cNvSpPr>
            <p:nvPr/>
          </p:nvSpPr>
          <p:spPr bwMode="auto">
            <a:xfrm>
              <a:off x="4560" y="2640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FC0B61-E10E-4045-B28E-48CBA48B836B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32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22531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2253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far did it go?</a:t>
            </a:r>
          </a:p>
        </p:txBody>
      </p:sp>
      <p:sp>
        <p:nvSpPr>
          <p:cNvPr id="22534" name="Text Box 3"/>
          <p:cNvSpPr txBox="1">
            <a:spLocks noChangeArrowheads="1"/>
          </p:cNvSpPr>
          <p:nvPr/>
        </p:nvSpPr>
        <p:spPr bwMode="auto">
          <a:xfrm>
            <a:off x="211138" y="3124200"/>
            <a:ext cx="8932862" cy="233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100">
                <a:solidFill>
                  <a:srgbClr val="66FFFF"/>
                </a:solidFill>
                <a:latin typeface="Comic Sans MS" pitchFamily="66" charset="0"/>
              </a:rPr>
              <a:t>Displacement = area under v-t  graph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>
                <a:solidFill>
                  <a:srgbClr val="66FFFF"/>
                </a:solidFill>
                <a:latin typeface="Comic Sans MS" pitchFamily="66" charset="0"/>
              </a:rPr>
              <a:t>= Triangle A     + Rectangle B + Triangle C   + Rectangle D  + Triangle E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>
                <a:solidFill>
                  <a:srgbClr val="66FFFF"/>
                </a:solidFill>
                <a:latin typeface="Comic Sans MS" pitchFamily="66" charset="0"/>
              </a:rPr>
              <a:t>= (½x30x15) +   (15x15)   + (½x10x20) +    (20x5)    + (½x15x5) 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>
                <a:solidFill>
                  <a:srgbClr val="66FFFF"/>
                </a:solidFill>
                <a:latin typeface="Comic Sans MS" pitchFamily="66" charset="0"/>
              </a:rPr>
              <a:t>=      225       +    225       +       100        +       100      +      37.5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>
                <a:solidFill>
                  <a:srgbClr val="66FFFF"/>
                </a:solidFill>
                <a:latin typeface="Comic Sans MS" pitchFamily="66" charset="0"/>
              </a:rPr>
              <a:t>=  </a:t>
            </a:r>
            <a:r>
              <a:rPr lang="en-GB" sz="2100" b="1" u="sng">
                <a:solidFill>
                  <a:srgbClr val="66FFFF"/>
                </a:solidFill>
                <a:latin typeface="Comic Sans MS" pitchFamily="66" charset="0"/>
              </a:rPr>
              <a:t>687.5 m</a:t>
            </a:r>
          </a:p>
        </p:txBody>
      </p:sp>
      <p:grpSp>
        <p:nvGrpSpPr>
          <p:cNvPr id="22535" name="Group 4"/>
          <p:cNvGrpSpPr>
            <a:grpSpLocks/>
          </p:cNvGrpSpPr>
          <p:nvPr/>
        </p:nvGrpSpPr>
        <p:grpSpPr bwMode="auto">
          <a:xfrm>
            <a:off x="381000" y="838200"/>
            <a:ext cx="4230688" cy="2392363"/>
            <a:chOff x="102" y="1001"/>
            <a:chExt cx="5488" cy="3104"/>
          </a:xfrm>
        </p:grpSpPr>
        <p:graphicFrame>
          <p:nvGraphicFramePr>
            <p:cNvPr id="22536" name="Object 5"/>
            <p:cNvGraphicFramePr>
              <a:graphicFrameLocks noChangeAspect="1"/>
            </p:cNvGraphicFramePr>
            <p:nvPr/>
          </p:nvGraphicFramePr>
          <p:xfrm>
            <a:off x="102" y="1001"/>
            <a:ext cx="5488" cy="31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63" name="Chart" r:id="rId3" imgW="6686702" imgH="3781349" progId="Excel.Chart.8">
                    <p:embed/>
                  </p:oleObj>
                </mc:Choice>
                <mc:Fallback>
                  <p:oleObj name="Chart" r:id="rId3" imgW="6686702" imgH="3781349" progId="Excel.Char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" y="1001"/>
                          <a:ext cx="5488" cy="31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37" name="Line 6"/>
            <p:cNvSpPr>
              <a:spLocks noChangeShapeType="1"/>
            </p:cNvSpPr>
            <p:nvPr/>
          </p:nvSpPr>
          <p:spPr bwMode="auto">
            <a:xfrm>
              <a:off x="2450" y="1577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38" name="Line 7"/>
            <p:cNvSpPr>
              <a:spLocks noChangeShapeType="1"/>
            </p:cNvSpPr>
            <p:nvPr/>
          </p:nvSpPr>
          <p:spPr bwMode="auto">
            <a:xfrm>
              <a:off x="3334" y="1593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39" name="Line 8"/>
            <p:cNvSpPr>
              <a:spLocks noChangeShapeType="1"/>
            </p:cNvSpPr>
            <p:nvPr/>
          </p:nvSpPr>
          <p:spPr bwMode="auto">
            <a:xfrm flipH="1">
              <a:off x="4508" y="2929"/>
              <a:ext cx="5" cy="641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40" name="Line 9"/>
            <p:cNvSpPr>
              <a:spLocks noChangeShapeType="1"/>
            </p:cNvSpPr>
            <p:nvPr/>
          </p:nvSpPr>
          <p:spPr bwMode="auto">
            <a:xfrm flipH="1">
              <a:off x="3390" y="2901"/>
              <a:ext cx="1078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41" name="Text Box 10"/>
            <p:cNvSpPr txBox="1">
              <a:spLocks noChangeArrowheads="1"/>
            </p:cNvSpPr>
            <p:nvPr/>
          </p:nvSpPr>
          <p:spPr bwMode="auto">
            <a:xfrm>
              <a:off x="1863" y="2608"/>
              <a:ext cx="440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A</a:t>
              </a:r>
            </a:p>
          </p:txBody>
        </p:sp>
        <p:sp>
          <p:nvSpPr>
            <p:cNvPr id="22542" name="Text Box 11"/>
            <p:cNvSpPr txBox="1">
              <a:spLocks noChangeArrowheads="1"/>
            </p:cNvSpPr>
            <p:nvPr/>
          </p:nvSpPr>
          <p:spPr bwMode="auto">
            <a:xfrm>
              <a:off x="3650" y="2968"/>
              <a:ext cx="441" cy="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D</a:t>
              </a:r>
            </a:p>
          </p:txBody>
        </p:sp>
        <p:sp>
          <p:nvSpPr>
            <p:cNvPr id="22543" name="Text Box 12"/>
            <p:cNvSpPr txBox="1">
              <a:spLocks noChangeArrowheads="1"/>
            </p:cNvSpPr>
            <p:nvPr/>
          </p:nvSpPr>
          <p:spPr bwMode="auto">
            <a:xfrm>
              <a:off x="3580" y="2330"/>
              <a:ext cx="441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C</a:t>
              </a:r>
            </a:p>
          </p:txBody>
        </p:sp>
        <p:sp>
          <p:nvSpPr>
            <p:cNvPr id="22544" name="Text Box 13"/>
            <p:cNvSpPr txBox="1">
              <a:spLocks noChangeArrowheads="1"/>
            </p:cNvSpPr>
            <p:nvPr/>
          </p:nvSpPr>
          <p:spPr bwMode="auto">
            <a:xfrm>
              <a:off x="2709" y="2330"/>
              <a:ext cx="441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B</a:t>
              </a:r>
            </a:p>
          </p:txBody>
        </p:sp>
        <p:sp>
          <p:nvSpPr>
            <p:cNvPr id="22545" name="Text Box 14"/>
            <p:cNvSpPr txBox="1">
              <a:spLocks noChangeArrowheads="1"/>
            </p:cNvSpPr>
            <p:nvPr/>
          </p:nvSpPr>
          <p:spPr bwMode="auto">
            <a:xfrm>
              <a:off x="4523" y="3067"/>
              <a:ext cx="441" cy="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7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33519907-5F3A-4087-8475-9C1B26BBBA6C}" type="slidenum">
              <a:rPr lang="en-GB"/>
              <a:pPr/>
              <a:t>33</a:t>
            </a:fld>
            <a:endParaRPr lang="en-GB"/>
          </a:p>
        </p:txBody>
      </p:sp>
      <p:sp>
        <p:nvSpPr>
          <p:cNvPr id="150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5053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5053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4572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dirty="0" smtClean="0"/>
              <a:t>Problem</a:t>
            </a:r>
          </a:p>
        </p:txBody>
      </p:sp>
      <p:graphicFrame>
        <p:nvGraphicFramePr>
          <p:cNvPr id="150535" name="Object 10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432768"/>
              </p:ext>
            </p:extLst>
          </p:nvPr>
        </p:nvGraphicFramePr>
        <p:xfrm>
          <a:off x="331936" y="1556792"/>
          <a:ext cx="8623424" cy="244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8" name="Document" r:id="rId3" imgW="2819400" imgH="718820" progId="Word.Document.8">
                  <p:embed/>
                </p:oleObj>
              </mc:Choice>
              <mc:Fallback>
                <p:oleObj name="Document" r:id="rId3" imgW="2819400" imgH="7188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936" y="1556792"/>
                        <a:ext cx="8623424" cy="2448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6" name="Text Box 1030"/>
          <p:cNvSpPr txBox="1">
            <a:spLocks noChangeArrowheads="1"/>
          </p:cNvSpPr>
          <p:nvPr/>
        </p:nvSpPr>
        <p:spPr bwMode="auto">
          <a:xfrm>
            <a:off x="304800" y="4159250"/>
            <a:ext cx="64043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FFFF00"/>
                </a:solidFill>
              </a:rPr>
              <a:t>2. Calculate </a:t>
            </a:r>
            <a:r>
              <a:rPr lang="en-US" dirty="0" smtClean="0">
                <a:solidFill>
                  <a:srgbClr val="FFFF00"/>
                </a:solidFill>
              </a:rPr>
              <a:t>the </a:t>
            </a:r>
            <a:r>
              <a:rPr lang="en-US" dirty="0">
                <a:solidFill>
                  <a:srgbClr val="FFFF00"/>
                </a:solidFill>
              </a:rPr>
              <a:t>total distance traveled in the 12 s</a:t>
            </a:r>
          </a:p>
        </p:txBody>
      </p:sp>
      <p:sp>
        <p:nvSpPr>
          <p:cNvPr id="337928" name="Text Box 1032"/>
          <p:cNvSpPr txBox="1">
            <a:spLocks noChangeArrowheads="1"/>
          </p:cNvSpPr>
          <p:nvPr/>
        </p:nvSpPr>
        <p:spPr bwMode="auto">
          <a:xfrm>
            <a:off x="7092280" y="4159249"/>
            <a:ext cx="15697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 smtClean="0">
                <a:solidFill>
                  <a:srgbClr val="FF3300"/>
                </a:solidFill>
              </a:rPr>
              <a:t>127.5m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92747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8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FE07769-80EF-47E8-8E14-4922C0166C3F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34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25603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2560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610600" cy="609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Velocity time graphs;  Summary</a:t>
            </a:r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10600" cy="47244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gradient of a </a:t>
            </a:r>
            <a:r>
              <a:rPr lang="en-US" smtClean="0">
                <a:solidFill>
                  <a:srgbClr val="FF0066"/>
                </a:solidFill>
              </a:rPr>
              <a:t>velocity</a:t>
            </a:r>
            <a:r>
              <a:rPr lang="en-US" smtClean="0"/>
              <a:t> time graph gives the </a:t>
            </a:r>
            <a:r>
              <a:rPr lang="en-US" smtClean="0">
                <a:solidFill>
                  <a:srgbClr val="FF0066"/>
                </a:solidFill>
              </a:rPr>
              <a:t>acceleration</a:t>
            </a:r>
            <a:r>
              <a:rPr lang="en-US" smtClean="0"/>
              <a:t> of an object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</a:t>
            </a:r>
            <a:r>
              <a:rPr lang="en-US" smtClean="0">
                <a:solidFill>
                  <a:srgbClr val="FF0066"/>
                </a:solidFill>
              </a:rPr>
              <a:t>area under a velocity time</a:t>
            </a:r>
            <a:r>
              <a:rPr lang="en-US" smtClean="0"/>
              <a:t> graph gives the </a:t>
            </a:r>
            <a:r>
              <a:rPr lang="en-US" smtClean="0">
                <a:solidFill>
                  <a:srgbClr val="FF0066"/>
                </a:solidFill>
              </a:rPr>
              <a:t>total distance travelled</a:t>
            </a:r>
          </a:p>
          <a:p>
            <a:pPr eaLnBrk="1" hangingPunct="1">
              <a:lnSpc>
                <a:spcPct val="90000"/>
              </a:lnSpc>
            </a:pPr>
            <a:r>
              <a:rPr lang="en-US" i="1" smtClean="0">
                <a:solidFill>
                  <a:srgbClr val="FF0066"/>
                </a:solidFill>
              </a:rPr>
              <a:t>Increasing</a:t>
            </a:r>
            <a:r>
              <a:rPr lang="en-US" smtClean="0">
                <a:solidFill>
                  <a:srgbClr val="FF0066"/>
                </a:solidFill>
              </a:rPr>
              <a:t> or </a:t>
            </a:r>
            <a:r>
              <a:rPr lang="en-US" i="1" smtClean="0">
                <a:solidFill>
                  <a:srgbClr val="FF0066"/>
                </a:solidFill>
              </a:rPr>
              <a:t>decreasing</a:t>
            </a:r>
            <a:r>
              <a:rPr lang="en-US" smtClean="0"/>
              <a:t> gradient gives the rate at which the </a:t>
            </a:r>
            <a:r>
              <a:rPr lang="en-US" smtClean="0">
                <a:solidFill>
                  <a:srgbClr val="FF0066"/>
                </a:solidFill>
              </a:rPr>
              <a:t>acceleration is increasing or decreasing</a:t>
            </a:r>
          </a:p>
          <a:p>
            <a:pPr eaLnBrk="1" hangingPunct="1">
              <a:lnSpc>
                <a:spcPct val="90000"/>
              </a:lnSpc>
            </a:pPr>
            <a:r>
              <a:rPr lang="en-US" i="1" smtClean="0">
                <a:solidFill>
                  <a:schemeClr val="bg1"/>
                </a:solidFill>
              </a:rPr>
              <a:t>Zero </a:t>
            </a:r>
            <a:r>
              <a:rPr lang="en-US" smtClean="0">
                <a:solidFill>
                  <a:schemeClr val="bg1"/>
                </a:solidFill>
              </a:rPr>
              <a:t>gradient</a:t>
            </a:r>
            <a:r>
              <a:rPr lang="en-US" smtClean="0"/>
              <a:t> means the object is travelling at </a:t>
            </a:r>
            <a:r>
              <a:rPr lang="en-US" smtClean="0">
                <a:solidFill>
                  <a:schemeClr val="bg1"/>
                </a:solidFill>
              </a:rPr>
              <a:t>constant speed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6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9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35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4099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 smtClean="0"/>
              <a:t>Distance-Time</a:t>
            </a:r>
            <a:br>
              <a:rPr lang="en-GB" sz="6000" dirty="0" smtClean="0"/>
            </a:br>
            <a:r>
              <a:rPr lang="en-GB" sz="6000" dirty="0" smtClean="0"/>
              <a:t>GRAPHS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 smtClean="0"/>
              <a:t>S1-S3 Physics    Transport</a:t>
            </a: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32094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C72CC84-B88D-4A2B-A93C-6AB500E076E5}" type="slidenum">
              <a:rPr lang="en-GB" sz="2000" smtClean="0">
                <a:solidFill>
                  <a:schemeClr val="accent1"/>
                </a:solidFill>
              </a:rPr>
              <a:pPr eaLnBrk="1" hangingPunct="1"/>
              <a:t>36</a:t>
            </a:fld>
            <a:endParaRPr lang="en-GB" sz="2000" smtClean="0">
              <a:solidFill>
                <a:schemeClr val="accent1"/>
              </a:solidFill>
            </a:endParaRPr>
          </a:p>
        </p:txBody>
      </p:sp>
      <p:sp>
        <p:nvSpPr>
          <p:cNvPr id="212995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21299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graphicFrame>
        <p:nvGraphicFramePr>
          <p:cNvPr id="366594" name="Group 2"/>
          <p:cNvGraphicFramePr>
            <a:graphicFrameLocks noGrp="1"/>
          </p:cNvGraphicFramePr>
          <p:nvPr/>
        </p:nvGraphicFramePr>
        <p:xfrm>
          <a:off x="1905000" y="1524000"/>
          <a:ext cx="5791200" cy="3454400"/>
        </p:xfrm>
        <a:graphic>
          <a:graphicData uri="http://schemas.openxmlformats.org/drawingml/2006/table">
            <a:tbl>
              <a:tblPr/>
              <a:tblGrid>
                <a:gridCol w="1158875"/>
                <a:gridCol w="1157288"/>
                <a:gridCol w="1158875"/>
                <a:gridCol w="1157287"/>
                <a:gridCol w="1158875"/>
              </a:tblGrid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3029" name="Rectangle 3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Distance-time graphs</a:t>
            </a:r>
          </a:p>
        </p:txBody>
      </p:sp>
      <p:sp>
        <p:nvSpPr>
          <p:cNvPr id="213030" name="Text Box 35"/>
          <p:cNvSpPr txBox="1">
            <a:spLocks noChangeArrowheads="1"/>
          </p:cNvSpPr>
          <p:nvPr/>
        </p:nvSpPr>
        <p:spPr bwMode="auto">
          <a:xfrm>
            <a:off x="1143000" y="1066800"/>
            <a:ext cx="762000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40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30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20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10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0</a:t>
            </a:r>
          </a:p>
        </p:txBody>
      </p:sp>
      <p:sp>
        <p:nvSpPr>
          <p:cNvPr id="213031" name="Text Box 36"/>
          <p:cNvSpPr txBox="1">
            <a:spLocks noChangeArrowheads="1"/>
          </p:cNvSpPr>
          <p:nvPr/>
        </p:nvSpPr>
        <p:spPr bwMode="auto">
          <a:xfrm>
            <a:off x="2743200" y="5105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20	   40	     60	        80	100</a:t>
            </a:r>
          </a:p>
        </p:txBody>
      </p:sp>
      <p:sp>
        <p:nvSpPr>
          <p:cNvPr id="366629" name="Line 37"/>
          <p:cNvSpPr>
            <a:spLocks noChangeShapeType="1"/>
          </p:cNvSpPr>
          <p:nvPr/>
        </p:nvSpPr>
        <p:spPr bwMode="auto">
          <a:xfrm flipV="1">
            <a:off x="1905000" y="4114800"/>
            <a:ext cx="1143000" cy="8382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6630" name="Line 38"/>
          <p:cNvSpPr>
            <a:spLocks noChangeShapeType="1"/>
          </p:cNvSpPr>
          <p:nvPr/>
        </p:nvSpPr>
        <p:spPr bwMode="auto">
          <a:xfrm flipV="1">
            <a:off x="3048000" y="4114800"/>
            <a:ext cx="1219200" cy="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6631" name="Line 39"/>
          <p:cNvSpPr>
            <a:spLocks noChangeShapeType="1"/>
          </p:cNvSpPr>
          <p:nvPr/>
        </p:nvSpPr>
        <p:spPr bwMode="auto">
          <a:xfrm flipV="1">
            <a:off x="4267200" y="1524000"/>
            <a:ext cx="1066800" cy="25908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6632" name="Line 40"/>
          <p:cNvSpPr>
            <a:spLocks noChangeShapeType="1"/>
          </p:cNvSpPr>
          <p:nvPr/>
        </p:nvSpPr>
        <p:spPr bwMode="auto">
          <a:xfrm flipH="1" flipV="1">
            <a:off x="5334000" y="1524000"/>
            <a:ext cx="2362200" cy="34290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366633" name="Group 41"/>
          <p:cNvGrpSpPr>
            <a:grpSpLocks/>
          </p:cNvGrpSpPr>
          <p:nvPr/>
        </p:nvGrpSpPr>
        <p:grpSpPr bwMode="auto">
          <a:xfrm>
            <a:off x="6400800" y="1066800"/>
            <a:ext cx="2743200" cy="1752600"/>
            <a:chOff x="4032" y="672"/>
            <a:chExt cx="1728" cy="1104"/>
          </a:xfrm>
        </p:grpSpPr>
        <p:sp>
          <p:nvSpPr>
            <p:cNvPr id="213048" name="Text Box 42"/>
            <p:cNvSpPr txBox="1">
              <a:spLocks noChangeArrowheads="1"/>
            </p:cNvSpPr>
            <p:nvPr/>
          </p:nvSpPr>
          <p:spPr bwMode="auto">
            <a:xfrm>
              <a:off x="4128" y="672"/>
              <a:ext cx="1632" cy="86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4) Diagonal line downwards =</a:t>
              </a:r>
            </a:p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9" name="AutoShape 43"/>
            <p:cNvSpPr>
              <a:spLocks noChangeArrowheads="1"/>
            </p:cNvSpPr>
            <p:nvPr/>
          </p:nvSpPr>
          <p:spPr bwMode="auto">
            <a:xfrm rot="8416817">
              <a:off x="4032" y="1632"/>
              <a:ext cx="716" cy="144"/>
            </a:xfrm>
            <a:prstGeom prst="rightArrow">
              <a:avLst>
                <a:gd name="adj1" fmla="val 50000"/>
                <a:gd name="adj2" fmla="val 124306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6636" name="Group 44"/>
          <p:cNvGrpSpPr>
            <a:grpSpLocks/>
          </p:cNvGrpSpPr>
          <p:nvPr/>
        </p:nvGrpSpPr>
        <p:grpSpPr bwMode="auto">
          <a:xfrm>
            <a:off x="4191000" y="3124200"/>
            <a:ext cx="4648200" cy="3595688"/>
            <a:chOff x="2640" y="1968"/>
            <a:chExt cx="2928" cy="2265"/>
          </a:xfrm>
        </p:grpSpPr>
        <p:sp>
          <p:nvSpPr>
            <p:cNvPr id="213046" name="Text Box 45"/>
            <p:cNvSpPr txBox="1">
              <a:spLocks noChangeArrowheads="1"/>
            </p:cNvSpPr>
            <p:nvPr/>
          </p:nvSpPr>
          <p:spPr bwMode="auto">
            <a:xfrm>
              <a:off x="2640" y="3600"/>
              <a:ext cx="2928" cy="63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3) Steeper diagonal line =</a:t>
              </a:r>
            </a:p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7" name="AutoShape 46"/>
            <p:cNvSpPr>
              <a:spLocks noChangeArrowheads="1"/>
            </p:cNvSpPr>
            <p:nvPr/>
          </p:nvSpPr>
          <p:spPr bwMode="auto">
            <a:xfrm rot="-5783162">
              <a:off x="2283" y="2709"/>
              <a:ext cx="1632" cy="149"/>
            </a:xfrm>
            <a:prstGeom prst="rightArrow">
              <a:avLst>
                <a:gd name="adj1" fmla="val 50000"/>
                <a:gd name="adj2" fmla="val 273826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6639" name="Group 47"/>
          <p:cNvGrpSpPr>
            <a:grpSpLocks/>
          </p:cNvGrpSpPr>
          <p:nvPr/>
        </p:nvGrpSpPr>
        <p:grpSpPr bwMode="auto">
          <a:xfrm>
            <a:off x="381000" y="4570413"/>
            <a:ext cx="2819400" cy="2149475"/>
            <a:chOff x="240" y="2879"/>
            <a:chExt cx="1776" cy="1354"/>
          </a:xfrm>
        </p:grpSpPr>
        <p:sp>
          <p:nvSpPr>
            <p:cNvPr id="213044" name="Text Box 48"/>
            <p:cNvSpPr txBox="1">
              <a:spLocks noChangeArrowheads="1"/>
            </p:cNvSpPr>
            <p:nvPr/>
          </p:nvSpPr>
          <p:spPr bwMode="auto">
            <a:xfrm>
              <a:off x="240" y="3600"/>
              <a:ext cx="1776" cy="63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Diagonal line =</a:t>
              </a:r>
            </a:p>
            <a:p>
              <a:pPr algn="ctr" eaLnBrk="1" hangingPunct="1">
                <a:spcBef>
                  <a:spcPct val="50000"/>
                </a:spcBef>
                <a:buFontTx/>
                <a:buAutoNum type="arabicParenR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5" name="AutoShape 49"/>
            <p:cNvSpPr>
              <a:spLocks noChangeArrowheads="1"/>
            </p:cNvSpPr>
            <p:nvPr/>
          </p:nvSpPr>
          <p:spPr bwMode="auto">
            <a:xfrm rot="-5828502">
              <a:off x="1197" y="3170"/>
              <a:ext cx="720" cy="137"/>
            </a:xfrm>
            <a:prstGeom prst="rightArrow">
              <a:avLst>
                <a:gd name="adj1" fmla="val 50000"/>
                <a:gd name="adj2" fmla="val 131387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6642" name="Group 50"/>
          <p:cNvGrpSpPr>
            <a:grpSpLocks/>
          </p:cNvGrpSpPr>
          <p:nvPr/>
        </p:nvGrpSpPr>
        <p:grpSpPr bwMode="auto">
          <a:xfrm>
            <a:off x="228600" y="1066800"/>
            <a:ext cx="3049588" cy="2959100"/>
            <a:chOff x="144" y="672"/>
            <a:chExt cx="1921" cy="1864"/>
          </a:xfrm>
        </p:grpSpPr>
        <p:sp>
          <p:nvSpPr>
            <p:cNvPr id="213042" name="Text Box 51"/>
            <p:cNvSpPr txBox="1">
              <a:spLocks noChangeArrowheads="1"/>
            </p:cNvSpPr>
            <p:nvPr/>
          </p:nvSpPr>
          <p:spPr bwMode="auto">
            <a:xfrm>
              <a:off x="144" y="672"/>
              <a:ext cx="1920" cy="63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2) Horizontal line =</a:t>
              </a:r>
            </a:p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3" name="AutoShape 52"/>
            <p:cNvSpPr>
              <a:spLocks noChangeArrowheads="1"/>
            </p:cNvSpPr>
            <p:nvPr/>
          </p:nvSpPr>
          <p:spPr bwMode="auto">
            <a:xfrm rot="3676838">
              <a:off x="1301" y="1771"/>
              <a:ext cx="1336" cy="193"/>
            </a:xfrm>
            <a:prstGeom prst="rightArrow">
              <a:avLst>
                <a:gd name="adj1" fmla="val 50000"/>
                <a:gd name="adj2" fmla="val 173057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3040" name="Text Box 53"/>
          <p:cNvSpPr txBox="1">
            <a:spLocks noChangeArrowheads="1"/>
          </p:cNvSpPr>
          <p:nvPr/>
        </p:nvSpPr>
        <p:spPr bwMode="auto">
          <a:xfrm>
            <a:off x="0" y="2667000"/>
            <a:ext cx="12192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Distance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(metres)</a:t>
            </a:r>
          </a:p>
        </p:txBody>
      </p:sp>
      <p:sp>
        <p:nvSpPr>
          <p:cNvPr id="213041" name="Text Box 54"/>
          <p:cNvSpPr txBox="1">
            <a:spLocks noChangeArrowheads="1"/>
          </p:cNvSpPr>
          <p:nvPr/>
        </p:nvSpPr>
        <p:spPr bwMode="auto">
          <a:xfrm>
            <a:off x="7924800" y="4038600"/>
            <a:ext cx="121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Time/s</a:t>
            </a:r>
          </a:p>
        </p:txBody>
      </p:sp>
    </p:spTree>
    <p:extLst>
      <p:ext uri="{BB962C8B-B14F-4D97-AF65-F5344CB8AC3E}">
        <p14:creationId xmlns:p14="http://schemas.microsoft.com/office/powerpoint/2010/main" val="408524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6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6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6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29" grpId="0" animBg="1"/>
      <p:bldP spid="366630" grpId="0" animBg="1"/>
      <p:bldP spid="366631" grpId="0" animBg="1"/>
      <p:bldP spid="36663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48DE1F84-9B86-47E4-A639-F9EECFA7C70F}" type="slidenum">
              <a:rPr lang="en-GB"/>
              <a:pPr/>
              <a:t>37</a:t>
            </a:fld>
            <a:endParaRPr lang="en-GB"/>
          </a:p>
        </p:txBody>
      </p:sp>
      <p:sp>
        <p:nvSpPr>
          <p:cNvPr id="14848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4848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4848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153400" cy="381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Distance time graphs ;  Summary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341438"/>
            <a:ext cx="7772400" cy="4800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The gradient of a </a:t>
            </a:r>
            <a:r>
              <a:rPr lang="en-US" smtClean="0">
                <a:solidFill>
                  <a:srgbClr val="FF0066"/>
                </a:solidFill>
              </a:rPr>
              <a:t>distance time</a:t>
            </a:r>
            <a:r>
              <a:rPr lang="en-US" smtClean="0"/>
              <a:t> graph gives the </a:t>
            </a:r>
            <a:r>
              <a:rPr lang="en-US" smtClean="0">
                <a:solidFill>
                  <a:srgbClr val="FF0066"/>
                </a:solidFill>
              </a:rPr>
              <a:t>velocity</a:t>
            </a:r>
          </a:p>
          <a:p>
            <a:pPr eaLnBrk="1" hangingPunct="1"/>
            <a:r>
              <a:rPr lang="en-US" i="1" smtClean="0">
                <a:solidFill>
                  <a:srgbClr val="FF0066"/>
                </a:solidFill>
              </a:rPr>
              <a:t>increasing</a:t>
            </a:r>
            <a:r>
              <a:rPr lang="en-US" smtClean="0"/>
              <a:t> gradient means object is </a:t>
            </a:r>
            <a:r>
              <a:rPr lang="en-US" smtClean="0">
                <a:solidFill>
                  <a:srgbClr val="FF0066"/>
                </a:solidFill>
              </a:rPr>
              <a:t>accelerating</a:t>
            </a:r>
          </a:p>
          <a:p>
            <a:pPr eaLnBrk="1" hangingPunct="1"/>
            <a:r>
              <a:rPr lang="en-US" i="1" smtClean="0">
                <a:solidFill>
                  <a:srgbClr val="FF0066"/>
                </a:solidFill>
              </a:rPr>
              <a:t>decreasing</a:t>
            </a:r>
            <a:r>
              <a:rPr lang="en-US" smtClean="0"/>
              <a:t> gradient means object is </a:t>
            </a:r>
            <a:r>
              <a:rPr lang="en-US" smtClean="0">
                <a:solidFill>
                  <a:srgbClr val="FF0066"/>
                </a:solidFill>
              </a:rPr>
              <a:t>decelerating</a:t>
            </a:r>
          </a:p>
          <a:p>
            <a:pPr eaLnBrk="1" hangingPunct="1"/>
            <a:r>
              <a:rPr lang="en-US" i="1" smtClean="0">
                <a:solidFill>
                  <a:srgbClr val="FF0066"/>
                </a:solidFill>
              </a:rPr>
              <a:t>zero</a:t>
            </a:r>
            <a:r>
              <a:rPr lang="en-US" smtClean="0">
                <a:solidFill>
                  <a:srgbClr val="FF0066"/>
                </a:solidFill>
              </a:rPr>
              <a:t> </a:t>
            </a:r>
            <a:r>
              <a:rPr lang="en-US" smtClean="0"/>
              <a:t>gradient means object is </a:t>
            </a:r>
            <a:r>
              <a:rPr lang="en-US" smtClean="0">
                <a:solidFill>
                  <a:srgbClr val="FF0066"/>
                </a:solidFill>
              </a:rPr>
              <a:t>stationary</a:t>
            </a:r>
          </a:p>
        </p:txBody>
      </p:sp>
    </p:spTree>
    <p:extLst>
      <p:ext uri="{BB962C8B-B14F-4D97-AF65-F5344CB8AC3E}">
        <p14:creationId xmlns:p14="http://schemas.microsoft.com/office/powerpoint/2010/main" val="255232532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33519907-5F3A-4087-8475-9C1B26BBBA6C}" type="slidenum">
              <a:rPr lang="en-GB"/>
              <a:pPr/>
              <a:t>38</a:t>
            </a:fld>
            <a:endParaRPr lang="en-GB"/>
          </a:p>
        </p:txBody>
      </p:sp>
      <p:sp>
        <p:nvSpPr>
          <p:cNvPr id="150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5053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5053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4572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Problems</a:t>
            </a:r>
          </a:p>
        </p:txBody>
      </p:sp>
      <p:graphicFrame>
        <p:nvGraphicFramePr>
          <p:cNvPr id="150533" name="Object 1027"/>
          <p:cNvGraphicFramePr>
            <a:graphicFrameLocks noGrp="1"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505107138"/>
              </p:ext>
            </p:extLst>
          </p:nvPr>
        </p:nvGraphicFramePr>
        <p:xfrm>
          <a:off x="305606" y="2060848"/>
          <a:ext cx="8838394" cy="3024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4" name="Document" r:id="rId3" imgW="2811780" imgH="746760" progId="Word.Document.8">
                  <p:embed/>
                </p:oleObj>
              </mc:Choice>
              <mc:Fallback>
                <p:oleObj name="Document" r:id="rId3" imgW="2811780" imgH="7467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606" y="2060848"/>
                        <a:ext cx="8838394" cy="30243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4" name="Text Box 1028"/>
          <p:cNvSpPr txBox="1">
            <a:spLocks noChangeArrowheads="1"/>
          </p:cNvSpPr>
          <p:nvPr/>
        </p:nvSpPr>
        <p:spPr bwMode="auto">
          <a:xfrm>
            <a:off x="827584" y="836712"/>
            <a:ext cx="78181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buAutoNum type="arabicPeriod"/>
            </a:pPr>
            <a:r>
              <a:rPr lang="en-US" dirty="0" smtClean="0">
                <a:solidFill>
                  <a:srgbClr val="FFFF00"/>
                </a:solidFill>
              </a:rPr>
              <a:t>Describe  the motion of the vehicle during the 12s journey</a:t>
            </a: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FFFF00"/>
                </a:solidFill>
              </a:rPr>
              <a:t>Calculate </a:t>
            </a:r>
            <a:r>
              <a:rPr lang="en-US" dirty="0">
                <a:solidFill>
                  <a:srgbClr val="FFFF00"/>
                </a:solidFill>
              </a:rPr>
              <a:t>the </a:t>
            </a:r>
            <a:r>
              <a:rPr lang="en-US" dirty="0" smtClean="0">
                <a:solidFill>
                  <a:srgbClr val="FFFF00"/>
                </a:solidFill>
              </a:rPr>
              <a:t>average speed </a:t>
            </a:r>
            <a:r>
              <a:rPr lang="en-US" dirty="0">
                <a:solidFill>
                  <a:srgbClr val="FFFF00"/>
                </a:solidFill>
              </a:rPr>
              <a:t>over OA AB and BC</a:t>
            </a:r>
          </a:p>
        </p:txBody>
      </p:sp>
      <p:sp>
        <p:nvSpPr>
          <p:cNvPr id="337927" name="Text Box 1031"/>
          <p:cNvSpPr txBox="1">
            <a:spLocks noChangeArrowheads="1"/>
          </p:cNvSpPr>
          <p:nvPr/>
        </p:nvSpPr>
        <p:spPr bwMode="auto">
          <a:xfrm>
            <a:off x="5148064" y="5762873"/>
            <a:ext cx="33852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FF3300"/>
                </a:solidFill>
              </a:rPr>
              <a:t>5m/s</a:t>
            </a:r>
            <a:r>
              <a:rPr lang="en-US" dirty="0" smtClean="0">
                <a:solidFill>
                  <a:srgbClr val="FF3300"/>
                </a:solidFill>
              </a:rPr>
              <a:t>, 0m/s, 3.75m/s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22540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BB67A0-80EC-4165-A430-DC157EC42711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4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6147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614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9538" y="116632"/>
            <a:ext cx="7207250" cy="1872207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None/>
            </a:pPr>
            <a:r>
              <a:rPr lang="en-US" sz="2400" dirty="0" smtClean="0">
                <a:latin typeface="Comic Sans MS" pitchFamily="66" charset="0"/>
              </a:rPr>
              <a:t>The </a:t>
            </a:r>
            <a:r>
              <a:rPr lang="en-US" sz="2400" dirty="0">
                <a:latin typeface="Comic Sans MS" pitchFamily="66" charset="0"/>
              </a:rPr>
              <a:t>motion of any object can be represented by a </a:t>
            </a:r>
            <a:r>
              <a:rPr lang="en-US" sz="2400" b="1" dirty="0">
                <a:latin typeface="Comic Sans MS" pitchFamily="66" charset="0"/>
              </a:rPr>
              <a:t>line </a:t>
            </a:r>
            <a:r>
              <a:rPr lang="en-US" sz="2400" dirty="0">
                <a:latin typeface="Comic Sans MS" pitchFamily="66" charset="0"/>
              </a:rPr>
              <a:t>drawn on a </a:t>
            </a:r>
            <a:r>
              <a:rPr lang="en-US" sz="2400" b="1" dirty="0">
                <a:latin typeface="Comic Sans MS" pitchFamily="66" charset="0"/>
              </a:rPr>
              <a:t>speed-time or velocity-time </a:t>
            </a:r>
            <a:r>
              <a:rPr lang="en-US" sz="2400" b="1" dirty="0" smtClean="0">
                <a:latin typeface="Comic Sans MS" pitchFamily="66" charset="0"/>
              </a:rPr>
              <a:t>graph. </a:t>
            </a:r>
            <a:r>
              <a:rPr lang="en-US" sz="2400" dirty="0" smtClean="0">
                <a:latin typeface="Comic Sans MS" pitchFamily="66" charset="0"/>
              </a:rPr>
              <a:t>This</a:t>
            </a:r>
            <a:r>
              <a:rPr lang="en-GB" sz="2400" dirty="0" smtClean="0"/>
              <a:t> </a:t>
            </a:r>
            <a:r>
              <a:rPr lang="en-GB" sz="2400" dirty="0"/>
              <a:t>give a visual indication of how objects are moving.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65164" y="3960813"/>
            <a:ext cx="8135939" cy="2733675"/>
            <a:chOff x="665164" y="3960813"/>
            <a:chExt cx="8135939" cy="2733675"/>
          </a:xfrm>
        </p:grpSpPr>
        <p:grpSp>
          <p:nvGrpSpPr>
            <p:cNvPr id="6151" name="Group 4"/>
            <p:cNvGrpSpPr>
              <a:grpSpLocks/>
            </p:cNvGrpSpPr>
            <p:nvPr/>
          </p:nvGrpSpPr>
          <p:grpSpPr bwMode="auto">
            <a:xfrm>
              <a:off x="665164" y="4072731"/>
              <a:ext cx="2519363" cy="2486025"/>
              <a:chOff x="442" y="2614"/>
              <a:chExt cx="1587" cy="1566"/>
            </a:xfrm>
          </p:grpSpPr>
          <p:grpSp>
            <p:nvGrpSpPr>
              <p:cNvPr id="6164" name="Group 5"/>
              <p:cNvGrpSpPr>
                <a:grpSpLocks/>
              </p:cNvGrpSpPr>
              <p:nvPr/>
            </p:nvGrpSpPr>
            <p:grpSpPr bwMode="auto">
              <a:xfrm>
                <a:off x="442" y="2614"/>
                <a:ext cx="1304" cy="1361"/>
                <a:chOff x="442" y="2614"/>
                <a:chExt cx="1304" cy="1361"/>
              </a:xfrm>
            </p:grpSpPr>
            <p:sp>
              <p:nvSpPr>
                <p:cNvPr id="6167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442" y="2954"/>
                  <a:ext cx="1191" cy="567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442" y="2614"/>
                  <a:ext cx="0" cy="1361"/>
                </a:xfrm>
                <a:prstGeom prst="line">
                  <a:avLst/>
                </a:prstGeom>
                <a:noFill/>
                <a:ln w="38100">
                  <a:solidFill>
                    <a:srgbClr val="66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" name="Line 8"/>
                <p:cNvSpPr>
                  <a:spLocks noChangeShapeType="1"/>
                </p:cNvSpPr>
                <p:nvPr/>
              </p:nvSpPr>
              <p:spPr bwMode="auto">
                <a:xfrm>
                  <a:off x="442" y="3975"/>
                  <a:ext cx="1304" cy="0"/>
                </a:xfrm>
                <a:prstGeom prst="line">
                  <a:avLst/>
                </a:prstGeom>
                <a:noFill/>
                <a:ln w="38100">
                  <a:solidFill>
                    <a:srgbClr val="66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6165" name="Text Box 9"/>
              <p:cNvSpPr txBox="1">
                <a:spLocks noChangeArrowheads="1"/>
              </p:cNvSpPr>
              <p:nvPr/>
            </p:nvSpPr>
            <p:spPr bwMode="auto">
              <a:xfrm>
                <a:off x="1292" y="3988"/>
                <a:ext cx="73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 dirty="0">
                    <a:solidFill>
                      <a:srgbClr val="66FFFF"/>
                    </a:solidFill>
                    <a:latin typeface="Tahoma" pitchFamily="34" charset="0"/>
                  </a:rPr>
                  <a:t>Time (s)</a:t>
                </a:r>
              </a:p>
            </p:txBody>
          </p:sp>
        </p:grpSp>
        <p:grpSp>
          <p:nvGrpSpPr>
            <p:cNvPr id="6152" name="Group 11"/>
            <p:cNvGrpSpPr>
              <a:grpSpLocks/>
            </p:cNvGrpSpPr>
            <p:nvPr/>
          </p:nvGrpSpPr>
          <p:grpSpPr bwMode="auto">
            <a:xfrm>
              <a:off x="3046414" y="3960813"/>
              <a:ext cx="2874963" cy="2673350"/>
              <a:chOff x="1919" y="2496"/>
              <a:chExt cx="1811" cy="1684"/>
            </a:xfrm>
          </p:grpSpPr>
          <p:sp>
            <p:nvSpPr>
              <p:cNvPr id="6159" name="Line 12"/>
              <p:cNvSpPr>
                <a:spLocks noChangeShapeType="1"/>
              </p:cNvSpPr>
              <p:nvPr/>
            </p:nvSpPr>
            <p:spPr bwMode="auto">
              <a:xfrm flipV="1">
                <a:off x="2143" y="2954"/>
                <a:ext cx="1191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160" name="Line 13"/>
              <p:cNvSpPr>
                <a:spLocks noChangeShapeType="1"/>
              </p:cNvSpPr>
              <p:nvPr/>
            </p:nvSpPr>
            <p:spPr bwMode="auto">
              <a:xfrm flipV="1">
                <a:off x="2143" y="2614"/>
                <a:ext cx="0" cy="1361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161" name="Line 14"/>
              <p:cNvSpPr>
                <a:spLocks noChangeShapeType="1"/>
              </p:cNvSpPr>
              <p:nvPr/>
            </p:nvSpPr>
            <p:spPr bwMode="auto">
              <a:xfrm>
                <a:off x="2143" y="3975"/>
                <a:ext cx="1304" cy="0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162" name="Text Box 15"/>
              <p:cNvSpPr txBox="1">
                <a:spLocks noChangeArrowheads="1"/>
              </p:cNvSpPr>
              <p:nvPr/>
            </p:nvSpPr>
            <p:spPr bwMode="auto">
              <a:xfrm>
                <a:off x="2993" y="3988"/>
                <a:ext cx="73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rgbClr val="66FFFF"/>
                    </a:solidFill>
                    <a:latin typeface="Tahoma" pitchFamily="34" charset="0"/>
                  </a:rPr>
                  <a:t>Time (s)</a:t>
                </a:r>
              </a:p>
            </p:txBody>
          </p:sp>
          <p:sp>
            <p:nvSpPr>
              <p:cNvPr id="6163" name="Text Box 16"/>
              <p:cNvSpPr txBox="1">
                <a:spLocks noChangeArrowheads="1"/>
              </p:cNvSpPr>
              <p:nvPr/>
            </p:nvSpPr>
            <p:spPr bwMode="auto">
              <a:xfrm rot="16200000">
                <a:off x="1503" y="2912"/>
                <a:ext cx="1025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 dirty="0" smtClean="0">
                    <a:solidFill>
                      <a:srgbClr val="66FFFF"/>
                    </a:solidFill>
                    <a:latin typeface="Tahoma" pitchFamily="34" charset="0"/>
                  </a:rPr>
                  <a:t>Velocity </a:t>
                </a:r>
                <a:r>
                  <a:rPr lang="en-GB" sz="1400" dirty="0">
                    <a:solidFill>
                      <a:srgbClr val="66FFFF"/>
                    </a:solidFill>
                    <a:latin typeface="Tahoma" pitchFamily="34" charset="0"/>
                  </a:rPr>
                  <a:t>(</a:t>
                </a:r>
                <a:r>
                  <a:rPr lang="en-GB" sz="1400" dirty="0" smtClean="0">
                    <a:solidFill>
                      <a:srgbClr val="66FFFF"/>
                    </a:solidFill>
                    <a:latin typeface="Tahoma" pitchFamily="34" charset="0"/>
                  </a:rPr>
                  <a:t>ms</a:t>
                </a:r>
                <a:r>
                  <a:rPr lang="en-GB" sz="1400" baseline="30000" dirty="0" smtClean="0">
                    <a:solidFill>
                      <a:srgbClr val="66FFFF"/>
                    </a:solidFill>
                    <a:latin typeface="Tahoma" pitchFamily="34" charset="0"/>
                  </a:rPr>
                  <a:t>-1</a:t>
                </a:r>
                <a:r>
                  <a:rPr lang="en-GB" sz="1400" dirty="0" smtClean="0">
                    <a:solidFill>
                      <a:srgbClr val="66FFFF"/>
                    </a:solidFill>
                    <a:latin typeface="Tahoma" pitchFamily="34" charset="0"/>
                  </a:rPr>
                  <a:t>)</a:t>
                </a:r>
                <a:endParaRPr lang="en-GB" sz="1400" dirty="0">
                  <a:solidFill>
                    <a:srgbClr val="66FFFF"/>
                  </a:solidFill>
                  <a:latin typeface="Tahoma" pitchFamily="34" charset="0"/>
                </a:endParaRPr>
              </a:p>
            </p:txBody>
          </p:sp>
        </p:grpSp>
        <p:grpSp>
          <p:nvGrpSpPr>
            <p:cNvPr id="6153" name="Group 17"/>
            <p:cNvGrpSpPr>
              <a:grpSpLocks/>
            </p:cNvGrpSpPr>
            <p:nvPr/>
          </p:nvGrpSpPr>
          <p:grpSpPr bwMode="auto">
            <a:xfrm>
              <a:off x="6281740" y="4208463"/>
              <a:ext cx="2519363" cy="2486025"/>
              <a:chOff x="3957" y="2613"/>
              <a:chExt cx="1587" cy="1566"/>
            </a:xfrm>
          </p:grpSpPr>
          <p:sp>
            <p:nvSpPr>
              <p:cNvPr id="6154" name="Line 18"/>
              <p:cNvSpPr>
                <a:spLocks noChangeShapeType="1"/>
              </p:cNvSpPr>
              <p:nvPr/>
            </p:nvSpPr>
            <p:spPr bwMode="auto">
              <a:xfrm>
                <a:off x="3957" y="2954"/>
                <a:ext cx="1248" cy="62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155" name="Line 19"/>
              <p:cNvSpPr>
                <a:spLocks noChangeShapeType="1"/>
              </p:cNvSpPr>
              <p:nvPr/>
            </p:nvSpPr>
            <p:spPr bwMode="auto">
              <a:xfrm flipV="1">
                <a:off x="3957" y="2613"/>
                <a:ext cx="0" cy="1361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156" name="Line 20"/>
              <p:cNvSpPr>
                <a:spLocks noChangeShapeType="1"/>
              </p:cNvSpPr>
              <p:nvPr/>
            </p:nvSpPr>
            <p:spPr bwMode="auto">
              <a:xfrm>
                <a:off x="3957" y="3974"/>
                <a:ext cx="1304" cy="0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157" name="Text Box 21"/>
              <p:cNvSpPr txBox="1">
                <a:spLocks noChangeArrowheads="1"/>
              </p:cNvSpPr>
              <p:nvPr/>
            </p:nvSpPr>
            <p:spPr bwMode="auto">
              <a:xfrm>
                <a:off x="4807" y="3987"/>
                <a:ext cx="73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rgbClr val="66FFFF"/>
                    </a:solidFill>
                    <a:latin typeface="Tahoma" pitchFamily="34" charset="0"/>
                  </a:rPr>
                  <a:t>Time (s)</a:t>
                </a:r>
              </a:p>
            </p:txBody>
          </p:sp>
        </p:grpSp>
      </p:grpSp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168673" y="1967458"/>
            <a:ext cx="8536782" cy="309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FFFF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FFFF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FFFF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+mn-lt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sz="2400" dirty="0" smtClean="0"/>
              <a:t>Examples</a:t>
            </a:r>
            <a:br>
              <a:rPr lang="en-GB" sz="2400" dirty="0" smtClean="0"/>
            </a:br>
            <a:r>
              <a:rPr lang="en-GB" sz="2400" dirty="0" smtClean="0">
                <a:sym typeface="Wingdings"/>
              </a:rPr>
              <a:t></a:t>
            </a:r>
            <a:r>
              <a:rPr lang="en-GB" sz="2400" dirty="0" smtClean="0">
                <a:solidFill>
                  <a:schemeClr val="bg1"/>
                </a:solidFill>
              </a:rPr>
              <a:t>Speeding up</a:t>
            </a:r>
            <a:r>
              <a:rPr lang="en-GB" sz="2400" dirty="0" smtClean="0"/>
              <a:t>	 </a:t>
            </a:r>
            <a:r>
              <a:rPr lang="en-GB" sz="2400" dirty="0">
                <a:sym typeface="Wingdings"/>
              </a:rPr>
              <a:t></a:t>
            </a:r>
            <a:r>
              <a:rPr lang="en-GB" sz="2400" dirty="0" smtClean="0"/>
              <a:t> Uniform/		</a:t>
            </a:r>
            <a:r>
              <a:rPr lang="en-GB" sz="2400" dirty="0">
                <a:sym typeface="Wingdings"/>
              </a:rPr>
              <a:t>  </a:t>
            </a:r>
            <a:r>
              <a:rPr lang="en-GB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Slowing down</a:t>
            </a:r>
            <a:r>
              <a:rPr lang="en-GB" sz="2400" dirty="0" smtClean="0">
                <a:solidFill>
                  <a:srgbClr val="FF0066"/>
                </a:solidFill>
              </a:rPr>
              <a:t/>
            </a:r>
            <a:br>
              <a:rPr lang="en-GB" sz="2400" dirty="0" smtClean="0">
                <a:solidFill>
                  <a:srgbClr val="FF0066"/>
                </a:solidFill>
              </a:rPr>
            </a:br>
            <a:r>
              <a:rPr lang="en-GB" sz="2400" dirty="0">
                <a:sym typeface="Wingdings"/>
              </a:rPr>
              <a:t> </a:t>
            </a:r>
            <a:r>
              <a:rPr lang="en-GB" sz="2400" dirty="0" smtClean="0">
                <a:solidFill>
                  <a:schemeClr val="bg1"/>
                </a:solidFill>
              </a:rPr>
              <a:t>increasing</a:t>
            </a:r>
            <a:r>
              <a:rPr lang="en-GB" sz="2400" dirty="0" smtClean="0">
                <a:solidFill>
                  <a:srgbClr val="FF0066"/>
                </a:solidFill>
              </a:rPr>
              <a:t> 	</a:t>
            </a:r>
            <a:r>
              <a:rPr lang="en-GB" sz="2400" dirty="0" smtClean="0"/>
              <a:t>Steady speed	</a:t>
            </a:r>
            <a:r>
              <a:rPr lang="en-GB" sz="2400" dirty="0">
                <a:sym typeface="Wingdings"/>
              </a:rPr>
              <a:t>  </a:t>
            </a:r>
            <a:r>
              <a:rPr lang="en-GB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negative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sz="2400" dirty="0" smtClean="0">
                <a:solidFill>
                  <a:srgbClr val="FF0066"/>
                </a:solidFill>
              </a:rPr>
              <a:t>    </a:t>
            </a:r>
            <a:r>
              <a:rPr lang="en-GB" sz="2400" dirty="0" smtClean="0">
                <a:solidFill>
                  <a:schemeClr val="bg1"/>
                </a:solidFill>
              </a:rPr>
              <a:t>velocity</a:t>
            </a:r>
            <a:r>
              <a:rPr lang="en-GB" sz="2400" dirty="0" smtClean="0"/>
              <a:t> 		</a:t>
            </a:r>
            <a:r>
              <a:rPr lang="en-GB" sz="2400" dirty="0">
                <a:sym typeface="Wingdings"/>
              </a:rPr>
              <a:t>  </a:t>
            </a:r>
            <a:r>
              <a:rPr lang="en-GB" sz="2400" dirty="0" smtClean="0"/>
              <a:t>constant velocity 	</a:t>
            </a:r>
            <a:r>
              <a:rPr lang="en-GB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acceleration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sz="2400" dirty="0">
                <a:sym typeface="Wingdings"/>
              </a:rPr>
              <a:t></a:t>
            </a:r>
            <a:r>
              <a:rPr lang="en-GB" sz="2400" dirty="0" smtClean="0">
                <a:solidFill>
                  <a:schemeClr val="bg1"/>
                </a:solidFill>
              </a:rPr>
              <a:t>(accelerating)</a:t>
            </a:r>
            <a:r>
              <a:rPr lang="en-GB" sz="2400" dirty="0" smtClean="0"/>
              <a:t>	</a:t>
            </a:r>
            <a:r>
              <a:rPr lang="en-GB" sz="2400" dirty="0">
                <a:sym typeface="Wingdings"/>
              </a:rPr>
              <a:t> </a:t>
            </a:r>
            <a:r>
              <a:rPr lang="en-GB" sz="2400" dirty="0" smtClean="0"/>
              <a:t>  (constant speed) </a:t>
            </a:r>
            <a:r>
              <a:rPr lang="en-GB" sz="2400" dirty="0">
                <a:sym typeface="Wingdings"/>
              </a:rPr>
              <a:t></a:t>
            </a:r>
            <a:r>
              <a:rPr lang="en-GB" sz="2400" dirty="0" smtClean="0"/>
              <a:t> </a:t>
            </a:r>
            <a:r>
              <a:rPr lang="en-GB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(decelerating)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 rot="16200000">
            <a:off x="-335010" y="4791075"/>
            <a:ext cx="16271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 dirty="0" smtClean="0">
                <a:solidFill>
                  <a:srgbClr val="66FFFF"/>
                </a:solidFill>
                <a:latin typeface="Tahoma" pitchFamily="34" charset="0"/>
              </a:rPr>
              <a:t>Velocity </a:t>
            </a:r>
            <a:r>
              <a:rPr lang="en-GB" sz="1400" dirty="0">
                <a:solidFill>
                  <a:srgbClr val="66FFFF"/>
                </a:solidFill>
                <a:latin typeface="Tahoma" pitchFamily="34" charset="0"/>
              </a:rPr>
              <a:t>(</a:t>
            </a:r>
            <a:r>
              <a:rPr lang="en-GB" sz="1400" dirty="0" smtClean="0">
                <a:solidFill>
                  <a:srgbClr val="66FFFF"/>
                </a:solidFill>
                <a:latin typeface="Tahoma" pitchFamily="34" charset="0"/>
              </a:rPr>
              <a:t>ms</a:t>
            </a:r>
            <a:r>
              <a:rPr lang="en-GB" sz="1400" baseline="30000" dirty="0" smtClean="0">
                <a:solidFill>
                  <a:srgbClr val="66FFFF"/>
                </a:solidFill>
                <a:latin typeface="Tahoma" pitchFamily="34" charset="0"/>
              </a:rPr>
              <a:t>-1</a:t>
            </a:r>
            <a:r>
              <a:rPr lang="en-GB" sz="1400" dirty="0" smtClean="0">
                <a:solidFill>
                  <a:srgbClr val="66FFFF"/>
                </a:solidFill>
                <a:latin typeface="Tahoma" pitchFamily="34" charset="0"/>
              </a:rPr>
              <a:t>)</a:t>
            </a:r>
            <a:endParaRPr lang="en-GB" sz="1400" dirty="0">
              <a:solidFill>
                <a:srgbClr val="66FFFF"/>
              </a:solidFill>
              <a:latin typeface="Tahoma" pitchFamily="34" charset="0"/>
            </a:endParaRP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 rot="16200000">
            <a:off x="5261771" y="4785518"/>
            <a:ext cx="16271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 dirty="0" smtClean="0">
                <a:solidFill>
                  <a:srgbClr val="66FFFF"/>
                </a:solidFill>
                <a:latin typeface="Tahoma" pitchFamily="34" charset="0"/>
              </a:rPr>
              <a:t>Velocity </a:t>
            </a:r>
            <a:r>
              <a:rPr lang="en-GB" sz="1400" dirty="0">
                <a:solidFill>
                  <a:srgbClr val="66FFFF"/>
                </a:solidFill>
                <a:latin typeface="Tahoma" pitchFamily="34" charset="0"/>
              </a:rPr>
              <a:t>(</a:t>
            </a:r>
            <a:r>
              <a:rPr lang="en-GB" sz="1400" dirty="0" smtClean="0">
                <a:solidFill>
                  <a:srgbClr val="66FFFF"/>
                </a:solidFill>
                <a:latin typeface="Tahoma" pitchFamily="34" charset="0"/>
              </a:rPr>
              <a:t>ms</a:t>
            </a:r>
            <a:r>
              <a:rPr lang="en-GB" sz="1400" baseline="30000" dirty="0" smtClean="0">
                <a:solidFill>
                  <a:srgbClr val="66FFFF"/>
                </a:solidFill>
                <a:latin typeface="Tahoma" pitchFamily="34" charset="0"/>
              </a:rPr>
              <a:t>-1</a:t>
            </a:r>
            <a:r>
              <a:rPr lang="en-GB" sz="1400" dirty="0" smtClean="0">
                <a:solidFill>
                  <a:srgbClr val="66FFFF"/>
                </a:solidFill>
                <a:latin typeface="Tahoma" pitchFamily="34" charset="0"/>
              </a:rPr>
              <a:t>)</a:t>
            </a:r>
            <a:endParaRPr lang="en-GB" sz="1400" dirty="0">
              <a:solidFill>
                <a:srgbClr val="66FFFF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7CA25461-C5FB-4958-8847-582556521436}" type="slidenum">
              <a:rPr lang="en-GB"/>
              <a:pPr/>
              <a:t>5</a:t>
            </a:fld>
            <a:endParaRPr lang="en-GB"/>
          </a:p>
        </p:txBody>
      </p:sp>
      <p:pic>
        <p:nvPicPr>
          <p:cNvPr id="20378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6313" y="765175"/>
            <a:ext cx="8167687" cy="4586288"/>
          </a:xfrm>
          <a:noFill/>
          <a:ln/>
        </p:spPr>
      </p:pic>
      <p:sp>
        <p:nvSpPr>
          <p:cNvPr id="203781" name="Rectangle 5"/>
          <p:cNvSpPr>
            <a:spLocks noChangeArrowheads="1"/>
          </p:cNvSpPr>
          <p:nvPr/>
        </p:nvSpPr>
        <p:spPr bwMode="auto">
          <a:xfrm>
            <a:off x="0" y="0"/>
            <a:ext cx="81359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/>
              <a:t> </a:t>
            </a: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Describe the motion represented by the </a:t>
            </a:r>
            <a:r>
              <a:rPr lang="en-GB" b="1">
                <a:solidFill>
                  <a:srgbClr val="FFFF00"/>
                </a:solidFill>
                <a:latin typeface="Comic Sans MS" pitchFamily="66" charset="0"/>
              </a:rPr>
              <a:t>line </a:t>
            </a: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on each </a:t>
            </a:r>
            <a:r>
              <a:rPr lang="en-GB" b="1">
                <a:solidFill>
                  <a:srgbClr val="FFFF00"/>
                </a:solidFill>
                <a:latin typeface="Comic Sans MS" pitchFamily="66" charset="0"/>
              </a:rPr>
              <a:t>speed-time graph</a:t>
            </a:r>
            <a:r>
              <a:rPr lang="en-GB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203782" name="Text Box 6"/>
          <p:cNvSpPr txBox="1">
            <a:spLocks noChangeArrowheads="1"/>
          </p:cNvSpPr>
          <p:nvPr/>
        </p:nvSpPr>
        <p:spPr bwMode="auto">
          <a:xfrm>
            <a:off x="250825" y="5241925"/>
            <a:ext cx="8893175" cy="161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0 - 8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___________ ____ from ____ metres per second</a:t>
            </a:r>
          </a:p>
          <a:p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to ____ metres per second. (Constant/uniform _____________ ).</a:t>
            </a:r>
          </a:p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8 - 11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 _________ of ____ metres per second.</a:t>
            </a:r>
          </a:p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11 - 18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___________ _______ from ____ metres per second to ____ metres per second. (Constant/uniform ____________ ).</a:t>
            </a:r>
          </a:p>
        </p:txBody>
      </p:sp>
    </p:spTree>
    <p:extLst>
      <p:ext uri="{BB962C8B-B14F-4D97-AF65-F5344CB8AC3E}">
        <p14:creationId xmlns:p14="http://schemas.microsoft.com/office/powerpoint/2010/main" val="47352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EF7DE194-2A21-437C-8C44-782AC2C99B17}" type="slidenum">
              <a:rPr lang="en-GB"/>
              <a:pPr/>
              <a:t>6</a:t>
            </a:fld>
            <a:endParaRPr lang="en-GB"/>
          </a:p>
        </p:txBody>
      </p:sp>
      <p:sp>
        <p:nvSpPr>
          <p:cNvPr id="14131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4131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41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Speed time graph challenge</a:t>
            </a:r>
          </a:p>
        </p:txBody>
      </p:sp>
      <p:sp>
        <p:nvSpPr>
          <p:cNvPr id="141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GB" sz="2800" smtClean="0"/>
              <a:t>Draw a set of axes for a speed-time graph in your jotter.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GB" sz="2800" smtClean="0"/>
              <a:t>In your neighbour’s jotter, neatly and using a ruler, draw in a simple journey involving at least two changes in acceleration.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GB" sz="2800" smtClean="0"/>
              <a:t>In your own jotter write a short story which could be described by the graph your neighbour drew.  Now calculate the total distance travelled on the journey.</a:t>
            </a:r>
          </a:p>
        </p:txBody>
      </p:sp>
      <p:pic>
        <p:nvPicPr>
          <p:cNvPr id="14131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450"/>
            <a:ext cx="8893175" cy="690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41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834D28D-1F83-41D2-B18F-2810A86CEF70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7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6363"/>
            <a:ext cx="8497888" cy="643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90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C1939001-0CB8-4195-B967-4194F9F4A2CE}" type="slidenum">
              <a:rPr lang="en-GB"/>
              <a:pPr/>
              <a:t>8</a:t>
            </a:fld>
            <a:endParaRPr lang="en-GB"/>
          </a:p>
        </p:txBody>
      </p:sp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068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8748712" cy="644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825" y="-220663"/>
            <a:ext cx="9393238" cy="691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534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C690281-6755-4CE7-AC81-2049A562EFB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9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8323262" cy="598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8807450" cy="596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3801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lien Encounter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2146</TotalTime>
  <Words>1216</Words>
  <Application>Microsoft Office PowerPoint</Application>
  <PresentationFormat>On-screen Show (4:3)</PresentationFormat>
  <Paragraphs>281</Paragraphs>
  <Slides>38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Default Design</vt:lpstr>
      <vt:lpstr>Chart</vt:lpstr>
      <vt:lpstr>Document</vt:lpstr>
      <vt:lpstr>Equation</vt:lpstr>
      <vt:lpstr>LOCKERBIE ACADEMY   TRANSPORT UNIT GRAPHS </vt:lpstr>
      <vt:lpstr>Velocity-Time GRAPHS advanced 2 Complete after the acceleration section</vt:lpstr>
      <vt:lpstr>Velocity-Time GRAPHS Describing graphs</vt:lpstr>
      <vt:lpstr>PowerPoint Presentation</vt:lpstr>
      <vt:lpstr>PowerPoint Presentation</vt:lpstr>
      <vt:lpstr>Speed time graph challenge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Velocity-Time GRAPHS Finding the acceleration from velocity-time graphs</vt:lpstr>
      <vt:lpstr>PowerPoint Presentation</vt:lpstr>
      <vt:lpstr>Finding the gradient of a velocity-time graph</vt:lpstr>
      <vt:lpstr>Drawing Speed-Time Graphs</vt:lpstr>
      <vt:lpstr>What It Should Look Like</vt:lpstr>
      <vt:lpstr>What It Should Look Like</vt:lpstr>
      <vt:lpstr>PowerPoint Presentation</vt:lpstr>
      <vt:lpstr>PowerPoint Presentation</vt:lpstr>
      <vt:lpstr>Problems</vt:lpstr>
      <vt:lpstr>Velocity-Time GRAPHS Finding the distance and displacement from velocity-time graphs</vt:lpstr>
      <vt:lpstr>PowerPoint Presentation</vt:lpstr>
      <vt:lpstr>Speed – Time Graphs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far did it go?</vt:lpstr>
      <vt:lpstr>How far did it go?</vt:lpstr>
      <vt:lpstr>Problem</vt:lpstr>
      <vt:lpstr>Velocity time graphs;  Summary</vt:lpstr>
      <vt:lpstr>Distance-Time GRAPHS</vt:lpstr>
      <vt:lpstr>Distance-time graphs</vt:lpstr>
      <vt:lpstr>Distance time graphs ;  Summary</vt:lpstr>
      <vt:lpstr>Problems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LOCKERBIE ACADEMY   TRANSPORT UNIT</dc:title>
  <dc:creator>Hargreaves</dc:creator>
  <cp:lastModifiedBy>Jennie Hargreaves</cp:lastModifiedBy>
  <cp:revision>301</cp:revision>
  <dcterms:created xsi:type="dcterms:W3CDTF">2011-10-02T15:44:14Z</dcterms:created>
  <dcterms:modified xsi:type="dcterms:W3CDTF">2016-08-27T09:15:46Z</dcterms:modified>
</cp:coreProperties>
</file>