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7" r:id="rId6"/>
    <p:sldId id="268" r:id="rId7"/>
    <p:sldId id="269" r:id="rId8"/>
    <p:sldId id="259" r:id="rId9"/>
    <p:sldId id="273" r:id="rId10"/>
    <p:sldId id="270" r:id="rId11"/>
    <p:sldId id="274" r:id="rId12"/>
    <p:sldId id="261" r:id="rId13"/>
    <p:sldId id="271" r:id="rId14"/>
    <p:sldId id="272" r:id="rId15"/>
    <p:sldId id="262" r:id="rId16"/>
    <p:sldId id="263" r:id="rId17"/>
    <p:sldId id="264" r:id="rId18"/>
    <p:sldId id="275" r:id="rId19"/>
    <p:sldId id="265" r:id="rId20"/>
    <p:sldId id="266" r:id="rId21"/>
    <p:sldId id="276" r:id="rId22"/>
    <p:sldId id="277" r:id="rId23"/>
    <p:sldId id="278" r:id="rId24"/>
  </p:sldIdLst>
  <p:sldSz cx="9144000" cy="6858000" type="screen4x3"/>
  <p:notesSz cx="678180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3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2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27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11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55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41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72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706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52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08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30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6111B-0AB9-43EF-AE31-06D18FEB956B}" type="datetimeFigureOut">
              <a:rPr lang="en-GB" smtClean="0"/>
              <a:t>17/04/2017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AFC1F-00CE-4FBD-AE8E-4DAFDB8C2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707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xUZvJ4F7_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irajchawake.files.wordpress.com/2014/10/picture1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/>
          <a:lstStyle/>
          <a:p>
            <a:r>
              <a:rPr lang="en-GB" dirty="0" smtClean="0"/>
              <a:t>White Board Revision of Electricity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492896"/>
            <a:ext cx="6400800" cy="1752600"/>
          </a:xfrm>
        </p:spPr>
        <p:txBody>
          <a:bodyPr/>
          <a:lstStyle/>
          <a:p>
            <a:r>
              <a:rPr lang="en-GB" dirty="0" smtClean="0"/>
              <a:t>Keep track of your score and no cheating!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4293096"/>
            <a:ext cx="49130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70C0"/>
                </a:solidFill>
              </a:rPr>
              <a:t>Using the </a:t>
            </a:r>
            <a:r>
              <a:rPr lang="en-GB" b="1" dirty="0" err="1" smtClean="0">
                <a:solidFill>
                  <a:srgbClr val="0070C0"/>
                </a:solidFill>
              </a:rPr>
              <a:t>SSERCmeet</a:t>
            </a:r>
            <a:r>
              <a:rPr lang="en-GB" b="1" dirty="0" smtClean="0">
                <a:solidFill>
                  <a:srgbClr val="0070C0"/>
                </a:solidFill>
              </a:rPr>
              <a:t> video by Chris Hooley</a:t>
            </a:r>
            <a:endParaRPr lang="en-GB" b="1" dirty="0" smtClean="0">
              <a:solidFill>
                <a:srgbClr val="0070C0"/>
              </a:solidFill>
              <a:hlinkClick r:id="rId2"/>
            </a:endParaRPr>
          </a:p>
          <a:p>
            <a:endParaRPr lang="en-GB" u="sng" dirty="0" smtClean="0">
              <a:hlinkClick r:id="rId2"/>
            </a:endParaRPr>
          </a:p>
          <a:p>
            <a:r>
              <a:rPr lang="en-GB" dirty="0" smtClean="0">
                <a:hlinkClick r:id="rId2"/>
              </a:rPr>
              <a:t>https://www.youtube.com/watch?v=uxUZvJ4F7_U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5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" t="21887" r="59810" b="41992"/>
          <a:stretch/>
        </p:blipFill>
        <p:spPr bwMode="auto">
          <a:xfrm>
            <a:off x="467544" y="1340768"/>
            <a:ext cx="839686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3768" y="293966"/>
            <a:ext cx="196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Watch 10:36-12:27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37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778098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7030A0"/>
                </a:solidFill>
              </a:rPr>
              <a:t>18:40-19:50</a:t>
            </a:r>
            <a:endParaRPr lang="en-GB" sz="3200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" t="20663" r="58949" b="40767"/>
          <a:stretch/>
        </p:blipFill>
        <p:spPr bwMode="auto">
          <a:xfrm>
            <a:off x="251520" y="1124744"/>
            <a:ext cx="828092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05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can we increase the conductivity of a semi-conductors? (other than temp)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176464"/>
          </a:xfrm>
        </p:spPr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Heat them (increase T so the electrons have more Energy)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Apply a large voltage across them</a:t>
            </a:r>
          </a:p>
          <a:p>
            <a:pPr lvl="2"/>
            <a:r>
              <a:rPr lang="en-GB" sz="3000" b="1" dirty="0" smtClean="0">
                <a:solidFill>
                  <a:srgbClr val="FF0000"/>
                </a:solidFill>
              </a:rPr>
              <a:t>Or more usefully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Dope an intrinsic semiconductor to make extrinsic semiconductors, either p-type with positive holes or n-type with additional electrons.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6714" y="1808154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28:35 – 29:00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8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" t="18826" r="57917" b="39237"/>
          <a:stretch/>
        </p:blipFill>
        <p:spPr bwMode="auto">
          <a:xfrm>
            <a:off x="179512" y="476672"/>
            <a:ext cx="888537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57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How do these bands arise?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1684784"/>
          </a:xfrm>
        </p:spPr>
        <p:txBody>
          <a:bodyPr/>
          <a:lstStyle/>
          <a:p>
            <a:r>
              <a:rPr lang="en-GB" dirty="0" smtClean="0"/>
              <a:t>No this isn’t a question it is an chance to go a little deeper (not required but can make it clearer to understand- maybe)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2611936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21:30- 27:40 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" t="20635" r="58838" b="39683"/>
          <a:stretch/>
        </p:blipFill>
        <p:spPr bwMode="auto">
          <a:xfrm>
            <a:off x="1540278" y="3274607"/>
            <a:ext cx="5768025" cy="322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3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is an n-type semiconductor made? (Physics not engineering!)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042792" cy="398591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“doping” adding a small (approximately 1ppm) of group 5 material to add additional electrons as charge carriers.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36" name="Oval 235"/>
          <p:cNvSpPr>
            <a:spLocks noChangeArrowheads="1"/>
          </p:cNvSpPr>
          <p:nvPr/>
        </p:nvSpPr>
        <p:spPr bwMode="auto">
          <a:xfrm>
            <a:off x="5985533" y="5776589"/>
            <a:ext cx="475539" cy="390476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grpSp>
        <p:nvGrpSpPr>
          <p:cNvPr id="243" name="Group 242"/>
          <p:cNvGrpSpPr/>
          <p:nvPr/>
        </p:nvGrpSpPr>
        <p:grpSpPr>
          <a:xfrm>
            <a:off x="4577444" y="1392875"/>
            <a:ext cx="3986253" cy="5102861"/>
            <a:chOff x="4705634" y="1499883"/>
            <a:chExt cx="3986253" cy="5102861"/>
          </a:xfrm>
        </p:grpSpPr>
        <p:sp>
          <p:nvSpPr>
            <p:cNvPr id="238" name="AutoShape 348"/>
            <p:cNvSpPr>
              <a:spLocks noChangeArrowheads="1"/>
            </p:cNvSpPr>
            <p:nvPr/>
          </p:nvSpPr>
          <p:spPr bwMode="auto">
            <a:xfrm rot="16200000">
              <a:off x="6191138" y="5938456"/>
              <a:ext cx="54667" cy="257769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sp>
          <p:nvSpPr>
            <p:cNvPr id="239" name="Oval 238"/>
            <p:cNvSpPr>
              <a:spLocks noChangeArrowheads="1"/>
            </p:cNvSpPr>
            <p:nvPr/>
          </p:nvSpPr>
          <p:spPr bwMode="auto">
            <a:xfrm>
              <a:off x="6076254" y="5868198"/>
              <a:ext cx="93330" cy="74191"/>
            </a:xfrm>
            <a:prstGeom prst="ellipse">
              <a:avLst/>
            </a:prstGeom>
            <a:gradFill rotWithShape="0">
              <a:gsLst>
                <a:gs pos="0">
                  <a:srgbClr val="666666"/>
                </a:gs>
                <a:gs pos="50000">
                  <a:srgbClr val="000000"/>
                </a:gs>
                <a:gs pos="100000">
                  <a:srgbClr val="666666"/>
                </a:gs>
              </a:gsLst>
              <a:lin ang="5400000" scaled="1"/>
            </a:gradFill>
            <a:ln w="12700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28398" dir="3806097" algn="ctr" rotWithShape="0">
                <a:srgbClr val="7F7F7F"/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GB"/>
            </a:p>
          </p:txBody>
        </p:sp>
        <p:grpSp>
          <p:nvGrpSpPr>
            <p:cNvPr id="242" name="Group 241"/>
            <p:cNvGrpSpPr/>
            <p:nvPr/>
          </p:nvGrpSpPr>
          <p:grpSpPr>
            <a:xfrm>
              <a:off x="4705634" y="1499883"/>
              <a:ext cx="3986253" cy="5102861"/>
              <a:chOff x="4705634" y="1499883"/>
              <a:chExt cx="3986253" cy="5102861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4705634" y="1499883"/>
                <a:ext cx="3986253" cy="5102861"/>
                <a:chOff x="0" y="0"/>
                <a:chExt cx="7086992" cy="9042846"/>
              </a:xfrm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4377447" y="0"/>
                  <a:ext cx="2709545" cy="2630805"/>
                  <a:chOff x="0" y="0"/>
                  <a:chExt cx="2883535" cy="3200400"/>
                </a:xfrm>
              </p:grpSpPr>
              <p:grpSp>
                <p:nvGrpSpPr>
                  <p:cNvPr id="215" name="Group 214"/>
                  <p:cNvGrpSpPr/>
                  <p:nvPr/>
                </p:nvGrpSpPr>
                <p:grpSpPr>
                  <a:xfrm>
                    <a:off x="0" y="0"/>
                    <a:ext cx="2883535" cy="3200400"/>
                    <a:chOff x="0" y="0"/>
                    <a:chExt cx="2883548" cy="3200789"/>
                  </a:xfrm>
                </p:grpSpPr>
                <p:grpSp>
                  <p:nvGrpSpPr>
                    <p:cNvPr id="217" name="Group 216"/>
                    <p:cNvGrpSpPr/>
                    <p:nvPr/>
                  </p:nvGrpSpPr>
                  <p:grpSpPr>
                    <a:xfrm>
                      <a:off x="0" y="0"/>
                      <a:ext cx="2883548" cy="3200789"/>
                      <a:chOff x="0" y="0"/>
                      <a:chExt cx="2883548" cy="3200789"/>
                    </a:xfrm>
                  </p:grpSpPr>
                  <p:sp>
                    <p:nvSpPr>
                      <p:cNvPr id="227" name="Oval 226"/>
                      <p:cNvSpPr>
                        <a:spLocks noChangeArrowheads="1"/>
                      </p:cNvSpPr>
                      <p:nvPr/>
                    </p:nvSpPr>
                    <p:spPr bwMode="auto">
                      <a:xfrm rot="12582996">
                        <a:off x="519015" y="1810139"/>
                        <a:ext cx="819150" cy="1371884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accent1">
                            <a:lumMod val="7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8" name="Oval 227"/>
                      <p:cNvSpPr>
                        <a:spLocks noChangeArrowheads="1"/>
                      </p:cNvSpPr>
                      <p:nvPr/>
                    </p:nvSpPr>
                    <p:spPr bwMode="auto">
                      <a:xfrm rot="3951692">
                        <a:off x="1778648" y="849086"/>
                        <a:ext cx="819150" cy="139065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accent1">
                            <a:lumMod val="7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9" name="Oval 228"/>
                      <p:cNvSpPr>
                        <a:spLocks noChangeArrowheads="1"/>
                      </p:cNvSpPr>
                      <p:nvPr/>
                    </p:nvSpPr>
                    <p:spPr bwMode="auto">
                      <a:xfrm rot="6690092">
                        <a:off x="285750" y="793102"/>
                        <a:ext cx="819150" cy="139065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accent1">
                            <a:lumMod val="7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30" name="Oval 229"/>
                      <p:cNvSpPr>
                        <a:spLocks noChangeArrowheads="1"/>
                      </p:cNvSpPr>
                      <p:nvPr/>
                    </p:nvSpPr>
                    <p:spPr bwMode="auto">
                      <a:xfrm rot="8928625">
                        <a:off x="1470737" y="1810139"/>
                        <a:ext cx="819150" cy="1390650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accent1">
                            <a:lumMod val="7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31" name="Oval 23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041529" y="0"/>
                        <a:ext cx="819150" cy="1850956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chemeClr val="accent1">
                            <a:lumMod val="7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sp>
                  <p:nvSpPr>
                    <p:cNvPr id="218" name="Oval 2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58416" y="1175658"/>
                      <a:ext cx="1093470" cy="104140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 upright="1">
                      <a:noAutofit/>
                    </a:bodyPr>
                    <a:lstStyle/>
                    <a:p>
                      <a:endParaRPr lang="en-GB"/>
                    </a:p>
                  </p:txBody>
                </p:sp>
                <p:grpSp>
                  <p:nvGrpSpPr>
                    <p:cNvPr id="219" name="Group 218"/>
                    <p:cNvGrpSpPr/>
                    <p:nvPr/>
                  </p:nvGrpSpPr>
                  <p:grpSpPr>
                    <a:xfrm>
                      <a:off x="373224" y="485192"/>
                      <a:ext cx="2066148" cy="2327016"/>
                      <a:chOff x="0" y="0"/>
                      <a:chExt cx="2066148" cy="2327016"/>
                    </a:xfrm>
                  </p:grpSpPr>
                  <p:sp>
                    <p:nvSpPr>
                      <p:cNvPr id="220" name="AutoShape 380"/>
                      <p:cNvSpPr>
                        <a:spLocks noChangeArrowheads="1"/>
                      </p:cNvSpPr>
                      <p:nvPr/>
                    </p:nvSpPr>
                    <p:spPr bwMode="auto">
                      <a:xfrm rot="5400000" flipV="1">
                        <a:off x="961053" y="998375"/>
                        <a:ext cx="133350" cy="552450"/>
                      </a:xfrm>
                      <a:prstGeom prst="moon">
                        <a:avLst>
                          <a:gd name="adj" fmla="val 50000"/>
                        </a:avLst>
                      </a:prstGeom>
                      <a:solidFill>
                        <a:srgbClr val="FF0000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1" name="Oval 2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19674" y="0"/>
                        <a:ext cx="200025" cy="180975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666666"/>
                          </a:gs>
                          <a:gs pos="50000">
                            <a:srgbClr val="000000"/>
                          </a:gs>
                          <a:gs pos="100000">
                            <a:srgbClr val="666666"/>
                          </a:gs>
                        </a:gsLst>
                        <a:lin ang="5400000" scaled="1"/>
                      </a:gradFill>
                      <a:ln w="12700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ffectLst>
                        <a:outerShdw dist="28398" dir="3806097" algn="ctr" rotWithShape="0">
                          <a:srgbClr val="7F7F7F"/>
                        </a:outerShdw>
                      </a:effec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2" name="Oval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1119674"/>
                        <a:ext cx="200025" cy="180975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666666"/>
                          </a:gs>
                          <a:gs pos="50000">
                            <a:srgbClr val="000000"/>
                          </a:gs>
                          <a:gs pos="100000">
                            <a:srgbClr val="666666"/>
                          </a:gs>
                        </a:gsLst>
                        <a:lin ang="5400000" scaled="1"/>
                      </a:gradFill>
                      <a:ln w="12700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ffectLst>
                        <a:outerShdw dist="28398" dir="3806097" algn="ctr" rotWithShape="0">
                          <a:srgbClr val="7F7F7F"/>
                        </a:outerShdw>
                      </a:effec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3" name="Oval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821" y="2146041"/>
                        <a:ext cx="200025" cy="180975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666666"/>
                          </a:gs>
                          <a:gs pos="50000">
                            <a:srgbClr val="000000"/>
                          </a:gs>
                          <a:gs pos="100000">
                            <a:srgbClr val="666666"/>
                          </a:gs>
                        </a:gsLst>
                        <a:lin ang="5400000" scaled="1"/>
                      </a:gradFill>
                      <a:ln w="12700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ffectLst>
                        <a:outerShdw dist="28398" dir="3806097" algn="ctr" rotWithShape="0">
                          <a:srgbClr val="7F7F7F"/>
                        </a:outerShdw>
                      </a:effec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4" name="Oval 2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866123" y="783772"/>
                        <a:ext cx="200025" cy="180975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666666"/>
                          </a:gs>
                          <a:gs pos="50000">
                            <a:srgbClr val="000000"/>
                          </a:gs>
                          <a:gs pos="100000">
                            <a:srgbClr val="666666"/>
                          </a:gs>
                        </a:gsLst>
                        <a:lin ang="5400000" scaled="1"/>
                      </a:gradFill>
                      <a:ln w="12700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ffectLst>
                        <a:outerShdw dist="28398" dir="3806097" algn="ctr" rotWithShape="0">
                          <a:srgbClr val="7F7F7F"/>
                        </a:outerShdw>
                      </a:effec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5" name="Oval 2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27788" y="783772"/>
                        <a:ext cx="200025" cy="180975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666666"/>
                          </a:gs>
                          <a:gs pos="50000">
                            <a:srgbClr val="000000"/>
                          </a:gs>
                          <a:gs pos="100000">
                            <a:srgbClr val="666666"/>
                          </a:gs>
                        </a:gsLst>
                        <a:lin ang="5400000" scaled="1"/>
                      </a:gradFill>
                      <a:ln w="12700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ffectLst>
                        <a:outerShdw dist="28398" dir="3806097" algn="ctr" rotWithShape="0">
                          <a:srgbClr val="7F7F7F"/>
                        </a:outerShdw>
                      </a:effec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26" name="Oval 2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119674" y="783772"/>
                        <a:ext cx="200025" cy="180975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666666"/>
                          </a:gs>
                          <a:gs pos="50000">
                            <a:srgbClr val="000000"/>
                          </a:gs>
                          <a:gs pos="100000">
                            <a:srgbClr val="666666"/>
                          </a:gs>
                        </a:gsLst>
                        <a:lin ang="5400000" scaled="1"/>
                      </a:gradFill>
                      <a:ln w="12700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ffectLst>
                        <a:outerShdw dist="28398" dir="3806097" algn="ctr" rotWithShape="0">
                          <a:srgbClr val="7F7F7F"/>
                        </a:outerShdw>
                      </a:effectLst>
                    </p:spPr>
                    <p:txBody>
                      <a:bodyPr rot="0" vert="horz" wrap="square" lIns="91440" tIns="45720" rIns="91440" bIns="45720" anchor="t" anchorCtr="0" upright="1">
                        <a:noAutofit/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</p:grpSp>
              <p:sp>
                <p:nvSpPr>
                  <p:cNvPr id="216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1956816" y="2487168"/>
                    <a:ext cx="199390" cy="18034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666666"/>
                      </a:gs>
                      <a:gs pos="50000">
                        <a:srgbClr val="000000"/>
                      </a:gs>
                      <a:gs pos="100000">
                        <a:srgbClr val="666666"/>
                      </a:gs>
                    </a:gsLst>
                    <a:lin ang="5400000" scaled="1"/>
                  </a:gradFill>
                  <a:ln w="12700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ffectLst>
                    <a:outerShdw dist="28398" dir="3806097" algn="ctr" rotWithShape="0">
                      <a:srgbClr val="7F7F7F"/>
                    </a:outerShdw>
                  </a:effectLst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GB"/>
                  </a:p>
                </p:txBody>
              </p:sp>
            </p:grpSp>
            <p:sp>
              <p:nvSpPr>
                <p:cNvPr id="26" name="Text Box 1729"/>
                <p:cNvSpPr txBox="1"/>
                <p:nvPr/>
              </p:nvSpPr>
              <p:spPr>
                <a:xfrm>
                  <a:off x="3156472" y="59372"/>
                  <a:ext cx="1447799" cy="12926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rot="0" spcFirstLastPara="0" vert="horz" wrap="square" lIns="0" tIns="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Bef>
                      <a:spcPts val="1000"/>
                    </a:spcBef>
                    <a:spcAft>
                      <a:spcPts val="1000"/>
                    </a:spcAft>
                  </a:pPr>
                  <a:r>
                    <a:rPr lang="en-GB" sz="1200" b="1" dirty="0">
                      <a:solidFill>
                        <a:srgbClr val="365F91"/>
                      </a:solidFill>
                      <a:effectLst/>
                      <a:latin typeface="Calibri"/>
                      <a:ea typeface="Times New Roman"/>
                      <a:cs typeface="Times New Roman"/>
                    </a:rPr>
                    <a:t>Group 5 material</a:t>
                  </a:r>
                  <a:endParaRPr lang="en-GB" sz="800" b="1" dirty="0">
                    <a:solidFill>
                      <a:srgbClr val="365F91"/>
                    </a:solidFill>
                    <a:effectLst/>
                    <a:latin typeface="Calibri"/>
                    <a:ea typeface="Times New Roman"/>
                    <a:cs typeface="Times New Roman"/>
                  </a:endParaRPr>
                </a:p>
              </p:txBody>
            </p:sp>
            <p:grpSp>
              <p:nvGrpSpPr>
                <p:cNvPr id="27" name="Group 26"/>
                <p:cNvGrpSpPr/>
                <p:nvPr/>
              </p:nvGrpSpPr>
              <p:grpSpPr>
                <a:xfrm>
                  <a:off x="0" y="1141940"/>
                  <a:ext cx="5407663" cy="7900906"/>
                  <a:chOff x="0" y="-433959"/>
                  <a:chExt cx="5407663" cy="7901222"/>
                </a:xfrm>
              </p:grpSpPr>
              <p:grpSp>
                <p:nvGrpSpPr>
                  <p:cNvPr id="32" name="Group 31"/>
                  <p:cNvGrpSpPr/>
                  <p:nvPr/>
                </p:nvGrpSpPr>
                <p:grpSpPr>
                  <a:xfrm>
                    <a:off x="0" y="503854"/>
                    <a:ext cx="5407663" cy="6963409"/>
                    <a:chOff x="0" y="1"/>
                    <a:chExt cx="5407899" cy="6964009"/>
                  </a:xfrm>
                </p:grpSpPr>
                <p:grpSp>
                  <p:nvGrpSpPr>
                    <p:cNvPr id="33" name="Group 32"/>
                    <p:cNvGrpSpPr/>
                    <p:nvPr/>
                  </p:nvGrpSpPr>
                  <p:grpSpPr>
                    <a:xfrm>
                      <a:off x="1765300" y="1485900"/>
                      <a:ext cx="2392045" cy="4344040"/>
                      <a:chOff x="0" y="0"/>
                      <a:chExt cx="2392045" cy="4344271"/>
                    </a:xfrm>
                  </p:grpSpPr>
                  <p:grpSp>
                    <p:nvGrpSpPr>
                      <p:cNvPr id="185" name="Group 18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2879" y="3236979"/>
                        <a:ext cx="1629322" cy="1107292"/>
                        <a:chOff x="2292" y="1964"/>
                        <a:chExt cx="3093" cy="2400"/>
                      </a:xfrm>
                    </p:grpSpPr>
                    <p:sp>
                      <p:nvSpPr>
                        <p:cNvPr id="205" name="Oval 20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885" y="1964"/>
                          <a:ext cx="315" cy="285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666666"/>
                            </a:gs>
                            <a:gs pos="50000">
                              <a:srgbClr val="000000"/>
                            </a:gs>
                            <a:gs pos="100000">
                              <a:srgbClr val="666666"/>
                            </a:gs>
                          </a:gsLst>
                          <a:lin ang="5400000" scaled="1"/>
                        </a:gradFill>
                        <a:ln w="12700" cmpd="sng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ffectLst>
                          <a:outerShdw dist="28398" dir="3806097" algn="ctr" rotWithShape="0">
                            <a:srgbClr val="7F7F7F"/>
                          </a:outerShdw>
                        </a:effectLst>
                      </p:spPr>
                      <p:txBody>
                        <a:bodyPr rot="0" vert="horz" wrap="square" lIns="91440" tIns="45720" rIns="91440" bIns="45720" anchor="t" anchorCtr="0" upright="1">
                          <a:noAutofit/>
                        </a:bodyPr>
                        <a:lstStyle/>
                        <a:p>
                          <a:endParaRPr lang="en-GB"/>
                        </a:p>
                      </p:txBody>
                    </p:sp>
                    <p:sp>
                      <p:nvSpPr>
                        <p:cNvPr id="206" name="Oval 20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92" y="4079"/>
                          <a:ext cx="315" cy="285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666666"/>
                            </a:gs>
                            <a:gs pos="50000">
                              <a:srgbClr val="000000"/>
                            </a:gs>
                            <a:gs pos="100000">
                              <a:srgbClr val="666666"/>
                            </a:gs>
                          </a:gsLst>
                          <a:lin ang="5400000" scaled="1"/>
                        </a:gradFill>
                        <a:ln w="12700" cmpd="sng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ffectLst>
                          <a:outerShdw dist="28398" dir="3806097" algn="ctr" rotWithShape="0">
                            <a:srgbClr val="7F7F7F"/>
                          </a:outerShdw>
                        </a:effectLst>
                      </p:spPr>
                      <p:txBody>
                        <a:bodyPr rot="0" vert="horz" wrap="square" lIns="91440" tIns="45720" rIns="91440" bIns="45720" anchor="t" anchorCtr="0" upright="1">
                          <a:noAutofit/>
                        </a:bodyPr>
                        <a:lstStyle/>
                        <a:p>
                          <a:endParaRPr lang="en-GB"/>
                        </a:p>
                      </p:txBody>
                    </p:sp>
                    <p:sp>
                      <p:nvSpPr>
                        <p:cNvPr id="207" name="Oval 20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70" y="3874"/>
                          <a:ext cx="315" cy="285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666666"/>
                            </a:gs>
                            <a:gs pos="50000">
                              <a:srgbClr val="000000"/>
                            </a:gs>
                            <a:gs pos="100000">
                              <a:srgbClr val="666666"/>
                            </a:gs>
                          </a:gsLst>
                          <a:lin ang="5400000" scaled="1"/>
                        </a:gradFill>
                        <a:ln w="12700" cmpd="sng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ffectLst>
                          <a:outerShdw dist="28398" dir="3806097" algn="ctr" rotWithShape="0">
                            <a:srgbClr val="7F7F7F"/>
                          </a:outerShdw>
                        </a:effectLst>
                      </p:spPr>
                      <p:txBody>
                        <a:bodyPr rot="0" vert="horz" wrap="square" lIns="91440" tIns="45720" rIns="91440" bIns="45720" anchor="t" anchorCtr="0" upright="1">
                          <a:noAutofit/>
                        </a:bodyPr>
                        <a:lstStyle/>
                        <a:p>
                          <a:endParaRPr lang="en-GB"/>
                        </a:p>
                      </p:txBody>
                    </p:sp>
                  </p:grpSp>
                  <p:grpSp>
                    <p:nvGrpSpPr>
                      <p:cNvPr id="186" name="Group 185"/>
                      <p:cNvGrpSpPr/>
                      <p:nvPr/>
                    </p:nvGrpSpPr>
                    <p:grpSpPr>
                      <a:xfrm>
                        <a:off x="0" y="0"/>
                        <a:ext cx="2392045" cy="2324735"/>
                        <a:chOff x="0" y="0"/>
                        <a:chExt cx="2883535" cy="3200400"/>
                      </a:xfrm>
                    </p:grpSpPr>
                    <p:grpSp>
                      <p:nvGrpSpPr>
                        <p:cNvPr id="187" name="Group 186"/>
                        <p:cNvGrpSpPr/>
                        <p:nvPr/>
                      </p:nvGrpSpPr>
                      <p:grpSpPr>
                        <a:xfrm>
                          <a:off x="0" y="0"/>
                          <a:ext cx="2883535" cy="3200400"/>
                          <a:chOff x="0" y="0"/>
                          <a:chExt cx="2883548" cy="3200789"/>
                        </a:xfrm>
                      </p:grpSpPr>
                      <p:grpSp>
                        <p:nvGrpSpPr>
                          <p:cNvPr id="189" name="Group 188"/>
                          <p:cNvGrpSpPr/>
                          <p:nvPr/>
                        </p:nvGrpSpPr>
                        <p:grpSpPr>
                          <a:xfrm>
                            <a:off x="0" y="0"/>
                            <a:ext cx="2883548" cy="3200789"/>
                            <a:chOff x="0" y="0"/>
                            <a:chExt cx="2883548" cy="3200789"/>
                          </a:xfrm>
                        </p:grpSpPr>
                        <p:sp>
                          <p:nvSpPr>
                            <p:cNvPr id="199" name="Oval 19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 rot="12582996">
                              <a:off x="519015" y="1810139"/>
                              <a:ext cx="819150" cy="1371884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200" name="Oval 19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 rot="3951692">
                              <a:off x="1778648" y="849086"/>
                              <a:ext cx="819150" cy="1390650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201" name="Oval 200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 rot="6690092">
                              <a:off x="285750" y="793102"/>
                              <a:ext cx="819150" cy="1390650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202" name="Oval 20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 rot="8928625">
                              <a:off x="1470737" y="1810139"/>
                              <a:ext cx="819150" cy="1390650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203" name="Oval 20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041529" y="0"/>
                              <a:ext cx="819150" cy="1850956"/>
                            </a:xfrm>
                            <a:prstGeom prst="ellipse">
                              <a:avLst/>
                            </a:prstGeom>
                            <a:noFill/>
                            <a:ln w="28575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round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</p:grpSp>
                      <p:sp>
                        <p:nvSpPr>
                          <p:cNvPr id="190" name="Oval 18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58416" y="1175658"/>
                            <a:ext cx="1093470" cy="10414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grpSp>
                        <p:nvGrpSpPr>
                          <p:cNvPr id="191" name="Group 190"/>
                          <p:cNvGrpSpPr/>
                          <p:nvPr/>
                        </p:nvGrpSpPr>
                        <p:grpSpPr>
                          <a:xfrm>
                            <a:off x="373224" y="485192"/>
                            <a:ext cx="2066148" cy="2327016"/>
                            <a:chOff x="0" y="0"/>
                            <a:chExt cx="2066148" cy="2327016"/>
                          </a:xfrm>
                        </p:grpSpPr>
                        <p:sp>
                          <p:nvSpPr>
                            <p:cNvPr id="192" name="AutoShape 380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 rot="16200000">
                              <a:off x="961054" y="998374"/>
                              <a:ext cx="133351" cy="552450"/>
                            </a:xfrm>
                            <a:prstGeom prst="moon">
                              <a:avLst>
                                <a:gd name="adj" fmla="val 50000"/>
                              </a:avLst>
                            </a:prstGeom>
                            <a:solidFill>
                              <a:srgbClr val="FF0000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193" name="Oval 19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119674" y="0"/>
                              <a:ext cx="200025" cy="180975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666666"/>
                                </a:gs>
                                <a:gs pos="50000">
                                  <a:srgbClr val="000000"/>
                                </a:gs>
                                <a:gs pos="100000">
                                  <a:srgbClr val="666666"/>
                                </a:gs>
                              </a:gsLst>
                              <a:lin ang="5400000" scaled="1"/>
                            </a:gradFill>
                            <a:ln w="12700" cmpd="sng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  <a:effectLst>
                              <a:outerShdw dist="28398" dir="3806097" algn="ctr" rotWithShape="0">
                                <a:srgbClr val="7F7F7F"/>
                              </a:outerShdw>
                            </a:effec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194" name="Oval 193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1119674"/>
                              <a:ext cx="200025" cy="180975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666666"/>
                                </a:gs>
                                <a:gs pos="50000">
                                  <a:srgbClr val="000000"/>
                                </a:gs>
                                <a:gs pos="100000">
                                  <a:srgbClr val="666666"/>
                                </a:gs>
                              </a:gsLst>
                              <a:lin ang="5400000" scaled="1"/>
                            </a:gradFill>
                            <a:ln w="12700" cmpd="sng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  <a:effectLst>
                              <a:outerShdw dist="28398" dir="3806097" algn="ctr" rotWithShape="0">
                                <a:srgbClr val="7F7F7F"/>
                              </a:outerShdw>
                            </a:effec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195" name="Oval 194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615821" y="2146041"/>
                              <a:ext cx="200025" cy="180975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666666"/>
                                </a:gs>
                                <a:gs pos="50000">
                                  <a:srgbClr val="000000"/>
                                </a:gs>
                                <a:gs pos="100000">
                                  <a:srgbClr val="666666"/>
                                </a:gs>
                              </a:gsLst>
                              <a:lin ang="5400000" scaled="1"/>
                            </a:gradFill>
                            <a:ln w="12700" cmpd="sng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  <a:effectLst>
                              <a:outerShdw dist="28398" dir="3806097" algn="ctr" rotWithShape="0">
                                <a:srgbClr val="7F7F7F"/>
                              </a:outerShdw>
                            </a:effec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196" name="Oval 19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866123" y="783772"/>
                              <a:ext cx="200025" cy="180975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666666"/>
                                </a:gs>
                                <a:gs pos="50000">
                                  <a:srgbClr val="000000"/>
                                </a:gs>
                                <a:gs pos="100000">
                                  <a:srgbClr val="666666"/>
                                </a:gs>
                              </a:gsLst>
                              <a:lin ang="5400000" scaled="1"/>
                            </a:gradFill>
                            <a:ln w="12700" cmpd="sng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  <a:effectLst>
                              <a:outerShdw dist="28398" dir="3806097" algn="ctr" rotWithShape="0">
                                <a:srgbClr val="7F7F7F"/>
                              </a:outerShdw>
                            </a:effec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197" name="Oval 196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727788" y="783772"/>
                              <a:ext cx="200025" cy="180975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666666"/>
                                </a:gs>
                                <a:gs pos="50000">
                                  <a:srgbClr val="000000"/>
                                </a:gs>
                                <a:gs pos="100000">
                                  <a:srgbClr val="666666"/>
                                </a:gs>
                              </a:gsLst>
                              <a:lin ang="5400000" scaled="1"/>
                            </a:gradFill>
                            <a:ln w="12700" cmpd="sng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  <a:effectLst>
                              <a:outerShdw dist="28398" dir="3806097" algn="ctr" rotWithShape="0">
                                <a:srgbClr val="7F7F7F"/>
                              </a:outerShdw>
                            </a:effec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  <p:sp>
                          <p:nvSpPr>
                            <p:cNvPr id="198" name="Oval 197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119674" y="783772"/>
                              <a:ext cx="200025" cy="180975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666666"/>
                                </a:gs>
                                <a:gs pos="50000">
                                  <a:srgbClr val="000000"/>
                                </a:gs>
                                <a:gs pos="100000">
                                  <a:srgbClr val="666666"/>
                                </a:gs>
                              </a:gsLst>
                              <a:lin ang="5400000" scaled="1"/>
                            </a:gradFill>
                            <a:ln w="12700" cmpd="sng">
                              <a:solidFill>
                                <a:srgbClr val="000000"/>
                              </a:solidFill>
                              <a:prstDash val="solid"/>
                              <a:round/>
                              <a:headEnd/>
                              <a:tailEnd/>
                            </a:ln>
                            <a:effectLst>
                              <a:outerShdw dist="28398" dir="3806097" algn="ctr" rotWithShape="0">
                                <a:srgbClr val="7F7F7F"/>
                              </a:outerShdw>
                            </a:effectLst>
                          </p:spPr>
                          <p:txBody>
                            <a:bodyPr rot="0" vert="horz" wrap="square" lIns="91440" tIns="45720" rIns="91440" bIns="45720" anchor="t" anchorCtr="0" upright="1">
                              <a:noAutofit/>
                            </a:bodyPr>
                            <a:lstStyle/>
                            <a:p>
                              <a:endParaRPr lang="en-GB"/>
                            </a:p>
                          </p:txBody>
                        </p:sp>
                      </p:grpSp>
                    </p:grpSp>
                    <p:sp>
                      <p:nvSpPr>
                        <p:cNvPr id="188" name="Oval 18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6816" y="2487168"/>
                          <a:ext cx="199390" cy="1803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666666"/>
                            </a:gs>
                            <a:gs pos="50000">
                              <a:srgbClr val="000000"/>
                            </a:gs>
                            <a:gs pos="100000">
                              <a:srgbClr val="666666"/>
                            </a:gs>
                          </a:gsLst>
                          <a:lin ang="5400000" scaled="1"/>
                        </a:gradFill>
                        <a:ln w="12700" cmpd="sng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  <a:effectLst>
                          <a:outerShdw dist="28398" dir="3806097" algn="ctr" rotWithShape="0">
                            <a:srgbClr val="7F7F7F"/>
                          </a:outerShdw>
                        </a:effectLst>
                      </p:spPr>
                      <p:txBody>
                        <a:bodyPr rot="0" vert="horz" wrap="square" lIns="91440" tIns="45720" rIns="91440" bIns="45720" anchor="t" anchorCtr="0" upright="1">
                          <a:noAutofit/>
                        </a:bodyPr>
                        <a:lstStyle/>
                        <a:p>
                          <a:endParaRPr lang="en-GB"/>
                        </a:p>
                      </p:txBody>
                    </p:sp>
                  </p:grpSp>
                </p:grpSp>
                <p:grpSp>
                  <p:nvGrpSpPr>
                    <p:cNvPr id="34" name="Group 33"/>
                    <p:cNvGrpSpPr/>
                    <p:nvPr/>
                  </p:nvGrpSpPr>
                  <p:grpSpPr>
                    <a:xfrm>
                      <a:off x="0" y="1"/>
                      <a:ext cx="5407899" cy="6964009"/>
                      <a:chOff x="0" y="1"/>
                      <a:chExt cx="5407899" cy="6964009"/>
                    </a:xfrm>
                  </p:grpSpPr>
                  <p:grpSp>
                    <p:nvGrpSpPr>
                      <p:cNvPr id="35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9728" y="18289"/>
                        <a:ext cx="2243455" cy="21170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171" name="Group 17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180" name="Oval 17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81" name="Oval 18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82" name="Oval 18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83" name="Oval 18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84" name="Oval 18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72" name="Group 17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173" name="AutoShape 25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4" name="Oval 17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5" name="Oval 17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6" name="Oval 17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7" name="Oval 17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8" name="Oval 17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9" name="Oval 17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36" name="Group 3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8288" y="1664209"/>
                        <a:ext cx="2243455" cy="21170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157" name="Group 15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166" name="Oval 1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7" name="Oval 16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8" name="Oval 16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9" name="Oval 16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70" name="Oval 16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58" name="Group 15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159" name="AutoShape 27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0" name="Oval 15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1" name="Oval 16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2" name="Oval 16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3" name="Oval 16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4" name="Oval 16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65" name="Oval 16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37" name="Group 3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591056" y="3182112"/>
                        <a:ext cx="2244072" cy="21176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143" name="Group 14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152" name="Oval 15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53" name="Oval 15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54" name="Oval 15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55" name="Oval 15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56" name="Oval 15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44" name="Group 14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145" name="AutoShape 28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6" name="Oval 14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7" name="Oval 14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8" name="Oval 14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9" name="Oval 14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50" name="Oval 14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51" name="Oval 15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38" name="Group 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3182112"/>
                        <a:ext cx="2244072" cy="21176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129" name="Group 12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138" name="Oval 13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9" name="Oval 13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0" name="Oval 13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1" name="Oval 14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42" name="Oval 1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30" name="Group 12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131" name="AutoShape 30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2" name="Oval 13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3" name="Oval 13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4" name="Oval 13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5" name="Oval 13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6" name="Oval 13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37" name="Oval 13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39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45536" y="3182112"/>
                        <a:ext cx="2244072" cy="21176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115" name="Group 11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124" name="Oval 12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5" name="Oval 1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6" name="Oval 12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7" name="Oval 12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8" name="Oval 12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16" name="Group 1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117" name="AutoShape 31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18" name="Oval 11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19" name="Oval 11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0" name="Oval 11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1" name="Oval 1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2" name="Oval 12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23" name="Oval 12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40" name="Group 3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00700" y="1664208"/>
                        <a:ext cx="2207199" cy="2117690"/>
                        <a:chOff x="4765" y="2070"/>
                        <a:chExt cx="4190" cy="4590"/>
                      </a:xfrm>
                    </p:grpSpPr>
                    <p:grpSp>
                      <p:nvGrpSpPr>
                        <p:cNvPr id="101" name="Group 10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765" y="2070"/>
                          <a:ext cx="4190" cy="4590"/>
                          <a:chOff x="865" y="495"/>
                          <a:chExt cx="4190" cy="4590"/>
                        </a:xfrm>
                      </p:grpSpPr>
                      <p:sp>
                        <p:nvSpPr>
                          <p:cNvPr id="110" name="Oval 10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11" name="Oval 1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315" y="1509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12" name="Oval 11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13" name="Oval 11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14" name="Oval 11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102" name="Group 10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103" name="AutoShape 33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4" name="Oval 10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5" name="Oval 10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6" name="Oval 10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7" name="Oval 10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8" name="Oval 10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9" name="Oval 10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41" name="Group 4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4736592"/>
                        <a:ext cx="2244072" cy="21176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87" name="Group 8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96" name="Oval 9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7" name="Oval 9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8" name="Oval 9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9" name="Oval 9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100" name="Oval 9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88" name="Group 8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89" name="AutoShape 34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0" name="Oval 8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1" name="Oval 9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2" name="Oval 9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3" name="Oval 9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4" name="Oval 9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95" name="Oval 9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42" name="Group 4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090672" y="4846320"/>
                        <a:ext cx="2244072" cy="21176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73" name="Group 7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82" name="Oval 8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83" name="Oval 8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84" name="Oval 8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85" name="Oval 8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86" name="Oval 8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74" name="Group 7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75" name="AutoShape 36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6" name="Oval 7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7" name="Oval 7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8" name="Oval 7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9" name="Oval 7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80" name="Oval 7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81" name="Oval 8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43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00784" y="36577"/>
                        <a:ext cx="2243455" cy="21170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59" name="Group 5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68" name="Oval 6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9" name="Oval 6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0" name="Oval 6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1" name="Oval 7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72" name="Oval 7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60" name="Group 5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61" name="AutoShape 4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2" name="Oval 6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3" name="Oval 6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4" name="Oval 6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5" name="Oval 6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6" name="Oval 6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7" name="Oval 6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  <p:grpSp>
                    <p:nvGrpSpPr>
                      <p:cNvPr id="44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163824" y="1"/>
                        <a:ext cx="2243455" cy="2117090"/>
                        <a:chOff x="4695" y="2070"/>
                        <a:chExt cx="4260" cy="4590"/>
                      </a:xfrm>
                    </p:grpSpPr>
                    <p:grpSp>
                      <p:nvGrpSpPr>
                        <p:cNvPr id="45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695" y="2070"/>
                          <a:ext cx="4260" cy="4590"/>
                          <a:chOff x="795" y="495"/>
                          <a:chExt cx="4260" cy="4590"/>
                        </a:xfrm>
                      </p:grpSpPr>
                      <p:sp>
                        <p:nvSpPr>
                          <p:cNvPr id="54" name="Oval 5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3315" y="162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5" name="Oval 5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5400000">
                            <a:off x="1245" y="1650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6" name="Oval 5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10800000">
                            <a:off x="2325" y="28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7" name="Oval 5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25" y="495"/>
                            <a:ext cx="1290" cy="2190"/>
                          </a:xfrm>
                          <a:prstGeom prst="ellipse">
                            <a:avLst/>
                          </a:prstGeom>
                          <a:noFill/>
                          <a:ln w="2857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8" name="Oval 5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75" y="1935"/>
                            <a:ext cx="1605" cy="1500"/>
                          </a:xfrm>
                          <a:prstGeom prst="ellipse">
                            <a:avLst/>
                          </a:pr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  <p:grpSp>
                      <p:nvGrpSpPr>
                        <p:cNvPr id="46" name="Group 4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235" y="2565"/>
                          <a:ext cx="3255" cy="3660"/>
                          <a:chOff x="5235" y="2565"/>
                          <a:chExt cx="3255" cy="3660"/>
                        </a:xfrm>
                      </p:grpSpPr>
                      <p:sp>
                        <p:nvSpPr>
                          <p:cNvPr id="47" name="AutoShape 4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6750" y="4140"/>
                            <a:ext cx="210" cy="870"/>
                          </a:xfrm>
                          <a:prstGeom prst="moon">
                            <a:avLst>
                              <a:gd name="adj" fmla="val 50000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48" name="Oval 4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2565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49" name="Oval 4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35" y="447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0" name="Oval 4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450" y="594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1" name="Oval 5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81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2" name="Oval 5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375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53" name="Oval 5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990" y="3810"/>
                            <a:ext cx="315" cy="28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666666"/>
                              </a:gs>
                              <a:gs pos="50000">
                                <a:srgbClr val="000000"/>
                              </a:gs>
                              <a:gs pos="100000">
                                <a:srgbClr val="666666"/>
                              </a:gs>
                            </a:gsLst>
                            <a:lin ang="5400000" scaled="1"/>
                          </a:gradFill>
                          <a:ln w="12700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/>
                            <a:tailEnd/>
                          </a:ln>
                          <a:effectLst>
                            <a:outerShdw dist="28398" dir="3806097" algn="ctr" rotWithShape="0">
                              <a:srgbClr val="7F7F7F"/>
                            </a:outerShdw>
                          </a:effectLst>
                        </p:spPr>
                        <p:txBody>
                          <a:bodyPr rot="0" vert="horz" wrap="square" lIns="91440" tIns="45720" rIns="91440" bIns="45720" anchor="t" anchorCtr="0" upright="1">
                            <a:noAutofit/>
                          </a:bodyPr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</p:grpSp>
              </p:grpSp>
              <p:sp>
                <p:nvSpPr>
                  <p:cNvPr id="29" name="Bent Arrow 28"/>
                  <p:cNvSpPr/>
                  <p:nvPr/>
                </p:nvSpPr>
                <p:spPr>
                  <a:xfrm rot="5400000">
                    <a:off x="1707501" y="1595535"/>
                    <a:ext cx="3653790" cy="476250"/>
                  </a:xfrm>
                  <a:prstGeom prst="bentArrow">
                    <a:avLst>
                      <a:gd name="adj1" fmla="val 18122"/>
                      <a:gd name="adj2" fmla="val 50000"/>
                      <a:gd name="adj3" fmla="val 50000"/>
                      <a:gd name="adj4" fmla="val 43750"/>
                    </a:avLst>
                  </a:prstGeom>
                  <a:solidFill>
                    <a:schemeClr val="tx2">
                      <a:lumMod val="60000"/>
                      <a:lumOff val="40000"/>
                      <a:alpha val="43000"/>
                    </a:schemeClr>
                  </a:solidFill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30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76108" y="-433959"/>
                    <a:ext cx="1998089" cy="11568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Bef>
                        <a:spcPts val="1000"/>
                      </a:spcBef>
                      <a:spcAft>
                        <a:spcPts val="1000"/>
                      </a:spcAft>
                    </a:pPr>
                    <a:r>
                      <a:rPr lang="en-GB" sz="1200">
                        <a:effectLst/>
                        <a:latin typeface="Calibri"/>
                        <a:ea typeface="Times New Roman"/>
                        <a:cs typeface="Times New Roman"/>
                      </a:rPr>
                      <a:t>ELECTRON</a:t>
                    </a:r>
                  </a:p>
                </p:txBody>
              </p:sp>
            </p:grpSp>
          </p:grpSp>
          <p:sp>
            <p:nvSpPr>
              <p:cNvPr id="232" name="Oval 231"/>
              <p:cNvSpPr>
                <a:spLocks noChangeArrowheads="1"/>
              </p:cNvSpPr>
              <p:nvPr/>
            </p:nvSpPr>
            <p:spPr bwMode="auto">
              <a:xfrm rot="10800000">
                <a:off x="6084444" y="5361334"/>
                <a:ext cx="382209" cy="570096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33" name="Oval 232"/>
              <p:cNvSpPr>
                <a:spLocks noChangeArrowheads="1"/>
              </p:cNvSpPr>
              <p:nvPr/>
            </p:nvSpPr>
            <p:spPr bwMode="auto">
              <a:xfrm rot="5400000">
                <a:off x="6322386" y="5692194"/>
                <a:ext cx="381862" cy="648866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34" name="Oval 233"/>
              <p:cNvSpPr>
                <a:spLocks noChangeArrowheads="1"/>
              </p:cNvSpPr>
              <p:nvPr/>
            </p:nvSpPr>
            <p:spPr bwMode="auto">
              <a:xfrm rot="5400000">
                <a:off x="5760576" y="5639662"/>
                <a:ext cx="335810" cy="648866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35" name="Oval 234"/>
              <p:cNvSpPr>
                <a:spLocks noChangeArrowheads="1"/>
              </p:cNvSpPr>
              <p:nvPr/>
            </p:nvSpPr>
            <p:spPr bwMode="auto">
              <a:xfrm rot="10800000">
                <a:off x="6026743" y="5935130"/>
                <a:ext cx="382209" cy="570096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41" name="Oval 240"/>
              <p:cNvSpPr>
                <a:spLocks noChangeArrowheads="1"/>
              </p:cNvSpPr>
              <p:nvPr/>
            </p:nvSpPr>
            <p:spPr bwMode="auto">
              <a:xfrm>
                <a:off x="6216032" y="6379018"/>
                <a:ext cx="93330" cy="74191"/>
              </a:xfrm>
              <a:prstGeom prst="ellipse">
                <a:avLst/>
              </a:prstGeom>
              <a:gradFill rotWithShape="0">
                <a:gsLst>
                  <a:gs pos="0">
                    <a:srgbClr val="666666"/>
                  </a:gs>
                  <a:gs pos="50000">
                    <a:srgbClr val="000000"/>
                  </a:gs>
                  <a:gs pos="100000">
                    <a:srgbClr val="666666"/>
                  </a:gs>
                </a:gsLst>
                <a:lin ang="5400000" scaled="1"/>
              </a:gradFill>
              <a:ln w="12700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28398" dir="3806097" algn="ctr" rotWithShape="0">
                  <a:srgbClr val="7F7F7F"/>
                </a:outerShdw>
              </a:effec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939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is the overall charge on a p-type semiconductor?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288032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Zero as every electron has a corresponding proton of the opposite charge in the nucleus.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A “hole” is an absence of an electron but the nucleus has the exact numbers of protons to balance the negative charge.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00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is the overall charge carriers on a p-type semiconductor?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>
            <a:normAutofit/>
          </a:bodyPr>
          <a:lstStyle/>
          <a:p>
            <a:r>
              <a:rPr lang="en-GB" sz="4400" dirty="0" smtClean="0">
                <a:solidFill>
                  <a:srgbClr val="FF0000"/>
                </a:solidFill>
              </a:rPr>
              <a:t>The overall charge carriers in a p-type semiconductor are “positive holes”</a:t>
            </a:r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5229200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Doping:  29:02-32:20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4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Try to draw a band diagram for an </a:t>
            </a:r>
            <a:br>
              <a:rPr lang="en-GB" dirty="0" smtClean="0"/>
            </a:br>
            <a:r>
              <a:rPr lang="en-GB" dirty="0" smtClean="0"/>
              <a:t>n-type and p- type semiconductors</a:t>
            </a:r>
            <a:endParaRPr lang="en-GB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" t="20357" r="58777" b="39849"/>
          <a:stretch/>
        </p:blipFill>
        <p:spPr bwMode="auto">
          <a:xfrm>
            <a:off x="683568" y="1916832"/>
            <a:ext cx="809591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46017" y="1516142"/>
            <a:ext cx="1316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32:20-34:00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2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 we call a doped semiconductor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An extrinsic semiconductor</a:t>
            </a:r>
            <a:endParaRPr lang="en-GB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All solids can be classified into 3 groups- name them?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628800"/>
            <a:ext cx="6347048" cy="5326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7030A0"/>
                </a:solidFill>
              </a:rPr>
              <a:t>On the video see 2min 04s -2min 36s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1" y="2780928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rgbClr val="FF0000"/>
                </a:solidFill>
              </a:rPr>
              <a:t>Conductors, insulators and semi-conductors (a subset of insulators)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do we increase the usefulness of a p-type semiconductor?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1972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b="1" dirty="0" smtClean="0">
                <a:solidFill>
                  <a:srgbClr val="FF0000"/>
                </a:solidFill>
              </a:rPr>
              <a:t>Grow a p-type semiconductor next to an n-type semiconductor to make a diode</a:t>
            </a:r>
            <a:endParaRPr lang="en-GB" sz="40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24602" r="62407" b="42858"/>
          <a:stretch/>
        </p:blipFill>
        <p:spPr bwMode="auto">
          <a:xfrm>
            <a:off x="2051720" y="2843482"/>
            <a:ext cx="6912768" cy="381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789040"/>
            <a:ext cx="1369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34:26- 36:20</a:t>
            </a:r>
          </a:p>
          <a:p>
            <a:r>
              <a:rPr lang="en-GB" b="1" dirty="0" smtClean="0">
                <a:solidFill>
                  <a:srgbClr val="7030A0"/>
                </a:solidFill>
              </a:rPr>
              <a:t>36:20-39:00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3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" t="21581" r="59121" b="40767"/>
          <a:stretch/>
        </p:blipFill>
        <p:spPr bwMode="auto">
          <a:xfrm>
            <a:off x="26221" y="1412776"/>
            <a:ext cx="9361040" cy="520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620688"/>
            <a:ext cx="137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36:20- 39:00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3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8892480" cy="164705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Diodes can be connected in two ways, name them, and show how they are connected each way.</a:t>
            </a:r>
            <a:endParaRPr lang="en-GB" dirty="0"/>
          </a:p>
        </p:txBody>
      </p:sp>
      <p:pic>
        <p:nvPicPr>
          <p:cNvPr id="4" name="Content Placeholder 3" descr="49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8064895" cy="21611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411760" y="5178732"/>
            <a:ext cx="3887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39:40 -40:55 for the introduction</a:t>
            </a:r>
          </a:p>
          <a:p>
            <a:r>
              <a:rPr lang="en-GB" b="1" dirty="0" smtClean="0">
                <a:solidFill>
                  <a:srgbClr val="7030A0"/>
                </a:solidFill>
              </a:rPr>
              <a:t>41:17 for forward bias</a:t>
            </a:r>
          </a:p>
          <a:p>
            <a:r>
              <a:rPr lang="en-GB" b="1" dirty="0" smtClean="0">
                <a:solidFill>
                  <a:srgbClr val="7030A0"/>
                </a:solidFill>
              </a:rPr>
              <a:t>44:10-44:47 for reverse bias</a:t>
            </a:r>
          </a:p>
          <a:p>
            <a:r>
              <a:rPr lang="en-GB" b="1" dirty="0" smtClean="0">
                <a:solidFill>
                  <a:srgbClr val="7030A0"/>
                </a:solidFill>
              </a:rPr>
              <a:t>Summary 44:47-45:25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7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Is an LED forward or reverse biased?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r>
              <a:rPr lang="en-GB" b="1" dirty="0" smtClean="0">
                <a:solidFill>
                  <a:srgbClr val="FF0000"/>
                </a:solidFill>
              </a:rPr>
              <a:t>Forward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1772816"/>
            <a:ext cx="1369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45:30- 47:31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5" y="2924944"/>
            <a:ext cx="84249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/>
              <a:t>What determines the colour of the light emitted from an LED?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35271" y="4653136"/>
            <a:ext cx="8229600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rgbClr val="FF0000"/>
                </a:solidFill>
              </a:rPr>
              <a:t>The proportions of the materials that they are made from.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0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happens to conductivity with temperature (in C,I &amp; S)?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43712"/>
            <a:ext cx="4680520" cy="4368485"/>
          </a:xfrm>
        </p:spPr>
      </p:pic>
      <p:sp>
        <p:nvSpPr>
          <p:cNvPr id="5" name="TextBox 4"/>
          <p:cNvSpPr txBox="1"/>
          <p:nvPr/>
        </p:nvSpPr>
        <p:spPr>
          <a:xfrm>
            <a:off x="6012160" y="1830225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2:36-3:37 on the video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78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is an intrinsic semi conductor?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92500"/>
          </a:bodyPr>
          <a:lstStyle/>
          <a:p>
            <a:r>
              <a:rPr lang="en-GB" dirty="0">
                <a:solidFill>
                  <a:srgbClr val="FF0000"/>
                </a:solidFill>
              </a:rPr>
              <a:t>An intrinsic semiconductor, also called an </a:t>
            </a:r>
            <a:r>
              <a:rPr lang="en-GB" dirty="0" err="1">
                <a:solidFill>
                  <a:srgbClr val="FF0000"/>
                </a:solidFill>
              </a:rPr>
              <a:t>undoped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semiconductor, </a:t>
            </a:r>
            <a:r>
              <a:rPr lang="en-GB" dirty="0">
                <a:solidFill>
                  <a:srgbClr val="FF0000"/>
                </a:solidFill>
              </a:rPr>
              <a:t>is a pure semiconductor without any significant dopant species present. 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The </a:t>
            </a:r>
            <a:r>
              <a:rPr lang="en-GB" dirty="0">
                <a:solidFill>
                  <a:srgbClr val="FF0000"/>
                </a:solidFill>
              </a:rPr>
              <a:t>number of charge carriers is therefore determined by the properties of the material itself instead of the amount of impurities. 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In </a:t>
            </a:r>
            <a:r>
              <a:rPr lang="en-GB" dirty="0">
                <a:solidFill>
                  <a:srgbClr val="FF0000"/>
                </a:solidFill>
              </a:rPr>
              <a:t>intrinsic semiconductors the number of excited electrons and the number of holes are equal: </a:t>
            </a:r>
            <a:endParaRPr lang="en-GB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	</a:t>
            </a:r>
            <a:r>
              <a:rPr lang="en-GB" dirty="0" smtClean="0">
                <a:solidFill>
                  <a:srgbClr val="FF0000"/>
                </a:solidFill>
              </a:rPr>
              <a:t>			n </a:t>
            </a:r>
            <a:r>
              <a:rPr lang="en-GB" dirty="0">
                <a:solidFill>
                  <a:srgbClr val="FF0000"/>
                </a:solidFill>
              </a:rPr>
              <a:t>= p</a:t>
            </a:r>
          </a:p>
        </p:txBody>
      </p:sp>
      <p:sp>
        <p:nvSpPr>
          <p:cNvPr id="4" name="Rectangle 3"/>
          <p:cNvSpPr/>
          <p:nvPr/>
        </p:nvSpPr>
        <p:spPr>
          <a:xfrm>
            <a:off x="755576" y="1628800"/>
            <a:ext cx="7848872" cy="1440160"/>
          </a:xfrm>
          <a:prstGeom prst="rect">
            <a:avLst/>
          </a:prstGeom>
          <a:solidFill>
            <a:srgbClr val="FFFF00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82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Can you define a conductor, insulator and semiconductor?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3553" y="1412776"/>
            <a:ext cx="4546848" cy="604664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 smtClean="0">
                <a:solidFill>
                  <a:schemeClr val="accent4">
                    <a:lumMod val="75000"/>
                  </a:schemeClr>
                </a:solidFill>
              </a:rPr>
              <a:t>3:57-5:25 on the video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6517" y="1916832"/>
            <a:ext cx="82809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Conductor- a material for which an applied voltage causes a current. Usually the current is proportional to the voltage.</a:t>
            </a:r>
          </a:p>
          <a:p>
            <a:endParaRPr lang="en-GB" sz="2800" b="1" dirty="0">
              <a:solidFill>
                <a:srgbClr val="FF0000"/>
              </a:solidFill>
            </a:endParaRPr>
          </a:p>
          <a:p>
            <a:r>
              <a:rPr lang="en-GB" sz="2800" b="1" dirty="0" smtClean="0">
                <a:solidFill>
                  <a:srgbClr val="FF0000"/>
                </a:solidFill>
              </a:rPr>
              <a:t>Insulator- a material for which an applied voltage causes very little current. I very small until V very </a:t>
            </a:r>
            <a:r>
              <a:rPr lang="en-GB" sz="2800" b="1" dirty="0" err="1" smtClean="0">
                <a:solidFill>
                  <a:srgbClr val="FF0000"/>
                </a:solidFill>
              </a:rPr>
              <a:t>very</a:t>
            </a:r>
            <a:r>
              <a:rPr lang="en-GB" sz="2800" b="1" dirty="0" smtClean="0">
                <a:solidFill>
                  <a:srgbClr val="FF0000"/>
                </a:solidFill>
              </a:rPr>
              <a:t> large.</a:t>
            </a:r>
          </a:p>
          <a:p>
            <a:endParaRPr lang="en-GB" sz="2800" b="1" dirty="0" smtClean="0">
              <a:solidFill>
                <a:srgbClr val="FF0000"/>
              </a:solidFill>
            </a:endParaRPr>
          </a:p>
          <a:p>
            <a:r>
              <a:rPr lang="en-GB" sz="2800" b="1" dirty="0" smtClean="0">
                <a:solidFill>
                  <a:srgbClr val="FF0000"/>
                </a:solidFill>
              </a:rPr>
              <a:t>Semiconductor- an insulator where the voltage required to drive a current is smaller than in an insulator.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5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the photoelectric effect?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16832"/>
            <a:ext cx="8229600" cy="1756792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The production of a free electron from the surface of a metal, when sufficiently high frequency radiation is incident upon it.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340768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7030A0"/>
                </a:solidFill>
              </a:rPr>
              <a:t>Intro: 8:50-10:02 this bit is for watching at home</a:t>
            </a:r>
          </a:p>
          <a:p>
            <a:r>
              <a:rPr lang="en-GB" b="1" dirty="0" smtClean="0">
                <a:solidFill>
                  <a:srgbClr val="7030A0"/>
                </a:solidFill>
              </a:rPr>
              <a:t>Experimental evidence for band gaps: 10:02-10:34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3928" y="3645024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What is the work function?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683568" y="4788024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</a:rPr>
              <a:t>The minimum energy required to free an electron from the surface of the metal, i.e. the minimum energy to cause photoemission.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8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the Fermi Level?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1180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b="1" dirty="0" smtClean="0">
                <a:solidFill>
                  <a:srgbClr val="FF0000"/>
                </a:solidFill>
              </a:rPr>
              <a:t>The highest energy level occupied by an electron at a given time. </a:t>
            </a:r>
            <a:r>
              <a:rPr lang="en-GB" sz="4000" dirty="0" smtClean="0">
                <a:solidFill>
                  <a:srgbClr val="FF0000"/>
                </a:solidFill>
              </a:rPr>
              <a:t>(NB at zero Temperature)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2771" y="1249696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7030A0"/>
                </a:solidFill>
              </a:rPr>
              <a:t>13:28-13:57</a:t>
            </a:r>
            <a:endParaRPr lang="en-GB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87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484784"/>
          </a:xfrm>
        </p:spPr>
        <p:txBody>
          <a:bodyPr>
            <a:normAutofit/>
          </a:bodyPr>
          <a:lstStyle/>
          <a:p>
            <a:r>
              <a:rPr lang="en-GB" sz="3600" dirty="0" smtClean="0"/>
              <a:t>Draw diagrams to show the energy bands in a conductor, insulator and semi-conductor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6577303" cy="3633788"/>
          </a:xfrm>
        </p:spPr>
      </p:pic>
      <p:sp>
        <p:nvSpPr>
          <p:cNvPr id="5" name="Rectangle 4"/>
          <p:cNvSpPr/>
          <p:nvPr/>
        </p:nvSpPr>
        <p:spPr>
          <a:xfrm>
            <a:off x="467544" y="5373216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3"/>
              </a:rPr>
              <a:t>https://nirajchawake.files.wordpress.com/2014/10/picture1.png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24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" t="19631" r="59143" b="40145"/>
          <a:stretch/>
        </p:blipFill>
        <p:spPr bwMode="auto">
          <a:xfrm>
            <a:off x="251520" y="548680"/>
            <a:ext cx="874856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01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662</Words>
  <Application>Microsoft Office PowerPoint</Application>
  <PresentationFormat>On-screen Show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White Board Revision of Electricity 2</vt:lpstr>
      <vt:lpstr>All solids can be classified into 3 groups- name them?</vt:lpstr>
      <vt:lpstr>What happens to conductivity with temperature (in C,I &amp; S)?</vt:lpstr>
      <vt:lpstr>What is an intrinsic semi conductor?</vt:lpstr>
      <vt:lpstr>Can you define a conductor, insulator and semiconductor?</vt:lpstr>
      <vt:lpstr>What is the photoelectric effect?</vt:lpstr>
      <vt:lpstr>What is the Fermi Level?</vt:lpstr>
      <vt:lpstr>Draw diagrams to show the energy bands in a conductor, insulator and semi-conductor</vt:lpstr>
      <vt:lpstr>PowerPoint Presentation</vt:lpstr>
      <vt:lpstr>PowerPoint Presentation</vt:lpstr>
      <vt:lpstr>18:40-19:50</vt:lpstr>
      <vt:lpstr>How can we increase the conductivity of a semi-conductors? (other than temp) </vt:lpstr>
      <vt:lpstr>PowerPoint Presentation</vt:lpstr>
      <vt:lpstr>How do these bands arise?</vt:lpstr>
      <vt:lpstr>How is an n-type semiconductor made? (Physics not engineering!)</vt:lpstr>
      <vt:lpstr>What is the overall charge on a p-type semiconductor?</vt:lpstr>
      <vt:lpstr>What is the overall charge carriers on a p-type semiconductor?</vt:lpstr>
      <vt:lpstr>Try to draw a band diagram for an  n-type and p- type semiconductors</vt:lpstr>
      <vt:lpstr>What do we call a doped semiconductor</vt:lpstr>
      <vt:lpstr>How do we increase the usefulness of a p-type semiconductor?</vt:lpstr>
      <vt:lpstr>PowerPoint Presentation</vt:lpstr>
      <vt:lpstr>Diodes can be connected in two ways, name them, and show how they are connected each way.</vt:lpstr>
      <vt:lpstr>Is an LED forward or reverse biased?</vt:lpstr>
    </vt:vector>
  </TitlesOfParts>
  <Company>Altiris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Board Revision of Electricity 2</dc:title>
  <dc:creator>Jennie Hargreaves</dc:creator>
  <cp:lastModifiedBy>Jennie Hargreaves</cp:lastModifiedBy>
  <cp:revision>25</cp:revision>
  <cp:lastPrinted>2017-04-17T17:37:57Z</cp:lastPrinted>
  <dcterms:created xsi:type="dcterms:W3CDTF">2017-04-14T10:06:04Z</dcterms:created>
  <dcterms:modified xsi:type="dcterms:W3CDTF">2017-04-17T18:51:18Z</dcterms:modified>
</cp:coreProperties>
</file>