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5"/>
  </p:notesMasterIdLst>
  <p:handoutMasterIdLst>
    <p:handoutMasterId r:id="rId6"/>
  </p:handoutMasterIdLst>
  <p:sldIdLst>
    <p:sldId id="278" r:id="rId2"/>
    <p:sldId id="338" r:id="rId3"/>
    <p:sldId id="339" r:id="rId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77777"/>
    <a:srgbClr val="FF9900"/>
    <a:srgbClr val="FFFF00"/>
    <a:srgbClr val="FF0000"/>
    <a:srgbClr val="00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>
      <p:cViewPr varScale="1">
        <p:scale>
          <a:sx n="91" d="100"/>
          <a:sy n="91" d="100"/>
        </p:scale>
        <p:origin x="1037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77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409DF83A-398B-4463-8900-68F6EFB2574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1E271C7C-031A-4F13-830B-C2452A137340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2" name="Rectangle 4">
            <a:extLst>
              <a:ext uri="{FF2B5EF4-FFF2-40B4-BE49-F238E27FC236}">
                <a16:creationId xmlns:a16="http://schemas.microsoft.com/office/drawing/2014/main" id="{414D4978-E560-4F1A-96FF-F08DFF26130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3" name="Rectangle 5">
            <a:extLst>
              <a:ext uri="{FF2B5EF4-FFF2-40B4-BE49-F238E27FC236}">
                <a16:creationId xmlns:a16="http://schemas.microsoft.com/office/drawing/2014/main" id="{C6B003CE-8FFD-4396-80BD-34D8FEC3B4B6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0B983A08-3775-44C7-97A3-85FBC37D563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EB1D7571-3FAE-450E-87A3-4ED5CBA6B7E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52E24F39-AEAB-4347-921F-2F37CED0848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17C61363-9D57-4DAB-9369-A6180F5CB203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78C6BC0C-9973-4807-8B14-DFA40BF1C15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78F0D951-508C-4885-B4AE-8573527F9D6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60CFDC81-98C2-4019-A778-A79E777127B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DA492C9C-2346-4C2F-AB55-7E61B868DA2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D037E0B-7F12-4AA6-9A8B-3CA493E139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170088-4943-400B-A451-8CB932E66348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66562" name="Rectangle 2">
            <a:extLst>
              <a:ext uri="{FF2B5EF4-FFF2-40B4-BE49-F238E27FC236}">
                <a16:creationId xmlns:a16="http://schemas.microsoft.com/office/drawing/2014/main" id="{717BE5D3-E7B4-4450-B3E4-69F2F226239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>
            <a:extLst>
              <a:ext uri="{FF2B5EF4-FFF2-40B4-BE49-F238E27FC236}">
                <a16:creationId xmlns:a16="http://schemas.microsoft.com/office/drawing/2014/main" id="{5009BDEC-7ABA-4875-A37B-3E42C184BE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E7F7DB8-8C87-451B-8F38-665914E994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97D947-8B54-4393-885F-61B0487E6C8A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215042" name="Rectangle 2">
            <a:extLst>
              <a:ext uri="{FF2B5EF4-FFF2-40B4-BE49-F238E27FC236}">
                <a16:creationId xmlns:a16="http://schemas.microsoft.com/office/drawing/2014/main" id="{18259A8A-2A4B-4184-BF96-FD83742F96B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3" name="Rectangle 3">
            <a:extLst>
              <a:ext uri="{FF2B5EF4-FFF2-40B4-BE49-F238E27FC236}">
                <a16:creationId xmlns:a16="http://schemas.microsoft.com/office/drawing/2014/main" id="{D395ECC7-08A3-4047-8388-C7ED6A7378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C5AF238-8203-4EFD-924A-730071F4F01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C8B0D6-18B2-4BAD-96A2-84F71C5966E9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217090" name="Rectangle 2">
            <a:extLst>
              <a:ext uri="{FF2B5EF4-FFF2-40B4-BE49-F238E27FC236}">
                <a16:creationId xmlns:a16="http://schemas.microsoft.com/office/drawing/2014/main" id="{B1241611-4E1C-4D4E-8345-FEBFAFDA29B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1" name="Rectangle 3">
            <a:extLst>
              <a:ext uri="{FF2B5EF4-FFF2-40B4-BE49-F238E27FC236}">
                <a16:creationId xmlns:a16="http://schemas.microsoft.com/office/drawing/2014/main" id="{476F84BA-C03D-4062-BB0F-B6AF16D2B1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>
            <a:extLst>
              <a:ext uri="{FF2B5EF4-FFF2-40B4-BE49-F238E27FC236}">
                <a16:creationId xmlns:a16="http://schemas.microsoft.com/office/drawing/2014/main" id="{E4A449B3-A8E6-4A72-8AAC-4986F9CB668C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3075" name="Group 3">
              <a:extLst>
                <a:ext uri="{FF2B5EF4-FFF2-40B4-BE49-F238E27FC236}">
                  <a16:creationId xmlns:a16="http://schemas.microsoft.com/office/drawing/2014/main" id="{F882F593-25B7-48E6-82D7-9209D857A78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3076" name="Rectangle 4">
                <a:extLst>
                  <a:ext uri="{FF2B5EF4-FFF2-40B4-BE49-F238E27FC236}">
                    <a16:creationId xmlns:a16="http://schemas.microsoft.com/office/drawing/2014/main" id="{A097F712-6A55-42EF-92B8-FBFA416E262B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0"/>
                <a:ext cx="5760" cy="1600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077" name="Rectangle 5">
                <a:extLst>
                  <a:ext uri="{FF2B5EF4-FFF2-40B4-BE49-F238E27FC236}">
                    <a16:creationId xmlns:a16="http://schemas.microsoft.com/office/drawing/2014/main" id="{3344709A-B1B8-4AF4-ADCA-F74F6AA49D28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1600"/>
                <a:ext cx="5760" cy="2720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pic>
          <p:nvPicPr>
            <p:cNvPr id="3078" name="Picture 6">
              <a:extLst>
                <a:ext uri="{FF2B5EF4-FFF2-40B4-BE49-F238E27FC236}">
                  <a16:creationId xmlns:a16="http://schemas.microsoft.com/office/drawing/2014/main" id="{4459E030-23AC-44C6-89FA-569378B199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163" y="0"/>
              <a:ext cx="680" cy="3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079" name="Group 7">
              <a:extLst>
                <a:ext uri="{FF2B5EF4-FFF2-40B4-BE49-F238E27FC236}">
                  <a16:creationId xmlns:a16="http://schemas.microsoft.com/office/drawing/2014/main" id="{4E60D514-A101-465C-B52D-643743871B8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8" y="0"/>
              <a:ext cx="97" cy="3613"/>
              <a:chOff x="226" y="0"/>
              <a:chExt cx="80" cy="3613"/>
            </a:xfrm>
          </p:grpSpPr>
          <p:sp>
            <p:nvSpPr>
              <p:cNvPr id="3080" name="Rectangle 8">
                <a:extLst>
                  <a:ext uri="{FF2B5EF4-FFF2-40B4-BE49-F238E27FC236}">
                    <a16:creationId xmlns:a16="http://schemas.microsoft.com/office/drawing/2014/main" id="{E368C88F-F208-4F29-A472-825783682741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26" y="0"/>
                <a:ext cx="80" cy="85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accent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081" name="Rectangle 9">
                <a:extLst>
                  <a:ext uri="{FF2B5EF4-FFF2-40B4-BE49-F238E27FC236}">
                    <a16:creationId xmlns:a16="http://schemas.microsoft.com/office/drawing/2014/main" id="{4F5EC645-BF49-444D-BD24-989AF456C618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26" y="840"/>
                <a:ext cx="80" cy="2773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sp>
          <p:nvSpPr>
            <p:cNvPr id="3082" name="Rectangle 10">
              <a:extLst>
                <a:ext uri="{FF2B5EF4-FFF2-40B4-BE49-F238E27FC236}">
                  <a16:creationId xmlns:a16="http://schemas.microsoft.com/office/drawing/2014/main" id="{B23B0A65-7573-4265-90CA-B82C15A6D57D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0" y="1536"/>
              <a:ext cx="4294" cy="160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3083" name="Rectangle 11">
            <a:extLst>
              <a:ext uri="{FF2B5EF4-FFF2-40B4-BE49-F238E27FC236}">
                <a16:creationId xmlns:a16="http://schemas.microsoft.com/office/drawing/2014/main" id="{E6B99881-F8B8-4CE3-A04C-C8C8DB48586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1100138"/>
            <a:ext cx="7772400" cy="11430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3084" name="Rectangle 12">
            <a:extLst>
              <a:ext uri="{FF2B5EF4-FFF2-40B4-BE49-F238E27FC236}">
                <a16:creationId xmlns:a16="http://schemas.microsoft.com/office/drawing/2014/main" id="{423E57AE-2E3D-4731-BB5A-ACEB6D608E5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3085" name="Rectangle 13">
            <a:extLst>
              <a:ext uri="{FF2B5EF4-FFF2-40B4-BE49-F238E27FC236}">
                <a16:creationId xmlns:a16="http://schemas.microsoft.com/office/drawing/2014/main" id="{853CB5AF-E8E0-42D7-81CD-906EFE3B8A1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086" name="Rectangle 14">
            <a:extLst>
              <a:ext uri="{FF2B5EF4-FFF2-40B4-BE49-F238E27FC236}">
                <a16:creationId xmlns:a16="http://schemas.microsoft.com/office/drawing/2014/main" id="{8F0388E5-89CD-48B3-827A-618CD44249D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087" name="Rectangle 15">
            <a:extLst>
              <a:ext uri="{FF2B5EF4-FFF2-40B4-BE49-F238E27FC236}">
                <a16:creationId xmlns:a16="http://schemas.microsoft.com/office/drawing/2014/main" id="{1512A343-51E4-4E17-9759-59C4B9B75B0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fld id="{E9AFD8EB-A28B-4A12-9D68-22E6E32AC27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70E0F-D6DB-4FD1-9674-BE24D8BAB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2C5A1C-6373-4A6A-B31F-10C74AA1FD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856FDC-6AE1-4750-9A4B-41E360AC8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445A95-6FB9-400A-A032-67AD7D9F9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EC44EE-DDEC-44DC-AA5C-3F5171D7F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4B1D2B-0453-4249-9177-B9D290F2A85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4993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CD6BB72-28A9-40C1-9C97-E2BC238C69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1247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31B55D-BD7A-4644-B235-68D001C7EB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954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EC88AE-D700-4ACF-8278-A771FDEE4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EB487B-023F-453A-96C6-FC595B3C6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829BAA-B03F-413A-9DFD-A6530C3A5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10D379-08C8-4AE6-A2FE-1D06ADC66AF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9397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F909C-901E-43A8-9B3A-73436D103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0663B8-453B-4AC9-B616-5193193360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869F32-8500-432C-8C6B-D4D2A9FDA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4041F-CE77-48C2-9B2F-D84D0BB22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8FF557-C903-4791-9F7D-64396B969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63D52C-F81A-46DB-9397-EFB7B0DB74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517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76E37-E909-4FCC-88C4-4623561BF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8A32A2-8BE9-4A0D-BC28-582551122D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9B7C25-23A3-414B-BD57-1880DA430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072375-807F-4458-9078-F85D871A3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903A19-7CF6-41CB-8B82-E6C041703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4D7F51-218D-45C9-9C8D-2D0F6ADDFC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5001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1CE7F0-4413-4EDF-9008-0D00A93B5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6487DB-7157-4967-9A44-D901E7C8D9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54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B1618A-27C9-4265-8F4C-7ACB2CDE45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ACAB4E-8986-4EF9-83D4-D57FEABF1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92835E-7349-4624-9C81-90ABAE04C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F0BA49-2CD4-4165-8921-E7F4BE062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276677-94EA-4D1B-AA6E-9CDBFDF3A7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678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F305B-9830-449A-A7F9-981FFEF26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AF66F0-771D-4482-8F3A-2E56A04191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4D3DBB-7B88-49E5-BE62-8E13FA53AE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80FF8D-A6D3-4581-9A13-D8AB94F18B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E927CD-6038-44AE-A8EC-9FEE476A20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725542-B391-4651-AC9B-8A68E78A18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513C45-CA02-4BF7-B18B-D246A4057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3EE63C8-21D6-4FC2-B0EE-42E11D9F3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4FCC8A-F586-407A-B666-5E162669DB5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7819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606F1-078E-4C82-A898-8D7218482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503F3A-EC12-4E92-AEFD-B475A9ECD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65642F-ADB1-4BC7-B90A-4A6EAFAEF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79C55C-36D3-41F3-A0F9-81D90B100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D8D41E-8E1B-4D67-9C6E-FA2E097DB0B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8874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F67ACC-27ED-423D-9FA2-D091BD19A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7BF78F-9568-4565-BE2D-7555535D0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1B2E63-18A4-40B4-A74E-E7ED0E7AB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2999A0-9EED-4EEE-A60D-DAB01B5952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2360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74071-9E68-4960-99B0-AF8763147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670B55-46E8-47F0-8509-4116C72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575AA-C25A-47C3-97F0-2A5FFFA2CA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E6BCF6-2E46-4CC4-9F37-F29EE9F1C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3A5C9E-3026-43A0-B78D-E8877F45F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1B34FB-620F-4FD2-907A-F6EF32DE0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B0CC7E-2111-4A21-8425-9B735F55450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8204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2DC81-DA69-4E08-9061-BBE91B750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2C8D667-27DD-4CEB-95ED-276D2A5D16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BE26C6-036E-4FEB-87D3-9BDAE7356A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E83FF8-C0A6-4F1E-8C3E-0BC850489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F5037C-6D37-4833-83BB-486AEA0CD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C7D440-4092-41EF-BDD3-8A5232400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02E387-1C7E-4896-8E07-CB38720A803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2432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>
            <a:extLst>
              <a:ext uri="{FF2B5EF4-FFF2-40B4-BE49-F238E27FC236}">
                <a16:creationId xmlns:a16="http://schemas.microsoft.com/office/drawing/2014/main" id="{CE39C513-D32A-46A2-9518-A1E3ACDB6039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2051" name="Group 3">
              <a:extLst>
                <a:ext uri="{FF2B5EF4-FFF2-40B4-BE49-F238E27FC236}">
                  <a16:creationId xmlns:a16="http://schemas.microsoft.com/office/drawing/2014/main" id="{29AFAD2B-DE16-4ED5-8C21-80D59B251C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2052" name="Rectangle 4">
                <a:extLst>
                  <a:ext uri="{FF2B5EF4-FFF2-40B4-BE49-F238E27FC236}">
                    <a16:creationId xmlns:a16="http://schemas.microsoft.com/office/drawing/2014/main" id="{B4159B55-DF1D-4615-B80D-EA628299A3C1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0"/>
                <a:ext cx="5760" cy="384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053" name="Rectangle 5">
                <a:extLst>
                  <a:ext uri="{FF2B5EF4-FFF2-40B4-BE49-F238E27FC236}">
                    <a16:creationId xmlns:a16="http://schemas.microsoft.com/office/drawing/2014/main" id="{4EDB4FD0-1FB1-4CB4-9FE9-1C3DCE8E5F01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384"/>
                <a:ext cx="5760" cy="3936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2054" name="Group 6">
              <a:extLst>
                <a:ext uri="{FF2B5EF4-FFF2-40B4-BE49-F238E27FC236}">
                  <a16:creationId xmlns:a16="http://schemas.microsoft.com/office/drawing/2014/main" id="{2153EC91-D1CF-4D6E-B9A1-DC2DEF9BA9A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1667" cy="3613"/>
              <a:chOff x="0" y="0"/>
              <a:chExt cx="1667" cy="3613"/>
            </a:xfrm>
          </p:grpSpPr>
          <p:pic>
            <p:nvPicPr>
              <p:cNvPr id="2055" name="Picture 7">
                <a:extLst>
                  <a:ext uri="{FF2B5EF4-FFF2-40B4-BE49-F238E27FC236}">
                    <a16:creationId xmlns:a16="http://schemas.microsoft.com/office/drawing/2014/main" id="{C540AC0A-632A-476E-ADEF-12CE8078E93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ltGray">
              <a:xfrm>
                <a:off x="163" y="0"/>
                <a:ext cx="534" cy="315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2056" name="Group 8">
                <a:extLst>
                  <a:ext uri="{FF2B5EF4-FFF2-40B4-BE49-F238E27FC236}">
                    <a16:creationId xmlns:a16="http://schemas.microsoft.com/office/drawing/2014/main" id="{473D41B4-93BD-4D0A-904C-DC834B7D43C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6" y="0"/>
                <a:ext cx="80" cy="3613"/>
                <a:chOff x="226" y="0"/>
                <a:chExt cx="80" cy="3613"/>
              </a:xfrm>
            </p:grpSpPr>
            <p:sp>
              <p:nvSpPr>
                <p:cNvPr id="2057" name="Rectangle 9">
                  <a:extLst>
                    <a:ext uri="{FF2B5EF4-FFF2-40B4-BE49-F238E27FC236}">
                      <a16:creationId xmlns:a16="http://schemas.microsoft.com/office/drawing/2014/main" id="{E3830038-AC4F-48D3-BE13-105BC24BD71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ltGray">
                <a:xfrm>
                  <a:off x="226" y="0"/>
                  <a:ext cx="80" cy="853"/>
                </a:xfrm>
                <a:prstGeom prst="rect">
                  <a:avLst/>
                </a:pr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2058" name="Rectangle 10">
                  <a:extLst>
                    <a:ext uri="{FF2B5EF4-FFF2-40B4-BE49-F238E27FC236}">
                      <a16:creationId xmlns:a16="http://schemas.microsoft.com/office/drawing/2014/main" id="{3E0224DA-8C7C-4F45-B557-3490C79AF6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ltGray">
                <a:xfrm>
                  <a:off x="226" y="840"/>
                  <a:ext cx="80" cy="2773"/>
                </a:xfrm>
                <a:prstGeom prst="rect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sp>
            <p:nvSpPr>
              <p:cNvPr id="2059" name="Rectangle 11">
                <a:extLst>
                  <a:ext uri="{FF2B5EF4-FFF2-40B4-BE49-F238E27FC236}">
                    <a16:creationId xmlns:a16="http://schemas.microsoft.com/office/drawing/2014/main" id="{8886D10D-3A07-4EA2-87C1-2F836B7F5052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0" y="347"/>
                <a:ext cx="1667" cy="80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</p:grpSp>
      <p:sp>
        <p:nvSpPr>
          <p:cNvPr id="2060" name="Rectangle 12">
            <a:extLst>
              <a:ext uri="{FF2B5EF4-FFF2-40B4-BE49-F238E27FC236}">
                <a16:creationId xmlns:a16="http://schemas.microsoft.com/office/drawing/2014/main" id="{57CB2B93-B7E1-48C6-B008-CA3FE15223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B643DBB1-ED04-480F-A74B-BAE2809EE2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954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62" name="Rectangle 14">
            <a:extLst>
              <a:ext uri="{FF2B5EF4-FFF2-40B4-BE49-F238E27FC236}">
                <a16:creationId xmlns:a16="http://schemas.microsoft.com/office/drawing/2014/main" id="{0186811E-1B14-4BF6-961C-5746FD76984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954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2063" name="Rectangle 15">
            <a:extLst>
              <a:ext uri="{FF2B5EF4-FFF2-40B4-BE49-F238E27FC236}">
                <a16:creationId xmlns:a16="http://schemas.microsoft.com/office/drawing/2014/main" id="{84E98DE2-D473-4282-9F1A-EEEB861AE6C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338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2064" name="Rectangle 16">
            <a:extLst>
              <a:ext uri="{FF2B5EF4-FFF2-40B4-BE49-F238E27FC236}">
                <a16:creationId xmlns:a16="http://schemas.microsoft.com/office/drawing/2014/main" id="{192E1EE5-60A7-473E-AA47-D4AEA2BDA45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fld id="{5FC58677-6182-40BE-B0E1-AAB94680F1B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notesSlide" Target="../notesSlides/notesSlide2.xml"/><Relationship Id="rId7" Type="http://schemas.openxmlformats.org/officeDocument/2006/relationships/audio" Target="../media/audio4.wav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10" Type="http://schemas.openxmlformats.org/officeDocument/2006/relationships/image" Target="../media/image2.wmf"/><Relationship Id="rId4" Type="http://schemas.openxmlformats.org/officeDocument/2006/relationships/audio" Target="../media/audio1.wav"/><Relationship Id="rId9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notesSlide" Target="../notesSlides/notesSlide3.xml"/><Relationship Id="rId7" Type="http://schemas.openxmlformats.org/officeDocument/2006/relationships/audio" Target="../media/audio8.wav"/><Relationship Id="rId12" Type="http://schemas.openxmlformats.org/officeDocument/2006/relationships/image" Target="../media/image3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audio" Target="../media/audio7.wav"/><Relationship Id="rId11" Type="http://schemas.openxmlformats.org/officeDocument/2006/relationships/oleObject" Target="../embeddings/oleObject2.bin"/><Relationship Id="rId5" Type="http://schemas.openxmlformats.org/officeDocument/2006/relationships/audio" Target="../media/audio6.wav"/><Relationship Id="rId10" Type="http://schemas.openxmlformats.org/officeDocument/2006/relationships/slide" Target="slide1.xml"/><Relationship Id="rId4" Type="http://schemas.openxmlformats.org/officeDocument/2006/relationships/audio" Target="../media/audio5.wav"/><Relationship Id="rId9" Type="http://schemas.openxmlformats.org/officeDocument/2006/relationships/audio" Target="../media/audio10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7637D678-4740-4D60-93E6-64E7360D2CA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457200"/>
            <a:ext cx="7772400" cy="1143000"/>
          </a:xfrm>
        </p:spPr>
        <p:txBody>
          <a:bodyPr/>
          <a:lstStyle/>
          <a:p>
            <a:r>
              <a:rPr lang="en-US" altLang="en-US"/>
              <a:t>Physics Support Materials </a:t>
            </a:r>
          </a:p>
        </p:txBody>
      </p:sp>
      <p:sp>
        <p:nvSpPr>
          <p:cNvPr id="48131" name="Text Box 3">
            <a:extLst>
              <a:ext uri="{FF2B5EF4-FFF2-40B4-BE49-F238E27FC236}">
                <a16:creationId xmlns:a16="http://schemas.microsoft.com/office/drawing/2014/main" id="{4A8DEB3B-BB2D-42C8-A741-877FB852C4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267200"/>
            <a:ext cx="579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on the question number below.</a:t>
            </a:r>
          </a:p>
        </p:txBody>
      </p:sp>
      <p:sp>
        <p:nvSpPr>
          <p:cNvPr id="48132" name="Text Box 4">
            <a:extLst>
              <a:ext uri="{FF2B5EF4-FFF2-40B4-BE49-F238E27FC236}">
                <a16:creationId xmlns:a16="http://schemas.microsoft.com/office/drawing/2014/main" id="{C7C0A680-2A20-47B1-A0E7-43E270BA0A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953000"/>
            <a:ext cx="701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  <a:hlinkClick r:id="rId3" action="ppaction://hlinksldjump"/>
              </a:rPr>
              <a:t>51,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4" action="ppaction://hlinksldjump"/>
              </a:rPr>
              <a:t>52,</a:t>
            </a: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48133" name="Text Box 5">
            <a:extLst>
              <a:ext uri="{FF2B5EF4-FFF2-40B4-BE49-F238E27FC236}">
                <a16:creationId xmlns:a16="http://schemas.microsoft.com/office/drawing/2014/main" id="{F3DFFD4E-9FDB-4707-B91E-A31EB2F435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3152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Solutions to Dynamics problems</a:t>
            </a:r>
          </a:p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Balanced forces and Newton’s 1st Law</a:t>
            </a:r>
          </a:p>
        </p:txBody>
      </p:sp>
      <p:sp>
        <p:nvSpPr>
          <p:cNvPr id="48138" name="Text Box 10">
            <a:extLst>
              <a:ext uri="{FF2B5EF4-FFF2-40B4-BE49-F238E27FC236}">
                <a16:creationId xmlns:a16="http://schemas.microsoft.com/office/drawing/2014/main" id="{D0ED0D09-F9B5-445C-BCF2-697B1C565B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676400"/>
            <a:ext cx="7772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   Mechanics and Heat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>
            <a:extLst>
              <a:ext uri="{FF2B5EF4-FFF2-40B4-BE49-F238E27FC236}">
                <a16:creationId xmlns:a16="http://schemas.microsoft.com/office/drawing/2014/main" id="{14BCC860-24CF-4FAD-BDC2-76FE9AFF1C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214019" name="Text Box 3">
            <a:extLst>
              <a:ext uri="{FF2B5EF4-FFF2-40B4-BE49-F238E27FC236}">
                <a16:creationId xmlns:a16="http://schemas.microsoft.com/office/drawing/2014/main" id="{84226CD4-6732-45D2-811B-2D8A5C4A80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214020" name="Text Box 4">
            <a:extLst>
              <a:ext uri="{FF2B5EF4-FFF2-40B4-BE49-F238E27FC236}">
                <a16:creationId xmlns:a16="http://schemas.microsoft.com/office/drawing/2014/main" id="{D6A797B2-FB30-4C88-BFC1-CDFC122689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The diagram shows the forces acting on a balloon as it rises.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214022" name="Rectangle 6">
            <a:extLst>
              <a:ext uri="{FF2B5EF4-FFF2-40B4-BE49-F238E27FC236}">
                <a16:creationId xmlns:a16="http://schemas.microsoft.com/office/drawing/2014/main" id="{BAF4A12A-F3A9-411D-A116-BBF5F4F4FE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214023" name="Text Box 7">
            <a:extLst>
              <a:ext uri="{FF2B5EF4-FFF2-40B4-BE49-F238E27FC236}">
                <a16:creationId xmlns:a16="http://schemas.microsoft.com/office/drawing/2014/main" id="{16229065-43CD-49B8-8CC9-742857652B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47005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Dynamics</a:t>
            </a:r>
            <a:r>
              <a:rPr lang="en-US" altLang="en-US" sz="1600"/>
              <a:t>  /  Balanced forces and Newton’s First Law</a:t>
            </a:r>
            <a:endParaRPr lang="en-US" altLang="en-US" sz="1400"/>
          </a:p>
        </p:txBody>
      </p:sp>
      <p:sp>
        <p:nvSpPr>
          <p:cNvPr id="214024" name="Rectangle 8">
            <a:extLst>
              <a:ext uri="{FF2B5EF4-FFF2-40B4-BE49-F238E27FC236}">
                <a16:creationId xmlns:a16="http://schemas.microsoft.com/office/drawing/2014/main" id="{C438E257-0765-4801-B3F3-AB9F244E39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51</a:t>
            </a:r>
            <a:endParaRPr lang="en-US" altLang="en-US"/>
          </a:p>
        </p:txBody>
      </p:sp>
      <p:sp>
        <p:nvSpPr>
          <p:cNvPr id="214025" name="AutoShape 9">
            <a:hlinkClick r:id="rId8" action="ppaction://hlinksldjump" highlightClick="1" endSnd="1"/>
            <a:extLst>
              <a:ext uri="{FF2B5EF4-FFF2-40B4-BE49-F238E27FC236}">
                <a16:creationId xmlns:a16="http://schemas.microsoft.com/office/drawing/2014/main" id="{A3428C87-E404-453D-86A9-989D336F05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4031" name="AutoShape 1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FCE98093-5D64-4C2D-98EE-33A2EE4FD5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4033" name="Text Box 17">
            <a:extLst>
              <a:ext uri="{FF2B5EF4-FFF2-40B4-BE49-F238E27FC236}">
                <a16:creationId xmlns:a16="http://schemas.microsoft.com/office/drawing/2014/main" id="{07C04B35-43A3-47A9-8A6E-8F4B07A1D5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3581400"/>
            <a:ext cx="3784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a) What will be the size of the force A?</a:t>
            </a:r>
          </a:p>
        </p:txBody>
      </p:sp>
      <p:sp>
        <p:nvSpPr>
          <p:cNvPr id="214034" name="Text Box 18">
            <a:extLst>
              <a:ext uri="{FF2B5EF4-FFF2-40B4-BE49-F238E27FC236}">
                <a16:creationId xmlns:a16="http://schemas.microsoft.com/office/drawing/2014/main" id="{7C407802-F199-4652-A473-DB41E0A29F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4953000"/>
            <a:ext cx="483870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b) If the balloon was falling at a constant velocity, </a:t>
            </a:r>
          </a:p>
          <a:p>
            <a:pPr>
              <a:spcBef>
                <a:spcPct val="50000"/>
              </a:spcBef>
            </a:pPr>
            <a:r>
              <a:rPr lang="en-US" altLang="en-US"/>
              <a:t>what would be the size of the force A?</a:t>
            </a:r>
          </a:p>
        </p:txBody>
      </p:sp>
      <p:graphicFrame>
        <p:nvGraphicFramePr>
          <p:cNvPr id="214035" name="Object 19">
            <a:extLst>
              <a:ext uri="{FF2B5EF4-FFF2-40B4-BE49-F238E27FC236}">
                <a16:creationId xmlns:a16="http://schemas.microsoft.com/office/drawing/2014/main" id="{73620911-54DF-441D-A9BF-075B484840C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77000" y="3581400"/>
          <a:ext cx="846138" cy="1114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043" name="Clip" r:id="rId9" imgW="1114560" imgH="1467000" progId="MS_ClipArt_Gallery.2">
                  <p:embed/>
                </p:oleObj>
              </mc:Choice>
              <mc:Fallback>
                <p:oleObj name="Clip" r:id="rId9" imgW="1114560" imgH="1467000" progId="MS_ClipArt_Gallery.2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3581400"/>
                        <a:ext cx="846138" cy="1114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4036" name="Line 20">
            <a:extLst>
              <a:ext uri="{FF2B5EF4-FFF2-40B4-BE49-F238E27FC236}">
                <a16:creationId xmlns:a16="http://schemas.microsoft.com/office/drawing/2014/main" id="{05C0516F-2D92-4F43-975F-B3F2506568AA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0" y="4800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4037" name="Line 21">
            <a:extLst>
              <a:ext uri="{FF2B5EF4-FFF2-40B4-BE49-F238E27FC236}">
                <a16:creationId xmlns:a16="http://schemas.microsoft.com/office/drawing/2014/main" id="{115BF18C-2015-4ECA-86EF-5943850956D3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0" y="3276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4038" name="Text Box 22">
            <a:extLst>
              <a:ext uri="{FF2B5EF4-FFF2-40B4-BE49-F238E27FC236}">
                <a16:creationId xmlns:a16="http://schemas.microsoft.com/office/drawing/2014/main" id="{2D49C176-0061-46D7-B225-65A3FDEB2C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2625" y="3276600"/>
            <a:ext cx="26177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Buoyancy  force = 2000 N</a:t>
            </a:r>
          </a:p>
        </p:txBody>
      </p:sp>
      <p:sp>
        <p:nvSpPr>
          <p:cNvPr id="214039" name="Text Box 23">
            <a:extLst>
              <a:ext uri="{FF2B5EF4-FFF2-40B4-BE49-F238E27FC236}">
                <a16:creationId xmlns:a16="http://schemas.microsoft.com/office/drawing/2014/main" id="{ED07895F-2A4F-430E-8B1F-FF5414F13D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5105400"/>
            <a:ext cx="9271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Force A</a:t>
            </a:r>
          </a:p>
        </p:txBody>
      </p:sp>
      <p:sp>
        <p:nvSpPr>
          <p:cNvPr id="214040" name="Text Box 24">
            <a:extLst>
              <a:ext uri="{FF2B5EF4-FFF2-40B4-BE49-F238E27FC236}">
                <a16:creationId xmlns:a16="http://schemas.microsoft.com/office/drawing/2014/main" id="{2D9D5690-7513-417F-8396-11EDADB860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8700" y="3733800"/>
            <a:ext cx="176530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Balloon rising at </a:t>
            </a:r>
          </a:p>
          <a:p>
            <a:pPr algn="ctr">
              <a:spcBef>
                <a:spcPct val="50000"/>
              </a:spcBef>
            </a:pPr>
            <a:r>
              <a:rPr lang="en-US" altLang="en-US"/>
              <a:t>constant velocity</a:t>
            </a:r>
          </a:p>
        </p:txBody>
      </p:sp>
      <p:sp>
        <p:nvSpPr>
          <p:cNvPr id="214041" name="AutoShape 25">
            <a:hlinkClick r:id="" action="ppaction://noaction" highlightClick="1">
              <a:snd r:embed="rId5" name="051b.wav"/>
            </a:hlinkClick>
            <a:extLst>
              <a:ext uri="{FF2B5EF4-FFF2-40B4-BE49-F238E27FC236}">
                <a16:creationId xmlns:a16="http://schemas.microsoft.com/office/drawing/2014/main" id="{476E97DF-F65F-4D1D-A41E-9E6AE2043D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4267200"/>
            <a:ext cx="457200" cy="457200"/>
          </a:xfrm>
          <a:prstGeom prst="actionButtonSound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4042" name="AutoShape 26">
            <a:hlinkClick r:id="" action="ppaction://noaction" highlightClick="1">
              <a:snd r:embed="rId7" name="051d.wav"/>
            </a:hlinkClick>
            <a:extLst>
              <a:ext uri="{FF2B5EF4-FFF2-40B4-BE49-F238E27FC236}">
                <a16:creationId xmlns:a16="http://schemas.microsoft.com/office/drawing/2014/main" id="{020EF6AD-1510-4CBB-BAAF-9EEA672B85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5943600"/>
            <a:ext cx="457200" cy="457200"/>
          </a:xfrm>
          <a:prstGeom prst="actionButtonSound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140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2140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51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14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214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214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1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21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21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3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21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14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3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40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40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51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14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51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51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019" grpId="0" autoUpdateAnimBg="0"/>
      <p:bldP spid="214020" grpId="0" autoUpdateAnimBg="0"/>
      <p:bldP spid="214033" grpId="0" autoUpdateAnimBg="0"/>
      <p:bldP spid="214034" grpId="0" autoUpdateAnimBg="0"/>
      <p:bldP spid="214038" grpId="0" autoUpdateAnimBg="0"/>
      <p:bldP spid="214039" grpId="0" autoUpdateAnimBg="0"/>
      <p:bldP spid="214040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>
            <a:extLst>
              <a:ext uri="{FF2B5EF4-FFF2-40B4-BE49-F238E27FC236}">
                <a16:creationId xmlns:a16="http://schemas.microsoft.com/office/drawing/2014/main" id="{69825511-9CE9-488D-A6D1-E5A1A2AA7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216067" name="Text Box 3">
            <a:extLst>
              <a:ext uri="{FF2B5EF4-FFF2-40B4-BE49-F238E27FC236}">
                <a16:creationId xmlns:a16="http://schemas.microsoft.com/office/drawing/2014/main" id="{44425D6A-3B9D-49E4-A891-F59DDB64B6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216068" name="Text Box 4">
            <a:extLst>
              <a:ext uri="{FF2B5EF4-FFF2-40B4-BE49-F238E27FC236}">
                <a16:creationId xmlns:a16="http://schemas.microsoft.com/office/drawing/2014/main" id="{A8328BEF-FCE2-4DCB-8211-B2003F0366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The diagram shows the forces acting on a car moving at constant velocity.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216069" name="Rectangle 5">
            <a:extLst>
              <a:ext uri="{FF2B5EF4-FFF2-40B4-BE49-F238E27FC236}">
                <a16:creationId xmlns:a16="http://schemas.microsoft.com/office/drawing/2014/main" id="{EA79E3CA-E513-4850-8BCF-5242FA93BF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216070" name="Text Box 6">
            <a:extLst>
              <a:ext uri="{FF2B5EF4-FFF2-40B4-BE49-F238E27FC236}">
                <a16:creationId xmlns:a16="http://schemas.microsoft.com/office/drawing/2014/main" id="{0794B934-7C3A-4AFC-B101-69DA44F5D2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47005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Dynamics</a:t>
            </a:r>
            <a:r>
              <a:rPr lang="en-US" altLang="en-US" sz="1600"/>
              <a:t>  /  Balanced forces and Newton’s First Law</a:t>
            </a:r>
            <a:endParaRPr lang="en-US" altLang="en-US" sz="1400"/>
          </a:p>
        </p:txBody>
      </p:sp>
      <p:sp>
        <p:nvSpPr>
          <p:cNvPr id="216071" name="Rectangle 7">
            <a:extLst>
              <a:ext uri="{FF2B5EF4-FFF2-40B4-BE49-F238E27FC236}">
                <a16:creationId xmlns:a16="http://schemas.microsoft.com/office/drawing/2014/main" id="{6D3E02A2-5A9B-4E63-A620-BCFD1F77F2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52</a:t>
            </a:r>
            <a:endParaRPr lang="en-US" altLang="en-US"/>
          </a:p>
        </p:txBody>
      </p:sp>
      <p:sp>
        <p:nvSpPr>
          <p:cNvPr id="216072" name="AutoShape 8">
            <a:hlinkClick r:id="rId10" action="ppaction://hlinksldjump" highlightClick="1" endSnd="1"/>
            <a:extLst>
              <a:ext uri="{FF2B5EF4-FFF2-40B4-BE49-F238E27FC236}">
                <a16:creationId xmlns:a16="http://schemas.microsoft.com/office/drawing/2014/main" id="{E150AC6C-917A-4929-9819-81CAC1C0CC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6074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8FD6AEE1-79D8-4286-8A66-32FCB4B05E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6078" name="Text Box 14">
            <a:extLst>
              <a:ext uri="{FF2B5EF4-FFF2-40B4-BE49-F238E27FC236}">
                <a16:creationId xmlns:a16="http://schemas.microsoft.com/office/drawing/2014/main" id="{2E5BF7C1-5C02-4366-9FEA-6CD1A45AF1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3505200"/>
            <a:ext cx="347980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a) What can you say about the </a:t>
            </a:r>
          </a:p>
          <a:p>
            <a:pPr>
              <a:spcBef>
                <a:spcPct val="50000"/>
              </a:spcBef>
            </a:pPr>
            <a:r>
              <a:rPr lang="en-US" altLang="en-US"/>
              <a:t>unbalanced force acting on this car?</a:t>
            </a:r>
          </a:p>
        </p:txBody>
      </p:sp>
      <p:sp>
        <p:nvSpPr>
          <p:cNvPr id="216079" name="Text Box 15">
            <a:extLst>
              <a:ext uri="{FF2B5EF4-FFF2-40B4-BE49-F238E27FC236}">
                <a16:creationId xmlns:a16="http://schemas.microsoft.com/office/drawing/2014/main" id="{39A8D08E-826E-464F-8B3A-21FF24FA4B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4648200"/>
            <a:ext cx="32639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b) How big is the engine force E?</a:t>
            </a:r>
          </a:p>
        </p:txBody>
      </p:sp>
      <p:sp>
        <p:nvSpPr>
          <p:cNvPr id="216080" name="Text Box 16">
            <a:extLst>
              <a:ext uri="{FF2B5EF4-FFF2-40B4-BE49-F238E27FC236}">
                <a16:creationId xmlns:a16="http://schemas.microsoft.com/office/drawing/2014/main" id="{A3680FF0-3F3C-4E07-A543-4052989543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5410200"/>
            <a:ext cx="3384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c) What is the weight of the car D?</a:t>
            </a:r>
          </a:p>
        </p:txBody>
      </p:sp>
      <p:graphicFrame>
        <p:nvGraphicFramePr>
          <p:cNvPr id="216081" name="Object 17">
            <a:extLst>
              <a:ext uri="{FF2B5EF4-FFF2-40B4-BE49-F238E27FC236}">
                <a16:creationId xmlns:a16="http://schemas.microsoft.com/office/drawing/2014/main" id="{0C3133A0-7E63-4734-9C9B-FA3430DC1E8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6000" y="3810000"/>
          <a:ext cx="1343025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102" name="Clip" r:id="rId11" imgW="1343160" imgH="447840" progId="MS_ClipArt_Gallery.2">
                  <p:embed/>
                </p:oleObj>
              </mc:Choice>
              <mc:Fallback>
                <p:oleObj name="Clip" r:id="rId11" imgW="1343160" imgH="447840" progId="MS_ClipArt_Gallery.2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3810000"/>
                        <a:ext cx="1343025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6085" name="Line 21">
            <a:extLst>
              <a:ext uri="{FF2B5EF4-FFF2-40B4-BE49-F238E27FC236}">
                <a16:creationId xmlns:a16="http://schemas.microsoft.com/office/drawing/2014/main" id="{6F557650-D63C-4671-A9C2-6549C15C0FBF}"/>
              </a:ext>
            </a:extLst>
          </p:cNvPr>
          <p:cNvSpPr>
            <a:spLocks noChangeShapeType="1"/>
          </p:cNvSpPr>
          <p:nvPr/>
        </p:nvSpPr>
        <p:spPr bwMode="auto">
          <a:xfrm>
            <a:off x="7467600" y="38862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6086" name="Line 22">
            <a:extLst>
              <a:ext uri="{FF2B5EF4-FFF2-40B4-BE49-F238E27FC236}">
                <a16:creationId xmlns:a16="http://schemas.microsoft.com/office/drawing/2014/main" id="{12EE6083-0C54-4617-AFDD-48C81A99FA9F}"/>
              </a:ext>
            </a:extLst>
          </p:cNvPr>
          <p:cNvSpPr>
            <a:spLocks noChangeShapeType="1"/>
          </p:cNvSpPr>
          <p:nvPr/>
        </p:nvSpPr>
        <p:spPr bwMode="auto">
          <a:xfrm>
            <a:off x="7162800" y="4191000"/>
            <a:ext cx="106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6087" name="Line 23">
            <a:extLst>
              <a:ext uri="{FF2B5EF4-FFF2-40B4-BE49-F238E27FC236}">
                <a16:creationId xmlns:a16="http://schemas.microsoft.com/office/drawing/2014/main" id="{D91B3F0D-19EF-4312-B065-804A0515E15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562600" y="40386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6088" name="Line 24">
            <a:extLst>
              <a:ext uri="{FF2B5EF4-FFF2-40B4-BE49-F238E27FC236}">
                <a16:creationId xmlns:a16="http://schemas.microsoft.com/office/drawing/2014/main" id="{9D2B1134-C857-4560-85AE-4BDF44C2457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781800" y="3429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6090" name="Line 26">
            <a:extLst>
              <a:ext uri="{FF2B5EF4-FFF2-40B4-BE49-F238E27FC236}">
                <a16:creationId xmlns:a16="http://schemas.microsoft.com/office/drawing/2014/main" id="{45EBDC67-BCE0-4C62-BAF1-87126603C7EF}"/>
              </a:ext>
            </a:extLst>
          </p:cNvPr>
          <p:cNvSpPr>
            <a:spLocks noChangeShapeType="1"/>
          </p:cNvSpPr>
          <p:nvPr/>
        </p:nvSpPr>
        <p:spPr bwMode="auto">
          <a:xfrm>
            <a:off x="6781800" y="4191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6092" name="Text Box 28">
            <a:extLst>
              <a:ext uri="{FF2B5EF4-FFF2-40B4-BE49-F238E27FC236}">
                <a16:creationId xmlns:a16="http://schemas.microsoft.com/office/drawing/2014/main" id="{6FC28562-3B42-453A-9459-2E0E4F395F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8350" y="3581400"/>
            <a:ext cx="1797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/>
              <a:t>Air resistance = 400 N</a:t>
            </a:r>
            <a:endParaRPr lang="en-US" altLang="en-US"/>
          </a:p>
        </p:txBody>
      </p:sp>
      <p:sp>
        <p:nvSpPr>
          <p:cNvPr id="216093" name="Text Box 29">
            <a:extLst>
              <a:ext uri="{FF2B5EF4-FFF2-40B4-BE49-F238E27FC236}">
                <a16:creationId xmlns:a16="http://schemas.microsoft.com/office/drawing/2014/main" id="{4E6A5B6C-50C2-4F8F-9EB3-32B246FBDE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38988" y="4191000"/>
            <a:ext cx="1755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/>
              <a:t>Road friction = 450 N</a:t>
            </a:r>
            <a:endParaRPr lang="en-US" altLang="en-US"/>
          </a:p>
        </p:txBody>
      </p:sp>
      <p:sp>
        <p:nvSpPr>
          <p:cNvPr id="216094" name="Text Box 30">
            <a:extLst>
              <a:ext uri="{FF2B5EF4-FFF2-40B4-BE49-F238E27FC236}">
                <a16:creationId xmlns:a16="http://schemas.microsoft.com/office/drawing/2014/main" id="{6B6E24AE-36C6-42E5-BE7E-767C8C217C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4419600"/>
            <a:ext cx="762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/>
              <a:t>Force D</a:t>
            </a:r>
            <a:endParaRPr lang="en-US" altLang="en-US"/>
          </a:p>
        </p:txBody>
      </p:sp>
      <p:sp>
        <p:nvSpPr>
          <p:cNvPr id="216095" name="Text Box 31">
            <a:extLst>
              <a:ext uri="{FF2B5EF4-FFF2-40B4-BE49-F238E27FC236}">
                <a16:creationId xmlns:a16="http://schemas.microsoft.com/office/drawing/2014/main" id="{B33CAB9A-88D8-4958-AC3A-398B06B298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3200400"/>
            <a:ext cx="19843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/>
              <a:t>Road reaction = 10000 N</a:t>
            </a:r>
            <a:endParaRPr lang="en-US" altLang="en-US"/>
          </a:p>
        </p:txBody>
      </p:sp>
      <p:sp>
        <p:nvSpPr>
          <p:cNvPr id="216097" name="Text Box 33">
            <a:extLst>
              <a:ext uri="{FF2B5EF4-FFF2-40B4-BE49-F238E27FC236}">
                <a16:creationId xmlns:a16="http://schemas.microsoft.com/office/drawing/2014/main" id="{D1CDC1E1-C6DF-4B15-B962-66B8B08D96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7325" y="3733800"/>
            <a:ext cx="7413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/>
              <a:t>Force E</a:t>
            </a:r>
            <a:endParaRPr lang="en-US" altLang="en-US"/>
          </a:p>
        </p:txBody>
      </p:sp>
      <p:sp>
        <p:nvSpPr>
          <p:cNvPr id="216098" name="Text Box 34">
            <a:extLst>
              <a:ext uri="{FF2B5EF4-FFF2-40B4-BE49-F238E27FC236}">
                <a16:creationId xmlns:a16="http://schemas.microsoft.com/office/drawing/2014/main" id="{F92190F6-3790-4761-BB56-115B916949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4267200"/>
            <a:ext cx="21605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0000FF"/>
                </a:solidFill>
              </a:rPr>
              <a:t>Unbalanced force = 0</a:t>
            </a:r>
            <a:endParaRPr lang="en-US" altLang="en-US"/>
          </a:p>
        </p:txBody>
      </p:sp>
      <p:sp>
        <p:nvSpPr>
          <p:cNvPr id="216099" name="Text Box 35">
            <a:extLst>
              <a:ext uri="{FF2B5EF4-FFF2-40B4-BE49-F238E27FC236}">
                <a16:creationId xmlns:a16="http://schemas.microsoft.com/office/drawing/2014/main" id="{C995B2FA-8589-4D63-9AAC-6A5F240CB4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5029200"/>
            <a:ext cx="17097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0000FF"/>
                </a:solidFill>
              </a:rPr>
              <a:t>Force E = 850 N</a:t>
            </a:r>
            <a:endParaRPr lang="en-US" altLang="en-US"/>
          </a:p>
        </p:txBody>
      </p:sp>
      <p:sp>
        <p:nvSpPr>
          <p:cNvPr id="216101" name="Text Box 37">
            <a:extLst>
              <a:ext uri="{FF2B5EF4-FFF2-40B4-BE49-F238E27FC236}">
                <a16:creationId xmlns:a16="http://schemas.microsoft.com/office/drawing/2014/main" id="{D07108D8-9682-4E5F-98DE-67546AF525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5867400"/>
            <a:ext cx="18938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0000FF"/>
                </a:solidFill>
              </a:rPr>
              <a:t>Weight = 10000 N</a:t>
            </a:r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16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2160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52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6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216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216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1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21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216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3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216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16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3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216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216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4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216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5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216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5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216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6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16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16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52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2160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52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2160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52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2160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052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216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052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067" grpId="0" autoUpdateAnimBg="0"/>
      <p:bldP spid="216068" grpId="0" autoUpdateAnimBg="0"/>
      <p:bldP spid="216078" grpId="0" autoUpdateAnimBg="0"/>
      <p:bldP spid="216079" grpId="0" autoUpdateAnimBg="0"/>
      <p:bldP spid="216080" grpId="0" autoUpdateAnimBg="0"/>
      <p:bldP spid="216092" grpId="0" autoUpdateAnimBg="0"/>
      <p:bldP spid="216093" grpId="0" autoUpdateAnimBg="0"/>
      <p:bldP spid="216094" grpId="0" autoUpdateAnimBg="0"/>
      <p:bldP spid="216095" grpId="0" autoUpdateAnimBg="0"/>
      <p:bldP spid="216097" grpId="0" autoUpdateAnimBg="0"/>
      <p:bldP spid="216098" grpId="0" autoUpdateAnimBg="0"/>
      <p:bldP spid="216099" grpId="0" autoUpdateAnimBg="0"/>
      <p:bldP spid="216101" grpId="0" autoUpdateAnimBg="0"/>
    </p:bldLst>
  </p:timing>
</p:sld>
</file>

<file path=ppt/theme/theme1.xml><?xml version="1.0" encoding="utf-8"?>
<a:theme xmlns:a="http://schemas.openxmlformats.org/drawingml/2006/main" name="Kinematics solutions">
  <a:themeElements>
    <a:clrScheme name="">
      <a:dk1>
        <a:srgbClr val="660066"/>
      </a:dk1>
      <a:lt1>
        <a:srgbClr val="FFFFFF"/>
      </a:lt1>
      <a:dk2>
        <a:srgbClr val="800080"/>
      </a:dk2>
      <a:lt2>
        <a:srgbClr val="FFCC99"/>
      </a:lt2>
      <a:accent1>
        <a:srgbClr val="99FF99"/>
      </a:accent1>
      <a:accent2>
        <a:srgbClr val="CC66FF"/>
      </a:accent2>
      <a:accent3>
        <a:srgbClr val="FFFFFF"/>
      </a:accent3>
      <a:accent4>
        <a:srgbClr val="560056"/>
      </a:accent4>
      <a:accent5>
        <a:srgbClr val="CAFFCA"/>
      </a:accent5>
      <a:accent6>
        <a:srgbClr val="B95CE7"/>
      </a:accent6>
      <a:hlink>
        <a:srgbClr val="FF33CC"/>
      </a:hlink>
      <a:folHlink>
        <a:srgbClr val="006600"/>
      </a:folHlink>
    </a:clrScheme>
    <a:fontScheme name="Kinematics solutions">
      <a:majorFont>
        <a:latin typeface="Impact"/>
        <a:ea typeface=""/>
        <a:cs typeface=""/>
      </a:majorFont>
      <a:minorFont>
        <a:latin typeface="Impac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Kinematics solutions 1">
        <a:dk1>
          <a:srgbClr val="000000"/>
        </a:dk1>
        <a:lt1>
          <a:srgbClr val="FFFFFF"/>
        </a:lt1>
        <a:dk2>
          <a:srgbClr val="6600CC"/>
        </a:dk2>
        <a:lt2>
          <a:srgbClr val="CCECFF"/>
        </a:lt2>
        <a:accent1>
          <a:srgbClr val="00FFCC"/>
        </a:accent1>
        <a:accent2>
          <a:srgbClr val="9933FF"/>
        </a:accent2>
        <a:accent3>
          <a:srgbClr val="B8AAE2"/>
        </a:accent3>
        <a:accent4>
          <a:srgbClr val="DADADA"/>
        </a:accent4>
        <a:accent5>
          <a:srgbClr val="AAFFE2"/>
        </a:accent5>
        <a:accent6>
          <a:srgbClr val="8A2DE7"/>
        </a:accent6>
        <a:hlink>
          <a:srgbClr val="660066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nematics solutions 2">
        <a:dk1>
          <a:srgbClr val="660066"/>
        </a:dk1>
        <a:lt1>
          <a:srgbClr val="FFFFFF"/>
        </a:lt1>
        <a:dk2>
          <a:srgbClr val="FF00FF"/>
        </a:dk2>
        <a:lt2>
          <a:srgbClr val="FFCC99"/>
        </a:lt2>
        <a:accent1>
          <a:srgbClr val="99FF99"/>
        </a:accent1>
        <a:accent2>
          <a:srgbClr val="CC66FF"/>
        </a:accent2>
        <a:accent3>
          <a:srgbClr val="FFFFFF"/>
        </a:accent3>
        <a:accent4>
          <a:srgbClr val="560056"/>
        </a:accent4>
        <a:accent5>
          <a:srgbClr val="CAFFCA"/>
        </a:accent5>
        <a:accent6>
          <a:srgbClr val="B95CE7"/>
        </a:accent6>
        <a:hlink>
          <a:srgbClr val="FF99CC"/>
        </a:hlink>
        <a:folHlink>
          <a:srgbClr val="00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nematics solutions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nematics solutions 4">
        <a:dk1>
          <a:srgbClr val="000000"/>
        </a:dk1>
        <a:lt1>
          <a:srgbClr val="FFFFFF"/>
        </a:lt1>
        <a:dk2>
          <a:srgbClr val="CC0099"/>
        </a:dk2>
        <a:lt2>
          <a:srgbClr val="FFCCFF"/>
        </a:lt2>
        <a:accent1>
          <a:srgbClr val="00FF00"/>
        </a:accent1>
        <a:accent2>
          <a:srgbClr val="9933FF"/>
        </a:accent2>
        <a:accent3>
          <a:srgbClr val="E2AACA"/>
        </a:accent3>
        <a:accent4>
          <a:srgbClr val="DADADA"/>
        </a:accent4>
        <a:accent5>
          <a:srgbClr val="AAFFAA"/>
        </a:accent5>
        <a:accent6>
          <a:srgbClr val="8A2DE7"/>
        </a:accent6>
        <a:hlink>
          <a:srgbClr val="660066"/>
        </a:hlink>
        <a:folHlink>
          <a:srgbClr val="0066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Office\Templates\Kinematics solutions.pot</Template>
  <TotalTime>9933</TotalTime>
  <Words>217</Words>
  <Application>Microsoft Office PowerPoint</Application>
  <PresentationFormat>On-screen Show (4:3)</PresentationFormat>
  <Paragraphs>40</Paragraphs>
  <Slides>3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Times New Roman</vt:lpstr>
      <vt:lpstr>Impact</vt:lpstr>
      <vt:lpstr>Kinematics solutions</vt:lpstr>
      <vt:lpstr>Microsoft Clip Gallery</vt:lpstr>
      <vt:lpstr>Physics Support Materials </vt:lpstr>
      <vt:lpstr>PowerPoint Presentation</vt:lpstr>
      <vt:lpstr>PowerPoint Presentation</vt:lpstr>
    </vt:vector>
  </TitlesOfParts>
  <Company>Haldane Centre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Higher Still </dc:title>
  <dc:creator>John Sharkey</dc:creator>
  <cp:lastModifiedBy>Mrs Hargreaves</cp:lastModifiedBy>
  <cp:revision>90</cp:revision>
  <cp:lastPrinted>1999-03-08T14:32:10Z</cp:lastPrinted>
  <dcterms:created xsi:type="dcterms:W3CDTF">1998-09-04T13:35:22Z</dcterms:created>
  <dcterms:modified xsi:type="dcterms:W3CDTF">2020-06-09T09:02:42Z</dcterms:modified>
</cp:coreProperties>
</file>