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87" r:id="rId2"/>
    <p:sldId id="397" r:id="rId3"/>
    <p:sldId id="398" r:id="rId4"/>
    <p:sldId id="399" r:id="rId5"/>
    <p:sldId id="400" r:id="rId6"/>
    <p:sldId id="401" r:id="rId7"/>
    <p:sldId id="402" r:id="rId8"/>
    <p:sldId id="403" r:id="rId9"/>
    <p:sldId id="404" r:id="rId10"/>
    <p:sldId id="405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2.wmf"/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9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52CBCA8C-E859-4FD9-88E2-BA8F5429CA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8A58DF6C-A4AB-4C44-990D-BB770D12912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7D368C00-7249-4B0D-AB2F-E195DEB11B8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B28B4277-874E-428D-98B8-424D3B0C86D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4C1B041-1734-4899-8635-56547F0762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F2857AD-62C0-4300-B1B9-502F093A75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E6C146C-CF25-4691-9224-B3ABF5C4AD3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57718BFC-7E43-4D11-A679-7E6ECD3D889D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C4285E49-10AC-4915-BB8B-DF42C8D3E9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A202D4D8-241D-46ED-AA3C-D93DB7FCB10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2A31B48-3275-40DC-A22F-97741013D6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AADB9EB-BA02-4056-950A-BB40D8A825D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050577-9E2B-4617-8594-09D7D02750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AD668-7606-4D2A-93D7-5513804CB54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7660FBDF-A335-4834-847D-E0276EACB88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2A36070B-0A9E-4891-8410-14C10A941D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57A592-2F1D-4593-987F-0E6BEF9F16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9D702B-58F8-44AE-99D6-84CC78DDEE4B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68642" name="Rectangle 2">
            <a:extLst>
              <a:ext uri="{FF2B5EF4-FFF2-40B4-BE49-F238E27FC236}">
                <a16:creationId xmlns:a16="http://schemas.microsoft.com/office/drawing/2014/main" id="{AD7EBE00-07A5-453C-89E1-D84C1E7C3A0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>
            <a:extLst>
              <a:ext uri="{FF2B5EF4-FFF2-40B4-BE49-F238E27FC236}">
                <a16:creationId xmlns:a16="http://schemas.microsoft.com/office/drawing/2014/main" id="{1ABBCBCD-0439-4D14-B2CA-FF1C9A19F1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C658FF8-D369-4252-81D1-0372935A8C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0EB97-D703-45DF-B090-C8D1F68F3B9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52258" name="Rectangle 2">
            <a:extLst>
              <a:ext uri="{FF2B5EF4-FFF2-40B4-BE49-F238E27FC236}">
                <a16:creationId xmlns:a16="http://schemas.microsoft.com/office/drawing/2014/main" id="{405E53FF-8933-4964-AB9A-D2100EB3B0A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59" name="Rectangle 3">
            <a:extLst>
              <a:ext uri="{FF2B5EF4-FFF2-40B4-BE49-F238E27FC236}">
                <a16:creationId xmlns:a16="http://schemas.microsoft.com/office/drawing/2014/main" id="{D32726E3-568D-4BAD-B041-D66BB4CBD9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40C3476-5561-486B-B525-17EA2639D5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D029F7-B44D-47BB-884E-A0A8F1119386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54306" name="Rectangle 2">
            <a:extLst>
              <a:ext uri="{FF2B5EF4-FFF2-40B4-BE49-F238E27FC236}">
                <a16:creationId xmlns:a16="http://schemas.microsoft.com/office/drawing/2014/main" id="{43D97EDB-EBB6-4484-A3D8-CE9E57F6290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7" name="Rectangle 3">
            <a:extLst>
              <a:ext uri="{FF2B5EF4-FFF2-40B4-BE49-F238E27FC236}">
                <a16:creationId xmlns:a16="http://schemas.microsoft.com/office/drawing/2014/main" id="{ABBB938E-8E1C-4080-9883-0F29D1323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5B9E104-F283-4BD4-84A6-C28DA2DCF4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D033A5-FC88-4A31-96D0-1347692672B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56354" name="Rectangle 2">
            <a:extLst>
              <a:ext uri="{FF2B5EF4-FFF2-40B4-BE49-F238E27FC236}">
                <a16:creationId xmlns:a16="http://schemas.microsoft.com/office/drawing/2014/main" id="{56CF5379-6609-4A11-AB7A-6445623F925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>
            <a:extLst>
              <a:ext uri="{FF2B5EF4-FFF2-40B4-BE49-F238E27FC236}">
                <a16:creationId xmlns:a16="http://schemas.microsoft.com/office/drawing/2014/main" id="{07BC14E0-7862-4BEB-95CC-98A5FF78F5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1B9C0C4-3B5D-485F-9F0B-511375F0E8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8E2CC4-99BD-499A-BE98-3B36335AD710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58402" name="Rectangle 2">
            <a:extLst>
              <a:ext uri="{FF2B5EF4-FFF2-40B4-BE49-F238E27FC236}">
                <a16:creationId xmlns:a16="http://schemas.microsoft.com/office/drawing/2014/main" id="{BD99648B-0A37-4BC7-8FBD-3842239364C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>
            <a:extLst>
              <a:ext uri="{FF2B5EF4-FFF2-40B4-BE49-F238E27FC236}">
                <a16:creationId xmlns:a16="http://schemas.microsoft.com/office/drawing/2014/main" id="{46ACFEBE-D63D-4B35-AB99-CA8B9A1F15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C502D11-4739-4C68-A858-16580E324B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8E54F5-7907-4194-9220-AB98B0C3192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60450" name="Rectangle 2">
            <a:extLst>
              <a:ext uri="{FF2B5EF4-FFF2-40B4-BE49-F238E27FC236}">
                <a16:creationId xmlns:a16="http://schemas.microsoft.com/office/drawing/2014/main" id="{AF90AE36-3FBB-46F0-A2DE-492EBC2F1D2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1" name="Rectangle 3">
            <a:extLst>
              <a:ext uri="{FF2B5EF4-FFF2-40B4-BE49-F238E27FC236}">
                <a16:creationId xmlns:a16="http://schemas.microsoft.com/office/drawing/2014/main" id="{D16905EE-7C43-4FAA-9187-D6244833F0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E4C22F-24B9-4854-B269-BBAFE2FDD2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F86B36-E78C-4E12-82CF-6942794D0A4B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62498" name="Rectangle 2">
            <a:extLst>
              <a:ext uri="{FF2B5EF4-FFF2-40B4-BE49-F238E27FC236}">
                <a16:creationId xmlns:a16="http://schemas.microsoft.com/office/drawing/2014/main" id="{3547BD00-097F-46E1-A98D-7A03A7B512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>
            <a:extLst>
              <a:ext uri="{FF2B5EF4-FFF2-40B4-BE49-F238E27FC236}">
                <a16:creationId xmlns:a16="http://schemas.microsoft.com/office/drawing/2014/main" id="{D5528963-0CDF-413E-85D3-1C913EDEC5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DD6A5EF-1048-4A25-AEAA-6D84F69D3B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D9B7A0-0994-4845-8A54-95D73C12C3AF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64546" name="Rectangle 2">
            <a:extLst>
              <a:ext uri="{FF2B5EF4-FFF2-40B4-BE49-F238E27FC236}">
                <a16:creationId xmlns:a16="http://schemas.microsoft.com/office/drawing/2014/main" id="{3B68013D-671D-44E8-AA4B-83664BB560F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>
            <a:extLst>
              <a:ext uri="{FF2B5EF4-FFF2-40B4-BE49-F238E27FC236}">
                <a16:creationId xmlns:a16="http://schemas.microsoft.com/office/drawing/2014/main" id="{2E468865-705F-4FD8-90DE-44EF056C5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5F72523-AFAC-4832-8853-40E9B44126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93FFD2-8023-4F5F-93AD-3B1BEA202265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66594" name="Rectangle 2">
            <a:extLst>
              <a:ext uri="{FF2B5EF4-FFF2-40B4-BE49-F238E27FC236}">
                <a16:creationId xmlns:a16="http://schemas.microsoft.com/office/drawing/2014/main" id="{137BF616-1CBC-4679-A312-DBAFC8DDAAE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>
            <a:extLst>
              <a:ext uri="{FF2B5EF4-FFF2-40B4-BE49-F238E27FC236}">
                <a16:creationId xmlns:a16="http://schemas.microsoft.com/office/drawing/2014/main" id="{4B616739-319E-4373-97F0-8995661AE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7CF8CA34-1843-406B-A756-E37266FB304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94B6F68F-5CCF-4AE2-A479-020ED1BC59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6E81DAF0-5DB9-4435-A9AB-841EEA804FFE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94DB59F8-1ECD-4DFB-8CE9-6D6405A6E703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2ACAB489-BA7D-467D-B934-2BE162EB55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8879AB7C-5099-4E0F-9FA3-2FCD16BEA8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64684FF2-73A2-4799-B52A-CFBE7604E4C3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9323FA92-974C-48A2-B348-34ED746D1A2D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05BD9126-3B96-469A-BEDD-C1D5148BAE3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3AA8C02F-A83C-468D-B249-AEA5685AA1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A97A2C1B-97CA-4D57-A75C-DFC3604E296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FCD42BFC-1816-49BC-807E-9FE6585284F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DF73243F-97D1-4EB5-A72D-CD10FC40BE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457242C9-5A51-444F-86E0-240BDFC35AD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18326FA1-162E-4B5E-A55C-D6D07EAD697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0F814-40D0-488C-95F4-5FF73A0FD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585D04-E3FC-40EF-933A-56433747B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3CEB1-C863-4D1D-A5CA-3511A5784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BD628-EB0E-4FAD-8C1E-D2A632EE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F8CF1-E312-48B5-943C-11A818E2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B4602-D756-41CC-94D1-C0B61F10D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363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38AEBD-8A9B-459F-A8C0-9C28103863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90178-1218-4ED5-A7D5-77CB652EC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24876-E9F5-4EC9-A52B-B92DDFCC9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E6C57-6098-4C87-8008-10330000E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3AD7-15F4-48EE-A13D-E3CA90CE3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728FC-0786-46F2-B6E7-06AD0F23B3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47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A679-4C88-49B2-9D2E-F4AC88C9A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73604-F879-4499-8A78-4E6F28E64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F95B4-6991-4566-B931-AA42F7D60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97CD9-89F9-4734-B71F-5A9859FAF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6F8C9-022E-4F22-954A-5B1A4EE8C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03AF7-CADC-465B-8619-BF06D688A1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277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FAB40-6B5E-4D07-8EB8-7C40F0093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003A1-C263-4BB4-9BB8-F665CBDAF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79F4C-B326-48D5-9672-0FB9D8E1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A19F7-21E1-4793-B070-BADD472BE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201FB-BD34-4C3F-84EF-ACAFAAD29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14DE-7B18-4B8D-8F0B-09D7ADB2B8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235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A1C75-B765-4370-BF55-A4EDBD6A6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5117A-5CE6-4540-9C1A-CD21467DAB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ABA8F-FA8B-4D02-AF9E-B3095D4B3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2092C-6A9C-4681-9158-F987DA2A7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4C29F4-5E5B-46E9-93AD-DB5E9C056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10965-F4D8-4AC2-8B58-174249BDE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5CA54-DE4D-4A89-9F59-C269558733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30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6E691-6CD7-45B2-A380-10C018417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D3433-23D6-4F30-80A9-F24F8B08D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35D5B-B3D3-4060-9492-A96A02138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7F4A4D-2B35-40A5-BAA4-B7FDBFA563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736F78-CCD7-4BAA-A5F0-B2288A2D8D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BE6717-38BE-406D-BDEB-3909B799B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4C2C3C-32C0-4DFD-B537-6558F26D8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0132B3-F634-4A3C-BF24-135B69730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3DADF-F021-4B75-BEA2-6AFFD69AD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42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12C7B-9277-4691-88B2-72AE9BD70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D21395-C0EA-47F4-A3C0-62A16D8BA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9F12CB-A417-415A-9335-7D317CA0A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15F6A8-DE35-432B-9D84-CFA3DC5A9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744D49-E765-4A24-8108-F9AD823B69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87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483689-63B2-4C9F-8CE5-20BA7BC2B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654DEF-38C7-42F7-A22E-96B949E09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93E35-A216-4BA0-82D7-F9894CC67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391BE-1D46-411E-8152-E161EFD567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16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FFBE1-9788-4E41-9ECA-0841022F1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6C3BA-7AF9-478C-B805-7B39B10EF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4D51B-D9BB-4F9E-937C-FD14393B0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42926-009A-4C3F-967A-F71FC9810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8EA5E-3211-48EF-B940-863E1F1A2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E2549B-27FF-4218-94C1-E0FA8817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1D264-00A7-4618-BFCE-D1E6C4685B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2585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EBF47-8E04-4675-8A19-6156F9290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81686A-A923-4E9E-920C-44FA81740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BA4D21-6625-4E3C-B470-68AB4910B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F56A8-8D78-4DB4-B758-8D99EB0D2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F76C3E-D8E2-4E08-990A-5031D7FE2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33D6D-C0A2-4752-A332-4A602620E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4A4EF-8E15-4F06-939F-2200AB6CF5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36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C0602160-DBAA-4E18-A0F6-D5D498721F4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03065BB0-CBB2-48BA-83A2-5E2CC4C9A1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15E8DAC7-D001-46C1-9366-517BF6DE57BA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D75BB43F-7574-4760-9808-5DB19C2CEE4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24C1EA5B-5FDB-4F87-A7D7-6CF5BB2FA2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BD811AC8-736E-444F-A1EB-E6D18D47C6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F49BE680-8F73-4153-99DC-B94B5A64A0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41183E7F-D79B-4A1C-8A45-1229CDA91D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3FB68E62-471E-4036-867A-2A13D765F0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085EA4F7-0956-42E5-A39A-546B9B6E08F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E233A504-EC68-4A36-B4D8-4A8E6FB7B8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277258ED-FC69-4DF6-B00B-5F7F2E28E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B82886F6-9C4E-4277-9577-71151F62BF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2B8E15D1-B8B8-4613-A5FA-B87F9E86A57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6248DFEC-134A-4E40-B6CA-4DD946949A2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143CFE13-76CA-4522-959D-4203762CAD6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0.wav"/><Relationship Id="rId13" Type="http://schemas.openxmlformats.org/officeDocument/2006/relationships/image" Target="../media/image22.wmf"/><Relationship Id="rId3" Type="http://schemas.openxmlformats.org/officeDocument/2006/relationships/notesSlide" Target="../notesSlides/notesSlide10.xml"/><Relationship Id="rId7" Type="http://schemas.openxmlformats.org/officeDocument/2006/relationships/audio" Target="../media/audio39.wav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9.vml"/><Relationship Id="rId6" Type="http://schemas.openxmlformats.org/officeDocument/2006/relationships/audio" Target="../media/audio38.wav"/><Relationship Id="rId11" Type="http://schemas.openxmlformats.org/officeDocument/2006/relationships/image" Target="../media/image21.wmf"/><Relationship Id="rId5" Type="http://schemas.openxmlformats.org/officeDocument/2006/relationships/audio" Target="../media/audio37.wav"/><Relationship Id="rId15" Type="http://schemas.openxmlformats.org/officeDocument/2006/relationships/image" Target="../media/image23.wmf"/><Relationship Id="rId10" Type="http://schemas.openxmlformats.org/officeDocument/2006/relationships/oleObject" Target="../embeddings/oleObject31.bin"/><Relationship Id="rId4" Type="http://schemas.openxmlformats.org/officeDocument/2006/relationships/audio" Target="../media/audio36.wav"/><Relationship Id="rId9" Type="http://schemas.openxmlformats.org/officeDocument/2006/relationships/audio" Target="../media/audio41.wav"/><Relationship Id="rId14" Type="http://schemas.openxmlformats.org/officeDocument/2006/relationships/oleObject" Target="../embeddings/oleObject3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.wmf"/><Relationship Id="rId18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5.wmf"/><Relationship Id="rId7" Type="http://schemas.openxmlformats.org/officeDocument/2006/relationships/audio" Target="../media/audio4.wav"/><Relationship Id="rId12" Type="http://schemas.openxmlformats.org/officeDocument/2006/relationships/oleObject" Target="../embeddings/oleObject1.bin"/><Relationship Id="rId1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.bin"/><Relationship Id="rId20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slide" Target="slide1.xml"/><Relationship Id="rId5" Type="http://schemas.openxmlformats.org/officeDocument/2006/relationships/audio" Target="../media/audio2.wav"/><Relationship Id="rId15" Type="http://schemas.openxmlformats.org/officeDocument/2006/relationships/image" Target="../media/image3.wmf"/><Relationship Id="rId10" Type="http://schemas.openxmlformats.org/officeDocument/2006/relationships/audio" Target="../media/audio7.wav"/><Relationship Id="rId19" Type="http://schemas.openxmlformats.org/officeDocument/2006/relationships/oleObject" Target="../embeddings/oleObject5.bin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10.wav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9.wav"/><Relationship Id="rId11" Type="http://schemas.openxmlformats.org/officeDocument/2006/relationships/oleObject" Target="../embeddings/oleObject8.bin"/><Relationship Id="rId5" Type="http://schemas.openxmlformats.org/officeDocument/2006/relationships/audio" Target="../media/audio2.wav"/><Relationship Id="rId15" Type="http://schemas.openxmlformats.org/officeDocument/2006/relationships/image" Target="../media/image7.wmf"/><Relationship Id="rId10" Type="http://schemas.openxmlformats.org/officeDocument/2006/relationships/image" Target="../media/image2.wmf"/><Relationship Id="rId4" Type="http://schemas.openxmlformats.org/officeDocument/2006/relationships/audio" Target="../media/audio8.wav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slide" Target="slide1.xml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4.wav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13.wav"/><Relationship Id="rId11" Type="http://schemas.openxmlformats.org/officeDocument/2006/relationships/oleObject" Target="../embeddings/oleObject12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12.wav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oleObject" Target="../embeddings/oleObject15.bin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2.wav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18.wav"/><Relationship Id="rId11" Type="http://schemas.openxmlformats.org/officeDocument/2006/relationships/oleObject" Target="../embeddings/oleObject14.bin"/><Relationship Id="rId5" Type="http://schemas.openxmlformats.org/officeDocument/2006/relationships/audio" Target="../media/audio17.wav"/><Relationship Id="rId15" Type="http://schemas.openxmlformats.org/officeDocument/2006/relationships/slide" Target="slide1.xml"/><Relationship Id="rId10" Type="http://schemas.openxmlformats.org/officeDocument/2006/relationships/image" Target="../media/image9.wmf"/><Relationship Id="rId4" Type="http://schemas.openxmlformats.org/officeDocument/2006/relationships/audio" Target="../media/audio16.wav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22.wav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21.wav"/><Relationship Id="rId11" Type="http://schemas.openxmlformats.org/officeDocument/2006/relationships/image" Target="../media/image12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17.bin"/><Relationship Id="rId4" Type="http://schemas.openxmlformats.org/officeDocument/2006/relationships/audio" Target="../media/audio20.wav"/><Relationship Id="rId9" Type="http://schemas.openxmlformats.org/officeDocument/2006/relationships/image" Target="../media/image9.wmf"/><Relationship Id="rId1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24.wav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audio" Target="../media/audio21.wav"/><Relationship Id="rId11" Type="http://schemas.openxmlformats.org/officeDocument/2006/relationships/image" Target="../media/image12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0.bin"/><Relationship Id="rId4" Type="http://schemas.openxmlformats.org/officeDocument/2006/relationships/audio" Target="../media/audio23.wav"/><Relationship Id="rId9" Type="http://schemas.openxmlformats.org/officeDocument/2006/relationships/image" Target="../media/image9.wmf"/><Relationship Id="rId1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2.wav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7.vml"/><Relationship Id="rId6" Type="http://schemas.openxmlformats.org/officeDocument/2006/relationships/audio" Target="../media/audio27.wav"/><Relationship Id="rId11" Type="http://schemas.openxmlformats.org/officeDocument/2006/relationships/image" Target="../media/image9.wmf"/><Relationship Id="rId5" Type="http://schemas.openxmlformats.org/officeDocument/2006/relationships/audio" Target="../media/audio26.wav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22.bin"/><Relationship Id="rId4" Type="http://schemas.openxmlformats.org/officeDocument/2006/relationships/audio" Target="../media/audio25.wav"/><Relationship Id="rId9" Type="http://schemas.openxmlformats.org/officeDocument/2006/relationships/audio" Target="../media/audio28.wav"/><Relationship Id="rId14" Type="http://schemas.openxmlformats.org/officeDocument/2006/relationships/oleObject" Target="../embeddings/oleObject2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2.wav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28.bin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19.wmf"/><Relationship Id="rId7" Type="http://schemas.openxmlformats.org/officeDocument/2006/relationships/audio" Target="../media/audio31.wav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7.bin"/><Relationship Id="rId20" Type="http://schemas.openxmlformats.org/officeDocument/2006/relationships/oleObject" Target="../embeddings/oleObject29.bin"/><Relationship Id="rId1" Type="http://schemas.openxmlformats.org/officeDocument/2006/relationships/vmlDrawing" Target="../drawings/vmlDrawing8.vml"/><Relationship Id="rId6" Type="http://schemas.openxmlformats.org/officeDocument/2006/relationships/audio" Target="../media/audio30.wav"/><Relationship Id="rId11" Type="http://schemas.openxmlformats.org/officeDocument/2006/relationships/audio" Target="../media/audio35.wav"/><Relationship Id="rId24" Type="http://schemas.openxmlformats.org/officeDocument/2006/relationships/slide" Target="slide1.xml"/><Relationship Id="rId5" Type="http://schemas.openxmlformats.org/officeDocument/2006/relationships/audio" Target="../media/audio2.wav"/><Relationship Id="rId15" Type="http://schemas.openxmlformats.org/officeDocument/2006/relationships/image" Target="../media/image16.wmf"/><Relationship Id="rId23" Type="http://schemas.openxmlformats.org/officeDocument/2006/relationships/image" Target="../media/image20.wmf"/><Relationship Id="rId10" Type="http://schemas.openxmlformats.org/officeDocument/2006/relationships/audio" Target="../media/audio34.wav"/><Relationship Id="rId19" Type="http://schemas.openxmlformats.org/officeDocument/2006/relationships/image" Target="../media/image18.wmf"/><Relationship Id="rId4" Type="http://schemas.openxmlformats.org/officeDocument/2006/relationships/audio" Target="../media/audio29.wav"/><Relationship Id="rId9" Type="http://schemas.openxmlformats.org/officeDocument/2006/relationships/audio" Target="../media/audio33.wav"/><Relationship Id="rId14" Type="http://schemas.openxmlformats.org/officeDocument/2006/relationships/oleObject" Target="../embeddings/oleObject26.bin"/><Relationship Id="rId22" Type="http://schemas.openxmlformats.org/officeDocument/2006/relationships/oleObject" Target="../embeddings/oleObject3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9FCCCD3C-4823-49DF-9643-4599973CE71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99331" name="Text Box 3">
            <a:extLst>
              <a:ext uri="{FF2B5EF4-FFF2-40B4-BE49-F238E27FC236}">
                <a16:creationId xmlns:a16="http://schemas.microsoft.com/office/drawing/2014/main" id="{C293CED1-12E9-4172-9088-5442E241E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99332" name="Text Box 4">
            <a:extLst>
              <a:ext uri="{FF2B5EF4-FFF2-40B4-BE49-F238E27FC236}">
                <a16:creationId xmlns:a16="http://schemas.microsoft.com/office/drawing/2014/main" id="{6002CA1D-9E71-4C3A-93A4-70A28B2F1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115,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116,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117,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118,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119,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120,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 action="ppaction://hlinksldjump"/>
              </a:rPr>
              <a:t>121,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 action="ppaction://hlinksldjump"/>
              </a:rPr>
              <a:t>122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9333" name="Text Box 5">
            <a:extLst>
              <a:ext uri="{FF2B5EF4-FFF2-40B4-BE49-F238E27FC236}">
                <a16:creationId xmlns:a16="http://schemas.microsoft.com/office/drawing/2014/main" id="{99D3B90D-75CA-49D0-93E0-7AFBF9698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2578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momentum and energy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Kinetic energy</a:t>
            </a:r>
          </a:p>
        </p:txBody>
      </p:sp>
      <p:sp>
        <p:nvSpPr>
          <p:cNvPr id="99338" name="Text Box 10">
            <a:extLst>
              <a:ext uri="{FF2B5EF4-FFF2-40B4-BE49-F238E27FC236}">
                <a16:creationId xmlns:a16="http://schemas.microsoft.com/office/drawing/2014/main" id="{9359DCA6-F4FA-4739-A2CD-C0BDCFD63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239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Mechanics and Heat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>
            <a:extLst>
              <a:ext uri="{FF2B5EF4-FFF2-40B4-BE49-F238E27FC236}">
                <a16:creationId xmlns:a16="http://schemas.microsoft.com/office/drawing/2014/main" id="{B663E688-AD48-4505-8CC8-1512F94E3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7619" name="Text Box 3">
            <a:extLst>
              <a:ext uri="{FF2B5EF4-FFF2-40B4-BE49-F238E27FC236}">
                <a16:creationId xmlns:a16="http://schemas.microsoft.com/office/drawing/2014/main" id="{E23D8BB0-4682-4D93-BA61-B65072A7C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7620" name="Text Box 4">
            <a:extLst>
              <a:ext uri="{FF2B5EF4-FFF2-40B4-BE49-F238E27FC236}">
                <a16:creationId xmlns:a16="http://schemas.microsoft.com/office/drawing/2014/main" id="{C19984F9-E64C-4D91-9F4E-DA258F622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c) If the driver has a reaction time of 0.7 s, how far will the car travel during </a:t>
            </a:r>
          </a:p>
          <a:p>
            <a:r>
              <a:rPr lang="en-US" altLang="en-US">
                <a:solidFill>
                  <a:schemeClr val="tx1"/>
                </a:solidFill>
              </a:rPr>
              <a:t>his “thinking time”?</a:t>
            </a:r>
            <a:r>
              <a:rPr lang="en-US" altLang="en-US" sz="2000">
                <a:solidFill>
                  <a:schemeClr val="tx1"/>
                </a:solidFill>
              </a:rPr>
              <a:t> 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7622" name="Rectangle 6">
            <a:extLst>
              <a:ext uri="{FF2B5EF4-FFF2-40B4-BE49-F238E27FC236}">
                <a16:creationId xmlns:a16="http://schemas.microsoft.com/office/drawing/2014/main" id="{62F35F59-6079-4BFB-97EA-F72A9A5DD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7623" name="Text Box 7">
            <a:extLst>
              <a:ext uri="{FF2B5EF4-FFF2-40B4-BE49-F238E27FC236}">
                <a16:creationId xmlns:a16="http://schemas.microsoft.com/office/drawing/2014/main" id="{5DD2DB63-F230-46AE-80CD-509F95253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67624" name="Rectangle 8">
            <a:extLst>
              <a:ext uri="{FF2B5EF4-FFF2-40B4-BE49-F238E27FC236}">
                <a16:creationId xmlns:a16="http://schemas.microsoft.com/office/drawing/2014/main" id="{E947CD57-5239-4F5E-AEA4-7045AA988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170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en-US" b="1"/>
              <a:t>122 (continued)</a:t>
            </a:r>
            <a:endParaRPr lang="en-US" altLang="en-US"/>
          </a:p>
        </p:txBody>
      </p:sp>
      <p:sp>
        <p:nvSpPr>
          <p:cNvPr id="36762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008C6DF-CC6C-4FFE-A2D4-C62940578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7627" name="Object 11">
            <a:extLst>
              <a:ext uri="{FF2B5EF4-FFF2-40B4-BE49-F238E27FC236}">
                <a16:creationId xmlns:a16="http://schemas.microsoft.com/office/drawing/2014/main" id="{4D57C4C8-FCFF-4406-8C57-654343647F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3429000"/>
          <a:ext cx="6699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44" name="Equation" r:id="rId10" imgW="634680" imgH="723600" progId="Equation.3">
                  <p:embed/>
                </p:oleObj>
              </mc:Choice>
              <mc:Fallback>
                <p:oleObj name="Equation" r:id="rId10" imgW="6346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429000"/>
                        <a:ext cx="66992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629" name="Text Box 13">
            <a:extLst>
              <a:ext uri="{FF2B5EF4-FFF2-40B4-BE49-F238E27FC236}">
                <a16:creationId xmlns:a16="http://schemas.microsoft.com/office/drawing/2014/main" id="{66BDB04D-9339-4496-AC71-361D992ED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419600"/>
            <a:ext cx="416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d) What will the total stopping distance be?</a:t>
            </a:r>
            <a:endParaRPr lang="en-US" altLang="en-US" sz="1600">
              <a:solidFill>
                <a:schemeClr val="tx1"/>
              </a:solidFill>
            </a:endParaRPr>
          </a:p>
        </p:txBody>
      </p:sp>
      <p:graphicFrame>
        <p:nvGraphicFramePr>
          <p:cNvPr id="367635" name="Object 19">
            <a:extLst>
              <a:ext uri="{FF2B5EF4-FFF2-40B4-BE49-F238E27FC236}">
                <a16:creationId xmlns:a16="http://schemas.microsoft.com/office/drawing/2014/main" id="{566BE240-CFF9-4C1B-90E0-45E5BA1E3D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657600"/>
          <a:ext cx="1008063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45" name="Equation" r:id="rId12" imgW="952200" imgH="241200" progId="Equation.3">
                  <p:embed/>
                </p:oleObj>
              </mc:Choice>
              <mc:Fallback>
                <p:oleObj name="Equation" r:id="rId12" imgW="952200" imgH="241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657600"/>
                        <a:ext cx="1008063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7637" name="Object 21">
            <a:extLst>
              <a:ext uri="{FF2B5EF4-FFF2-40B4-BE49-F238E27FC236}">
                <a16:creationId xmlns:a16="http://schemas.microsoft.com/office/drawing/2014/main" id="{739EC554-26D8-4C87-A47B-CFF93C0B9F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581400"/>
          <a:ext cx="1477963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46" name="Equation" r:id="rId14" imgW="1396800" imgH="812520" progId="Equation.3">
                  <p:embed/>
                </p:oleObj>
              </mc:Choice>
              <mc:Fallback>
                <p:oleObj name="Equation" r:id="rId14" imgW="1396800" imgH="81252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581400"/>
                        <a:ext cx="1477963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638" name="Text Box 22">
            <a:extLst>
              <a:ext uri="{FF2B5EF4-FFF2-40B4-BE49-F238E27FC236}">
                <a16:creationId xmlns:a16="http://schemas.microsoft.com/office/drawing/2014/main" id="{F61CDF0B-A81F-4C6F-A53F-8DA42EB22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953000"/>
            <a:ext cx="6296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Total stopping distance = “Thinking distance” + Breaking distance</a:t>
            </a:r>
          </a:p>
        </p:txBody>
      </p:sp>
      <p:sp>
        <p:nvSpPr>
          <p:cNvPr id="367639" name="Text Box 23">
            <a:extLst>
              <a:ext uri="{FF2B5EF4-FFF2-40B4-BE49-F238E27FC236}">
                <a16:creationId xmlns:a16="http://schemas.microsoft.com/office/drawing/2014/main" id="{3E63E8F3-CE6A-4CE0-97B5-31D746B3F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334000"/>
            <a:ext cx="148272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= 14 m +40 m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= 54 m</a:t>
            </a:r>
          </a:p>
        </p:txBody>
      </p:sp>
      <p:sp>
        <p:nvSpPr>
          <p:cNvPr id="367640" name="AutoShape 24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AA212519-B394-4308-BE28-DE1589164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7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76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2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7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7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67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2j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76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676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2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76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22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76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22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19" grpId="0" autoUpdateAnimBg="0"/>
      <p:bldP spid="367620" grpId="0" autoUpdateAnimBg="0"/>
      <p:bldP spid="367629" grpId="0" autoUpdateAnimBg="0"/>
      <p:bldP spid="367638" grpId="0" autoUpdateAnimBg="0"/>
      <p:bldP spid="36763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>
            <a:extLst>
              <a:ext uri="{FF2B5EF4-FFF2-40B4-BE49-F238E27FC236}">
                <a16:creationId xmlns:a16="http://schemas.microsoft.com/office/drawing/2014/main" id="{66EFC899-5996-4C8C-B403-5A0634866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1235" name="Text Box 3">
            <a:extLst>
              <a:ext uri="{FF2B5EF4-FFF2-40B4-BE49-F238E27FC236}">
                <a16:creationId xmlns:a16="http://schemas.microsoft.com/office/drawing/2014/main" id="{3CB3917A-8F40-4789-9C42-18D372233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1236" name="Text Box 4">
            <a:extLst>
              <a:ext uri="{FF2B5EF4-FFF2-40B4-BE49-F238E27FC236}">
                <a16:creationId xmlns:a16="http://schemas.microsoft.com/office/drawing/2014/main" id="{DE0749B7-2642-4B76-93D9-80EFE2BF0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Calculate the kinetic energy of the following:</a:t>
            </a:r>
          </a:p>
          <a:p>
            <a:r>
              <a:rPr lang="en-US" altLang="en-US">
                <a:solidFill>
                  <a:schemeClr val="tx1"/>
                </a:solidFill>
              </a:rPr>
              <a:t>a) a 5 kg bowling ball moving at 4 m/s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123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1A9C726-C2A1-449A-B5BE-FAA6E8A1B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1238" name="Rectangle 6">
            <a:extLst>
              <a:ext uri="{FF2B5EF4-FFF2-40B4-BE49-F238E27FC236}">
                <a16:creationId xmlns:a16="http://schemas.microsoft.com/office/drawing/2014/main" id="{F6A4A4E0-4233-46F5-A89B-16F4528AF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1239" name="Text Box 7">
            <a:extLst>
              <a:ext uri="{FF2B5EF4-FFF2-40B4-BE49-F238E27FC236}">
                <a16:creationId xmlns:a16="http://schemas.microsoft.com/office/drawing/2014/main" id="{AEB02072-7E47-43D6-A58D-C821A33DC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1240" name="Rectangle 8">
            <a:extLst>
              <a:ext uri="{FF2B5EF4-FFF2-40B4-BE49-F238E27FC236}">
                <a16:creationId xmlns:a16="http://schemas.microsoft.com/office/drawing/2014/main" id="{9032D355-FB49-4E70-9655-BBF8BE9E3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115</a:t>
            </a:r>
            <a:endParaRPr lang="en-US" altLang="en-US"/>
          </a:p>
        </p:txBody>
      </p:sp>
      <p:sp>
        <p:nvSpPr>
          <p:cNvPr id="351241" name="AutoShape 9">
            <a:hlinkClick r:id="rId11" action="ppaction://hlinksldjump" highlightClick="1" endSnd="1"/>
            <a:extLst>
              <a:ext uri="{FF2B5EF4-FFF2-40B4-BE49-F238E27FC236}">
                <a16:creationId xmlns:a16="http://schemas.microsoft.com/office/drawing/2014/main" id="{340609A9-4808-4939-9BA6-57B042999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1243" name="Object 11">
            <a:extLst>
              <a:ext uri="{FF2B5EF4-FFF2-40B4-BE49-F238E27FC236}">
                <a16:creationId xmlns:a16="http://schemas.microsoft.com/office/drawing/2014/main" id="{C3E55379-688E-4FDF-8E82-ED6882C395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34290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9" name="Equation" r:id="rId12" imgW="1346040" imgH="723600" progId="Equation.3">
                  <p:embed/>
                </p:oleObj>
              </mc:Choice>
              <mc:Fallback>
                <p:oleObj name="Equation" r:id="rId12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4290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1246" name="Object 14">
            <a:extLst>
              <a:ext uri="{FF2B5EF4-FFF2-40B4-BE49-F238E27FC236}">
                <a16:creationId xmlns:a16="http://schemas.microsoft.com/office/drawing/2014/main" id="{E07E3567-C0C9-4DBF-92EB-A6BF99BA29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276600"/>
          <a:ext cx="1371600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60" name="Equation" r:id="rId14" imgW="1726920" imgH="1193760" progId="Equation.3">
                  <p:embed/>
                </p:oleObj>
              </mc:Choice>
              <mc:Fallback>
                <p:oleObj name="Equation" r:id="rId14" imgW="1726920" imgH="11937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276600"/>
                        <a:ext cx="1371600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1247" name="Text Box 15">
            <a:extLst>
              <a:ext uri="{FF2B5EF4-FFF2-40B4-BE49-F238E27FC236}">
                <a16:creationId xmlns:a16="http://schemas.microsoft.com/office/drawing/2014/main" id="{8B4C5FE5-F654-4D60-B1EF-07BE8C947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114800"/>
            <a:ext cx="3257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a 50 kg skier moving at 20 m/s</a:t>
            </a:r>
            <a:endParaRPr lang="en-US" altLang="en-US"/>
          </a:p>
        </p:txBody>
      </p:sp>
      <p:graphicFrame>
        <p:nvGraphicFramePr>
          <p:cNvPr id="351248" name="Object 16">
            <a:extLst>
              <a:ext uri="{FF2B5EF4-FFF2-40B4-BE49-F238E27FC236}">
                <a16:creationId xmlns:a16="http://schemas.microsoft.com/office/drawing/2014/main" id="{F7C3F92E-495A-4393-9D80-331BDEF896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46482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61" name="Equation" r:id="rId16" imgW="1346040" imgH="723600" progId="Equation.3">
                  <p:embed/>
                </p:oleObj>
              </mc:Choice>
              <mc:Fallback>
                <p:oleObj name="Equation" r:id="rId16" imgW="134604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6482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1249" name="Object 17">
            <a:extLst>
              <a:ext uri="{FF2B5EF4-FFF2-40B4-BE49-F238E27FC236}">
                <a16:creationId xmlns:a16="http://schemas.microsoft.com/office/drawing/2014/main" id="{257EC841-5BBB-421E-B46E-99B1EA0C8A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4419600"/>
          <a:ext cx="2087563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62" name="Equation" r:id="rId17" imgW="2628720" imgH="1193760" progId="Equation.3">
                  <p:embed/>
                </p:oleObj>
              </mc:Choice>
              <mc:Fallback>
                <p:oleObj name="Equation" r:id="rId17" imgW="2628720" imgH="11937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419600"/>
                        <a:ext cx="2087563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1250" name="Text Box 18">
            <a:extLst>
              <a:ext uri="{FF2B5EF4-FFF2-40B4-BE49-F238E27FC236}">
                <a16:creationId xmlns:a16="http://schemas.microsoft.com/office/drawing/2014/main" id="{DFBE3AC4-082F-48C5-8700-CC8E030FF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410200"/>
            <a:ext cx="360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c) a 0.02 kg bullet moving at 100 m/s</a:t>
            </a:r>
            <a:endParaRPr lang="en-US" altLang="en-US"/>
          </a:p>
        </p:txBody>
      </p:sp>
      <p:graphicFrame>
        <p:nvGraphicFramePr>
          <p:cNvPr id="351251" name="Object 19">
            <a:extLst>
              <a:ext uri="{FF2B5EF4-FFF2-40B4-BE49-F238E27FC236}">
                <a16:creationId xmlns:a16="http://schemas.microsoft.com/office/drawing/2014/main" id="{3C62DB53-E8ED-442D-945A-1F4619E83D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59436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63" name="Equation" r:id="rId19" imgW="1346040" imgH="723600" progId="Equation.3">
                  <p:embed/>
                </p:oleObj>
              </mc:Choice>
              <mc:Fallback>
                <p:oleObj name="Equation" r:id="rId19" imgW="1346040" imgH="723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9436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1252" name="Object 20">
            <a:extLst>
              <a:ext uri="{FF2B5EF4-FFF2-40B4-BE49-F238E27FC236}">
                <a16:creationId xmlns:a16="http://schemas.microsoft.com/office/drawing/2014/main" id="{7A07E89E-E385-4829-A2D0-1D080A82E2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5715000"/>
          <a:ext cx="1895475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64" name="Equation" r:id="rId20" imgW="2387520" imgH="1193760" progId="Equation.3">
                  <p:embed/>
                </p:oleObj>
              </mc:Choice>
              <mc:Fallback>
                <p:oleObj name="Equation" r:id="rId20" imgW="2387520" imgH="11937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715000"/>
                        <a:ext cx="1895475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12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1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51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1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x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51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51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1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15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51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51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15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5" grpId="0" autoUpdateAnimBg="0"/>
      <p:bldP spid="351236" grpId="0" autoUpdateAnimBg="0"/>
      <p:bldP spid="351247" grpId="0" autoUpdateAnimBg="0"/>
      <p:bldP spid="35125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>
            <a:extLst>
              <a:ext uri="{FF2B5EF4-FFF2-40B4-BE49-F238E27FC236}">
                <a16:creationId xmlns:a16="http://schemas.microsoft.com/office/drawing/2014/main" id="{0AB01593-AC64-4D3C-A26E-398AFF4FE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3283" name="Text Box 3">
            <a:extLst>
              <a:ext uri="{FF2B5EF4-FFF2-40B4-BE49-F238E27FC236}">
                <a16:creationId xmlns:a16="http://schemas.microsoft.com/office/drawing/2014/main" id="{CE4A5442-BE45-4EAA-B5AE-FB91914B3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3284" name="Text Box 4">
            <a:extLst>
              <a:ext uri="{FF2B5EF4-FFF2-40B4-BE49-F238E27FC236}">
                <a16:creationId xmlns:a16="http://schemas.microsoft.com/office/drawing/2014/main" id="{005B5E73-90FC-4361-B4CF-5696D9740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chemeClr val="tx1"/>
                </a:solidFill>
              </a:rPr>
              <a:t>a) How much kinetic energy does a 800 kg car have at a speed of 10 m/s?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328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0E53D3D-76F8-4E1B-B6D5-8FB48357F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3286" name="Rectangle 6">
            <a:extLst>
              <a:ext uri="{FF2B5EF4-FFF2-40B4-BE49-F238E27FC236}">
                <a16:creationId xmlns:a16="http://schemas.microsoft.com/office/drawing/2014/main" id="{2B07B07C-BE69-4A7B-83E0-7A5BB53FA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3287" name="Text Box 7">
            <a:extLst>
              <a:ext uri="{FF2B5EF4-FFF2-40B4-BE49-F238E27FC236}">
                <a16:creationId xmlns:a16="http://schemas.microsoft.com/office/drawing/2014/main" id="{133614CE-8B49-45AB-B59A-7F7D345B8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3288" name="Rectangle 8">
            <a:extLst>
              <a:ext uri="{FF2B5EF4-FFF2-40B4-BE49-F238E27FC236}">
                <a16:creationId xmlns:a16="http://schemas.microsoft.com/office/drawing/2014/main" id="{339913F7-2D9B-4AE5-8E88-9EAD2C4A9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116</a:t>
            </a:r>
            <a:endParaRPr lang="en-US" altLang="en-US"/>
          </a:p>
        </p:txBody>
      </p:sp>
      <p:sp>
        <p:nvSpPr>
          <p:cNvPr id="35329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BCB6C66-6B10-426D-8728-ADB06E8B0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3291" name="Object 11">
            <a:extLst>
              <a:ext uri="{FF2B5EF4-FFF2-40B4-BE49-F238E27FC236}">
                <a16:creationId xmlns:a16="http://schemas.microsoft.com/office/drawing/2014/main" id="{8CA5AA10-F752-4BC8-86B1-53334A6FD6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3528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09" name="Equation" r:id="rId9" imgW="1346040" imgH="723600" progId="Equation.3">
                  <p:embed/>
                </p:oleObj>
              </mc:Choice>
              <mc:Fallback>
                <p:oleObj name="Equation" r:id="rId9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3528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292" name="Object 12">
            <a:extLst>
              <a:ext uri="{FF2B5EF4-FFF2-40B4-BE49-F238E27FC236}">
                <a16:creationId xmlns:a16="http://schemas.microsoft.com/office/drawing/2014/main" id="{BFCD633B-220A-46E4-AD53-0549E7C9AE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352800"/>
          <a:ext cx="2057400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10" name="Equation" r:id="rId11" imgW="2590560" imgH="1193760" progId="Equation.3">
                  <p:embed/>
                </p:oleObj>
              </mc:Choice>
              <mc:Fallback>
                <p:oleObj name="Equation" r:id="rId11" imgW="2590560" imgH="11937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352800"/>
                        <a:ext cx="2057400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3299" name="Text Box 19">
            <a:extLst>
              <a:ext uri="{FF2B5EF4-FFF2-40B4-BE49-F238E27FC236}">
                <a16:creationId xmlns:a16="http://schemas.microsoft.com/office/drawing/2014/main" id="{7BB1A884-94D1-4FC4-8590-649D0FA6D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7031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2000">
                <a:solidFill>
                  <a:schemeClr val="tx1"/>
                </a:solidFill>
              </a:rPr>
              <a:t>b) If it doubles its speed to 20 m/s, calculate its new kinetic energy</a:t>
            </a:r>
            <a:r>
              <a:rPr lang="en-US" altLang="en-US" sz="2400"/>
              <a:t>.</a:t>
            </a:r>
            <a:endParaRPr lang="en-US" altLang="en-US"/>
          </a:p>
        </p:txBody>
      </p:sp>
      <p:graphicFrame>
        <p:nvGraphicFramePr>
          <p:cNvPr id="353300" name="Object 20">
            <a:extLst>
              <a:ext uri="{FF2B5EF4-FFF2-40B4-BE49-F238E27FC236}">
                <a16:creationId xmlns:a16="http://schemas.microsoft.com/office/drawing/2014/main" id="{90D0B278-9D45-4AFB-BEB6-2255CE6A24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48768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11" name="Equation" r:id="rId13" imgW="1346040" imgH="723600" progId="Equation.3">
                  <p:embed/>
                </p:oleObj>
              </mc:Choice>
              <mc:Fallback>
                <p:oleObj name="Equation" r:id="rId13" imgW="1346040" imgH="723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8768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301" name="Object 21">
            <a:extLst>
              <a:ext uri="{FF2B5EF4-FFF2-40B4-BE49-F238E27FC236}">
                <a16:creationId xmlns:a16="http://schemas.microsoft.com/office/drawing/2014/main" id="{EC1ACFF5-13F4-4E89-806F-35A63A617F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0913" y="4876800"/>
          <a:ext cx="2238375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12" name="Equation" r:id="rId14" imgW="2819160" imgH="1193760" progId="Equation.3">
                  <p:embed/>
                </p:oleObj>
              </mc:Choice>
              <mc:Fallback>
                <p:oleObj name="Equation" r:id="rId14" imgW="2819160" imgH="11937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0913" y="4876800"/>
                        <a:ext cx="2238375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3302" name="Text Box 22">
            <a:extLst>
              <a:ext uri="{FF2B5EF4-FFF2-40B4-BE49-F238E27FC236}">
                <a16:creationId xmlns:a16="http://schemas.microsoft.com/office/drawing/2014/main" id="{2C9476C7-800C-44B2-9234-98D2ADD3B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943600"/>
            <a:ext cx="579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Note: doubling the speed increases the kinetic energy by four</a:t>
            </a:r>
          </a:p>
        </p:txBody>
      </p:sp>
      <p:sp>
        <p:nvSpPr>
          <p:cNvPr id="353304" name="AutoShape 24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9A3174BE-39DB-4166-9016-79884D372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3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3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53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6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3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53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533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6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3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3" grpId="0" autoUpdateAnimBg="0"/>
      <p:bldP spid="353284" grpId="0" autoUpdateAnimBg="0"/>
      <p:bldP spid="353299" grpId="0" autoUpdateAnimBg="0"/>
      <p:bldP spid="35330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>
            <a:extLst>
              <a:ext uri="{FF2B5EF4-FFF2-40B4-BE49-F238E27FC236}">
                <a16:creationId xmlns:a16="http://schemas.microsoft.com/office/drawing/2014/main" id="{2F8AF78E-C022-426B-8242-9DE184DE4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5331" name="Text Box 3">
            <a:extLst>
              <a:ext uri="{FF2B5EF4-FFF2-40B4-BE49-F238E27FC236}">
                <a16:creationId xmlns:a16="http://schemas.microsoft.com/office/drawing/2014/main" id="{F1E53D9E-7A75-45E9-8073-F2F4C8170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5332" name="Text Box 4">
            <a:extLst>
              <a:ext uri="{FF2B5EF4-FFF2-40B4-BE49-F238E27FC236}">
                <a16:creationId xmlns:a16="http://schemas.microsoft.com/office/drawing/2014/main" id="{189633F2-154C-49C8-A24D-82EBB3F0A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chemeClr val="tx1"/>
                </a:solidFill>
              </a:rPr>
              <a:t>A cyclist who is pedalling down a slope reaches a speed of 15 m/s. The cyclist and her cycle together have a mass of 80 kg. </a:t>
            </a:r>
          </a:p>
          <a:p>
            <a:r>
              <a:rPr lang="en-US" altLang="en-US" sz="2000">
                <a:solidFill>
                  <a:schemeClr val="tx1"/>
                </a:solidFill>
              </a:rPr>
              <a:t>a) Calculate the total kinetic energy.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533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AA81010-271B-45BC-93D9-BEF33C3AF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5334" name="Rectangle 6">
            <a:extLst>
              <a:ext uri="{FF2B5EF4-FFF2-40B4-BE49-F238E27FC236}">
                <a16:creationId xmlns:a16="http://schemas.microsoft.com/office/drawing/2014/main" id="{6B5F1E23-DFE0-4D4B-82B1-9ADC7BDE4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5335" name="Text Box 7">
            <a:extLst>
              <a:ext uri="{FF2B5EF4-FFF2-40B4-BE49-F238E27FC236}">
                <a16:creationId xmlns:a16="http://schemas.microsoft.com/office/drawing/2014/main" id="{3350507D-13A4-4F57-B1CE-66EC10EA3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5336" name="Rectangle 8">
            <a:extLst>
              <a:ext uri="{FF2B5EF4-FFF2-40B4-BE49-F238E27FC236}">
                <a16:creationId xmlns:a16="http://schemas.microsoft.com/office/drawing/2014/main" id="{BA9444E7-3B22-4859-9A2A-EA66D822E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117</a:t>
            </a:r>
            <a:endParaRPr lang="en-US" altLang="en-US"/>
          </a:p>
        </p:txBody>
      </p:sp>
      <p:sp>
        <p:nvSpPr>
          <p:cNvPr id="35533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31B843D-000F-4BE2-99E9-ABBB63AB5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5339" name="Object 11">
            <a:extLst>
              <a:ext uri="{FF2B5EF4-FFF2-40B4-BE49-F238E27FC236}">
                <a16:creationId xmlns:a16="http://schemas.microsoft.com/office/drawing/2014/main" id="{409E4EFB-4FBA-45B5-9420-0964A5191E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8100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349" name="Equation" r:id="rId9" imgW="1346040" imgH="723600" progId="Equation.3">
                  <p:embed/>
                </p:oleObj>
              </mc:Choice>
              <mc:Fallback>
                <p:oleObj name="Equation" r:id="rId9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100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5340" name="Object 12">
            <a:extLst>
              <a:ext uri="{FF2B5EF4-FFF2-40B4-BE49-F238E27FC236}">
                <a16:creationId xmlns:a16="http://schemas.microsoft.com/office/drawing/2014/main" id="{BA3DB6B6-170F-4376-9F23-8209F6595B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3733800"/>
          <a:ext cx="205740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350" name="Equation" r:id="rId11" imgW="1231560" imgH="634680" progId="Equation.3">
                  <p:embed/>
                </p:oleObj>
              </mc:Choice>
              <mc:Fallback>
                <p:oleObj name="Equation" r:id="rId11" imgW="1231560" imgH="6346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733800"/>
                        <a:ext cx="2057400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5341" name="Text Box 13">
            <a:extLst>
              <a:ext uri="{FF2B5EF4-FFF2-40B4-BE49-F238E27FC236}">
                <a16:creationId xmlns:a16="http://schemas.microsoft.com/office/drawing/2014/main" id="{0D825792-7BC3-4A2B-9A03-FBC0E07A9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800600"/>
            <a:ext cx="4670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2000">
                <a:solidFill>
                  <a:schemeClr val="tx1"/>
                </a:solidFill>
              </a:rPr>
              <a:t>b) Name two sources of this kinetic energy. </a:t>
            </a:r>
            <a:endParaRPr lang="en-US" altLang="en-US"/>
          </a:p>
        </p:txBody>
      </p:sp>
      <p:sp>
        <p:nvSpPr>
          <p:cNvPr id="355345" name="Text Box 17">
            <a:extLst>
              <a:ext uri="{FF2B5EF4-FFF2-40B4-BE49-F238E27FC236}">
                <a16:creationId xmlns:a16="http://schemas.microsoft.com/office/drawing/2014/main" id="{E8F00AAD-52E9-4D4E-8B29-585AEA3CC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133975"/>
            <a:ext cx="64960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i)  Gravitational potential energy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ii) Chemical energy (during the conversion of energy in the muscles)</a:t>
            </a:r>
          </a:p>
        </p:txBody>
      </p:sp>
      <p:sp>
        <p:nvSpPr>
          <p:cNvPr id="355346" name="AutoShape 18">
            <a:hlinkClick r:id="rId13" action="ppaction://hlinksldjump" highlightClick="1" endSnd="1"/>
            <a:extLst>
              <a:ext uri="{FF2B5EF4-FFF2-40B4-BE49-F238E27FC236}">
                <a16:creationId xmlns:a16="http://schemas.microsoft.com/office/drawing/2014/main" id="{306F979E-7D8D-4A69-9931-AAEDC1851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53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5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55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7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5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5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1" grpId="0" autoUpdateAnimBg="0"/>
      <p:bldP spid="355332" grpId="0" autoUpdateAnimBg="0"/>
      <p:bldP spid="355341" grpId="0" autoUpdateAnimBg="0"/>
      <p:bldP spid="35534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>
            <a:extLst>
              <a:ext uri="{FF2B5EF4-FFF2-40B4-BE49-F238E27FC236}">
                <a16:creationId xmlns:a16="http://schemas.microsoft.com/office/drawing/2014/main" id="{A2380B40-261D-4DC6-93C8-BE85F056D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7379" name="Text Box 3">
            <a:extLst>
              <a:ext uri="{FF2B5EF4-FFF2-40B4-BE49-F238E27FC236}">
                <a16:creationId xmlns:a16="http://schemas.microsoft.com/office/drawing/2014/main" id="{4B22EEFC-881E-489F-A063-0D254236C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7380" name="Text Box 4">
            <a:extLst>
              <a:ext uri="{FF2B5EF4-FFF2-40B4-BE49-F238E27FC236}">
                <a16:creationId xmlns:a16="http://schemas.microsoft.com/office/drawing/2014/main" id="{D29C0F4C-B290-4DD7-9320-F95469D8B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chemeClr val="tx1"/>
                </a:solidFill>
              </a:rPr>
              <a:t>Calculate an </a:t>
            </a:r>
            <a:r>
              <a:rPr lang="en-US" altLang="en-US" sz="2000" b="1">
                <a:solidFill>
                  <a:schemeClr val="tx1"/>
                </a:solidFill>
              </a:rPr>
              <a:t>approximate </a:t>
            </a:r>
            <a:r>
              <a:rPr lang="en-US" altLang="en-US" sz="2000">
                <a:solidFill>
                  <a:schemeClr val="tx1"/>
                </a:solidFill>
              </a:rPr>
              <a:t>value for the kinetic energy of an Olympic </a:t>
            </a:r>
          </a:p>
          <a:p>
            <a:r>
              <a:rPr lang="en-US" altLang="en-US" sz="2000">
                <a:solidFill>
                  <a:schemeClr val="tx1"/>
                </a:solidFill>
              </a:rPr>
              <a:t>100 m sprinter as he crosses the line (time for race is about 10 s).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738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BD69568-622C-4666-AECB-C014E7C82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7382" name="Rectangle 6">
            <a:extLst>
              <a:ext uri="{FF2B5EF4-FFF2-40B4-BE49-F238E27FC236}">
                <a16:creationId xmlns:a16="http://schemas.microsoft.com/office/drawing/2014/main" id="{5A31A13A-523D-4A43-8B3C-C90D48CBF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7383" name="Text Box 7">
            <a:extLst>
              <a:ext uri="{FF2B5EF4-FFF2-40B4-BE49-F238E27FC236}">
                <a16:creationId xmlns:a16="http://schemas.microsoft.com/office/drawing/2014/main" id="{27BF032A-65F8-4638-9913-A089DAE80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7384" name="Rectangle 8">
            <a:extLst>
              <a:ext uri="{FF2B5EF4-FFF2-40B4-BE49-F238E27FC236}">
                <a16:creationId xmlns:a16="http://schemas.microsoft.com/office/drawing/2014/main" id="{719ABF38-FF93-4A5E-9D19-BEB1415CD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118</a:t>
            </a:r>
            <a:endParaRPr lang="en-US" altLang="en-US"/>
          </a:p>
        </p:txBody>
      </p:sp>
      <p:sp>
        <p:nvSpPr>
          <p:cNvPr id="35738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187B8AF-A7E1-44EF-9A4F-F5F7AC67F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7387" name="Object 11">
            <a:extLst>
              <a:ext uri="{FF2B5EF4-FFF2-40B4-BE49-F238E27FC236}">
                <a16:creationId xmlns:a16="http://schemas.microsoft.com/office/drawing/2014/main" id="{987D7426-C61F-45A5-AE14-FD37FEB480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45720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7" name="Equation" r:id="rId9" imgW="1346040" imgH="723600" progId="Equation.3">
                  <p:embed/>
                </p:oleObj>
              </mc:Choice>
              <mc:Fallback>
                <p:oleObj name="Equation" r:id="rId9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5720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7388" name="Object 12">
            <a:extLst>
              <a:ext uri="{FF2B5EF4-FFF2-40B4-BE49-F238E27FC236}">
                <a16:creationId xmlns:a16="http://schemas.microsoft.com/office/drawing/2014/main" id="{A60C69E7-ADD7-404E-9ED4-5483CFBFCD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8" y="4572000"/>
          <a:ext cx="2097087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8" name="Equation" r:id="rId11" imgW="2641320" imgH="1193760" progId="Equation.3">
                  <p:embed/>
                </p:oleObj>
              </mc:Choice>
              <mc:Fallback>
                <p:oleObj name="Equation" r:id="rId11" imgW="2641320" imgH="11937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4572000"/>
                        <a:ext cx="2097087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7391" name="Object 15">
            <a:extLst>
              <a:ext uri="{FF2B5EF4-FFF2-40B4-BE49-F238E27FC236}">
                <a16:creationId xmlns:a16="http://schemas.microsoft.com/office/drawing/2014/main" id="{AD5E68A4-6FCD-4F5A-843A-B2D320FBFC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505200"/>
          <a:ext cx="320040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9" name="Equation" r:id="rId13" imgW="1562040" imgH="393480" progId="Equation.3">
                  <p:embed/>
                </p:oleObj>
              </mc:Choice>
              <mc:Fallback>
                <p:oleObj name="Equation" r:id="rId13" imgW="1562040" imgH="393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505200"/>
                        <a:ext cx="3200400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7392" name="Text Box 16">
            <a:extLst>
              <a:ext uri="{FF2B5EF4-FFF2-40B4-BE49-F238E27FC236}">
                <a16:creationId xmlns:a16="http://schemas.microsoft.com/office/drawing/2014/main" id="{1A35E949-84FA-4B55-B37D-79B7E817E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733800"/>
            <a:ext cx="349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Estimate mass of athlete to be 70 kg</a:t>
            </a:r>
          </a:p>
        </p:txBody>
      </p:sp>
      <p:sp>
        <p:nvSpPr>
          <p:cNvPr id="357393" name="AutoShape 17">
            <a:hlinkClick r:id="rId15" action="ppaction://hlinksldjump" highlightClick="1" endSnd="1"/>
            <a:extLst>
              <a:ext uri="{FF2B5EF4-FFF2-40B4-BE49-F238E27FC236}">
                <a16:creationId xmlns:a16="http://schemas.microsoft.com/office/drawing/2014/main" id="{3B216088-7B61-487E-BE3D-06E91BE00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73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7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7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57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57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8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9" grpId="0" autoUpdateAnimBg="0"/>
      <p:bldP spid="357380" grpId="0" autoUpdateAnimBg="0"/>
      <p:bldP spid="35739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>
            <a:extLst>
              <a:ext uri="{FF2B5EF4-FFF2-40B4-BE49-F238E27FC236}">
                <a16:creationId xmlns:a16="http://schemas.microsoft.com/office/drawing/2014/main" id="{39774E9A-34B1-47ED-95FD-9D6917E66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9427" name="Text Box 3">
            <a:extLst>
              <a:ext uri="{FF2B5EF4-FFF2-40B4-BE49-F238E27FC236}">
                <a16:creationId xmlns:a16="http://schemas.microsoft.com/office/drawing/2014/main" id="{24B0E8FC-D82F-45C7-B3A1-22EDBE78D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9428" name="Text Box 4">
            <a:extLst>
              <a:ext uri="{FF2B5EF4-FFF2-40B4-BE49-F238E27FC236}">
                <a16:creationId xmlns:a16="http://schemas.microsoft.com/office/drawing/2014/main" id="{4D604913-512D-428B-8D2E-B12B324DE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speed of a stone of mass 2 kg if it has 36 J of kinetic energy?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9429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A3082C4-6102-4905-9E5E-5B5B610E4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9430" name="Rectangle 6">
            <a:extLst>
              <a:ext uri="{FF2B5EF4-FFF2-40B4-BE49-F238E27FC236}">
                <a16:creationId xmlns:a16="http://schemas.microsoft.com/office/drawing/2014/main" id="{CD9A5F27-2316-4F0A-ABEA-699E9D50E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9431" name="Text Box 7">
            <a:extLst>
              <a:ext uri="{FF2B5EF4-FFF2-40B4-BE49-F238E27FC236}">
                <a16:creationId xmlns:a16="http://schemas.microsoft.com/office/drawing/2014/main" id="{F71A7A43-4A8C-448A-9F2B-01A5FD431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9432" name="Rectangle 8">
            <a:extLst>
              <a:ext uri="{FF2B5EF4-FFF2-40B4-BE49-F238E27FC236}">
                <a16:creationId xmlns:a16="http://schemas.microsoft.com/office/drawing/2014/main" id="{9859E70B-5771-4D7B-BF73-F6AD202B9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119</a:t>
            </a:r>
            <a:endParaRPr lang="en-US" altLang="en-US"/>
          </a:p>
        </p:txBody>
      </p:sp>
      <p:sp>
        <p:nvSpPr>
          <p:cNvPr id="35943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2653171-0CD6-45C2-8EBA-C1F48E2DD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9435" name="Object 11">
            <a:extLst>
              <a:ext uri="{FF2B5EF4-FFF2-40B4-BE49-F238E27FC236}">
                <a16:creationId xmlns:a16="http://schemas.microsoft.com/office/drawing/2014/main" id="{05CC1E7F-F81E-4BED-BA45-62BB79633F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810000"/>
          <a:ext cx="12954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45" name="Equation" r:id="rId8" imgW="1346040" imgH="723600" progId="Equation.3">
                  <p:embed/>
                </p:oleObj>
              </mc:Choice>
              <mc:Fallback>
                <p:oleObj name="Equation" r:id="rId8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810000"/>
                        <a:ext cx="129540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39" name="Object 15">
            <a:extLst>
              <a:ext uri="{FF2B5EF4-FFF2-40B4-BE49-F238E27FC236}">
                <a16:creationId xmlns:a16="http://schemas.microsoft.com/office/drawing/2014/main" id="{00187638-2285-43B6-87FA-0B0CFC379C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763963"/>
          <a:ext cx="1370013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46" name="Equation" r:id="rId10" imgW="1358640" imgH="723600" progId="Equation.3">
                  <p:embed/>
                </p:oleObj>
              </mc:Choice>
              <mc:Fallback>
                <p:oleObj name="Equation" r:id="rId10" imgW="135864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763963"/>
                        <a:ext cx="1370013" cy="72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0" name="Object 16">
            <a:extLst>
              <a:ext uri="{FF2B5EF4-FFF2-40B4-BE49-F238E27FC236}">
                <a16:creationId xmlns:a16="http://schemas.microsoft.com/office/drawing/2014/main" id="{7F774455-2235-4396-996C-04E741D24C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4648200"/>
          <a:ext cx="1222375" cy="153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47" name="Equation" r:id="rId12" imgW="1320480" imgH="1663560" progId="Equation.3">
                  <p:embed/>
                </p:oleObj>
              </mc:Choice>
              <mc:Fallback>
                <p:oleObj name="Equation" r:id="rId12" imgW="1320480" imgH="1663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648200"/>
                        <a:ext cx="1222375" cy="153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441" name="AutoShape 17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76517753-52AB-4638-8077-7225E963E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94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94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594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594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9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7" grpId="0" autoUpdateAnimBg="0"/>
      <p:bldP spid="35942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>
            <a:extLst>
              <a:ext uri="{FF2B5EF4-FFF2-40B4-BE49-F238E27FC236}">
                <a16:creationId xmlns:a16="http://schemas.microsoft.com/office/drawing/2014/main" id="{B9664D05-4BED-417A-AAED-1B4A88C11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1475" name="Text Box 3">
            <a:extLst>
              <a:ext uri="{FF2B5EF4-FFF2-40B4-BE49-F238E27FC236}">
                <a16:creationId xmlns:a16="http://schemas.microsoft.com/office/drawing/2014/main" id="{1C718686-A203-46A3-9ACA-429DF3583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1476" name="Text Box 4">
            <a:extLst>
              <a:ext uri="{FF2B5EF4-FFF2-40B4-BE49-F238E27FC236}">
                <a16:creationId xmlns:a16="http://schemas.microsoft.com/office/drawing/2014/main" id="{760F424B-B1C9-4E41-83C5-2C9AE0FCA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motor cyclist and his bike have a total mass of 360 kg and kinetic energy of 87120 J. What is his speed?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147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7FB14BE-D54D-4F74-97CD-08632DED5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1478" name="Rectangle 6">
            <a:extLst>
              <a:ext uri="{FF2B5EF4-FFF2-40B4-BE49-F238E27FC236}">
                <a16:creationId xmlns:a16="http://schemas.microsoft.com/office/drawing/2014/main" id="{376C836E-B5EC-477F-997B-E62E2530C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1479" name="Text Box 7">
            <a:extLst>
              <a:ext uri="{FF2B5EF4-FFF2-40B4-BE49-F238E27FC236}">
                <a16:creationId xmlns:a16="http://schemas.microsoft.com/office/drawing/2014/main" id="{853D82EB-A2FB-4A0D-9DA6-62A1E438B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61480" name="Rectangle 8">
            <a:extLst>
              <a:ext uri="{FF2B5EF4-FFF2-40B4-BE49-F238E27FC236}">
                <a16:creationId xmlns:a16="http://schemas.microsoft.com/office/drawing/2014/main" id="{1DAA27A7-FED7-48D3-BDCC-27A14542F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120</a:t>
            </a:r>
            <a:endParaRPr lang="en-US" altLang="en-US"/>
          </a:p>
        </p:txBody>
      </p:sp>
      <p:sp>
        <p:nvSpPr>
          <p:cNvPr id="361482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01A71E5-210D-492A-A65B-EEC618E5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1487" name="Object 15">
            <a:extLst>
              <a:ext uri="{FF2B5EF4-FFF2-40B4-BE49-F238E27FC236}">
                <a16:creationId xmlns:a16="http://schemas.microsoft.com/office/drawing/2014/main" id="{D20A7A49-59F6-4B96-98A9-B8FB9F0212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810000"/>
          <a:ext cx="12954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495" name="Equation" r:id="rId8" imgW="1346040" imgH="723600" progId="Equation.3">
                  <p:embed/>
                </p:oleObj>
              </mc:Choice>
              <mc:Fallback>
                <p:oleObj name="Equation" r:id="rId8" imgW="134604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810000"/>
                        <a:ext cx="129540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488" name="Object 16">
            <a:extLst>
              <a:ext uri="{FF2B5EF4-FFF2-40B4-BE49-F238E27FC236}">
                <a16:creationId xmlns:a16="http://schemas.microsoft.com/office/drawing/2014/main" id="{0D59C43F-B761-4D88-AB63-24DE9828A8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3810000"/>
          <a:ext cx="1370013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496" name="Equation" r:id="rId10" imgW="1358640" imgH="723600" progId="Equation.3">
                  <p:embed/>
                </p:oleObj>
              </mc:Choice>
              <mc:Fallback>
                <p:oleObj name="Equation" r:id="rId10" imgW="135864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810000"/>
                        <a:ext cx="1370013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489" name="Object 17">
            <a:extLst>
              <a:ext uri="{FF2B5EF4-FFF2-40B4-BE49-F238E27FC236}">
                <a16:creationId xmlns:a16="http://schemas.microsoft.com/office/drawing/2014/main" id="{0D294FDA-7FB6-43C4-9B9B-C712D3D7F9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3886200"/>
          <a:ext cx="21272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497" name="Equation" r:id="rId12" imgW="2298600" imgH="1981080" progId="Equation.3">
                  <p:embed/>
                </p:oleObj>
              </mc:Choice>
              <mc:Fallback>
                <p:oleObj name="Equation" r:id="rId12" imgW="2298600" imgH="19810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886200"/>
                        <a:ext cx="2127250" cy="183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1491" name="AutoShape 19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73A8E2A7-04F0-4B2C-94CA-46BBDC780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1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14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1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1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614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1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614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475" grpId="0" autoUpdateAnimBg="0"/>
      <p:bldP spid="36147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>
            <a:extLst>
              <a:ext uri="{FF2B5EF4-FFF2-40B4-BE49-F238E27FC236}">
                <a16:creationId xmlns:a16="http://schemas.microsoft.com/office/drawing/2014/main" id="{59E6A346-7170-4470-A1D3-7C7B40D3D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3523" name="Text Box 3">
            <a:extLst>
              <a:ext uri="{FF2B5EF4-FFF2-40B4-BE49-F238E27FC236}">
                <a16:creationId xmlns:a16="http://schemas.microsoft.com/office/drawing/2014/main" id="{D182C053-AB6D-47BC-AF71-C910B6A53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3524" name="Text Box 4">
            <a:extLst>
              <a:ext uri="{FF2B5EF4-FFF2-40B4-BE49-F238E27FC236}">
                <a16:creationId xmlns:a16="http://schemas.microsoft.com/office/drawing/2014/main" id="{3E3283E2-0D76-48C6-BD59-73B49DDB6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chemeClr val="tx1"/>
                </a:solidFill>
              </a:rPr>
              <a:t>The apple in question 112 is dropped from the top of the Eiffel Tower.</a:t>
            </a:r>
          </a:p>
          <a:p>
            <a:r>
              <a:rPr lang="en-US" altLang="en-US" sz="2000">
                <a:solidFill>
                  <a:schemeClr val="tx1"/>
                </a:solidFill>
              </a:rPr>
              <a:t>a) How much kinetic energy would it have just before hitting the ground?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352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7F6C4B7-13D5-4F5D-AD7A-38F05E8F5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3526" name="Rectangle 6">
            <a:extLst>
              <a:ext uri="{FF2B5EF4-FFF2-40B4-BE49-F238E27FC236}">
                <a16:creationId xmlns:a16="http://schemas.microsoft.com/office/drawing/2014/main" id="{0EA18E0F-A473-41E5-8DCC-28CF40DB3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3527" name="Text Box 7">
            <a:extLst>
              <a:ext uri="{FF2B5EF4-FFF2-40B4-BE49-F238E27FC236}">
                <a16:creationId xmlns:a16="http://schemas.microsoft.com/office/drawing/2014/main" id="{4177C217-12FA-4F26-81F9-E58740D5A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63528" name="Rectangle 8">
            <a:extLst>
              <a:ext uri="{FF2B5EF4-FFF2-40B4-BE49-F238E27FC236}">
                <a16:creationId xmlns:a16="http://schemas.microsoft.com/office/drawing/2014/main" id="{7003668E-766D-4D46-80BE-3FF116E23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121</a:t>
            </a:r>
            <a:endParaRPr lang="en-US" altLang="en-US"/>
          </a:p>
        </p:txBody>
      </p:sp>
      <p:sp>
        <p:nvSpPr>
          <p:cNvPr id="36353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0BF9BFC-69CF-4395-86AB-5E534AD37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3536" name="Object 16">
            <a:extLst>
              <a:ext uri="{FF2B5EF4-FFF2-40B4-BE49-F238E27FC236}">
                <a16:creationId xmlns:a16="http://schemas.microsoft.com/office/drawing/2014/main" id="{FDF9F2A8-8484-4D10-B6B5-67441097EF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4800600"/>
          <a:ext cx="12954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45" name="Equation" r:id="rId10" imgW="1346040" imgH="723600" progId="Equation.3">
                  <p:embed/>
                </p:oleObj>
              </mc:Choice>
              <mc:Fallback>
                <p:oleObj name="Equation" r:id="rId10" imgW="134604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800600"/>
                        <a:ext cx="129540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3537" name="Object 17">
            <a:extLst>
              <a:ext uri="{FF2B5EF4-FFF2-40B4-BE49-F238E27FC236}">
                <a16:creationId xmlns:a16="http://schemas.microsoft.com/office/drawing/2014/main" id="{C202A802-D9A1-4DB4-9F1F-64877E25C6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4800600"/>
          <a:ext cx="1370013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46" name="Equation" r:id="rId12" imgW="1358640" imgH="723600" progId="Equation.3">
                  <p:embed/>
                </p:oleObj>
              </mc:Choice>
              <mc:Fallback>
                <p:oleObj name="Equation" r:id="rId12" imgW="1358640" imgH="723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800600"/>
                        <a:ext cx="1370013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3538" name="Object 18">
            <a:extLst>
              <a:ext uri="{FF2B5EF4-FFF2-40B4-BE49-F238E27FC236}">
                <a16:creationId xmlns:a16="http://schemas.microsoft.com/office/drawing/2014/main" id="{CA1105C6-2AC8-4C4C-A50A-4705E229C7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4800600"/>
          <a:ext cx="1363663" cy="155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47" name="Equation" r:id="rId14" imgW="1473120" imgH="1676160" progId="Equation.3">
                  <p:embed/>
                </p:oleObj>
              </mc:Choice>
              <mc:Fallback>
                <p:oleObj name="Equation" r:id="rId14" imgW="1473120" imgH="16761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800600"/>
                        <a:ext cx="1363663" cy="155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3539" name="Text Box 19">
            <a:extLst>
              <a:ext uri="{FF2B5EF4-FFF2-40B4-BE49-F238E27FC236}">
                <a16:creationId xmlns:a16="http://schemas.microsoft.com/office/drawing/2014/main" id="{67ED8D51-CA16-4A77-A0C7-85AFF0785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05200"/>
            <a:ext cx="5000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Kinetic energy gained = Potential energy lost =300 J</a:t>
            </a:r>
          </a:p>
        </p:txBody>
      </p:sp>
      <p:sp>
        <p:nvSpPr>
          <p:cNvPr id="363540" name="Text Box 20">
            <a:extLst>
              <a:ext uri="{FF2B5EF4-FFF2-40B4-BE49-F238E27FC236}">
                <a16:creationId xmlns:a16="http://schemas.microsoft.com/office/drawing/2014/main" id="{DD0FAFF8-67B4-468E-9A10-D6E28D7FA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114800"/>
            <a:ext cx="5124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solidFill>
                  <a:schemeClr val="tx1"/>
                </a:solidFill>
              </a:rPr>
              <a:t>b) What will be its velocity as it hits the ground?</a:t>
            </a:r>
            <a:endParaRPr lang="en-US" altLang="en-US"/>
          </a:p>
        </p:txBody>
      </p:sp>
      <p:sp>
        <p:nvSpPr>
          <p:cNvPr id="363541" name="AutoShape 21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19FE2428-D35D-4F68-9091-DE915216E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35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35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35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x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63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635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635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21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3" grpId="0" autoUpdateAnimBg="0"/>
      <p:bldP spid="363524" grpId="0" autoUpdateAnimBg="0"/>
      <p:bldP spid="363539" grpId="0" autoUpdateAnimBg="0"/>
      <p:bldP spid="36354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>
            <a:extLst>
              <a:ext uri="{FF2B5EF4-FFF2-40B4-BE49-F238E27FC236}">
                <a16:creationId xmlns:a16="http://schemas.microsoft.com/office/drawing/2014/main" id="{2F5AC3CD-4C20-4457-BC5D-DA5604050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5571" name="Text Box 3">
            <a:extLst>
              <a:ext uri="{FF2B5EF4-FFF2-40B4-BE49-F238E27FC236}">
                <a16:creationId xmlns:a16="http://schemas.microsoft.com/office/drawing/2014/main" id="{18D58D84-FF82-4206-8526-2E576E7FE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5572" name="Text Box 4">
            <a:extLst>
              <a:ext uri="{FF2B5EF4-FFF2-40B4-BE49-F238E27FC236}">
                <a16:creationId xmlns:a16="http://schemas.microsoft.com/office/drawing/2014/main" id="{0D96EAEF-A3EF-4111-B86C-55B1FE61A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car of mass 1000 kg is travelling at 20 m/s.</a:t>
            </a:r>
          </a:p>
          <a:p>
            <a:r>
              <a:rPr lang="en-US" altLang="en-US">
                <a:solidFill>
                  <a:schemeClr val="tx1"/>
                </a:solidFill>
              </a:rPr>
              <a:t>a) How much kinetic energy does it have?</a:t>
            </a:r>
            <a:r>
              <a:rPr lang="en-US" altLang="en-US" sz="2000">
                <a:solidFill>
                  <a:schemeClr val="tx1"/>
                </a:solidFill>
              </a:rPr>
              <a:t> 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557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A692376-C98F-4543-8127-6D6E47F73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5574" name="Rectangle 6">
            <a:extLst>
              <a:ext uri="{FF2B5EF4-FFF2-40B4-BE49-F238E27FC236}">
                <a16:creationId xmlns:a16="http://schemas.microsoft.com/office/drawing/2014/main" id="{2E14B493-1FEF-476A-96D5-7088A9765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5575" name="Text Box 7">
            <a:extLst>
              <a:ext uri="{FF2B5EF4-FFF2-40B4-BE49-F238E27FC236}">
                <a16:creationId xmlns:a16="http://schemas.microsoft.com/office/drawing/2014/main" id="{450BCBC1-09E4-4E3C-88A5-B5118F0C1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65576" name="Rectangle 8">
            <a:extLst>
              <a:ext uri="{FF2B5EF4-FFF2-40B4-BE49-F238E27FC236}">
                <a16:creationId xmlns:a16="http://schemas.microsoft.com/office/drawing/2014/main" id="{67CA4ACE-60A6-4E69-85BB-8E80B471C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122</a:t>
            </a:r>
            <a:endParaRPr lang="en-US" altLang="en-US"/>
          </a:p>
        </p:txBody>
      </p:sp>
      <p:sp>
        <p:nvSpPr>
          <p:cNvPr id="36557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922D5F7-2D9B-4A8B-BAB5-374999348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5579" name="Object 11">
            <a:extLst>
              <a:ext uri="{FF2B5EF4-FFF2-40B4-BE49-F238E27FC236}">
                <a16:creationId xmlns:a16="http://schemas.microsoft.com/office/drawing/2014/main" id="{643C3A04-5614-4A63-B1E1-8D64584B1C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429000"/>
          <a:ext cx="114300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6" name="Equation" r:id="rId12" imgW="1346040" imgH="723600" progId="Equation.3">
                  <p:embed/>
                </p:oleObj>
              </mc:Choice>
              <mc:Fallback>
                <p:oleObj name="Equation" r:id="rId12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429000"/>
                        <a:ext cx="1143000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5580" name="Object 12">
            <a:extLst>
              <a:ext uri="{FF2B5EF4-FFF2-40B4-BE49-F238E27FC236}">
                <a16:creationId xmlns:a16="http://schemas.microsoft.com/office/drawing/2014/main" id="{67EB5104-041C-4489-AC9A-4246AD15EB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3352800"/>
          <a:ext cx="2362200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7" name="Equation" r:id="rId14" imgW="2971800" imgH="1193760" progId="Equation.3">
                  <p:embed/>
                </p:oleObj>
              </mc:Choice>
              <mc:Fallback>
                <p:oleObj name="Equation" r:id="rId14" imgW="2971800" imgH="11937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352800"/>
                        <a:ext cx="2362200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5583" name="Text Box 15">
            <a:extLst>
              <a:ext uri="{FF2B5EF4-FFF2-40B4-BE49-F238E27FC236}">
                <a16:creationId xmlns:a16="http://schemas.microsoft.com/office/drawing/2014/main" id="{1DAD71A6-C538-4A31-AFF0-FB630EDBA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3338" y="4419600"/>
            <a:ext cx="7840662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700">
                <a:solidFill>
                  <a:schemeClr val="tx1"/>
                </a:solidFill>
              </a:rPr>
              <a:t>b) If the maximum breaking force is 5 kN, what will be the minimum breaking distance?</a:t>
            </a:r>
            <a:endParaRPr lang="en-US" altLang="en-US" sz="1600">
              <a:solidFill>
                <a:schemeClr val="tx1"/>
              </a:solidFill>
            </a:endParaRPr>
          </a:p>
        </p:txBody>
      </p:sp>
      <p:graphicFrame>
        <p:nvGraphicFramePr>
          <p:cNvPr id="365584" name="Object 16">
            <a:extLst>
              <a:ext uri="{FF2B5EF4-FFF2-40B4-BE49-F238E27FC236}">
                <a16:creationId xmlns:a16="http://schemas.microsoft.com/office/drawing/2014/main" id="{1804AAB9-2EE5-4B0A-BFF8-4C2A1865C6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5410200"/>
          <a:ext cx="1260475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8" name="Equation" r:id="rId16" imgW="1295280" imgH="380880" progId="Equation.3">
                  <p:embed/>
                </p:oleObj>
              </mc:Choice>
              <mc:Fallback>
                <p:oleObj name="Equation" r:id="rId16" imgW="1295280" imgH="3808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410200"/>
                        <a:ext cx="1260475" cy="36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5585" name="Object 17">
            <a:extLst>
              <a:ext uri="{FF2B5EF4-FFF2-40B4-BE49-F238E27FC236}">
                <a16:creationId xmlns:a16="http://schemas.microsoft.com/office/drawing/2014/main" id="{A89C4F16-AB3D-47B5-A967-595F068222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876800"/>
          <a:ext cx="320040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9" name="Equation" r:id="rId18" imgW="3568680" imgH="342720" progId="Equation.3">
                  <p:embed/>
                </p:oleObj>
              </mc:Choice>
              <mc:Fallback>
                <p:oleObj name="Equation" r:id="rId18" imgW="3568680" imgH="34272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876800"/>
                        <a:ext cx="3200400" cy="30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5587" name="Object 19">
            <a:extLst>
              <a:ext uri="{FF2B5EF4-FFF2-40B4-BE49-F238E27FC236}">
                <a16:creationId xmlns:a16="http://schemas.microsoft.com/office/drawing/2014/main" id="{51453778-C2CF-4AA8-9CF1-43BB488592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5257800"/>
          <a:ext cx="728663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00" name="Equation" r:id="rId20" imgW="850680" imgH="723600" progId="Equation.3">
                  <p:embed/>
                </p:oleObj>
              </mc:Choice>
              <mc:Fallback>
                <p:oleObj name="Equation" r:id="rId20" imgW="850680" imgH="723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5257800"/>
                        <a:ext cx="728663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5588" name="Object 20">
            <a:extLst>
              <a:ext uri="{FF2B5EF4-FFF2-40B4-BE49-F238E27FC236}">
                <a16:creationId xmlns:a16="http://schemas.microsoft.com/office/drawing/2014/main" id="{CAF0859D-96FF-4FB1-8DCA-F181885B52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5194300"/>
          <a:ext cx="1258888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01" name="Equation" r:id="rId22" imgW="1409400" imgH="1168200" progId="Equation.3">
                  <p:embed/>
                </p:oleObj>
              </mc:Choice>
              <mc:Fallback>
                <p:oleObj name="Equation" r:id="rId22" imgW="1409400" imgH="1168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194300"/>
                        <a:ext cx="1258888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5589" name="AutoShape 21">
            <a:hlinkClick r:id="rId24" action="ppaction://hlinksldjump" highlightClick="1" endSnd="1"/>
            <a:extLst>
              <a:ext uri="{FF2B5EF4-FFF2-40B4-BE49-F238E27FC236}">
                <a16:creationId xmlns:a16="http://schemas.microsoft.com/office/drawing/2014/main" id="{CBA59902-92B4-4C89-9CB6-4C13EEA12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5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55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65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55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55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655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22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655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22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655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22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655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22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1" grpId="0" autoUpdateAnimBg="0"/>
      <p:bldP spid="365572" grpId="0" autoUpdateAnimBg="0"/>
      <p:bldP spid="365583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10001</TotalTime>
  <Words>626</Words>
  <Application>Microsoft Office PowerPoint</Application>
  <PresentationFormat>On-screen Show (4:3)</PresentationFormat>
  <Paragraphs>91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2020-06-09T09:14:55Z</dcterms:modified>
</cp:coreProperties>
</file>