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86" r:id="rId2"/>
    <p:sldId id="392" r:id="rId3"/>
    <p:sldId id="393" r:id="rId4"/>
    <p:sldId id="394" r:id="rId5"/>
    <p:sldId id="395" r:id="rId6"/>
    <p:sldId id="396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B899B9E-2975-4202-9420-66BC2F44A8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F94F49E-65E5-4519-B4BF-FFBCF336244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AAF4776D-9202-47F7-A489-ECCD9B82375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EAAA904-C50D-46F9-A887-FACCB614460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B775D9E-C606-4E93-A271-D127240B54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A8C64E2-B432-4D0D-B15A-912D21FB5CD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AB0A641-9FC5-4925-B852-E66095FE778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C9D9F01C-C828-4EB1-BFEA-313789BF080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67C0AC9-DDC9-469E-89C6-3CACC57041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7CF6EFE-BB58-4D04-9E24-61ADACBB229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B3801DF5-9B13-4ACA-B1FD-ABF9DCB6AF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002EF67-920A-4361-A85E-3D67FDA60AD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BF49EE-0A6C-4A46-9C53-F383D0A2B3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A1EB0A-E8D9-4125-9540-F6B8E31C6B4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48A5E564-1958-41D0-A827-8F8FC073CB4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4CB17EEB-7567-4A57-9510-9759AAC8D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5E834F3-CD45-47E3-BECA-98AA041F82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7B8AB5-0D70-44C9-AED1-41721240648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42018" name="Rectangle 2">
            <a:extLst>
              <a:ext uri="{FF2B5EF4-FFF2-40B4-BE49-F238E27FC236}">
                <a16:creationId xmlns:a16="http://schemas.microsoft.com/office/drawing/2014/main" id="{80B4318A-E586-4606-92E2-C52BA4DD572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5AA4B5CE-A630-401D-9EC5-DA519FA11C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BE2105-1E79-4886-8C3E-58AFAB1256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760519-58DC-4445-B0C5-6A31758F98F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44066" name="Rectangle 2">
            <a:extLst>
              <a:ext uri="{FF2B5EF4-FFF2-40B4-BE49-F238E27FC236}">
                <a16:creationId xmlns:a16="http://schemas.microsoft.com/office/drawing/2014/main" id="{A4F4CB34-3982-494A-B116-530F7E8BE1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04BCA3B1-98B0-48CC-8B24-74438E7082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A2F5834-BE16-47FE-80D5-F4E076581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9782F5-DBF8-47FD-B44E-8B1E108272BB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46114" name="Rectangle 2">
            <a:extLst>
              <a:ext uri="{FF2B5EF4-FFF2-40B4-BE49-F238E27FC236}">
                <a16:creationId xmlns:a16="http://schemas.microsoft.com/office/drawing/2014/main" id="{8AB73A76-FF25-4602-9910-A9F10021372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>
            <a:extLst>
              <a:ext uri="{FF2B5EF4-FFF2-40B4-BE49-F238E27FC236}">
                <a16:creationId xmlns:a16="http://schemas.microsoft.com/office/drawing/2014/main" id="{F60BDCA0-F448-41DE-8F2A-AF04ABA1A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08DE8EF-A018-4A23-BACF-120D356FB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1A3857-DCB9-4989-9A86-40A3AA6CFAC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48162" name="Rectangle 2">
            <a:extLst>
              <a:ext uri="{FF2B5EF4-FFF2-40B4-BE49-F238E27FC236}">
                <a16:creationId xmlns:a16="http://schemas.microsoft.com/office/drawing/2014/main" id="{C74684AB-3B00-4239-BCB8-A732503F41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>
            <a:extLst>
              <a:ext uri="{FF2B5EF4-FFF2-40B4-BE49-F238E27FC236}">
                <a16:creationId xmlns:a16="http://schemas.microsoft.com/office/drawing/2014/main" id="{B3B5A6F4-25DD-4E24-AFD1-F030E63FB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58F96E7-5F76-4575-AE89-EA145E7F2E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A418C-9188-495E-BEB9-71741DD8FBA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50210" name="Rectangle 2">
            <a:extLst>
              <a:ext uri="{FF2B5EF4-FFF2-40B4-BE49-F238E27FC236}">
                <a16:creationId xmlns:a16="http://schemas.microsoft.com/office/drawing/2014/main" id="{1DBB8826-5EF2-4F00-817D-F14C3AB3C5D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0196361E-A4F4-4249-8DF5-FBA7DA4ED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02A88517-CE76-4F27-AB2F-8D852FA2A0A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DDAD46A9-018F-4C61-9653-3F08BA3547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B57789D1-7FEA-44BB-8DB5-95CB7317EF6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2D3F9766-507D-43EF-9153-CC2002D09D1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A06DDB54-0F8D-4AD9-A723-B0597C81F8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C565DDA4-283B-4DB8-888B-1962648E70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B8F6E154-2AB1-4527-996A-A6168B2145E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8F8AC1C4-34CE-4FE5-8571-4BF4392181B1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E8035D3E-87C8-4963-928A-50F5EAD714D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C45ABE49-217B-4EAC-8C48-D5FF360B5F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39C74411-BC09-46AA-9A7C-66101FED4FA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C1874672-C1E4-4E6C-816E-C9C9A093446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2DE0DFCE-00CE-4DB9-9302-110AFE7DE3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8FF08F96-CB27-4EFD-8500-EB7842B15C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C6AB464D-D710-4C95-AFA8-90137116CB7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15D2-221D-41A1-BC1A-F9E142405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89C1A-0310-4139-A033-477D64E43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A20E3-8B8F-492C-9925-B9345F70D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F7A05-3D85-4F22-A0E7-19D848C12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1C181-3F2A-4703-A4C8-AEEEE8DE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B901B-FF16-4670-A646-88CD4993A1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91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402D95-AE55-4D05-AC22-28C618B507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B0B7E-EEC2-459C-95E9-EF6E241A8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F58BF-C956-4F31-81E7-CFFBE21E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2AF7-4393-402F-BAC3-9A85380E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1AD63-937E-4410-BC7A-F47046A34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91E03-1545-4E6B-8F5D-D58F8196C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20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6AC0A-20E1-47B8-B084-0AB7EC76E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CD975-5CF1-4593-87C0-7D52A58D1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6C0C5-D0C1-49A9-8ED9-6697F364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834DD-43BB-4220-AB1E-CCA863BBF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E28FE-DEFA-45D4-90C2-9E6A819A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B28A-1FBA-4A5D-B512-075576FCA5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1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8290C-3C5F-4450-B35A-0971DF1BD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4EE60-F4BD-4021-B775-B60A71214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5F5F7-730F-431D-B556-DEA06CE89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222B6-9520-4BC4-8C47-22C725B4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67A8D-6AC4-462D-BE03-A0284941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27287-2F20-40D6-925F-2556E3B070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81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03307-E3D4-473D-8395-53575D20A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CD06B-ECFF-436E-9897-38F24DF24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A4FA6-D1E4-4C2E-B56C-24ACF028B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F1230-B855-478C-A567-235B462D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A9207-CEBB-4A0F-9E1F-425CB7789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74AB7-E13B-4DA5-A83B-4315A28C3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A8970-597A-408B-ABC5-72B808A512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94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B388-A530-47E3-883D-3FBCB9453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9A9AF-F57F-4F53-951E-7E3EB0790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49B951-88F6-457D-B3BB-13C25BFFA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A2F8A-2CB8-411D-83E0-17597DEB2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837FE2-27CE-47D4-94E3-9A7B3AFA4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8A639-BBAC-4891-BAC6-163492A08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8E510-A07A-4564-9256-E01E11117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F4AEB8-358B-478E-9153-647AFF79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CE870-BD87-42EB-813C-AC9580F48F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95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CD486-AF9B-4AF4-80EE-2CE30978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34853-62E4-4014-92C0-737CDD14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9A707D-CC4F-4C34-B5AE-9E537650A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614B9-8611-4000-8C77-0EBFB1AC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43FE2-9284-4001-A86F-CAA74B965B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18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301431-A100-4B0D-8C6B-DD43AA07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5623D1-A862-462A-9333-D343AC25B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9447D-C3AD-44C8-B68E-604455B53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F4110-822A-4631-A1FC-CE4BAB542E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313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03BD4-8CBA-4569-856C-9717CC57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7ADCB-1FA1-464E-AE27-86995CB83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850177-359F-45E3-AE34-0866CBB12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B26C52-718C-4128-8C80-7C4406D26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774C8-47EC-42D6-B134-84F48FFC2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30EBC3-5FD0-454B-B725-C6BA8D5B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13477-0752-45A7-9B7E-6E6E04AA11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23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C443-2F60-411F-91A7-483D8A7C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713FE-2A7B-4DA6-9DBC-A1F2263910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22C62-0998-40C4-89FB-8AE72ECE2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D95B9-8282-4812-A262-DB086795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DE37F-DC68-431C-AB5F-8AE7B0C1F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0A70A-E4D0-4F55-AF8E-24484B8E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04E12-E806-4634-A12F-5F9E137635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029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35269314-5536-4408-A270-52C608A654A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6EC189A4-3744-4008-8F29-26B684D3A6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3FF65591-7288-4CE7-8BB5-70DB77557BC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1DF0B908-CEB1-4E9A-8077-FA617C09BA4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7302F59B-BD4D-4D8F-85AD-361E477983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56AFAE6D-542A-4CC0-A0BD-6725653EB1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F69C544D-24E5-4766-AF50-831701D6EF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48D9D2C6-7E8A-4863-869C-01E9E79223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A989A442-D273-4AAE-902B-BD41346526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7F3A68DE-FC79-4A3E-A6B7-201466DAEC2E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5FB94722-A61D-44DA-B34C-7BA96B7C2A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9AD9540C-6B10-4A8C-9374-31B5AD4A3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A9426C53-17AF-4C09-AD6A-1CD36AF2C9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8660706B-E576-4106-8DEB-12A7F9B289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BAE1D842-5906-4528-9876-691E9DF643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D1CCEBD4-65AB-43EF-99AD-13216A65B0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6.wav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2.wav"/><Relationship Id="rId15" Type="http://schemas.openxmlformats.org/officeDocument/2006/relationships/slide" Target="slide1.xml"/><Relationship Id="rId10" Type="http://schemas.openxmlformats.org/officeDocument/2006/relationships/audio" Target="../media/audio9.wav"/><Relationship Id="rId4" Type="http://schemas.openxmlformats.org/officeDocument/2006/relationships/audio" Target="../media/audio4.wav"/><Relationship Id="rId9" Type="http://schemas.openxmlformats.org/officeDocument/2006/relationships/audio" Target="../media/audio8.wav"/><Relationship Id="rId1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2.wav"/><Relationship Id="rId12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2.wav"/><Relationship Id="rId11" Type="http://schemas.openxmlformats.org/officeDocument/2006/relationships/image" Target="../media/image5.wmf"/><Relationship Id="rId5" Type="http://schemas.openxmlformats.org/officeDocument/2006/relationships/audio" Target="../media/audio11.wav"/><Relationship Id="rId10" Type="http://schemas.openxmlformats.org/officeDocument/2006/relationships/oleObject" Target="../embeddings/oleObject6.bin"/><Relationship Id="rId4" Type="http://schemas.openxmlformats.org/officeDocument/2006/relationships/audio" Target="../media/audio10.wav"/><Relationship Id="rId9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5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4.wav"/><Relationship Id="rId11" Type="http://schemas.openxmlformats.org/officeDocument/2006/relationships/image" Target="../media/image7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8.bin"/><Relationship Id="rId4" Type="http://schemas.openxmlformats.org/officeDocument/2006/relationships/audio" Target="../media/audio13.wav"/><Relationship Id="rId9" Type="http://schemas.openxmlformats.org/officeDocument/2006/relationships/image" Target="../media/image6.wmf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8.wav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17.wav"/><Relationship Id="rId11" Type="http://schemas.openxmlformats.org/officeDocument/2006/relationships/image" Target="../media/image9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11.bin"/><Relationship Id="rId4" Type="http://schemas.openxmlformats.org/officeDocument/2006/relationships/audio" Target="../media/audio16.wav"/><Relationship Id="rId9" Type="http://schemas.openxmlformats.org/officeDocument/2006/relationships/image" Target="../media/image2.wmf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4DC96631-D452-4CF2-87DA-9851E7A2AEF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7283" name="Text Box 3">
            <a:extLst>
              <a:ext uri="{FF2B5EF4-FFF2-40B4-BE49-F238E27FC236}">
                <a16:creationId xmlns:a16="http://schemas.microsoft.com/office/drawing/2014/main" id="{3704EAB8-28F6-49D1-AE74-CB0C27F7C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7284" name="Text Box 4">
            <a:extLst>
              <a:ext uri="{FF2B5EF4-FFF2-40B4-BE49-F238E27FC236}">
                <a16:creationId xmlns:a16="http://schemas.microsoft.com/office/drawing/2014/main" id="{0AA8B1D3-4718-4F98-B213-78312EF09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109,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110,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111,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112,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113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7285" name="Text Box 5">
            <a:extLst>
              <a:ext uri="{FF2B5EF4-FFF2-40B4-BE49-F238E27FC236}">
                <a16:creationId xmlns:a16="http://schemas.microsoft.com/office/drawing/2014/main" id="{C25CC4EE-A293-4203-A575-4F3A2078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7150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Gravitational potential energy</a:t>
            </a:r>
          </a:p>
        </p:txBody>
      </p:sp>
      <p:sp>
        <p:nvSpPr>
          <p:cNvPr id="97290" name="Text Box 10">
            <a:extLst>
              <a:ext uri="{FF2B5EF4-FFF2-40B4-BE49-F238E27FC236}">
                <a16:creationId xmlns:a16="http://schemas.microsoft.com/office/drawing/2014/main" id="{78F1611B-007E-4C52-8F07-734F84B50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>
            <a:extLst>
              <a:ext uri="{FF2B5EF4-FFF2-40B4-BE49-F238E27FC236}">
                <a16:creationId xmlns:a16="http://schemas.microsoft.com/office/drawing/2014/main" id="{FEA1553D-8201-4E3C-9C49-FC18E692D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0995" name="Text Box 3">
            <a:extLst>
              <a:ext uri="{FF2B5EF4-FFF2-40B4-BE49-F238E27FC236}">
                <a16:creationId xmlns:a16="http://schemas.microsoft.com/office/drawing/2014/main" id="{E5CA2D35-B116-4D49-BEED-880AD0E6A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0996" name="Text Box 4">
            <a:extLst>
              <a:ext uri="{FF2B5EF4-FFF2-40B4-BE49-F238E27FC236}">
                <a16:creationId xmlns:a16="http://schemas.microsoft.com/office/drawing/2014/main" id="{64650E10-EF8C-4CF4-B1B0-060FED8BB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chairlift raises a skier of mass 60 kg to a height of 250 m. How much potential energy does the skier gain?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099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30AAE36-A55B-43FB-B341-E424CB276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0998" name="Rectangle 6">
            <a:extLst>
              <a:ext uri="{FF2B5EF4-FFF2-40B4-BE49-F238E27FC236}">
                <a16:creationId xmlns:a16="http://schemas.microsoft.com/office/drawing/2014/main" id="{90795C1A-E1E2-4E65-8B44-3FA5B24D6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0999" name="Text Box 7">
            <a:extLst>
              <a:ext uri="{FF2B5EF4-FFF2-40B4-BE49-F238E27FC236}">
                <a16:creationId xmlns:a16="http://schemas.microsoft.com/office/drawing/2014/main" id="{1C319922-6220-4582-B032-2E8495B2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1000" name="Rectangle 8">
            <a:extLst>
              <a:ext uri="{FF2B5EF4-FFF2-40B4-BE49-F238E27FC236}">
                <a16:creationId xmlns:a16="http://schemas.microsoft.com/office/drawing/2014/main" id="{D227F7F5-C6B0-41CA-9384-13FC68E38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109</a:t>
            </a:r>
            <a:endParaRPr lang="en-US" altLang="en-US"/>
          </a:p>
        </p:txBody>
      </p:sp>
      <p:sp>
        <p:nvSpPr>
          <p:cNvPr id="341001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15C9B2A5-79C1-4DCD-B4A0-234623AC3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1005" name="Object 13">
            <a:extLst>
              <a:ext uri="{FF2B5EF4-FFF2-40B4-BE49-F238E27FC236}">
                <a16:creationId xmlns:a16="http://schemas.microsoft.com/office/drawing/2014/main" id="{B096BF5C-1034-45D4-A134-A7A6CC2587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8350" y="401955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08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01955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1006" name="Object 14">
            <a:extLst>
              <a:ext uri="{FF2B5EF4-FFF2-40B4-BE49-F238E27FC236}">
                <a16:creationId xmlns:a16="http://schemas.microsoft.com/office/drawing/2014/main" id="{8B505174-858E-45F3-8655-C8629455E3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648200"/>
          <a:ext cx="31242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09" name="Equation" r:id="rId10" imgW="1625400" imgH="482400" progId="Equation.3">
                  <p:embed/>
                </p:oleObj>
              </mc:Choice>
              <mc:Fallback>
                <p:oleObj name="Equation" r:id="rId10" imgW="1625400" imgH="482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648200"/>
                        <a:ext cx="31242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0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1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1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5" grpId="0" autoUpdateAnimBg="0"/>
      <p:bldP spid="34099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>
            <a:extLst>
              <a:ext uri="{FF2B5EF4-FFF2-40B4-BE49-F238E27FC236}">
                <a16:creationId xmlns:a16="http://schemas.microsoft.com/office/drawing/2014/main" id="{42CE54DB-DC9F-41DD-BD06-F7B2D500E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3043" name="Text Box 3">
            <a:extLst>
              <a:ext uri="{FF2B5EF4-FFF2-40B4-BE49-F238E27FC236}">
                <a16:creationId xmlns:a16="http://schemas.microsoft.com/office/drawing/2014/main" id="{32508032-E33B-49BA-B6ED-64467D4B9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3044" name="Text Box 4">
            <a:extLst>
              <a:ext uri="{FF2B5EF4-FFF2-40B4-BE49-F238E27FC236}">
                <a16:creationId xmlns:a16="http://schemas.microsoft.com/office/drawing/2014/main" id="{472AC920-81F8-44B4-8805-D444101AE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brick of mass 3 kg rests on a platform 25 m above the ground on a building site. </a:t>
            </a:r>
          </a:p>
          <a:p>
            <a:r>
              <a:rPr lang="en-US" altLang="en-US">
                <a:solidFill>
                  <a:schemeClr val="tx1"/>
                </a:solidFill>
              </a:rPr>
              <a:t>a) How much potential energy is stored in the brick?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304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FA615D6-3924-4065-9CE5-09C291506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3046" name="Rectangle 6">
            <a:extLst>
              <a:ext uri="{FF2B5EF4-FFF2-40B4-BE49-F238E27FC236}">
                <a16:creationId xmlns:a16="http://schemas.microsoft.com/office/drawing/2014/main" id="{19A5638B-1CF7-4CCD-B212-92E9D37A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3047" name="Text Box 7">
            <a:extLst>
              <a:ext uri="{FF2B5EF4-FFF2-40B4-BE49-F238E27FC236}">
                <a16:creationId xmlns:a16="http://schemas.microsoft.com/office/drawing/2014/main" id="{399CB37F-02EE-441A-ABD0-293BD8BF8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3048" name="Rectangle 8">
            <a:extLst>
              <a:ext uri="{FF2B5EF4-FFF2-40B4-BE49-F238E27FC236}">
                <a16:creationId xmlns:a16="http://schemas.microsoft.com/office/drawing/2014/main" id="{51412C11-E0D0-44B1-8B4F-336C509F1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110</a:t>
            </a:r>
            <a:endParaRPr lang="en-US" altLang="en-US"/>
          </a:p>
        </p:txBody>
      </p:sp>
      <p:sp>
        <p:nvSpPr>
          <p:cNvPr id="34305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AD6A06E-8F6A-4B75-A13A-F90CE4274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3051" name="Object 11">
            <a:extLst>
              <a:ext uri="{FF2B5EF4-FFF2-40B4-BE49-F238E27FC236}">
                <a16:creationId xmlns:a16="http://schemas.microsoft.com/office/drawing/2014/main" id="{E5EA616B-F443-4529-9D2F-25B133CE01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581400"/>
          <a:ext cx="129540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59" name="Equation" r:id="rId11" imgW="1218960" imgH="419040" progId="Equation.3">
                  <p:embed/>
                </p:oleObj>
              </mc:Choice>
              <mc:Fallback>
                <p:oleObj name="Equation" r:id="rId11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581400"/>
                        <a:ext cx="129540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52" name="Object 12">
            <a:extLst>
              <a:ext uri="{FF2B5EF4-FFF2-40B4-BE49-F238E27FC236}">
                <a16:creationId xmlns:a16="http://schemas.microsoft.com/office/drawing/2014/main" id="{778E1723-B86D-43E0-AD03-2C8C9CA51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557588"/>
          <a:ext cx="1600200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60" name="Equation" r:id="rId13" imgW="965160" imgH="482400" progId="Equation.3">
                  <p:embed/>
                </p:oleObj>
              </mc:Choice>
              <mc:Fallback>
                <p:oleObj name="Equation" r:id="rId13" imgW="96516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557588"/>
                        <a:ext cx="1600200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3053" name="Text Box 13">
            <a:extLst>
              <a:ext uri="{FF2B5EF4-FFF2-40B4-BE49-F238E27FC236}">
                <a16:creationId xmlns:a16="http://schemas.microsoft.com/office/drawing/2014/main" id="{947600FF-371A-4324-BA41-A19D67BBD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7429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If the brick falls 25 m to the ground, how much potential energy will it lose?</a:t>
            </a:r>
            <a:endParaRPr lang="en-US" altLang="en-US"/>
          </a:p>
        </p:txBody>
      </p:sp>
      <p:sp>
        <p:nvSpPr>
          <p:cNvPr id="343055" name="Text Box 15">
            <a:extLst>
              <a:ext uri="{FF2B5EF4-FFF2-40B4-BE49-F238E27FC236}">
                <a16:creationId xmlns:a16="http://schemas.microsoft.com/office/drawing/2014/main" id="{B8E57C84-7E4D-4B1B-8429-DFD551127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4692650"/>
            <a:ext cx="67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750 J</a:t>
            </a:r>
          </a:p>
        </p:txBody>
      </p:sp>
      <p:sp>
        <p:nvSpPr>
          <p:cNvPr id="343056" name="Text Box 16">
            <a:extLst>
              <a:ext uri="{FF2B5EF4-FFF2-40B4-BE49-F238E27FC236}">
                <a16:creationId xmlns:a16="http://schemas.microsoft.com/office/drawing/2014/main" id="{B431A1FF-3DD4-4C14-BC45-AA7FC46BF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105400"/>
            <a:ext cx="417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c) What form of energy will the brick gain?</a:t>
            </a:r>
            <a:endParaRPr lang="en-US" altLang="en-US"/>
          </a:p>
        </p:txBody>
      </p:sp>
      <p:sp>
        <p:nvSpPr>
          <p:cNvPr id="343057" name="Text Box 17">
            <a:extLst>
              <a:ext uri="{FF2B5EF4-FFF2-40B4-BE49-F238E27FC236}">
                <a16:creationId xmlns:a16="http://schemas.microsoft.com/office/drawing/2014/main" id="{9AAF4AE4-1C1C-4173-9FA8-79F7421EB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562600"/>
            <a:ext cx="157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Kinetic Energy</a:t>
            </a:r>
          </a:p>
        </p:txBody>
      </p:sp>
      <p:sp>
        <p:nvSpPr>
          <p:cNvPr id="343058" name="AutoShape 18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17E9A24A-0597-49D4-BEBC-CC123000F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3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3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3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3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0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3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10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3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10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3" grpId="0" autoUpdateAnimBg="0"/>
      <p:bldP spid="343044" grpId="0" autoUpdateAnimBg="0"/>
      <p:bldP spid="343053" grpId="0" autoUpdateAnimBg="0"/>
      <p:bldP spid="343055" grpId="0" autoUpdateAnimBg="0"/>
      <p:bldP spid="343056" grpId="0" autoUpdateAnimBg="0"/>
      <p:bldP spid="34305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>
            <a:extLst>
              <a:ext uri="{FF2B5EF4-FFF2-40B4-BE49-F238E27FC236}">
                <a16:creationId xmlns:a16="http://schemas.microsoft.com/office/drawing/2014/main" id="{A9B48057-4F46-4069-B132-4C3C4E7D5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5091" name="Text Box 3">
            <a:extLst>
              <a:ext uri="{FF2B5EF4-FFF2-40B4-BE49-F238E27FC236}">
                <a16:creationId xmlns:a16="http://schemas.microsoft.com/office/drawing/2014/main" id="{69D1AB1C-DD70-4745-B9EF-6170ABC5E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5092" name="Text Box 4">
            <a:extLst>
              <a:ext uri="{FF2B5EF4-FFF2-40B4-BE49-F238E27FC236}">
                <a16:creationId xmlns:a16="http://schemas.microsoft.com/office/drawing/2014/main" id="{EC6C3BE1-A922-4B81-9DE3-21884C47D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772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Estimate how much gravitational potential energy </a:t>
            </a:r>
            <a:r>
              <a:rPr lang="en-US" altLang="en-US" sz="2400" b="1">
                <a:solidFill>
                  <a:schemeClr val="tx1"/>
                </a:solidFill>
              </a:rPr>
              <a:t>you</a:t>
            </a:r>
            <a:r>
              <a:rPr lang="en-US" altLang="en-US" sz="2400">
                <a:solidFill>
                  <a:schemeClr val="tx1"/>
                </a:solidFill>
              </a:rPr>
              <a:t> would gain if you were lifted 30 m up to the top of a fun-ride.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509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DD0A995-C641-456E-B7A3-0A48FFEAD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5094" name="Rectangle 6">
            <a:extLst>
              <a:ext uri="{FF2B5EF4-FFF2-40B4-BE49-F238E27FC236}">
                <a16:creationId xmlns:a16="http://schemas.microsoft.com/office/drawing/2014/main" id="{F33E51D2-4F77-42CC-9D23-B9D97A42A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5095" name="Text Box 7">
            <a:extLst>
              <a:ext uri="{FF2B5EF4-FFF2-40B4-BE49-F238E27FC236}">
                <a16:creationId xmlns:a16="http://schemas.microsoft.com/office/drawing/2014/main" id="{AEE90C6E-6DD9-4EC8-BB35-BD76095AE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5096" name="Rectangle 8">
            <a:extLst>
              <a:ext uri="{FF2B5EF4-FFF2-40B4-BE49-F238E27FC236}">
                <a16:creationId xmlns:a16="http://schemas.microsoft.com/office/drawing/2014/main" id="{AF38DD4D-8C14-4F49-95FD-A77AD878A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111</a:t>
            </a:r>
            <a:endParaRPr lang="en-US" altLang="en-US"/>
          </a:p>
        </p:txBody>
      </p:sp>
      <p:sp>
        <p:nvSpPr>
          <p:cNvPr id="34509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B63EDB7-4BB2-4FED-A3C4-707A3748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5099" name="Object 11">
            <a:extLst>
              <a:ext uri="{FF2B5EF4-FFF2-40B4-BE49-F238E27FC236}">
                <a16:creationId xmlns:a16="http://schemas.microsoft.com/office/drawing/2014/main" id="{CFE753F4-162A-4102-84A9-550FB6DEDA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64820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103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64820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5100" name="Object 12">
            <a:extLst>
              <a:ext uri="{FF2B5EF4-FFF2-40B4-BE49-F238E27FC236}">
                <a16:creationId xmlns:a16="http://schemas.microsoft.com/office/drawing/2014/main" id="{D56803EC-1698-4AF9-8821-0C08ABB498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5257800"/>
          <a:ext cx="28194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104" name="Equation" r:id="rId10" imgW="1485720" imgH="482400" progId="Equation.3">
                  <p:embed/>
                </p:oleObj>
              </mc:Choice>
              <mc:Fallback>
                <p:oleObj name="Equation" r:id="rId10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257800"/>
                        <a:ext cx="2819400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01" name="Text Box 13">
            <a:extLst>
              <a:ext uri="{FF2B5EF4-FFF2-40B4-BE49-F238E27FC236}">
                <a16:creationId xmlns:a16="http://schemas.microsoft.com/office/drawing/2014/main" id="{E51CAAE2-90C4-45ED-86D2-6ABFC11F8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429000"/>
            <a:ext cx="49022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In your calculation you should estimate your mass. </a:t>
            </a:r>
          </a:p>
          <a:p>
            <a:pPr algn="ctr">
              <a:spcBef>
                <a:spcPct val="50000"/>
              </a:spcBef>
            </a:pPr>
            <a:r>
              <a:rPr lang="en-US" altLang="en-US"/>
              <a:t>In this solution your mass is assumed to be 70 kg</a:t>
            </a:r>
          </a:p>
        </p:txBody>
      </p:sp>
      <p:sp>
        <p:nvSpPr>
          <p:cNvPr id="345102" name="AutoShape 14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3C6FC44D-CDF5-497D-B038-FEC2960D5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50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5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5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5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autoUpdateAnimBg="0"/>
      <p:bldP spid="345092" grpId="0" autoUpdateAnimBg="0"/>
      <p:bldP spid="34510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>
            <a:extLst>
              <a:ext uri="{FF2B5EF4-FFF2-40B4-BE49-F238E27FC236}">
                <a16:creationId xmlns:a16="http://schemas.microsoft.com/office/drawing/2014/main" id="{41E775FC-3B15-4A7B-AB52-2F80F991B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7139" name="Text Box 3">
            <a:extLst>
              <a:ext uri="{FF2B5EF4-FFF2-40B4-BE49-F238E27FC236}">
                <a16:creationId xmlns:a16="http://schemas.microsoft.com/office/drawing/2014/main" id="{9578E044-40F9-4F1A-9C02-2AD9A6AE1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7140" name="Text Box 4">
            <a:extLst>
              <a:ext uri="{FF2B5EF4-FFF2-40B4-BE49-F238E27FC236}">
                <a16:creationId xmlns:a16="http://schemas.microsoft.com/office/drawing/2014/main" id="{0766DBBF-645B-4D28-A19C-C9F2D7644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apple, mass 100 g, has 300 J of potential energy at the top of the Eiffel Tower. What is the height of the Eiffel Tower?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714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69BD2E2-7287-42C6-A3A5-1F659D4FB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7142" name="Rectangle 6">
            <a:extLst>
              <a:ext uri="{FF2B5EF4-FFF2-40B4-BE49-F238E27FC236}">
                <a16:creationId xmlns:a16="http://schemas.microsoft.com/office/drawing/2014/main" id="{21C3E8E0-65DF-4925-A33F-72C42C1EE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7143" name="Text Box 7">
            <a:extLst>
              <a:ext uri="{FF2B5EF4-FFF2-40B4-BE49-F238E27FC236}">
                <a16:creationId xmlns:a16="http://schemas.microsoft.com/office/drawing/2014/main" id="{862E47A3-BABE-4B95-ABEE-18EC86EB7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7144" name="Rectangle 8">
            <a:extLst>
              <a:ext uri="{FF2B5EF4-FFF2-40B4-BE49-F238E27FC236}">
                <a16:creationId xmlns:a16="http://schemas.microsoft.com/office/drawing/2014/main" id="{A7DA4FC8-4812-48ED-A542-CE5FADB28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112</a:t>
            </a:r>
            <a:endParaRPr lang="en-US" altLang="en-US"/>
          </a:p>
        </p:txBody>
      </p:sp>
      <p:sp>
        <p:nvSpPr>
          <p:cNvPr id="34714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627539A-5F56-4192-8215-A337FA82E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7147" name="Object 11">
            <a:extLst>
              <a:ext uri="{FF2B5EF4-FFF2-40B4-BE49-F238E27FC236}">
                <a16:creationId xmlns:a16="http://schemas.microsoft.com/office/drawing/2014/main" id="{5408392E-00FA-4F3D-BAC3-2E244C95C3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2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7149" name="Object 13">
            <a:extLst>
              <a:ext uri="{FF2B5EF4-FFF2-40B4-BE49-F238E27FC236}">
                <a16:creationId xmlns:a16="http://schemas.microsoft.com/office/drawing/2014/main" id="{28A69169-553C-46BC-B399-B0ADDD397F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3530600"/>
          <a:ext cx="914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3" name="Equation" r:id="rId10" imgW="914400" imgH="825480" progId="Equation.3">
                  <p:embed/>
                </p:oleObj>
              </mc:Choice>
              <mc:Fallback>
                <p:oleObj name="Equation" r:id="rId10" imgW="914400" imgH="825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530600"/>
                        <a:ext cx="914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7150" name="Object 14">
            <a:extLst>
              <a:ext uri="{FF2B5EF4-FFF2-40B4-BE49-F238E27FC236}">
                <a16:creationId xmlns:a16="http://schemas.microsoft.com/office/drawing/2014/main" id="{C446D698-F3D9-4D2A-9102-99CCAAD45E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572000"/>
          <a:ext cx="1384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4" name="Equation" r:id="rId12" imgW="1384200" imgH="1117440" progId="Equation.3">
                  <p:embed/>
                </p:oleObj>
              </mc:Choice>
              <mc:Fallback>
                <p:oleObj name="Equation" r:id="rId12" imgW="1384200" imgH="11174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572000"/>
                        <a:ext cx="13843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7151" name="AutoShape 15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0544CE42-8ED9-44EB-B6F0-659DF236F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7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7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9" grpId="0" autoUpdateAnimBg="0"/>
      <p:bldP spid="34714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>
            <a:extLst>
              <a:ext uri="{FF2B5EF4-FFF2-40B4-BE49-F238E27FC236}">
                <a16:creationId xmlns:a16="http://schemas.microsoft.com/office/drawing/2014/main" id="{3090B668-A6EC-42A2-8148-BE53CB85F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9187" name="Text Box 3">
            <a:extLst>
              <a:ext uri="{FF2B5EF4-FFF2-40B4-BE49-F238E27FC236}">
                <a16:creationId xmlns:a16="http://schemas.microsoft.com/office/drawing/2014/main" id="{581ABB75-F825-452A-97E4-3E453A465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9188" name="Text Box 4">
            <a:extLst>
              <a:ext uri="{FF2B5EF4-FFF2-40B4-BE49-F238E27FC236}">
                <a16:creationId xmlns:a16="http://schemas.microsoft.com/office/drawing/2014/main" id="{E561E94A-0D9D-4747-A0A2-939597131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astronaut of mass 70 kg climbs to a height of 5 m on the moon and gains 560 J of gravitational potential energy. What must be the gravitational field strength on the moon?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9190" name="Rectangle 6">
            <a:extLst>
              <a:ext uri="{FF2B5EF4-FFF2-40B4-BE49-F238E27FC236}">
                <a16:creationId xmlns:a16="http://schemas.microsoft.com/office/drawing/2014/main" id="{4A70C77B-FDDB-4A36-AEEE-1C2397E0B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9191" name="Text Box 7">
            <a:extLst>
              <a:ext uri="{FF2B5EF4-FFF2-40B4-BE49-F238E27FC236}">
                <a16:creationId xmlns:a16="http://schemas.microsoft.com/office/drawing/2014/main" id="{4D990143-156F-4B38-BA24-E6A20B67E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9192" name="Rectangle 8">
            <a:extLst>
              <a:ext uri="{FF2B5EF4-FFF2-40B4-BE49-F238E27FC236}">
                <a16:creationId xmlns:a16="http://schemas.microsoft.com/office/drawing/2014/main" id="{7ACA3981-CCC5-495E-BBD2-10E5B283A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113</a:t>
            </a:r>
            <a:endParaRPr lang="en-US" altLang="en-US"/>
          </a:p>
        </p:txBody>
      </p:sp>
      <p:sp>
        <p:nvSpPr>
          <p:cNvPr id="34919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D620E35-B59E-4B9A-8E77-799479610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9195" name="Object 11">
            <a:extLst>
              <a:ext uri="{FF2B5EF4-FFF2-40B4-BE49-F238E27FC236}">
                <a16:creationId xmlns:a16="http://schemas.microsoft.com/office/drawing/2014/main" id="{C0B152D7-E8BB-4688-BC9D-CF6C15D884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8350" y="401955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0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01955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197" name="Object 13">
            <a:extLst>
              <a:ext uri="{FF2B5EF4-FFF2-40B4-BE49-F238E27FC236}">
                <a16:creationId xmlns:a16="http://schemas.microsoft.com/office/drawing/2014/main" id="{4F619B28-204B-4E28-BBC0-F6CFFE8D15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4500" y="3867150"/>
          <a:ext cx="939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1" name="Equation" r:id="rId10" imgW="939600" imgH="761760" progId="Equation.3">
                  <p:embed/>
                </p:oleObj>
              </mc:Choice>
              <mc:Fallback>
                <p:oleObj name="Equation" r:id="rId10" imgW="939600" imgH="7617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867150"/>
                        <a:ext cx="9398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198" name="Object 14">
            <a:extLst>
              <a:ext uri="{FF2B5EF4-FFF2-40B4-BE49-F238E27FC236}">
                <a16:creationId xmlns:a16="http://schemas.microsoft.com/office/drawing/2014/main" id="{84A13717-9A76-46C6-98CB-D0C99E7737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800600"/>
          <a:ext cx="17018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2" name="Equation" r:id="rId12" imgW="1701720" imgH="1168200" progId="Equation.3">
                  <p:embed/>
                </p:oleObj>
              </mc:Choice>
              <mc:Fallback>
                <p:oleObj name="Equation" r:id="rId12" imgW="170172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800600"/>
                        <a:ext cx="17018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199" name="AutoShape 15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023D1130-968F-47FB-9457-4EC8502F7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9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9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9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9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7" grpId="0" autoUpdateAnimBg="0"/>
      <p:bldP spid="349188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10002</TotalTime>
  <Words>345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2020-06-09T09:17:13Z</dcterms:modified>
</cp:coreProperties>
</file>