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FF"/>
    <a:srgbClr val="D0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68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15C4B-13A9-4DE2-8685-42C3E741A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4DF333-AEB6-43F9-9820-78F0ED2823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E72D5-F419-42F7-9E04-625F9A4F9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190E9-AFF0-4C04-BE04-21BC64AD6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E6388-7FBD-47F1-A3A5-71DB796D2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652BA-2B0C-4337-B695-5289AA33E9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257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73A4-583C-4F43-97F6-1F90C2B73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88AEA3-AE99-48DE-AB89-B1B03F2BC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959A9-A74C-46E2-9B1D-B3D96037C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0D27-1368-437D-AF4F-FF1DACE20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80A2D-0A18-4441-9262-28333962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473CA-C20C-46FA-82DC-CB5B166083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491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18F0BA-D6CB-4E27-910D-0472B0D512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E81A6-5C98-4F59-AD05-9605F05DB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B0914-976D-4151-A7AF-EC9003E95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6134E-0EE8-442B-B0DD-B4C3A1FDE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AEE0F-A559-4944-BFEA-D7A054A1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CB875-8075-4503-B226-C15F6AEFB7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00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3545-A85E-422C-9BF9-E072A0197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F16D1-2C73-4000-81BE-CEB97F2F9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37ACA-957A-4A78-A7C6-BFFFB0B5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01524-6B04-406F-B903-DDBC9505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7AC1B-6139-456B-9A86-4F69441E9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6565E-29D9-4A7E-93DB-62ABC9FC3E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237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F41B1-4766-45F6-8F8C-704F93331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10353-078E-45BD-BA32-98B005EBB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68973-4DE1-43C1-A842-1ED6FBAE7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23E16-AC11-4B8B-A921-FC870E7A1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4A4C0-5B7B-4245-889A-0D65A3704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57AA7-A2A6-4AC8-9CB7-EB8E2F2BA6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6836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30A2E-720A-4997-9A60-EECDDC107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6498A-FDFD-47E9-9592-B4F7EBC46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919F0-5917-4993-B380-162CDB570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BBA47-2AFA-4165-995C-C993BF5D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AF141-C5C8-4A59-9EEC-19F7D59AF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F3DD91-3389-4BC1-B6D4-076F4FACC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8B338F-E9C2-4020-9E20-67C9288DCD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924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6D2E-9DA0-46A5-BF7F-D3556BAA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8CA2C-C00E-4C24-93B8-FBE8FEBE2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9443E-C3B4-43EF-B820-26696BDFA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1E9988-20CD-4B54-9A66-0F3E7508EC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63D5E-963A-4429-B606-E8B87FDC5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18800-F4A7-44D6-9447-B8AD0F7CB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712E9-3E7E-41AA-AB3C-D3918E302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AB3369-B337-4972-AED3-A12455F13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3AB7C-2863-4EB1-B237-496E4D1B7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817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C4D4-0177-4169-8BF7-97C3C6B0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777F01-581C-4CA9-857D-1C6286BCE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7EF71F-12A0-47EE-ABA0-B62CA0814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4B90A7-5999-406F-B55A-F48F035B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97B236-EDAD-4D56-B757-9F16B34B7E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51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21C12-5B20-4BB4-B2E6-2CB6826AF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5625C-9BA9-425F-90A8-9AB833C53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3253B-EC9A-4FD2-B798-E0D1D9EB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429AA-E26C-404B-A66C-8D7C3C7B30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659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855BC-36E9-4085-BC03-122C939BC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A4481-344E-41E2-8088-C24534F6D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A31459-931B-4DC4-9444-04C5F3950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F57F0-28E6-4483-BCF9-3E5281D68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E9E74-43FF-402B-8D34-62D2B2E4A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8F8C2-F4F3-415E-B446-AF8B3463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47360-9E2F-4AE2-8734-68378D002F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68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0EAAE-FACC-41C8-9399-F74922D07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E3F5EC-CEA8-4182-BD38-C3CCD205B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D4B9B-16C8-46B1-8B23-FC60F37E3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0821B-BB44-4B69-B486-7673FDD4B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97AE6-5D59-4F7E-AE32-356DCADFC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F71D4-033A-4A70-BAE1-80CAADE29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5A7E8-52D9-49C1-B80D-3517D2F1ED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491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FBA54F-EEE3-4220-A89A-22825452C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924C01F-E9AF-45C5-9FDC-8D7BB72606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8F81870-7EAF-4666-B550-699938215F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3B1F29C-A70D-4960-BEB5-78BE9C44AE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D8E8AD-6620-4747-9DE5-F7DB1355F9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802BBA-AD2D-4EF7-BE8F-0846925A0F1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2.jpe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" Target="slide17.xml"/><Relationship Id="rId10" Type="http://schemas.openxmlformats.org/officeDocument/2006/relationships/slide" Target="slide27.xml"/><Relationship Id="rId4" Type="http://schemas.openxmlformats.org/officeDocument/2006/relationships/slide" Target="slide3.xml"/><Relationship Id="rId9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1.png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2.jpe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" Target="slide17.xml"/><Relationship Id="rId10" Type="http://schemas.openxmlformats.org/officeDocument/2006/relationships/slide" Target="slide27.xml"/><Relationship Id="rId4" Type="http://schemas.openxmlformats.org/officeDocument/2006/relationships/slide" Target="slide3.xml"/><Relationship Id="rId9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100000">
              <a:srgbClr val="00CC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>
            <a:extLst>
              <a:ext uri="{FF2B5EF4-FFF2-40B4-BE49-F238E27FC236}">
                <a16:creationId xmlns:a16="http://schemas.microsoft.com/office/drawing/2014/main" id="{1D011D13-3A7C-446E-9E70-8A0D1FA9444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81000" y="0"/>
            <a:ext cx="3886200" cy="2057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Intermediate 1</a:t>
            </a:r>
          </a:p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Physics</a:t>
            </a:r>
          </a:p>
        </p:txBody>
      </p:sp>
      <p:sp>
        <p:nvSpPr>
          <p:cNvPr id="2051" name="WordArt 3">
            <a:extLst>
              <a:ext uri="{FF2B5EF4-FFF2-40B4-BE49-F238E27FC236}">
                <a16:creationId xmlns:a16="http://schemas.microsoft.com/office/drawing/2014/main" id="{A05B5EB9-DD75-43F2-A6A0-82EF6F4A1B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24400" y="457200"/>
            <a:ext cx="3810000" cy="1752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GB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Radiations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EFFC995F-6EDC-4748-A5CE-B4E6A8E49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7180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/>
              <a:t>Please  select a section</a:t>
            </a:r>
            <a:endParaRPr lang="en-GB" altLang="en-US" b="1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8B829C00-BF2F-4002-9EFC-3347B7C0B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33800"/>
            <a:ext cx="91440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4" action="ppaction://hlinksldjump"/>
              </a:rPr>
              <a:t>Light</a:t>
            </a:r>
            <a:endParaRPr lang="en-GB" altLang="en-US" sz="2800" b="1"/>
          </a:p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5" action="ppaction://hlinksldjump"/>
              </a:rPr>
              <a:t>X-rays</a:t>
            </a:r>
            <a:endParaRPr lang="en-GB" altLang="en-US" sz="2800" b="1"/>
          </a:p>
        </p:txBody>
      </p:sp>
      <p:graphicFrame>
        <p:nvGraphicFramePr>
          <p:cNvPr id="2055" name="Object 7">
            <a:extLst>
              <a:ext uri="{FF2B5EF4-FFF2-40B4-BE49-F238E27FC236}">
                <a16:creationId xmlns:a16="http://schemas.microsoft.com/office/drawing/2014/main" id="{4C8EBE2E-AA1F-4937-BF99-D045ED200C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3657600"/>
          <a:ext cx="24384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lip" r:id="rId6" imgW="542880" imgH="533520" progId="MS_ClipArt_Gallery.2">
                  <p:embed/>
                </p:oleObj>
              </mc:Choice>
              <mc:Fallback>
                <p:oleObj name="Clip" r:id="rId6" imgW="542880" imgH="533520" progId="MS_ClipArt_Gallery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657600"/>
                        <a:ext cx="24384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8">
            <a:extLst>
              <a:ext uri="{FF2B5EF4-FFF2-40B4-BE49-F238E27FC236}">
                <a16:creationId xmlns:a16="http://schemas.microsoft.com/office/drawing/2014/main" id="{083896E0-A8E5-46FD-93DD-EFF3D7460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2819400" cy="235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9">
            <a:extLst>
              <a:ext uri="{FF2B5EF4-FFF2-40B4-BE49-F238E27FC236}">
                <a16:creationId xmlns:a16="http://schemas.microsoft.com/office/drawing/2014/main" id="{D83B5AA1-B1F7-437D-815D-2B7D2D3C4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292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9" action="ppaction://hlinksldjump"/>
              </a:rPr>
              <a:t>Gamma rays</a:t>
            </a:r>
            <a:endParaRPr lang="en-GB" altLang="en-US"/>
          </a:p>
        </p:txBody>
      </p:sp>
      <p:sp>
        <p:nvSpPr>
          <p:cNvPr id="2058" name="Text Box 10">
            <a:extLst>
              <a:ext uri="{FF2B5EF4-FFF2-40B4-BE49-F238E27FC236}">
                <a16:creationId xmlns:a16="http://schemas.microsoft.com/office/drawing/2014/main" id="{611C99B8-4087-4A56-ACC7-4FD5D5BEA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10" action="ppaction://hlinksldjump"/>
              </a:rPr>
              <a:t>Infrared and Ultraviolet</a:t>
            </a:r>
            <a:endParaRPr lang="en-GB" altLang="en-US" sz="2800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utoUpdateAnimBg="0"/>
      <p:bldP spid="2054" grpId="0" build="p" autoUpdateAnimBg="0" advAuto="0"/>
      <p:bldP spid="2057" grpId="0" build="p" autoUpdateAnimBg="0" advAuto="0"/>
      <p:bldP spid="2058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E7830DE8-0659-4535-9545-B4622A71C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human eye is a very complex part of the body.  It is made up of various parts:</a:t>
            </a: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C20EA244-9E99-4D86-8B4D-D631896AC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5641975" cy="222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Text Box 4">
            <a:extLst>
              <a:ext uri="{FF2B5EF4-FFF2-40B4-BE49-F238E27FC236}">
                <a16:creationId xmlns:a16="http://schemas.microsoft.com/office/drawing/2014/main" id="{E52460A8-DFEE-4CD1-94FA-8D416FE52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9144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pupil of the eye is a “hole” which allows light to enter the eye.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 iris of the eye (the coloured part) can change size.  The iris will contract in darkness - this makes the pupil larger and therefore more light enters the eye.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In bright light conditions the iris makes the pupil smaller. This reduces the amount of light entering the eye, thus preventing damage to the retina.</a:t>
            </a:r>
          </a:p>
        </p:txBody>
      </p:sp>
      <p:graphicFrame>
        <p:nvGraphicFramePr>
          <p:cNvPr id="11269" name="Rectangle 5">
            <a:extLst>
              <a:ext uri="{FF2B5EF4-FFF2-40B4-BE49-F238E27FC236}">
                <a16:creationId xmlns:a16="http://schemas.microsoft.com/office/drawing/2014/main" id="{3E7CAB06-2D41-4B54-AE0B-22B1DAE22F76}"/>
              </a:ext>
            </a:extLst>
          </p:cNvPr>
          <p:cNvGraphicFramePr>
            <a:graphicFrameLocks/>
          </p:cNvGraphicFramePr>
          <p:nvPr/>
        </p:nvGraphicFramePr>
        <p:xfrm>
          <a:off x="1524000" y="1905000"/>
          <a:ext cx="6096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Clip" r:id="rId4" imgW="0" imgH="0" progId="MS_ClipArt_Gallery.2">
                  <p:embed/>
                </p:oleObj>
              </mc:Choice>
              <mc:Fallback>
                <p:oleObj name="Clip" r:id="rId4" imgW="0" imgH="0" progId="MS_ClipArt_Gallery.2">
                  <p:embed/>
                  <p:pic>
                    <p:nvPicPr>
                      <p:cNvPr id="0" name="Rectangle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60960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8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55E753AA-687C-4497-826B-AB58AE06E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Side view of the eye:</a:t>
            </a:r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B8EBA1C7-12B0-4224-A975-B36343371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83058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99533EAD-8585-45FB-A2D4-2E6E5F327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3340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When light enters the eye from a </a:t>
            </a:r>
            <a:r>
              <a:rPr lang="en-GB" altLang="en-US" b="1" u="sng"/>
              <a:t>distance</a:t>
            </a:r>
            <a:r>
              <a:rPr lang="en-GB" altLang="en-US" b="1"/>
              <a:t> we consider the light rays to be parallel.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 lens of a healthy eye is </a:t>
            </a:r>
            <a:r>
              <a:rPr lang="en-GB" altLang="en-US" b="1" u="sng"/>
              <a:t>thin</a:t>
            </a:r>
            <a:r>
              <a:rPr lang="en-GB" altLang="en-US" b="1"/>
              <a:t> in order to focus these rays on the retina.</a:t>
            </a:r>
          </a:p>
        </p:txBody>
      </p:sp>
      <p:graphicFrame>
        <p:nvGraphicFramePr>
          <p:cNvPr id="13315" name="Object 3">
            <a:extLst>
              <a:ext uri="{FF2B5EF4-FFF2-40B4-BE49-F238E27FC236}">
                <a16:creationId xmlns:a16="http://schemas.microsoft.com/office/drawing/2014/main" id="{2D92A483-BAD6-4A87-8623-F15F106029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228600"/>
          <a:ext cx="3429000" cy="174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Bitmap Image" r:id="rId3" imgW="1380952" imgH="704948" progId="Paint.Picture">
                  <p:embed/>
                </p:oleObj>
              </mc:Choice>
              <mc:Fallback>
                <p:oleObj name="Bitmap Image" r:id="rId3" imgW="1380952" imgH="704948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28600"/>
                        <a:ext cx="3429000" cy="174942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>
            <a:extLst>
              <a:ext uri="{FF2B5EF4-FFF2-40B4-BE49-F238E27FC236}">
                <a16:creationId xmlns:a16="http://schemas.microsoft.com/office/drawing/2014/main" id="{F90BFACB-D389-4D53-BEF0-D6BC3652A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581400"/>
            <a:ext cx="50292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When light enters the eye from </a:t>
            </a:r>
            <a:r>
              <a:rPr lang="en-GB" altLang="en-US" b="1" u="sng"/>
              <a:t>nearby</a:t>
            </a:r>
            <a:r>
              <a:rPr lang="en-GB" altLang="en-US" b="1"/>
              <a:t> the rays of light are diverging.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 lens of a healthy eye is </a:t>
            </a:r>
            <a:r>
              <a:rPr lang="en-GB" altLang="en-US" b="1" u="sng"/>
              <a:t>fat</a:t>
            </a:r>
            <a:r>
              <a:rPr lang="en-GB" altLang="en-US" b="1"/>
              <a:t> in order to focus these rays on the retina.</a:t>
            </a:r>
          </a:p>
        </p:txBody>
      </p:sp>
      <p:graphicFrame>
        <p:nvGraphicFramePr>
          <p:cNvPr id="13317" name="Object 5">
            <a:extLst>
              <a:ext uri="{FF2B5EF4-FFF2-40B4-BE49-F238E27FC236}">
                <a16:creationId xmlns:a16="http://schemas.microsoft.com/office/drawing/2014/main" id="{28758C66-D82A-4896-9A92-6CBE51C753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3733800"/>
          <a:ext cx="3505200" cy="223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Bitmap Image" r:id="rId5" imgW="1181265" imgH="752381" progId="Paint.Picture">
                  <p:embed/>
                </p:oleObj>
              </mc:Choice>
              <mc:Fallback>
                <p:oleObj name="Bitmap Image" r:id="rId5" imgW="1181265" imgH="752381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733800"/>
                        <a:ext cx="3505200" cy="2233613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utoUpdateAnimBg="0"/>
      <p:bldP spid="1331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>
            <a:extLst>
              <a:ext uri="{FF2B5EF4-FFF2-40B4-BE49-F238E27FC236}">
                <a16:creationId xmlns:a16="http://schemas.microsoft.com/office/drawing/2014/main" id="{793C17CF-73F7-4E88-A3F6-8C50FD6941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2209800"/>
            <a:ext cx="78486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cs typeface="Times New Roman" panose="02020603050405020304" pitchFamily="18" charset="0"/>
              </a:rPr>
              <a:t>Short sight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B88A8FFA-D6E4-407F-88D7-44CEA242C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If a person is short sighted, their eyes can focus rays of light from nearby objects but not from distant objects.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This means they can see nearby objects clearly.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 reason they cannot see distant objects is that the lens of their eye cannot be made thin enough.</a:t>
            </a: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13AD5835-C848-423C-A645-1FD766D80B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724400"/>
          <a:ext cx="3886200" cy="187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Bitmap Image" r:id="rId3" imgW="1343212" imgH="647619" progId="Paint.Picture">
                  <p:embed/>
                </p:oleObj>
              </mc:Choice>
              <mc:Fallback>
                <p:oleObj name="Bitmap Image" r:id="rId3" imgW="1343212" imgH="647619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724400"/>
                        <a:ext cx="3886200" cy="1874838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>
            <a:extLst>
              <a:ext uri="{FF2B5EF4-FFF2-40B4-BE49-F238E27FC236}">
                <a16:creationId xmlns:a16="http://schemas.microsoft.com/office/drawing/2014/main" id="{C45D9CC9-68DB-4F1D-9DB0-CF97F293C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4419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This results in the eye focusing the rays of light SHORT of the retina.</a:t>
            </a:r>
            <a:endParaRPr lang="en-GB" altLang="en-US"/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4E501146-0A37-4AE8-8BE5-339E42B2B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276600"/>
            <a:ext cx="4648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This problem can be resolved by placing a concave lens in front of the eye.</a:t>
            </a:r>
          </a:p>
        </p:txBody>
      </p:sp>
      <p:graphicFrame>
        <p:nvGraphicFramePr>
          <p:cNvPr id="14343" name="Object 7">
            <a:extLst>
              <a:ext uri="{FF2B5EF4-FFF2-40B4-BE49-F238E27FC236}">
                <a16:creationId xmlns:a16="http://schemas.microsoft.com/office/drawing/2014/main" id="{9225931A-A5DB-4F79-AE1C-0BE614C35F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4724400"/>
          <a:ext cx="38862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Bitmap Image" r:id="rId5" imgW="1600000" imgH="695238" progId="Paint.Picture">
                  <p:embed/>
                </p:oleObj>
              </mc:Choice>
              <mc:Fallback>
                <p:oleObj name="Bitmap Image" r:id="rId5" imgW="1600000" imgH="695238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724400"/>
                        <a:ext cx="3886200" cy="1905000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  <p:bldP spid="14341" grpId="0" build="p" autoUpdateAnimBg="0"/>
      <p:bldP spid="14342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>
            <a:extLst>
              <a:ext uri="{FF2B5EF4-FFF2-40B4-BE49-F238E27FC236}">
                <a16:creationId xmlns:a16="http://schemas.microsoft.com/office/drawing/2014/main" id="{3CD9FBC1-8619-4C61-AD28-A03F2F95B6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2209800"/>
            <a:ext cx="78486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cs typeface="Times New Roman" panose="02020603050405020304" pitchFamily="18" charset="0"/>
              </a:rPr>
              <a:t>Long sight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95356942-9860-44BD-B2B8-380859851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If a person is long sighted, their eyes can focus rays of light from distant objects but not from nearby objects.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This means they can see distant objects clearly.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 reason they cannot see distant objects is that the lens of their eye cannot be made fat enough.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161E8E6D-2145-4353-9FE9-640867C17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4419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This results in the eye focusing the rays of light behind the retina.</a:t>
            </a:r>
            <a:endParaRPr lang="en-GB" altLang="en-US"/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70CFFC17-D840-4F43-8095-6DD4A754A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276600"/>
            <a:ext cx="4648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This problem can be resolved by placing a convex lens in front of the eye.</a:t>
            </a:r>
          </a:p>
        </p:txBody>
      </p:sp>
      <p:graphicFrame>
        <p:nvGraphicFramePr>
          <p:cNvPr id="15366" name="Object 6">
            <a:extLst>
              <a:ext uri="{FF2B5EF4-FFF2-40B4-BE49-F238E27FC236}">
                <a16:creationId xmlns:a16="http://schemas.microsoft.com/office/drawing/2014/main" id="{EABE3CD5-BFB8-4C71-A244-0F191F4632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724400"/>
          <a:ext cx="38100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Bitmap Image" r:id="rId3" imgW="1390844" imgH="704948" progId="Paint.Picture">
                  <p:embed/>
                </p:oleObj>
              </mc:Choice>
              <mc:Fallback>
                <p:oleObj name="Bitmap Image" r:id="rId3" imgW="1390844" imgH="704948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724400"/>
                        <a:ext cx="3810000" cy="1854200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EA65F8C0-B95A-43AE-98EC-2E0875312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724400"/>
          <a:ext cx="38100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Bitmap Image" r:id="rId5" imgW="1390844" imgH="752381" progId="Paint.Picture">
                  <p:embed/>
                </p:oleObj>
              </mc:Choice>
              <mc:Fallback>
                <p:oleObj name="Bitmap Image" r:id="rId5" imgW="1390844" imgH="752381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724400"/>
                        <a:ext cx="3810000" cy="1828800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  <p:bldP spid="15364" grpId="0" build="p" autoUpdateAnimBg="0"/>
      <p:bldP spid="1536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73C6484B-261E-47E6-9930-D359DCA6E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3" action="ppaction://hlinksldjump"/>
              </a:rPr>
              <a:t>Advance to next section</a:t>
            </a:r>
            <a:endParaRPr lang="en-GB" altLang="en-US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 autoUpdateAnimBg="0" rev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0CEBC3FF-CFE1-47BD-9E90-FA0FCF07C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" action="ppaction://hlinkshowjump?jump=firstslide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Advance to next section</a:t>
            </a:r>
            <a:endParaRPr lang="en-GB" altLang="en-US" b="1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>
            <a:extLst>
              <a:ext uri="{FF2B5EF4-FFF2-40B4-BE49-F238E27FC236}">
                <a16:creationId xmlns:a16="http://schemas.microsoft.com/office/drawing/2014/main" id="{D30A2AB8-EF42-4B17-B60C-662C432278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447800"/>
          <a:ext cx="19812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Clip" r:id="rId3" imgW="542880" imgH="533520" progId="MS_ClipArt_Gallery.2">
                  <p:embed/>
                </p:oleObj>
              </mc:Choice>
              <mc:Fallback>
                <p:oleObj name="Clip" r:id="rId3" imgW="542880" imgH="53352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447800"/>
                        <a:ext cx="19812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 Box 3">
            <a:extLst>
              <a:ext uri="{FF2B5EF4-FFF2-40B4-BE49-F238E27FC236}">
                <a16:creationId xmlns:a16="http://schemas.microsoft.com/office/drawing/2014/main" id="{766D5D95-49AF-4ACF-8E5F-C16B03F75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267200"/>
            <a:ext cx="655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X-rays can be used to find broken or fractured bones inside a person’s body.</a:t>
            </a: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80AFBC58-A570-42B0-ADF0-204D03AE3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662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If an X-ray hits a piece of photographic film it will appear as a black area on the developed film.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5986C30E-313E-4EF7-A903-B06138887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chemeClr val="accent1"/>
                </a:solidFill>
                <a:latin typeface="Tempus Sans ITC" panose="04020404030D07020202" pitchFamily="82" charset="0"/>
              </a:rPr>
              <a:t>X-rays</a:t>
            </a:r>
          </a:p>
        </p:txBody>
      </p:sp>
      <p:sp>
        <p:nvSpPr>
          <p:cNvPr id="18438" name="Text Box 6">
            <a:extLst>
              <a:ext uri="{FF2B5EF4-FFF2-40B4-BE49-F238E27FC236}">
                <a16:creationId xmlns:a16="http://schemas.microsoft.com/office/drawing/2014/main" id="{D42425C4-BB07-4B28-BCE7-0E52F132E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524000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X-rays are invisible to the naked eye.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autoUpdateAnimBg="0"/>
      <p:bldP spid="18437" grpId="0" autoUpdateAnimBg="0"/>
      <p:bldP spid="1843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11D21862-56D3-4E23-8374-6BAB129A7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057400"/>
            <a:ext cx="3074988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9" name="Text Box 3">
            <a:extLst>
              <a:ext uri="{FF2B5EF4-FFF2-40B4-BE49-F238E27FC236}">
                <a16:creationId xmlns:a16="http://schemas.microsoft.com/office/drawing/2014/main" id="{D2F6AC44-B068-4F44-BC8E-825513F86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An X-ray picture is produced by placing the patient’s body between an X-ray source and a piece of photographic film.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7D637971-70C3-4802-8384-995418DE0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33600"/>
            <a:ext cx="59436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bones absorb the X-rays and prevent areas of the film being hit.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These areas appear as white patches on the developed film.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Parts of the bone which are broken allow the X-rays to pass through the bone and appear as black parts on the developed film.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1A3BB66D-5F3E-4307-9BC6-BC44484D7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3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X-rays are dangerous since they can damage living cells.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  <p:bldP spid="19460" grpId="0" build="p" autoUpdateAnimBg="0"/>
      <p:bldP spid="1946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7725990D-022E-462D-ACD6-248F25BBB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X-ray machines can be used in industry: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F43F53F-F7CD-474E-8398-3CE3866D2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752600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They are commonly used in airports</a:t>
            </a:r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EE967FC3-A4AA-427C-BDA4-2B097095B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1219200"/>
          <a:ext cx="2628900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Clip" r:id="rId3" imgW="2629080" imgH="2600280" progId="MS_ClipArt_Gallery.2">
                  <p:embed/>
                </p:oleObj>
              </mc:Choice>
              <mc:Fallback>
                <p:oleObj name="Clip" r:id="rId3" imgW="2629080" imgH="26002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219200"/>
                        <a:ext cx="2628900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 Box 5">
            <a:extLst>
              <a:ext uri="{FF2B5EF4-FFF2-40B4-BE49-F238E27FC236}">
                <a16:creationId xmlns:a16="http://schemas.microsoft.com/office/drawing/2014/main" id="{BF22EA08-3100-4A8F-94B0-7866A53C6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438400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to inspect luggage for security reasons.</a:t>
            </a:r>
          </a:p>
        </p:txBody>
      </p:sp>
      <p:sp>
        <p:nvSpPr>
          <p:cNvPr id="20486" name="Text Box 6">
            <a:extLst>
              <a:ext uri="{FF2B5EF4-FFF2-40B4-BE49-F238E27FC236}">
                <a16:creationId xmlns:a16="http://schemas.microsoft.com/office/drawing/2014/main" id="{CF870C56-DA7B-4C3A-9006-2A43C3955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95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b="1"/>
              <a:t>X- rays are also used to inspect weld joints.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483" grpId="0" autoUpdateAnimBg="0"/>
      <p:bldP spid="20485" grpId="0" autoUpdateAnimBg="0"/>
      <p:bldP spid="2048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100000">
              <a:srgbClr val="00CC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WordArt 3">
            <a:extLst>
              <a:ext uri="{FF2B5EF4-FFF2-40B4-BE49-F238E27FC236}">
                <a16:creationId xmlns:a16="http://schemas.microsoft.com/office/drawing/2014/main" id="{BCFC57CB-A8C8-4D26-B537-4C6BB2524A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81000" y="0"/>
            <a:ext cx="3886200" cy="2057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Intermediate 1</a:t>
            </a:r>
          </a:p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Physics</a:t>
            </a:r>
          </a:p>
        </p:txBody>
      </p:sp>
      <p:sp>
        <p:nvSpPr>
          <p:cNvPr id="3076" name="WordArt 4">
            <a:extLst>
              <a:ext uri="{FF2B5EF4-FFF2-40B4-BE49-F238E27FC236}">
                <a16:creationId xmlns:a16="http://schemas.microsoft.com/office/drawing/2014/main" id="{F8036FF7-81B1-4B2C-B51E-1A8A018196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24400" y="457200"/>
            <a:ext cx="3810000" cy="1752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GB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Radiations</a:t>
            </a:r>
          </a:p>
        </p:txBody>
      </p:sp>
      <p:sp>
        <p:nvSpPr>
          <p:cNvPr id="3078" name="Text Box 6">
            <a:extLst>
              <a:ext uri="{FF2B5EF4-FFF2-40B4-BE49-F238E27FC236}">
                <a16:creationId xmlns:a16="http://schemas.microsoft.com/office/drawing/2014/main" id="{97395B07-D686-48AD-8668-2024FF4F3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7180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/>
              <a:t>Please  select a section</a:t>
            </a:r>
            <a:endParaRPr lang="en-GB" altLang="en-US" b="1"/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418EC686-9B3C-43ED-B014-3E486B4F3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33800"/>
            <a:ext cx="91440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4" action="ppaction://hlinksldjump"/>
              </a:rPr>
              <a:t>Light</a:t>
            </a:r>
            <a:endParaRPr lang="en-GB" altLang="en-US" sz="2800" b="1"/>
          </a:p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5" action="ppaction://hlinksldjump"/>
              </a:rPr>
              <a:t>X-rays</a:t>
            </a:r>
            <a:endParaRPr lang="en-GB" altLang="en-US" sz="2800" b="1"/>
          </a:p>
        </p:txBody>
      </p:sp>
      <p:graphicFrame>
        <p:nvGraphicFramePr>
          <p:cNvPr id="3080" name="Object 8">
            <a:extLst>
              <a:ext uri="{FF2B5EF4-FFF2-40B4-BE49-F238E27FC236}">
                <a16:creationId xmlns:a16="http://schemas.microsoft.com/office/drawing/2014/main" id="{96D59B49-BCC4-4485-8F0A-88351D9395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3657600"/>
          <a:ext cx="24384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Clip" r:id="rId6" imgW="542880" imgH="533520" progId="MS_ClipArt_Gallery.2">
                  <p:embed/>
                </p:oleObj>
              </mc:Choice>
              <mc:Fallback>
                <p:oleObj name="Clip" r:id="rId6" imgW="542880" imgH="533520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657600"/>
                        <a:ext cx="24384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1" name="Picture 9">
            <a:extLst>
              <a:ext uri="{FF2B5EF4-FFF2-40B4-BE49-F238E27FC236}">
                <a16:creationId xmlns:a16="http://schemas.microsoft.com/office/drawing/2014/main" id="{D3ABE26D-DD61-41C7-84CA-A8442B0E7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2819400" cy="235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2" name="Text Box 10">
            <a:extLst>
              <a:ext uri="{FF2B5EF4-FFF2-40B4-BE49-F238E27FC236}">
                <a16:creationId xmlns:a16="http://schemas.microsoft.com/office/drawing/2014/main" id="{1E574B2C-B6F0-4F8E-AFDA-1A9D8F90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292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9" action="ppaction://hlinksldjump"/>
              </a:rPr>
              <a:t>Gamma rays</a:t>
            </a:r>
            <a:endParaRPr lang="en-GB" altLang="en-US"/>
          </a:p>
        </p:txBody>
      </p:sp>
      <p:sp>
        <p:nvSpPr>
          <p:cNvPr id="3083" name="Text Box 11">
            <a:extLst>
              <a:ext uri="{FF2B5EF4-FFF2-40B4-BE49-F238E27FC236}">
                <a16:creationId xmlns:a16="http://schemas.microsoft.com/office/drawing/2014/main" id="{A0325EE5-B988-4A8B-83D0-F60F201BE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800" b="1">
                <a:hlinkClick r:id="rId10" action="ppaction://hlinksldjump"/>
              </a:rPr>
              <a:t>Infrared and Ultraviolet</a:t>
            </a:r>
            <a:endParaRPr lang="en-GB" altLang="en-US" sz="2800" b="1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4E898236-79F1-4EA8-A6DC-0C7CAE623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3" action="ppaction://hlinksldjump"/>
              </a:rPr>
              <a:t>Advance to next section</a:t>
            </a:r>
            <a:endParaRPr lang="en-GB" altLang="en-US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 autoUpdateAnimBg="0" rev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59F6DA64-D5C5-4616-9C82-874080AA8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3" action="ppaction://hlinksldjump"/>
              </a:rPr>
              <a:t>Advance to next section</a:t>
            </a:r>
            <a:endParaRPr lang="en-GB" altLang="en-US" b="1"/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CC7175EE-456B-4BB6-9C7F-9ECFC4283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chemeClr val="accent1"/>
                </a:solidFill>
                <a:latin typeface="Tempus Sans ITC" panose="04020404030D07020202" pitchFamily="82" charset="0"/>
              </a:rPr>
              <a:t>Gamma Rays</a:t>
            </a:r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4016F1B3-777F-4B8F-8491-AA9F94449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Gamma radiation can kill living cells or change the nature of living cells.</a:t>
            </a:r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A557089A-8EE8-47B5-A34C-9ABA3193E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18732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7" name="Text Box 5">
            <a:extLst>
              <a:ext uri="{FF2B5EF4-FFF2-40B4-BE49-F238E27FC236}">
                <a16:creationId xmlns:a16="http://schemas.microsoft.com/office/drawing/2014/main" id="{888BD372-7091-4C61-80A6-EF5813EEF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5400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Gamma radiation is invisible to the naked eye.</a:t>
            </a:r>
            <a:endParaRPr lang="en-GB" altLang="en-US"/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242E436F-1F8A-4D2A-9A3F-DFA8066F2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486400"/>
            <a:ext cx="6477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Gamma radiation can pass through most materials.</a:t>
            </a:r>
            <a:endParaRPr lang="en-GB" altLang="en-US"/>
          </a:p>
        </p:txBody>
      </p:sp>
      <p:pic>
        <p:nvPicPr>
          <p:cNvPr id="23559" name="Picture 7">
            <a:extLst>
              <a:ext uri="{FF2B5EF4-FFF2-40B4-BE49-F238E27FC236}">
                <a16:creationId xmlns:a16="http://schemas.microsoft.com/office/drawing/2014/main" id="{A11A22B0-61E6-4A1D-BA33-3240A2E36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7200"/>
            <a:ext cx="2667000" cy="229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  <p:bldP spid="23555" grpId="0" autoUpdateAnimBg="0"/>
      <p:bldP spid="23557" grpId="0" autoUpdateAnimBg="0"/>
      <p:bldP spid="2355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47BD3DB7-4D66-47E8-9E1E-8367993EC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Radioactive material is easy to detect because of the radiation it gives out.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0DB1FCFD-26FD-444F-8DBE-8EEFBDE88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62200"/>
            <a:ext cx="51054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To do this they inject the patient with a radioactive source.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This source is usually a gamma source as it can be detected outside the body.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 doctors would then use a gamma camera to follow the tracer around the patients body.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C85F0720-1A06-40FA-AF84-642DA541B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1981200"/>
            <a:ext cx="4043362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1" name="Text Box 5">
            <a:extLst>
              <a:ext uri="{FF2B5EF4-FFF2-40B4-BE49-F238E27FC236}">
                <a16:creationId xmlns:a16="http://schemas.microsoft.com/office/drawing/2014/main" id="{F615ABED-9AA7-42BB-923C-90BE24040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9200"/>
            <a:ext cx="8915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Hospitals can use a radioactive “tracer” to study the working of various parts of the body.</a:t>
            </a:r>
            <a:endParaRPr lang="en-GB" altLang="en-US"/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136A7B9C-31F7-491D-BC90-054B169A5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strength of the gamma radiation reduces with time.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  <p:bldP spid="24579" grpId="0" build="p" autoUpdateAnimBg="0"/>
      <p:bldP spid="24581" grpId="0" autoUpdateAnimBg="0"/>
      <p:bldP spid="2458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79D8A2E4-3397-4042-8610-0246E34AF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57200"/>
            <a:ext cx="5715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When working with gamma radiation be sure to follow these simple safety procedures: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0045C667-D3BF-4C54-B697-61387B29D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Text Box 4">
            <a:extLst>
              <a:ext uri="{FF2B5EF4-FFF2-40B4-BE49-F238E27FC236}">
                <a16:creationId xmlns:a16="http://schemas.microsoft.com/office/drawing/2014/main" id="{F7C678BE-2AA3-45A0-8800-466AA9399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3200"/>
            <a:ext cx="91440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1.	Never point a radioactive source towards anyone (including 	yourself).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2.	Always use forceps or tongs to handle sources.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3.	Store sources in lead lined boxes.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4.	Always label radioactive sources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9DB11C5C-B36B-4D65-9818-D73A5CEFA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3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Note that gamma</a:t>
            </a:r>
            <a:r>
              <a:rPr lang="en-GB" altLang="en-US"/>
              <a:t> </a:t>
            </a:r>
            <a:r>
              <a:rPr lang="en-GB" altLang="en-US" b="1"/>
              <a:t>radiation is present in our surroundings.</a:t>
            </a:r>
            <a:endParaRPr lang="en-GB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4" grpId="0" build="p" autoUpdateAnimBg="0"/>
      <p:bldP spid="25605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>
            <a:extLst>
              <a:ext uri="{FF2B5EF4-FFF2-40B4-BE49-F238E27FC236}">
                <a16:creationId xmlns:a16="http://schemas.microsoft.com/office/drawing/2014/main" id="{E93508E0-AB62-4B3F-B616-36047ABC1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3" action="ppaction://hlinksldjump"/>
              </a:rPr>
              <a:t>Advance to next section</a:t>
            </a:r>
            <a:endParaRPr lang="en-GB" altLang="en-US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 autoUpdateAnimBg="0" rev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52F67D48-99CF-4FD9-8860-D3F1400AD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3" action="ppaction://hlinksldjump"/>
              </a:rPr>
              <a:t>Advance to next section</a:t>
            </a:r>
            <a:endParaRPr lang="en-GB" altLang="en-US" b="1"/>
          </a:p>
        </p:txBody>
      </p:sp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DF9C9192-C857-4972-9B44-878A8FF50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chemeClr val="accent1"/>
                </a:solidFill>
                <a:latin typeface="Tempus Sans ITC" panose="04020404030D07020202" pitchFamily="82" charset="0"/>
              </a:rPr>
              <a:t>Infrared and Ultraviolet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89488137-339E-4465-BADE-BC7256F35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8200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Infrared radiation is invisible to the naked eye.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Infrared radiation is called heat radiation.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CED9F913-E4A8-48BF-BD64-9CB35829A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19400"/>
            <a:ext cx="9144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Infrared radiation is used in hospitals to treat strained muscles.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Infrared is also used in thermograms.  These are coloured pictures in which hot areas show as a red colour.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This can be used to find tumours as they are warmer than surrounding tissue.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Police use thermal imaging cameras which detect body heat in the same way.  This enables them to find hiding criminals in a chase.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/>
      <p:bldP spid="2867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0FDE3FD4-A58D-48F3-BD44-BA84896A7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200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>
            <a:extLst>
              <a:ext uri="{FF2B5EF4-FFF2-40B4-BE49-F238E27FC236}">
                <a16:creationId xmlns:a16="http://schemas.microsoft.com/office/drawing/2014/main" id="{CBCA3E94-BC98-4F26-9260-E63C8D1A1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3276600"/>
            <a:ext cx="25273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6A43B9DC-1BF5-400E-A83C-1B41AE574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0"/>
            <a:ext cx="6477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sun gives out ultraviolet radiation.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We can not see ultraviolet radiation with the naked eye.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This is the radiation that gives us a suntan.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EDC3120B-9CF9-4742-B51D-18AA43336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352800"/>
            <a:ext cx="6477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If you spend too long in natural sunlight your skin will burn.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Excessive exposure to ultraviolet radiation may cause skin cancer.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build="p" autoUpdateAnimBg="0"/>
      <p:bldP spid="2970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A9DB302B-F069-404F-BA2B-C16DF41F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Ultraviolet radiation is used in medicine to treat skin diseases such as acne and psoriasis.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Ultraviolet is also used to sterilise medical instruments as it kills bacteria.</a:t>
            </a: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C72E60D7-3F63-4329-869D-189E99A37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0"/>
            <a:ext cx="6477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Some chemicals will fluoresce (glow) when they absorb ultraviolet radiation.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This is used in security markings in bank notes.</a:t>
            </a:r>
          </a:p>
        </p:txBody>
      </p:sp>
      <p:graphicFrame>
        <p:nvGraphicFramePr>
          <p:cNvPr id="30724" name="Object 4">
            <a:extLst>
              <a:ext uri="{FF2B5EF4-FFF2-40B4-BE49-F238E27FC236}">
                <a16:creationId xmlns:a16="http://schemas.microsoft.com/office/drawing/2014/main" id="{349A7BA5-D760-4813-83A6-1431886332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4419600"/>
          <a:ext cx="2438400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name="Clip" r:id="rId3" imgW="1123920" imgH="771480" progId="MS_ClipArt_Gallery.2">
                  <p:embed/>
                </p:oleObj>
              </mc:Choice>
              <mc:Fallback>
                <p:oleObj name="Clip" r:id="rId3" imgW="1123920" imgH="7714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419600"/>
                        <a:ext cx="2438400" cy="167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Text Box 5">
            <a:extLst>
              <a:ext uri="{FF2B5EF4-FFF2-40B4-BE49-F238E27FC236}">
                <a16:creationId xmlns:a16="http://schemas.microsoft.com/office/drawing/2014/main" id="{F8466D60-46F9-4FBD-9352-DC90D17AC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10200"/>
            <a:ext cx="6705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markings can not be seen without an ultraviolet lamp, but when you shine the lamp on to the notes, the markings become visible.</a:t>
            </a:r>
            <a:endParaRPr lang="en-GB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 autoUpdateAnimBg="0"/>
      <p:bldP spid="30723" grpId="0" build="p" autoUpdateAnimBg="0"/>
      <p:bldP spid="3072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5BE42412-6491-4C16-8F60-6E8D4E43F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chemeClr val="accent1"/>
                </a:solidFill>
                <a:latin typeface="Tempus Sans ITC" panose="04020404030D07020202" pitchFamily="82" charset="0"/>
              </a:rPr>
              <a:t>Light</a:t>
            </a: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F13DD686-E5E3-43AE-BA51-6FE3D3B91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002B8D8-BF4B-4158-AFC8-9DA160A89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"/>
            <a:ext cx="1981200" cy="165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Text Box 5">
            <a:extLst>
              <a:ext uri="{FF2B5EF4-FFF2-40B4-BE49-F238E27FC236}">
                <a16:creationId xmlns:a16="http://schemas.microsoft.com/office/drawing/2014/main" id="{F46ECB18-9352-42ED-9D4E-ED95E123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5400"/>
            <a:ext cx="662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A laser beam is a concentrated source of light of only one colour.</a:t>
            </a: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B9DB3E6D-4101-4CB8-BABC-C6142420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146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laser beam when used in surgery will seal blood vessels as it cuts, reducing damage to the patient.</a:t>
            </a: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F8BB0A1-8BF1-4D42-88F7-3508695C0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91000"/>
            <a:ext cx="50292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laser can be used in eye surgery to repair the retina.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It can also be used to remove birth marks and tumours from the body.</a:t>
            </a: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8B85347C-0089-48AE-BE10-6A3925356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257175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101" grpId="0" autoUpdateAnimBg="0"/>
      <p:bldP spid="4102" grpId="0" autoUpdateAnimBg="0"/>
      <p:bldP spid="4103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extLst>
              <a:ext uri="{FF2B5EF4-FFF2-40B4-BE49-F238E27FC236}">
                <a16:creationId xmlns:a16="http://schemas.microsoft.com/office/drawing/2014/main" id="{3E2199C5-FDB2-426B-A898-056712383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 autoUpdateAnimBg="0" rev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897EABBD-A91C-4131-AB74-C2AFB17BE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hlinkClick r:id="rId2" action="ppaction://hlinksldjump"/>
              </a:rPr>
              <a:t>Return to start of Radiations</a:t>
            </a: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32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b="1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4808E011-9D03-43E0-9DBD-EF7CD11B94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304800"/>
          <a:ext cx="1946275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Clip" r:id="rId3" imgW="2371680" imgH="2600280" progId="MS_ClipArt_Gallery.2">
                  <p:embed/>
                </p:oleObj>
              </mc:Choice>
              <mc:Fallback>
                <p:oleObj name="Clip" r:id="rId3" imgW="2371680" imgH="260028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04800"/>
                        <a:ext cx="1946275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>
            <a:extLst>
              <a:ext uri="{FF2B5EF4-FFF2-40B4-BE49-F238E27FC236}">
                <a16:creationId xmlns:a16="http://schemas.microsoft.com/office/drawing/2014/main" id="{D1DD2F71-25B7-4608-B70A-5C46E69CB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609600"/>
            <a:ext cx="6400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All light can be reflected.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All visible objects give out, or reflect, light to the eye.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2D956EDB-BC59-4A35-98DE-DD14E19D0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71800"/>
            <a:ext cx="23622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If light is shone on to a plane (straight) mirror the angle at which it is reflected is the same as the angle of entry.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7604FFCC-3155-4452-B6FF-566746E72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8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b="1"/>
              <a:t>       the angle of incidence = the angle of reflection.</a:t>
            </a:r>
            <a:endParaRPr lang="en-GB" altLang="en-US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27C84D9F-9961-4DEC-9B7A-E97C02424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05200"/>
            <a:ext cx="6524625" cy="2076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  <p:bldP spid="5124" grpId="0" build="p" autoUpdateAnimBg="0"/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471EFCD1-E3D4-460F-8C96-7ED4B44EA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"/>
            <a:ext cx="91440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An optical fibre is a long, thin solid piece of glass or plastic which can reflect light along its length by what is known as Total Internal Reflection.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</p:txBody>
      </p:sp>
      <p:graphicFrame>
        <p:nvGraphicFramePr>
          <p:cNvPr id="6147" name="Object 3">
            <a:extLst>
              <a:ext uri="{FF2B5EF4-FFF2-40B4-BE49-F238E27FC236}">
                <a16:creationId xmlns:a16="http://schemas.microsoft.com/office/drawing/2014/main" id="{36CAB6AA-3091-4C8F-B653-27990C758C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2590800"/>
          <a:ext cx="7924800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Bitmap Image" r:id="rId3" imgW="4610744" imgH="1542857" progId="Paint.Picture">
                  <p:embed/>
                </p:oleObj>
              </mc:Choice>
              <mc:Fallback>
                <p:oleObj name="Bitmap Image" r:id="rId3" imgW="4610744" imgH="1542857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90800"/>
                        <a:ext cx="7924800" cy="237172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>
            <a:extLst>
              <a:ext uri="{FF2B5EF4-FFF2-40B4-BE49-F238E27FC236}">
                <a16:creationId xmlns:a16="http://schemas.microsoft.com/office/drawing/2014/main" id="{7ACF095E-BDEA-4BB1-ADDE-469D229AF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15000"/>
            <a:ext cx="883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b="1"/>
              <a:t>Optical fibres can be used in hospitals as “Endoscopes”.</a:t>
            </a: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F2EB3713-D749-4290-9D69-65E93A03E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8956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Optical Fibre</a:t>
            </a:r>
          </a:p>
        </p:txBody>
      </p:sp>
      <p:sp>
        <p:nvSpPr>
          <p:cNvPr id="6150" name="Line 6">
            <a:extLst>
              <a:ext uri="{FF2B5EF4-FFF2-40B4-BE49-F238E27FC236}">
                <a16:creationId xmlns:a16="http://schemas.microsoft.com/office/drawing/2014/main" id="{58085A64-2DC2-4158-98D3-DB9839AECC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00400" y="3276600"/>
            <a:ext cx="762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 autoUpdateAnimBg="0"/>
      <p:bldP spid="6148" grpId="0" autoUpdateAnimBg="0"/>
      <p:bldP spid="614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8E46A4E5-35A1-4AA0-8546-2163696C9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9144000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Endoscopes (Fibroscopes) are two bundles of fibre optic joined together.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The endoscope is used to collect visual information from inside a patient.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The first bundle of fibre carries light into the patient.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The light then reflects off the inside of the patient.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The second bundle of fibre then carries the light back to the doctors eye where diagnosis can be made.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B88AE8BC-A590-4464-93D2-15B528137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Lenses can be used to change the direction in which light travels.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There are two types of lens.</a:t>
            </a:r>
          </a:p>
          <a:p>
            <a:pPr>
              <a:spcBef>
                <a:spcPct val="50000"/>
              </a:spcBef>
            </a:pPr>
            <a:endParaRPr lang="en-GB" altLang="en-US" b="1"/>
          </a:p>
          <a:p>
            <a:pPr>
              <a:spcBef>
                <a:spcPct val="50000"/>
              </a:spcBef>
            </a:pPr>
            <a:r>
              <a:rPr lang="en-GB" altLang="en-US" b="1"/>
              <a:t>	      The converging lens</a:t>
            </a:r>
          </a:p>
        </p:txBody>
      </p:sp>
      <p:graphicFrame>
        <p:nvGraphicFramePr>
          <p:cNvPr id="8195" name="Object 3">
            <a:extLst>
              <a:ext uri="{FF2B5EF4-FFF2-40B4-BE49-F238E27FC236}">
                <a16:creationId xmlns:a16="http://schemas.microsoft.com/office/drawing/2014/main" id="{36BB0EB3-8C3E-4D30-A829-2DE4085960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2209800"/>
          <a:ext cx="3581400" cy="289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Bitmap Image" r:id="rId3" imgW="1476190" imgH="1924319" progId="Paint.Picture">
                  <p:embed/>
                </p:oleObj>
              </mc:Choice>
              <mc:Fallback>
                <p:oleObj name="Bitmap Image" r:id="rId3" imgW="1476190" imgH="1924319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56F3F4"/>
                          </a:clrFrom>
                          <a:clrTo>
                            <a:srgbClr val="56F3F4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209800"/>
                        <a:ext cx="3581400" cy="289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>
            <a:extLst>
              <a:ext uri="{FF2B5EF4-FFF2-40B4-BE49-F238E27FC236}">
                <a16:creationId xmlns:a16="http://schemas.microsoft.com/office/drawing/2014/main" id="{63EA6B74-7B9E-4CFB-86A0-EC001C338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6764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	and the diverging lens</a:t>
            </a:r>
          </a:p>
        </p:txBody>
      </p:sp>
      <p:graphicFrame>
        <p:nvGraphicFramePr>
          <p:cNvPr id="8197" name="Object 5">
            <a:extLst>
              <a:ext uri="{FF2B5EF4-FFF2-40B4-BE49-F238E27FC236}">
                <a16:creationId xmlns:a16="http://schemas.microsoft.com/office/drawing/2014/main" id="{765CADB3-F121-47AA-93C7-6AAB9751D7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2209800"/>
          <a:ext cx="3124200" cy="29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Bitmap Image" r:id="rId5" imgW="2019048" imgH="1933333" progId="Paint.Picture">
                  <p:embed/>
                </p:oleObj>
              </mc:Choice>
              <mc:Fallback>
                <p:oleObj name="Bitmap Image" r:id="rId5" imgW="2019048" imgH="193333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clrChange>
                          <a:clrFrom>
                            <a:srgbClr val="56F3F4"/>
                          </a:clrFrom>
                          <a:clrTo>
                            <a:srgbClr val="56F3F4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09800"/>
                        <a:ext cx="3124200" cy="299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6">
            <a:extLst>
              <a:ext uri="{FF2B5EF4-FFF2-40B4-BE49-F238E27FC236}">
                <a16:creationId xmlns:a16="http://schemas.microsoft.com/office/drawing/2014/main" id="{E4F42364-5C2C-450C-A543-C6DCD2169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486400"/>
            <a:ext cx="40386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b="1"/>
              <a:t>Thick in the middle</a:t>
            </a:r>
          </a:p>
          <a:p>
            <a:pPr algn="ctr">
              <a:spcBef>
                <a:spcPct val="50000"/>
              </a:spcBef>
            </a:pPr>
            <a:r>
              <a:rPr lang="en-GB" altLang="en-US" b="1"/>
              <a:t>Thin at the ends</a:t>
            </a:r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id="{E2164992-ED81-413D-8EE9-0712F5493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486400"/>
            <a:ext cx="40386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b="1"/>
              <a:t>Thin in the middle</a:t>
            </a:r>
          </a:p>
          <a:p>
            <a:pPr algn="ctr">
              <a:spcBef>
                <a:spcPct val="50000"/>
              </a:spcBef>
            </a:pPr>
            <a:r>
              <a:rPr lang="en-GB" altLang="en-US" b="1"/>
              <a:t>Thick at the ends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  <p:bldP spid="8196" grpId="0" autoUpdateAnimBg="0"/>
      <p:bldP spid="8198" grpId="0" build="p" autoUpdateAnimBg="0"/>
      <p:bldP spid="819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AFD0A4CA-93B4-4CFA-A9A9-8A2057B28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converging lens (sometimes known as a convex lens) is used to bring rays of light together.</a:t>
            </a:r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C04D3467-A826-48DB-8B9F-16F8B8311C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990600"/>
          <a:ext cx="72390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Bitmap Image" r:id="rId3" imgW="3790476" imgH="1695687" progId="Paint.Picture">
                  <p:embed/>
                </p:oleObj>
              </mc:Choice>
              <mc:Fallback>
                <p:oleObj name="Bitmap Image" r:id="rId3" imgW="3790476" imgH="1695687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990600"/>
                        <a:ext cx="723900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>
            <a:extLst>
              <a:ext uri="{FF2B5EF4-FFF2-40B4-BE49-F238E27FC236}">
                <a16:creationId xmlns:a16="http://schemas.microsoft.com/office/drawing/2014/main" id="{8A74C3EB-C083-4ECA-A126-A9C28721E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76800"/>
            <a:ext cx="91440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A “fatter” lens will be stronger.</a:t>
            </a:r>
          </a:p>
          <a:p>
            <a:pPr>
              <a:spcBef>
                <a:spcPct val="50000"/>
              </a:spcBef>
            </a:pPr>
            <a:r>
              <a:rPr lang="en-GB" altLang="en-US" b="1"/>
              <a:t>A fat lens will bring the rays of light together closer to the lens than a thin lens.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20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D2DB2CDE-BB19-422F-AD63-B81F3F8F7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The diverging lens (sometimes known as a concave lens) is used to move rays of light further apart.</a:t>
            </a:r>
          </a:p>
        </p:txBody>
      </p:sp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04A66CAB-AC01-404D-8BC3-AC68C0EDD7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1219200"/>
          <a:ext cx="7543800" cy="364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Bitmap Image" r:id="rId3" imgW="3801006" imgH="1838095" progId="Paint.Picture">
                  <p:embed/>
                </p:oleObj>
              </mc:Choice>
              <mc:Fallback>
                <p:oleObj name="Bitmap Image" r:id="rId3" imgW="3801006" imgH="1838095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19200"/>
                        <a:ext cx="7543800" cy="364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>
            <a:extLst>
              <a:ext uri="{FF2B5EF4-FFF2-40B4-BE49-F238E27FC236}">
                <a16:creationId xmlns:a16="http://schemas.microsoft.com/office/drawing/2014/main" id="{F7AA3B9F-D752-4A59-A5B0-6CFEF4612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78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/>
              <a:t>A fatter lens is again stronger and will cause the rays of light to spread out more.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4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0000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1370</Words>
  <Application>Microsoft Office PowerPoint</Application>
  <PresentationFormat>On-screen Show (4:3)</PresentationFormat>
  <Paragraphs>144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Times New Roman</vt:lpstr>
      <vt:lpstr>Tempus Sans ITC</vt:lpstr>
      <vt:lpstr>Default Design</vt:lpstr>
      <vt:lpstr>Microsoft Clip Gallery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st</dc:creator>
  <cp:lastModifiedBy>Mrs Hargreaves</cp:lastModifiedBy>
  <cp:revision>13</cp:revision>
  <dcterms:created xsi:type="dcterms:W3CDTF">2000-11-29T20:06:06Z</dcterms:created>
  <dcterms:modified xsi:type="dcterms:W3CDTF">2020-06-09T09:18:46Z</dcterms:modified>
</cp:coreProperties>
</file>