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90" r:id="rId2"/>
    <p:sldId id="420" r:id="rId3"/>
    <p:sldId id="421" r:id="rId4"/>
    <p:sldId id="422" r:id="rId5"/>
    <p:sldId id="423" r:id="rId6"/>
    <p:sldId id="42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4.wmf"/><Relationship Id="rId1" Type="http://schemas.openxmlformats.org/officeDocument/2006/relationships/image" Target="../media/image2.wmf"/><Relationship Id="rId4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BD5E8EC-1A13-4CC6-91A4-76365649E5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2D7A922-8F2F-4F4F-8EBF-77991087E2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1E8A4699-7F51-4F08-A198-6FEB57ACCBD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BDC92D66-5F0D-46B7-B17D-9C958BE91FE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D7ADD5-8274-4EC0-B72B-AFED73F3CFB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9E2AB3C-1D96-4F9D-9DAA-2F1D4787FE8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ECAC4F2-F927-4532-8258-C77130856D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9C41628-F7A3-4755-A0B0-5AF48E813596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8793EE14-3A0A-4584-A139-F2E9A4ED11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3F28CC77-A1B9-46C4-B385-495A34AAD8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AF72C010-3F35-4255-8DB5-EDC62B7220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CCAE8A4-E4FF-4496-B2F0-E8B245A45AD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B70A937-2420-4F15-82F9-ACDA02FB47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A9CC92-F36E-46A2-93B2-A425F31A110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2EC5FD7A-DE2F-401A-8552-A15EEE35ED9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A0FC42BC-A85F-4C21-932F-B61360650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5A35FD-908E-4073-9589-4B3E7E2EE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57F74D-A716-415E-ADD8-E462746167F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99362" name="Rectangle 2">
            <a:extLst>
              <a:ext uri="{FF2B5EF4-FFF2-40B4-BE49-F238E27FC236}">
                <a16:creationId xmlns:a16="http://schemas.microsoft.com/office/drawing/2014/main" id="{F4B5A6B0-F9B5-4A65-8837-B8A39CF9E9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3" name="Rectangle 3">
            <a:extLst>
              <a:ext uri="{FF2B5EF4-FFF2-40B4-BE49-F238E27FC236}">
                <a16:creationId xmlns:a16="http://schemas.microsoft.com/office/drawing/2014/main" id="{33A4D847-1F52-4D52-82F8-9F82F83642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47CF38F-6A49-44D3-94E9-3C4F434778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A7CF33-67D1-4099-828B-4008B53785C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01410" name="Rectangle 2">
            <a:extLst>
              <a:ext uri="{FF2B5EF4-FFF2-40B4-BE49-F238E27FC236}">
                <a16:creationId xmlns:a16="http://schemas.microsoft.com/office/drawing/2014/main" id="{F1170D70-3390-4B62-BF9A-868C1E695B2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1" name="Rectangle 3">
            <a:extLst>
              <a:ext uri="{FF2B5EF4-FFF2-40B4-BE49-F238E27FC236}">
                <a16:creationId xmlns:a16="http://schemas.microsoft.com/office/drawing/2014/main" id="{1119DC33-C19E-42E6-ACBC-9DCF5CB105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95B8C15-2DC4-49A1-BAB5-C522F7A119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EC8D83-3BA0-40F6-9B8B-2B1BBB4DA5E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403458" name="Rectangle 2">
            <a:extLst>
              <a:ext uri="{FF2B5EF4-FFF2-40B4-BE49-F238E27FC236}">
                <a16:creationId xmlns:a16="http://schemas.microsoft.com/office/drawing/2014/main" id="{C60B714E-543C-44CD-A1B4-08DC9FF8ED3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59" name="Rectangle 3">
            <a:extLst>
              <a:ext uri="{FF2B5EF4-FFF2-40B4-BE49-F238E27FC236}">
                <a16:creationId xmlns:a16="http://schemas.microsoft.com/office/drawing/2014/main" id="{7747F5DB-7EE3-4198-9D43-BAC82795C5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861E8A-AF74-4C72-A690-A47066C0D8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8F51A9-FE49-4DF8-8874-D2EC99350A8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05506" name="Rectangle 2">
            <a:extLst>
              <a:ext uri="{FF2B5EF4-FFF2-40B4-BE49-F238E27FC236}">
                <a16:creationId xmlns:a16="http://schemas.microsoft.com/office/drawing/2014/main" id="{6FD9801F-06A7-42E6-B933-735D452EA60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07" name="Rectangle 3">
            <a:extLst>
              <a:ext uri="{FF2B5EF4-FFF2-40B4-BE49-F238E27FC236}">
                <a16:creationId xmlns:a16="http://schemas.microsoft.com/office/drawing/2014/main" id="{3CD442E3-A998-43F7-B72B-F574C5851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476F5AE-A8CD-4BCF-85CB-F02CC77663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753F09-2D88-4903-AD4A-96FC108AE55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407554" name="Rectangle 2">
            <a:extLst>
              <a:ext uri="{FF2B5EF4-FFF2-40B4-BE49-F238E27FC236}">
                <a16:creationId xmlns:a16="http://schemas.microsoft.com/office/drawing/2014/main" id="{164386BF-0CA3-4569-A658-DE53AA7FC6A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FAD2EC51-7A9E-4D71-B385-713F6707C3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49815749-0B56-4730-834F-84D2FA94E4D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A016E234-5000-4CB6-ACF3-AEC7341CF2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361BD07C-9CB5-43F6-91A1-2A8D044BA30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E5E923BD-29BA-46B5-A140-2214FD54239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3FDCBC5D-AAAE-4EF6-BE80-7B00C1B5C6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E8F305C9-A24C-4F42-A893-C0227CA919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4A7607FB-3110-4AC9-A39F-83D2970B917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3DA65226-964B-4DFB-BA1B-4CF2D771E8DF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D27ADE04-AF09-4184-8A1B-C6E01A25CF8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72DD1A8D-CB8D-49F1-9463-8BFCB24A77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7421E3F7-7118-4ADB-95C7-3734708D0A8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507BDAF6-8EF5-4A01-A859-857C5D3CF6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19DEA63B-2647-4C6A-A75A-AE8AB36649E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178EF2E5-C5B4-432D-82EE-3230A59DA3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7AEB2879-FABB-44FF-BE2A-C35E7820D5A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11B56-F367-4C95-A9A8-C6A9A350D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32D44-756D-49EE-A345-0CEECD976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41EA4-DEC8-4482-AA3C-EEEE5098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0BC31-E54F-4A66-8073-884812F61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BB2B0-83B3-4352-8ACA-C5C36023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DA4C6-43FD-42C8-800D-C16FBD82D4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1125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815931-4381-4150-9B58-40CE8E5EA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E1153-2AA0-4185-82D9-8F01A4DA6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FB683-680A-4274-913E-D727F3D7D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26C0C-A846-4CDC-B617-06F2441D6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A378E-E178-4694-A39C-5AC446B4F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ACAB7-AFD3-4FEB-9A78-FD7F18B965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15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823D-2F11-485A-B774-A794A16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039C9-67A2-4A02-87D6-75BDD6819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67BE2-3CD5-40C4-83E7-EFD1C9F7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33A4C-5B62-492D-9950-96EFE613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F643-9C28-4F1B-8B0A-AB3E5B18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66244-4EFD-428D-A6EC-CCBB48D7BC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89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943F-FB01-44EF-9B18-068AED8CC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62A07-83BE-4BE4-8DA8-994D4372A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2CEC8-B743-4629-B820-CB415D5D4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A41EE-CBC9-44C0-994A-27690739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DE1EA-6D25-48ED-B204-B78B6AE92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C5D7A-F9B6-4532-8FCF-6442AF2EFD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704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0462D-2020-42A1-BDB5-242AE1C9D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5B690-CEF8-499F-B375-BFDFA8FB5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D3C3A-B472-4041-9491-E744F78B3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A62A69-1233-40E3-96FE-0AFBB6E21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72E77-9AF9-48DA-B37E-8343CCC6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B8B760-6EE0-4248-A58E-25AA7BC7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6C6C6-520E-4E7A-A53F-0FC489E07B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95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AF85-F9F4-4C01-9841-8DA8E600A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D073-501F-4E6D-B7C4-CC753AC7D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7532A-240C-4B4E-AA45-ABE6B3F0D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135A8-DD6F-4143-9893-679F9D70EC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4A0C66-4BFA-4EC2-B8F0-0487B613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72294B-D012-45F9-A9B2-5F2ED7405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BBE0C-B52C-4B4C-B43C-69915F557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0825E9-5327-48BE-B627-CDCA8AF0B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14BF4-9DB2-4E73-8E6F-BE125327A7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31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785E3-5C03-41CE-8405-38441CCE6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3C0E4-BF5B-4B5C-9E3F-66F8177D5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911E1-22B9-4C68-B603-445E20F32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28F789-1200-4D9A-B2C0-10455B93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8403D-03AC-457D-A7E8-D8D7473434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603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10A84F-318F-4234-A8C4-CFCE6C81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F5D2A-FEE9-4BB3-84A8-999E0DBA4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B5421-805B-4B10-A3CA-28C322DC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79384-FAAD-477A-A7C7-483B1CF4C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781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8E73D-22EA-41A1-8556-4A56B7D3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9CE51-9241-441B-A31B-E86523D2B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8BF9F7-C57D-4D9C-AED2-6ACD86E98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95955-91F5-4D5C-B0B1-3E0F2DB2A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72E31-7922-4F95-A790-428B4CFB1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83978-75CE-4561-B1C6-F72954CF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745C7-923E-4628-B4CB-2692FC4C1C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08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57DA8-0EDC-49C3-B93B-A7381115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569371-95B0-4688-A144-E4F31A114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7A3BA-0B78-4D73-B5C6-E63B6344E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07916-6CD1-48E6-8333-A49461313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7A126-C928-490B-9D56-12F6E50D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00A85-3C92-4763-B4D2-AF99BAE4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0A657-CD81-4970-9CEC-849DB40A6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41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360F1244-FB27-41F4-B900-7225192A6F9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B9C7F11E-C4D8-4F5E-8416-7D1B83793E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5A499947-254C-4E2B-81F7-414C7AEBACC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C8CB387D-2BA7-440F-B94E-9B2B5F6A65F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8681B250-6EBD-453D-8C75-7E496D08A2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90879D38-6924-4B88-8806-59F6D9764D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695DC4B7-75F2-4A33-9846-4DAC64289A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4A028D82-037C-46E1-8EFD-998EF49078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E7EDE685-8B62-44FD-8EAA-E82D64CE31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E02937BE-0454-4AAA-81FA-B8236D97BB1A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73A9F96F-83BE-4687-A080-A20D234AE8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D99E8789-1326-4671-9608-B78D30D5A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73A8E16D-B1D4-4941-A452-A183B501012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0A57FAEA-5430-4B77-BBCD-1D62B8A18B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7B9D4E09-4DC9-4B36-892E-4E579C6EEC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9526045D-DE75-4304-9616-255A6DCEC3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6.wav"/><Relationship Id="rId12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4.wav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9.wav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8.wav"/><Relationship Id="rId11" Type="http://schemas.openxmlformats.org/officeDocument/2006/relationships/oleObject" Target="../embeddings/oleObject7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7.wav"/><Relationship Id="rId9" Type="http://schemas.openxmlformats.org/officeDocument/2006/relationships/oleObject" Target="../embeddings/oleObject6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3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2.wav"/><Relationship Id="rId12" Type="http://schemas.openxmlformats.org/officeDocument/2006/relationships/image" Target="../media/image2.wmf"/><Relationship Id="rId1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4.vml"/><Relationship Id="rId6" Type="http://schemas.openxmlformats.org/officeDocument/2006/relationships/audio" Target="../media/audio11.wav"/><Relationship Id="rId11" Type="http://schemas.openxmlformats.org/officeDocument/2006/relationships/oleObject" Target="../embeddings/oleObject9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11.bin"/><Relationship Id="rId10" Type="http://schemas.openxmlformats.org/officeDocument/2006/relationships/slide" Target="slide1.xml"/><Relationship Id="rId19" Type="http://schemas.openxmlformats.org/officeDocument/2006/relationships/image" Target="../media/image9.wmf"/><Relationship Id="rId4" Type="http://schemas.openxmlformats.org/officeDocument/2006/relationships/audio" Target="../media/audio10.wav"/><Relationship Id="rId9" Type="http://schemas.openxmlformats.org/officeDocument/2006/relationships/audio" Target="../media/audio13.wav"/><Relationship Id="rId1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17.bin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7.wav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5.vml"/><Relationship Id="rId6" Type="http://schemas.openxmlformats.org/officeDocument/2006/relationships/audio" Target="../media/audio16.wav"/><Relationship Id="rId11" Type="http://schemas.openxmlformats.org/officeDocument/2006/relationships/slide" Target="slide1.xml"/><Relationship Id="rId5" Type="http://schemas.openxmlformats.org/officeDocument/2006/relationships/audio" Target="../media/audio15.wav"/><Relationship Id="rId15" Type="http://schemas.openxmlformats.org/officeDocument/2006/relationships/image" Target="../media/image4.wmf"/><Relationship Id="rId10" Type="http://schemas.openxmlformats.org/officeDocument/2006/relationships/audio" Target="../media/audio18.wav"/><Relationship Id="rId19" Type="http://schemas.openxmlformats.org/officeDocument/2006/relationships/image" Target="../media/image11.wmf"/><Relationship Id="rId4" Type="http://schemas.openxmlformats.org/officeDocument/2006/relationships/audio" Target="../media/audio14.wav"/><Relationship Id="rId9" Type="http://schemas.openxmlformats.org/officeDocument/2006/relationships/audio" Target="../media/audio5.wav"/><Relationship Id="rId1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3950E3E6-200B-4674-955D-A184A2A360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105475" name="Text Box 3">
            <a:extLst>
              <a:ext uri="{FF2B5EF4-FFF2-40B4-BE49-F238E27FC236}">
                <a16:creationId xmlns:a16="http://schemas.microsoft.com/office/drawing/2014/main" id="{DC1C2F86-8412-47B2-B068-48B1C7B28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105476" name="Text Box 4">
            <a:extLst>
              <a:ext uri="{FF2B5EF4-FFF2-40B4-BE49-F238E27FC236}">
                <a16:creationId xmlns:a16="http://schemas.microsoft.com/office/drawing/2014/main" id="{7B3C8E36-AB6D-4C33-BDCA-359C4C6C3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137,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138,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139,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140,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141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5477" name="Text Box 5">
            <a:extLst>
              <a:ext uri="{FF2B5EF4-FFF2-40B4-BE49-F238E27FC236}">
                <a16:creationId xmlns:a16="http://schemas.microsoft.com/office/drawing/2014/main" id="{66B55251-E671-48F9-88CC-5E4CABB03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heat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Latent heat</a:t>
            </a:r>
          </a:p>
        </p:txBody>
      </p:sp>
      <p:sp>
        <p:nvSpPr>
          <p:cNvPr id="105482" name="Text Box 10">
            <a:extLst>
              <a:ext uri="{FF2B5EF4-FFF2-40B4-BE49-F238E27FC236}">
                <a16:creationId xmlns:a16="http://schemas.microsoft.com/office/drawing/2014/main" id="{127DEE18-B032-490D-9919-972472738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391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>
            <a:extLst>
              <a:ext uri="{FF2B5EF4-FFF2-40B4-BE49-F238E27FC236}">
                <a16:creationId xmlns:a16="http://schemas.microsoft.com/office/drawing/2014/main" id="{75614565-4551-412B-B0FD-086765B14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98339" name="Text Box 3">
            <a:extLst>
              <a:ext uri="{FF2B5EF4-FFF2-40B4-BE49-F238E27FC236}">
                <a16:creationId xmlns:a16="http://schemas.microsoft.com/office/drawing/2014/main" id="{55BEDBE1-C57A-4C00-A7C2-A7BCE4C1B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98340" name="Text Box 4">
            <a:extLst>
              <a:ext uri="{FF2B5EF4-FFF2-40B4-BE49-F238E27FC236}">
                <a16:creationId xmlns:a16="http://schemas.microsoft.com/office/drawing/2014/main" id="{F0F8BD66-EB7B-4757-8F86-A4F79FC60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Calculate the amount of heat energy required to melt 0.3 kg of ice at 0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C.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(Specific latent heat of fusion of ice = 3.34x10</a:t>
            </a:r>
            <a:r>
              <a:rPr lang="en-US" altLang="en-US" sz="2400" baseline="30000">
                <a:solidFill>
                  <a:schemeClr val="tx1"/>
                </a:solidFill>
              </a:rPr>
              <a:t>5</a:t>
            </a:r>
            <a:r>
              <a:rPr lang="en-US" altLang="en-US" sz="2400">
                <a:solidFill>
                  <a:schemeClr val="tx1"/>
                </a:solidFill>
              </a:rPr>
              <a:t> J/kg)</a:t>
            </a:r>
          </a:p>
        </p:txBody>
      </p:sp>
      <p:sp>
        <p:nvSpPr>
          <p:cNvPr id="39834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6D7BCC8-0136-4654-980A-4F405CA40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8342" name="Rectangle 6">
            <a:extLst>
              <a:ext uri="{FF2B5EF4-FFF2-40B4-BE49-F238E27FC236}">
                <a16:creationId xmlns:a16="http://schemas.microsoft.com/office/drawing/2014/main" id="{241DDDD7-014B-4AA4-94AB-78AC4B271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98343" name="Text Box 7">
            <a:extLst>
              <a:ext uri="{FF2B5EF4-FFF2-40B4-BE49-F238E27FC236}">
                <a16:creationId xmlns:a16="http://schemas.microsoft.com/office/drawing/2014/main" id="{AA4B2E1E-F4C3-4118-8ACD-F8C920D18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Latent Heat </a:t>
            </a:r>
            <a:endParaRPr lang="en-US" altLang="en-US" sz="1400"/>
          </a:p>
        </p:txBody>
      </p:sp>
      <p:sp>
        <p:nvSpPr>
          <p:cNvPr id="398344" name="Rectangle 8">
            <a:extLst>
              <a:ext uri="{FF2B5EF4-FFF2-40B4-BE49-F238E27FC236}">
                <a16:creationId xmlns:a16="http://schemas.microsoft.com/office/drawing/2014/main" id="{155A140A-BC4F-400B-8493-398FF8D96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137</a:t>
            </a:r>
            <a:endParaRPr lang="en-US" altLang="en-US"/>
          </a:p>
        </p:txBody>
      </p:sp>
      <p:sp>
        <p:nvSpPr>
          <p:cNvPr id="398345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9E37955B-37F4-43A9-B5D8-EFECC835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98347" name="Object 11">
            <a:extLst>
              <a:ext uri="{FF2B5EF4-FFF2-40B4-BE49-F238E27FC236}">
                <a16:creationId xmlns:a16="http://schemas.microsoft.com/office/drawing/2014/main" id="{0639F82C-9DD9-446D-92C1-8B081B0F2B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0750" y="41148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49" name="Equation" r:id="rId8" imgW="990360" imgH="380880" progId="Equation.3">
                  <p:embed/>
                </p:oleObj>
              </mc:Choice>
              <mc:Fallback>
                <p:oleObj name="Equation" r:id="rId8" imgW="99036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41148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8" name="Object 12">
            <a:extLst>
              <a:ext uri="{FF2B5EF4-FFF2-40B4-BE49-F238E27FC236}">
                <a16:creationId xmlns:a16="http://schemas.microsoft.com/office/drawing/2014/main" id="{B59A386F-CAEC-453C-87E1-0E5B7C8D99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10100" y="4076700"/>
          <a:ext cx="2400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50" name="Equation" r:id="rId10" imgW="2400120" imgH="914400" progId="Equation.3">
                  <p:embed/>
                </p:oleObj>
              </mc:Choice>
              <mc:Fallback>
                <p:oleObj name="Equation" r:id="rId10" imgW="2400120" imgH="914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0" y="4076700"/>
                        <a:ext cx="2400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8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8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8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autoUpdateAnimBg="0"/>
      <p:bldP spid="39834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>
            <a:extLst>
              <a:ext uri="{FF2B5EF4-FFF2-40B4-BE49-F238E27FC236}">
                <a16:creationId xmlns:a16="http://schemas.microsoft.com/office/drawing/2014/main" id="{7C1FD47B-110E-4528-8468-666F4B617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400387" name="Text Box 3">
            <a:extLst>
              <a:ext uri="{FF2B5EF4-FFF2-40B4-BE49-F238E27FC236}">
                <a16:creationId xmlns:a16="http://schemas.microsoft.com/office/drawing/2014/main" id="{5301A1FD-6EE7-42E8-BCBE-792A0AEC3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400388" name="Text Box 4">
            <a:extLst>
              <a:ext uri="{FF2B5EF4-FFF2-40B4-BE49-F238E27FC236}">
                <a16:creationId xmlns:a16="http://schemas.microsoft.com/office/drawing/2014/main" id="{D90D3866-64D1-46B6-8072-B48D7D33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Calculate the specific latent heat of fusion of naphthalene given that 6x10</a:t>
            </a:r>
            <a:r>
              <a:rPr lang="en-US" altLang="en-US" sz="2400" baseline="30000">
                <a:solidFill>
                  <a:schemeClr val="tx1"/>
                </a:solidFill>
              </a:rPr>
              <a:t>5</a:t>
            </a:r>
            <a:r>
              <a:rPr lang="en-US" altLang="en-US" sz="2400">
                <a:solidFill>
                  <a:schemeClr val="tx1"/>
                </a:solidFill>
              </a:rPr>
              <a:t> J of heat are given out when 4.0 kg of naphthalene at its melting point changes to a solid.</a:t>
            </a:r>
          </a:p>
        </p:txBody>
      </p:sp>
      <p:sp>
        <p:nvSpPr>
          <p:cNvPr id="40038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1C7E0BF-B672-4352-810A-A731F5D39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390" name="Rectangle 6">
            <a:extLst>
              <a:ext uri="{FF2B5EF4-FFF2-40B4-BE49-F238E27FC236}">
                <a16:creationId xmlns:a16="http://schemas.microsoft.com/office/drawing/2014/main" id="{224D032E-A478-4F09-B5C4-18E146EF7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400391" name="Text Box 7">
            <a:extLst>
              <a:ext uri="{FF2B5EF4-FFF2-40B4-BE49-F238E27FC236}">
                <a16:creationId xmlns:a16="http://schemas.microsoft.com/office/drawing/2014/main" id="{69E70146-5C1A-46EE-B027-C76366F59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Latent Heat </a:t>
            </a:r>
            <a:endParaRPr lang="en-US" altLang="en-US" sz="1400"/>
          </a:p>
        </p:txBody>
      </p:sp>
      <p:sp>
        <p:nvSpPr>
          <p:cNvPr id="400392" name="Rectangle 8">
            <a:extLst>
              <a:ext uri="{FF2B5EF4-FFF2-40B4-BE49-F238E27FC236}">
                <a16:creationId xmlns:a16="http://schemas.microsoft.com/office/drawing/2014/main" id="{7E86EB23-436C-434F-88E0-44BD104C6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138</a:t>
            </a:r>
            <a:endParaRPr lang="en-US" altLang="en-US"/>
          </a:p>
        </p:txBody>
      </p:sp>
      <p:sp>
        <p:nvSpPr>
          <p:cNvPr id="400393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BF109C68-4B4E-47B5-A3DA-3AD3F7242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39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76DDEED-86AD-4814-91E1-B797DBDF8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0395" name="Object 11">
            <a:extLst>
              <a:ext uri="{FF2B5EF4-FFF2-40B4-BE49-F238E27FC236}">
                <a16:creationId xmlns:a16="http://schemas.microsoft.com/office/drawing/2014/main" id="{2311B560-5FB3-4F61-8870-0BD75485B7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1910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9" name="Equation" r:id="rId9" imgW="990360" imgH="380880" progId="Equation.3">
                  <p:embed/>
                </p:oleObj>
              </mc:Choice>
              <mc:Fallback>
                <p:oleObj name="Equation" r:id="rId9" imgW="99036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910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97" name="Object 13">
            <a:extLst>
              <a:ext uri="{FF2B5EF4-FFF2-40B4-BE49-F238E27FC236}">
                <a16:creationId xmlns:a16="http://schemas.microsoft.com/office/drawing/2014/main" id="{92A535FE-CB9C-4C6C-9358-562EEAB16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78200" y="4097338"/>
          <a:ext cx="78740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0" name="Equation" r:id="rId11" imgW="787320" imgH="723600" progId="Equation.3">
                  <p:embed/>
                </p:oleObj>
              </mc:Choice>
              <mc:Fallback>
                <p:oleObj name="Equation" r:id="rId11" imgW="78732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097338"/>
                        <a:ext cx="78740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98" name="Object 14">
            <a:extLst>
              <a:ext uri="{FF2B5EF4-FFF2-40B4-BE49-F238E27FC236}">
                <a16:creationId xmlns:a16="http://schemas.microsoft.com/office/drawing/2014/main" id="{F6BFF8D3-0F11-4B7D-AF3D-FC248AEEB0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4038600"/>
          <a:ext cx="19939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1" name="Equation" r:id="rId13" imgW="1993680" imgH="1244520" progId="Equation.3">
                  <p:embed/>
                </p:oleObj>
              </mc:Choice>
              <mc:Fallback>
                <p:oleObj name="Equation" r:id="rId13" imgW="1993680" imgH="12445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038600"/>
                        <a:ext cx="1993900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00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03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0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0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autoUpdateAnimBg="0"/>
      <p:bldP spid="40038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>
            <a:extLst>
              <a:ext uri="{FF2B5EF4-FFF2-40B4-BE49-F238E27FC236}">
                <a16:creationId xmlns:a16="http://schemas.microsoft.com/office/drawing/2014/main" id="{2A30CD59-6B96-4A33-9D98-0E4F29882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402435" name="Text Box 3">
            <a:extLst>
              <a:ext uri="{FF2B5EF4-FFF2-40B4-BE49-F238E27FC236}">
                <a16:creationId xmlns:a16="http://schemas.microsoft.com/office/drawing/2014/main" id="{6A8B33FC-15C8-4662-B359-F0A6CF065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402436" name="Text Box 4">
            <a:extLst>
              <a:ext uri="{FF2B5EF4-FFF2-40B4-BE49-F238E27FC236}">
                <a16:creationId xmlns:a16="http://schemas.microsoft.com/office/drawing/2014/main" id="{235AC91E-6D3E-4DFB-B44C-86392FA88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667000"/>
            <a:ext cx="792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Calculate what mass of water can be changed to steam if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10.6 kJ of heat energy is supplied to water at 100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C.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(Specific latent heat of vapourisation of water = 2.26x10</a:t>
            </a:r>
            <a:r>
              <a:rPr lang="en-US" altLang="en-US" sz="2400" baseline="30000">
                <a:solidFill>
                  <a:schemeClr val="tx1"/>
                </a:solidFill>
              </a:rPr>
              <a:t>6</a:t>
            </a:r>
            <a:r>
              <a:rPr lang="en-US" altLang="en-US" sz="2400">
                <a:solidFill>
                  <a:schemeClr val="tx1"/>
                </a:solidFill>
              </a:rPr>
              <a:t> J/kg) </a:t>
            </a:r>
          </a:p>
        </p:txBody>
      </p:sp>
      <p:sp>
        <p:nvSpPr>
          <p:cNvPr id="40243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7F0CA34-9099-4FB9-93BB-6B0E04DFF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2438" name="Rectangle 6">
            <a:extLst>
              <a:ext uri="{FF2B5EF4-FFF2-40B4-BE49-F238E27FC236}">
                <a16:creationId xmlns:a16="http://schemas.microsoft.com/office/drawing/2014/main" id="{EF2209D6-8889-4405-976C-9022206D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402439" name="Text Box 7">
            <a:extLst>
              <a:ext uri="{FF2B5EF4-FFF2-40B4-BE49-F238E27FC236}">
                <a16:creationId xmlns:a16="http://schemas.microsoft.com/office/drawing/2014/main" id="{1133B05C-7E71-4E63-973C-949F26890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Latent Heat </a:t>
            </a:r>
            <a:endParaRPr lang="en-US" altLang="en-US" sz="1400"/>
          </a:p>
        </p:txBody>
      </p:sp>
      <p:sp>
        <p:nvSpPr>
          <p:cNvPr id="402440" name="Rectangle 8">
            <a:extLst>
              <a:ext uri="{FF2B5EF4-FFF2-40B4-BE49-F238E27FC236}">
                <a16:creationId xmlns:a16="http://schemas.microsoft.com/office/drawing/2014/main" id="{BC953629-5242-4EE8-B11E-F09C07888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139</a:t>
            </a:r>
            <a:endParaRPr lang="en-US" altLang="en-US"/>
          </a:p>
        </p:txBody>
      </p:sp>
      <p:sp>
        <p:nvSpPr>
          <p:cNvPr id="402441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3321D6FD-6476-49A0-9E83-1C042E5C5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244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2E4DF87-C5A7-41F7-B886-64D8EB45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2443" name="Object 11">
            <a:extLst>
              <a:ext uri="{FF2B5EF4-FFF2-40B4-BE49-F238E27FC236}">
                <a16:creationId xmlns:a16="http://schemas.microsoft.com/office/drawing/2014/main" id="{38D62001-65FC-448C-8FBE-B50A4A51F8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148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47" name="Equation" r:id="rId9" imgW="990360" imgH="380880" progId="Equation.3">
                  <p:embed/>
                </p:oleObj>
              </mc:Choice>
              <mc:Fallback>
                <p:oleObj name="Equation" r:id="rId9" imgW="99036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148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45" name="Object 13">
            <a:extLst>
              <a:ext uri="{FF2B5EF4-FFF2-40B4-BE49-F238E27FC236}">
                <a16:creationId xmlns:a16="http://schemas.microsoft.com/office/drawing/2014/main" id="{C57AC295-9A30-47C5-A002-547A3A5A12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8100" y="3944938"/>
          <a:ext cx="91440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48" name="Equation" r:id="rId11" imgW="914400" imgH="723600" progId="Equation.3">
                  <p:embed/>
                </p:oleObj>
              </mc:Choice>
              <mc:Fallback>
                <p:oleObj name="Equation" r:id="rId11" imgW="91440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3944938"/>
                        <a:ext cx="91440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46" name="Object 14">
            <a:extLst>
              <a:ext uri="{FF2B5EF4-FFF2-40B4-BE49-F238E27FC236}">
                <a16:creationId xmlns:a16="http://schemas.microsoft.com/office/drawing/2014/main" id="{40307B4B-44E7-4692-84B2-8072A97798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3962400"/>
          <a:ext cx="17780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49" name="Equation" r:id="rId13" imgW="1777680" imgH="1168200" progId="Equation.3">
                  <p:embed/>
                </p:oleObj>
              </mc:Choice>
              <mc:Fallback>
                <p:oleObj name="Equation" r:id="rId13" imgW="177768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962400"/>
                        <a:ext cx="17780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02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2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2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24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24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24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9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autoUpdateAnimBg="0"/>
      <p:bldP spid="40243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>
            <a:extLst>
              <a:ext uri="{FF2B5EF4-FFF2-40B4-BE49-F238E27FC236}">
                <a16:creationId xmlns:a16="http://schemas.microsoft.com/office/drawing/2014/main" id="{B4B10696-E7E6-43FF-B1A8-EAF2B9324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404483" name="Text Box 3">
            <a:extLst>
              <a:ext uri="{FF2B5EF4-FFF2-40B4-BE49-F238E27FC236}">
                <a16:creationId xmlns:a16="http://schemas.microsoft.com/office/drawing/2014/main" id="{11F5BDC5-42D0-4D06-94F7-1E3A3A783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404484" name="Text Box 4">
            <a:extLst>
              <a:ext uri="{FF2B5EF4-FFF2-40B4-BE49-F238E27FC236}">
                <a16:creationId xmlns:a16="http://schemas.microsoft.com/office/drawing/2014/main" id="{ADFDEF1A-BEE1-48DC-9558-C0DC4C72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Ammonia is vaporised in order to freeze an ice rink.</a:t>
            </a:r>
          </a:p>
          <a:p>
            <a:r>
              <a:rPr lang="en-US" altLang="en-US">
                <a:solidFill>
                  <a:schemeClr val="tx1"/>
                </a:solidFill>
              </a:rPr>
              <a:t>a) Find out how much heat it would take to vaporise 1 g of ammonia.</a:t>
            </a:r>
          </a:p>
          <a:p>
            <a:r>
              <a:rPr lang="en-US" altLang="en-US">
                <a:solidFill>
                  <a:schemeClr val="tx1"/>
                </a:solidFill>
              </a:rPr>
              <a:t>(Specific latent heat of vaporisation of ammonia = 1.34x10</a:t>
            </a:r>
            <a:r>
              <a:rPr lang="en-US" altLang="en-US" baseline="30000">
                <a:solidFill>
                  <a:schemeClr val="tx1"/>
                </a:solidFill>
              </a:rPr>
              <a:t>6</a:t>
            </a:r>
            <a:r>
              <a:rPr lang="en-US" altLang="en-US">
                <a:solidFill>
                  <a:schemeClr val="tx1"/>
                </a:solidFill>
              </a:rPr>
              <a:t> J/kg)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0448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E2D27A2-62A0-4A5C-AEFB-D143D05C7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4486" name="Rectangle 6">
            <a:extLst>
              <a:ext uri="{FF2B5EF4-FFF2-40B4-BE49-F238E27FC236}">
                <a16:creationId xmlns:a16="http://schemas.microsoft.com/office/drawing/2014/main" id="{1463FE02-8BA1-4C50-9D86-B25EBFE6A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404487" name="Text Box 7">
            <a:extLst>
              <a:ext uri="{FF2B5EF4-FFF2-40B4-BE49-F238E27FC236}">
                <a16:creationId xmlns:a16="http://schemas.microsoft.com/office/drawing/2014/main" id="{3E83B724-FAEC-413E-9178-CB8C1C4D4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Latent Heat </a:t>
            </a:r>
            <a:endParaRPr lang="en-US" altLang="en-US" sz="1400"/>
          </a:p>
        </p:txBody>
      </p:sp>
      <p:sp>
        <p:nvSpPr>
          <p:cNvPr id="404488" name="Rectangle 8">
            <a:extLst>
              <a:ext uri="{FF2B5EF4-FFF2-40B4-BE49-F238E27FC236}">
                <a16:creationId xmlns:a16="http://schemas.microsoft.com/office/drawing/2014/main" id="{D9018FC3-FA81-4584-B25A-E2EEFF5C0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140</a:t>
            </a:r>
            <a:endParaRPr lang="en-US" altLang="en-US"/>
          </a:p>
        </p:txBody>
      </p:sp>
      <p:sp>
        <p:nvSpPr>
          <p:cNvPr id="404489" name="AutoShape 9">
            <a:hlinkClick r:id="rId10" action="ppaction://hlinksldjump" highlightClick="1" endSnd="1"/>
            <a:extLst>
              <a:ext uri="{FF2B5EF4-FFF2-40B4-BE49-F238E27FC236}">
                <a16:creationId xmlns:a16="http://schemas.microsoft.com/office/drawing/2014/main" id="{154B043F-5AD9-4A39-BC24-8F6C2A33D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449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F5B9C34-9535-42D6-9BA0-E1BC2D191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4491" name="Object 11">
            <a:extLst>
              <a:ext uri="{FF2B5EF4-FFF2-40B4-BE49-F238E27FC236}">
                <a16:creationId xmlns:a16="http://schemas.microsoft.com/office/drawing/2014/main" id="{A9D8A94B-7E5E-45DA-A8CE-848C9A5B23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6576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497" name="Equation" r:id="rId11" imgW="990360" imgH="380880" progId="Equation.3">
                  <p:embed/>
                </p:oleObj>
              </mc:Choice>
              <mc:Fallback>
                <p:oleObj name="Equation" r:id="rId11" imgW="99036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6576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92" name="Object 12">
            <a:extLst>
              <a:ext uri="{FF2B5EF4-FFF2-40B4-BE49-F238E27FC236}">
                <a16:creationId xmlns:a16="http://schemas.microsoft.com/office/drawing/2014/main" id="{12621580-1206-4370-B1CB-850228FCE2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546475"/>
          <a:ext cx="243840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498" name="Equation" r:id="rId13" imgW="1358640" imgH="482400" progId="Equation.3">
                  <p:embed/>
                </p:oleObj>
              </mc:Choice>
              <mc:Fallback>
                <p:oleObj name="Equation" r:id="rId13" imgW="135864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546475"/>
                        <a:ext cx="2438400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4493" name="Text Box 13">
            <a:extLst>
              <a:ext uri="{FF2B5EF4-FFF2-40B4-BE49-F238E27FC236}">
                <a16:creationId xmlns:a16="http://schemas.microsoft.com/office/drawing/2014/main" id="{BABE28EB-BA7A-45E9-B5C4-A8496084D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19600"/>
            <a:ext cx="78486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Assuming this heat is taken from the water at 0</a:t>
            </a:r>
            <a:r>
              <a:rPr lang="en-US" altLang="en-US" baseline="50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C,find the mass of water frozen for every gram of ammonia vaporised.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Specific latent heat of fusion of ice = 3.34x10</a:t>
            </a:r>
            <a:r>
              <a:rPr lang="en-US" altLang="en-US" baseline="30000">
                <a:solidFill>
                  <a:schemeClr val="tx1"/>
                </a:solidFill>
              </a:rPr>
              <a:t>5</a:t>
            </a:r>
            <a:r>
              <a:rPr lang="en-US" altLang="en-US">
                <a:solidFill>
                  <a:schemeClr val="tx1"/>
                </a:solidFill>
              </a:rPr>
              <a:t> J/kg</a:t>
            </a:r>
            <a:endParaRPr lang="en-US" altLang="en-US" sz="2400">
              <a:solidFill>
                <a:schemeClr val="tx1"/>
              </a:solidFill>
            </a:endParaRPr>
          </a:p>
        </p:txBody>
      </p:sp>
      <p:graphicFrame>
        <p:nvGraphicFramePr>
          <p:cNvPr id="404494" name="Object 14">
            <a:extLst>
              <a:ext uri="{FF2B5EF4-FFF2-40B4-BE49-F238E27FC236}">
                <a16:creationId xmlns:a16="http://schemas.microsoft.com/office/drawing/2014/main" id="{6758C9B6-2EDB-4EF6-A5B2-5E492C6C80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56388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499" name="Equation" r:id="rId15" imgW="990360" imgH="380880" progId="Equation.3">
                  <p:embed/>
                </p:oleObj>
              </mc:Choice>
              <mc:Fallback>
                <p:oleObj name="Equation" r:id="rId15" imgW="990360" imgH="3808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6388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95" name="Object 15">
            <a:extLst>
              <a:ext uri="{FF2B5EF4-FFF2-40B4-BE49-F238E27FC236}">
                <a16:creationId xmlns:a16="http://schemas.microsoft.com/office/drawing/2014/main" id="{63F6EBF6-D721-4F93-985D-FFD9B533A9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5486400"/>
          <a:ext cx="914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00" name="Equation" r:id="rId16" imgW="914400" imgH="723600" progId="Equation.3">
                  <p:embed/>
                </p:oleObj>
              </mc:Choice>
              <mc:Fallback>
                <p:oleObj name="Equation" r:id="rId16" imgW="91440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86400"/>
                        <a:ext cx="914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96" name="Object 16">
            <a:extLst>
              <a:ext uri="{FF2B5EF4-FFF2-40B4-BE49-F238E27FC236}">
                <a16:creationId xmlns:a16="http://schemas.microsoft.com/office/drawing/2014/main" id="{208B9B5F-06BA-4E4B-8498-28CC991AF7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5181600"/>
          <a:ext cx="23114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01" name="Equation" r:id="rId18" imgW="2311200" imgH="1168200" progId="Equation.3">
                  <p:embed/>
                </p:oleObj>
              </mc:Choice>
              <mc:Fallback>
                <p:oleObj name="Equation" r:id="rId18" imgW="23112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181600"/>
                        <a:ext cx="23114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044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4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44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44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4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44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4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44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44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3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44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4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3" grpId="0" autoUpdateAnimBg="0"/>
      <p:bldP spid="404484" grpId="0" autoUpdateAnimBg="0"/>
      <p:bldP spid="40449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>
            <a:extLst>
              <a:ext uri="{FF2B5EF4-FFF2-40B4-BE49-F238E27FC236}">
                <a16:creationId xmlns:a16="http://schemas.microsoft.com/office/drawing/2014/main" id="{6A54AB86-5320-4F5B-ACC6-0B216F73D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406531" name="Text Box 3">
            <a:extLst>
              <a:ext uri="{FF2B5EF4-FFF2-40B4-BE49-F238E27FC236}">
                <a16:creationId xmlns:a16="http://schemas.microsoft.com/office/drawing/2014/main" id="{279F31DB-5437-4F4E-A4E5-0FF877353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406532" name="Text Box 4">
            <a:extLst>
              <a:ext uri="{FF2B5EF4-FFF2-40B4-BE49-F238E27FC236}">
                <a16:creationId xmlns:a16="http://schemas.microsoft.com/office/drawing/2014/main" id="{0B2F71C7-9388-4D75-AE8A-7A979701D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The graph below shows how the temperature of a 2 kg lump of solid wax varies with time when heated. </a:t>
            </a:r>
          </a:p>
          <a:p>
            <a:r>
              <a:rPr lang="en-US" altLang="en-US">
                <a:solidFill>
                  <a:schemeClr val="tx1"/>
                </a:solidFill>
              </a:rPr>
              <a:t>a) Explain what is happening to the wax in the regions AB, BC, and CD.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06534" name="Rectangle 6">
            <a:extLst>
              <a:ext uri="{FF2B5EF4-FFF2-40B4-BE49-F238E27FC236}">
                <a16:creationId xmlns:a16="http://schemas.microsoft.com/office/drawing/2014/main" id="{5F6ABA8D-41A2-4765-9A8F-EB32F107D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406535" name="Text Box 7">
            <a:extLst>
              <a:ext uri="{FF2B5EF4-FFF2-40B4-BE49-F238E27FC236}">
                <a16:creationId xmlns:a16="http://schemas.microsoft.com/office/drawing/2014/main" id="{A7265739-355C-4B4C-926D-A5F977FC0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Latent Heat </a:t>
            </a:r>
            <a:endParaRPr lang="en-US" altLang="en-US" sz="1400"/>
          </a:p>
        </p:txBody>
      </p:sp>
      <p:sp>
        <p:nvSpPr>
          <p:cNvPr id="406536" name="Rectangle 8">
            <a:extLst>
              <a:ext uri="{FF2B5EF4-FFF2-40B4-BE49-F238E27FC236}">
                <a16:creationId xmlns:a16="http://schemas.microsoft.com/office/drawing/2014/main" id="{DE2094AA-CE7D-4AC2-B975-9A0961A03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141</a:t>
            </a:r>
            <a:endParaRPr lang="en-US" altLang="en-US"/>
          </a:p>
        </p:txBody>
      </p:sp>
      <p:sp>
        <p:nvSpPr>
          <p:cNvPr id="406537" name="AutoShape 9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70507287-D97F-4620-823E-C8350CAE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3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14AB4DF-ADA2-4690-AFEB-27C4D5FDF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41" name="Line 13">
            <a:extLst>
              <a:ext uri="{FF2B5EF4-FFF2-40B4-BE49-F238E27FC236}">
                <a16:creationId xmlns:a16="http://schemas.microsoft.com/office/drawing/2014/main" id="{6C4AFD73-8E6B-4274-B11D-2260FAE94F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3300" y="3810000"/>
            <a:ext cx="4763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42" name="Line 14">
            <a:extLst>
              <a:ext uri="{FF2B5EF4-FFF2-40B4-BE49-F238E27FC236}">
                <a16:creationId xmlns:a16="http://schemas.microsoft.com/office/drawing/2014/main" id="{A241C23C-19DD-4C43-B61D-BE68EFCEE76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8063" y="5715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43" name="Text Box 15">
            <a:extLst>
              <a:ext uri="{FF2B5EF4-FFF2-40B4-BE49-F238E27FC236}">
                <a16:creationId xmlns:a16="http://schemas.microsoft.com/office/drawing/2014/main" id="{B58C9B2D-168F-4FCC-93F8-E1BD3AF59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4572000"/>
            <a:ext cx="113665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Temperature 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of  wax</a:t>
            </a:r>
            <a:r>
              <a:rPr lang="en-US" altLang="en-US" sz="1400" baseline="30000"/>
              <a:t> (o</a:t>
            </a:r>
            <a:r>
              <a:rPr lang="en-US" altLang="en-US" sz="1400"/>
              <a:t>C)</a:t>
            </a:r>
            <a:endParaRPr lang="en-US" altLang="en-US"/>
          </a:p>
        </p:txBody>
      </p:sp>
      <p:sp>
        <p:nvSpPr>
          <p:cNvPr id="406544" name="Text Box 16">
            <a:extLst>
              <a:ext uri="{FF2B5EF4-FFF2-40B4-BE49-F238E27FC236}">
                <a16:creationId xmlns:a16="http://schemas.microsoft.com/office/drawing/2014/main" id="{E0089D48-DCAE-42FA-9C9A-B68724EF5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3886200"/>
            <a:ext cx="45085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100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80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60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0</a:t>
            </a:r>
          </a:p>
        </p:txBody>
      </p:sp>
      <p:sp>
        <p:nvSpPr>
          <p:cNvPr id="406545" name="Text Box 17">
            <a:extLst>
              <a:ext uri="{FF2B5EF4-FFF2-40B4-BE49-F238E27FC236}">
                <a16:creationId xmlns:a16="http://schemas.microsoft.com/office/drawing/2014/main" id="{B9C991F9-C06C-4885-B82C-4A205FCB9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9100" y="5867400"/>
            <a:ext cx="790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(s)</a:t>
            </a:r>
            <a:endParaRPr lang="en-US" altLang="en-US"/>
          </a:p>
        </p:txBody>
      </p:sp>
      <p:sp>
        <p:nvSpPr>
          <p:cNvPr id="406546" name="Line 18">
            <a:extLst>
              <a:ext uri="{FF2B5EF4-FFF2-40B4-BE49-F238E27FC236}">
                <a16:creationId xmlns:a16="http://schemas.microsoft.com/office/drawing/2014/main" id="{684C67D6-5B94-4FC6-A81A-1108A40375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73300" y="4419600"/>
            <a:ext cx="533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49" name="Text Box 21">
            <a:extLst>
              <a:ext uri="{FF2B5EF4-FFF2-40B4-BE49-F238E27FC236}">
                <a16:creationId xmlns:a16="http://schemas.microsoft.com/office/drawing/2014/main" id="{23D4E2BF-5D19-41B4-8724-10EE0D9D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638800"/>
            <a:ext cx="226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50      100     150      200    </a:t>
            </a:r>
            <a:r>
              <a:rPr lang="en-US" altLang="en-US"/>
              <a:t>   </a:t>
            </a:r>
          </a:p>
        </p:txBody>
      </p:sp>
      <p:sp>
        <p:nvSpPr>
          <p:cNvPr id="406550" name="Line 22">
            <a:extLst>
              <a:ext uri="{FF2B5EF4-FFF2-40B4-BE49-F238E27FC236}">
                <a16:creationId xmlns:a16="http://schemas.microsoft.com/office/drawing/2014/main" id="{3304FE7F-8863-4B7B-AAF3-C53946772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06700" y="44196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51" name="Line 23">
            <a:extLst>
              <a:ext uri="{FF2B5EF4-FFF2-40B4-BE49-F238E27FC236}">
                <a16:creationId xmlns:a16="http://schemas.microsoft.com/office/drawing/2014/main" id="{BCC6917E-7D7A-432F-B387-5349365AFF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16300" y="3886200"/>
            <a:ext cx="99060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52" name="Text Box 24">
            <a:extLst>
              <a:ext uri="{FF2B5EF4-FFF2-40B4-BE49-F238E27FC236}">
                <a16:creationId xmlns:a16="http://schemas.microsoft.com/office/drawing/2014/main" id="{344FB54B-0F44-470C-B71F-7E116D623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0" y="4800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</a:t>
            </a:r>
          </a:p>
        </p:txBody>
      </p:sp>
      <p:sp>
        <p:nvSpPr>
          <p:cNvPr id="406553" name="Text Box 25">
            <a:extLst>
              <a:ext uri="{FF2B5EF4-FFF2-40B4-BE49-F238E27FC236}">
                <a16:creationId xmlns:a16="http://schemas.microsoft.com/office/drawing/2014/main" id="{4808B870-3C8A-40E7-A7AB-8A0680097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650" y="41148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</a:t>
            </a:r>
          </a:p>
        </p:txBody>
      </p:sp>
      <p:sp>
        <p:nvSpPr>
          <p:cNvPr id="406554" name="Text Box 26">
            <a:extLst>
              <a:ext uri="{FF2B5EF4-FFF2-40B4-BE49-F238E27FC236}">
                <a16:creationId xmlns:a16="http://schemas.microsoft.com/office/drawing/2014/main" id="{C5B823F9-1694-4AE2-8BE8-EEBC4CB23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0250" y="41148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C</a:t>
            </a:r>
          </a:p>
        </p:txBody>
      </p:sp>
      <p:sp>
        <p:nvSpPr>
          <p:cNvPr id="406555" name="Text Box 27">
            <a:extLst>
              <a:ext uri="{FF2B5EF4-FFF2-40B4-BE49-F238E27FC236}">
                <a16:creationId xmlns:a16="http://schemas.microsoft.com/office/drawing/2014/main" id="{EFA88898-3F1E-4E0C-BE75-1E2963BA0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700" y="3657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</a:t>
            </a:r>
          </a:p>
        </p:txBody>
      </p:sp>
      <p:sp>
        <p:nvSpPr>
          <p:cNvPr id="406556" name="AutoShape 28">
            <a:hlinkClick r:id="" action="ppaction://noaction" highlightClick="1">
              <a:snd r:embed="rId5" name="141b.wav"/>
            </a:hlinkClick>
            <a:extLst>
              <a:ext uri="{FF2B5EF4-FFF2-40B4-BE49-F238E27FC236}">
                <a16:creationId xmlns:a16="http://schemas.microsoft.com/office/drawing/2014/main" id="{3EDBA4E2-DF23-47DB-A2DD-2CEC7135C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800600"/>
            <a:ext cx="5334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6557" name="Text Box 29">
            <a:extLst>
              <a:ext uri="{FF2B5EF4-FFF2-40B4-BE49-F238E27FC236}">
                <a16:creationId xmlns:a16="http://schemas.microsoft.com/office/drawing/2014/main" id="{852334E9-0172-4C5D-B0A2-70AE4796A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535363"/>
            <a:ext cx="42672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If a 200 W heater was used to heat the wax, calculate the specific latent heat of fusion of the solid wax.</a:t>
            </a:r>
            <a:endParaRPr lang="en-US" altLang="en-US"/>
          </a:p>
        </p:txBody>
      </p:sp>
      <p:graphicFrame>
        <p:nvGraphicFramePr>
          <p:cNvPr id="406558" name="Object 30">
            <a:extLst>
              <a:ext uri="{FF2B5EF4-FFF2-40B4-BE49-F238E27FC236}">
                <a16:creationId xmlns:a16="http://schemas.microsoft.com/office/drawing/2014/main" id="{903E7DEE-E0CA-497D-8CE8-5D11233D7C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4572000"/>
          <a:ext cx="990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62" name="Equation" r:id="rId12" imgW="990360" imgH="380880" progId="Equation.3">
                  <p:embed/>
                </p:oleObj>
              </mc:Choice>
              <mc:Fallback>
                <p:oleObj name="Equation" r:id="rId12" imgW="990360" imgH="3808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572000"/>
                        <a:ext cx="990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59" name="Object 31">
            <a:extLst>
              <a:ext uri="{FF2B5EF4-FFF2-40B4-BE49-F238E27FC236}">
                <a16:creationId xmlns:a16="http://schemas.microsoft.com/office/drawing/2014/main" id="{4CCA103D-40CA-4833-A59D-ACED04E483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01000" y="4343400"/>
          <a:ext cx="787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63" name="Equation" r:id="rId14" imgW="787320" imgH="723600" progId="Equation.3">
                  <p:embed/>
                </p:oleObj>
              </mc:Choice>
              <mc:Fallback>
                <p:oleObj name="Equation" r:id="rId14" imgW="787320" imgH="723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343400"/>
                        <a:ext cx="787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60" name="Object 32">
            <a:extLst>
              <a:ext uri="{FF2B5EF4-FFF2-40B4-BE49-F238E27FC236}">
                <a16:creationId xmlns:a16="http://schemas.microsoft.com/office/drawing/2014/main" id="{5C7A01A6-2E39-42BF-823B-24E94C6F5E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5486400"/>
          <a:ext cx="1409700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64" name="Equation" r:id="rId16" imgW="1612800" imgH="1168200" progId="Equation.3">
                  <p:embed/>
                </p:oleObj>
              </mc:Choice>
              <mc:Fallback>
                <p:oleObj name="Equation" r:id="rId16" imgW="1612800" imgH="1168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486400"/>
                        <a:ext cx="1409700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61" name="Object 33">
            <a:extLst>
              <a:ext uri="{FF2B5EF4-FFF2-40B4-BE49-F238E27FC236}">
                <a16:creationId xmlns:a16="http://schemas.microsoft.com/office/drawing/2014/main" id="{398311E9-4113-493E-8CBB-CDF7D0AD8F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4495800"/>
          <a:ext cx="1371600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65" name="Equation" r:id="rId18" imgW="1663560" imgH="1295280" progId="Equation.3">
                  <p:embed/>
                </p:oleObj>
              </mc:Choice>
              <mc:Fallback>
                <p:oleObj name="Equation" r:id="rId18" imgW="1663560" imgH="12952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495800"/>
                        <a:ext cx="1371600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06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4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6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6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6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6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6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6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06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06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4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6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4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06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4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06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3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65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3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065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41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autoUpdateAnimBg="0"/>
      <p:bldP spid="406532" grpId="0" autoUpdateAnimBg="0"/>
      <p:bldP spid="406543" grpId="0" autoUpdateAnimBg="0"/>
      <p:bldP spid="406544" grpId="0" autoUpdateAnimBg="0"/>
      <p:bldP spid="406545" grpId="0" autoUpdateAnimBg="0"/>
      <p:bldP spid="406549" grpId="0" autoUpdateAnimBg="0"/>
      <p:bldP spid="406552" grpId="0" autoUpdateAnimBg="0"/>
      <p:bldP spid="406553" grpId="0" autoUpdateAnimBg="0"/>
      <p:bldP spid="406554" grpId="0" autoUpdateAnimBg="0"/>
      <p:bldP spid="406555" grpId="0" autoUpdateAnimBg="0"/>
      <p:bldP spid="406557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9860</TotalTime>
  <Words>395</Words>
  <Application>Microsoft Office PowerPoint</Application>
  <PresentationFormat>On-screen Show (4:3)</PresentationFormat>
  <Paragraphs>65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94</cp:revision>
  <cp:lastPrinted>1999-03-08T14:32:10Z</cp:lastPrinted>
  <dcterms:created xsi:type="dcterms:W3CDTF">1998-09-04T13:35:22Z</dcterms:created>
  <dcterms:modified xsi:type="dcterms:W3CDTF">2020-06-09T09:23:14Z</dcterms:modified>
</cp:coreProperties>
</file>