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282" r:id="rId2"/>
    <p:sldId id="359" r:id="rId3"/>
    <p:sldId id="360" r:id="rId4"/>
    <p:sldId id="361" r:id="rId5"/>
    <p:sldId id="362" r:id="rId6"/>
    <p:sldId id="363" r:id="rId7"/>
    <p:sldId id="364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2.wmf"/><Relationship Id="rId5" Type="http://schemas.openxmlformats.org/officeDocument/2006/relationships/image" Target="../media/image9.wmf"/><Relationship Id="rId4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2.wmf"/><Relationship Id="rId5" Type="http://schemas.openxmlformats.org/officeDocument/2006/relationships/image" Target="../media/image12.wmf"/><Relationship Id="rId4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C1C60AC4-4F29-425B-B95D-D2ADAAC247D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7D3FC14C-46AA-48E0-A22B-12015BBBA46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34515F12-09DB-455D-A559-9C83F29854B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384A8DFD-7882-4187-B9AF-6CD411C83D9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E1AD3E15-6186-4634-89BF-06BFDC4404F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421FC2E6-A5B7-4FCE-8E68-70EBC75B851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BC942C5-8FBC-483D-AD95-2BECAA37B3B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25F71C5D-2486-4E92-9274-D0002C1E5715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0C802217-B07B-46AC-8ED0-4544192684B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E27986AE-E4BA-47C5-9CD6-ECB380B7E6F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379F04F7-C5C7-4DC3-96D5-98E46278F9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ED8899F-3B5D-4B84-A11F-E175372D827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C0BC3E1-94F4-4290-AA81-2CA4E5B8CE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4083EB-D0AF-43F1-8EB3-DE195FA68A21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71D681D8-E3FD-4DA1-A0C1-B27A5C65236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AF757F46-E492-4961-BDBA-6C48624BA8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1386019-7131-4623-8076-713E2AF6DB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9461FF-8C03-4E29-BDD0-35D6818CE4BB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58050" name="Rectangle 2">
            <a:extLst>
              <a:ext uri="{FF2B5EF4-FFF2-40B4-BE49-F238E27FC236}">
                <a16:creationId xmlns:a16="http://schemas.microsoft.com/office/drawing/2014/main" id="{88A7B72D-1DAA-4E48-81D3-E595E00F860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1" name="Rectangle 3">
            <a:extLst>
              <a:ext uri="{FF2B5EF4-FFF2-40B4-BE49-F238E27FC236}">
                <a16:creationId xmlns:a16="http://schemas.microsoft.com/office/drawing/2014/main" id="{82DDB5C3-CBDB-4414-B4B5-071F7E11CC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ABD495D-7E01-4BC3-86A7-0213C2E1B9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6D55E0-94B2-4147-A1AE-E4F80E9267EB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60098" name="Rectangle 2">
            <a:extLst>
              <a:ext uri="{FF2B5EF4-FFF2-40B4-BE49-F238E27FC236}">
                <a16:creationId xmlns:a16="http://schemas.microsoft.com/office/drawing/2014/main" id="{9B5D3991-2F56-47C9-BD25-FCBD8693FD8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>
            <a:extLst>
              <a:ext uri="{FF2B5EF4-FFF2-40B4-BE49-F238E27FC236}">
                <a16:creationId xmlns:a16="http://schemas.microsoft.com/office/drawing/2014/main" id="{95F093E3-7085-45EC-BBCD-A4C3073798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D7403B8-9094-4D22-8441-3EDD559F93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D5FD87-2383-40A2-84DA-31B7023A3092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62146" name="Rectangle 2">
            <a:extLst>
              <a:ext uri="{FF2B5EF4-FFF2-40B4-BE49-F238E27FC236}">
                <a16:creationId xmlns:a16="http://schemas.microsoft.com/office/drawing/2014/main" id="{865B4313-2F18-483F-B5D4-83C5EA80AB9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>
            <a:extLst>
              <a:ext uri="{FF2B5EF4-FFF2-40B4-BE49-F238E27FC236}">
                <a16:creationId xmlns:a16="http://schemas.microsoft.com/office/drawing/2014/main" id="{1D7093CE-F4C9-43D0-A8E4-5755019BA3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B79624E-1618-45F7-83A7-FA0A8108F4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3FAFC9-A6C5-4134-AFB0-2BF585CA5C36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64194" name="Rectangle 2">
            <a:extLst>
              <a:ext uri="{FF2B5EF4-FFF2-40B4-BE49-F238E27FC236}">
                <a16:creationId xmlns:a16="http://schemas.microsoft.com/office/drawing/2014/main" id="{DB10C56D-4315-4BB8-AF70-ED5ACFEFCFB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69BA6667-99A5-4A6A-985D-EE9AD7BDF3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F2CDA75-A657-4231-96E4-D41DDD5309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199FC1-CEC1-4011-8C33-4C92DAB2AA7E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66242" name="Rectangle 2">
            <a:extLst>
              <a:ext uri="{FF2B5EF4-FFF2-40B4-BE49-F238E27FC236}">
                <a16:creationId xmlns:a16="http://schemas.microsoft.com/office/drawing/2014/main" id="{88303B84-718E-48FA-91E5-C9E7FAF44DA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DD8FC7F3-5EB3-4F0F-B899-6F3027633E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DFCBC02-E4B4-49AF-A3A8-9C80A9C008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AD5BFB-EDE5-4715-A5BC-A9AA7A7F6A96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68290" name="Rectangle 2">
            <a:extLst>
              <a:ext uri="{FF2B5EF4-FFF2-40B4-BE49-F238E27FC236}">
                <a16:creationId xmlns:a16="http://schemas.microsoft.com/office/drawing/2014/main" id="{B66CC28C-6B93-46C5-9CA7-E9A4214BDB7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>
            <a:extLst>
              <a:ext uri="{FF2B5EF4-FFF2-40B4-BE49-F238E27FC236}">
                <a16:creationId xmlns:a16="http://schemas.microsoft.com/office/drawing/2014/main" id="{2A522EF1-927A-4523-95EC-1118109220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04F47515-3B57-426D-8CB6-4F9C43CAE66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F5A32CC9-D9C6-46F3-B204-80D4C8C47D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46690AEE-B287-4E96-90EF-97402BF8D9DA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C26D50CA-F6AD-4EEA-9399-AC607ABB2795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8BACA033-F379-435E-BBEA-73D30543D9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7B022786-787E-4A69-9066-87A49FEB65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1A1681F0-B64D-4BFF-A4F1-749C15658B61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CEDA7B96-8412-47C2-8EC1-0E32D7331162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ADDF49A6-1B6C-460B-B71A-0EB57C5B98F8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96D3D29C-805D-4F0F-91A2-3C16CA2B8F7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59F81235-A4C2-44F6-B3E1-C40ACBE442B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A0C7B676-1A08-4E8D-B9BB-EE2DF79B36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F6CF5543-36E8-456C-BDAF-32A9935E8A3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AC8CC212-26E5-4BF6-81F7-1B4A8DF10C3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200C7C8E-BCD1-442F-85A2-0B52DCA267B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3A295-3A5E-4F0B-B0B0-58D7B260C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FD4A40-C5A5-416A-B893-FDD7FB9FE0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1ACBC-ECF7-435C-A26D-C556E99ED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569EB-6005-478E-98EB-F43FAD9CC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49A3A-C0FA-455B-B849-64D0D07AC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1EFD22-0D2D-4233-A009-AB6A3CF1B2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6776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153371-4C10-4ED4-B724-F21FFA737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9C0C18-D5A1-4D11-8BCB-C34584595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1A43B-55E6-4773-A1B1-72891E8E1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30158-AC6E-4A46-9015-4939B64FA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F4DDD-7A7C-4926-8FE7-92F3F06F9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12C41-7CF5-4506-A24B-7BB5F19D88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710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D51EF-BD7D-4FEB-A803-3DFCA842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0ACD9-DA5E-4F5D-83DC-9B3DA45FE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047C6-FF1C-415E-8A0B-BB9ADC771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8E328-7D27-4330-BB1A-997DBB60F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2417E-A7A6-41ED-869B-0A3AC0BF6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B7E7F-79B9-4C09-BA35-D66757D663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602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9D679-D0B1-4049-9ADF-C7EC5C4B8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A4CDD-9DFF-46E6-A710-A027A3486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AB872-43E6-4982-B42D-00A31C1A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3568E-E5DF-4CB1-AA65-E63D8258D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06566-D628-4B6C-8D7C-9D89D2819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BBCC8E-9D1C-44A8-88D8-FCF4DBC01D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1352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858F-13F4-4246-BA1A-E3F89965E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3C570-E9B2-4211-9A6B-1A790CFB99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53707-C221-41A8-B0C1-DA2A9CCEC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E6A3D-B335-4623-9BFC-6574FC326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1A380A-016A-4FFD-8385-32A984438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EBE760-9D7E-4F83-8A36-B8974524B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7BFE85-21D1-47E8-A63E-3D78897F02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6268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5DA53-77D6-4363-9C0B-6DD54EFEA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BDFE33-5AB8-4853-95EF-6C06182FA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00FDD6-D01E-4928-8B4D-F9DAD32C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C093F8-24F6-40F9-9191-999ED3BB40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3468AA-47B4-4E56-833E-A385968076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046D3D-7E63-4650-926D-496B29062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0EA372-1FE2-4596-AFA0-21246BC05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2AB31-6FF6-4674-91FB-1A4ED3668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237183-E671-4AAD-B18C-3E64D3ED89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861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CFA47-D874-444E-A87E-9B0BA65DB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4B12E0-5050-40B2-964E-1545C78ED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32F24F-CFB2-434E-A63F-7C1890384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AB6F0A-CEC6-482B-82B2-A7C5DB3A4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B56709-CAEA-404C-A877-A0034093D7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9177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C76654-0451-4466-B56E-8CEE5C707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FED3F-1234-4924-ACD3-A91A44FB6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9AE01-E882-4389-B4B6-92146478E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ACF562-A648-479C-AF94-2B85D838A8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9833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8D3A9-4486-4C7D-9983-5713F41F0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735E7-8691-4CF3-A9B9-9833E056A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49EAAB-8306-43F0-A42B-70D4A74F9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3A4F5-5B29-4EAE-931D-9B46118CE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BDBEAA-6CA0-42B6-AEE3-E37877720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D58D4-E54A-4DCB-AAAE-65A69B918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6F3D7-0694-45B1-A512-DF4020533B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092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82CEA-406A-41E8-8008-BA39E465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A4532F-5A11-406A-AFB8-C4A265DA65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22B29C-EDF2-4DD2-BF18-2DCD6878D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A1EC90-A528-4495-80CD-6C8BE832E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679AE3-6B8F-49AB-BB5B-11D848B95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089802-BF04-40E8-AD42-EC7D92102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5E13D-178A-47C3-B590-EAC220CABD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558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5EFC2277-E2AD-494E-853C-7B5BD1231CE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C5581E85-A64B-4836-AE57-26CD048620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3FB983C1-2DC5-4217-BC98-5C0259989FD0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CA44A95B-981C-4A65-B874-70F9E05A0089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DCEA3A1C-A665-430E-A034-D78E22E0B7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EB85F7A4-D85C-4256-BE5B-66AAFBF1B4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1A82DEE4-67BE-4774-8C33-68EF4B2E03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24B0C6FD-55ED-4DEA-ADA0-F1F4D759FC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B59B12E1-FDAB-4808-BCE5-8D96401DA1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4E8ADFC1-B0D9-4E1E-A15A-0B01F1F72098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2F424BED-44B2-49A3-A915-7C0423C741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FD547DBB-A628-4EF5-9AAD-E6CF275A94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54B8C970-4465-442A-B8BF-B65A293991D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7B8D9F58-D181-4C50-9590-82A93ADDF9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8BEC23B1-AE2E-4CF4-B0E3-C954C07A3D0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E3621295-5241-4131-BB82-43473F40E1E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4.wmf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5.bin"/><Relationship Id="rId7" Type="http://schemas.openxmlformats.org/officeDocument/2006/relationships/audio" Target="../media/audio4.wav"/><Relationship Id="rId12" Type="http://schemas.openxmlformats.org/officeDocument/2006/relationships/slide" Target="slide1.xm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.wmf"/><Relationship Id="rId20" Type="http://schemas.openxmlformats.org/officeDocument/2006/relationships/image" Target="../media/image5.wmf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audio" Target="../media/audio8.wav"/><Relationship Id="rId5" Type="http://schemas.openxmlformats.org/officeDocument/2006/relationships/audio" Target="../media/audio2.wav"/><Relationship Id="rId15" Type="http://schemas.openxmlformats.org/officeDocument/2006/relationships/oleObject" Target="../embeddings/oleObject2.bin"/><Relationship Id="rId10" Type="http://schemas.openxmlformats.org/officeDocument/2006/relationships/audio" Target="../media/audio7.wav"/><Relationship Id="rId19" Type="http://schemas.openxmlformats.org/officeDocument/2006/relationships/oleObject" Target="../embeddings/oleObject4.bin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image" Target="../media/image2.wmf"/><Relationship Id="rId22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2.wmf"/><Relationship Id="rId18" Type="http://schemas.openxmlformats.org/officeDocument/2006/relationships/oleObject" Target="../embeddings/oleObject9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9.wmf"/><Relationship Id="rId7" Type="http://schemas.openxmlformats.org/officeDocument/2006/relationships/audio" Target="../media/audio10.wav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vmlDrawing" Target="../drawings/vmlDrawing2.vml"/><Relationship Id="rId6" Type="http://schemas.openxmlformats.org/officeDocument/2006/relationships/audio" Target="../media/audio3.wav"/><Relationship Id="rId11" Type="http://schemas.openxmlformats.org/officeDocument/2006/relationships/audio" Target="../media/audio12.wav"/><Relationship Id="rId5" Type="http://schemas.openxmlformats.org/officeDocument/2006/relationships/audio" Target="../media/audio2.wav"/><Relationship Id="rId15" Type="http://schemas.openxmlformats.org/officeDocument/2006/relationships/image" Target="../media/image7.wmf"/><Relationship Id="rId10" Type="http://schemas.openxmlformats.org/officeDocument/2006/relationships/audio" Target="../media/audio7.wav"/><Relationship Id="rId19" Type="http://schemas.openxmlformats.org/officeDocument/2006/relationships/image" Target="../media/image5.wmf"/><Relationship Id="rId4" Type="http://schemas.openxmlformats.org/officeDocument/2006/relationships/audio" Target="../media/audio9.wav"/><Relationship Id="rId9" Type="http://schemas.openxmlformats.org/officeDocument/2006/relationships/audio" Target="../media/audio11.wav"/><Relationship Id="rId14" Type="http://schemas.openxmlformats.org/officeDocument/2006/relationships/oleObject" Target="../embeddings/oleObject7.bin"/><Relationship Id="rId22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13" Type="http://schemas.openxmlformats.org/officeDocument/2006/relationships/image" Target="../media/image2.wmf"/><Relationship Id="rId18" Type="http://schemas.openxmlformats.org/officeDocument/2006/relationships/oleObject" Target="../embeddings/oleObject14.bin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12.wmf"/><Relationship Id="rId7" Type="http://schemas.openxmlformats.org/officeDocument/2006/relationships/audio" Target="../media/audio14.wav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11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5.bin"/><Relationship Id="rId1" Type="http://schemas.openxmlformats.org/officeDocument/2006/relationships/vmlDrawing" Target="../drawings/vmlDrawing3.vml"/><Relationship Id="rId6" Type="http://schemas.openxmlformats.org/officeDocument/2006/relationships/audio" Target="../media/audio3.wav"/><Relationship Id="rId11" Type="http://schemas.openxmlformats.org/officeDocument/2006/relationships/audio" Target="../media/audio17.wav"/><Relationship Id="rId5" Type="http://schemas.openxmlformats.org/officeDocument/2006/relationships/audio" Target="../media/audio2.wav"/><Relationship Id="rId15" Type="http://schemas.openxmlformats.org/officeDocument/2006/relationships/image" Target="../media/image10.wmf"/><Relationship Id="rId10" Type="http://schemas.openxmlformats.org/officeDocument/2006/relationships/audio" Target="../media/audio7.wav"/><Relationship Id="rId19" Type="http://schemas.openxmlformats.org/officeDocument/2006/relationships/image" Target="../media/image5.wmf"/><Relationship Id="rId4" Type="http://schemas.openxmlformats.org/officeDocument/2006/relationships/audio" Target="../media/audio13.wav"/><Relationship Id="rId9" Type="http://schemas.openxmlformats.org/officeDocument/2006/relationships/audio" Target="../media/audio16.wav"/><Relationship Id="rId14" Type="http://schemas.openxmlformats.org/officeDocument/2006/relationships/oleObject" Target="../embeddings/oleObject12.bin"/><Relationship Id="rId22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20.wav"/><Relationship Id="rId11" Type="http://schemas.openxmlformats.org/officeDocument/2006/relationships/slide" Target="slide1.xml"/><Relationship Id="rId5" Type="http://schemas.openxmlformats.org/officeDocument/2006/relationships/audio" Target="../media/audio19.wav"/><Relationship Id="rId10" Type="http://schemas.openxmlformats.org/officeDocument/2006/relationships/image" Target="../media/image13.wmf"/><Relationship Id="rId4" Type="http://schemas.openxmlformats.org/officeDocument/2006/relationships/audio" Target="../media/audio18.wav"/><Relationship Id="rId9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5" Type="http://schemas.openxmlformats.org/officeDocument/2006/relationships/audio" Target="../media/audio23.wav"/><Relationship Id="rId4" Type="http://schemas.openxmlformats.org/officeDocument/2006/relationships/audio" Target="../media/audio2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7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7.wav"/><Relationship Id="rId5" Type="http://schemas.openxmlformats.org/officeDocument/2006/relationships/audio" Target="../media/audio26.wav"/><Relationship Id="rId4" Type="http://schemas.openxmlformats.org/officeDocument/2006/relationships/audio" Target="../media/audio2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01F2F967-6368-4DA2-A345-90E49B514A1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52227" name="Text Box 3">
            <a:extLst>
              <a:ext uri="{FF2B5EF4-FFF2-40B4-BE49-F238E27FC236}">
                <a16:creationId xmlns:a16="http://schemas.microsoft.com/office/drawing/2014/main" id="{7995905A-4BE9-4BF6-A618-F772C265E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267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52228" name="Text Box 4">
            <a:extLst>
              <a:ext uri="{FF2B5EF4-FFF2-40B4-BE49-F238E27FC236}">
                <a16:creationId xmlns:a16="http://schemas.microsoft.com/office/drawing/2014/main" id="{58A41E37-35B0-4392-BE9A-89032E7FF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953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74,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75,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76,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77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52229" name="Text Box 5">
            <a:extLst>
              <a:ext uri="{FF2B5EF4-FFF2-40B4-BE49-F238E27FC236}">
                <a16:creationId xmlns:a16="http://schemas.microsoft.com/office/drawing/2014/main" id="{3864B6F3-F9F8-4F2D-A40E-179DACE05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Dynamics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Projectiles</a:t>
            </a:r>
          </a:p>
        </p:txBody>
      </p:sp>
      <p:sp>
        <p:nvSpPr>
          <p:cNvPr id="52234" name="Text Box 10">
            <a:extLst>
              <a:ext uri="{FF2B5EF4-FFF2-40B4-BE49-F238E27FC236}">
                <a16:creationId xmlns:a16="http://schemas.microsoft.com/office/drawing/2014/main" id="{3C911C74-AE67-4904-AEA6-EB625FF88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>
            <a:extLst>
              <a:ext uri="{FF2B5EF4-FFF2-40B4-BE49-F238E27FC236}">
                <a16:creationId xmlns:a16="http://schemas.microsoft.com/office/drawing/2014/main" id="{EACF4712-DD97-47E0-9B41-BAA46F131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57027" name="Text Box 3">
            <a:extLst>
              <a:ext uri="{FF2B5EF4-FFF2-40B4-BE49-F238E27FC236}">
                <a16:creationId xmlns:a16="http://schemas.microsoft.com/office/drawing/2014/main" id="{5229C980-B4CA-4990-AD57-69884CCA1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57028" name="Text Box 4">
            <a:extLst>
              <a:ext uri="{FF2B5EF4-FFF2-40B4-BE49-F238E27FC236}">
                <a16:creationId xmlns:a16="http://schemas.microsoft.com/office/drawing/2014/main" id="{9EC364FB-E553-444E-B865-ABA8A47D6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stone thrown horizontally from a cliff lands 24 m out from the cliff after 3 s. Find:</a:t>
            </a:r>
          </a:p>
          <a:p>
            <a:r>
              <a:rPr lang="en-US" altLang="en-US">
                <a:solidFill>
                  <a:schemeClr val="tx1"/>
                </a:solidFill>
              </a:rPr>
              <a:t>a) the horizontal speed of the stone 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57029" name="Rectangle 5">
            <a:extLst>
              <a:ext uri="{FF2B5EF4-FFF2-40B4-BE49-F238E27FC236}">
                <a16:creationId xmlns:a16="http://schemas.microsoft.com/office/drawing/2014/main" id="{9D3F25D6-60D4-48BB-BF28-89EA6809D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57030" name="Text Box 6">
            <a:extLst>
              <a:ext uri="{FF2B5EF4-FFF2-40B4-BE49-F238E27FC236}">
                <a16:creationId xmlns:a16="http://schemas.microsoft.com/office/drawing/2014/main" id="{08BE442D-D72C-48F8-B048-6C6FD611C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57031" name="Rectangle 7">
            <a:extLst>
              <a:ext uri="{FF2B5EF4-FFF2-40B4-BE49-F238E27FC236}">
                <a16:creationId xmlns:a16="http://schemas.microsoft.com/office/drawing/2014/main" id="{96A7E05D-BF20-4597-9B52-D1D255492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74</a:t>
            </a:r>
            <a:endParaRPr lang="en-US" altLang="en-US"/>
          </a:p>
        </p:txBody>
      </p:sp>
      <p:sp>
        <p:nvSpPr>
          <p:cNvPr id="257032" name="AutoShape 8">
            <a:hlinkClick r:id="rId12" action="ppaction://hlinksldjump" highlightClick="1" endSnd="1"/>
            <a:extLst>
              <a:ext uri="{FF2B5EF4-FFF2-40B4-BE49-F238E27FC236}">
                <a16:creationId xmlns:a16="http://schemas.microsoft.com/office/drawing/2014/main" id="{F2640CC2-E08D-4EE4-9C83-4746CC31F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7036" name="Text Box 12">
            <a:extLst>
              <a:ext uri="{FF2B5EF4-FFF2-40B4-BE49-F238E27FC236}">
                <a16:creationId xmlns:a16="http://schemas.microsoft.com/office/drawing/2014/main" id="{131F0F35-204F-4BFE-83F8-FE3B04A0C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00400"/>
            <a:ext cx="299085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>
                <a:solidFill>
                  <a:schemeClr val="tx1"/>
                </a:solidFill>
              </a:rPr>
              <a:t>b) the vertical speed at impact.</a:t>
            </a:r>
            <a:endParaRPr lang="en-US" altLang="en-US" sz="24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en-US" altLang="en-US"/>
          </a:p>
        </p:txBody>
      </p:sp>
      <p:sp>
        <p:nvSpPr>
          <p:cNvPr id="257038" name="Text Box 14">
            <a:extLst>
              <a:ext uri="{FF2B5EF4-FFF2-40B4-BE49-F238E27FC236}">
                <a16:creationId xmlns:a16="http://schemas.microsoft.com/office/drawing/2014/main" id="{B0FCDE53-3B6A-4B08-8927-2E444D9D3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505200"/>
            <a:ext cx="2159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speed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remains constant</a:t>
            </a:r>
          </a:p>
        </p:txBody>
      </p:sp>
      <p:graphicFrame>
        <p:nvGraphicFramePr>
          <p:cNvPr id="257039" name="Object 15">
            <a:extLst>
              <a:ext uri="{FF2B5EF4-FFF2-40B4-BE49-F238E27FC236}">
                <a16:creationId xmlns:a16="http://schemas.microsoft.com/office/drawing/2014/main" id="{A8D0EB0E-AC34-41BD-AE1B-8E90926073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343400"/>
          <a:ext cx="6334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47" name="Equation" r:id="rId13" imgW="634680" imgH="723600" progId="Equation.3">
                  <p:embed/>
                </p:oleObj>
              </mc:Choice>
              <mc:Fallback>
                <p:oleObj name="Equation" r:id="rId13" imgW="63468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343400"/>
                        <a:ext cx="6334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0" name="Object 16">
            <a:extLst>
              <a:ext uri="{FF2B5EF4-FFF2-40B4-BE49-F238E27FC236}">
                <a16:creationId xmlns:a16="http://schemas.microsoft.com/office/drawing/2014/main" id="{8B21F405-B095-4118-88A2-C58BD0D40F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4343400"/>
          <a:ext cx="12319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48" name="Equation" r:id="rId15" imgW="1231560" imgH="1168200" progId="Equation.3">
                  <p:embed/>
                </p:oleObj>
              </mc:Choice>
              <mc:Fallback>
                <p:oleObj name="Equation" r:id="rId15" imgW="1231560" imgH="1168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343400"/>
                        <a:ext cx="12319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041" name="Text Box 17">
            <a:extLst>
              <a:ext uri="{FF2B5EF4-FFF2-40B4-BE49-F238E27FC236}">
                <a16:creationId xmlns:a16="http://schemas.microsoft.com/office/drawing/2014/main" id="{09ADFCE0-F157-4653-9816-E276FCC6A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100" y="3505200"/>
            <a:ext cx="4533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The vertical motion is an acceleration (10 m/s</a:t>
            </a:r>
            <a:r>
              <a:rPr lang="en-US" altLang="en-US" baseline="30000"/>
              <a:t>2</a:t>
            </a:r>
            <a:r>
              <a:rPr lang="en-US" altLang="en-US"/>
              <a:t>)</a:t>
            </a:r>
          </a:p>
        </p:txBody>
      </p:sp>
      <p:graphicFrame>
        <p:nvGraphicFramePr>
          <p:cNvPr id="257042" name="Object 18">
            <a:extLst>
              <a:ext uri="{FF2B5EF4-FFF2-40B4-BE49-F238E27FC236}">
                <a16:creationId xmlns:a16="http://schemas.microsoft.com/office/drawing/2014/main" id="{77F475BF-41AB-4DCC-A524-35EF4FA2EC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4114800"/>
          <a:ext cx="1246188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49" name="Equation" r:id="rId17" imgW="1523880" imgH="1676160" progId="Equation.3">
                  <p:embed/>
                </p:oleObj>
              </mc:Choice>
              <mc:Fallback>
                <p:oleObj name="Equation" r:id="rId17" imgW="1523880" imgH="16761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114800"/>
                        <a:ext cx="1246188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3" name="Object 19">
            <a:extLst>
              <a:ext uri="{FF2B5EF4-FFF2-40B4-BE49-F238E27FC236}">
                <a16:creationId xmlns:a16="http://schemas.microsoft.com/office/drawing/2014/main" id="{5CC91F72-5E47-4296-B7C7-1609B48658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4495800"/>
          <a:ext cx="89376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50" name="Equation" r:id="rId19" imgW="1091880" imgH="723600" progId="Equation.3">
                  <p:embed/>
                </p:oleObj>
              </mc:Choice>
              <mc:Fallback>
                <p:oleObj name="Equation" r:id="rId19" imgW="1091880" imgH="7236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495800"/>
                        <a:ext cx="893763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044" name="Object 20">
            <a:extLst>
              <a:ext uri="{FF2B5EF4-FFF2-40B4-BE49-F238E27FC236}">
                <a16:creationId xmlns:a16="http://schemas.microsoft.com/office/drawing/2014/main" id="{4C583D50-0F02-48B8-B9F8-7F422E9945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6600" y="4648200"/>
          <a:ext cx="125730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51" name="Equation" r:id="rId21" imgW="1536480" imgH="1218960" progId="Equation.3">
                  <p:embed/>
                </p:oleObj>
              </mc:Choice>
              <mc:Fallback>
                <p:oleObj name="Equation" r:id="rId21" imgW="1536480" imgH="121896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648200"/>
                        <a:ext cx="1257300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045" name="AutoShape 2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80F0BE1-2815-4A96-9282-895C73C81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7046" name="AutoShape 2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D89BF57-F56B-4477-916D-7A6CB89D8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57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7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57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57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57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74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57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74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57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74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57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074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57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074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7" grpId="0" autoUpdateAnimBg="0"/>
      <p:bldP spid="257028" grpId="0" autoUpdateAnimBg="0"/>
      <p:bldP spid="257036" grpId="0" autoUpdateAnimBg="0"/>
      <p:bldP spid="257038" grpId="0" autoUpdateAnimBg="0"/>
      <p:bldP spid="25704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>
            <a:extLst>
              <a:ext uri="{FF2B5EF4-FFF2-40B4-BE49-F238E27FC236}">
                <a16:creationId xmlns:a16="http://schemas.microsoft.com/office/drawing/2014/main" id="{108066C8-32D6-4484-9173-825ED5EC8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59075" name="Text Box 3">
            <a:extLst>
              <a:ext uri="{FF2B5EF4-FFF2-40B4-BE49-F238E27FC236}">
                <a16:creationId xmlns:a16="http://schemas.microsoft.com/office/drawing/2014/main" id="{1DFE1527-C3D6-4144-B6C8-447FD07E0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59076" name="Text Box 4">
            <a:extLst>
              <a:ext uri="{FF2B5EF4-FFF2-40B4-BE49-F238E27FC236}">
                <a16:creationId xmlns:a16="http://schemas.microsoft.com/office/drawing/2014/main" id="{A334106E-4D15-4044-B37D-4B3C5A726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ball is thrown horizontally from a high window at 6 m/s and reaches the ground after 2 s. Calculate:</a:t>
            </a:r>
          </a:p>
          <a:p>
            <a:r>
              <a:rPr lang="en-US" altLang="en-US">
                <a:solidFill>
                  <a:schemeClr val="tx1"/>
                </a:solidFill>
              </a:rPr>
              <a:t>a) the horizontal distance travelled 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59077" name="Rectangle 5">
            <a:extLst>
              <a:ext uri="{FF2B5EF4-FFF2-40B4-BE49-F238E27FC236}">
                <a16:creationId xmlns:a16="http://schemas.microsoft.com/office/drawing/2014/main" id="{76C67393-8083-4746-8DAE-1AC715EFB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59078" name="Text Box 6">
            <a:extLst>
              <a:ext uri="{FF2B5EF4-FFF2-40B4-BE49-F238E27FC236}">
                <a16:creationId xmlns:a16="http://schemas.microsoft.com/office/drawing/2014/main" id="{DFCF74AE-705F-4667-9E48-C1DBADCA8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59079" name="Rectangle 7">
            <a:extLst>
              <a:ext uri="{FF2B5EF4-FFF2-40B4-BE49-F238E27FC236}">
                <a16:creationId xmlns:a16="http://schemas.microsoft.com/office/drawing/2014/main" id="{F23516B8-CC21-45CF-88EC-CD6D750F8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75</a:t>
            </a:r>
            <a:endParaRPr lang="en-US" altLang="en-US"/>
          </a:p>
        </p:txBody>
      </p:sp>
      <p:sp>
        <p:nvSpPr>
          <p:cNvPr id="259081" name="Text Box 9">
            <a:extLst>
              <a:ext uri="{FF2B5EF4-FFF2-40B4-BE49-F238E27FC236}">
                <a16:creationId xmlns:a16="http://schemas.microsoft.com/office/drawing/2014/main" id="{6D24AC27-B4A6-4E2F-9E6B-245950BE5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00400"/>
            <a:ext cx="299085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>
                <a:solidFill>
                  <a:schemeClr val="tx1"/>
                </a:solidFill>
              </a:rPr>
              <a:t>b) the vertical speed at impact.</a:t>
            </a:r>
            <a:endParaRPr lang="en-US" altLang="en-US" sz="24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en-US" altLang="en-US"/>
          </a:p>
        </p:txBody>
      </p:sp>
      <p:sp>
        <p:nvSpPr>
          <p:cNvPr id="259082" name="Text Box 10">
            <a:extLst>
              <a:ext uri="{FF2B5EF4-FFF2-40B4-BE49-F238E27FC236}">
                <a16:creationId xmlns:a16="http://schemas.microsoft.com/office/drawing/2014/main" id="{F5BFCEFE-D026-4A79-A255-826D6E5EE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505200"/>
            <a:ext cx="2159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speed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remains constant</a:t>
            </a:r>
          </a:p>
        </p:txBody>
      </p:sp>
      <p:graphicFrame>
        <p:nvGraphicFramePr>
          <p:cNvPr id="259083" name="Object 11">
            <a:extLst>
              <a:ext uri="{FF2B5EF4-FFF2-40B4-BE49-F238E27FC236}">
                <a16:creationId xmlns:a16="http://schemas.microsoft.com/office/drawing/2014/main" id="{49B674CF-3B83-4D5A-B19C-80675E60C2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343400"/>
          <a:ext cx="6334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92" name="Equation" r:id="rId12" imgW="634680" imgH="723600" progId="Equation.3">
                  <p:embed/>
                </p:oleObj>
              </mc:Choice>
              <mc:Fallback>
                <p:oleObj name="Equation" r:id="rId12" imgW="63468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343400"/>
                        <a:ext cx="6334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84" name="Object 12">
            <a:extLst>
              <a:ext uri="{FF2B5EF4-FFF2-40B4-BE49-F238E27FC236}">
                <a16:creationId xmlns:a16="http://schemas.microsoft.com/office/drawing/2014/main" id="{6924D4E9-5342-4A5F-8EC1-126204D49D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4572000"/>
          <a:ext cx="10541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93" name="Equation" r:id="rId14" imgW="1054080" imgH="1218960" progId="Equation.3">
                  <p:embed/>
                </p:oleObj>
              </mc:Choice>
              <mc:Fallback>
                <p:oleObj name="Equation" r:id="rId14" imgW="1054080" imgH="12189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572000"/>
                        <a:ext cx="10541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85" name="Text Box 13">
            <a:extLst>
              <a:ext uri="{FF2B5EF4-FFF2-40B4-BE49-F238E27FC236}">
                <a16:creationId xmlns:a16="http://schemas.microsoft.com/office/drawing/2014/main" id="{82334DC3-1664-482E-82CC-D19427CB8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100" y="3505200"/>
            <a:ext cx="4533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The vertical motion is an acceleration (10 m/s</a:t>
            </a:r>
            <a:r>
              <a:rPr lang="en-US" altLang="en-US" baseline="30000"/>
              <a:t>2</a:t>
            </a:r>
            <a:r>
              <a:rPr lang="en-US" altLang="en-US"/>
              <a:t>)</a:t>
            </a:r>
          </a:p>
        </p:txBody>
      </p:sp>
      <p:graphicFrame>
        <p:nvGraphicFramePr>
          <p:cNvPr id="259086" name="Object 14">
            <a:extLst>
              <a:ext uri="{FF2B5EF4-FFF2-40B4-BE49-F238E27FC236}">
                <a16:creationId xmlns:a16="http://schemas.microsoft.com/office/drawing/2014/main" id="{15B52F3D-2E5F-4F75-BA66-C05B4200D8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4114800"/>
          <a:ext cx="1246188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94" name="Equation" r:id="rId16" imgW="1523880" imgH="1676160" progId="Equation.3">
                  <p:embed/>
                </p:oleObj>
              </mc:Choice>
              <mc:Fallback>
                <p:oleObj name="Equation" r:id="rId16" imgW="1523880" imgH="16761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114800"/>
                        <a:ext cx="1246188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87" name="Object 15">
            <a:extLst>
              <a:ext uri="{FF2B5EF4-FFF2-40B4-BE49-F238E27FC236}">
                <a16:creationId xmlns:a16="http://schemas.microsoft.com/office/drawing/2014/main" id="{44072C50-AF20-4BB0-BC50-3597F1E441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4495800"/>
          <a:ext cx="89376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95" name="Equation" r:id="rId18" imgW="1091880" imgH="723600" progId="Equation.3">
                  <p:embed/>
                </p:oleObj>
              </mc:Choice>
              <mc:Fallback>
                <p:oleObj name="Equation" r:id="rId18" imgW="109188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495800"/>
                        <a:ext cx="893763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88" name="Object 16">
            <a:extLst>
              <a:ext uri="{FF2B5EF4-FFF2-40B4-BE49-F238E27FC236}">
                <a16:creationId xmlns:a16="http://schemas.microsoft.com/office/drawing/2014/main" id="{016A7162-9A07-40A6-AE76-E7481CBF55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77075" y="4648200"/>
          <a:ext cx="1277938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96" name="Equation" r:id="rId20" imgW="1562040" imgH="1218960" progId="Equation.3">
                  <p:embed/>
                </p:oleObj>
              </mc:Choice>
              <mc:Fallback>
                <p:oleObj name="Equation" r:id="rId20" imgW="1562040" imgH="12189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7075" y="4648200"/>
                        <a:ext cx="1277938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89" name="AutoShape 1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A8D7B87-CA69-4592-BF10-86E330ED0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9090" name="AutoShape 1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20A3F0C-E1E6-46A8-BE20-6A91A8564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9091" name="AutoShape 19">
            <a:hlinkClick r:id="rId22" action="ppaction://hlinksldjump" highlightClick="1" endSnd="1"/>
            <a:extLst>
              <a:ext uri="{FF2B5EF4-FFF2-40B4-BE49-F238E27FC236}">
                <a16:creationId xmlns:a16="http://schemas.microsoft.com/office/drawing/2014/main" id="{7443F69C-E6CF-4FD7-A482-15B0AB7B7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59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9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9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59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59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59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75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59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74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590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75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59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074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590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075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5" grpId="0" autoUpdateAnimBg="0"/>
      <p:bldP spid="259076" grpId="0" autoUpdateAnimBg="0"/>
      <p:bldP spid="259081" grpId="0" autoUpdateAnimBg="0"/>
      <p:bldP spid="259082" grpId="0" autoUpdateAnimBg="0"/>
      <p:bldP spid="25908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>
            <a:extLst>
              <a:ext uri="{FF2B5EF4-FFF2-40B4-BE49-F238E27FC236}">
                <a16:creationId xmlns:a16="http://schemas.microsoft.com/office/drawing/2014/main" id="{DDD4B1AC-E98F-4695-B99A-A2B5298CE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61123" name="Text Box 3">
            <a:extLst>
              <a:ext uri="{FF2B5EF4-FFF2-40B4-BE49-F238E27FC236}">
                <a16:creationId xmlns:a16="http://schemas.microsoft.com/office/drawing/2014/main" id="{5B4E879F-CC83-4AC5-BFE0-26F14EFFD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61124" name="Text Box 4">
            <a:extLst>
              <a:ext uri="{FF2B5EF4-FFF2-40B4-BE49-F238E27FC236}">
                <a16:creationId xmlns:a16="http://schemas.microsoft.com/office/drawing/2014/main" id="{7B9EFFB7-E927-4012-AE5D-96AD9A3FE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An aircraft flying horizontally at 150 m/s, drops a bomb which hits the target after 8 s. Find:</a:t>
            </a:r>
          </a:p>
          <a:p>
            <a:r>
              <a:rPr lang="en-US" altLang="en-US">
                <a:solidFill>
                  <a:schemeClr val="tx1"/>
                </a:solidFill>
              </a:rPr>
              <a:t>a) the distance travelled horizontally</a:t>
            </a:r>
          </a:p>
          <a:p>
            <a:r>
              <a:rPr lang="en-US" altLang="en-US">
                <a:solidFill>
                  <a:schemeClr val="tx1"/>
                </a:solidFill>
              </a:rPr>
              <a:t>by the bomb 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61125" name="Rectangle 5">
            <a:extLst>
              <a:ext uri="{FF2B5EF4-FFF2-40B4-BE49-F238E27FC236}">
                <a16:creationId xmlns:a16="http://schemas.microsoft.com/office/drawing/2014/main" id="{D386319B-6F97-4D3A-B647-5950A93C5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61126" name="Text Box 6">
            <a:extLst>
              <a:ext uri="{FF2B5EF4-FFF2-40B4-BE49-F238E27FC236}">
                <a16:creationId xmlns:a16="http://schemas.microsoft.com/office/drawing/2014/main" id="{0D8C0299-C2F9-427A-BA81-60C61788D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61127" name="Rectangle 7">
            <a:extLst>
              <a:ext uri="{FF2B5EF4-FFF2-40B4-BE49-F238E27FC236}">
                <a16:creationId xmlns:a16="http://schemas.microsoft.com/office/drawing/2014/main" id="{E148678E-3BA5-49BA-A6DA-ADC8B1883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76</a:t>
            </a:r>
            <a:endParaRPr lang="en-US" altLang="en-US"/>
          </a:p>
        </p:txBody>
      </p:sp>
      <p:sp>
        <p:nvSpPr>
          <p:cNvPr id="261129" name="Text Box 9">
            <a:extLst>
              <a:ext uri="{FF2B5EF4-FFF2-40B4-BE49-F238E27FC236}">
                <a16:creationId xmlns:a16="http://schemas.microsoft.com/office/drawing/2014/main" id="{27A2CD56-3A6B-4F20-A79E-4FBD1BC1D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00400"/>
            <a:ext cx="299085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>
                <a:solidFill>
                  <a:schemeClr val="tx1"/>
                </a:solidFill>
              </a:rPr>
              <a:t>b) the vertical speed at impact.</a:t>
            </a:r>
            <a:endParaRPr lang="en-US" altLang="en-US" sz="24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en-US" altLang="en-US"/>
          </a:p>
        </p:txBody>
      </p:sp>
      <p:sp>
        <p:nvSpPr>
          <p:cNvPr id="261130" name="Text Box 10">
            <a:extLst>
              <a:ext uri="{FF2B5EF4-FFF2-40B4-BE49-F238E27FC236}">
                <a16:creationId xmlns:a16="http://schemas.microsoft.com/office/drawing/2014/main" id="{7CD518A6-EC4F-44FD-9A4A-E9BBC3EEC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886200"/>
            <a:ext cx="2159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speed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remains constant</a:t>
            </a:r>
          </a:p>
        </p:txBody>
      </p:sp>
      <p:graphicFrame>
        <p:nvGraphicFramePr>
          <p:cNvPr id="261131" name="Object 11">
            <a:extLst>
              <a:ext uri="{FF2B5EF4-FFF2-40B4-BE49-F238E27FC236}">
                <a16:creationId xmlns:a16="http://schemas.microsoft.com/office/drawing/2014/main" id="{5FFE52F0-7826-4D8B-89CE-C4B9FF778B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800600"/>
          <a:ext cx="6334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40" name="Equation" r:id="rId12" imgW="634680" imgH="723600" progId="Equation.3">
                  <p:embed/>
                </p:oleObj>
              </mc:Choice>
              <mc:Fallback>
                <p:oleObj name="Equation" r:id="rId12" imgW="63468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800600"/>
                        <a:ext cx="6334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32" name="Object 12">
            <a:extLst>
              <a:ext uri="{FF2B5EF4-FFF2-40B4-BE49-F238E27FC236}">
                <a16:creationId xmlns:a16="http://schemas.microsoft.com/office/drawing/2014/main" id="{FCD1E6ED-95BB-4FAC-994A-857F6C60E9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74900" y="4775200"/>
          <a:ext cx="13589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41" name="Equation" r:id="rId14" imgW="1358640" imgH="1218960" progId="Equation.3">
                  <p:embed/>
                </p:oleObj>
              </mc:Choice>
              <mc:Fallback>
                <p:oleObj name="Equation" r:id="rId14" imgW="1358640" imgH="12189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4775200"/>
                        <a:ext cx="13589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1133" name="Text Box 13">
            <a:extLst>
              <a:ext uri="{FF2B5EF4-FFF2-40B4-BE49-F238E27FC236}">
                <a16:creationId xmlns:a16="http://schemas.microsoft.com/office/drawing/2014/main" id="{5DC71F7C-653E-457D-A561-6AA751205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100" y="3505200"/>
            <a:ext cx="4533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The vertical motion is an acceleration (10 m/s</a:t>
            </a:r>
            <a:r>
              <a:rPr lang="en-US" altLang="en-US" baseline="30000"/>
              <a:t>2</a:t>
            </a:r>
            <a:r>
              <a:rPr lang="en-US" altLang="en-US"/>
              <a:t>)</a:t>
            </a:r>
          </a:p>
        </p:txBody>
      </p:sp>
      <p:graphicFrame>
        <p:nvGraphicFramePr>
          <p:cNvPr id="261134" name="Object 14">
            <a:extLst>
              <a:ext uri="{FF2B5EF4-FFF2-40B4-BE49-F238E27FC236}">
                <a16:creationId xmlns:a16="http://schemas.microsoft.com/office/drawing/2014/main" id="{BBDB0D25-C3D6-4BE9-87BF-EE4529A7BE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4114800"/>
          <a:ext cx="1246188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42" name="Equation" r:id="rId16" imgW="1523880" imgH="1676160" progId="Equation.3">
                  <p:embed/>
                </p:oleObj>
              </mc:Choice>
              <mc:Fallback>
                <p:oleObj name="Equation" r:id="rId16" imgW="1523880" imgH="16761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114800"/>
                        <a:ext cx="1246188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35" name="Object 15">
            <a:extLst>
              <a:ext uri="{FF2B5EF4-FFF2-40B4-BE49-F238E27FC236}">
                <a16:creationId xmlns:a16="http://schemas.microsoft.com/office/drawing/2014/main" id="{84D0F952-3260-473D-8878-B3AA15EB81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4495800"/>
          <a:ext cx="89376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43" name="Equation" r:id="rId18" imgW="1091880" imgH="723600" progId="Equation.3">
                  <p:embed/>
                </p:oleObj>
              </mc:Choice>
              <mc:Fallback>
                <p:oleObj name="Equation" r:id="rId18" imgW="109188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495800"/>
                        <a:ext cx="893763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36" name="Object 16">
            <a:extLst>
              <a:ext uri="{FF2B5EF4-FFF2-40B4-BE49-F238E27FC236}">
                <a16:creationId xmlns:a16="http://schemas.microsoft.com/office/drawing/2014/main" id="{5AD72730-FD71-49A8-87C1-29FC5305BF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86600" y="4648200"/>
          <a:ext cx="125730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44" name="Equation" r:id="rId20" imgW="1536480" imgH="1218960" progId="Equation.3">
                  <p:embed/>
                </p:oleObj>
              </mc:Choice>
              <mc:Fallback>
                <p:oleObj name="Equation" r:id="rId20" imgW="1536480" imgH="12189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648200"/>
                        <a:ext cx="1257300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1137" name="AutoShape 1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034C283-F895-4654-BE16-8F8739733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1138" name="AutoShape 1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6981DAA-92DA-4891-A231-369F2CFED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1139" name="AutoShape 19">
            <a:hlinkClick r:id="rId22" action="ppaction://hlinksldjump" highlightClick="1" endSnd="1"/>
            <a:extLst>
              <a:ext uri="{FF2B5EF4-FFF2-40B4-BE49-F238E27FC236}">
                <a16:creationId xmlns:a16="http://schemas.microsoft.com/office/drawing/2014/main" id="{C7E67DA4-5BC8-458B-8EE4-C8945D6B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1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61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1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1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61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61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4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61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7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61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7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61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76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61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074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61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076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3" grpId="0" autoUpdateAnimBg="0"/>
      <p:bldP spid="261124" grpId="0" autoUpdateAnimBg="0"/>
      <p:bldP spid="261129" grpId="0" autoUpdateAnimBg="0"/>
      <p:bldP spid="261130" grpId="0" autoUpdateAnimBg="0"/>
      <p:bldP spid="26113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090D4893-8AAF-4CB5-9EC4-585D22280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63171" name="Text Box 3">
            <a:extLst>
              <a:ext uri="{FF2B5EF4-FFF2-40B4-BE49-F238E27FC236}">
                <a16:creationId xmlns:a16="http://schemas.microsoft.com/office/drawing/2014/main" id="{CE80A4FC-4158-4409-B8AD-B26398899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63172" name="Text Box 4">
            <a:extLst>
              <a:ext uri="{FF2B5EF4-FFF2-40B4-BE49-F238E27FC236}">
                <a16:creationId xmlns:a16="http://schemas.microsoft.com/office/drawing/2014/main" id="{CB806003-713E-4A8A-8C91-82D19374F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stone thrown horizontally from a cliff lands 24 m out from the cliff after 3 s. Find:</a:t>
            </a:r>
          </a:p>
          <a:p>
            <a:r>
              <a:rPr lang="en-US" altLang="en-US">
                <a:solidFill>
                  <a:schemeClr val="tx1"/>
                </a:solidFill>
              </a:rPr>
              <a:t>c) the distance traveled horizontally</a:t>
            </a:r>
          </a:p>
          <a:p>
            <a:r>
              <a:rPr lang="en-US" altLang="en-US">
                <a:solidFill>
                  <a:schemeClr val="tx1"/>
                </a:solidFill>
              </a:rPr>
              <a:t>by the aircraft  as the bomb fell 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63173" name="Rectangle 5">
            <a:extLst>
              <a:ext uri="{FF2B5EF4-FFF2-40B4-BE49-F238E27FC236}">
                <a16:creationId xmlns:a16="http://schemas.microsoft.com/office/drawing/2014/main" id="{965C26AF-5ABB-4865-A994-EED1352F6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63174" name="Text Box 6">
            <a:extLst>
              <a:ext uri="{FF2B5EF4-FFF2-40B4-BE49-F238E27FC236}">
                <a16:creationId xmlns:a16="http://schemas.microsoft.com/office/drawing/2014/main" id="{652378FF-1043-46CA-AEF4-53CD434CF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63175" name="Rectangle 7">
            <a:extLst>
              <a:ext uri="{FF2B5EF4-FFF2-40B4-BE49-F238E27FC236}">
                <a16:creationId xmlns:a16="http://schemas.microsoft.com/office/drawing/2014/main" id="{299C0532-34F7-4251-84A3-3C7DA80D1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158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76 (continued)</a:t>
            </a:r>
            <a:endParaRPr lang="en-US" altLang="en-US"/>
          </a:p>
        </p:txBody>
      </p:sp>
      <p:sp>
        <p:nvSpPr>
          <p:cNvPr id="263177" name="Text Box 9">
            <a:extLst>
              <a:ext uri="{FF2B5EF4-FFF2-40B4-BE49-F238E27FC236}">
                <a16:creationId xmlns:a16="http://schemas.microsoft.com/office/drawing/2014/main" id="{D4998A35-1003-42B3-87D4-E814ACF84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200400"/>
            <a:ext cx="36068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d) the position of the aircraft relative </a:t>
            </a:r>
          </a:p>
          <a:p>
            <a:r>
              <a:rPr lang="en-US" altLang="en-US">
                <a:solidFill>
                  <a:schemeClr val="tx1"/>
                </a:solidFill>
              </a:rPr>
              <a:t>to the bomb at impact.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263178" name="Text Box 10">
            <a:extLst>
              <a:ext uri="{FF2B5EF4-FFF2-40B4-BE49-F238E27FC236}">
                <a16:creationId xmlns:a16="http://schemas.microsoft.com/office/drawing/2014/main" id="{5BA8E5D2-EEF1-4745-B83B-371E7C549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191000"/>
            <a:ext cx="2159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speed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remains constant</a:t>
            </a:r>
          </a:p>
        </p:txBody>
      </p:sp>
      <p:graphicFrame>
        <p:nvGraphicFramePr>
          <p:cNvPr id="263179" name="Object 11">
            <a:extLst>
              <a:ext uri="{FF2B5EF4-FFF2-40B4-BE49-F238E27FC236}">
                <a16:creationId xmlns:a16="http://schemas.microsoft.com/office/drawing/2014/main" id="{D6798606-F74F-4EF5-98F9-196B3F4C27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029200"/>
          <a:ext cx="633413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188" name="Equation" r:id="rId7" imgW="634680" imgH="723600" progId="Equation.3">
                  <p:embed/>
                </p:oleObj>
              </mc:Choice>
              <mc:Fallback>
                <p:oleObj name="Equation" r:id="rId7" imgW="63468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029200"/>
                        <a:ext cx="633413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3180" name="Object 12">
            <a:extLst>
              <a:ext uri="{FF2B5EF4-FFF2-40B4-BE49-F238E27FC236}">
                <a16:creationId xmlns:a16="http://schemas.microsoft.com/office/drawing/2014/main" id="{9F0AAC68-8BBB-4F77-8555-3E8896251B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43150" y="5003800"/>
          <a:ext cx="15748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189" name="Equation" r:id="rId9" imgW="1574640" imgH="1218960" progId="Equation.3">
                  <p:embed/>
                </p:oleObj>
              </mc:Choice>
              <mc:Fallback>
                <p:oleObj name="Equation" r:id="rId9" imgW="1574640" imgH="12189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5003800"/>
                        <a:ext cx="15748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181" name="Text Box 13">
            <a:extLst>
              <a:ext uri="{FF2B5EF4-FFF2-40B4-BE49-F238E27FC236}">
                <a16:creationId xmlns:a16="http://schemas.microsoft.com/office/drawing/2014/main" id="{D4F4C992-ACE7-4F1C-8592-6F7732FC8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419600"/>
            <a:ext cx="3917950" cy="160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motion of the aircraft and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the bomb are the same.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The aircraft will be vertically above the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bomb at impact.</a:t>
            </a:r>
          </a:p>
        </p:txBody>
      </p:sp>
      <p:sp>
        <p:nvSpPr>
          <p:cNvPr id="263185" name="AutoShape 1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BBD057A-EB31-4F41-AB0D-62246A391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3186" name="AutoShape 1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54DEF76-57D6-4035-84DB-92A6D5663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3187" name="AutoShape 19">
            <a:hlinkClick r:id="rId11" action="ppaction://hlinksldjump" highlightClick="1" endSnd="1"/>
            <a:extLst>
              <a:ext uri="{FF2B5EF4-FFF2-40B4-BE49-F238E27FC236}">
                <a16:creationId xmlns:a16="http://schemas.microsoft.com/office/drawing/2014/main" id="{3DC3ED79-8416-4D9E-8665-C91CE3428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63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6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3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3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63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6j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3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63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63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6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1" grpId="0" autoUpdateAnimBg="0"/>
      <p:bldP spid="263172" grpId="0" autoUpdateAnimBg="0"/>
      <p:bldP spid="263177" grpId="0" autoUpdateAnimBg="0"/>
      <p:bldP spid="263178" grpId="0" autoUpdateAnimBg="0"/>
      <p:bldP spid="26318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>
            <a:extLst>
              <a:ext uri="{FF2B5EF4-FFF2-40B4-BE49-F238E27FC236}">
                <a16:creationId xmlns:a16="http://schemas.microsoft.com/office/drawing/2014/main" id="{738F8FFA-1E6D-4FF1-B354-67048E55D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65219" name="Text Box 3">
            <a:extLst>
              <a:ext uri="{FF2B5EF4-FFF2-40B4-BE49-F238E27FC236}">
                <a16:creationId xmlns:a16="http://schemas.microsoft.com/office/drawing/2014/main" id="{E1D04017-7FAC-4B4B-BEDE-D98735AA0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65220" name="Text Box 4">
            <a:extLst>
              <a:ext uri="{FF2B5EF4-FFF2-40B4-BE49-F238E27FC236}">
                <a16:creationId xmlns:a16="http://schemas.microsoft.com/office/drawing/2014/main" id="{86E47898-A5A5-4AA9-9E85-81714FFA7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ball is projected horizontally at 15 m/s from the top of a vertical cliff. It reaches the ground 5 s later. For the period between projection until it hits the ground, draw graphs with numerical values on the scales of the ball’s</a:t>
            </a:r>
          </a:p>
          <a:p>
            <a:r>
              <a:rPr lang="en-US" altLang="en-US">
                <a:solidFill>
                  <a:schemeClr val="tx1"/>
                </a:solidFill>
              </a:rPr>
              <a:t>a) horizontal velocity against time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65221" name="Rectangle 5">
            <a:extLst>
              <a:ext uri="{FF2B5EF4-FFF2-40B4-BE49-F238E27FC236}">
                <a16:creationId xmlns:a16="http://schemas.microsoft.com/office/drawing/2014/main" id="{0180FD26-5307-426A-A6E6-55D7C86C2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65222" name="Text Box 6">
            <a:extLst>
              <a:ext uri="{FF2B5EF4-FFF2-40B4-BE49-F238E27FC236}">
                <a16:creationId xmlns:a16="http://schemas.microsoft.com/office/drawing/2014/main" id="{0C8A9911-6BF1-48E3-8EEC-854166315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65223" name="Rectangle 7">
            <a:extLst>
              <a:ext uri="{FF2B5EF4-FFF2-40B4-BE49-F238E27FC236}">
                <a16:creationId xmlns:a16="http://schemas.microsoft.com/office/drawing/2014/main" id="{440B15A2-C925-4A2D-8AAE-FE0DA35DA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77</a:t>
            </a:r>
            <a:endParaRPr lang="en-US" altLang="en-US"/>
          </a:p>
        </p:txBody>
      </p:sp>
      <p:sp>
        <p:nvSpPr>
          <p:cNvPr id="265226" name="Text Box 10">
            <a:extLst>
              <a:ext uri="{FF2B5EF4-FFF2-40B4-BE49-F238E27FC236}">
                <a16:creationId xmlns:a16="http://schemas.microsoft.com/office/drawing/2014/main" id="{B55D577C-831F-47D3-ACD2-AE868D72A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810000"/>
            <a:ext cx="23749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The horizontal velocity 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remains constant</a:t>
            </a:r>
          </a:p>
        </p:txBody>
      </p:sp>
      <p:sp>
        <p:nvSpPr>
          <p:cNvPr id="265233" name="AutoShape 1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C31639B-474E-4C06-B894-A845082A8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34" name="AutoShape 18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ECCE810-2FE3-4335-851C-EAA948CE4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35" name="Line 19">
            <a:extLst>
              <a:ext uri="{FF2B5EF4-FFF2-40B4-BE49-F238E27FC236}">
                <a16:creationId xmlns:a16="http://schemas.microsoft.com/office/drawing/2014/main" id="{5F19DA2C-50B7-43B4-9A11-F1B09B5A4C6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47244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36" name="Line 20">
            <a:extLst>
              <a:ext uri="{FF2B5EF4-FFF2-40B4-BE49-F238E27FC236}">
                <a16:creationId xmlns:a16="http://schemas.microsoft.com/office/drawing/2014/main" id="{193F4193-4828-49AB-BCAC-7F0D5C57567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6096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37" name="Text Box 21">
            <a:extLst>
              <a:ext uri="{FF2B5EF4-FFF2-40B4-BE49-F238E27FC236}">
                <a16:creationId xmlns:a16="http://schemas.microsoft.com/office/drawing/2014/main" id="{C0388912-C5E6-4587-926F-BAB15DC76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6019800"/>
            <a:ext cx="222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1        2        3        4        5</a:t>
            </a:r>
            <a:r>
              <a:rPr lang="en-US" altLang="en-US"/>
              <a:t>   </a:t>
            </a:r>
          </a:p>
        </p:txBody>
      </p:sp>
      <p:sp>
        <p:nvSpPr>
          <p:cNvPr id="265238" name="Text Box 22">
            <a:extLst>
              <a:ext uri="{FF2B5EF4-FFF2-40B4-BE49-F238E27FC236}">
                <a16:creationId xmlns:a16="http://schemas.microsoft.com/office/drawing/2014/main" id="{6CEED511-68DC-4B76-BFB7-BC6614C73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6248400"/>
            <a:ext cx="855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Time in s</a:t>
            </a:r>
            <a:endParaRPr lang="en-US" altLang="en-US"/>
          </a:p>
        </p:txBody>
      </p:sp>
      <p:sp>
        <p:nvSpPr>
          <p:cNvPr id="265239" name="Text Box 23">
            <a:extLst>
              <a:ext uri="{FF2B5EF4-FFF2-40B4-BE49-F238E27FC236}">
                <a16:creationId xmlns:a16="http://schemas.microsoft.com/office/drawing/2014/main" id="{8DBBB933-E982-4A50-ADD8-CD6515355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724400"/>
            <a:ext cx="9445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Horizontal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velocity 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in m/s</a:t>
            </a:r>
            <a:endParaRPr lang="en-US" altLang="en-US"/>
          </a:p>
        </p:txBody>
      </p:sp>
      <p:sp>
        <p:nvSpPr>
          <p:cNvPr id="265241" name="Text Box 25">
            <a:extLst>
              <a:ext uri="{FF2B5EF4-FFF2-40B4-BE49-F238E27FC236}">
                <a16:creationId xmlns:a16="http://schemas.microsoft.com/office/drawing/2014/main" id="{6C9CD5AE-E38E-48B7-8078-E31E39F86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953000"/>
            <a:ext cx="3619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15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10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5</a:t>
            </a:r>
          </a:p>
        </p:txBody>
      </p:sp>
      <p:sp>
        <p:nvSpPr>
          <p:cNvPr id="265242" name="Line 26">
            <a:extLst>
              <a:ext uri="{FF2B5EF4-FFF2-40B4-BE49-F238E27FC236}">
                <a16:creationId xmlns:a16="http://schemas.microsoft.com/office/drawing/2014/main" id="{865CD334-C181-4BA1-ADD5-2B007FBB02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5105400"/>
            <a:ext cx="2209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43" name="Text Box 27">
            <a:extLst>
              <a:ext uri="{FF2B5EF4-FFF2-40B4-BE49-F238E27FC236}">
                <a16:creationId xmlns:a16="http://schemas.microsoft.com/office/drawing/2014/main" id="{3BB6212E-AC08-4A42-B5AA-8F6E75439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505200"/>
            <a:ext cx="3079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b) vertical velocity against time</a:t>
            </a:r>
            <a:endParaRPr lang="en-US" altLang="en-US"/>
          </a:p>
        </p:txBody>
      </p:sp>
      <p:sp>
        <p:nvSpPr>
          <p:cNvPr id="265244" name="Text Box 28">
            <a:extLst>
              <a:ext uri="{FF2B5EF4-FFF2-40B4-BE49-F238E27FC236}">
                <a16:creationId xmlns:a16="http://schemas.microsoft.com/office/drawing/2014/main" id="{1891D96D-7D5D-4470-A52D-2DC9596A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100" y="3886200"/>
            <a:ext cx="4533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The vertical motion is an acceleration (10 m/s</a:t>
            </a:r>
            <a:r>
              <a:rPr lang="en-US" altLang="en-US" baseline="30000"/>
              <a:t>2</a:t>
            </a:r>
            <a:r>
              <a:rPr lang="en-US" altLang="en-US"/>
              <a:t>)</a:t>
            </a:r>
          </a:p>
        </p:txBody>
      </p:sp>
      <p:sp>
        <p:nvSpPr>
          <p:cNvPr id="265245" name="Line 29">
            <a:extLst>
              <a:ext uri="{FF2B5EF4-FFF2-40B4-BE49-F238E27FC236}">
                <a16:creationId xmlns:a16="http://schemas.microsoft.com/office/drawing/2014/main" id="{FFCE3F81-8B67-4648-8BEF-D9E6BD117B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4495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46" name="Line 30">
            <a:extLst>
              <a:ext uri="{FF2B5EF4-FFF2-40B4-BE49-F238E27FC236}">
                <a16:creationId xmlns:a16="http://schemas.microsoft.com/office/drawing/2014/main" id="{A3E0BA2E-C76F-4CBD-9261-A925CD214C6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6096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47" name="Text Box 31">
            <a:extLst>
              <a:ext uri="{FF2B5EF4-FFF2-40B4-BE49-F238E27FC236}">
                <a16:creationId xmlns:a16="http://schemas.microsoft.com/office/drawing/2014/main" id="{88C845FB-F0E5-4B99-AC6C-1E19008B9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6019800"/>
            <a:ext cx="222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1        2        3        4        5</a:t>
            </a:r>
            <a:r>
              <a:rPr lang="en-US" altLang="en-US"/>
              <a:t>   </a:t>
            </a:r>
          </a:p>
        </p:txBody>
      </p:sp>
      <p:sp>
        <p:nvSpPr>
          <p:cNvPr id="265248" name="Text Box 32">
            <a:extLst>
              <a:ext uri="{FF2B5EF4-FFF2-40B4-BE49-F238E27FC236}">
                <a16:creationId xmlns:a16="http://schemas.microsoft.com/office/drawing/2014/main" id="{3CF07582-B7ED-4787-8769-00D45A12E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8" y="4724400"/>
            <a:ext cx="801687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Vertical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velocity 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in m/s</a:t>
            </a:r>
            <a:endParaRPr lang="en-US" altLang="en-US"/>
          </a:p>
        </p:txBody>
      </p:sp>
      <p:sp>
        <p:nvSpPr>
          <p:cNvPr id="265249" name="Text Box 33">
            <a:extLst>
              <a:ext uri="{FF2B5EF4-FFF2-40B4-BE49-F238E27FC236}">
                <a16:creationId xmlns:a16="http://schemas.microsoft.com/office/drawing/2014/main" id="{DF6BF508-AA68-4579-BBFB-3481C393C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419600"/>
            <a:ext cx="361950" cy="190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50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40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30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20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10</a:t>
            </a:r>
          </a:p>
          <a:p>
            <a:pPr algn="ctr">
              <a:spcBef>
                <a:spcPct val="50000"/>
              </a:spcBef>
            </a:pPr>
            <a:endParaRPr lang="en-US" altLang="en-US" sz="1400"/>
          </a:p>
        </p:txBody>
      </p:sp>
      <p:sp>
        <p:nvSpPr>
          <p:cNvPr id="265257" name="Text Box 41">
            <a:extLst>
              <a:ext uri="{FF2B5EF4-FFF2-40B4-BE49-F238E27FC236}">
                <a16:creationId xmlns:a16="http://schemas.microsoft.com/office/drawing/2014/main" id="{0F5E1F7B-5408-4F2D-B463-9D3B98842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248400"/>
            <a:ext cx="855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Time in s</a:t>
            </a:r>
            <a:endParaRPr lang="en-US" altLang="en-US"/>
          </a:p>
        </p:txBody>
      </p:sp>
      <p:sp>
        <p:nvSpPr>
          <p:cNvPr id="265258" name="Line 42">
            <a:extLst>
              <a:ext uri="{FF2B5EF4-FFF2-40B4-BE49-F238E27FC236}">
                <a16:creationId xmlns:a16="http://schemas.microsoft.com/office/drawing/2014/main" id="{CC18A6C0-8FBA-4110-BD3E-05AB1F4525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43600" y="4495800"/>
            <a:ext cx="2209800" cy="1600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5261" name="AutoShape 45">
            <a:hlinkClick r:id="rId6" action="ppaction://hlinksldjump" highlightClick="1" endSnd="1"/>
            <a:extLst>
              <a:ext uri="{FF2B5EF4-FFF2-40B4-BE49-F238E27FC236}">
                <a16:creationId xmlns:a16="http://schemas.microsoft.com/office/drawing/2014/main" id="{0D22DB2F-8872-4F8A-9858-80253B99F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5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652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7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5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5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5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5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65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6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6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6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6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6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17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5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5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5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5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5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5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7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4" presetClass="entr" presetSubtype="16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65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65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6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65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65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65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8" dur="500"/>
                                        <p:tgtEl>
                                          <p:spTgt spid="265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19" grpId="0" autoUpdateAnimBg="0"/>
      <p:bldP spid="265220" grpId="0" autoUpdateAnimBg="0"/>
      <p:bldP spid="265226" grpId="0" autoUpdateAnimBg="0"/>
      <p:bldP spid="265237" grpId="0" autoUpdateAnimBg="0"/>
      <p:bldP spid="265238" grpId="0" autoUpdateAnimBg="0"/>
      <p:bldP spid="265239" grpId="0" autoUpdateAnimBg="0"/>
      <p:bldP spid="265241" grpId="0" autoUpdateAnimBg="0"/>
      <p:bldP spid="265243" grpId="0" autoUpdateAnimBg="0"/>
      <p:bldP spid="265244" grpId="0" autoUpdateAnimBg="0"/>
      <p:bldP spid="265247" grpId="0" autoUpdateAnimBg="0"/>
      <p:bldP spid="265248" grpId="0" autoUpdateAnimBg="0"/>
      <p:bldP spid="265249" grpId="0" autoUpdateAnimBg="0"/>
      <p:bldP spid="26525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>
            <a:extLst>
              <a:ext uri="{FF2B5EF4-FFF2-40B4-BE49-F238E27FC236}">
                <a16:creationId xmlns:a16="http://schemas.microsoft.com/office/drawing/2014/main" id="{923856D8-09E3-4C90-BC97-772FE5E92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67267" name="Text Box 3">
            <a:extLst>
              <a:ext uri="{FF2B5EF4-FFF2-40B4-BE49-F238E27FC236}">
                <a16:creationId xmlns:a16="http://schemas.microsoft.com/office/drawing/2014/main" id="{F7690721-C1D8-4833-9ABB-25B7A64E5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67268" name="Text Box 4">
            <a:extLst>
              <a:ext uri="{FF2B5EF4-FFF2-40B4-BE49-F238E27FC236}">
                <a16:creationId xmlns:a16="http://schemas.microsoft.com/office/drawing/2014/main" id="{D2E96E27-C84F-49DC-AFCE-4A6618BDB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91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From the graphs calculate the horizontal and vertical distances travelled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67269" name="Rectangle 5">
            <a:extLst>
              <a:ext uri="{FF2B5EF4-FFF2-40B4-BE49-F238E27FC236}">
                <a16:creationId xmlns:a16="http://schemas.microsoft.com/office/drawing/2014/main" id="{A4AB1B8E-DF6F-4BD7-87EA-91FDBDFAC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67270" name="Text Box 6">
            <a:extLst>
              <a:ext uri="{FF2B5EF4-FFF2-40B4-BE49-F238E27FC236}">
                <a16:creationId xmlns:a16="http://schemas.microsoft.com/office/drawing/2014/main" id="{3FCEBA4C-62A2-4E4F-B110-8321E0BA8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Projectiles</a:t>
            </a:r>
            <a:endParaRPr lang="en-US" altLang="en-US" sz="1400"/>
          </a:p>
        </p:txBody>
      </p:sp>
      <p:sp>
        <p:nvSpPr>
          <p:cNvPr id="267271" name="Rectangle 7">
            <a:extLst>
              <a:ext uri="{FF2B5EF4-FFF2-40B4-BE49-F238E27FC236}">
                <a16:creationId xmlns:a16="http://schemas.microsoft.com/office/drawing/2014/main" id="{FE0329C7-A95E-44BC-B314-0DD1CC3D5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362200"/>
            <a:ext cx="158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77 (continued)</a:t>
            </a:r>
            <a:endParaRPr lang="en-US" altLang="en-US"/>
          </a:p>
        </p:txBody>
      </p:sp>
      <p:sp>
        <p:nvSpPr>
          <p:cNvPr id="267275" name="AutoShape 11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5650DAB-F2C6-4C38-99FF-C6641FE5B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76" name="Line 12">
            <a:extLst>
              <a:ext uri="{FF2B5EF4-FFF2-40B4-BE49-F238E27FC236}">
                <a16:creationId xmlns:a16="http://schemas.microsoft.com/office/drawing/2014/main" id="{37A0EC0E-F531-4CE6-8D65-9A7536E87B3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3528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77" name="Line 13">
            <a:extLst>
              <a:ext uri="{FF2B5EF4-FFF2-40B4-BE49-F238E27FC236}">
                <a16:creationId xmlns:a16="http://schemas.microsoft.com/office/drawing/2014/main" id="{2F988871-8D07-42A7-A44C-6F817421685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7244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78" name="Text Box 14">
            <a:extLst>
              <a:ext uri="{FF2B5EF4-FFF2-40B4-BE49-F238E27FC236}">
                <a16:creationId xmlns:a16="http://schemas.microsoft.com/office/drawing/2014/main" id="{B3B07D3C-6D45-45F7-A085-E9539FCBD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648200"/>
            <a:ext cx="222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1        2        3        4        5</a:t>
            </a:r>
            <a:r>
              <a:rPr lang="en-US" altLang="en-US"/>
              <a:t>   </a:t>
            </a:r>
          </a:p>
        </p:txBody>
      </p:sp>
      <p:sp>
        <p:nvSpPr>
          <p:cNvPr id="267279" name="Text Box 15">
            <a:extLst>
              <a:ext uri="{FF2B5EF4-FFF2-40B4-BE49-F238E27FC236}">
                <a16:creationId xmlns:a16="http://schemas.microsoft.com/office/drawing/2014/main" id="{703FC0BD-C8F0-4380-88FB-E20F5CC26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4876800"/>
            <a:ext cx="855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Time in s</a:t>
            </a:r>
            <a:endParaRPr lang="en-US" altLang="en-US"/>
          </a:p>
        </p:txBody>
      </p:sp>
      <p:sp>
        <p:nvSpPr>
          <p:cNvPr id="267280" name="Text Box 16">
            <a:extLst>
              <a:ext uri="{FF2B5EF4-FFF2-40B4-BE49-F238E27FC236}">
                <a16:creationId xmlns:a16="http://schemas.microsoft.com/office/drawing/2014/main" id="{91B075E7-94D4-441F-B2F9-A17DEC840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352800"/>
            <a:ext cx="9445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Horizontal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velocity 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in m/s</a:t>
            </a:r>
            <a:endParaRPr lang="en-US" altLang="en-US"/>
          </a:p>
        </p:txBody>
      </p:sp>
      <p:sp>
        <p:nvSpPr>
          <p:cNvPr id="267281" name="Text Box 17">
            <a:extLst>
              <a:ext uri="{FF2B5EF4-FFF2-40B4-BE49-F238E27FC236}">
                <a16:creationId xmlns:a16="http://schemas.microsoft.com/office/drawing/2014/main" id="{7247F8E2-EC9A-41A4-8FFA-0B83B7630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581400"/>
            <a:ext cx="3619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15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10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5</a:t>
            </a:r>
          </a:p>
        </p:txBody>
      </p:sp>
      <p:sp>
        <p:nvSpPr>
          <p:cNvPr id="267282" name="Line 18">
            <a:extLst>
              <a:ext uri="{FF2B5EF4-FFF2-40B4-BE49-F238E27FC236}">
                <a16:creationId xmlns:a16="http://schemas.microsoft.com/office/drawing/2014/main" id="{364EEC19-F91F-4556-B443-FB7821F69B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733800"/>
            <a:ext cx="2209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85" name="Line 21">
            <a:extLst>
              <a:ext uri="{FF2B5EF4-FFF2-40B4-BE49-F238E27FC236}">
                <a16:creationId xmlns:a16="http://schemas.microsoft.com/office/drawing/2014/main" id="{18D06BCC-BD4B-4BDE-9D6E-3650C960E34E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1242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86" name="Line 22">
            <a:extLst>
              <a:ext uri="{FF2B5EF4-FFF2-40B4-BE49-F238E27FC236}">
                <a16:creationId xmlns:a16="http://schemas.microsoft.com/office/drawing/2014/main" id="{DF7E2CB9-CB76-40A2-B781-C3EBF05CA30D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7244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87" name="Text Box 23">
            <a:extLst>
              <a:ext uri="{FF2B5EF4-FFF2-40B4-BE49-F238E27FC236}">
                <a16:creationId xmlns:a16="http://schemas.microsoft.com/office/drawing/2014/main" id="{D102DBB8-39F4-4E36-9BE4-784680D46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648200"/>
            <a:ext cx="222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1        2        3        4        5</a:t>
            </a:r>
            <a:r>
              <a:rPr lang="en-US" altLang="en-US"/>
              <a:t>   </a:t>
            </a:r>
          </a:p>
        </p:txBody>
      </p:sp>
      <p:sp>
        <p:nvSpPr>
          <p:cNvPr id="267288" name="Text Box 24">
            <a:extLst>
              <a:ext uri="{FF2B5EF4-FFF2-40B4-BE49-F238E27FC236}">
                <a16:creationId xmlns:a16="http://schemas.microsoft.com/office/drawing/2014/main" id="{101BA43D-8E33-4E0F-A897-09D3764FD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8238" y="3352800"/>
            <a:ext cx="801687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Vertical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velocity 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in m/s</a:t>
            </a:r>
            <a:endParaRPr lang="en-US" altLang="en-US"/>
          </a:p>
        </p:txBody>
      </p:sp>
      <p:sp>
        <p:nvSpPr>
          <p:cNvPr id="267289" name="Text Box 25">
            <a:extLst>
              <a:ext uri="{FF2B5EF4-FFF2-40B4-BE49-F238E27FC236}">
                <a16:creationId xmlns:a16="http://schemas.microsoft.com/office/drawing/2014/main" id="{435737F4-CCBA-43FD-B5C0-E21874BAC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048000"/>
            <a:ext cx="361950" cy="190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50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40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30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20</a:t>
            </a:r>
          </a:p>
          <a:p>
            <a:pPr algn="ctr">
              <a:spcBef>
                <a:spcPct val="50000"/>
              </a:spcBef>
            </a:pPr>
            <a:r>
              <a:rPr lang="en-US" altLang="en-US" sz="1400"/>
              <a:t>10</a:t>
            </a:r>
          </a:p>
          <a:p>
            <a:pPr algn="ctr">
              <a:spcBef>
                <a:spcPct val="50000"/>
              </a:spcBef>
            </a:pPr>
            <a:endParaRPr lang="en-US" altLang="en-US" sz="1400"/>
          </a:p>
        </p:txBody>
      </p:sp>
      <p:sp>
        <p:nvSpPr>
          <p:cNvPr id="267290" name="Text Box 26">
            <a:extLst>
              <a:ext uri="{FF2B5EF4-FFF2-40B4-BE49-F238E27FC236}">
                <a16:creationId xmlns:a16="http://schemas.microsoft.com/office/drawing/2014/main" id="{33CAF4E0-38D1-436E-9BB0-A5E38E0F9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876800"/>
            <a:ext cx="855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Time in s</a:t>
            </a:r>
            <a:endParaRPr lang="en-US" altLang="en-US"/>
          </a:p>
        </p:txBody>
      </p:sp>
      <p:sp>
        <p:nvSpPr>
          <p:cNvPr id="267291" name="Line 27">
            <a:extLst>
              <a:ext uri="{FF2B5EF4-FFF2-40B4-BE49-F238E27FC236}">
                <a16:creationId xmlns:a16="http://schemas.microsoft.com/office/drawing/2014/main" id="{712947D2-B714-4A58-B4A4-8762536A32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7400" y="3124200"/>
            <a:ext cx="2209800" cy="1600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92" name="Text Box 28">
            <a:extLst>
              <a:ext uri="{FF2B5EF4-FFF2-40B4-BE49-F238E27FC236}">
                <a16:creationId xmlns:a16="http://schemas.microsoft.com/office/drawing/2014/main" id="{2F32302B-F521-46CB-996F-4FF417E85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105400"/>
            <a:ext cx="3328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Distance gone = Area under graph</a:t>
            </a:r>
          </a:p>
        </p:txBody>
      </p:sp>
      <p:sp>
        <p:nvSpPr>
          <p:cNvPr id="267293" name="Line 29">
            <a:extLst>
              <a:ext uri="{FF2B5EF4-FFF2-40B4-BE49-F238E27FC236}">
                <a16:creationId xmlns:a16="http://schemas.microsoft.com/office/drawing/2014/main" id="{A53BD077-4AF4-49B6-8645-D6D7C57F65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733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94" name="Text Box 30">
            <a:extLst>
              <a:ext uri="{FF2B5EF4-FFF2-40B4-BE49-F238E27FC236}">
                <a16:creationId xmlns:a16="http://schemas.microsoft.com/office/drawing/2014/main" id="{EA9A583F-7876-4789-9806-774650F5E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038600"/>
            <a:ext cx="1328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Area = 5x15</a:t>
            </a:r>
          </a:p>
        </p:txBody>
      </p:sp>
      <p:sp>
        <p:nvSpPr>
          <p:cNvPr id="267295" name="Text Box 31">
            <a:extLst>
              <a:ext uri="{FF2B5EF4-FFF2-40B4-BE49-F238E27FC236}">
                <a16:creationId xmlns:a16="http://schemas.microsoft.com/office/drawing/2014/main" id="{6A1D2637-483C-4537-B862-E4C8048EF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38800"/>
            <a:ext cx="21923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Distance gone = 75 m</a:t>
            </a:r>
          </a:p>
        </p:txBody>
      </p:sp>
      <p:sp>
        <p:nvSpPr>
          <p:cNvPr id="267296" name="Text Box 32">
            <a:extLst>
              <a:ext uri="{FF2B5EF4-FFF2-40B4-BE49-F238E27FC236}">
                <a16:creationId xmlns:a16="http://schemas.microsoft.com/office/drawing/2014/main" id="{41274D85-BB30-4D53-81DE-04C2A3CE2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105400"/>
            <a:ext cx="3328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Distance gone = Area under graph</a:t>
            </a:r>
          </a:p>
        </p:txBody>
      </p:sp>
      <p:sp>
        <p:nvSpPr>
          <p:cNvPr id="267297" name="Line 33">
            <a:extLst>
              <a:ext uri="{FF2B5EF4-FFF2-40B4-BE49-F238E27FC236}">
                <a16:creationId xmlns:a16="http://schemas.microsoft.com/office/drawing/2014/main" id="{9863EB31-EA1B-41EA-90FA-6A6BA2B2E83E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7200" y="31242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7298" name="Text Box 34">
            <a:extLst>
              <a:ext uri="{FF2B5EF4-FFF2-40B4-BE49-F238E27FC236}">
                <a16:creationId xmlns:a16="http://schemas.microsoft.com/office/drawing/2014/main" id="{31C161F6-F95E-4B13-B646-644EF17E4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191000"/>
            <a:ext cx="17287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Area = 0.5x5x50</a:t>
            </a:r>
          </a:p>
        </p:txBody>
      </p:sp>
      <p:sp>
        <p:nvSpPr>
          <p:cNvPr id="267299" name="Text Box 35">
            <a:extLst>
              <a:ext uri="{FF2B5EF4-FFF2-40B4-BE49-F238E27FC236}">
                <a16:creationId xmlns:a16="http://schemas.microsoft.com/office/drawing/2014/main" id="{11B77A87-4A63-42BC-BFC8-C36084A4A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638800"/>
            <a:ext cx="23066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Distance gone = 125 m</a:t>
            </a:r>
          </a:p>
        </p:txBody>
      </p:sp>
      <p:sp>
        <p:nvSpPr>
          <p:cNvPr id="267300" name="AutoShape 36">
            <a:hlinkClick r:id="rId7" action="ppaction://hlinksldjump" highlightClick="1" endSnd="1"/>
            <a:extLst>
              <a:ext uri="{FF2B5EF4-FFF2-40B4-BE49-F238E27FC236}">
                <a16:creationId xmlns:a16="http://schemas.microsoft.com/office/drawing/2014/main" id="{AF333A37-EA65-42D3-9AE7-737BB7A47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7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77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7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7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67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7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7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77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672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77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672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77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4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6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67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7" grpId="0" autoUpdateAnimBg="0"/>
      <p:bldP spid="267268" grpId="0" autoUpdateAnimBg="0"/>
      <p:bldP spid="267292" grpId="0" autoUpdateAnimBg="0"/>
      <p:bldP spid="267294" grpId="0" autoUpdateAnimBg="0"/>
      <p:bldP spid="267295" grpId="0" autoUpdateAnimBg="0"/>
      <p:bldP spid="267296" grpId="0" autoUpdateAnimBg="0"/>
      <p:bldP spid="267298" grpId="0" autoUpdateAnimBg="0"/>
      <p:bldP spid="267299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9932</TotalTime>
  <Words>570</Words>
  <Application>Microsoft Office PowerPoint</Application>
  <PresentationFormat>On-screen Show (4:3)</PresentationFormat>
  <Paragraphs>122</Paragraphs>
  <Slides>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2020-06-09T09:25:10Z</dcterms:modified>
</cp:coreProperties>
</file>