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handoutMasterIdLst>
    <p:handoutMasterId r:id="rId49"/>
  </p:handoutMasterIdLst>
  <p:sldIdLst>
    <p:sldId id="256" r:id="rId2"/>
    <p:sldId id="257" r:id="rId3"/>
    <p:sldId id="259" r:id="rId4"/>
    <p:sldId id="260" r:id="rId5"/>
    <p:sldId id="261" r:id="rId6"/>
    <p:sldId id="262" r:id="rId7"/>
    <p:sldId id="263" r:id="rId8"/>
    <p:sldId id="264" r:id="rId9"/>
    <p:sldId id="265" r:id="rId10"/>
    <p:sldId id="303" r:id="rId11"/>
    <p:sldId id="268" r:id="rId12"/>
    <p:sldId id="269" r:id="rId13"/>
    <p:sldId id="266" r:id="rId14"/>
    <p:sldId id="267" r:id="rId15"/>
    <p:sldId id="258"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9144000" cy="6858000" type="screen4x3"/>
  <p:notesSz cx="6888163" cy="9623425"/>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66"/>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varScale="1">
        <p:scale>
          <a:sx n="83" d="100"/>
          <a:sy n="83" d="100"/>
        </p:scale>
        <p:origin x="682"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1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9.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D64F16C4-D8EC-4848-9EC6-8FC5477B39A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ltLang="en-US"/>
          </a:p>
        </p:txBody>
      </p:sp>
      <p:sp>
        <p:nvSpPr>
          <p:cNvPr id="52227" name="Rectangle 3">
            <a:extLst>
              <a:ext uri="{FF2B5EF4-FFF2-40B4-BE49-F238E27FC236}">
                <a16:creationId xmlns:a16="http://schemas.microsoft.com/office/drawing/2014/main" id="{6189F222-0F16-4421-9E42-15EB0F583F53}"/>
              </a:ext>
            </a:extLst>
          </p:cNvPr>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GB" altLang="en-US"/>
          </a:p>
        </p:txBody>
      </p:sp>
      <p:sp>
        <p:nvSpPr>
          <p:cNvPr id="52228" name="Rectangle 4">
            <a:extLst>
              <a:ext uri="{FF2B5EF4-FFF2-40B4-BE49-F238E27FC236}">
                <a16:creationId xmlns:a16="http://schemas.microsoft.com/office/drawing/2014/main" id="{CE1DB7D8-3CFB-4569-AC2B-1F9E67E556E0}"/>
              </a:ext>
            </a:extLst>
          </p:cNvPr>
          <p:cNvSpPr>
            <a:spLocks noGrp="1" noChangeArrowheads="1"/>
          </p:cNvSpPr>
          <p:nvPr>
            <p:ph type="ftr" sz="quarter" idx="2"/>
          </p:nvPr>
        </p:nvSpPr>
        <p:spPr bwMode="auto">
          <a:xfrm>
            <a:off x="0" y="91440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altLang="en-US"/>
          </a:p>
        </p:txBody>
      </p:sp>
      <p:sp>
        <p:nvSpPr>
          <p:cNvPr id="52229" name="Rectangle 5">
            <a:extLst>
              <a:ext uri="{FF2B5EF4-FFF2-40B4-BE49-F238E27FC236}">
                <a16:creationId xmlns:a16="http://schemas.microsoft.com/office/drawing/2014/main" id="{8440E101-9C71-4DC5-B13D-5A36B63BE11F}"/>
              </a:ext>
            </a:extLst>
          </p:cNvPr>
          <p:cNvSpPr>
            <a:spLocks noGrp="1" noChangeArrowheads="1"/>
          </p:cNvSpPr>
          <p:nvPr>
            <p:ph type="sldNum" sz="quarter" idx="3"/>
          </p:nvPr>
        </p:nvSpPr>
        <p:spPr bwMode="auto">
          <a:xfrm>
            <a:off x="3886200" y="91440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B4F57D5F-E638-49D0-88CE-EF75EABE088C}" type="slidenum">
              <a:rPr lang="en-GB" altLang="en-US"/>
              <a:pPr/>
              <a:t>‹#›</a:t>
            </a:fld>
            <a:endParaRPr lang="en-GB"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A065D-F125-4081-92B0-478B881FFB60}"/>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79DE8A3-A473-41FD-A975-8001B6DE779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B5193EA-C04B-4954-AD82-7D409E634BA1}"/>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ED207B38-BC05-44D8-BAF2-1D3F11E303E7}"/>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1BAF630F-1825-4084-A00D-3E2D9FDCFCA0}"/>
              </a:ext>
            </a:extLst>
          </p:cNvPr>
          <p:cNvSpPr>
            <a:spLocks noGrp="1"/>
          </p:cNvSpPr>
          <p:nvPr>
            <p:ph type="sldNum" sz="quarter" idx="12"/>
          </p:nvPr>
        </p:nvSpPr>
        <p:spPr/>
        <p:txBody>
          <a:bodyPr/>
          <a:lstStyle>
            <a:lvl1pPr>
              <a:defRPr/>
            </a:lvl1pPr>
          </a:lstStyle>
          <a:p>
            <a:fld id="{B43C7D1A-E1E5-487A-8BAD-1F7DF6F3F633}" type="slidenum">
              <a:rPr lang="en-US" altLang="en-US"/>
              <a:pPr/>
              <a:t>‹#›</a:t>
            </a:fld>
            <a:endParaRPr lang="en-US" altLang="en-US"/>
          </a:p>
        </p:txBody>
      </p:sp>
    </p:spTree>
    <p:extLst>
      <p:ext uri="{BB962C8B-B14F-4D97-AF65-F5344CB8AC3E}">
        <p14:creationId xmlns:p14="http://schemas.microsoft.com/office/powerpoint/2010/main" val="3101699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EE68F-047B-431D-A28A-DB6E6407118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978BC2D-3457-4C69-985B-DC1F00EAA7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2D6C5A-9E36-40CA-AD52-326A77BDE3F0}"/>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28016CEF-D3ED-4AD4-BEE5-C90E638977DE}"/>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49E3A0B5-47F0-4644-9A12-CBA5662372E5}"/>
              </a:ext>
            </a:extLst>
          </p:cNvPr>
          <p:cNvSpPr>
            <a:spLocks noGrp="1"/>
          </p:cNvSpPr>
          <p:nvPr>
            <p:ph type="sldNum" sz="quarter" idx="12"/>
          </p:nvPr>
        </p:nvSpPr>
        <p:spPr/>
        <p:txBody>
          <a:bodyPr/>
          <a:lstStyle>
            <a:lvl1pPr>
              <a:defRPr/>
            </a:lvl1pPr>
          </a:lstStyle>
          <a:p>
            <a:fld id="{6D2043B5-1909-4AE7-9C09-ABE4DB28EA73}" type="slidenum">
              <a:rPr lang="en-US" altLang="en-US"/>
              <a:pPr/>
              <a:t>‹#›</a:t>
            </a:fld>
            <a:endParaRPr lang="en-US" altLang="en-US"/>
          </a:p>
        </p:txBody>
      </p:sp>
    </p:spTree>
    <p:extLst>
      <p:ext uri="{BB962C8B-B14F-4D97-AF65-F5344CB8AC3E}">
        <p14:creationId xmlns:p14="http://schemas.microsoft.com/office/powerpoint/2010/main" val="246407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2DCB72-2069-4936-A4EC-C92AAB1A9BD9}"/>
              </a:ext>
            </a:extLst>
          </p:cNvPr>
          <p:cNvSpPr>
            <a:spLocks noGrp="1"/>
          </p:cNvSpPr>
          <p:nvPr>
            <p:ph type="title" orient="vert"/>
          </p:nvPr>
        </p:nvSpPr>
        <p:spPr>
          <a:xfrm>
            <a:off x="6515100" y="609600"/>
            <a:ext cx="1943100" cy="5486400"/>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F4D904-9A13-4A8A-9F47-CFD7B3FA40E9}"/>
              </a:ext>
            </a:extLst>
          </p:cNvPr>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F36C4F-5B8C-4988-A20F-62A8D72B1C4F}"/>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806C3535-4B6F-4695-BB35-168E7F7DBCFC}"/>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0A2DB742-3445-4816-A857-7F08652C31C7}"/>
              </a:ext>
            </a:extLst>
          </p:cNvPr>
          <p:cNvSpPr>
            <a:spLocks noGrp="1"/>
          </p:cNvSpPr>
          <p:nvPr>
            <p:ph type="sldNum" sz="quarter" idx="12"/>
          </p:nvPr>
        </p:nvSpPr>
        <p:spPr/>
        <p:txBody>
          <a:bodyPr/>
          <a:lstStyle>
            <a:lvl1pPr>
              <a:defRPr/>
            </a:lvl1pPr>
          </a:lstStyle>
          <a:p>
            <a:fld id="{CCE6348D-8A29-44E0-9F0C-C189090395FD}" type="slidenum">
              <a:rPr lang="en-US" altLang="en-US"/>
              <a:pPr/>
              <a:t>‹#›</a:t>
            </a:fld>
            <a:endParaRPr lang="en-US" altLang="en-US"/>
          </a:p>
        </p:txBody>
      </p:sp>
    </p:spTree>
    <p:extLst>
      <p:ext uri="{BB962C8B-B14F-4D97-AF65-F5344CB8AC3E}">
        <p14:creationId xmlns:p14="http://schemas.microsoft.com/office/powerpoint/2010/main" val="3522738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C7E4D-8F73-4E8E-BF3C-B634DDEC706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F37693C-558F-46AC-84C1-CAB9B70559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71D1A5-F2DF-4C4B-B56D-8FF7BE3DFE05}"/>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9AD9E48A-DF19-4F79-BEE0-FF61CAC0A2CF}"/>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F8C91214-FF8A-4DF9-961C-AC5B2EAA52DE}"/>
              </a:ext>
            </a:extLst>
          </p:cNvPr>
          <p:cNvSpPr>
            <a:spLocks noGrp="1"/>
          </p:cNvSpPr>
          <p:nvPr>
            <p:ph type="sldNum" sz="quarter" idx="12"/>
          </p:nvPr>
        </p:nvSpPr>
        <p:spPr/>
        <p:txBody>
          <a:bodyPr/>
          <a:lstStyle>
            <a:lvl1pPr>
              <a:defRPr/>
            </a:lvl1pPr>
          </a:lstStyle>
          <a:p>
            <a:fld id="{9606B771-3AA6-4A01-9647-D815AA74A758}" type="slidenum">
              <a:rPr lang="en-US" altLang="en-US"/>
              <a:pPr/>
              <a:t>‹#›</a:t>
            </a:fld>
            <a:endParaRPr lang="en-US" altLang="en-US"/>
          </a:p>
        </p:txBody>
      </p:sp>
    </p:spTree>
    <p:extLst>
      <p:ext uri="{BB962C8B-B14F-4D97-AF65-F5344CB8AC3E}">
        <p14:creationId xmlns:p14="http://schemas.microsoft.com/office/powerpoint/2010/main" val="829958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8E1AE-E3F2-4A7B-A580-1F4B0A1524CC}"/>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A204E40-4346-4015-A880-A80CA5C617FB}"/>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828D38DC-CC86-4ECE-9E58-E608B74043F7}"/>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56193035-5E97-40DF-B831-B442D923A3C7}"/>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F4A0959D-81E9-4FAC-BD31-D698B6BD21CA}"/>
              </a:ext>
            </a:extLst>
          </p:cNvPr>
          <p:cNvSpPr>
            <a:spLocks noGrp="1"/>
          </p:cNvSpPr>
          <p:nvPr>
            <p:ph type="sldNum" sz="quarter" idx="12"/>
          </p:nvPr>
        </p:nvSpPr>
        <p:spPr/>
        <p:txBody>
          <a:bodyPr/>
          <a:lstStyle>
            <a:lvl1pPr>
              <a:defRPr/>
            </a:lvl1pPr>
          </a:lstStyle>
          <a:p>
            <a:fld id="{E621F4B8-DD09-4C40-BCA0-032D99F80E6C}" type="slidenum">
              <a:rPr lang="en-US" altLang="en-US"/>
              <a:pPr/>
              <a:t>‹#›</a:t>
            </a:fld>
            <a:endParaRPr lang="en-US" altLang="en-US"/>
          </a:p>
        </p:txBody>
      </p:sp>
    </p:spTree>
    <p:extLst>
      <p:ext uri="{BB962C8B-B14F-4D97-AF65-F5344CB8AC3E}">
        <p14:creationId xmlns:p14="http://schemas.microsoft.com/office/powerpoint/2010/main" val="626299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49795-1994-40E1-ABD5-80ABB893FC2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BBA7D39-0988-4344-A141-1DD3D179A3B6}"/>
              </a:ext>
            </a:extLst>
          </p:cNvPr>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37C0538-034C-4364-B46A-0B300F1EBA81}"/>
              </a:ext>
            </a:extLst>
          </p:cNvPr>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6C33C18-1173-4479-A112-8BED3362979B}"/>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A532FC78-06B4-44E0-9385-A5F9F2E9FC07}"/>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489354A9-B11A-404A-9CEB-B3B2338FD69B}"/>
              </a:ext>
            </a:extLst>
          </p:cNvPr>
          <p:cNvSpPr>
            <a:spLocks noGrp="1"/>
          </p:cNvSpPr>
          <p:nvPr>
            <p:ph type="sldNum" sz="quarter" idx="12"/>
          </p:nvPr>
        </p:nvSpPr>
        <p:spPr/>
        <p:txBody>
          <a:bodyPr/>
          <a:lstStyle>
            <a:lvl1pPr>
              <a:defRPr/>
            </a:lvl1pPr>
          </a:lstStyle>
          <a:p>
            <a:fld id="{64DC797D-4C83-4012-BD58-5AE2ADCD12FA}" type="slidenum">
              <a:rPr lang="en-US" altLang="en-US"/>
              <a:pPr/>
              <a:t>‹#›</a:t>
            </a:fld>
            <a:endParaRPr lang="en-US" altLang="en-US"/>
          </a:p>
        </p:txBody>
      </p:sp>
    </p:spTree>
    <p:extLst>
      <p:ext uri="{BB962C8B-B14F-4D97-AF65-F5344CB8AC3E}">
        <p14:creationId xmlns:p14="http://schemas.microsoft.com/office/powerpoint/2010/main" val="4100287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9B90-5E9C-452D-A609-D4074A2F3A63}"/>
              </a:ext>
            </a:extLst>
          </p:cNvPr>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9A17FFE-0CBE-41CB-82E7-9BB5AF189455}"/>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357B39-7D55-490D-9C09-513CAD4C7F67}"/>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E4A886F-D871-4981-905C-D3F89B2D38B0}"/>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F1F0DB-F55D-4AA5-ADD8-24CF8A7C03FA}"/>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9B84734-8400-4597-9D7A-FDC34213E9C3}"/>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id="{A90DBF5E-7575-42E5-AA7D-28C303A45FA1}"/>
              </a:ext>
            </a:extLst>
          </p:cNvPr>
          <p:cNvSpPr>
            <a:spLocks noGrp="1"/>
          </p:cNvSpPr>
          <p:nvPr>
            <p:ph type="ftr" sz="quarte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id="{16159B61-D99B-4815-BFA0-1E9D09E4240C}"/>
              </a:ext>
            </a:extLst>
          </p:cNvPr>
          <p:cNvSpPr>
            <a:spLocks noGrp="1"/>
          </p:cNvSpPr>
          <p:nvPr>
            <p:ph type="sldNum" sz="quarter" idx="12"/>
          </p:nvPr>
        </p:nvSpPr>
        <p:spPr/>
        <p:txBody>
          <a:bodyPr/>
          <a:lstStyle>
            <a:lvl1pPr>
              <a:defRPr/>
            </a:lvl1pPr>
          </a:lstStyle>
          <a:p>
            <a:fld id="{29C8635B-079D-415F-8AAF-4D9270D76A42}" type="slidenum">
              <a:rPr lang="en-US" altLang="en-US"/>
              <a:pPr/>
              <a:t>‹#›</a:t>
            </a:fld>
            <a:endParaRPr lang="en-US" altLang="en-US"/>
          </a:p>
        </p:txBody>
      </p:sp>
    </p:spTree>
    <p:extLst>
      <p:ext uri="{BB962C8B-B14F-4D97-AF65-F5344CB8AC3E}">
        <p14:creationId xmlns:p14="http://schemas.microsoft.com/office/powerpoint/2010/main" val="4145297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410D8-6F52-466F-B11C-C0709681E01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20756F2-5283-48BC-B3B4-55A3287D7F46}"/>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85E39B58-277D-4358-9781-C854061EC11F}"/>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FBDDCA5F-FB21-4C39-9102-BC813DD84CDA}"/>
              </a:ext>
            </a:extLst>
          </p:cNvPr>
          <p:cNvSpPr>
            <a:spLocks noGrp="1"/>
          </p:cNvSpPr>
          <p:nvPr>
            <p:ph type="sldNum" sz="quarter" idx="12"/>
          </p:nvPr>
        </p:nvSpPr>
        <p:spPr/>
        <p:txBody>
          <a:bodyPr/>
          <a:lstStyle>
            <a:lvl1pPr>
              <a:defRPr/>
            </a:lvl1pPr>
          </a:lstStyle>
          <a:p>
            <a:fld id="{739F3A91-2FA1-4351-9AD7-EFC78E52F72A}" type="slidenum">
              <a:rPr lang="en-US" altLang="en-US"/>
              <a:pPr/>
              <a:t>‹#›</a:t>
            </a:fld>
            <a:endParaRPr lang="en-US" altLang="en-US"/>
          </a:p>
        </p:txBody>
      </p:sp>
    </p:spTree>
    <p:extLst>
      <p:ext uri="{BB962C8B-B14F-4D97-AF65-F5344CB8AC3E}">
        <p14:creationId xmlns:p14="http://schemas.microsoft.com/office/powerpoint/2010/main" val="2405034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F8BFBC-8FB9-43C3-9F63-180829D89D6A}"/>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1C3538D0-53B0-47CD-8F48-448782D128B1}"/>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CF848E86-E861-4406-AE74-8BDB59888DC8}"/>
              </a:ext>
            </a:extLst>
          </p:cNvPr>
          <p:cNvSpPr>
            <a:spLocks noGrp="1"/>
          </p:cNvSpPr>
          <p:nvPr>
            <p:ph type="sldNum" sz="quarter" idx="12"/>
          </p:nvPr>
        </p:nvSpPr>
        <p:spPr/>
        <p:txBody>
          <a:bodyPr/>
          <a:lstStyle>
            <a:lvl1pPr>
              <a:defRPr/>
            </a:lvl1pPr>
          </a:lstStyle>
          <a:p>
            <a:fld id="{716EB733-3E94-4843-8162-6D506406CCBE}" type="slidenum">
              <a:rPr lang="en-US" altLang="en-US"/>
              <a:pPr/>
              <a:t>‹#›</a:t>
            </a:fld>
            <a:endParaRPr lang="en-US" altLang="en-US"/>
          </a:p>
        </p:txBody>
      </p:sp>
    </p:spTree>
    <p:extLst>
      <p:ext uri="{BB962C8B-B14F-4D97-AF65-F5344CB8AC3E}">
        <p14:creationId xmlns:p14="http://schemas.microsoft.com/office/powerpoint/2010/main" val="2653388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B3561-C405-43E3-876D-36794634FD2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67A8141-2A6E-4AE2-9ECF-FDF964042110}"/>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1069A0B-39B4-4FA2-BD7A-C2C41D511F57}"/>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944D0E-501A-4BA8-A2F5-871CC01CFFFD}"/>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59166604-D4A6-4E3E-B51C-300596B185EC}"/>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B23C176A-0F0C-4868-9D2A-88B84AF52CE4}"/>
              </a:ext>
            </a:extLst>
          </p:cNvPr>
          <p:cNvSpPr>
            <a:spLocks noGrp="1"/>
          </p:cNvSpPr>
          <p:nvPr>
            <p:ph type="sldNum" sz="quarter" idx="12"/>
          </p:nvPr>
        </p:nvSpPr>
        <p:spPr/>
        <p:txBody>
          <a:bodyPr/>
          <a:lstStyle>
            <a:lvl1pPr>
              <a:defRPr/>
            </a:lvl1pPr>
          </a:lstStyle>
          <a:p>
            <a:fld id="{F11F1663-8375-4B0B-8033-DA0FF2D2AFEA}" type="slidenum">
              <a:rPr lang="en-US" altLang="en-US"/>
              <a:pPr/>
              <a:t>‹#›</a:t>
            </a:fld>
            <a:endParaRPr lang="en-US" altLang="en-US"/>
          </a:p>
        </p:txBody>
      </p:sp>
    </p:spTree>
    <p:extLst>
      <p:ext uri="{BB962C8B-B14F-4D97-AF65-F5344CB8AC3E}">
        <p14:creationId xmlns:p14="http://schemas.microsoft.com/office/powerpoint/2010/main" val="3402802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8A96C-2AD7-455E-A427-370C53BC1997}"/>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A60B91D-3958-4372-B4FB-629882FD91A8}"/>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919475F-B405-48DC-9915-D33ECDB8CE2F}"/>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470C4F-15B2-4E7A-A967-BBB112AB6C1F}"/>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109C7B62-23B2-4A36-A84E-D2DA4C2DD298}"/>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A9D1F384-B0AA-48B5-A285-39A2E272F6DF}"/>
              </a:ext>
            </a:extLst>
          </p:cNvPr>
          <p:cNvSpPr>
            <a:spLocks noGrp="1"/>
          </p:cNvSpPr>
          <p:nvPr>
            <p:ph type="sldNum" sz="quarter" idx="12"/>
          </p:nvPr>
        </p:nvSpPr>
        <p:spPr/>
        <p:txBody>
          <a:bodyPr/>
          <a:lstStyle>
            <a:lvl1pPr>
              <a:defRPr/>
            </a:lvl1pPr>
          </a:lstStyle>
          <a:p>
            <a:fld id="{DCEFC473-470E-4130-B591-A65166EAF757}" type="slidenum">
              <a:rPr lang="en-US" altLang="en-US"/>
              <a:pPr/>
              <a:t>‹#›</a:t>
            </a:fld>
            <a:endParaRPr lang="en-US" altLang="en-US"/>
          </a:p>
        </p:txBody>
      </p:sp>
    </p:spTree>
    <p:extLst>
      <p:ext uri="{BB962C8B-B14F-4D97-AF65-F5344CB8AC3E}">
        <p14:creationId xmlns:p14="http://schemas.microsoft.com/office/powerpoint/2010/main" val="294405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3CB9894-553A-4E93-A6B0-EDA6B88579CC}"/>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0C1CD50E-316D-46D9-BC64-77BF1BD51F9A}"/>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4B121FD5-4869-4E9A-A4DB-4D2FED31EF5C}"/>
              </a:ext>
            </a:extLst>
          </p:cNvPr>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a:extLst>
              <a:ext uri="{FF2B5EF4-FFF2-40B4-BE49-F238E27FC236}">
                <a16:creationId xmlns:a16="http://schemas.microsoft.com/office/drawing/2014/main" id="{7FF84D56-6B87-449D-ADC8-2B5F23976F46}"/>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a:extLst>
              <a:ext uri="{FF2B5EF4-FFF2-40B4-BE49-F238E27FC236}">
                <a16:creationId xmlns:a16="http://schemas.microsoft.com/office/drawing/2014/main" id="{FB714CA0-E77B-4A8F-8F37-D4C25E38966E}"/>
              </a:ext>
            </a:extLst>
          </p:cNvPr>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35621870-9DCA-4BE8-8BB8-BC4BA8C5BA2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slide" Target="slide36.xml"/><Relationship Id="rId5" Type="http://schemas.openxmlformats.org/officeDocument/2006/relationships/slide" Target="slide25.xml"/><Relationship Id="rId4" Type="http://schemas.openxmlformats.org/officeDocument/2006/relationships/slide" Target="slide19.xml"/></Relationships>
</file>

<file path=ppt/slides/_rels/slide10.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2.bin"/><Relationship Id="rId4" Type="http://schemas.openxmlformats.org/officeDocument/2006/relationships/image" Target="../media/image4.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Layout" Target="../slideLayouts/slideLayout7.xml"/><Relationship Id="rId1" Type="http://schemas.openxmlformats.org/officeDocument/2006/relationships/themeOverride" Target="../theme/themeOverride3.xml"/><Relationship Id="rId4" Type="http://schemas.openxmlformats.org/officeDocument/2006/relationships/slide" Target="slide19.xml"/></Relationships>
</file>

<file path=ppt/slides/_rels/slide1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Layout" Target="../slideLayouts/slideLayout7.xml"/><Relationship Id="rId1" Type="http://schemas.openxmlformats.org/officeDocument/2006/relationships/themeOverride" Target="../theme/themeOverride4.xml"/><Relationship Id="rId4" Type="http://schemas.openxmlformats.org/officeDocument/2006/relationships/slide" Target="slide19.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3.wmf"/><Relationship Id="rId5" Type="http://schemas.openxmlformats.org/officeDocument/2006/relationships/oleObject" Target="../embeddings/oleObject5.bin"/><Relationship Id="rId4" Type="http://schemas.openxmlformats.org/officeDocument/2006/relationships/image" Target="../media/image12.wmf"/></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slide" Target="slide36.xml"/><Relationship Id="rId5" Type="http://schemas.openxmlformats.org/officeDocument/2006/relationships/slide" Target="slide25.xml"/><Relationship Id="rId4" Type="http://schemas.openxmlformats.org/officeDocument/2006/relationships/slide" Target="slide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4.wmf"/></Relationships>
</file>

<file path=ppt/slides/_rels/slide2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Layout" Target="../slideLayouts/slideLayout7.xml"/><Relationship Id="rId1" Type="http://schemas.openxmlformats.org/officeDocument/2006/relationships/themeOverride" Target="../theme/themeOverride5.xml"/><Relationship Id="rId4" Type="http://schemas.openxmlformats.org/officeDocument/2006/relationships/slide" Target="slide25.xml"/></Relationships>
</file>

<file path=ppt/slides/_rels/slide2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Layout" Target="../slideLayouts/slideLayout7.xml"/><Relationship Id="rId1" Type="http://schemas.openxmlformats.org/officeDocument/2006/relationships/themeOverride" Target="../theme/themeOverride6.xml"/><Relationship Id="rId4" Type="http://schemas.openxmlformats.org/officeDocument/2006/relationships/slide" Target="slide25.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5.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6.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7.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7.e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18.emf"/></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19.e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20.wmf"/></Relationships>
</file>

<file path=ppt/slides/_rels/slide32.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22.emf"/></Relationships>
</file>

<file path=ppt/slides/_rels/slide3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Layout" Target="../slideLayouts/slideLayout7.xml"/><Relationship Id="rId1" Type="http://schemas.openxmlformats.org/officeDocument/2006/relationships/themeOverride" Target="../theme/themeOverride7.xml"/><Relationship Id="rId4" Type="http://schemas.openxmlformats.org/officeDocument/2006/relationships/slide" Target="slide36.xml"/></Relationships>
</file>

<file path=ppt/slides/_rels/slide3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Layout" Target="../slideLayouts/slideLayout7.xml"/><Relationship Id="rId1" Type="http://schemas.openxmlformats.org/officeDocument/2006/relationships/themeOverride" Target="../theme/themeOverride8.xml"/><Relationship Id="rId4" Type="http://schemas.openxmlformats.org/officeDocument/2006/relationships/slide" Target="slide36.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23.w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24.wmf"/></Relationships>
</file>

<file path=ppt/slides/_rels/slide38.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6.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7.xml"/><Relationship Id="rId1" Type="http://schemas.openxmlformats.org/officeDocument/2006/relationships/vmlDrawing" Target="../drawings/vmlDrawing14.vml"/><Relationship Id="rId4" Type="http://schemas.openxmlformats.org/officeDocument/2006/relationships/image" Target="../media/image2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vmlDrawing" Target="../drawings/vmlDrawing15.vml"/><Relationship Id="rId4" Type="http://schemas.openxmlformats.org/officeDocument/2006/relationships/image" Target="../media/image30.wmf"/></Relationships>
</file>

<file path=ppt/slides/_rels/slide4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Layout" Target="../slideLayouts/slideLayout7.xml"/><Relationship Id="rId1" Type="http://schemas.openxmlformats.org/officeDocument/2006/relationships/themeOverride" Target="../theme/themeOverride9.xml"/></Relationships>
</file>

<file path=ppt/slides/_rels/slide4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Layout" Target="../slideLayouts/slideLayout7.xml"/><Relationship Id="rId1" Type="http://schemas.openxmlformats.org/officeDocument/2006/relationships/themeOverride" Target="../theme/themeOverride10.xml"/></Relationships>
</file>

<file path=ppt/slides/_rels/slide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00"/>
            </a:gs>
            <a:gs pos="100000">
              <a:srgbClr val="FF0000"/>
            </a:gs>
          </a:gsLst>
          <a:lin ang="2700000" scaled="1"/>
        </a:gradFill>
        <a:effectLst/>
      </p:bgPr>
    </p:bg>
    <p:spTree>
      <p:nvGrpSpPr>
        <p:cNvPr id="1" name=""/>
        <p:cNvGrpSpPr/>
        <p:nvPr/>
      </p:nvGrpSpPr>
      <p:grpSpPr>
        <a:xfrm>
          <a:off x="0" y="0"/>
          <a:ext cx="0" cy="0"/>
          <a:chOff x="0" y="0"/>
          <a:chExt cx="0" cy="0"/>
        </a:xfrm>
      </p:grpSpPr>
      <p:sp>
        <p:nvSpPr>
          <p:cNvPr id="2050" name="WordArt 2">
            <a:extLst>
              <a:ext uri="{FF2B5EF4-FFF2-40B4-BE49-F238E27FC236}">
                <a16:creationId xmlns:a16="http://schemas.microsoft.com/office/drawing/2014/main" id="{914F0F53-F98F-4C96-AE01-AC091EB2E845}"/>
              </a:ext>
            </a:extLst>
          </p:cNvPr>
          <p:cNvSpPr>
            <a:spLocks noChangeArrowheads="1" noChangeShapeType="1" noTextEdit="1"/>
          </p:cNvSpPr>
          <p:nvPr/>
        </p:nvSpPr>
        <p:spPr bwMode="auto">
          <a:xfrm>
            <a:off x="228600" y="228600"/>
            <a:ext cx="8610600" cy="1905000"/>
          </a:xfrm>
          <a:prstGeom prst="rect">
            <a:avLst/>
          </a:prstGeom>
          <a:extLst>
            <a:ext uri="{AF507438-7753-43E0-B8FC-AC1667EBCBE1}">
              <a14:hiddenEffects xmlns:a14="http://schemas.microsoft.com/office/drawing/2010/main">
                <a:effectLst/>
              </a14:hiddenEffects>
            </a:ext>
          </a:extLst>
        </p:spPr>
        <p:txBody>
          <a:bodyPr wrap="none" fromWordArt="1">
            <a:prstTxWarp prst="textDeflate">
              <a:avLst>
                <a:gd name="adj" fmla="val 26227"/>
              </a:avLst>
            </a:prstTxWarp>
          </a:bodyPr>
          <a:lstStyle/>
          <a:p>
            <a:pPr algn="ctr"/>
            <a:r>
              <a:rPr lang="en-GB" sz="3600" kern="10">
                <a:ln w="9525">
                  <a:solidFill>
                    <a:srgbClr val="000000"/>
                  </a:solidFill>
                  <a:round/>
                  <a:headEnd/>
                  <a:tailEnd/>
                </a:ln>
                <a:solidFill>
                  <a:srgbClr val="000000"/>
                </a:solidFill>
                <a:latin typeface="Impact" panose="020B0806030902050204" pitchFamily="34" charset="0"/>
              </a:rPr>
              <a:t>Intermediate 2 Physics</a:t>
            </a:r>
          </a:p>
        </p:txBody>
      </p:sp>
      <p:sp>
        <p:nvSpPr>
          <p:cNvPr id="2054" name="Text Box 6">
            <a:extLst>
              <a:ext uri="{FF2B5EF4-FFF2-40B4-BE49-F238E27FC236}">
                <a16:creationId xmlns:a16="http://schemas.microsoft.com/office/drawing/2014/main" id="{9D3D825E-28E6-41AC-B9ED-3DBFF3DD19E1}"/>
              </a:ext>
            </a:extLst>
          </p:cNvPr>
          <p:cNvSpPr txBox="1">
            <a:spLocks noChangeArrowheads="1"/>
          </p:cNvSpPr>
          <p:nvPr/>
        </p:nvSpPr>
        <p:spPr bwMode="auto">
          <a:xfrm>
            <a:off x="0" y="3810000"/>
            <a:ext cx="9144000" cy="277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b="1">
                <a:hlinkClick r:id="rId3" action="ppaction://hlinksldjump"/>
              </a:rPr>
              <a:t>Ionising Radiations</a:t>
            </a:r>
            <a:endParaRPr lang="en-GB" altLang="en-US" sz="3200" b="1"/>
          </a:p>
          <a:p>
            <a:pPr algn="ctr">
              <a:spcBef>
                <a:spcPct val="50000"/>
              </a:spcBef>
            </a:pPr>
            <a:r>
              <a:rPr lang="en-GB" altLang="en-US" sz="3200" b="1">
                <a:hlinkClick r:id="rId4" action="ppaction://hlinksldjump"/>
              </a:rPr>
              <a:t>Dosimetry</a:t>
            </a:r>
            <a:endParaRPr lang="en-GB" altLang="en-US" sz="3200" b="1"/>
          </a:p>
          <a:p>
            <a:pPr algn="ctr">
              <a:spcBef>
                <a:spcPct val="50000"/>
              </a:spcBef>
            </a:pPr>
            <a:r>
              <a:rPr lang="en-GB" altLang="en-US" sz="3200" b="1">
                <a:hlinkClick r:id="rId5" action="ppaction://hlinksldjump"/>
              </a:rPr>
              <a:t>Half-life and Safety</a:t>
            </a:r>
            <a:endParaRPr lang="en-GB" altLang="en-US" sz="3200" b="1"/>
          </a:p>
          <a:p>
            <a:pPr algn="ctr">
              <a:spcBef>
                <a:spcPct val="50000"/>
              </a:spcBef>
            </a:pPr>
            <a:r>
              <a:rPr lang="en-GB" altLang="en-US" sz="3200" b="1">
                <a:hlinkClick r:id="rId6" action="ppaction://hlinksldjump"/>
              </a:rPr>
              <a:t>Nuclear Reactors</a:t>
            </a:r>
            <a:endParaRPr lang="en-GB" altLang="en-US" sz="3200" b="1"/>
          </a:p>
        </p:txBody>
      </p:sp>
      <p:sp>
        <p:nvSpPr>
          <p:cNvPr id="2055" name="WordArt 7">
            <a:extLst>
              <a:ext uri="{FF2B5EF4-FFF2-40B4-BE49-F238E27FC236}">
                <a16:creationId xmlns:a16="http://schemas.microsoft.com/office/drawing/2014/main" id="{03E4D5DE-2008-4971-99A0-938C92B5B7E9}"/>
              </a:ext>
            </a:extLst>
          </p:cNvPr>
          <p:cNvSpPr>
            <a:spLocks noChangeArrowheads="1" noChangeShapeType="1" noTextEdit="1"/>
          </p:cNvSpPr>
          <p:nvPr/>
        </p:nvSpPr>
        <p:spPr bwMode="auto">
          <a:xfrm>
            <a:off x="2819400" y="2133600"/>
            <a:ext cx="3581400" cy="1557338"/>
          </a:xfrm>
          <a:prstGeom prst="rect">
            <a:avLst/>
          </a:prstGeom>
        </p:spPr>
        <p:txBody>
          <a:bodyPr wrap="none" fromWordArt="1">
            <a:prstTxWarp prst="textPlain">
              <a:avLst>
                <a:gd name="adj" fmla="val 50000"/>
              </a:avLst>
            </a:prstTxWarp>
          </a:bodyPr>
          <a:lstStyle/>
          <a:p>
            <a:pPr algn="ctr"/>
            <a:r>
              <a:rPr lang="en-GB" sz="3600" kern="10">
                <a:ln w="9525">
                  <a:solidFill>
                    <a:srgbClr val="008000"/>
                  </a:solidFill>
                  <a:round/>
                  <a:headEnd/>
                  <a:tailEnd/>
                </a:ln>
                <a:blipFill dpi="0" rotWithShape="0">
                  <a:blip r:embed="rId7"/>
                  <a:srcRect/>
                  <a:tile tx="0" ty="0" sx="100000" sy="100000" flip="none" algn="tl"/>
                </a:blipFill>
                <a:effectLst>
                  <a:outerShdw dist="563972" dir="14049741" sx="125000" sy="125000" algn="tl" rotWithShape="0">
                    <a:srgbClr val="C7DFD3"/>
                  </a:outerShdw>
                </a:effectLst>
                <a:cs typeface="Times New Roman" panose="02020603050405020304" pitchFamily="18" charset="0"/>
              </a:rPr>
              <a:t>Radioactivity</a:t>
            </a:r>
          </a:p>
        </p:txBody>
      </p:sp>
    </p:spTree>
  </p:cSld>
  <p:clrMapOvr>
    <a:overrideClrMapping bg1="lt1" tx1="dk1" bg2="lt2" tx2="dk2" accent1="accent1" accent2="accent2" accent3="accent3" accent4="accent4" accent5="accent5" accent6="accent6" hlink="hlink" folHlink="folHlink"/>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nodeType="afterEffect">
                                  <p:stCondLst>
                                    <p:cond delay="0"/>
                                  </p:stCondLst>
                                  <p:childTnLst>
                                    <p:set>
                                      <p:cBhvr>
                                        <p:cTn id="6" dur="1" fill="hold">
                                          <p:stCondLst>
                                            <p:cond delay="499"/>
                                          </p:stCondLst>
                                        </p:cTn>
                                        <p:tgtEl>
                                          <p:spTgt spid="2050"/>
                                        </p:tgtEl>
                                        <p:attrNameLst>
                                          <p:attrName>style.visibility</p:attrName>
                                        </p:attrNameLst>
                                      </p:cBhvr>
                                      <p:to>
                                        <p:strVal val="visible"/>
                                      </p:to>
                                    </p:set>
                                    <p:anim to="" calcmode="lin" valueType="num">
                                      <p:cBhvr>
                                        <p:cTn id="7" dur="1" fill="hold"/>
                                        <p:tgtEl>
                                          <p:spTgt spid="2050"/>
                                        </p:tgtEl>
                                        <p:attrNameLst>
                                          <p:attrName/>
                                        </p:attrNameLst>
                                      </p:cBhvr>
                                    </p:anim>
                                  </p:childTnLst>
                                </p:cTn>
                              </p:par>
                            </p:childTnLst>
                          </p:cTn>
                        </p:par>
                        <p:par>
                          <p:cTn id="8" fill="hold" nodeType="afterGroup">
                            <p:stCondLst>
                              <p:cond delay="500"/>
                            </p:stCondLst>
                            <p:childTnLst>
                              <p:par>
                                <p:cTn id="9" presetID="24" presetClass="entr" presetSubtype="0" fill="hold" nodeType="afterEffect">
                                  <p:stCondLst>
                                    <p:cond delay="0"/>
                                  </p:stCondLst>
                                  <p:childTnLst>
                                    <p:set>
                                      <p:cBhvr>
                                        <p:cTn id="10" dur="1" fill="hold">
                                          <p:stCondLst>
                                            <p:cond delay="499"/>
                                          </p:stCondLst>
                                        </p:cTn>
                                        <p:tgtEl>
                                          <p:spTgt spid="2055"/>
                                        </p:tgtEl>
                                        <p:attrNameLst>
                                          <p:attrName>style.visibility</p:attrName>
                                        </p:attrNameLst>
                                      </p:cBhvr>
                                      <p:to>
                                        <p:strVal val="visible"/>
                                      </p:to>
                                    </p:set>
                                    <p:anim to="" calcmode="lin" valueType="num">
                                      <p:cBhvr>
                                        <p:cTn id="11" dur="1" fill="hold"/>
                                        <p:tgtEl>
                                          <p:spTgt spid="2055"/>
                                        </p:tgtEl>
                                        <p:attrNameLst>
                                          <p:attrName/>
                                        </p:attrNameLst>
                                      </p:cBhvr>
                                    </p:anim>
                                  </p:childTnLst>
                                </p:cTn>
                              </p:par>
                            </p:childTnLst>
                          </p:cTn>
                        </p:par>
                        <p:par>
                          <p:cTn id="12" fill="hold" nodeType="afterGroup">
                            <p:stCondLst>
                              <p:cond delay="1000"/>
                            </p:stCondLst>
                            <p:childTnLst>
                              <p:par>
                                <p:cTn id="13" presetID="24" presetClass="entr" presetSubtype="0" fill="hold" grpId="0" nodeType="afterEffect">
                                  <p:stCondLst>
                                    <p:cond delay="0"/>
                                  </p:stCondLst>
                                  <p:childTnLst>
                                    <p:set>
                                      <p:cBhvr>
                                        <p:cTn id="14" dur="1" fill="hold">
                                          <p:stCondLst>
                                            <p:cond delay="499"/>
                                          </p:stCondLst>
                                        </p:cTn>
                                        <p:tgtEl>
                                          <p:spTgt spid="2054">
                                            <p:txEl>
                                              <p:pRg st="0" end="0"/>
                                            </p:txEl>
                                          </p:spTgt>
                                        </p:tgtEl>
                                        <p:attrNameLst>
                                          <p:attrName>style.visibility</p:attrName>
                                        </p:attrNameLst>
                                      </p:cBhvr>
                                      <p:to>
                                        <p:strVal val="visible"/>
                                      </p:to>
                                    </p:set>
                                    <p:anim to="" calcmode="lin" valueType="num">
                                      <p:cBhvr>
                                        <p:cTn id="15" dur="1" fill="hold"/>
                                        <p:tgtEl>
                                          <p:spTgt spid="2054">
                                            <p:txEl>
                                              <p:pRg st="0" end="0"/>
                                            </p:txEl>
                                          </p:spTgt>
                                        </p:tgtEl>
                                        <p:attrNameLst>
                                          <p:attrName/>
                                        </p:attrNameLst>
                                      </p:cBhvr>
                                    </p:anim>
                                  </p:childTnLst>
                                </p:cTn>
                              </p:par>
                            </p:childTnLst>
                          </p:cTn>
                        </p:par>
                        <p:par>
                          <p:cTn id="16" fill="hold" nodeType="afterGroup">
                            <p:stCondLst>
                              <p:cond delay="1500"/>
                            </p:stCondLst>
                            <p:childTnLst>
                              <p:par>
                                <p:cTn id="17" presetID="24" presetClass="entr" presetSubtype="0" fill="hold" grpId="0" nodeType="afterEffect">
                                  <p:stCondLst>
                                    <p:cond delay="0"/>
                                  </p:stCondLst>
                                  <p:childTnLst>
                                    <p:set>
                                      <p:cBhvr>
                                        <p:cTn id="18" dur="1" fill="hold">
                                          <p:stCondLst>
                                            <p:cond delay="499"/>
                                          </p:stCondLst>
                                        </p:cTn>
                                        <p:tgtEl>
                                          <p:spTgt spid="2054">
                                            <p:txEl>
                                              <p:pRg st="1" end="1"/>
                                            </p:txEl>
                                          </p:spTgt>
                                        </p:tgtEl>
                                        <p:attrNameLst>
                                          <p:attrName>style.visibility</p:attrName>
                                        </p:attrNameLst>
                                      </p:cBhvr>
                                      <p:to>
                                        <p:strVal val="visible"/>
                                      </p:to>
                                    </p:set>
                                    <p:anim to="" calcmode="lin" valueType="num">
                                      <p:cBhvr>
                                        <p:cTn id="19" dur="1" fill="hold"/>
                                        <p:tgtEl>
                                          <p:spTgt spid="2054">
                                            <p:txEl>
                                              <p:pRg st="1" end="1"/>
                                            </p:txEl>
                                          </p:spTgt>
                                        </p:tgtEl>
                                        <p:attrNameLst>
                                          <p:attrName/>
                                        </p:attrNameLst>
                                      </p:cBhvr>
                                    </p:anim>
                                  </p:childTnLst>
                                </p:cTn>
                              </p:par>
                            </p:childTnLst>
                          </p:cTn>
                        </p:par>
                        <p:par>
                          <p:cTn id="20" fill="hold" nodeType="afterGroup">
                            <p:stCondLst>
                              <p:cond delay="2000"/>
                            </p:stCondLst>
                            <p:childTnLst>
                              <p:par>
                                <p:cTn id="21" presetID="24" presetClass="entr" presetSubtype="0" fill="hold" grpId="0" nodeType="afterEffect">
                                  <p:stCondLst>
                                    <p:cond delay="0"/>
                                  </p:stCondLst>
                                  <p:childTnLst>
                                    <p:set>
                                      <p:cBhvr>
                                        <p:cTn id="22" dur="1" fill="hold">
                                          <p:stCondLst>
                                            <p:cond delay="499"/>
                                          </p:stCondLst>
                                        </p:cTn>
                                        <p:tgtEl>
                                          <p:spTgt spid="2054">
                                            <p:txEl>
                                              <p:pRg st="2" end="2"/>
                                            </p:txEl>
                                          </p:spTgt>
                                        </p:tgtEl>
                                        <p:attrNameLst>
                                          <p:attrName>style.visibility</p:attrName>
                                        </p:attrNameLst>
                                      </p:cBhvr>
                                      <p:to>
                                        <p:strVal val="visible"/>
                                      </p:to>
                                    </p:set>
                                    <p:anim to="" calcmode="lin" valueType="num">
                                      <p:cBhvr>
                                        <p:cTn id="23" dur="1" fill="hold"/>
                                        <p:tgtEl>
                                          <p:spTgt spid="2054">
                                            <p:txEl>
                                              <p:pRg st="2" end="2"/>
                                            </p:txEl>
                                          </p:spTgt>
                                        </p:tgtEl>
                                        <p:attrNameLst>
                                          <p:attrName/>
                                        </p:attrNameLst>
                                      </p:cBhvr>
                                    </p:anim>
                                  </p:childTnLst>
                                </p:cTn>
                              </p:par>
                            </p:childTnLst>
                          </p:cTn>
                        </p:par>
                        <p:par>
                          <p:cTn id="24" fill="hold" nodeType="afterGroup">
                            <p:stCondLst>
                              <p:cond delay="2500"/>
                            </p:stCondLst>
                            <p:childTnLst>
                              <p:par>
                                <p:cTn id="25" presetID="24" presetClass="entr" presetSubtype="0" fill="hold" grpId="0" nodeType="afterEffect">
                                  <p:stCondLst>
                                    <p:cond delay="0"/>
                                  </p:stCondLst>
                                  <p:childTnLst>
                                    <p:set>
                                      <p:cBhvr>
                                        <p:cTn id="26" dur="1" fill="hold">
                                          <p:stCondLst>
                                            <p:cond delay="499"/>
                                          </p:stCondLst>
                                        </p:cTn>
                                        <p:tgtEl>
                                          <p:spTgt spid="2054">
                                            <p:txEl>
                                              <p:pRg st="3" end="3"/>
                                            </p:txEl>
                                          </p:spTgt>
                                        </p:tgtEl>
                                        <p:attrNameLst>
                                          <p:attrName>style.visibility</p:attrName>
                                        </p:attrNameLst>
                                      </p:cBhvr>
                                      <p:to>
                                        <p:strVal val="visible"/>
                                      </p:to>
                                    </p:set>
                                    <p:anim to="" calcmode="lin" valueType="num">
                                      <p:cBhvr>
                                        <p:cTn id="27" dur="1" fill="hold"/>
                                        <p:tgtEl>
                                          <p:spTgt spid="205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4" grpId="0" build="p" autoUpdateAnimBg="0" advAuto="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51202" name="Text Box 2">
            <a:extLst>
              <a:ext uri="{FF2B5EF4-FFF2-40B4-BE49-F238E27FC236}">
                <a16:creationId xmlns:a16="http://schemas.microsoft.com/office/drawing/2014/main" id="{4C3EDCDF-481D-4D2B-BCFB-D464B56EEF7F}"/>
              </a:ext>
            </a:extLst>
          </p:cNvPr>
          <p:cNvSpPr txBox="1">
            <a:spLocks noChangeArrowheads="1"/>
          </p:cNvSpPr>
          <p:nvPr/>
        </p:nvSpPr>
        <p:spPr bwMode="auto">
          <a:xfrm>
            <a:off x="0" y="1254125"/>
            <a:ext cx="9144000"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60000"/>
              </a:lnSpc>
              <a:spcBef>
                <a:spcPct val="50000"/>
              </a:spcBef>
            </a:pPr>
            <a:r>
              <a:rPr lang="en-GB" altLang="en-US" b="1"/>
              <a:t>Alpha particles are helium nuclei.</a:t>
            </a:r>
          </a:p>
          <a:p>
            <a:pPr>
              <a:lnSpc>
                <a:spcPct val="60000"/>
              </a:lnSpc>
              <a:spcBef>
                <a:spcPct val="50000"/>
              </a:spcBef>
            </a:pPr>
            <a:r>
              <a:rPr lang="en-GB" altLang="en-US" b="1"/>
              <a:t>They both have 2 neutrons and 2 protons, and are therefore positive.</a:t>
            </a:r>
          </a:p>
          <a:p>
            <a:pPr>
              <a:spcBef>
                <a:spcPct val="50000"/>
              </a:spcBef>
            </a:pPr>
            <a:r>
              <a:rPr lang="en-GB" altLang="en-US" b="1"/>
              <a:t>Alpha particles have the symbol:</a:t>
            </a:r>
          </a:p>
        </p:txBody>
      </p:sp>
      <p:graphicFrame>
        <p:nvGraphicFramePr>
          <p:cNvPr id="51203" name="Object 3">
            <a:extLst>
              <a:ext uri="{FF2B5EF4-FFF2-40B4-BE49-F238E27FC236}">
                <a16:creationId xmlns:a16="http://schemas.microsoft.com/office/drawing/2014/main" id="{EB7FA286-567B-4B75-B637-E4AC057AF442}"/>
              </a:ext>
            </a:extLst>
          </p:cNvPr>
          <p:cNvGraphicFramePr>
            <a:graphicFrameLocks noChangeAspect="1"/>
          </p:cNvGraphicFramePr>
          <p:nvPr/>
        </p:nvGraphicFramePr>
        <p:xfrm>
          <a:off x="4648200" y="1981200"/>
          <a:ext cx="609600" cy="685800"/>
        </p:xfrm>
        <a:graphic>
          <a:graphicData uri="http://schemas.openxmlformats.org/presentationml/2006/ole">
            <mc:AlternateContent xmlns:mc="http://schemas.openxmlformats.org/markup-compatibility/2006">
              <mc:Choice xmlns:v="urn:schemas-microsoft-com:vml" Requires="v">
                <p:oleObj spid="_x0000_s51210" name="Equation" r:id="rId3" imgW="203040" imgH="228600" progId="Equation.3">
                  <p:embed/>
                </p:oleObj>
              </mc:Choice>
              <mc:Fallback>
                <p:oleObj name="Equation" r:id="rId3" imgW="203040" imgH="2286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1981200"/>
                        <a:ext cx="609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04" name="Text Box 4">
            <a:extLst>
              <a:ext uri="{FF2B5EF4-FFF2-40B4-BE49-F238E27FC236}">
                <a16:creationId xmlns:a16="http://schemas.microsoft.com/office/drawing/2014/main" id="{9FC2CF14-1720-476E-9EE0-1C9BF41DE131}"/>
              </a:ext>
            </a:extLst>
          </p:cNvPr>
          <p:cNvSpPr txBox="1">
            <a:spLocks noChangeArrowheads="1"/>
          </p:cNvSpPr>
          <p:nvPr/>
        </p:nvSpPr>
        <p:spPr bwMode="auto">
          <a:xfrm>
            <a:off x="0" y="2971800"/>
            <a:ext cx="91440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Beta particles are fast moving electrons which come from within the nucleus of the atom.  (A neutron splits into a proton and an electron)</a:t>
            </a:r>
          </a:p>
          <a:p>
            <a:pPr>
              <a:spcBef>
                <a:spcPct val="50000"/>
              </a:spcBef>
            </a:pPr>
            <a:r>
              <a:rPr lang="en-GB" altLang="en-US" b="1"/>
              <a:t>Beta particles have the symbol:</a:t>
            </a:r>
          </a:p>
        </p:txBody>
      </p:sp>
      <p:graphicFrame>
        <p:nvGraphicFramePr>
          <p:cNvPr id="51205" name="Object 5">
            <a:extLst>
              <a:ext uri="{FF2B5EF4-FFF2-40B4-BE49-F238E27FC236}">
                <a16:creationId xmlns:a16="http://schemas.microsoft.com/office/drawing/2014/main" id="{807F4C04-512B-41EF-B52E-41188D4FE923}"/>
              </a:ext>
            </a:extLst>
          </p:cNvPr>
          <p:cNvGraphicFramePr>
            <a:graphicFrameLocks noChangeAspect="1"/>
          </p:cNvGraphicFramePr>
          <p:nvPr/>
        </p:nvGraphicFramePr>
        <p:xfrm>
          <a:off x="4343400" y="3886200"/>
          <a:ext cx="762000" cy="657225"/>
        </p:xfrm>
        <a:graphic>
          <a:graphicData uri="http://schemas.openxmlformats.org/presentationml/2006/ole">
            <mc:AlternateContent xmlns:mc="http://schemas.openxmlformats.org/markup-compatibility/2006">
              <mc:Choice xmlns:v="urn:schemas-microsoft-com:vml" Requires="v">
                <p:oleObj spid="_x0000_s51211" name="Equation" r:id="rId5" imgW="266400" imgH="228600" progId="Equation.3">
                  <p:embed/>
                </p:oleObj>
              </mc:Choice>
              <mc:Fallback>
                <p:oleObj name="Equation" r:id="rId5" imgW="266400" imgH="2286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3886200"/>
                        <a:ext cx="762000" cy="65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06" name="Text Box 6">
            <a:extLst>
              <a:ext uri="{FF2B5EF4-FFF2-40B4-BE49-F238E27FC236}">
                <a16:creationId xmlns:a16="http://schemas.microsoft.com/office/drawing/2014/main" id="{DEE01A16-F4A6-495D-8AE7-B31C2CD7324A}"/>
              </a:ext>
            </a:extLst>
          </p:cNvPr>
          <p:cNvSpPr txBox="1">
            <a:spLocks noChangeArrowheads="1"/>
          </p:cNvSpPr>
          <p:nvPr/>
        </p:nvSpPr>
        <p:spPr bwMode="auto">
          <a:xfrm>
            <a:off x="0" y="4648200"/>
            <a:ext cx="9144000" cy="173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Gamma rays are caused by energy changes in the nuclei.  They have no mass or charge.  These rays are electromagnetic radiation which carries energy from the nucleus.</a:t>
            </a:r>
          </a:p>
          <a:p>
            <a:pPr>
              <a:spcBef>
                <a:spcPct val="50000"/>
              </a:spcBef>
            </a:pPr>
            <a:r>
              <a:rPr lang="en-GB" altLang="en-US" b="1"/>
              <a:t>Gamma rays have the symbol:</a:t>
            </a:r>
          </a:p>
        </p:txBody>
      </p:sp>
      <p:graphicFrame>
        <p:nvGraphicFramePr>
          <p:cNvPr id="51207" name="Object 7">
            <a:extLst>
              <a:ext uri="{FF2B5EF4-FFF2-40B4-BE49-F238E27FC236}">
                <a16:creationId xmlns:a16="http://schemas.microsoft.com/office/drawing/2014/main" id="{AAC8514D-A330-451D-BA51-3AB832DC49EA}"/>
              </a:ext>
            </a:extLst>
          </p:cNvPr>
          <p:cNvGraphicFramePr>
            <a:graphicFrameLocks noChangeAspect="1"/>
          </p:cNvGraphicFramePr>
          <p:nvPr/>
        </p:nvGraphicFramePr>
        <p:xfrm>
          <a:off x="4572000" y="5715000"/>
          <a:ext cx="412750" cy="685800"/>
        </p:xfrm>
        <a:graphic>
          <a:graphicData uri="http://schemas.openxmlformats.org/presentationml/2006/ole">
            <mc:AlternateContent xmlns:mc="http://schemas.openxmlformats.org/markup-compatibility/2006">
              <mc:Choice xmlns:v="urn:schemas-microsoft-com:vml" Requires="v">
                <p:oleObj spid="_x0000_s51212" name="Document" r:id="rId7" imgW="5486400" imgH="155520" progId="Word.Document.8">
                  <p:embed/>
                </p:oleObj>
              </mc:Choice>
              <mc:Fallback>
                <p:oleObj name="Document" r:id="rId7" imgW="5486400" imgH="155520" progId="Word.Document.8">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0" y="5715000"/>
                        <a:ext cx="41275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08" name="Text Box 8">
            <a:extLst>
              <a:ext uri="{FF2B5EF4-FFF2-40B4-BE49-F238E27FC236}">
                <a16:creationId xmlns:a16="http://schemas.microsoft.com/office/drawing/2014/main" id="{926803C5-358E-4B46-B115-D62609218382}"/>
              </a:ext>
            </a:extLst>
          </p:cNvPr>
          <p:cNvSpPr txBox="1">
            <a:spLocks noChangeArrowheads="1"/>
          </p:cNvSpPr>
          <p:nvPr/>
        </p:nvSpPr>
        <p:spPr bwMode="auto">
          <a:xfrm>
            <a:off x="0" y="152400"/>
            <a:ext cx="91440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60000"/>
              </a:lnSpc>
              <a:spcBef>
                <a:spcPct val="50000"/>
              </a:spcBef>
            </a:pPr>
            <a:r>
              <a:rPr lang="en-GB" altLang="en-US" b="1"/>
              <a:t>There are three types of nuclear radiation:</a:t>
            </a:r>
          </a:p>
        </p:txBody>
      </p:sp>
      <p:sp>
        <p:nvSpPr>
          <p:cNvPr id="51209" name="Text Box 9">
            <a:extLst>
              <a:ext uri="{FF2B5EF4-FFF2-40B4-BE49-F238E27FC236}">
                <a16:creationId xmlns:a16="http://schemas.microsoft.com/office/drawing/2014/main" id="{B5761FCA-1E3D-4114-8467-AD2DEAE1186E}"/>
              </a:ext>
            </a:extLst>
          </p:cNvPr>
          <p:cNvSpPr txBox="1">
            <a:spLocks noChangeArrowheads="1"/>
          </p:cNvSpPr>
          <p:nvPr/>
        </p:nvSpPr>
        <p:spPr bwMode="auto">
          <a:xfrm>
            <a:off x="0" y="609600"/>
            <a:ext cx="91440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60000"/>
              </a:lnSpc>
              <a:spcBef>
                <a:spcPct val="50000"/>
              </a:spcBef>
            </a:pPr>
            <a:r>
              <a:rPr lang="en-GB" altLang="en-US" b="1"/>
              <a:t>	 alpha (</a:t>
            </a:r>
            <a:r>
              <a:rPr lang="en-GB" altLang="en-US" b="1">
                <a:latin typeface="Symbol" panose="05050102010706020507" pitchFamily="18" charset="2"/>
              </a:rPr>
              <a:t>a</a:t>
            </a:r>
            <a:r>
              <a:rPr lang="en-GB" altLang="en-US" b="1"/>
              <a:t>)                   beta (</a:t>
            </a:r>
            <a:r>
              <a:rPr lang="en-GB" altLang="en-US" b="1">
                <a:latin typeface="Symbol" panose="05050102010706020507" pitchFamily="18" charset="2"/>
              </a:rPr>
              <a:t>b</a:t>
            </a:r>
            <a:r>
              <a:rPr lang="en-GB" altLang="en-US" b="1"/>
              <a:t>)                  gamma (</a:t>
            </a:r>
            <a:r>
              <a:rPr lang="en-GB" altLang="en-US" b="1">
                <a:latin typeface="Symbol" panose="05050102010706020507" pitchFamily="18" charset="2"/>
              </a:rPr>
              <a:t>g</a:t>
            </a:r>
            <a:r>
              <a:rPr lang="en-GB" altLang="en-US" b="1"/>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51208">
                                            <p:txEl>
                                              <p:pRg st="0" end="0"/>
                                            </p:txEl>
                                          </p:spTgt>
                                        </p:tgtEl>
                                        <p:attrNameLst>
                                          <p:attrName>style.visibility</p:attrName>
                                        </p:attrNameLst>
                                      </p:cBhvr>
                                      <p:to>
                                        <p:strVal val="visible"/>
                                      </p:to>
                                    </p:set>
                                    <p:anim to="" calcmode="lin" valueType="num">
                                      <p:cBhvr>
                                        <p:cTn id="7" dur="1" fill="hold"/>
                                        <p:tgtEl>
                                          <p:spTgt spid="51208">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iterate type="wd">
                                    <p:tmAbs val="300"/>
                                  </p:iterate>
                                  <p:childTnLst>
                                    <p:set>
                                      <p:cBhvr>
                                        <p:cTn id="11" dur="1" fill="hold">
                                          <p:stCondLst>
                                            <p:cond delay="299"/>
                                          </p:stCondLst>
                                        </p:cTn>
                                        <p:tgtEl>
                                          <p:spTgt spid="51209">
                                            <p:txEl>
                                              <p:pRg st="0" end="0"/>
                                            </p:txEl>
                                          </p:spTgt>
                                        </p:tgtEl>
                                        <p:attrNameLst>
                                          <p:attrName>style.visibility</p:attrName>
                                        </p:attrNameLst>
                                      </p:cBhvr>
                                      <p:to>
                                        <p:strVal val="visible"/>
                                      </p:to>
                                    </p:set>
                                    <p:anim to="" calcmode="lin" valueType="num">
                                      <p:cBhvr>
                                        <p:cTn id="12" dur="1" fill="hold"/>
                                        <p:tgtEl>
                                          <p:spTgt spid="51209">
                                            <p:txEl>
                                              <p:pRg st="0" end="0"/>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51202">
                                            <p:txEl>
                                              <p:pRg st="0" end="0"/>
                                            </p:txEl>
                                          </p:spTgt>
                                        </p:tgtEl>
                                        <p:attrNameLst>
                                          <p:attrName>style.visibility</p:attrName>
                                        </p:attrNameLst>
                                      </p:cBhvr>
                                      <p:to>
                                        <p:strVal val="visible"/>
                                      </p:to>
                                    </p:set>
                                    <p:anim to="" calcmode="lin" valueType="num">
                                      <p:cBhvr>
                                        <p:cTn id="17" dur="1" fill="hold"/>
                                        <p:tgtEl>
                                          <p:spTgt spid="51202">
                                            <p:txEl>
                                              <p:pRg st="0" end="0"/>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51202">
                                            <p:txEl>
                                              <p:pRg st="1" end="1"/>
                                            </p:txEl>
                                          </p:spTgt>
                                        </p:tgtEl>
                                        <p:attrNameLst>
                                          <p:attrName>style.visibility</p:attrName>
                                        </p:attrNameLst>
                                      </p:cBhvr>
                                      <p:to>
                                        <p:strVal val="visible"/>
                                      </p:to>
                                    </p:set>
                                    <p:anim to="" calcmode="lin" valueType="num">
                                      <p:cBhvr>
                                        <p:cTn id="22" dur="1" fill="hold"/>
                                        <p:tgtEl>
                                          <p:spTgt spid="51202">
                                            <p:txEl>
                                              <p:pRg st="1" end="1"/>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51202">
                                            <p:txEl>
                                              <p:pRg st="2" end="2"/>
                                            </p:txEl>
                                          </p:spTgt>
                                        </p:tgtEl>
                                        <p:attrNameLst>
                                          <p:attrName>style.visibility</p:attrName>
                                        </p:attrNameLst>
                                      </p:cBhvr>
                                      <p:to>
                                        <p:strVal val="visible"/>
                                      </p:to>
                                    </p:set>
                                    <p:anim to="" calcmode="lin" valueType="num">
                                      <p:cBhvr>
                                        <p:cTn id="27" dur="1" fill="hold"/>
                                        <p:tgtEl>
                                          <p:spTgt spid="51202">
                                            <p:txEl>
                                              <p:pRg st="2" end="2"/>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nodeType="clickEffect">
                                  <p:stCondLst>
                                    <p:cond delay="0"/>
                                  </p:stCondLst>
                                  <p:childTnLst>
                                    <p:set>
                                      <p:cBhvr>
                                        <p:cTn id="31" dur="1" fill="hold">
                                          <p:stCondLst>
                                            <p:cond delay="499"/>
                                          </p:stCondLst>
                                        </p:cTn>
                                        <p:tgtEl>
                                          <p:spTgt spid="51203"/>
                                        </p:tgtEl>
                                        <p:attrNameLst>
                                          <p:attrName>style.visibility</p:attrName>
                                        </p:attrNameLst>
                                      </p:cBhvr>
                                      <p:to>
                                        <p:strVal val="visible"/>
                                      </p:to>
                                    </p:set>
                                    <p:anim to="" calcmode="lin" valueType="num">
                                      <p:cBhvr>
                                        <p:cTn id="32" dur="1" fill="hold"/>
                                        <p:tgtEl>
                                          <p:spTgt spid="51203"/>
                                        </p:tgtEl>
                                        <p:attrNameLst>
                                          <p:attrName/>
                                        </p:attrNameLst>
                                      </p:cBhvr>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4" presetClass="entr" presetSubtype="0" fill="hold" grpId="0" nodeType="clickEffect">
                                  <p:stCondLst>
                                    <p:cond delay="0"/>
                                  </p:stCondLst>
                                  <p:childTnLst>
                                    <p:set>
                                      <p:cBhvr>
                                        <p:cTn id="36" dur="1" fill="hold">
                                          <p:stCondLst>
                                            <p:cond delay="499"/>
                                          </p:stCondLst>
                                        </p:cTn>
                                        <p:tgtEl>
                                          <p:spTgt spid="51204">
                                            <p:txEl>
                                              <p:pRg st="0" end="0"/>
                                            </p:txEl>
                                          </p:spTgt>
                                        </p:tgtEl>
                                        <p:attrNameLst>
                                          <p:attrName>style.visibility</p:attrName>
                                        </p:attrNameLst>
                                      </p:cBhvr>
                                      <p:to>
                                        <p:strVal val="visible"/>
                                      </p:to>
                                    </p:set>
                                    <p:anim to="" calcmode="lin" valueType="num">
                                      <p:cBhvr>
                                        <p:cTn id="37" dur="1" fill="hold"/>
                                        <p:tgtEl>
                                          <p:spTgt spid="51204">
                                            <p:txEl>
                                              <p:pRg st="0" end="0"/>
                                            </p:txEl>
                                          </p:spTgt>
                                        </p:tgtEl>
                                        <p:attrNameLst>
                                          <p:attrName/>
                                        </p:attrNameLst>
                                      </p:cBhvr>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4" presetClass="entr" presetSubtype="0" fill="hold" grpId="0" nodeType="clickEffect">
                                  <p:stCondLst>
                                    <p:cond delay="0"/>
                                  </p:stCondLst>
                                  <p:childTnLst>
                                    <p:set>
                                      <p:cBhvr>
                                        <p:cTn id="41" dur="1" fill="hold">
                                          <p:stCondLst>
                                            <p:cond delay="499"/>
                                          </p:stCondLst>
                                        </p:cTn>
                                        <p:tgtEl>
                                          <p:spTgt spid="51204">
                                            <p:txEl>
                                              <p:pRg st="1" end="1"/>
                                            </p:txEl>
                                          </p:spTgt>
                                        </p:tgtEl>
                                        <p:attrNameLst>
                                          <p:attrName>style.visibility</p:attrName>
                                        </p:attrNameLst>
                                      </p:cBhvr>
                                      <p:to>
                                        <p:strVal val="visible"/>
                                      </p:to>
                                    </p:set>
                                    <p:anim to="" calcmode="lin" valueType="num">
                                      <p:cBhvr>
                                        <p:cTn id="42" dur="1" fill="hold"/>
                                        <p:tgtEl>
                                          <p:spTgt spid="51204">
                                            <p:txEl>
                                              <p:pRg st="1" end="1"/>
                                            </p:txEl>
                                          </p:spTgt>
                                        </p:tgtEl>
                                        <p:attrNameLst>
                                          <p:attrName/>
                                        </p:attrNameLst>
                                      </p:cBhvr>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4" presetClass="entr" presetSubtype="0" fill="hold" nodeType="clickEffect">
                                  <p:stCondLst>
                                    <p:cond delay="0"/>
                                  </p:stCondLst>
                                  <p:childTnLst>
                                    <p:set>
                                      <p:cBhvr>
                                        <p:cTn id="46" dur="1" fill="hold">
                                          <p:stCondLst>
                                            <p:cond delay="499"/>
                                          </p:stCondLst>
                                        </p:cTn>
                                        <p:tgtEl>
                                          <p:spTgt spid="51205"/>
                                        </p:tgtEl>
                                        <p:attrNameLst>
                                          <p:attrName>style.visibility</p:attrName>
                                        </p:attrNameLst>
                                      </p:cBhvr>
                                      <p:to>
                                        <p:strVal val="visible"/>
                                      </p:to>
                                    </p:set>
                                    <p:anim to="" calcmode="lin" valueType="num">
                                      <p:cBhvr>
                                        <p:cTn id="47" dur="1" fill="hold"/>
                                        <p:tgtEl>
                                          <p:spTgt spid="51205"/>
                                        </p:tgtEl>
                                        <p:attrNameLst>
                                          <p:attrName/>
                                        </p:attrNameLst>
                                      </p:cBhvr>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4" presetClass="entr" presetSubtype="0" fill="hold" grpId="0" nodeType="clickEffect">
                                  <p:stCondLst>
                                    <p:cond delay="0"/>
                                  </p:stCondLst>
                                  <p:childTnLst>
                                    <p:set>
                                      <p:cBhvr>
                                        <p:cTn id="51" dur="1" fill="hold">
                                          <p:stCondLst>
                                            <p:cond delay="499"/>
                                          </p:stCondLst>
                                        </p:cTn>
                                        <p:tgtEl>
                                          <p:spTgt spid="51206">
                                            <p:txEl>
                                              <p:pRg st="0" end="0"/>
                                            </p:txEl>
                                          </p:spTgt>
                                        </p:tgtEl>
                                        <p:attrNameLst>
                                          <p:attrName>style.visibility</p:attrName>
                                        </p:attrNameLst>
                                      </p:cBhvr>
                                      <p:to>
                                        <p:strVal val="visible"/>
                                      </p:to>
                                    </p:set>
                                    <p:anim to="" calcmode="lin" valueType="num">
                                      <p:cBhvr>
                                        <p:cTn id="52" dur="1" fill="hold"/>
                                        <p:tgtEl>
                                          <p:spTgt spid="51206">
                                            <p:txEl>
                                              <p:pRg st="0" end="0"/>
                                            </p:txEl>
                                          </p:spTgt>
                                        </p:tgtEl>
                                        <p:attrNameLst>
                                          <p:attrName/>
                                        </p:attrNameLst>
                                      </p:cBhvr>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4" presetClass="entr" presetSubtype="0" fill="hold" grpId="0" nodeType="clickEffect">
                                  <p:stCondLst>
                                    <p:cond delay="0"/>
                                  </p:stCondLst>
                                  <p:childTnLst>
                                    <p:set>
                                      <p:cBhvr>
                                        <p:cTn id="56" dur="1" fill="hold">
                                          <p:stCondLst>
                                            <p:cond delay="499"/>
                                          </p:stCondLst>
                                        </p:cTn>
                                        <p:tgtEl>
                                          <p:spTgt spid="51206">
                                            <p:txEl>
                                              <p:pRg st="1" end="1"/>
                                            </p:txEl>
                                          </p:spTgt>
                                        </p:tgtEl>
                                        <p:attrNameLst>
                                          <p:attrName>style.visibility</p:attrName>
                                        </p:attrNameLst>
                                      </p:cBhvr>
                                      <p:to>
                                        <p:strVal val="visible"/>
                                      </p:to>
                                    </p:set>
                                    <p:anim to="" calcmode="lin" valueType="num">
                                      <p:cBhvr>
                                        <p:cTn id="57" dur="1" fill="hold"/>
                                        <p:tgtEl>
                                          <p:spTgt spid="51206">
                                            <p:txEl>
                                              <p:pRg st="1" end="1"/>
                                            </p:txEl>
                                          </p:spTgt>
                                        </p:tgtEl>
                                        <p:attrNameLst>
                                          <p:attrName/>
                                        </p:attrNameLst>
                                      </p:cBhvr>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4" presetClass="entr" presetSubtype="0" fill="hold" nodeType="clickEffect">
                                  <p:stCondLst>
                                    <p:cond delay="0"/>
                                  </p:stCondLst>
                                  <p:childTnLst>
                                    <p:set>
                                      <p:cBhvr>
                                        <p:cTn id="61" dur="1" fill="hold">
                                          <p:stCondLst>
                                            <p:cond delay="499"/>
                                          </p:stCondLst>
                                        </p:cTn>
                                        <p:tgtEl>
                                          <p:spTgt spid="51207"/>
                                        </p:tgtEl>
                                        <p:attrNameLst>
                                          <p:attrName>style.visibility</p:attrName>
                                        </p:attrNameLst>
                                      </p:cBhvr>
                                      <p:to>
                                        <p:strVal val="visible"/>
                                      </p:to>
                                    </p:set>
                                    <p:anim to="" calcmode="lin" valueType="num">
                                      <p:cBhvr>
                                        <p:cTn id="62" dur="1" fill="hold"/>
                                        <p:tgtEl>
                                          <p:spTgt spid="5120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build="p" autoUpdateAnimBg="0"/>
      <p:bldP spid="51204" grpId="0" build="p" autoUpdateAnimBg="0"/>
      <p:bldP spid="51206" grpId="0" build="p" autoUpdateAnimBg="0"/>
      <p:bldP spid="51208" grpId="0" build="p" autoUpdateAnimBg="0"/>
      <p:bldP spid="51209"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14339" name="Text Box 3">
            <a:extLst>
              <a:ext uri="{FF2B5EF4-FFF2-40B4-BE49-F238E27FC236}">
                <a16:creationId xmlns:a16="http://schemas.microsoft.com/office/drawing/2014/main" id="{E0E87F87-59AA-42D3-ADA8-81B2C1EB10A8}"/>
              </a:ext>
            </a:extLst>
          </p:cNvPr>
          <p:cNvSpPr txBox="1">
            <a:spLocks noChangeArrowheads="1"/>
          </p:cNvSpPr>
          <p:nvPr/>
        </p:nvSpPr>
        <p:spPr bwMode="auto">
          <a:xfrm>
            <a:off x="0" y="0"/>
            <a:ext cx="9144000" cy="644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three nuclear radiations </a:t>
            </a:r>
            <a:r>
              <a:rPr lang="en-GB" altLang="en-US" b="1">
                <a:latin typeface="Symbol" panose="05050102010706020507" pitchFamily="18" charset="2"/>
              </a:rPr>
              <a:t>a, b, g</a:t>
            </a:r>
            <a:r>
              <a:rPr lang="en-GB" altLang="en-US" b="1"/>
              <a:t>, are called “ionising</a:t>
            </a:r>
            <a:r>
              <a:rPr lang="en-GB" altLang="en-US" b="1">
                <a:latin typeface="Symbol" panose="05050102010706020507" pitchFamily="18" charset="2"/>
              </a:rPr>
              <a:t> </a:t>
            </a:r>
            <a:r>
              <a:rPr lang="en-GB" altLang="en-US" b="1"/>
              <a:t>radiations” because they can produce ions in the medium through which they pass.  </a:t>
            </a:r>
          </a:p>
          <a:p>
            <a:pPr>
              <a:spcBef>
                <a:spcPct val="50000"/>
              </a:spcBef>
            </a:pPr>
            <a:r>
              <a:rPr lang="en-GB" altLang="en-US" b="1"/>
              <a:t>Alpha particles produce a much greater “ionisation density” than beta particles or gamma rays. </a:t>
            </a:r>
          </a:p>
          <a:p>
            <a:pPr>
              <a:spcBef>
                <a:spcPct val="50000"/>
              </a:spcBef>
            </a:pPr>
            <a:endParaRPr lang="en-GB" altLang="en-US" b="1"/>
          </a:p>
          <a:p>
            <a:pPr>
              <a:spcBef>
                <a:spcPct val="50000"/>
              </a:spcBef>
            </a:pPr>
            <a:r>
              <a:rPr lang="en-GB" altLang="en-US" b="1"/>
              <a:t>The energy of the </a:t>
            </a:r>
            <a:r>
              <a:rPr lang="en-GB" altLang="en-US" b="1">
                <a:latin typeface="Symbol" panose="05050102010706020507" pitchFamily="18" charset="2"/>
              </a:rPr>
              <a:t>a, b </a:t>
            </a:r>
            <a:r>
              <a:rPr lang="en-GB" altLang="en-US" b="1"/>
              <a:t>or</a:t>
            </a:r>
            <a:r>
              <a:rPr lang="en-GB" altLang="en-US" b="1">
                <a:latin typeface="Symbol" panose="05050102010706020507" pitchFamily="18" charset="2"/>
              </a:rPr>
              <a:t> g</a:t>
            </a:r>
            <a:r>
              <a:rPr lang="en-GB" altLang="en-US" b="1"/>
              <a:t> may be absorbed in the medium through which they pass.</a:t>
            </a:r>
          </a:p>
          <a:p>
            <a:pPr>
              <a:spcBef>
                <a:spcPct val="50000"/>
              </a:spcBef>
            </a:pPr>
            <a:r>
              <a:rPr lang="en-GB" altLang="en-US" b="1"/>
              <a:t>Alpha particles can be absorbed by a thin piece of paper or roughly 5 cm of air.</a:t>
            </a:r>
          </a:p>
          <a:p>
            <a:pPr>
              <a:spcBef>
                <a:spcPct val="50000"/>
              </a:spcBef>
            </a:pPr>
            <a:r>
              <a:rPr lang="en-GB" altLang="en-US" b="1"/>
              <a:t>Beta particles can be absorbed by a few mm of aluminium or several metres of air.</a:t>
            </a:r>
          </a:p>
          <a:p>
            <a:pPr>
              <a:lnSpc>
                <a:spcPct val="120000"/>
              </a:lnSpc>
              <a:spcBef>
                <a:spcPct val="50000"/>
              </a:spcBef>
            </a:pPr>
            <a:r>
              <a:rPr lang="en-GB" altLang="en-US" b="1"/>
              <a:t>Gamma waves can only be absorbed by a few cm of lead.  Even a thick piece of lead may not absorb all the gamma rays!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4339">
                                            <p:txEl>
                                              <p:pRg st="0" end="0"/>
                                            </p:txEl>
                                          </p:spTgt>
                                        </p:tgtEl>
                                        <p:attrNameLst>
                                          <p:attrName>style.visibility</p:attrName>
                                        </p:attrNameLst>
                                      </p:cBhvr>
                                      <p:to>
                                        <p:strVal val="visible"/>
                                      </p:to>
                                    </p:set>
                                    <p:anim to="" calcmode="lin" valueType="num">
                                      <p:cBhvr>
                                        <p:cTn id="7" dur="1" fill="hold"/>
                                        <p:tgtEl>
                                          <p:spTgt spid="14339">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4339">
                                            <p:txEl>
                                              <p:pRg st="1" end="1"/>
                                            </p:txEl>
                                          </p:spTgt>
                                        </p:tgtEl>
                                        <p:attrNameLst>
                                          <p:attrName>style.visibility</p:attrName>
                                        </p:attrNameLst>
                                      </p:cBhvr>
                                      <p:to>
                                        <p:strVal val="visible"/>
                                      </p:to>
                                    </p:set>
                                    <p:anim to="" calcmode="lin" valueType="num">
                                      <p:cBhvr>
                                        <p:cTn id="12" dur="1" fill="hold"/>
                                        <p:tgtEl>
                                          <p:spTgt spid="14339">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14339">
                                            <p:txEl>
                                              <p:pRg st="3" end="3"/>
                                            </p:txEl>
                                          </p:spTgt>
                                        </p:tgtEl>
                                        <p:attrNameLst>
                                          <p:attrName>style.visibility</p:attrName>
                                        </p:attrNameLst>
                                      </p:cBhvr>
                                      <p:to>
                                        <p:strVal val="visible"/>
                                      </p:to>
                                    </p:set>
                                    <p:anim to="" calcmode="lin" valueType="num">
                                      <p:cBhvr>
                                        <p:cTn id="17" dur="1" fill="hold"/>
                                        <p:tgtEl>
                                          <p:spTgt spid="14339">
                                            <p:txEl>
                                              <p:pRg st="3" end="3"/>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14339">
                                            <p:txEl>
                                              <p:pRg st="4" end="4"/>
                                            </p:txEl>
                                          </p:spTgt>
                                        </p:tgtEl>
                                        <p:attrNameLst>
                                          <p:attrName>style.visibility</p:attrName>
                                        </p:attrNameLst>
                                      </p:cBhvr>
                                      <p:to>
                                        <p:strVal val="visible"/>
                                      </p:to>
                                    </p:set>
                                    <p:anim to="" calcmode="lin" valueType="num">
                                      <p:cBhvr>
                                        <p:cTn id="22" dur="1" fill="hold"/>
                                        <p:tgtEl>
                                          <p:spTgt spid="14339">
                                            <p:txEl>
                                              <p:pRg st="4" end="4"/>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14339">
                                            <p:txEl>
                                              <p:pRg st="5" end="5"/>
                                            </p:txEl>
                                          </p:spTgt>
                                        </p:tgtEl>
                                        <p:attrNameLst>
                                          <p:attrName>style.visibility</p:attrName>
                                        </p:attrNameLst>
                                      </p:cBhvr>
                                      <p:to>
                                        <p:strVal val="visible"/>
                                      </p:to>
                                    </p:set>
                                    <p:anim to="" calcmode="lin" valueType="num">
                                      <p:cBhvr>
                                        <p:cTn id="27" dur="1" fill="hold"/>
                                        <p:tgtEl>
                                          <p:spTgt spid="14339">
                                            <p:txEl>
                                              <p:pRg st="5" end="5"/>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14339">
                                            <p:txEl>
                                              <p:pRg st="6" end="6"/>
                                            </p:txEl>
                                          </p:spTgt>
                                        </p:tgtEl>
                                        <p:attrNameLst>
                                          <p:attrName>style.visibility</p:attrName>
                                        </p:attrNameLst>
                                      </p:cBhvr>
                                      <p:to>
                                        <p:strVal val="visible"/>
                                      </p:to>
                                    </p:set>
                                    <p:anim to="" calcmode="lin" valueType="num">
                                      <p:cBhvr>
                                        <p:cTn id="32" dur="1" fill="hold"/>
                                        <p:tgtEl>
                                          <p:spTgt spid="14339">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grpSp>
        <p:nvGrpSpPr>
          <p:cNvPr id="15362" name="Group 2">
            <a:extLst>
              <a:ext uri="{FF2B5EF4-FFF2-40B4-BE49-F238E27FC236}">
                <a16:creationId xmlns:a16="http://schemas.microsoft.com/office/drawing/2014/main" id="{173585D1-754A-423C-9741-7D54D9CC8714}"/>
              </a:ext>
            </a:extLst>
          </p:cNvPr>
          <p:cNvGrpSpPr>
            <a:grpSpLocks/>
          </p:cNvGrpSpPr>
          <p:nvPr/>
        </p:nvGrpSpPr>
        <p:grpSpPr bwMode="auto">
          <a:xfrm>
            <a:off x="3352800" y="1905000"/>
            <a:ext cx="5410200" cy="2819400"/>
            <a:chOff x="2112" y="1296"/>
            <a:chExt cx="3408" cy="1776"/>
          </a:xfrm>
        </p:grpSpPr>
        <p:sp>
          <p:nvSpPr>
            <p:cNvPr id="15363" name="Rectangle 3">
              <a:extLst>
                <a:ext uri="{FF2B5EF4-FFF2-40B4-BE49-F238E27FC236}">
                  <a16:creationId xmlns:a16="http://schemas.microsoft.com/office/drawing/2014/main" id="{21C53073-6686-465D-9980-38938A5B8488}"/>
                </a:ext>
              </a:extLst>
            </p:cNvPr>
            <p:cNvSpPr>
              <a:spLocks noChangeArrowheads="1"/>
            </p:cNvSpPr>
            <p:nvPr/>
          </p:nvSpPr>
          <p:spPr bwMode="auto">
            <a:xfrm>
              <a:off x="4272" y="1296"/>
              <a:ext cx="1248" cy="1776"/>
            </a:xfrm>
            <a:prstGeom prst="rect">
              <a:avLst/>
            </a:prstGeom>
            <a:gradFill rotWithShape="0">
              <a:gsLst>
                <a:gs pos="0">
                  <a:schemeClr val="tx1"/>
                </a:gs>
                <a:gs pos="100000">
                  <a:schemeClr val="tx1">
                    <a:gamma/>
                    <a:tint val="63922"/>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364" name="Rectangle 4">
              <a:extLst>
                <a:ext uri="{FF2B5EF4-FFF2-40B4-BE49-F238E27FC236}">
                  <a16:creationId xmlns:a16="http://schemas.microsoft.com/office/drawing/2014/main" id="{5178DA17-EFE7-4E46-AD1E-1BEA4C63911B}"/>
                </a:ext>
              </a:extLst>
            </p:cNvPr>
            <p:cNvSpPr>
              <a:spLocks noChangeArrowheads="1"/>
            </p:cNvSpPr>
            <p:nvPr/>
          </p:nvSpPr>
          <p:spPr bwMode="auto">
            <a:xfrm>
              <a:off x="3072" y="1296"/>
              <a:ext cx="240" cy="1776"/>
            </a:xfrm>
            <a:prstGeom prst="rect">
              <a:avLst/>
            </a:prstGeom>
            <a:blipFill dpi="0" rotWithShape="0">
              <a:blip r:embed="rId2"/>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365" name="Line 5">
              <a:extLst>
                <a:ext uri="{FF2B5EF4-FFF2-40B4-BE49-F238E27FC236}">
                  <a16:creationId xmlns:a16="http://schemas.microsoft.com/office/drawing/2014/main" id="{81FF4F60-CC88-4AF7-9F06-3B5F8E1B5927}"/>
                </a:ext>
              </a:extLst>
            </p:cNvPr>
            <p:cNvSpPr>
              <a:spLocks noChangeShapeType="1"/>
            </p:cNvSpPr>
            <p:nvPr/>
          </p:nvSpPr>
          <p:spPr bwMode="auto">
            <a:xfrm>
              <a:off x="2112" y="1296"/>
              <a:ext cx="0" cy="16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5366" name="Text Box 6">
            <a:extLst>
              <a:ext uri="{FF2B5EF4-FFF2-40B4-BE49-F238E27FC236}">
                <a16:creationId xmlns:a16="http://schemas.microsoft.com/office/drawing/2014/main" id="{9930BAEB-424B-4223-BF34-F5CEF9E55722}"/>
              </a:ext>
            </a:extLst>
          </p:cNvPr>
          <p:cNvSpPr txBox="1">
            <a:spLocks noChangeArrowheads="1"/>
          </p:cNvSpPr>
          <p:nvPr/>
        </p:nvSpPr>
        <p:spPr bwMode="auto">
          <a:xfrm>
            <a:off x="2286000" y="4800600"/>
            <a:ext cx="1752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b="1"/>
              <a:t>Thin piece of paper</a:t>
            </a:r>
          </a:p>
        </p:txBody>
      </p:sp>
      <p:sp>
        <p:nvSpPr>
          <p:cNvPr id="15367" name="Text Box 7">
            <a:extLst>
              <a:ext uri="{FF2B5EF4-FFF2-40B4-BE49-F238E27FC236}">
                <a16:creationId xmlns:a16="http://schemas.microsoft.com/office/drawing/2014/main" id="{B2E40D49-3538-4E51-A6C4-28FE200A47C1}"/>
              </a:ext>
            </a:extLst>
          </p:cNvPr>
          <p:cNvSpPr txBox="1">
            <a:spLocks noChangeArrowheads="1"/>
          </p:cNvSpPr>
          <p:nvPr/>
        </p:nvSpPr>
        <p:spPr bwMode="auto">
          <a:xfrm>
            <a:off x="4419600" y="4800600"/>
            <a:ext cx="182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Few mm of aluminium</a:t>
            </a:r>
            <a:endParaRPr lang="en-GB" altLang="en-US"/>
          </a:p>
        </p:txBody>
      </p:sp>
      <p:sp>
        <p:nvSpPr>
          <p:cNvPr id="15368" name="Text Box 8">
            <a:extLst>
              <a:ext uri="{FF2B5EF4-FFF2-40B4-BE49-F238E27FC236}">
                <a16:creationId xmlns:a16="http://schemas.microsoft.com/office/drawing/2014/main" id="{4D4E26E1-E5A3-422C-9095-C911BE4EDB3B}"/>
              </a:ext>
            </a:extLst>
          </p:cNvPr>
          <p:cNvSpPr txBox="1">
            <a:spLocks noChangeArrowheads="1"/>
          </p:cNvSpPr>
          <p:nvPr/>
        </p:nvSpPr>
        <p:spPr bwMode="auto">
          <a:xfrm>
            <a:off x="6781800" y="4876800"/>
            <a:ext cx="259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Few cm of lead</a:t>
            </a:r>
          </a:p>
        </p:txBody>
      </p:sp>
      <p:grpSp>
        <p:nvGrpSpPr>
          <p:cNvPr id="15369" name="Group 9">
            <a:extLst>
              <a:ext uri="{FF2B5EF4-FFF2-40B4-BE49-F238E27FC236}">
                <a16:creationId xmlns:a16="http://schemas.microsoft.com/office/drawing/2014/main" id="{F72780FE-0036-45E3-A4B4-B8C92C28263C}"/>
              </a:ext>
            </a:extLst>
          </p:cNvPr>
          <p:cNvGrpSpPr>
            <a:grpSpLocks/>
          </p:cNvGrpSpPr>
          <p:nvPr/>
        </p:nvGrpSpPr>
        <p:grpSpPr bwMode="auto">
          <a:xfrm>
            <a:off x="381000" y="2209800"/>
            <a:ext cx="7540625" cy="1981200"/>
            <a:chOff x="240" y="1008"/>
            <a:chExt cx="4750" cy="1248"/>
          </a:xfrm>
        </p:grpSpPr>
        <p:pic>
          <p:nvPicPr>
            <p:cNvPr id="15370" name="Picture 10">
              <a:extLst>
                <a:ext uri="{FF2B5EF4-FFF2-40B4-BE49-F238E27FC236}">
                  <a16:creationId xmlns:a16="http://schemas.microsoft.com/office/drawing/2014/main" id="{70CFE796-4052-4354-B746-EC9841FACD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 y="1152"/>
              <a:ext cx="4222" cy="1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71" name="Text Box 11">
              <a:extLst>
                <a:ext uri="{FF2B5EF4-FFF2-40B4-BE49-F238E27FC236}">
                  <a16:creationId xmlns:a16="http://schemas.microsoft.com/office/drawing/2014/main" id="{E4E5A19F-2C4B-4C9F-B0AA-B638D46AE10E}"/>
                </a:ext>
              </a:extLst>
            </p:cNvPr>
            <p:cNvSpPr txBox="1">
              <a:spLocks noChangeArrowheads="1"/>
            </p:cNvSpPr>
            <p:nvPr/>
          </p:nvSpPr>
          <p:spPr bwMode="auto">
            <a:xfrm>
              <a:off x="240" y="1008"/>
              <a:ext cx="5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latin typeface="Symbol" panose="05050102010706020507" pitchFamily="18" charset="2"/>
                </a:rPr>
                <a:t>a </a:t>
              </a:r>
              <a:endParaRPr lang="en-GB" altLang="en-US" b="1"/>
            </a:p>
          </p:txBody>
        </p:sp>
        <p:sp>
          <p:nvSpPr>
            <p:cNvPr id="15372" name="Text Box 12">
              <a:extLst>
                <a:ext uri="{FF2B5EF4-FFF2-40B4-BE49-F238E27FC236}">
                  <a16:creationId xmlns:a16="http://schemas.microsoft.com/office/drawing/2014/main" id="{86D5C749-195C-4941-9B94-7756C771DDD1}"/>
                </a:ext>
              </a:extLst>
            </p:cNvPr>
            <p:cNvSpPr txBox="1">
              <a:spLocks noChangeArrowheads="1"/>
            </p:cNvSpPr>
            <p:nvPr/>
          </p:nvSpPr>
          <p:spPr bwMode="auto">
            <a:xfrm>
              <a:off x="240" y="1440"/>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latin typeface="Symbol" panose="05050102010706020507" pitchFamily="18" charset="2"/>
                </a:rPr>
                <a:t>b</a:t>
              </a:r>
              <a:endParaRPr lang="en-GB" altLang="en-US"/>
            </a:p>
          </p:txBody>
        </p:sp>
        <p:sp>
          <p:nvSpPr>
            <p:cNvPr id="15373" name="Text Box 13">
              <a:extLst>
                <a:ext uri="{FF2B5EF4-FFF2-40B4-BE49-F238E27FC236}">
                  <a16:creationId xmlns:a16="http://schemas.microsoft.com/office/drawing/2014/main" id="{12C7D318-E6A1-45EA-B1A1-260B26A51E84}"/>
                </a:ext>
              </a:extLst>
            </p:cNvPr>
            <p:cNvSpPr txBox="1">
              <a:spLocks noChangeArrowheads="1"/>
            </p:cNvSpPr>
            <p:nvPr/>
          </p:nvSpPr>
          <p:spPr bwMode="auto">
            <a:xfrm>
              <a:off x="240" y="1968"/>
              <a:ext cx="4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latin typeface="Symbol" panose="05050102010706020507" pitchFamily="18" charset="2"/>
                </a:rPr>
                <a:t>g</a:t>
              </a:r>
              <a:endParaRPr lang="en-GB" altLang="en-US"/>
            </a:p>
          </p:txBody>
        </p:sp>
      </p:grpSp>
      <p:sp>
        <p:nvSpPr>
          <p:cNvPr id="15374" name="Text Box 14">
            <a:extLst>
              <a:ext uri="{FF2B5EF4-FFF2-40B4-BE49-F238E27FC236}">
                <a16:creationId xmlns:a16="http://schemas.microsoft.com/office/drawing/2014/main" id="{81AFA8F3-CC16-424D-83A2-B4B6E06D4EC3}"/>
              </a:ext>
            </a:extLst>
          </p:cNvPr>
          <p:cNvSpPr txBox="1">
            <a:spLocks noChangeArrowheads="1"/>
          </p:cNvSpPr>
          <p:nvPr/>
        </p:nvSpPr>
        <p:spPr bwMode="auto">
          <a:xfrm>
            <a:off x="0" y="914400"/>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800" b="1"/>
              <a:t>Absorption of alpha, </a:t>
            </a:r>
            <a:r>
              <a:rPr lang="en-GB" altLang="en-US" sz="2800" b="1">
                <a:latin typeface="Symbol" panose="05050102010706020507" pitchFamily="18" charset="2"/>
              </a:rPr>
              <a:t>a</a:t>
            </a:r>
            <a:r>
              <a:rPr lang="en-GB" altLang="en-US" sz="2800" b="1"/>
              <a:t>, beta, </a:t>
            </a:r>
            <a:r>
              <a:rPr lang="en-GB" altLang="en-US" sz="2800" b="1">
                <a:latin typeface="Symbol" panose="05050102010706020507" pitchFamily="18" charset="2"/>
              </a:rPr>
              <a:t>b,</a:t>
            </a:r>
            <a:r>
              <a:rPr lang="en-GB" altLang="en-US" sz="2800" b="1"/>
              <a:t> and gamma, </a:t>
            </a:r>
            <a:r>
              <a:rPr lang="en-GB" altLang="en-US" sz="2800" b="1">
                <a:latin typeface="Symbol" panose="05050102010706020507" pitchFamily="18" charset="2"/>
              </a:rPr>
              <a:t>g</a:t>
            </a:r>
            <a:endParaRPr lang="en-GB" altLang="en-US" b="1"/>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5374"/>
                                        </p:tgtEl>
                                        <p:attrNameLst>
                                          <p:attrName>style.visibility</p:attrName>
                                        </p:attrNameLst>
                                      </p:cBhvr>
                                      <p:to>
                                        <p:strVal val="visible"/>
                                      </p:to>
                                    </p:set>
                                    <p:anim to="" calcmode="lin" valueType="num">
                                      <p:cBhvr>
                                        <p:cTn id="7" dur="1" fill="hold"/>
                                        <p:tgtEl>
                                          <p:spTgt spid="15374"/>
                                        </p:tgtEl>
                                        <p:attrNameLst>
                                          <p:attrName/>
                                        </p:attrNameLst>
                                      </p:cBhvr>
                                    </p:anim>
                                  </p:childTnLst>
                                </p:cTn>
                              </p:par>
                            </p:childTnLst>
                          </p:cTn>
                        </p:par>
                        <p:par>
                          <p:cTn id="8" fill="hold" nodeType="afterGroup">
                            <p:stCondLst>
                              <p:cond delay="500"/>
                            </p:stCondLst>
                            <p:childTnLst>
                              <p:par>
                                <p:cTn id="9" presetID="2" presetClass="entr" presetSubtype="12" fill="hold" nodeType="afterEffect">
                                  <p:stCondLst>
                                    <p:cond delay="1000"/>
                                  </p:stCondLst>
                                  <p:childTnLst>
                                    <p:set>
                                      <p:cBhvr>
                                        <p:cTn id="10" dur="1" fill="hold">
                                          <p:stCondLst>
                                            <p:cond delay="0"/>
                                          </p:stCondLst>
                                        </p:cTn>
                                        <p:tgtEl>
                                          <p:spTgt spid="15362"/>
                                        </p:tgtEl>
                                        <p:attrNameLst>
                                          <p:attrName>style.visibility</p:attrName>
                                        </p:attrNameLst>
                                      </p:cBhvr>
                                      <p:to>
                                        <p:strVal val="visible"/>
                                      </p:to>
                                    </p:set>
                                    <p:anim calcmode="lin" valueType="num">
                                      <p:cBhvr additive="base">
                                        <p:cTn id="11" dur="500" fill="hold"/>
                                        <p:tgtEl>
                                          <p:spTgt spid="15362"/>
                                        </p:tgtEl>
                                        <p:attrNameLst>
                                          <p:attrName>ppt_x</p:attrName>
                                        </p:attrNameLst>
                                      </p:cBhvr>
                                      <p:tavLst>
                                        <p:tav tm="0">
                                          <p:val>
                                            <p:strVal val="0-#ppt_w/2"/>
                                          </p:val>
                                        </p:tav>
                                        <p:tav tm="100000">
                                          <p:val>
                                            <p:strVal val="#ppt_x"/>
                                          </p:val>
                                        </p:tav>
                                      </p:tavLst>
                                    </p:anim>
                                    <p:anim calcmode="lin" valueType="num">
                                      <p:cBhvr additive="base">
                                        <p:cTn id="12" dur="500" fill="hold"/>
                                        <p:tgtEl>
                                          <p:spTgt spid="15362"/>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5366"/>
                                        </p:tgtEl>
                                        <p:attrNameLst>
                                          <p:attrName>style.visibility</p:attrName>
                                        </p:attrNameLst>
                                      </p:cBhvr>
                                      <p:to>
                                        <p:strVal val="visible"/>
                                      </p:to>
                                    </p:set>
                                    <p:anim calcmode="lin" valueType="num">
                                      <p:cBhvr additive="base">
                                        <p:cTn id="17" dur="500" fill="hold"/>
                                        <p:tgtEl>
                                          <p:spTgt spid="15366"/>
                                        </p:tgtEl>
                                        <p:attrNameLst>
                                          <p:attrName>ppt_x</p:attrName>
                                        </p:attrNameLst>
                                      </p:cBhvr>
                                      <p:tavLst>
                                        <p:tav tm="0">
                                          <p:val>
                                            <p:strVal val="#ppt_x"/>
                                          </p:val>
                                        </p:tav>
                                        <p:tav tm="100000">
                                          <p:val>
                                            <p:strVal val="#ppt_x"/>
                                          </p:val>
                                        </p:tav>
                                      </p:tavLst>
                                    </p:anim>
                                    <p:anim calcmode="lin" valueType="num">
                                      <p:cBhvr additive="base">
                                        <p:cTn id="18" dur="500" fill="hold"/>
                                        <p:tgtEl>
                                          <p:spTgt spid="15366"/>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367"/>
                                        </p:tgtEl>
                                        <p:attrNameLst>
                                          <p:attrName>style.visibility</p:attrName>
                                        </p:attrNameLst>
                                      </p:cBhvr>
                                      <p:to>
                                        <p:strVal val="visible"/>
                                      </p:to>
                                    </p:set>
                                    <p:anim calcmode="lin" valueType="num">
                                      <p:cBhvr additive="base">
                                        <p:cTn id="23" dur="500" fill="hold"/>
                                        <p:tgtEl>
                                          <p:spTgt spid="15367"/>
                                        </p:tgtEl>
                                        <p:attrNameLst>
                                          <p:attrName>ppt_x</p:attrName>
                                        </p:attrNameLst>
                                      </p:cBhvr>
                                      <p:tavLst>
                                        <p:tav tm="0">
                                          <p:val>
                                            <p:strVal val="#ppt_x"/>
                                          </p:val>
                                        </p:tav>
                                        <p:tav tm="100000">
                                          <p:val>
                                            <p:strVal val="#ppt_x"/>
                                          </p:val>
                                        </p:tav>
                                      </p:tavLst>
                                    </p:anim>
                                    <p:anim calcmode="lin" valueType="num">
                                      <p:cBhvr additive="base">
                                        <p:cTn id="24" dur="500" fill="hold"/>
                                        <p:tgtEl>
                                          <p:spTgt spid="15367"/>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5368"/>
                                        </p:tgtEl>
                                        <p:attrNameLst>
                                          <p:attrName>style.visibility</p:attrName>
                                        </p:attrNameLst>
                                      </p:cBhvr>
                                      <p:to>
                                        <p:strVal val="visible"/>
                                      </p:to>
                                    </p:set>
                                    <p:anim calcmode="lin" valueType="num">
                                      <p:cBhvr additive="base">
                                        <p:cTn id="29" dur="500" fill="hold"/>
                                        <p:tgtEl>
                                          <p:spTgt spid="15368"/>
                                        </p:tgtEl>
                                        <p:attrNameLst>
                                          <p:attrName>ppt_x</p:attrName>
                                        </p:attrNameLst>
                                      </p:cBhvr>
                                      <p:tavLst>
                                        <p:tav tm="0">
                                          <p:val>
                                            <p:strVal val="#ppt_x"/>
                                          </p:val>
                                        </p:tav>
                                        <p:tav tm="100000">
                                          <p:val>
                                            <p:strVal val="#ppt_x"/>
                                          </p:val>
                                        </p:tav>
                                      </p:tavLst>
                                    </p:anim>
                                    <p:anim calcmode="lin" valueType="num">
                                      <p:cBhvr additive="base">
                                        <p:cTn id="30" dur="500" fill="hold"/>
                                        <p:tgtEl>
                                          <p:spTgt spid="15368"/>
                                        </p:tgtEl>
                                        <p:attrNameLst>
                                          <p:attrName>ppt_y</p:attrName>
                                        </p:attrNameLst>
                                      </p:cBhvr>
                                      <p:tavLst>
                                        <p:tav tm="0">
                                          <p:val>
                                            <p:strVal val="1+#ppt_h/2"/>
                                          </p:val>
                                        </p:tav>
                                        <p:tav tm="100000">
                                          <p:val>
                                            <p:strVal val="#ppt_y"/>
                                          </p:val>
                                        </p:tav>
                                      </p:tavLst>
                                    </p:anim>
                                  </p:childTnLst>
                                </p:cTn>
                              </p:par>
                            </p:childTnLst>
                          </p:cTn>
                        </p:par>
                        <p:par>
                          <p:cTn id="31" fill="hold" nodeType="afterGroup">
                            <p:stCondLst>
                              <p:cond delay="500"/>
                            </p:stCondLst>
                            <p:childTnLst>
                              <p:par>
                                <p:cTn id="32" presetID="2" presetClass="entr" presetSubtype="8" fill="hold" nodeType="afterEffect">
                                  <p:stCondLst>
                                    <p:cond delay="1000"/>
                                  </p:stCondLst>
                                  <p:childTnLst>
                                    <p:set>
                                      <p:cBhvr>
                                        <p:cTn id="33" dur="1" fill="hold">
                                          <p:stCondLst>
                                            <p:cond delay="0"/>
                                          </p:stCondLst>
                                        </p:cTn>
                                        <p:tgtEl>
                                          <p:spTgt spid="15369"/>
                                        </p:tgtEl>
                                        <p:attrNameLst>
                                          <p:attrName>style.visibility</p:attrName>
                                        </p:attrNameLst>
                                      </p:cBhvr>
                                      <p:to>
                                        <p:strVal val="visible"/>
                                      </p:to>
                                    </p:set>
                                    <p:anim calcmode="lin" valueType="num">
                                      <p:cBhvr additive="base">
                                        <p:cTn id="34" dur="500" fill="hold"/>
                                        <p:tgtEl>
                                          <p:spTgt spid="15369"/>
                                        </p:tgtEl>
                                        <p:attrNameLst>
                                          <p:attrName>ppt_x</p:attrName>
                                        </p:attrNameLst>
                                      </p:cBhvr>
                                      <p:tavLst>
                                        <p:tav tm="0">
                                          <p:val>
                                            <p:strVal val="0-#ppt_w/2"/>
                                          </p:val>
                                        </p:tav>
                                        <p:tav tm="100000">
                                          <p:val>
                                            <p:strVal val="#ppt_x"/>
                                          </p:val>
                                        </p:tav>
                                      </p:tavLst>
                                    </p:anim>
                                    <p:anim calcmode="lin" valueType="num">
                                      <p:cBhvr additive="base">
                                        <p:cTn id="35" dur="500" fill="hold"/>
                                        <p:tgtEl>
                                          <p:spTgt spid="1536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autoUpdateAnimBg="0"/>
      <p:bldP spid="15367" grpId="0" autoUpdateAnimBg="0"/>
      <p:bldP spid="15368" grpId="0" autoUpdateAnimBg="0"/>
      <p:bldP spid="15374"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12290" name="Text Box 2">
            <a:extLst>
              <a:ext uri="{FF2B5EF4-FFF2-40B4-BE49-F238E27FC236}">
                <a16:creationId xmlns:a16="http://schemas.microsoft.com/office/drawing/2014/main" id="{AC1B7890-41F7-4CE5-86CD-40A072F44FE4}"/>
              </a:ext>
            </a:extLst>
          </p:cNvPr>
          <p:cNvSpPr txBox="1">
            <a:spLocks noChangeArrowheads="1"/>
          </p:cNvSpPr>
          <p:nvPr/>
        </p:nvSpPr>
        <p:spPr bwMode="auto">
          <a:xfrm>
            <a:off x="0" y="0"/>
            <a:ext cx="91440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Radiation will “fog” photographic plates.</a:t>
            </a:r>
          </a:p>
          <a:p>
            <a:pPr>
              <a:spcBef>
                <a:spcPct val="50000"/>
              </a:spcBef>
            </a:pPr>
            <a:r>
              <a:rPr lang="en-GB" altLang="en-US" b="1"/>
              <a:t>This is used in film badges, used to monitor a worker’s exposure to different types of radiation.</a:t>
            </a:r>
          </a:p>
        </p:txBody>
      </p:sp>
      <p:grpSp>
        <p:nvGrpSpPr>
          <p:cNvPr id="12291" name="Group 3">
            <a:extLst>
              <a:ext uri="{FF2B5EF4-FFF2-40B4-BE49-F238E27FC236}">
                <a16:creationId xmlns:a16="http://schemas.microsoft.com/office/drawing/2014/main" id="{DA53F90D-640D-4D38-9C36-1D7E92780612}"/>
              </a:ext>
            </a:extLst>
          </p:cNvPr>
          <p:cNvGrpSpPr>
            <a:grpSpLocks/>
          </p:cNvGrpSpPr>
          <p:nvPr/>
        </p:nvGrpSpPr>
        <p:grpSpPr bwMode="auto">
          <a:xfrm>
            <a:off x="1905000" y="1905000"/>
            <a:ext cx="5029200" cy="2133600"/>
            <a:chOff x="1200" y="1200"/>
            <a:chExt cx="3168" cy="1344"/>
          </a:xfrm>
        </p:grpSpPr>
        <p:sp>
          <p:nvSpPr>
            <p:cNvPr id="12292" name="AutoShape 4">
              <a:extLst>
                <a:ext uri="{FF2B5EF4-FFF2-40B4-BE49-F238E27FC236}">
                  <a16:creationId xmlns:a16="http://schemas.microsoft.com/office/drawing/2014/main" id="{22DC7C80-44AD-4C24-A1E3-DAC63F90C664}"/>
                </a:ext>
              </a:extLst>
            </p:cNvPr>
            <p:cNvSpPr>
              <a:spLocks noChangeArrowheads="1"/>
            </p:cNvSpPr>
            <p:nvPr/>
          </p:nvSpPr>
          <p:spPr bwMode="auto">
            <a:xfrm>
              <a:off x="1200" y="1200"/>
              <a:ext cx="3168" cy="1344"/>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293" name="Rectangle 5">
              <a:extLst>
                <a:ext uri="{FF2B5EF4-FFF2-40B4-BE49-F238E27FC236}">
                  <a16:creationId xmlns:a16="http://schemas.microsoft.com/office/drawing/2014/main" id="{D411B501-3C6E-45C5-930F-379EFE3A8BB2}"/>
                </a:ext>
              </a:extLst>
            </p:cNvPr>
            <p:cNvSpPr>
              <a:spLocks noChangeArrowheads="1"/>
            </p:cNvSpPr>
            <p:nvPr/>
          </p:nvSpPr>
          <p:spPr bwMode="auto">
            <a:xfrm>
              <a:off x="2256" y="1392"/>
              <a:ext cx="960" cy="86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294" name="Rectangle 6">
              <a:extLst>
                <a:ext uri="{FF2B5EF4-FFF2-40B4-BE49-F238E27FC236}">
                  <a16:creationId xmlns:a16="http://schemas.microsoft.com/office/drawing/2014/main" id="{F004D18B-0606-41A3-9E83-01F0968AC742}"/>
                </a:ext>
              </a:extLst>
            </p:cNvPr>
            <p:cNvSpPr>
              <a:spLocks noChangeArrowheads="1"/>
            </p:cNvSpPr>
            <p:nvPr/>
          </p:nvSpPr>
          <p:spPr bwMode="auto">
            <a:xfrm>
              <a:off x="1488" y="1392"/>
              <a:ext cx="528" cy="432"/>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295" name="Rectangle 7">
              <a:extLst>
                <a:ext uri="{FF2B5EF4-FFF2-40B4-BE49-F238E27FC236}">
                  <a16:creationId xmlns:a16="http://schemas.microsoft.com/office/drawing/2014/main" id="{F9087867-87A0-4C37-9FD1-873B7C46E79C}"/>
                </a:ext>
              </a:extLst>
            </p:cNvPr>
            <p:cNvSpPr>
              <a:spLocks noChangeArrowheads="1"/>
            </p:cNvSpPr>
            <p:nvPr/>
          </p:nvSpPr>
          <p:spPr bwMode="auto">
            <a:xfrm>
              <a:off x="1488" y="2016"/>
              <a:ext cx="528" cy="432"/>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296" name="Rectangle 8">
              <a:extLst>
                <a:ext uri="{FF2B5EF4-FFF2-40B4-BE49-F238E27FC236}">
                  <a16:creationId xmlns:a16="http://schemas.microsoft.com/office/drawing/2014/main" id="{034B68E9-7020-4156-B437-C7D82FAD49B6}"/>
                </a:ext>
              </a:extLst>
            </p:cNvPr>
            <p:cNvSpPr>
              <a:spLocks noChangeArrowheads="1"/>
            </p:cNvSpPr>
            <p:nvPr/>
          </p:nvSpPr>
          <p:spPr bwMode="auto">
            <a:xfrm>
              <a:off x="3552" y="2016"/>
              <a:ext cx="528" cy="432"/>
            </a:xfrm>
            <a:prstGeom prst="rect">
              <a:avLst/>
            </a:prstGeom>
            <a:gradFill rotWithShape="0">
              <a:gsLst>
                <a:gs pos="0">
                  <a:schemeClr val="tx1"/>
                </a:gs>
                <a:gs pos="100000">
                  <a:schemeClr val="tx1">
                    <a:gamma/>
                    <a:tint val="73725"/>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297" name="Rectangle 9">
              <a:extLst>
                <a:ext uri="{FF2B5EF4-FFF2-40B4-BE49-F238E27FC236}">
                  <a16:creationId xmlns:a16="http://schemas.microsoft.com/office/drawing/2014/main" id="{FFABE13A-CC67-4B48-843D-CACF808BF7A7}"/>
                </a:ext>
              </a:extLst>
            </p:cNvPr>
            <p:cNvSpPr>
              <a:spLocks noChangeArrowheads="1"/>
            </p:cNvSpPr>
            <p:nvPr/>
          </p:nvSpPr>
          <p:spPr bwMode="auto">
            <a:xfrm>
              <a:off x="3552" y="1392"/>
              <a:ext cx="528" cy="432"/>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298" name="Text Box 10">
              <a:extLst>
                <a:ext uri="{FF2B5EF4-FFF2-40B4-BE49-F238E27FC236}">
                  <a16:creationId xmlns:a16="http://schemas.microsoft.com/office/drawing/2014/main" id="{6323CDC1-1615-48B8-B987-8F6C5F20DE4D}"/>
                </a:ext>
              </a:extLst>
            </p:cNvPr>
            <p:cNvSpPr txBox="1">
              <a:spLocks noChangeArrowheads="1"/>
            </p:cNvSpPr>
            <p:nvPr/>
          </p:nvSpPr>
          <p:spPr bwMode="auto">
            <a:xfrm>
              <a:off x="2256" y="1488"/>
              <a:ext cx="960"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b="1"/>
                <a:t>Open</a:t>
              </a:r>
            </a:p>
            <a:p>
              <a:pPr algn="ctr">
                <a:spcBef>
                  <a:spcPct val="50000"/>
                </a:spcBef>
              </a:pPr>
              <a:r>
                <a:rPr lang="en-GB" altLang="en-US" b="1"/>
                <a:t>Window</a:t>
              </a:r>
            </a:p>
          </p:txBody>
        </p:sp>
      </p:grpSp>
      <p:sp>
        <p:nvSpPr>
          <p:cNvPr id="12299" name="Line 11">
            <a:extLst>
              <a:ext uri="{FF2B5EF4-FFF2-40B4-BE49-F238E27FC236}">
                <a16:creationId xmlns:a16="http://schemas.microsoft.com/office/drawing/2014/main" id="{FA62686A-AC3E-49A7-A931-79158F490C1A}"/>
              </a:ext>
            </a:extLst>
          </p:cNvPr>
          <p:cNvSpPr>
            <a:spLocks noChangeShapeType="1"/>
          </p:cNvSpPr>
          <p:nvPr/>
        </p:nvSpPr>
        <p:spPr bwMode="auto">
          <a:xfrm rot="12692073" flipV="1">
            <a:off x="6629400" y="1752600"/>
            <a:ext cx="76200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300" name="Line 12">
            <a:extLst>
              <a:ext uri="{FF2B5EF4-FFF2-40B4-BE49-F238E27FC236}">
                <a16:creationId xmlns:a16="http://schemas.microsoft.com/office/drawing/2014/main" id="{6600EF5E-C124-43CB-99BC-797A0B695961}"/>
              </a:ext>
            </a:extLst>
          </p:cNvPr>
          <p:cNvSpPr>
            <a:spLocks noChangeShapeType="1"/>
          </p:cNvSpPr>
          <p:nvPr/>
        </p:nvSpPr>
        <p:spPr bwMode="auto">
          <a:xfrm rot="-10860005">
            <a:off x="6629400" y="3962400"/>
            <a:ext cx="609600" cy="457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301" name="Line 13">
            <a:extLst>
              <a:ext uri="{FF2B5EF4-FFF2-40B4-BE49-F238E27FC236}">
                <a16:creationId xmlns:a16="http://schemas.microsoft.com/office/drawing/2014/main" id="{4AEB20E0-32D2-44F1-A9E1-7B56AF623858}"/>
              </a:ext>
            </a:extLst>
          </p:cNvPr>
          <p:cNvSpPr>
            <a:spLocks noChangeShapeType="1"/>
          </p:cNvSpPr>
          <p:nvPr/>
        </p:nvSpPr>
        <p:spPr bwMode="auto">
          <a:xfrm rot="10628330" flipH="1">
            <a:off x="1295400" y="3886200"/>
            <a:ext cx="914400" cy="533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302" name="Line 14">
            <a:extLst>
              <a:ext uri="{FF2B5EF4-FFF2-40B4-BE49-F238E27FC236}">
                <a16:creationId xmlns:a16="http://schemas.microsoft.com/office/drawing/2014/main" id="{E7194E3E-8F6B-44D5-ABEF-41F25947728C}"/>
              </a:ext>
            </a:extLst>
          </p:cNvPr>
          <p:cNvSpPr>
            <a:spLocks noChangeShapeType="1"/>
          </p:cNvSpPr>
          <p:nvPr/>
        </p:nvSpPr>
        <p:spPr bwMode="auto">
          <a:xfrm rot="-12662441" flipH="1" flipV="1">
            <a:off x="1219200" y="1981200"/>
            <a:ext cx="838200" cy="685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303" name="Text Box 15">
            <a:extLst>
              <a:ext uri="{FF2B5EF4-FFF2-40B4-BE49-F238E27FC236}">
                <a16:creationId xmlns:a16="http://schemas.microsoft.com/office/drawing/2014/main" id="{E1197704-33E8-41BF-A335-C2CB060DB761}"/>
              </a:ext>
            </a:extLst>
          </p:cNvPr>
          <p:cNvSpPr txBox="1">
            <a:spLocks noChangeArrowheads="1"/>
          </p:cNvSpPr>
          <p:nvPr/>
        </p:nvSpPr>
        <p:spPr bwMode="auto">
          <a:xfrm>
            <a:off x="0" y="1752600"/>
            <a:ext cx="129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0.1 mm plastic</a:t>
            </a:r>
          </a:p>
        </p:txBody>
      </p:sp>
      <p:sp>
        <p:nvSpPr>
          <p:cNvPr id="12304" name="Text Box 16">
            <a:extLst>
              <a:ext uri="{FF2B5EF4-FFF2-40B4-BE49-F238E27FC236}">
                <a16:creationId xmlns:a16="http://schemas.microsoft.com/office/drawing/2014/main" id="{008DA251-2BD1-4F00-B12B-15AF4E3E48A3}"/>
              </a:ext>
            </a:extLst>
          </p:cNvPr>
          <p:cNvSpPr txBox="1">
            <a:spLocks noChangeArrowheads="1"/>
          </p:cNvSpPr>
          <p:nvPr/>
        </p:nvSpPr>
        <p:spPr bwMode="auto">
          <a:xfrm>
            <a:off x="685800" y="4343400"/>
            <a:ext cx="1676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0.1 mm aluminium</a:t>
            </a:r>
          </a:p>
        </p:txBody>
      </p:sp>
      <p:sp>
        <p:nvSpPr>
          <p:cNvPr id="12305" name="Text Box 17">
            <a:extLst>
              <a:ext uri="{FF2B5EF4-FFF2-40B4-BE49-F238E27FC236}">
                <a16:creationId xmlns:a16="http://schemas.microsoft.com/office/drawing/2014/main" id="{CB3BBCE6-35F5-40BC-A3A1-47C190622D53}"/>
              </a:ext>
            </a:extLst>
          </p:cNvPr>
          <p:cNvSpPr txBox="1">
            <a:spLocks noChangeArrowheads="1"/>
          </p:cNvSpPr>
          <p:nvPr/>
        </p:nvSpPr>
        <p:spPr bwMode="auto">
          <a:xfrm>
            <a:off x="7391400" y="1524000"/>
            <a:ext cx="1752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0.3 mm aluminium</a:t>
            </a:r>
          </a:p>
        </p:txBody>
      </p:sp>
      <p:sp>
        <p:nvSpPr>
          <p:cNvPr id="12306" name="Text Box 18">
            <a:extLst>
              <a:ext uri="{FF2B5EF4-FFF2-40B4-BE49-F238E27FC236}">
                <a16:creationId xmlns:a16="http://schemas.microsoft.com/office/drawing/2014/main" id="{DB3ACD67-2EA9-42B6-9D6D-E84781CA9722}"/>
              </a:ext>
            </a:extLst>
          </p:cNvPr>
          <p:cNvSpPr txBox="1">
            <a:spLocks noChangeArrowheads="1"/>
          </p:cNvSpPr>
          <p:nvPr/>
        </p:nvSpPr>
        <p:spPr bwMode="auto">
          <a:xfrm>
            <a:off x="7391400" y="4343400"/>
            <a:ext cx="152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1 mm lead</a:t>
            </a:r>
          </a:p>
        </p:txBody>
      </p:sp>
      <p:sp>
        <p:nvSpPr>
          <p:cNvPr id="12307" name="Text Box 19">
            <a:extLst>
              <a:ext uri="{FF2B5EF4-FFF2-40B4-BE49-F238E27FC236}">
                <a16:creationId xmlns:a16="http://schemas.microsoft.com/office/drawing/2014/main" id="{B6A36B0A-64DB-4675-A049-FDB4C588F8E0}"/>
              </a:ext>
            </a:extLst>
          </p:cNvPr>
          <p:cNvSpPr txBox="1">
            <a:spLocks noChangeArrowheads="1"/>
          </p:cNvSpPr>
          <p:nvPr/>
        </p:nvSpPr>
        <p:spPr bwMode="auto">
          <a:xfrm>
            <a:off x="7010400" y="28956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Film badge</a:t>
            </a:r>
          </a:p>
        </p:txBody>
      </p:sp>
      <p:sp>
        <p:nvSpPr>
          <p:cNvPr id="12308" name="Text Box 20">
            <a:extLst>
              <a:ext uri="{FF2B5EF4-FFF2-40B4-BE49-F238E27FC236}">
                <a16:creationId xmlns:a16="http://schemas.microsoft.com/office/drawing/2014/main" id="{05745318-5A61-48CB-A11F-2F60FA31EFC9}"/>
              </a:ext>
            </a:extLst>
          </p:cNvPr>
          <p:cNvSpPr txBox="1">
            <a:spLocks noChangeArrowheads="1"/>
          </p:cNvSpPr>
          <p:nvPr/>
        </p:nvSpPr>
        <p:spPr bwMode="auto">
          <a:xfrm>
            <a:off x="3429000" y="1447800"/>
            <a:ext cx="175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Top view</a:t>
            </a:r>
            <a:endParaRPr lang="en-GB" altLang="en-US"/>
          </a:p>
        </p:txBody>
      </p:sp>
      <p:grpSp>
        <p:nvGrpSpPr>
          <p:cNvPr id="12309" name="Group 21">
            <a:extLst>
              <a:ext uri="{FF2B5EF4-FFF2-40B4-BE49-F238E27FC236}">
                <a16:creationId xmlns:a16="http://schemas.microsoft.com/office/drawing/2014/main" id="{6B753CBD-A267-4C1A-BB65-696CD2CDABDE}"/>
              </a:ext>
            </a:extLst>
          </p:cNvPr>
          <p:cNvGrpSpPr>
            <a:grpSpLocks/>
          </p:cNvGrpSpPr>
          <p:nvPr/>
        </p:nvGrpSpPr>
        <p:grpSpPr bwMode="auto">
          <a:xfrm>
            <a:off x="1828800" y="5105400"/>
            <a:ext cx="5181600" cy="914400"/>
            <a:chOff x="1152" y="3216"/>
            <a:chExt cx="3264" cy="576"/>
          </a:xfrm>
        </p:grpSpPr>
        <p:sp>
          <p:nvSpPr>
            <p:cNvPr id="12310" name="Rectangle 22">
              <a:extLst>
                <a:ext uri="{FF2B5EF4-FFF2-40B4-BE49-F238E27FC236}">
                  <a16:creationId xmlns:a16="http://schemas.microsoft.com/office/drawing/2014/main" id="{E346C9C6-92E4-4C7F-B400-66A5455B8364}"/>
                </a:ext>
              </a:extLst>
            </p:cNvPr>
            <p:cNvSpPr>
              <a:spLocks noChangeArrowheads="1"/>
            </p:cNvSpPr>
            <p:nvPr/>
          </p:nvSpPr>
          <p:spPr bwMode="auto">
            <a:xfrm>
              <a:off x="1152" y="3216"/>
              <a:ext cx="3264" cy="57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311" name="Rectangle 23">
              <a:extLst>
                <a:ext uri="{FF2B5EF4-FFF2-40B4-BE49-F238E27FC236}">
                  <a16:creationId xmlns:a16="http://schemas.microsoft.com/office/drawing/2014/main" id="{9B5E5167-29C0-41E1-A1A9-4736DD8D77D6}"/>
                </a:ext>
              </a:extLst>
            </p:cNvPr>
            <p:cNvSpPr>
              <a:spLocks noChangeArrowheads="1"/>
            </p:cNvSpPr>
            <p:nvPr/>
          </p:nvSpPr>
          <p:spPr bwMode="auto">
            <a:xfrm>
              <a:off x="1152" y="3648"/>
              <a:ext cx="3264" cy="144"/>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312" name="Rectangle 24">
              <a:extLst>
                <a:ext uri="{FF2B5EF4-FFF2-40B4-BE49-F238E27FC236}">
                  <a16:creationId xmlns:a16="http://schemas.microsoft.com/office/drawing/2014/main" id="{A268797F-0CF7-4435-8CA3-455AA1EF0870}"/>
                </a:ext>
              </a:extLst>
            </p:cNvPr>
            <p:cNvSpPr>
              <a:spLocks noChangeArrowheads="1"/>
            </p:cNvSpPr>
            <p:nvPr/>
          </p:nvSpPr>
          <p:spPr bwMode="auto">
            <a:xfrm>
              <a:off x="1488" y="3552"/>
              <a:ext cx="528" cy="96"/>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313" name="Rectangle 25">
              <a:extLst>
                <a:ext uri="{FF2B5EF4-FFF2-40B4-BE49-F238E27FC236}">
                  <a16:creationId xmlns:a16="http://schemas.microsoft.com/office/drawing/2014/main" id="{3393C183-587F-49FB-AF17-F295CAFF642B}"/>
                </a:ext>
              </a:extLst>
            </p:cNvPr>
            <p:cNvSpPr>
              <a:spLocks noChangeArrowheads="1"/>
            </p:cNvSpPr>
            <p:nvPr/>
          </p:nvSpPr>
          <p:spPr bwMode="auto">
            <a:xfrm>
              <a:off x="3600" y="3312"/>
              <a:ext cx="528" cy="336"/>
            </a:xfrm>
            <a:prstGeom prst="rect">
              <a:avLst/>
            </a:prstGeom>
            <a:gradFill rotWithShape="0">
              <a:gsLst>
                <a:gs pos="0">
                  <a:schemeClr val="tx1"/>
                </a:gs>
                <a:gs pos="100000">
                  <a:schemeClr val="tx1">
                    <a:gamma/>
                    <a:tint val="73725"/>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314" name="Rectangle 26">
              <a:extLst>
                <a:ext uri="{FF2B5EF4-FFF2-40B4-BE49-F238E27FC236}">
                  <a16:creationId xmlns:a16="http://schemas.microsoft.com/office/drawing/2014/main" id="{B9069F86-83C3-49C2-B1EA-2C735A17026B}"/>
                </a:ext>
              </a:extLst>
            </p:cNvPr>
            <p:cNvSpPr>
              <a:spLocks noChangeArrowheads="1"/>
            </p:cNvSpPr>
            <p:nvPr/>
          </p:nvSpPr>
          <p:spPr bwMode="auto">
            <a:xfrm>
              <a:off x="2304" y="3600"/>
              <a:ext cx="864" cy="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2315" name="Text Box 27">
            <a:extLst>
              <a:ext uri="{FF2B5EF4-FFF2-40B4-BE49-F238E27FC236}">
                <a16:creationId xmlns:a16="http://schemas.microsoft.com/office/drawing/2014/main" id="{3648D8C2-8D4A-4FD4-A575-69172086A107}"/>
              </a:ext>
            </a:extLst>
          </p:cNvPr>
          <p:cNvSpPr txBox="1">
            <a:spLocks noChangeArrowheads="1"/>
          </p:cNvSpPr>
          <p:nvPr/>
        </p:nvSpPr>
        <p:spPr bwMode="auto">
          <a:xfrm>
            <a:off x="3429000" y="4648200"/>
            <a:ext cx="175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Side view</a:t>
            </a:r>
          </a:p>
        </p:txBody>
      </p:sp>
      <p:sp>
        <p:nvSpPr>
          <p:cNvPr id="12316" name="Line 28">
            <a:extLst>
              <a:ext uri="{FF2B5EF4-FFF2-40B4-BE49-F238E27FC236}">
                <a16:creationId xmlns:a16="http://schemas.microsoft.com/office/drawing/2014/main" id="{2D03FFAB-F17B-4C2D-94ED-C66AFD877D7F}"/>
              </a:ext>
            </a:extLst>
          </p:cNvPr>
          <p:cNvSpPr>
            <a:spLocks noChangeShapeType="1"/>
          </p:cNvSpPr>
          <p:nvPr/>
        </p:nvSpPr>
        <p:spPr bwMode="auto">
          <a:xfrm rot="3744115" flipH="1">
            <a:off x="5829300" y="5981700"/>
            <a:ext cx="457200" cy="381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317" name="Text Box 29">
            <a:extLst>
              <a:ext uri="{FF2B5EF4-FFF2-40B4-BE49-F238E27FC236}">
                <a16:creationId xmlns:a16="http://schemas.microsoft.com/office/drawing/2014/main" id="{EE8B3218-CC72-427B-85AA-DB6865E78C18}"/>
              </a:ext>
            </a:extLst>
          </p:cNvPr>
          <p:cNvSpPr txBox="1">
            <a:spLocks noChangeArrowheads="1"/>
          </p:cNvSpPr>
          <p:nvPr/>
        </p:nvSpPr>
        <p:spPr bwMode="auto">
          <a:xfrm>
            <a:off x="6248400" y="6096000"/>
            <a:ext cx="259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Photographic film</a:t>
            </a:r>
          </a:p>
        </p:txBody>
      </p:sp>
      <p:sp>
        <p:nvSpPr>
          <p:cNvPr id="12318" name="Text Box 30">
            <a:extLst>
              <a:ext uri="{FF2B5EF4-FFF2-40B4-BE49-F238E27FC236}">
                <a16:creationId xmlns:a16="http://schemas.microsoft.com/office/drawing/2014/main" id="{5B87A195-3D74-4AA6-8EC2-DFF7FC19EF68}"/>
              </a:ext>
            </a:extLst>
          </p:cNvPr>
          <p:cNvSpPr txBox="1">
            <a:spLocks noChangeArrowheads="1"/>
          </p:cNvSpPr>
          <p:nvPr/>
        </p:nvSpPr>
        <p:spPr bwMode="auto">
          <a:xfrm>
            <a:off x="0" y="5410200"/>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Windows</a:t>
            </a:r>
          </a:p>
        </p:txBody>
      </p:sp>
      <p:sp>
        <p:nvSpPr>
          <p:cNvPr id="12319" name="Line 31">
            <a:extLst>
              <a:ext uri="{FF2B5EF4-FFF2-40B4-BE49-F238E27FC236}">
                <a16:creationId xmlns:a16="http://schemas.microsoft.com/office/drawing/2014/main" id="{9262CF4B-0B95-498C-A703-EDB37DB3582F}"/>
              </a:ext>
            </a:extLst>
          </p:cNvPr>
          <p:cNvSpPr>
            <a:spLocks noChangeShapeType="1"/>
          </p:cNvSpPr>
          <p:nvPr/>
        </p:nvSpPr>
        <p:spPr bwMode="auto">
          <a:xfrm rot="2069037" flipV="1">
            <a:off x="1524000" y="5410200"/>
            <a:ext cx="838200" cy="533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2290">
                                            <p:txEl>
                                              <p:pRg st="0" end="0"/>
                                            </p:txEl>
                                          </p:spTgt>
                                        </p:tgtEl>
                                        <p:attrNameLst>
                                          <p:attrName>style.visibility</p:attrName>
                                        </p:attrNameLst>
                                      </p:cBhvr>
                                      <p:to>
                                        <p:strVal val="visible"/>
                                      </p:to>
                                    </p:set>
                                    <p:anim to="" calcmode="lin" valueType="num">
                                      <p:cBhvr>
                                        <p:cTn id="7" dur="1" fill="hold"/>
                                        <p:tgtEl>
                                          <p:spTgt spid="12290">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2290">
                                            <p:txEl>
                                              <p:pRg st="1" end="1"/>
                                            </p:txEl>
                                          </p:spTgt>
                                        </p:tgtEl>
                                        <p:attrNameLst>
                                          <p:attrName>style.visibility</p:attrName>
                                        </p:attrNameLst>
                                      </p:cBhvr>
                                      <p:to>
                                        <p:strVal val="visible"/>
                                      </p:to>
                                    </p:set>
                                    <p:anim to="" calcmode="lin" valueType="num">
                                      <p:cBhvr>
                                        <p:cTn id="12" dur="1" fill="hold"/>
                                        <p:tgtEl>
                                          <p:spTgt spid="12290">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12308"/>
                                        </p:tgtEl>
                                        <p:attrNameLst>
                                          <p:attrName>style.visibility</p:attrName>
                                        </p:attrNameLst>
                                      </p:cBhvr>
                                      <p:to>
                                        <p:strVal val="visible"/>
                                      </p:to>
                                    </p:set>
                                    <p:anim to="" calcmode="lin" valueType="num">
                                      <p:cBhvr>
                                        <p:cTn id="17" dur="1" fill="hold"/>
                                        <p:tgtEl>
                                          <p:spTgt spid="12308"/>
                                        </p:tgtEl>
                                        <p:attrNameLst>
                                          <p:attrName/>
                                        </p:attrNameLst>
                                      </p:cBhvr>
                                    </p:anim>
                                  </p:childTnLst>
                                </p:cTn>
                              </p:par>
                            </p:childTnLst>
                          </p:cTn>
                        </p:par>
                        <p:par>
                          <p:cTn id="18" fill="hold" nodeType="afterGroup">
                            <p:stCondLst>
                              <p:cond delay="500"/>
                            </p:stCondLst>
                            <p:childTnLst>
                              <p:par>
                                <p:cTn id="19" presetID="24" presetClass="entr" presetSubtype="0" fill="hold" nodeType="afterEffect">
                                  <p:stCondLst>
                                    <p:cond delay="1000"/>
                                  </p:stCondLst>
                                  <p:childTnLst>
                                    <p:set>
                                      <p:cBhvr>
                                        <p:cTn id="20" dur="1" fill="hold">
                                          <p:stCondLst>
                                            <p:cond delay="499"/>
                                          </p:stCondLst>
                                        </p:cTn>
                                        <p:tgtEl>
                                          <p:spTgt spid="12291"/>
                                        </p:tgtEl>
                                        <p:attrNameLst>
                                          <p:attrName>style.visibility</p:attrName>
                                        </p:attrNameLst>
                                      </p:cBhvr>
                                      <p:to>
                                        <p:strVal val="visible"/>
                                      </p:to>
                                    </p:set>
                                    <p:anim to="" calcmode="lin" valueType="num">
                                      <p:cBhvr>
                                        <p:cTn id="21" dur="1" fill="hold"/>
                                        <p:tgtEl>
                                          <p:spTgt spid="12291"/>
                                        </p:tgtEl>
                                        <p:attrNameLst>
                                          <p:attrName/>
                                        </p:attrNameLst>
                                      </p:cBhvr>
                                    </p:anim>
                                  </p:childTnLst>
                                </p:cTn>
                              </p:par>
                            </p:childTnLst>
                          </p:cTn>
                        </p:par>
                        <p:par>
                          <p:cTn id="22" fill="hold" nodeType="afterGroup">
                            <p:stCondLst>
                              <p:cond delay="2000"/>
                            </p:stCondLst>
                            <p:childTnLst>
                              <p:par>
                                <p:cTn id="23" presetID="24" presetClass="entr" presetSubtype="0" fill="hold" grpId="0" nodeType="afterEffect">
                                  <p:stCondLst>
                                    <p:cond delay="1000"/>
                                  </p:stCondLst>
                                  <p:childTnLst>
                                    <p:set>
                                      <p:cBhvr>
                                        <p:cTn id="24" dur="1" fill="hold">
                                          <p:stCondLst>
                                            <p:cond delay="499"/>
                                          </p:stCondLst>
                                        </p:cTn>
                                        <p:tgtEl>
                                          <p:spTgt spid="12303"/>
                                        </p:tgtEl>
                                        <p:attrNameLst>
                                          <p:attrName>style.visibility</p:attrName>
                                        </p:attrNameLst>
                                      </p:cBhvr>
                                      <p:to>
                                        <p:strVal val="visible"/>
                                      </p:to>
                                    </p:set>
                                    <p:anim to="" calcmode="lin" valueType="num">
                                      <p:cBhvr>
                                        <p:cTn id="25" dur="1" fill="hold"/>
                                        <p:tgtEl>
                                          <p:spTgt spid="12303"/>
                                        </p:tgtEl>
                                        <p:attrNameLst>
                                          <p:attrName/>
                                        </p:attrNameLst>
                                      </p:cBhvr>
                                    </p:anim>
                                  </p:childTnLst>
                                </p:cTn>
                              </p:par>
                            </p:childTnLst>
                          </p:cTn>
                        </p:par>
                        <p:par>
                          <p:cTn id="26" fill="hold" nodeType="afterGroup">
                            <p:stCondLst>
                              <p:cond delay="3500"/>
                            </p:stCondLst>
                            <p:childTnLst>
                              <p:par>
                                <p:cTn id="27" presetID="24" presetClass="entr" presetSubtype="0" fill="hold" nodeType="afterEffect">
                                  <p:stCondLst>
                                    <p:cond delay="1000"/>
                                  </p:stCondLst>
                                  <p:childTnLst>
                                    <p:set>
                                      <p:cBhvr>
                                        <p:cTn id="28" dur="1" fill="hold">
                                          <p:stCondLst>
                                            <p:cond delay="499"/>
                                          </p:stCondLst>
                                        </p:cTn>
                                        <p:tgtEl>
                                          <p:spTgt spid="12302"/>
                                        </p:tgtEl>
                                        <p:attrNameLst>
                                          <p:attrName>style.visibility</p:attrName>
                                        </p:attrNameLst>
                                      </p:cBhvr>
                                      <p:to>
                                        <p:strVal val="visible"/>
                                      </p:to>
                                    </p:set>
                                    <p:anim to="" calcmode="lin" valueType="num">
                                      <p:cBhvr>
                                        <p:cTn id="29" dur="1" fill="hold"/>
                                        <p:tgtEl>
                                          <p:spTgt spid="12302"/>
                                        </p:tgtEl>
                                        <p:attrNameLst>
                                          <p:attrName/>
                                        </p:attrNameLst>
                                      </p:cBhvr>
                                    </p:anim>
                                  </p:childTnLst>
                                </p:cTn>
                              </p:par>
                            </p:childTnLst>
                          </p:cTn>
                        </p:par>
                        <p:par>
                          <p:cTn id="30" fill="hold" nodeType="afterGroup">
                            <p:stCondLst>
                              <p:cond delay="5000"/>
                            </p:stCondLst>
                            <p:childTnLst>
                              <p:par>
                                <p:cTn id="31" presetID="24" presetClass="entr" presetSubtype="0" fill="hold" grpId="0" nodeType="afterEffect">
                                  <p:stCondLst>
                                    <p:cond delay="1000"/>
                                  </p:stCondLst>
                                  <p:childTnLst>
                                    <p:set>
                                      <p:cBhvr>
                                        <p:cTn id="32" dur="1" fill="hold">
                                          <p:stCondLst>
                                            <p:cond delay="499"/>
                                          </p:stCondLst>
                                        </p:cTn>
                                        <p:tgtEl>
                                          <p:spTgt spid="12305"/>
                                        </p:tgtEl>
                                        <p:attrNameLst>
                                          <p:attrName>style.visibility</p:attrName>
                                        </p:attrNameLst>
                                      </p:cBhvr>
                                      <p:to>
                                        <p:strVal val="visible"/>
                                      </p:to>
                                    </p:set>
                                    <p:anim to="" calcmode="lin" valueType="num">
                                      <p:cBhvr>
                                        <p:cTn id="33" dur="1" fill="hold"/>
                                        <p:tgtEl>
                                          <p:spTgt spid="12305"/>
                                        </p:tgtEl>
                                        <p:attrNameLst>
                                          <p:attrName/>
                                        </p:attrNameLst>
                                      </p:cBhvr>
                                    </p:anim>
                                  </p:childTnLst>
                                </p:cTn>
                              </p:par>
                            </p:childTnLst>
                          </p:cTn>
                        </p:par>
                        <p:par>
                          <p:cTn id="34" fill="hold" nodeType="afterGroup">
                            <p:stCondLst>
                              <p:cond delay="6500"/>
                            </p:stCondLst>
                            <p:childTnLst>
                              <p:par>
                                <p:cTn id="35" presetID="24" presetClass="entr" presetSubtype="0" fill="hold" nodeType="afterEffect">
                                  <p:stCondLst>
                                    <p:cond delay="1000"/>
                                  </p:stCondLst>
                                  <p:childTnLst>
                                    <p:set>
                                      <p:cBhvr>
                                        <p:cTn id="36" dur="1" fill="hold">
                                          <p:stCondLst>
                                            <p:cond delay="499"/>
                                          </p:stCondLst>
                                        </p:cTn>
                                        <p:tgtEl>
                                          <p:spTgt spid="12299"/>
                                        </p:tgtEl>
                                        <p:attrNameLst>
                                          <p:attrName>style.visibility</p:attrName>
                                        </p:attrNameLst>
                                      </p:cBhvr>
                                      <p:to>
                                        <p:strVal val="visible"/>
                                      </p:to>
                                    </p:set>
                                    <p:anim to="" calcmode="lin" valueType="num">
                                      <p:cBhvr>
                                        <p:cTn id="37" dur="1" fill="hold"/>
                                        <p:tgtEl>
                                          <p:spTgt spid="12299"/>
                                        </p:tgtEl>
                                        <p:attrNameLst>
                                          <p:attrName/>
                                        </p:attrNameLst>
                                      </p:cBhvr>
                                    </p:anim>
                                  </p:childTnLst>
                                </p:cTn>
                              </p:par>
                            </p:childTnLst>
                          </p:cTn>
                        </p:par>
                        <p:par>
                          <p:cTn id="38" fill="hold" nodeType="afterGroup">
                            <p:stCondLst>
                              <p:cond delay="8000"/>
                            </p:stCondLst>
                            <p:childTnLst>
                              <p:par>
                                <p:cTn id="39" presetID="24" presetClass="entr" presetSubtype="0" fill="hold" grpId="0" nodeType="afterEffect">
                                  <p:stCondLst>
                                    <p:cond delay="1000"/>
                                  </p:stCondLst>
                                  <p:childTnLst>
                                    <p:set>
                                      <p:cBhvr>
                                        <p:cTn id="40" dur="1" fill="hold">
                                          <p:stCondLst>
                                            <p:cond delay="499"/>
                                          </p:stCondLst>
                                        </p:cTn>
                                        <p:tgtEl>
                                          <p:spTgt spid="12304"/>
                                        </p:tgtEl>
                                        <p:attrNameLst>
                                          <p:attrName>style.visibility</p:attrName>
                                        </p:attrNameLst>
                                      </p:cBhvr>
                                      <p:to>
                                        <p:strVal val="visible"/>
                                      </p:to>
                                    </p:set>
                                    <p:anim to="" calcmode="lin" valueType="num">
                                      <p:cBhvr>
                                        <p:cTn id="41" dur="1" fill="hold"/>
                                        <p:tgtEl>
                                          <p:spTgt spid="12304"/>
                                        </p:tgtEl>
                                        <p:attrNameLst>
                                          <p:attrName/>
                                        </p:attrNameLst>
                                      </p:cBhvr>
                                    </p:anim>
                                  </p:childTnLst>
                                </p:cTn>
                              </p:par>
                            </p:childTnLst>
                          </p:cTn>
                        </p:par>
                        <p:par>
                          <p:cTn id="42" fill="hold" nodeType="afterGroup">
                            <p:stCondLst>
                              <p:cond delay="9500"/>
                            </p:stCondLst>
                            <p:childTnLst>
                              <p:par>
                                <p:cTn id="43" presetID="24" presetClass="entr" presetSubtype="0" fill="hold" nodeType="afterEffect">
                                  <p:stCondLst>
                                    <p:cond delay="1000"/>
                                  </p:stCondLst>
                                  <p:childTnLst>
                                    <p:set>
                                      <p:cBhvr>
                                        <p:cTn id="44" dur="1" fill="hold">
                                          <p:stCondLst>
                                            <p:cond delay="499"/>
                                          </p:stCondLst>
                                        </p:cTn>
                                        <p:tgtEl>
                                          <p:spTgt spid="12301"/>
                                        </p:tgtEl>
                                        <p:attrNameLst>
                                          <p:attrName>style.visibility</p:attrName>
                                        </p:attrNameLst>
                                      </p:cBhvr>
                                      <p:to>
                                        <p:strVal val="visible"/>
                                      </p:to>
                                    </p:set>
                                    <p:anim to="" calcmode="lin" valueType="num">
                                      <p:cBhvr>
                                        <p:cTn id="45" dur="1" fill="hold"/>
                                        <p:tgtEl>
                                          <p:spTgt spid="12301"/>
                                        </p:tgtEl>
                                        <p:attrNameLst>
                                          <p:attrName/>
                                        </p:attrNameLst>
                                      </p:cBhvr>
                                    </p:anim>
                                  </p:childTnLst>
                                </p:cTn>
                              </p:par>
                            </p:childTnLst>
                          </p:cTn>
                        </p:par>
                        <p:par>
                          <p:cTn id="46" fill="hold" nodeType="afterGroup">
                            <p:stCondLst>
                              <p:cond delay="11000"/>
                            </p:stCondLst>
                            <p:childTnLst>
                              <p:par>
                                <p:cTn id="47" presetID="24" presetClass="entr" presetSubtype="0" fill="hold" grpId="0" nodeType="afterEffect">
                                  <p:stCondLst>
                                    <p:cond delay="1000"/>
                                  </p:stCondLst>
                                  <p:childTnLst>
                                    <p:set>
                                      <p:cBhvr>
                                        <p:cTn id="48" dur="1" fill="hold">
                                          <p:stCondLst>
                                            <p:cond delay="499"/>
                                          </p:stCondLst>
                                        </p:cTn>
                                        <p:tgtEl>
                                          <p:spTgt spid="12306"/>
                                        </p:tgtEl>
                                        <p:attrNameLst>
                                          <p:attrName>style.visibility</p:attrName>
                                        </p:attrNameLst>
                                      </p:cBhvr>
                                      <p:to>
                                        <p:strVal val="visible"/>
                                      </p:to>
                                    </p:set>
                                    <p:anim to="" calcmode="lin" valueType="num">
                                      <p:cBhvr>
                                        <p:cTn id="49" dur="1" fill="hold"/>
                                        <p:tgtEl>
                                          <p:spTgt spid="12306"/>
                                        </p:tgtEl>
                                        <p:attrNameLst>
                                          <p:attrName/>
                                        </p:attrNameLst>
                                      </p:cBhvr>
                                    </p:anim>
                                  </p:childTnLst>
                                </p:cTn>
                              </p:par>
                            </p:childTnLst>
                          </p:cTn>
                        </p:par>
                        <p:par>
                          <p:cTn id="50" fill="hold" nodeType="afterGroup">
                            <p:stCondLst>
                              <p:cond delay="12500"/>
                            </p:stCondLst>
                            <p:childTnLst>
                              <p:par>
                                <p:cTn id="51" presetID="24" presetClass="entr" presetSubtype="0" fill="hold" nodeType="afterEffect">
                                  <p:stCondLst>
                                    <p:cond delay="1000"/>
                                  </p:stCondLst>
                                  <p:childTnLst>
                                    <p:set>
                                      <p:cBhvr>
                                        <p:cTn id="52" dur="1" fill="hold">
                                          <p:stCondLst>
                                            <p:cond delay="499"/>
                                          </p:stCondLst>
                                        </p:cTn>
                                        <p:tgtEl>
                                          <p:spTgt spid="12300"/>
                                        </p:tgtEl>
                                        <p:attrNameLst>
                                          <p:attrName>style.visibility</p:attrName>
                                        </p:attrNameLst>
                                      </p:cBhvr>
                                      <p:to>
                                        <p:strVal val="visible"/>
                                      </p:to>
                                    </p:set>
                                    <p:anim to="" calcmode="lin" valueType="num">
                                      <p:cBhvr>
                                        <p:cTn id="53" dur="1" fill="hold"/>
                                        <p:tgtEl>
                                          <p:spTgt spid="12300"/>
                                        </p:tgtEl>
                                        <p:attrNameLst>
                                          <p:attrName/>
                                        </p:attrNameLst>
                                      </p:cBhvr>
                                    </p:anim>
                                  </p:childTnLst>
                                </p:cTn>
                              </p:par>
                            </p:childTnLst>
                          </p:cTn>
                        </p:par>
                        <p:par>
                          <p:cTn id="54" fill="hold" nodeType="afterGroup">
                            <p:stCondLst>
                              <p:cond delay="14000"/>
                            </p:stCondLst>
                            <p:childTnLst>
                              <p:par>
                                <p:cTn id="55" presetID="24" presetClass="entr" presetSubtype="0" fill="hold" grpId="0" nodeType="afterEffect">
                                  <p:stCondLst>
                                    <p:cond delay="1000"/>
                                  </p:stCondLst>
                                  <p:childTnLst>
                                    <p:set>
                                      <p:cBhvr>
                                        <p:cTn id="56" dur="1" fill="hold">
                                          <p:stCondLst>
                                            <p:cond delay="499"/>
                                          </p:stCondLst>
                                        </p:cTn>
                                        <p:tgtEl>
                                          <p:spTgt spid="12307"/>
                                        </p:tgtEl>
                                        <p:attrNameLst>
                                          <p:attrName>style.visibility</p:attrName>
                                        </p:attrNameLst>
                                      </p:cBhvr>
                                      <p:to>
                                        <p:strVal val="visible"/>
                                      </p:to>
                                    </p:set>
                                    <p:anim to="" calcmode="lin" valueType="num">
                                      <p:cBhvr>
                                        <p:cTn id="57" dur="1" fill="hold"/>
                                        <p:tgtEl>
                                          <p:spTgt spid="12307"/>
                                        </p:tgtEl>
                                        <p:attrNameLst>
                                          <p:attrName/>
                                        </p:attrNameLst>
                                      </p:cBhvr>
                                    </p:anim>
                                  </p:childTnLst>
                                </p:cTn>
                              </p:par>
                            </p:childTnLst>
                          </p:cTn>
                        </p:par>
                        <p:par>
                          <p:cTn id="58" fill="hold" nodeType="afterGroup">
                            <p:stCondLst>
                              <p:cond delay="15500"/>
                            </p:stCondLst>
                            <p:childTnLst>
                              <p:par>
                                <p:cTn id="59" presetID="24" presetClass="entr" presetSubtype="0" fill="hold" grpId="0" nodeType="afterEffect">
                                  <p:stCondLst>
                                    <p:cond delay="1000"/>
                                  </p:stCondLst>
                                  <p:childTnLst>
                                    <p:set>
                                      <p:cBhvr>
                                        <p:cTn id="60" dur="1" fill="hold">
                                          <p:stCondLst>
                                            <p:cond delay="499"/>
                                          </p:stCondLst>
                                        </p:cTn>
                                        <p:tgtEl>
                                          <p:spTgt spid="12315"/>
                                        </p:tgtEl>
                                        <p:attrNameLst>
                                          <p:attrName>style.visibility</p:attrName>
                                        </p:attrNameLst>
                                      </p:cBhvr>
                                      <p:to>
                                        <p:strVal val="visible"/>
                                      </p:to>
                                    </p:set>
                                    <p:anim to="" calcmode="lin" valueType="num">
                                      <p:cBhvr>
                                        <p:cTn id="61" dur="1" fill="hold"/>
                                        <p:tgtEl>
                                          <p:spTgt spid="12315"/>
                                        </p:tgtEl>
                                        <p:attrNameLst>
                                          <p:attrName/>
                                        </p:attrNameLst>
                                      </p:cBhvr>
                                    </p:anim>
                                  </p:childTnLst>
                                </p:cTn>
                              </p:par>
                            </p:childTnLst>
                          </p:cTn>
                        </p:par>
                        <p:par>
                          <p:cTn id="62" fill="hold" nodeType="afterGroup">
                            <p:stCondLst>
                              <p:cond delay="17000"/>
                            </p:stCondLst>
                            <p:childTnLst>
                              <p:par>
                                <p:cTn id="63" presetID="24" presetClass="entr" presetSubtype="0" fill="hold" nodeType="afterEffect">
                                  <p:stCondLst>
                                    <p:cond delay="1000"/>
                                  </p:stCondLst>
                                  <p:childTnLst>
                                    <p:set>
                                      <p:cBhvr>
                                        <p:cTn id="64" dur="1" fill="hold">
                                          <p:stCondLst>
                                            <p:cond delay="499"/>
                                          </p:stCondLst>
                                        </p:cTn>
                                        <p:tgtEl>
                                          <p:spTgt spid="12309"/>
                                        </p:tgtEl>
                                        <p:attrNameLst>
                                          <p:attrName>style.visibility</p:attrName>
                                        </p:attrNameLst>
                                      </p:cBhvr>
                                      <p:to>
                                        <p:strVal val="visible"/>
                                      </p:to>
                                    </p:set>
                                    <p:anim to="" calcmode="lin" valueType="num">
                                      <p:cBhvr>
                                        <p:cTn id="65" dur="1" fill="hold"/>
                                        <p:tgtEl>
                                          <p:spTgt spid="12309"/>
                                        </p:tgtEl>
                                        <p:attrNameLst>
                                          <p:attrName/>
                                        </p:attrNameLst>
                                      </p:cBhvr>
                                    </p:anim>
                                  </p:childTnLst>
                                </p:cTn>
                              </p:par>
                            </p:childTnLst>
                          </p:cTn>
                        </p:par>
                        <p:par>
                          <p:cTn id="66" fill="hold" nodeType="afterGroup">
                            <p:stCondLst>
                              <p:cond delay="18500"/>
                            </p:stCondLst>
                            <p:childTnLst>
                              <p:par>
                                <p:cTn id="67" presetID="24" presetClass="entr" presetSubtype="0" fill="hold" grpId="0" nodeType="afterEffect">
                                  <p:stCondLst>
                                    <p:cond delay="1000"/>
                                  </p:stCondLst>
                                  <p:childTnLst>
                                    <p:set>
                                      <p:cBhvr>
                                        <p:cTn id="68" dur="1" fill="hold">
                                          <p:stCondLst>
                                            <p:cond delay="499"/>
                                          </p:stCondLst>
                                        </p:cTn>
                                        <p:tgtEl>
                                          <p:spTgt spid="12317"/>
                                        </p:tgtEl>
                                        <p:attrNameLst>
                                          <p:attrName>style.visibility</p:attrName>
                                        </p:attrNameLst>
                                      </p:cBhvr>
                                      <p:to>
                                        <p:strVal val="visible"/>
                                      </p:to>
                                    </p:set>
                                    <p:anim to="" calcmode="lin" valueType="num">
                                      <p:cBhvr>
                                        <p:cTn id="69" dur="1" fill="hold"/>
                                        <p:tgtEl>
                                          <p:spTgt spid="12317"/>
                                        </p:tgtEl>
                                        <p:attrNameLst>
                                          <p:attrName/>
                                        </p:attrNameLst>
                                      </p:cBhvr>
                                    </p:anim>
                                  </p:childTnLst>
                                </p:cTn>
                              </p:par>
                            </p:childTnLst>
                          </p:cTn>
                        </p:par>
                        <p:par>
                          <p:cTn id="70" fill="hold" nodeType="afterGroup">
                            <p:stCondLst>
                              <p:cond delay="20000"/>
                            </p:stCondLst>
                            <p:childTnLst>
                              <p:par>
                                <p:cTn id="71" presetID="24" presetClass="entr" presetSubtype="0" fill="hold" nodeType="afterEffect">
                                  <p:stCondLst>
                                    <p:cond delay="1000"/>
                                  </p:stCondLst>
                                  <p:childTnLst>
                                    <p:set>
                                      <p:cBhvr>
                                        <p:cTn id="72" dur="1" fill="hold">
                                          <p:stCondLst>
                                            <p:cond delay="499"/>
                                          </p:stCondLst>
                                        </p:cTn>
                                        <p:tgtEl>
                                          <p:spTgt spid="12316"/>
                                        </p:tgtEl>
                                        <p:attrNameLst>
                                          <p:attrName>style.visibility</p:attrName>
                                        </p:attrNameLst>
                                      </p:cBhvr>
                                      <p:to>
                                        <p:strVal val="visible"/>
                                      </p:to>
                                    </p:set>
                                    <p:anim to="" calcmode="lin" valueType="num">
                                      <p:cBhvr>
                                        <p:cTn id="73" dur="1" fill="hold"/>
                                        <p:tgtEl>
                                          <p:spTgt spid="12316"/>
                                        </p:tgtEl>
                                        <p:attrNameLst>
                                          <p:attrName/>
                                        </p:attrNameLst>
                                      </p:cBhvr>
                                    </p:anim>
                                  </p:childTnLst>
                                </p:cTn>
                              </p:par>
                            </p:childTnLst>
                          </p:cTn>
                        </p:par>
                        <p:par>
                          <p:cTn id="74" fill="hold" nodeType="afterGroup">
                            <p:stCondLst>
                              <p:cond delay="21500"/>
                            </p:stCondLst>
                            <p:childTnLst>
                              <p:par>
                                <p:cTn id="75" presetID="24" presetClass="entr" presetSubtype="0" fill="hold" grpId="0" nodeType="afterEffect">
                                  <p:stCondLst>
                                    <p:cond delay="1000"/>
                                  </p:stCondLst>
                                  <p:childTnLst>
                                    <p:set>
                                      <p:cBhvr>
                                        <p:cTn id="76" dur="1" fill="hold">
                                          <p:stCondLst>
                                            <p:cond delay="499"/>
                                          </p:stCondLst>
                                        </p:cTn>
                                        <p:tgtEl>
                                          <p:spTgt spid="12318"/>
                                        </p:tgtEl>
                                        <p:attrNameLst>
                                          <p:attrName>style.visibility</p:attrName>
                                        </p:attrNameLst>
                                      </p:cBhvr>
                                      <p:to>
                                        <p:strVal val="visible"/>
                                      </p:to>
                                    </p:set>
                                    <p:anim to="" calcmode="lin" valueType="num">
                                      <p:cBhvr>
                                        <p:cTn id="77" dur="1" fill="hold"/>
                                        <p:tgtEl>
                                          <p:spTgt spid="12318"/>
                                        </p:tgtEl>
                                        <p:attrNameLst>
                                          <p:attrName/>
                                        </p:attrNameLst>
                                      </p:cBhvr>
                                    </p:anim>
                                  </p:childTnLst>
                                </p:cTn>
                              </p:par>
                            </p:childTnLst>
                          </p:cTn>
                        </p:par>
                        <p:par>
                          <p:cTn id="78" fill="hold" nodeType="afterGroup">
                            <p:stCondLst>
                              <p:cond delay="23000"/>
                            </p:stCondLst>
                            <p:childTnLst>
                              <p:par>
                                <p:cTn id="79" presetID="24" presetClass="entr" presetSubtype="0" fill="hold" nodeType="afterEffect">
                                  <p:stCondLst>
                                    <p:cond delay="1000"/>
                                  </p:stCondLst>
                                  <p:childTnLst>
                                    <p:set>
                                      <p:cBhvr>
                                        <p:cTn id="80" dur="1" fill="hold">
                                          <p:stCondLst>
                                            <p:cond delay="499"/>
                                          </p:stCondLst>
                                        </p:cTn>
                                        <p:tgtEl>
                                          <p:spTgt spid="12319"/>
                                        </p:tgtEl>
                                        <p:attrNameLst>
                                          <p:attrName>style.visibility</p:attrName>
                                        </p:attrNameLst>
                                      </p:cBhvr>
                                      <p:to>
                                        <p:strVal val="visible"/>
                                      </p:to>
                                    </p:set>
                                    <p:anim to="" calcmode="lin" valueType="num">
                                      <p:cBhvr>
                                        <p:cTn id="81" dur="1" fill="hold"/>
                                        <p:tgtEl>
                                          <p:spTgt spid="1231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build="p" autoUpdateAnimBg="0"/>
      <p:bldP spid="12303" grpId="0" autoUpdateAnimBg="0"/>
      <p:bldP spid="12304" grpId="0" autoUpdateAnimBg="0"/>
      <p:bldP spid="12305" grpId="0" autoUpdateAnimBg="0"/>
      <p:bldP spid="12306" grpId="0" autoUpdateAnimBg="0"/>
      <p:bldP spid="12307" grpId="0" autoUpdateAnimBg="0"/>
      <p:bldP spid="12308" grpId="0" autoUpdateAnimBg="0"/>
      <p:bldP spid="12315" grpId="0" autoUpdateAnimBg="0"/>
      <p:bldP spid="12317" grpId="0" autoUpdateAnimBg="0"/>
      <p:bldP spid="12318"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13314" name="Text Box 2">
            <a:extLst>
              <a:ext uri="{FF2B5EF4-FFF2-40B4-BE49-F238E27FC236}">
                <a16:creationId xmlns:a16="http://schemas.microsoft.com/office/drawing/2014/main" id="{87584701-A4FB-47F8-9F3D-3AA1CEE168AA}"/>
              </a:ext>
            </a:extLst>
          </p:cNvPr>
          <p:cNvSpPr txBox="1">
            <a:spLocks noChangeArrowheads="1"/>
          </p:cNvSpPr>
          <p:nvPr/>
        </p:nvSpPr>
        <p:spPr bwMode="auto">
          <a:xfrm>
            <a:off x="0" y="0"/>
            <a:ext cx="9144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By studying the level of fogging underneath each window, we can tell how much alpha, beta and gamma radiation the badge (and the person wearing it) has been exposed to.</a:t>
            </a:r>
          </a:p>
        </p:txBody>
      </p:sp>
      <p:grpSp>
        <p:nvGrpSpPr>
          <p:cNvPr id="13315" name="Group 3">
            <a:extLst>
              <a:ext uri="{FF2B5EF4-FFF2-40B4-BE49-F238E27FC236}">
                <a16:creationId xmlns:a16="http://schemas.microsoft.com/office/drawing/2014/main" id="{3A0C6D6C-7413-4B39-B40C-C84A5D4564E0}"/>
              </a:ext>
            </a:extLst>
          </p:cNvPr>
          <p:cNvGrpSpPr>
            <a:grpSpLocks/>
          </p:cNvGrpSpPr>
          <p:nvPr/>
        </p:nvGrpSpPr>
        <p:grpSpPr bwMode="auto">
          <a:xfrm>
            <a:off x="1905000" y="1905000"/>
            <a:ext cx="5029200" cy="2133600"/>
            <a:chOff x="1200" y="1200"/>
            <a:chExt cx="3168" cy="1344"/>
          </a:xfrm>
        </p:grpSpPr>
        <p:sp>
          <p:nvSpPr>
            <p:cNvPr id="13316" name="AutoShape 4">
              <a:extLst>
                <a:ext uri="{FF2B5EF4-FFF2-40B4-BE49-F238E27FC236}">
                  <a16:creationId xmlns:a16="http://schemas.microsoft.com/office/drawing/2014/main" id="{676CDBC6-7DEB-4A66-A847-CADA63CBF978}"/>
                </a:ext>
              </a:extLst>
            </p:cNvPr>
            <p:cNvSpPr>
              <a:spLocks noChangeArrowheads="1"/>
            </p:cNvSpPr>
            <p:nvPr/>
          </p:nvSpPr>
          <p:spPr bwMode="auto">
            <a:xfrm>
              <a:off x="1200" y="1200"/>
              <a:ext cx="3168" cy="1344"/>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17" name="Rectangle 5">
              <a:extLst>
                <a:ext uri="{FF2B5EF4-FFF2-40B4-BE49-F238E27FC236}">
                  <a16:creationId xmlns:a16="http://schemas.microsoft.com/office/drawing/2014/main" id="{BF99D1D2-1E2C-44AA-B2E6-04DCD552BD80}"/>
                </a:ext>
              </a:extLst>
            </p:cNvPr>
            <p:cNvSpPr>
              <a:spLocks noChangeArrowheads="1"/>
            </p:cNvSpPr>
            <p:nvPr/>
          </p:nvSpPr>
          <p:spPr bwMode="auto">
            <a:xfrm>
              <a:off x="2256" y="1392"/>
              <a:ext cx="960" cy="86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18" name="Rectangle 6">
              <a:extLst>
                <a:ext uri="{FF2B5EF4-FFF2-40B4-BE49-F238E27FC236}">
                  <a16:creationId xmlns:a16="http://schemas.microsoft.com/office/drawing/2014/main" id="{9336A0D2-5CA1-4717-8B6C-FA2121E9C65B}"/>
                </a:ext>
              </a:extLst>
            </p:cNvPr>
            <p:cNvSpPr>
              <a:spLocks noChangeArrowheads="1"/>
            </p:cNvSpPr>
            <p:nvPr/>
          </p:nvSpPr>
          <p:spPr bwMode="auto">
            <a:xfrm>
              <a:off x="1488" y="1392"/>
              <a:ext cx="528" cy="432"/>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19" name="Rectangle 7">
              <a:extLst>
                <a:ext uri="{FF2B5EF4-FFF2-40B4-BE49-F238E27FC236}">
                  <a16:creationId xmlns:a16="http://schemas.microsoft.com/office/drawing/2014/main" id="{13633E3A-65EA-4922-B412-8A10D89E82E0}"/>
                </a:ext>
              </a:extLst>
            </p:cNvPr>
            <p:cNvSpPr>
              <a:spLocks noChangeArrowheads="1"/>
            </p:cNvSpPr>
            <p:nvPr/>
          </p:nvSpPr>
          <p:spPr bwMode="auto">
            <a:xfrm>
              <a:off x="1488" y="2016"/>
              <a:ext cx="528" cy="432"/>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20" name="Rectangle 8">
              <a:extLst>
                <a:ext uri="{FF2B5EF4-FFF2-40B4-BE49-F238E27FC236}">
                  <a16:creationId xmlns:a16="http://schemas.microsoft.com/office/drawing/2014/main" id="{7DE5CEE3-7EDB-40DC-852B-9C193A97556B}"/>
                </a:ext>
              </a:extLst>
            </p:cNvPr>
            <p:cNvSpPr>
              <a:spLocks noChangeArrowheads="1"/>
            </p:cNvSpPr>
            <p:nvPr/>
          </p:nvSpPr>
          <p:spPr bwMode="auto">
            <a:xfrm>
              <a:off x="3552" y="2016"/>
              <a:ext cx="528" cy="432"/>
            </a:xfrm>
            <a:prstGeom prst="rect">
              <a:avLst/>
            </a:prstGeom>
            <a:gradFill rotWithShape="0">
              <a:gsLst>
                <a:gs pos="0">
                  <a:schemeClr val="tx1"/>
                </a:gs>
                <a:gs pos="100000">
                  <a:schemeClr val="tx1">
                    <a:gamma/>
                    <a:tint val="73725"/>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21" name="Rectangle 9">
              <a:extLst>
                <a:ext uri="{FF2B5EF4-FFF2-40B4-BE49-F238E27FC236}">
                  <a16:creationId xmlns:a16="http://schemas.microsoft.com/office/drawing/2014/main" id="{BC4E5139-AD5B-4B4F-B4F7-9BACC9D9C766}"/>
                </a:ext>
              </a:extLst>
            </p:cNvPr>
            <p:cNvSpPr>
              <a:spLocks noChangeArrowheads="1"/>
            </p:cNvSpPr>
            <p:nvPr/>
          </p:nvSpPr>
          <p:spPr bwMode="auto">
            <a:xfrm>
              <a:off x="3552" y="1392"/>
              <a:ext cx="528" cy="432"/>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22" name="Text Box 10">
              <a:extLst>
                <a:ext uri="{FF2B5EF4-FFF2-40B4-BE49-F238E27FC236}">
                  <a16:creationId xmlns:a16="http://schemas.microsoft.com/office/drawing/2014/main" id="{18CBF9DF-6789-48EC-847A-3528C7FBB585}"/>
                </a:ext>
              </a:extLst>
            </p:cNvPr>
            <p:cNvSpPr txBox="1">
              <a:spLocks noChangeArrowheads="1"/>
            </p:cNvSpPr>
            <p:nvPr/>
          </p:nvSpPr>
          <p:spPr bwMode="auto">
            <a:xfrm>
              <a:off x="2256" y="1488"/>
              <a:ext cx="960"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b="1"/>
                <a:t>Open</a:t>
              </a:r>
            </a:p>
            <a:p>
              <a:pPr algn="ctr">
                <a:spcBef>
                  <a:spcPct val="50000"/>
                </a:spcBef>
              </a:pPr>
              <a:r>
                <a:rPr lang="en-GB" altLang="en-US" b="1"/>
                <a:t>Window</a:t>
              </a:r>
            </a:p>
          </p:txBody>
        </p:sp>
      </p:grpSp>
      <p:sp>
        <p:nvSpPr>
          <p:cNvPr id="13323" name="Line 11">
            <a:extLst>
              <a:ext uri="{FF2B5EF4-FFF2-40B4-BE49-F238E27FC236}">
                <a16:creationId xmlns:a16="http://schemas.microsoft.com/office/drawing/2014/main" id="{D052753B-A5C2-44EB-8180-BBBB5631CC97}"/>
              </a:ext>
            </a:extLst>
          </p:cNvPr>
          <p:cNvSpPr>
            <a:spLocks noChangeShapeType="1"/>
          </p:cNvSpPr>
          <p:nvPr/>
        </p:nvSpPr>
        <p:spPr bwMode="auto">
          <a:xfrm rot="12692073" flipV="1">
            <a:off x="6629400" y="1752600"/>
            <a:ext cx="76200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24" name="Line 12">
            <a:extLst>
              <a:ext uri="{FF2B5EF4-FFF2-40B4-BE49-F238E27FC236}">
                <a16:creationId xmlns:a16="http://schemas.microsoft.com/office/drawing/2014/main" id="{7D9E1997-831E-4215-A99B-3A8F7B95BD4F}"/>
              </a:ext>
            </a:extLst>
          </p:cNvPr>
          <p:cNvSpPr>
            <a:spLocks noChangeShapeType="1"/>
          </p:cNvSpPr>
          <p:nvPr/>
        </p:nvSpPr>
        <p:spPr bwMode="auto">
          <a:xfrm rot="-10860005">
            <a:off x="6629400" y="3962400"/>
            <a:ext cx="609600" cy="457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25" name="Line 13">
            <a:extLst>
              <a:ext uri="{FF2B5EF4-FFF2-40B4-BE49-F238E27FC236}">
                <a16:creationId xmlns:a16="http://schemas.microsoft.com/office/drawing/2014/main" id="{6B19DD93-780E-4960-802E-47AD85DA19FC}"/>
              </a:ext>
            </a:extLst>
          </p:cNvPr>
          <p:cNvSpPr>
            <a:spLocks noChangeShapeType="1"/>
          </p:cNvSpPr>
          <p:nvPr/>
        </p:nvSpPr>
        <p:spPr bwMode="auto">
          <a:xfrm rot="10628330" flipH="1">
            <a:off x="1295400" y="3886200"/>
            <a:ext cx="914400" cy="533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26" name="Line 14">
            <a:extLst>
              <a:ext uri="{FF2B5EF4-FFF2-40B4-BE49-F238E27FC236}">
                <a16:creationId xmlns:a16="http://schemas.microsoft.com/office/drawing/2014/main" id="{FC30BE65-478B-4898-B892-4A9D62BCDCC5}"/>
              </a:ext>
            </a:extLst>
          </p:cNvPr>
          <p:cNvSpPr>
            <a:spLocks noChangeShapeType="1"/>
          </p:cNvSpPr>
          <p:nvPr/>
        </p:nvSpPr>
        <p:spPr bwMode="auto">
          <a:xfrm rot="-12662441" flipH="1" flipV="1">
            <a:off x="1219200" y="1981200"/>
            <a:ext cx="838200" cy="685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27" name="Text Box 15">
            <a:extLst>
              <a:ext uri="{FF2B5EF4-FFF2-40B4-BE49-F238E27FC236}">
                <a16:creationId xmlns:a16="http://schemas.microsoft.com/office/drawing/2014/main" id="{33DC98D3-44AF-4A4E-9DB7-2FC815173FD3}"/>
              </a:ext>
            </a:extLst>
          </p:cNvPr>
          <p:cNvSpPr txBox="1">
            <a:spLocks noChangeArrowheads="1"/>
          </p:cNvSpPr>
          <p:nvPr/>
        </p:nvSpPr>
        <p:spPr bwMode="auto">
          <a:xfrm>
            <a:off x="0" y="1752600"/>
            <a:ext cx="129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0.1 mm plastic</a:t>
            </a:r>
          </a:p>
        </p:txBody>
      </p:sp>
      <p:sp>
        <p:nvSpPr>
          <p:cNvPr id="13328" name="Text Box 16">
            <a:extLst>
              <a:ext uri="{FF2B5EF4-FFF2-40B4-BE49-F238E27FC236}">
                <a16:creationId xmlns:a16="http://schemas.microsoft.com/office/drawing/2014/main" id="{3DD239F9-ACD2-42BF-84C0-00E76B92BFEB}"/>
              </a:ext>
            </a:extLst>
          </p:cNvPr>
          <p:cNvSpPr txBox="1">
            <a:spLocks noChangeArrowheads="1"/>
          </p:cNvSpPr>
          <p:nvPr/>
        </p:nvSpPr>
        <p:spPr bwMode="auto">
          <a:xfrm>
            <a:off x="685800" y="4343400"/>
            <a:ext cx="1676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0.1 mm aluminium</a:t>
            </a:r>
          </a:p>
        </p:txBody>
      </p:sp>
      <p:sp>
        <p:nvSpPr>
          <p:cNvPr id="13329" name="Text Box 17">
            <a:extLst>
              <a:ext uri="{FF2B5EF4-FFF2-40B4-BE49-F238E27FC236}">
                <a16:creationId xmlns:a16="http://schemas.microsoft.com/office/drawing/2014/main" id="{B9CB0D90-8B90-430B-BF32-96D653CF376A}"/>
              </a:ext>
            </a:extLst>
          </p:cNvPr>
          <p:cNvSpPr txBox="1">
            <a:spLocks noChangeArrowheads="1"/>
          </p:cNvSpPr>
          <p:nvPr/>
        </p:nvSpPr>
        <p:spPr bwMode="auto">
          <a:xfrm>
            <a:off x="7391400" y="1524000"/>
            <a:ext cx="1752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0.3 mm aluminium</a:t>
            </a:r>
          </a:p>
        </p:txBody>
      </p:sp>
      <p:sp>
        <p:nvSpPr>
          <p:cNvPr id="13330" name="Text Box 18">
            <a:extLst>
              <a:ext uri="{FF2B5EF4-FFF2-40B4-BE49-F238E27FC236}">
                <a16:creationId xmlns:a16="http://schemas.microsoft.com/office/drawing/2014/main" id="{3D130175-9E94-4ADB-8972-C13173FAA106}"/>
              </a:ext>
            </a:extLst>
          </p:cNvPr>
          <p:cNvSpPr txBox="1">
            <a:spLocks noChangeArrowheads="1"/>
          </p:cNvSpPr>
          <p:nvPr/>
        </p:nvSpPr>
        <p:spPr bwMode="auto">
          <a:xfrm>
            <a:off x="7315200" y="43434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1 mm lead</a:t>
            </a:r>
          </a:p>
        </p:txBody>
      </p:sp>
      <p:sp>
        <p:nvSpPr>
          <p:cNvPr id="13331" name="Text Box 19">
            <a:extLst>
              <a:ext uri="{FF2B5EF4-FFF2-40B4-BE49-F238E27FC236}">
                <a16:creationId xmlns:a16="http://schemas.microsoft.com/office/drawing/2014/main" id="{8E3A8748-97F4-4F89-881E-ADC04A38BFFB}"/>
              </a:ext>
            </a:extLst>
          </p:cNvPr>
          <p:cNvSpPr txBox="1">
            <a:spLocks noChangeArrowheads="1"/>
          </p:cNvSpPr>
          <p:nvPr/>
        </p:nvSpPr>
        <p:spPr bwMode="auto">
          <a:xfrm>
            <a:off x="7010400" y="28956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Film badge</a:t>
            </a:r>
          </a:p>
        </p:txBody>
      </p:sp>
      <p:sp>
        <p:nvSpPr>
          <p:cNvPr id="13332" name="Text Box 20">
            <a:extLst>
              <a:ext uri="{FF2B5EF4-FFF2-40B4-BE49-F238E27FC236}">
                <a16:creationId xmlns:a16="http://schemas.microsoft.com/office/drawing/2014/main" id="{6F36BB7C-2BA3-4BDD-A187-1F2E22AB93E0}"/>
              </a:ext>
            </a:extLst>
          </p:cNvPr>
          <p:cNvSpPr txBox="1">
            <a:spLocks noChangeArrowheads="1"/>
          </p:cNvSpPr>
          <p:nvPr/>
        </p:nvSpPr>
        <p:spPr bwMode="auto">
          <a:xfrm>
            <a:off x="3429000" y="1447800"/>
            <a:ext cx="175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Top view</a:t>
            </a:r>
            <a:endParaRPr lang="en-GB" altLang="en-US"/>
          </a:p>
        </p:txBody>
      </p:sp>
      <p:grpSp>
        <p:nvGrpSpPr>
          <p:cNvPr id="13333" name="Group 21">
            <a:extLst>
              <a:ext uri="{FF2B5EF4-FFF2-40B4-BE49-F238E27FC236}">
                <a16:creationId xmlns:a16="http://schemas.microsoft.com/office/drawing/2014/main" id="{95674C33-5232-4059-B714-30623DB48BEA}"/>
              </a:ext>
            </a:extLst>
          </p:cNvPr>
          <p:cNvGrpSpPr>
            <a:grpSpLocks/>
          </p:cNvGrpSpPr>
          <p:nvPr/>
        </p:nvGrpSpPr>
        <p:grpSpPr bwMode="auto">
          <a:xfrm>
            <a:off x="1828800" y="5105400"/>
            <a:ext cx="5181600" cy="914400"/>
            <a:chOff x="1152" y="3216"/>
            <a:chExt cx="3264" cy="576"/>
          </a:xfrm>
        </p:grpSpPr>
        <p:sp>
          <p:nvSpPr>
            <p:cNvPr id="13334" name="Rectangle 22">
              <a:extLst>
                <a:ext uri="{FF2B5EF4-FFF2-40B4-BE49-F238E27FC236}">
                  <a16:creationId xmlns:a16="http://schemas.microsoft.com/office/drawing/2014/main" id="{0C7EFC85-85B9-43FE-86D0-4B48D323DF5B}"/>
                </a:ext>
              </a:extLst>
            </p:cNvPr>
            <p:cNvSpPr>
              <a:spLocks noChangeArrowheads="1"/>
            </p:cNvSpPr>
            <p:nvPr/>
          </p:nvSpPr>
          <p:spPr bwMode="auto">
            <a:xfrm>
              <a:off x="1152" y="3216"/>
              <a:ext cx="3264" cy="57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35" name="Rectangle 23">
              <a:extLst>
                <a:ext uri="{FF2B5EF4-FFF2-40B4-BE49-F238E27FC236}">
                  <a16:creationId xmlns:a16="http://schemas.microsoft.com/office/drawing/2014/main" id="{CBF5624B-6C50-4DD0-9B4C-573D08D1459C}"/>
                </a:ext>
              </a:extLst>
            </p:cNvPr>
            <p:cNvSpPr>
              <a:spLocks noChangeArrowheads="1"/>
            </p:cNvSpPr>
            <p:nvPr/>
          </p:nvSpPr>
          <p:spPr bwMode="auto">
            <a:xfrm>
              <a:off x="1152" y="3648"/>
              <a:ext cx="3264" cy="144"/>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36" name="Rectangle 24">
              <a:extLst>
                <a:ext uri="{FF2B5EF4-FFF2-40B4-BE49-F238E27FC236}">
                  <a16:creationId xmlns:a16="http://schemas.microsoft.com/office/drawing/2014/main" id="{E837AE87-97F8-4CB0-B401-E3767EC5A3EB}"/>
                </a:ext>
              </a:extLst>
            </p:cNvPr>
            <p:cNvSpPr>
              <a:spLocks noChangeArrowheads="1"/>
            </p:cNvSpPr>
            <p:nvPr/>
          </p:nvSpPr>
          <p:spPr bwMode="auto">
            <a:xfrm>
              <a:off x="1488" y="3552"/>
              <a:ext cx="528" cy="96"/>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37" name="Rectangle 25">
              <a:extLst>
                <a:ext uri="{FF2B5EF4-FFF2-40B4-BE49-F238E27FC236}">
                  <a16:creationId xmlns:a16="http://schemas.microsoft.com/office/drawing/2014/main" id="{C3F88CCD-6ED8-4003-8A08-284D8ED81B8C}"/>
                </a:ext>
              </a:extLst>
            </p:cNvPr>
            <p:cNvSpPr>
              <a:spLocks noChangeArrowheads="1"/>
            </p:cNvSpPr>
            <p:nvPr/>
          </p:nvSpPr>
          <p:spPr bwMode="auto">
            <a:xfrm>
              <a:off x="3600" y="3312"/>
              <a:ext cx="528" cy="336"/>
            </a:xfrm>
            <a:prstGeom prst="rect">
              <a:avLst/>
            </a:prstGeom>
            <a:gradFill rotWithShape="0">
              <a:gsLst>
                <a:gs pos="0">
                  <a:schemeClr val="tx1"/>
                </a:gs>
                <a:gs pos="100000">
                  <a:schemeClr val="tx1">
                    <a:gamma/>
                    <a:tint val="73725"/>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38" name="Rectangle 26">
              <a:extLst>
                <a:ext uri="{FF2B5EF4-FFF2-40B4-BE49-F238E27FC236}">
                  <a16:creationId xmlns:a16="http://schemas.microsoft.com/office/drawing/2014/main" id="{5718D057-40AD-4B38-B1C2-4C042A25C067}"/>
                </a:ext>
              </a:extLst>
            </p:cNvPr>
            <p:cNvSpPr>
              <a:spLocks noChangeArrowheads="1"/>
            </p:cNvSpPr>
            <p:nvPr/>
          </p:nvSpPr>
          <p:spPr bwMode="auto">
            <a:xfrm>
              <a:off x="2304" y="3600"/>
              <a:ext cx="864" cy="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3339" name="Text Box 27">
            <a:extLst>
              <a:ext uri="{FF2B5EF4-FFF2-40B4-BE49-F238E27FC236}">
                <a16:creationId xmlns:a16="http://schemas.microsoft.com/office/drawing/2014/main" id="{54A30E7E-9708-436F-8966-E17A71AA9873}"/>
              </a:ext>
            </a:extLst>
          </p:cNvPr>
          <p:cNvSpPr txBox="1">
            <a:spLocks noChangeArrowheads="1"/>
          </p:cNvSpPr>
          <p:nvPr/>
        </p:nvSpPr>
        <p:spPr bwMode="auto">
          <a:xfrm>
            <a:off x="3429000" y="4648200"/>
            <a:ext cx="175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Side view</a:t>
            </a:r>
          </a:p>
        </p:txBody>
      </p:sp>
      <p:sp>
        <p:nvSpPr>
          <p:cNvPr id="13340" name="Line 28">
            <a:extLst>
              <a:ext uri="{FF2B5EF4-FFF2-40B4-BE49-F238E27FC236}">
                <a16:creationId xmlns:a16="http://schemas.microsoft.com/office/drawing/2014/main" id="{6444D987-7DFA-4EFD-B418-161973E34A9E}"/>
              </a:ext>
            </a:extLst>
          </p:cNvPr>
          <p:cNvSpPr>
            <a:spLocks noChangeShapeType="1"/>
          </p:cNvSpPr>
          <p:nvPr/>
        </p:nvSpPr>
        <p:spPr bwMode="auto">
          <a:xfrm rot="3744115" flipH="1">
            <a:off x="5829300" y="5981700"/>
            <a:ext cx="457200" cy="381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341" name="Text Box 29">
            <a:extLst>
              <a:ext uri="{FF2B5EF4-FFF2-40B4-BE49-F238E27FC236}">
                <a16:creationId xmlns:a16="http://schemas.microsoft.com/office/drawing/2014/main" id="{5398BBAA-DCEA-4EF0-B5D9-9DDEA7DC9BBA}"/>
              </a:ext>
            </a:extLst>
          </p:cNvPr>
          <p:cNvSpPr txBox="1">
            <a:spLocks noChangeArrowheads="1"/>
          </p:cNvSpPr>
          <p:nvPr/>
        </p:nvSpPr>
        <p:spPr bwMode="auto">
          <a:xfrm>
            <a:off x="6248400" y="6096000"/>
            <a:ext cx="259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Photographic film</a:t>
            </a:r>
          </a:p>
        </p:txBody>
      </p:sp>
      <p:sp>
        <p:nvSpPr>
          <p:cNvPr id="13342" name="Text Box 30">
            <a:extLst>
              <a:ext uri="{FF2B5EF4-FFF2-40B4-BE49-F238E27FC236}">
                <a16:creationId xmlns:a16="http://schemas.microsoft.com/office/drawing/2014/main" id="{2EBAF59D-1C69-430D-95CB-1B39E09172D9}"/>
              </a:ext>
            </a:extLst>
          </p:cNvPr>
          <p:cNvSpPr txBox="1">
            <a:spLocks noChangeArrowheads="1"/>
          </p:cNvSpPr>
          <p:nvPr/>
        </p:nvSpPr>
        <p:spPr bwMode="auto">
          <a:xfrm>
            <a:off x="0" y="5410200"/>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Windows</a:t>
            </a:r>
          </a:p>
        </p:txBody>
      </p:sp>
      <p:sp>
        <p:nvSpPr>
          <p:cNvPr id="13343" name="Line 31">
            <a:extLst>
              <a:ext uri="{FF2B5EF4-FFF2-40B4-BE49-F238E27FC236}">
                <a16:creationId xmlns:a16="http://schemas.microsoft.com/office/drawing/2014/main" id="{80348E75-981F-4494-9386-9EB9CF8D2865}"/>
              </a:ext>
            </a:extLst>
          </p:cNvPr>
          <p:cNvSpPr>
            <a:spLocks noChangeShapeType="1"/>
          </p:cNvSpPr>
          <p:nvPr/>
        </p:nvSpPr>
        <p:spPr bwMode="auto">
          <a:xfrm rot="2069037" flipV="1">
            <a:off x="1524000" y="5410200"/>
            <a:ext cx="838200" cy="533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3314"/>
                                        </p:tgtEl>
                                        <p:attrNameLst>
                                          <p:attrName>style.visibility</p:attrName>
                                        </p:attrNameLst>
                                      </p:cBhvr>
                                      <p:to>
                                        <p:strVal val="visible"/>
                                      </p:to>
                                    </p:set>
                                    <p:anim to="" calcmode="lin" valueType="num">
                                      <p:cBhvr>
                                        <p:cTn id="7" dur="1" fill="hold"/>
                                        <p:tgtEl>
                                          <p:spTgt spid="133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4099" name="Text Box 3">
            <a:extLst>
              <a:ext uri="{FF2B5EF4-FFF2-40B4-BE49-F238E27FC236}">
                <a16:creationId xmlns:a16="http://schemas.microsoft.com/office/drawing/2014/main" id="{B53C3C84-6431-4F83-991F-F8D0E4674204}"/>
              </a:ext>
            </a:extLst>
          </p:cNvPr>
          <p:cNvSpPr txBox="1">
            <a:spLocks noChangeArrowheads="1"/>
          </p:cNvSpPr>
          <p:nvPr/>
        </p:nvSpPr>
        <p:spPr bwMode="auto">
          <a:xfrm>
            <a:off x="2895600" y="1066800"/>
            <a:ext cx="6019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Ionising radiation, such as </a:t>
            </a:r>
            <a:r>
              <a:rPr lang="en-GB" altLang="en-US" b="1">
                <a:latin typeface="Symbol" panose="05050102010706020507" pitchFamily="18" charset="2"/>
              </a:rPr>
              <a:t>a, b, </a:t>
            </a:r>
            <a:r>
              <a:rPr lang="en-GB" altLang="en-US" b="1"/>
              <a:t>or </a:t>
            </a:r>
            <a:r>
              <a:rPr lang="en-GB" altLang="en-US" b="1">
                <a:latin typeface="Symbol" panose="05050102010706020507" pitchFamily="18" charset="2"/>
              </a:rPr>
              <a:t>g</a:t>
            </a:r>
            <a:r>
              <a:rPr lang="en-GB" altLang="en-US" b="1"/>
              <a:t>, can kill or change the nature of living cells.</a:t>
            </a:r>
          </a:p>
        </p:txBody>
      </p:sp>
      <p:pic>
        <p:nvPicPr>
          <p:cNvPr id="4100" name="Picture 4">
            <a:extLst>
              <a:ext uri="{FF2B5EF4-FFF2-40B4-BE49-F238E27FC236}">
                <a16:creationId xmlns:a16="http://schemas.microsoft.com/office/drawing/2014/main" id="{A15D2F21-2700-4869-AED6-2FE19CE508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609600"/>
            <a:ext cx="2590800" cy="182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1" name="Text Box 5">
            <a:extLst>
              <a:ext uri="{FF2B5EF4-FFF2-40B4-BE49-F238E27FC236}">
                <a16:creationId xmlns:a16="http://schemas.microsoft.com/office/drawing/2014/main" id="{E2FFAA13-C631-4472-AC9F-181825E7CC18}"/>
              </a:ext>
            </a:extLst>
          </p:cNvPr>
          <p:cNvSpPr txBox="1">
            <a:spLocks noChangeArrowheads="1"/>
          </p:cNvSpPr>
          <p:nvPr/>
        </p:nvSpPr>
        <p:spPr bwMode="auto">
          <a:xfrm>
            <a:off x="0" y="2590800"/>
            <a:ext cx="9144000" cy="392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This can have good effects as well as bad ones.</a:t>
            </a:r>
          </a:p>
          <a:p>
            <a:pPr>
              <a:spcBef>
                <a:spcPct val="50000"/>
              </a:spcBef>
            </a:pPr>
            <a:endParaRPr lang="en-GB" altLang="en-US" b="1"/>
          </a:p>
          <a:p>
            <a:pPr>
              <a:spcBef>
                <a:spcPct val="50000"/>
              </a:spcBef>
            </a:pPr>
            <a:r>
              <a:rPr lang="en-GB" altLang="en-US" b="1"/>
              <a:t>The fact that radiation can kill living cells allows us to:</a:t>
            </a:r>
          </a:p>
          <a:p>
            <a:pPr>
              <a:spcBef>
                <a:spcPct val="50000"/>
              </a:spcBef>
            </a:pPr>
            <a:r>
              <a:rPr lang="en-GB" altLang="en-US" b="1"/>
              <a:t>	1. 	use radiation to sterilise instruments by killing the 		bacteria cells</a:t>
            </a:r>
          </a:p>
          <a:p>
            <a:pPr>
              <a:spcBef>
                <a:spcPct val="50000"/>
              </a:spcBef>
            </a:pPr>
            <a:r>
              <a:rPr lang="en-GB" altLang="en-US" b="1"/>
              <a:t>	2.	treat cancer by radiotherapy,  where the incident 		radiation kills the cancerous cells within the body.</a:t>
            </a:r>
          </a:p>
          <a:p>
            <a:pPr>
              <a:spcBef>
                <a:spcPct val="50000"/>
              </a:spcBef>
            </a:pPr>
            <a:r>
              <a:rPr lang="en-GB" altLang="en-US" b="1"/>
              <a:t>	3.	use tracers in medicine or industry.</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nodeType="afterEffect">
                                  <p:stCondLst>
                                    <p:cond delay="1000"/>
                                  </p:stCondLst>
                                  <p:childTnLst>
                                    <p:set>
                                      <p:cBhvr>
                                        <p:cTn id="6" dur="1" fill="hold">
                                          <p:stCondLst>
                                            <p:cond delay="499"/>
                                          </p:stCondLst>
                                        </p:cTn>
                                        <p:tgtEl>
                                          <p:spTgt spid="4100"/>
                                        </p:tgtEl>
                                        <p:attrNameLst>
                                          <p:attrName>style.visibility</p:attrName>
                                        </p:attrNameLst>
                                      </p:cBhvr>
                                      <p:to>
                                        <p:strVal val="visible"/>
                                      </p:to>
                                    </p:set>
                                    <p:anim to="" calcmode="lin" valueType="num">
                                      <p:cBhvr>
                                        <p:cTn id="7" dur="1" fill="hold"/>
                                        <p:tgtEl>
                                          <p:spTgt spid="4100"/>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4099"/>
                                        </p:tgtEl>
                                        <p:attrNameLst>
                                          <p:attrName>style.visibility</p:attrName>
                                        </p:attrNameLst>
                                      </p:cBhvr>
                                      <p:to>
                                        <p:strVal val="visible"/>
                                      </p:to>
                                    </p:set>
                                    <p:anim to="" calcmode="lin" valueType="num">
                                      <p:cBhvr>
                                        <p:cTn id="12" dur="1" fill="hold"/>
                                        <p:tgtEl>
                                          <p:spTgt spid="4099"/>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4101">
                                            <p:txEl>
                                              <p:pRg st="0" end="0"/>
                                            </p:txEl>
                                          </p:spTgt>
                                        </p:tgtEl>
                                        <p:attrNameLst>
                                          <p:attrName>style.visibility</p:attrName>
                                        </p:attrNameLst>
                                      </p:cBhvr>
                                      <p:to>
                                        <p:strVal val="visible"/>
                                      </p:to>
                                    </p:set>
                                    <p:anim to="" calcmode="lin" valueType="num">
                                      <p:cBhvr>
                                        <p:cTn id="17" dur="1" fill="hold"/>
                                        <p:tgtEl>
                                          <p:spTgt spid="4101">
                                            <p:txEl>
                                              <p:pRg st="0" end="0"/>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4101">
                                            <p:txEl>
                                              <p:pRg st="2" end="2"/>
                                            </p:txEl>
                                          </p:spTgt>
                                        </p:tgtEl>
                                        <p:attrNameLst>
                                          <p:attrName>style.visibility</p:attrName>
                                        </p:attrNameLst>
                                      </p:cBhvr>
                                      <p:to>
                                        <p:strVal val="visible"/>
                                      </p:to>
                                    </p:set>
                                    <p:anim to="" calcmode="lin" valueType="num">
                                      <p:cBhvr>
                                        <p:cTn id="22" dur="1" fill="hold"/>
                                        <p:tgtEl>
                                          <p:spTgt spid="4101">
                                            <p:txEl>
                                              <p:pRg st="2" end="2"/>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4101">
                                            <p:txEl>
                                              <p:pRg st="3" end="3"/>
                                            </p:txEl>
                                          </p:spTgt>
                                        </p:tgtEl>
                                        <p:attrNameLst>
                                          <p:attrName>style.visibility</p:attrName>
                                        </p:attrNameLst>
                                      </p:cBhvr>
                                      <p:to>
                                        <p:strVal val="visible"/>
                                      </p:to>
                                    </p:set>
                                    <p:anim to="" calcmode="lin" valueType="num">
                                      <p:cBhvr>
                                        <p:cTn id="27" dur="1" fill="hold"/>
                                        <p:tgtEl>
                                          <p:spTgt spid="4101">
                                            <p:txEl>
                                              <p:pRg st="3" end="3"/>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4101">
                                            <p:txEl>
                                              <p:pRg st="4" end="4"/>
                                            </p:txEl>
                                          </p:spTgt>
                                        </p:tgtEl>
                                        <p:attrNameLst>
                                          <p:attrName>style.visibility</p:attrName>
                                        </p:attrNameLst>
                                      </p:cBhvr>
                                      <p:to>
                                        <p:strVal val="visible"/>
                                      </p:to>
                                    </p:set>
                                    <p:anim to="" calcmode="lin" valueType="num">
                                      <p:cBhvr>
                                        <p:cTn id="32" dur="1" fill="hold"/>
                                        <p:tgtEl>
                                          <p:spTgt spid="4101">
                                            <p:txEl>
                                              <p:pRg st="4" end="4"/>
                                            </p:txEl>
                                          </p:spTgt>
                                        </p:tgtEl>
                                        <p:attrNameLst>
                                          <p:attrName/>
                                        </p:attrNameLst>
                                      </p:cBhvr>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4" presetClass="entr" presetSubtype="0" fill="hold" grpId="0" nodeType="clickEffect">
                                  <p:stCondLst>
                                    <p:cond delay="0"/>
                                  </p:stCondLst>
                                  <p:childTnLst>
                                    <p:set>
                                      <p:cBhvr>
                                        <p:cTn id="36" dur="1" fill="hold">
                                          <p:stCondLst>
                                            <p:cond delay="499"/>
                                          </p:stCondLst>
                                        </p:cTn>
                                        <p:tgtEl>
                                          <p:spTgt spid="4101">
                                            <p:txEl>
                                              <p:pRg st="5" end="5"/>
                                            </p:txEl>
                                          </p:spTgt>
                                        </p:tgtEl>
                                        <p:attrNameLst>
                                          <p:attrName>style.visibility</p:attrName>
                                        </p:attrNameLst>
                                      </p:cBhvr>
                                      <p:to>
                                        <p:strVal val="visible"/>
                                      </p:to>
                                    </p:set>
                                    <p:anim to="" calcmode="lin" valueType="num">
                                      <p:cBhvr>
                                        <p:cTn id="37" dur="1" fill="hold"/>
                                        <p:tgtEl>
                                          <p:spTgt spid="4101">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autoUpdateAnimBg="0"/>
      <p:bldP spid="410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17410" name="Text Box 2">
            <a:extLst>
              <a:ext uri="{FF2B5EF4-FFF2-40B4-BE49-F238E27FC236}">
                <a16:creationId xmlns:a16="http://schemas.microsoft.com/office/drawing/2014/main" id="{4293C25D-9B7F-4927-90EF-1CBDF531728E}"/>
              </a:ext>
            </a:extLst>
          </p:cNvPr>
          <p:cNvSpPr txBox="1">
            <a:spLocks noChangeArrowheads="1"/>
          </p:cNvSpPr>
          <p:nvPr/>
        </p:nvSpPr>
        <p:spPr bwMode="auto">
          <a:xfrm>
            <a:off x="0" y="0"/>
            <a:ext cx="914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Radioactive material is easy to detect because of the radiation it gives out.</a:t>
            </a:r>
          </a:p>
        </p:txBody>
      </p:sp>
      <p:sp>
        <p:nvSpPr>
          <p:cNvPr id="17411" name="Text Box 3">
            <a:extLst>
              <a:ext uri="{FF2B5EF4-FFF2-40B4-BE49-F238E27FC236}">
                <a16:creationId xmlns:a16="http://schemas.microsoft.com/office/drawing/2014/main" id="{F98FADB4-716D-46D8-87CF-9F980991AA63}"/>
              </a:ext>
            </a:extLst>
          </p:cNvPr>
          <p:cNvSpPr txBox="1">
            <a:spLocks noChangeArrowheads="1"/>
          </p:cNvSpPr>
          <p:nvPr/>
        </p:nvSpPr>
        <p:spPr bwMode="auto">
          <a:xfrm>
            <a:off x="0" y="2743200"/>
            <a:ext cx="5105400"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To do this they inject the patient with a radioactive source.</a:t>
            </a:r>
          </a:p>
          <a:p>
            <a:pPr>
              <a:spcBef>
                <a:spcPct val="50000"/>
              </a:spcBef>
            </a:pPr>
            <a:r>
              <a:rPr lang="en-GB" altLang="en-US" b="1"/>
              <a:t>This source is usually a gamma source, since gamma can be detected outside the body.</a:t>
            </a:r>
          </a:p>
          <a:p>
            <a:pPr>
              <a:spcBef>
                <a:spcPct val="50000"/>
              </a:spcBef>
            </a:pPr>
            <a:r>
              <a:rPr lang="en-GB" altLang="en-US" b="1"/>
              <a:t>The doctors would then use a gamma camera to follow the tracer around the patients body.</a:t>
            </a:r>
          </a:p>
        </p:txBody>
      </p:sp>
      <p:pic>
        <p:nvPicPr>
          <p:cNvPr id="17412" name="Picture 4">
            <a:extLst>
              <a:ext uri="{FF2B5EF4-FFF2-40B4-BE49-F238E27FC236}">
                <a16:creationId xmlns:a16="http://schemas.microsoft.com/office/drawing/2014/main" id="{13DF1230-576A-483B-920A-F813944C94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0638" y="2438400"/>
            <a:ext cx="4043362"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3" name="Text Box 5">
            <a:extLst>
              <a:ext uri="{FF2B5EF4-FFF2-40B4-BE49-F238E27FC236}">
                <a16:creationId xmlns:a16="http://schemas.microsoft.com/office/drawing/2014/main" id="{3E6B733E-F008-42DF-8B5B-2619364915F0}"/>
              </a:ext>
            </a:extLst>
          </p:cNvPr>
          <p:cNvSpPr txBox="1">
            <a:spLocks noChangeArrowheads="1"/>
          </p:cNvSpPr>
          <p:nvPr/>
        </p:nvSpPr>
        <p:spPr bwMode="auto">
          <a:xfrm>
            <a:off x="0" y="1219200"/>
            <a:ext cx="891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Hospitals can use a radioactive “tracer” to study the working of various parts of the body.</a:t>
            </a:r>
            <a:endParaRPr lang="en-GB"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7410"/>
                                        </p:tgtEl>
                                        <p:attrNameLst>
                                          <p:attrName>style.visibility</p:attrName>
                                        </p:attrNameLst>
                                      </p:cBhvr>
                                      <p:to>
                                        <p:strVal val="visible"/>
                                      </p:to>
                                    </p:set>
                                    <p:anim to="" calcmode="lin" valueType="num">
                                      <p:cBhvr>
                                        <p:cTn id="7" dur="1" fill="hold"/>
                                        <p:tgtEl>
                                          <p:spTgt spid="17410"/>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7413"/>
                                        </p:tgtEl>
                                        <p:attrNameLst>
                                          <p:attrName>style.visibility</p:attrName>
                                        </p:attrNameLst>
                                      </p:cBhvr>
                                      <p:to>
                                        <p:strVal val="visible"/>
                                      </p:to>
                                    </p:set>
                                    <p:anim to="" calcmode="lin" valueType="num">
                                      <p:cBhvr>
                                        <p:cTn id="12" dur="1" fill="hold"/>
                                        <p:tgtEl>
                                          <p:spTgt spid="17413"/>
                                        </p:tgtEl>
                                        <p:attrNameLst>
                                          <p:attrName/>
                                        </p:attrNameLst>
                                      </p:cBhvr>
                                    </p:anim>
                                  </p:childTnLst>
                                </p:cTn>
                              </p:par>
                            </p:childTnLst>
                          </p:cTn>
                        </p:par>
                        <p:par>
                          <p:cTn id="13" fill="hold" nodeType="afterGroup">
                            <p:stCondLst>
                              <p:cond delay="500"/>
                            </p:stCondLst>
                            <p:childTnLst>
                              <p:par>
                                <p:cTn id="14" presetID="24" presetClass="entr" presetSubtype="0" fill="hold" nodeType="afterEffect">
                                  <p:stCondLst>
                                    <p:cond delay="1000"/>
                                  </p:stCondLst>
                                  <p:childTnLst>
                                    <p:set>
                                      <p:cBhvr>
                                        <p:cTn id="15" dur="1" fill="hold">
                                          <p:stCondLst>
                                            <p:cond delay="499"/>
                                          </p:stCondLst>
                                        </p:cTn>
                                        <p:tgtEl>
                                          <p:spTgt spid="17412"/>
                                        </p:tgtEl>
                                        <p:attrNameLst>
                                          <p:attrName>style.visibility</p:attrName>
                                        </p:attrNameLst>
                                      </p:cBhvr>
                                      <p:to>
                                        <p:strVal val="visible"/>
                                      </p:to>
                                    </p:set>
                                    <p:anim to="" calcmode="lin" valueType="num">
                                      <p:cBhvr>
                                        <p:cTn id="16" dur="1" fill="hold"/>
                                        <p:tgtEl>
                                          <p:spTgt spid="17412"/>
                                        </p:tgtEl>
                                        <p:attrNameLst>
                                          <p:attrName/>
                                        </p:attrNameLst>
                                      </p:cBhvr>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4" presetClass="entr" presetSubtype="0" fill="hold" grpId="0" nodeType="clickEffect">
                                  <p:stCondLst>
                                    <p:cond delay="0"/>
                                  </p:stCondLst>
                                  <p:childTnLst>
                                    <p:set>
                                      <p:cBhvr>
                                        <p:cTn id="20" dur="1" fill="hold">
                                          <p:stCondLst>
                                            <p:cond delay="499"/>
                                          </p:stCondLst>
                                        </p:cTn>
                                        <p:tgtEl>
                                          <p:spTgt spid="17411">
                                            <p:txEl>
                                              <p:pRg st="0" end="0"/>
                                            </p:txEl>
                                          </p:spTgt>
                                        </p:tgtEl>
                                        <p:attrNameLst>
                                          <p:attrName>style.visibility</p:attrName>
                                        </p:attrNameLst>
                                      </p:cBhvr>
                                      <p:to>
                                        <p:strVal val="visible"/>
                                      </p:to>
                                    </p:set>
                                    <p:anim to="" calcmode="lin" valueType="num">
                                      <p:cBhvr>
                                        <p:cTn id="21" dur="1" fill="hold"/>
                                        <p:tgtEl>
                                          <p:spTgt spid="17411">
                                            <p:txEl>
                                              <p:pRg st="0" end="0"/>
                                            </p:txEl>
                                          </p:spTgt>
                                        </p:tgtEl>
                                        <p:attrNameLst>
                                          <p:attrName/>
                                        </p:attrNameLst>
                                      </p:cBhvr>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4" presetClass="entr" presetSubtype="0" fill="hold" grpId="0" nodeType="clickEffect">
                                  <p:stCondLst>
                                    <p:cond delay="0"/>
                                  </p:stCondLst>
                                  <p:childTnLst>
                                    <p:set>
                                      <p:cBhvr>
                                        <p:cTn id="25" dur="1" fill="hold">
                                          <p:stCondLst>
                                            <p:cond delay="499"/>
                                          </p:stCondLst>
                                        </p:cTn>
                                        <p:tgtEl>
                                          <p:spTgt spid="17411">
                                            <p:txEl>
                                              <p:pRg st="1" end="1"/>
                                            </p:txEl>
                                          </p:spTgt>
                                        </p:tgtEl>
                                        <p:attrNameLst>
                                          <p:attrName>style.visibility</p:attrName>
                                        </p:attrNameLst>
                                      </p:cBhvr>
                                      <p:to>
                                        <p:strVal val="visible"/>
                                      </p:to>
                                    </p:set>
                                    <p:anim to="" calcmode="lin" valueType="num">
                                      <p:cBhvr>
                                        <p:cTn id="26" dur="1" fill="hold"/>
                                        <p:tgtEl>
                                          <p:spTgt spid="17411">
                                            <p:txEl>
                                              <p:pRg st="1" end="1"/>
                                            </p:txEl>
                                          </p:spTgt>
                                        </p:tgtEl>
                                        <p:attrNameLst>
                                          <p:attrName/>
                                        </p:attrNameLst>
                                      </p:cBhvr>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4" presetClass="entr" presetSubtype="0" fill="hold" grpId="0" nodeType="clickEffect">
                                  <p:stCondLst>
                                    <p:cond delay="0"/>
                                  </p:stCondLst>
                                  <p:childTnLst>
                                    <p:set>
                                      <p:cBhvr>
                                        <p:cTn id="30" dur="1" fill="hold">
                                          <p:stCondLst>
                                            <p:cond delay="499"/>
                                          </p:stCondLst>
                                        </p:cTn>
                                        <p:tgtEl>
                                          <p:spTgt spid="17411">
                                            <p:txEl>
                                              <p:pRg st="2" end="2"/>
                                            </p:txEl>
                                          </p:spTgt>
                                        </p:tgtEl>
                                        <p:attrNameLst>
                                          <p:attrName>style.visibility</p:attrName>
                                        </p:attrNameLst>
                                      </p:cBhvr>
                                      <p:to>
                                        <p:strVal val="visible"/>
                                      </p:to>
                                    </p:set>
                                    <p:anim to="" calcmode="lin" valueType="num">
                                      <p:cBhvr>
                                        <p:cTn id="31" dur="1" fill="hold"/>
                                        <p:tgtEl>
                                          <p:spTgt spid="17411">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utoUpdateAnimBg="0"/>
      <p:bldP spid="17411" grpId="0" build="p" autoUpdateAnimBg="0"/>
      <p:bldP spid="17413"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434" name="Text Box 2">
            <a:extLst>
              <a:ext uri="{FF2B5EF4-FFF2-40B4-BE49-F238E27FC236}">
                <a16:creationId xmlns:a16="http://schemas.microsoft.com/office/drawing/2014/main" id="{B525F932-F3E9-4AA1-9F81-F6F9F428CEEB}"/>
              </a:ext>
            </a:extLst>
          </p:cNvPr>
          <p:cNvSpPr txBox="1">
            <a:spLocks noChangeArrowheads="1"/>
          </p:cNvSpPr>
          <p:nvPr/>
        </p:nvSpPr>
        <p:spPr bwMode="auto">
          <a:xfrm>
            <a:off x="0" y="2057400"/>
            <a:ext cx="9144000" cy="311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600">
                <a:solidFill>
                  <a:schemeClr val="accent1"/>
                </a:solidFill>
                <a:hlinkClick r:id="rId3" action="ppaction://hlinksldjump"/>
              </a:rPr>
              <a:t>Return to start of Radioactivity</a:t>
            </a:r>
            <a:endParaRPr lang="en-GB" altLang="en-US" sz="3600">
              <a:solidFill>
                <a:schemeClr val="accent1"/>
              </a:solidFill>
            </a:endParaRPr>
          </a:p>
          <a:p>
            <a:pPr algn="ctr">
              <a:spcBef>
                <a:spcPct val="50000"/>
              </a:spcBef>
            </a:pPr>
            <a:endParaRPr lang="en-GB" altLang="en-US" sz="3600">
              <a:solidFill>
                <a:schemeClr val="accent1"/>
              </a:solidFill>
            </a:endParaRPr>
          </a:p>
          <a:p>
            <a:pPr algn="ctr">
              <a:spcBef>
                <a:spcPct val="50000"/>
              </a:spcBef>
            </a:pPr>
            <a:endParaRPr lang="en-GB" altLang="en-US" sz="3600">
              <a:solidFill>
                <a:schemeClr val="accent1"/>
              </a:solidFill>
            </a:endParaRPr>
          </a:p>
          <a:p>
            <a:pPr algn="ctr">
              <a:spcBef>
                <a:spcPct val="50000"/>
              </a:spcBef>
            </a:pPr>
            <a:r>
              <a:rPr lang="en-GB" altLang="en-US" sz="3600">
                <a:solidFill>
                  <a:schemeClr val="accent1"/>
                </a:solidFill>
                <a:hlinkClick r:id="rId4" action="ppaction://hlinksldjump"/>
              </a:rPr>
              <a:t>Advance to next section</a:t>
            </a:r>
            <a:endParaRPr lang="en-GB" altLang="en-US" sz="3600">
              <a:solidFill>
                <a:schemeClr val="accent1"/>
              </a:solidFill>
            </a:endParaRPr>
          </a:p>
        </p:txBody>
      </p:sp>
    </p:spTree>
  </p:cSld>
  <p:clrMapOvr>
    <a:overrideClrMapping bg1="lt1" tx1="dk1" bg2="lt2" tx2="dk2" accent1="accent1" accent2="accent2" accent3="accent3" accent4="accent4" accent5="accent5" accent6="accent6" hlink="hlink" folHlink="folHlink"/>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anim calcmode="lin" valueType="num">
                                      <p:cBhvr>
                                        <p:cTn id="7" dur="1000" fill="hold"/>
                                        <p:tgtEl>
                                          <p:spTgt spid="1843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843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8434">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8434">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15" presetClass="entr" presetSubtype="0" fill="hold" grpId="0" nodeType="afterEffect">
                                  <p:stCondLst>
                                    <p:cond delay="0"/>
                                  </p:stCondLst>
                                  <p:childTnLst>
                                    <p:set>
                                      <p:cBhvr>
                                        <p:cTn id="13" dur="1" fill="hold">
                                          <p:stCondLst>
                                            <p:cond delay="0"/>
                                          </p:stCondLst>
                                        </p:cTn>
                                        <p:tgtEl>
                                          <p:spTgt spid="18434">
                                            <p:txEl>
                                              <p:pRg st="3" end="3"/>
                                            </p:txEl>
                                          </p:spTgt>
                                        </p:tgtEl>
                                        <p:attrNameLst>
                                          <p:attrName>style.visibility</p:attrName>
                                        </p:attrNameLst>
                                      </p:cBhvr>
                                      <p:to>
                                        <p:strVal val="visible"/>
                                      </p:to>
                                    </p:set>
                                    <p:anim calcmode="lin" valueType="num">
                                      <p:cBhvr>
                                        <p:cTn id="14" dur="1000" fill="hold"/>
                                        <p:tgtEl>
                                          <p:spTgt spid="18434">
                                            <p:txEl>
                                              <p:pRg st="3" end="3"/>
                                            </p:txEl>
                                          </p:spTgt>
                                        </p:tgtEl>
                                        <p:attrNameLst>
                                          <p:attrName>ppt_w</p:attrName>
                                        </p:attrNameLst>
                                      </p:cBhvr>
                                      <p:tavLst>
                                        <p:tav tm="0">
                                          <p:val>
                                            <p:fltVal val="0"/>
                                          </p:val>
                                        </p:tav>
                                        <p:tav tm="100000">
                                          <p:val>
                                            <p:strVal val="#ppt_w"/>
                                          </p:val>
                                        </p:tav>
                                      </p:tavLst>
                                    </p:anim>
                                    <p:anim calcmode="lin" valueType="num">
                                      <p:cBhvr>
                                        <p:cTn id="15" dur="1000" fill="hold"/>
                                        <p:tgtEl>
                                          <p:spTgt spid="18434">
                                            <p:txEl>
                                              <p:pRg st="3" end="3"/>
                                            </p:txEl>
                                          </p:spTgt>
                                        </p:tgtEl>
                                        <p:attrNameLst>
                                          <p:attrName>ppt_h</p:attrName>
                                        </p:attrNameLst>
                                      </p:cBhvr>
                                      <p:tavLst>
                                        <p:tav tm="0">
                                          <p:val>
                                            <p:fltVal val="0"/>
                                          </p:val>
                                        </p:tav>
                                        <p:tav tm="100000">
                                          <p:val>
                                            <p:strVal val="#ppt_h"/>
                                          </p:val>
                                        </p:tav>
                                      </p:tavLst>
                                    </p:anim>
                                    <p:anim calcmode="lin" valueType="num">
                                      <p:cBhvr>
                                        <p:cTn id="16" dur="1000" fill="hold"/>
                                        <p:tgtEl>
                                          <p:spTgt spid="18434">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18434">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autoUpdateAnimBg="0" advAuto="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458" name="Text Box 2">
            <a:extLst>
              <a:ext uri="{FF2B5EF4-FFF2-40B4-BE49-F238E27FC236}">
                <a16:creationId xmlns:a16="http://schemas.microsoft.com/office/drawing/2014/main" id="{54DB4D22-4AED-4B12-9B05-CFEAEF258F6F}"/>
              </a:ext>
            </a:extLst>
          </p:cNvPr>
          <p:cNvSpPr txBox="1">
            <a:spLocks noChangeArrowheads="1"/>
          </p:cNvSpPr>
          <p:nvPr/>
        </p:nvSpPr>
        <p:spPr bwMode="auto">
          <a:xfrm>
            <a:off x="0" y="2057400"/>
            <a:ext cx="9144000" cy="311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600">
                <a:solidFill>
                  <a:schemeClr val="accent1"/>
                </a:solidFill>
                <a:hlinkClick r:id="rId3" action="ppaction://hlinksldjump"/>
              </a:rPr>
              <a:t>Return to start of Radioactivity</a:t>
            </a:r>
            <a:endParaRPr lang="en-GB" altLang="en-US" sz="3600">
              <a:solidFill>
                <a:schemeClr val="accent1"/>
              </a:solidFill>
            </a:endParaRPr>
          </a:p>
          <a:p>
            <a:pPr algn="ctr">
              <a:spcBef>
                <a:spcPct val="50000"/>
              </a:spcBef>
            </a:pPr>
            <a:endParaRPr lang="en-GB" altLang="en-US" sz="3600">
              <a:solidFill>
                <a:schemeClr val="accent1"/>
              </a:solidFill>
            </a:endParaRPr>
          </a:p>
          <a:p>
            <a:pPr algn="ctr">
              <a:spcBef>
                <a:spcPct val="50000"/>
              </a:spcBef>
            </a:pPr>
            <a:endParaRPr lang="en-GB" altLang="en-US" sz="3600">
              <a:solidFill>
                <a:schemeClr val="accent1"/>
              </a:solidFill>
            </a:endParaRPr>
          </a:p>
          <a:p>
            <a:pPr algn="ctr">
              <a:spcBef>
                <a:spcPct val="50000"/>
              </a:spcBef>
            </a:pPr>
            <a:r>
              <a:rPr lang="en-GB" altLang="en-US" sz="3600">
                <a:solidFill>
                  <a:schemeClr val="accent1"/>
                </a:solidFill>
                <a:hlinkClick r:id="rId4" action="ppaction://hlinksldjump"/>
              </a:rPr>
              <a:t>Advance to next section</a:t>
            </a:r>
            <a:endParaRPr lang="en-GB" altLang="en-US" sz="3600">
              <a:solidFill>
                <a:schemeClr val="accent1"/>
              </a:solidFill>
            </a:endParaRPr>
          </a:p>
        </p:txBody>
      </p:sp>
    </p:spTree>
  </p:cSld>
  <p:clrMapOvr>
    <a:overrideClrMapping bg1="lt1" tx1="dk1" bg2="lt2" tx2="dk2" accent1="accent1" accent2="accent2" accent3="accent3" accent4="accent4" accent5="accent5" accent6="accent6" hlink="hlink" folHlink="folHlink"/>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6E110D66-C23E-4AE9-B90A-0C45D5251322}"/>
              </a:ext>
            </a:extLst>
          </p:cNvPr>
          <p:cNvSpPr txBox="1">
            <a:spLocks noChangeArrowheads="1"/>
          </p:cNvSpPr>
          <p:nvPr/>
        </p:nvSpPr>
        <p:spPr bwMode="auto">
          <a:xfrm>
            <a:off x="0" y="0"/>
            <a:ext cx="914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b="1">
                <a:solidFill>
                  <a:schemeClr val="accent1"/>
                </a:solidFill>
                <a:latin typeface="Tempus Sans ITC" panose="04020404030D07020202" pitchFamily="82" charset="0"/>
              </a:rPr>
              <a:t>Dosimetry</a:t>
            </a:r>
          </a:p>
        </p:txBody>
      </p:sp>
      <p:sp>
        <p:nvSpPr>
          <p:cNvPr id="20483" name="Text Box 3">
            <a:extLst>
              <a:ext uri="{FF2B5EF4-FFF2-40B4-BE49-F238E27FC236}">
                <a16:creationId xmlns:a16="http://schemas.microsoft.com/office/drawing/2014/main" id="{7721DE5D-7E3E-4E91-98C5-84C3E5D3B7D3}"/>
              </a:ext>
            </a:extLst>
          </p:cNvPr>
          <p:cNvSpPr txBox="1">
            <a:spLocks noChangeArrowheads="1"/>
          </p:cNvSpPr>
          <p:nvPr/>
        </p:nvSpPr>
        <p:spPr bwMode="auto">
          <a:xfrm>
            <a:off x="0" y="457200"/>
            <a:ext cx="91440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A radioactive source is said to have “activity” which is measured in becquerels (Bq).</a:t>
            </a:r>
          </a:p>
          <a:p>
            <a:pPr>
              <a:spcBef>
                <a:spcPct val="50000"/>
              </a:spcBef>
            </a:pPr>
            <a:r>
              <a:rPr lang="en-GB" altLang="en-US" b="1"/>
              <a:t>One becquerel is defined as one atom decaying per second.</a:t>
            </a:r>
          </a:p>
        </p:txBody>
      </p:sp>
      <p:graphicFrame>
        <p:nvGraphicFramePr>
          <p:cNvPr id="20484" name="Object 4">
            <a:extLst>
              <a:ext uri="{FF2B5EF4-FFF2-40B4-BE49-F238E27FC236}">
                <a16:creationId xmlns:a16="http://schemas.microsoft.com/office/drawing/2014/main" id="{11E38839-0D59-43C8-9960-F1999D204BFD}"/>
              </a:ext>
            </a:extLst>
          </p:cNvPr>
          <p:cNvGraphicFramePr>
            <a:graphicFrameLocks noChangeAspect="1"/>
          </p:cNvGraphicFramePr>
          <p:nvPr/>
        </p:nvGraphicFramePr>
        <p:xfrm>
          <a:off x="1655763" y="2149475"/>
          <a:ext cx="5380037" cy="1136650"/>
        </p:xfrm>
        <a:graphic>
          <a:graphicData uri="http://schemas.openxmlformats.org/presentationml/2006/ole">
            <mc:AlternateContent xmlns:mc="http://schemas.openxmlformats.org/markup-compatibility/2006">
              <mc:Choice xmlns:v="urn:schemas-microsoft-com:vml" Requires="v">
                <p:oleObj spid="_x0000_s20488" name="Equation" r:id="rId3" imgW="1803240" imgH="380880" progId="Equation.3">
                  <p:embed/>
                </p:oleObj>
              </mc:Choice>
              <mc:Fallback>
                <p:oleObj name="Equation" r:id="rId3" imgW="1803240" imgH="38088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5763" y="2149475"/>
                        <a:ext cx="5380037" cy="113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485" name="Text Box 5">
            <a:extLst>
              <a:ext uri="{FF2B5EF4-FFF2-40B4-BE49-F238E27FC236}">
                <a16:creationId xmlns:a16="http://schemas.microsoft.com/office/drawing/2014/main" id="{89EEC6B4-5CD6-4CF2-B71E-4232B55E31D7}"/>
              </a:ext>
            </a:extLst>
          </p:cNvPr>
          <p:cNvSpPr txBox="1">
            <a:spLocks noChangeArrowheads="1"/>
          </p:cNvSpPr>
          <p:nvPr/>
        </p:nvSpPr>
        <p:spPr bwMode="auto">
          <a:xfrm>
            <a:off x="0" y="3505200"/>
            <a:ext cx="891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absorbed dose D is the energy absorbed per unit mass of the absorbing material.</a:t>
            </a:r>
          </a:p>
        </p:txBody>
      </p:sp>
      <p:graphicFrame>
        <p:nvGraphicFramePr>
          <p:cNvPr id="20486" name="Object 6">
            <a:extLst>
              <a:ext uri="{FF2B5EF4-FFF2-40B4-BE49-F238E27FC236}">
                <a16:creationId xmlns:a16="http://schemas.microsoft.com/office/drawing/2014/main" id="{52B28FA2-21F6-45D8-87A6-B5B79817063C}"/>
              </a:ext>
            </a:extLst>
          </p:cNvPr>
          <p:cNvGraphicFramePr>
            <a:graphicFrameLocks noChangeAspect="1"/>
          </p:cNvGraphicFramePr>
          <p:nvPr/>
        </p:nvGraphicFramePr>
        <p:xfrm>
          <a:off x="1676400" y="4267200"/>
          <a:ext cx="5510213" cy="1268413"/>
        </p:xfrm>
        <a:graphic>
          <a:graphicData uri="http://schemas.openxmlformats.org/presentationml/2006/ole">
            <mc:AlternateContent xmlns:mc="http://schemas.openxmlformats.org/markup-compatibility/2006">
              <mc:Choice xmlns:v="urn:schemas-microsoft-com:vml" Requires="v">
                <p:oleObj spid="_x0000_s20489" name="Equation" r:id="rId5" imgW="1536480" imgH="380880" progId="Equation.3">
                  <p:embed/>
                </p:oleObj>
              </mc:Choice>
              <mc:Fallback>
                <p:oleObj name="Equation" r:id="rId5" imgW="1536480" imgH="38088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6400" y="4267200"/>
                        <a:ext cx="5510213" cy="1268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487" name="Text Box 7">
            <a:extLst>
              <a:ext uri="{FF2B5EF4-FFF2-40B4-BE49-F238E27FC236}">
                <a16:creationId xmlns:a16="http://schemas.microsoft.com/office/drawing/2014/main" id="{6EB8F743-CFB2-49C2-891B-944CA515AAD0}"/>
              </a:ext>
            </a:extLst>
          </p:cNvPr>
          <p:cNvSpPr txBox="1">
            <a:spLocks noChangeArrowheads="1"/>
          </p:cNvSpPr>
          <p:nvPr/>
        </p:nvSpPr>
        <p:spPr bwMode="auto">
          <a:xfrm>
            <a:off x="0" y="5638800"/>
            <a:ext cx="891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gray (Gy) is the unit of absorbed dose and one gray (Gy) is one joule (J) per kilogram (kg).</a:t>
            </a:r>
            <a:endParaRPr lang="en-GB"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0482"/>
                                        </p:tgtEl>
                                        <p:attrNameLst>
                                          <p:attrName>style.visibility</p:attrName>
                                        </p:attrNameLst>
                                      </p:cBhvr>
                                      <p:to>
                                        <p:strVal val="visible"/>
                                      </p:to>
                                    </p:set>
                                    <p:anim to="" calcmode="lin" valueType="num">
                                      <p:cBhvr>
                                        <p:cTn id="7" dur="1" fill="hold"/>
                                        <p:tgtEl>
                                          <p:spTgt spid="20482"/>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20483">
                                            <p:txEl>
                                              <p:pRg st="0" end="0"/>
                                            </p:txEl>
                                          </p:spTgt>
                                        </p:tgtEl>
                                        <p:attrNameLst>
                                          <p:attrName>style.visibility</p:attrName>
                                        </p:attrNameLst>
                                      </p:cBhvr>
                                      <p:to>
                                        <p:strVal val="visible"/>
                                      </p:to>
                                    </p:set>
                                    <p:anim to="" calcmode="lin" valueType="num">
                                      <p:cBhvr>
                                        <p:cTn id="12" dur="1" fill="hold"/>
                                        <p:tgtEl>
                                          <p:spTgt spid="20483">
                                            <p:txEl>
                                              <p:pRg st="0" end="0"/>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20483">
                                            <p:txEl>
                                              <p:pRg st="1" end="1"/>
                                            </p:txEl>
                                          </p:spTgt>
                                        </p:tgtEl>
                                        <p:attrNameLst>
                                          <p:attrName>style.visibility</p:attrName>
                                        </p:attrNameLst>
                                      </p:cBhvr>
                                      <p:to>
                                        <p:strVal val="visible"/>
                                      </p:to>
                                    </p:set>
                                    <p:anim to="" calcmode="lin" valueType="num">
                                      <p:cBhvr>
                                        <p:cTn id="17" dur="1" fill="hold"/>
                                        <p:tgtEl>
                                          <p:spTgt spid="20483">
                                            <p:txEl>
                                              <p:pRg st="1" end="1"/>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nodeType="clickEffect">
                                  <p:stCondLst>
                                    <p:cond delay="0"/>
                                  </p:stCondLst>
                                  <p:childTnLst>
                                    <p:set>
                                      <p:cBhvr>
                                        <p:cTn id="21" dur="1" fill="hold">
                                          <p:stCondLst>
                                            <p:cond delay="499"/>
                                          </p:stCondLst>
                                        </p:cTn>
                                        <p:tgtEl>
                                          <p:spTgt spid="20484"/>
                                        </p:tgtEl>
                                        <p:attrNameLst>
                                          <p:attrName>style.visibility</p:attrName>
                                        </p:attrNameLst>
                                      </p:cBhvr>
                                      <p:to>
                                        <p:strVal val="visible"/>
                                      </p:to>
                                    </p:set>
                                    <p:anim to="" calcmode="lin" valueType="num">
                                      <p:cBhvr>
                                        <p:cTn id="22" dur="1" fill="hold"/>
                                        <p:tgtEl>
                                          <p:spTgt spid="20484"/>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20485"/>
                                        </p:tgtEl>
                                        <p:attrNameLst>
                                          <p:attrName>style.visibility</p:attrName>
                                        </p:attrNameLst>
                                      </p:cBhvr>
                                      <p:to>
                                        <p:strVal val="visible"/>
                                      </p:to>
                                    </p:set>
                                    <p:anim to="" calcmode="lin" valueType="num">
                                      <p:cBhvr>
                                        <p:cTn id="27" dur="1" fill="hold"/>
                                        <p:tgtEl>
                                          <p:spTgt spid="20485"/>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nodeType="clickEffect">
                                  <p:stCondLst>
                                    <p:cond delay="0"/>
                                  </p:stCondLst>
                                  <p:childTnLst>
                                    <p:set>
                                      <p:cBhvr>
                                        <p:cTn id="31" dur="1" fill="hold">
                                          <p:stCondLst>
                                            <p:cond delay="499"/>
                                          </p:stCondLst>
                                        </p:cTn>
                                        <p:tgtEl>
                                          <p:spTgt spid="20486"/>
                                        </p:tgtEl>
                                        <p:attrNameLst>
                                          <p:attrName>style.visibility</p:attrName>
                                        </p:attrNameLst>
                                      </p:cBhvr>
                                      <p:to>
                                        <p:strVal val="visible"/>
                                      </p:to>
                                    </p:set>
                                    <p:anim to="" calcmode="lin" valueType="num">
                                      <p:cBhvr>
                                        <p:cTn id="32" dur="1" fill="hold"/>
                                        <p:tgtEl>
                                          <p:spTgt spid="20486"/>
                                        </p:tgtEl>
                                        <p:attrNameLst>
                                          <p:attrName/>
                                        </p:attrNameLst>
                                      </p:cBhvr>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4" presetClass="entr" presetSubtype="0" fill="hold" grpId="0" nodeType="clickEffect">
                                  <p:stCondLst>
                                    <p:cond delay="0"/>
                                  </p:stCondLst>
                                  <p:childTnLst>
                                    <p:set>
                                      <p:cBhvr>
                                        <p:cTn id="36" dur="1" fill="hold">
                                          <p:stCondLst>
                                            <p:cond delay="499"/>
                                          </p:stCondLst>
                                        </p:cTn>
                                        <p:tgtEl>
                                          <p:spTgt spid="20487"/>
                                        </p:tgtEl>
                                        <p:attrNameLst>
                                          <p:attrName>style.visibility</p:attrName>
                                        </p:attrNameLst>
                                      </p:cBhvr>
                                      <p:to>
                                        <p:strVal val="visible"/>
                                      </p:to>
                                    </p:set>
                                    <p:anim to="" calcmode="lin" valueType="num">
                                      <p:cBhvr>
                                        <p:cTn id="37" dur="1" fill="hold"/>
                                        <p:tgtEl>
                                          <p:spTgt spid="2048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autoUpdateAnimBg="0"/>
      <p:bldP spid="20483" grpId="0" build="p" autoUpdateAnimBg="0"/>
      <p:bldP spid="20485" grpId="0" autoUpdateAnimBg="0"/>
      <p:bldP spid="20487"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00"/>
            </a:gs>
            <a:gs pos="100000">
              <a:srgbClr val="FF0000"/>
            </a:gs>
          </a:gsLst>
          <a:lin ang="2700000" scaled="1"/>
        </a:gradFill>
        <a:effectLst/>
      </p:bgPr>
    </p:bg>
    <p:spTree>
      <p:nvGrpSpPr>
        <p:cNvPr id="1" name=""/>
        <p:cNvGrpSpPr/>
        <p:nvPr/>
      </p:nvGrpSpPr>
      <p:grpSpPr>
        <a:xfrm>
          <a:off x="0" y="0"/>
          <a:ext cx="0" cy="0"/>
          <a:chOff x="0" y="0"/>
          <a:chExt cx="0" cy="0"/>
        </a:xfrm>
      </p:grpSpPr>
      <p:sp>
        <p:nvSpPr>
          <p:cNvPr id="3074" name="WordArt 2">
            <a:extLst>
              <a:ext uri="{FF2B5EF4-FFF2-40B4-BE49-F238E27FC236}">
                <a16:creationId xmlns:a16="http://schemas.microsoft.com/office/drawing/2014/main" id="{811262FB-7047-40E9-9412-0AAC8BEBF49D}"/>
              </a:ext>
            </a:extLst>
          </p:cNvPr>
          <p:cNvSpPr>
            <a:spLocks noChangeArrowheads="1" noChangeShapeType="1" noTextEdit="1"/>
          </p:cNvSpPr>
          <p:nvPr/>
        </p:nvSpPr>
        <p:spPr bwMode="auto">
          <a:xfrm>
            <a:off x="228600" y="228600"/>
            <a:ext cx="8610600" cy="1905000"/>
          </a:xfrm>
          <a:prstGeom prst="rect">
            <a:avLst/>
          </a:prstGeom>
          <a:extLst>
            <a:ext uri="{AF507438-7753-43E0-B8FC-AC1667EBCBE1}">
              <a14:hiddenEffects xmlns:a14="http://schemas.microsoft.com/office/drawing/2010/main">
                <a:effectLst/>
              </a14:hiddenEffects>
            </a:ext>
          </a:extLst>
        </p:spPr>
        <p:txBody>
          <a:bodyPr wrap="none" fromWordArt="1">
            <a:prstTxWarp prst="textDeflate">
              <a:avLst>
                <a:gd name="adj" fmla="val 26227"/>
              </a:avLst>
            </a:prstTxWarp>
          </a:bodyPr>
          <a:lstStyle/>
          <a:p>
            <a:pPr algn="ctr"/>
            <a:r>
              <a:rPr lang="en-GB" sz="3600" kern="10">
                <a:ln w="9525">
                  <a:solidFill>
                    <a:srgbClr val="000000"/>
                  </a:solidFill>
                  <a:round/>
                  <a:headEnd/>
                  <a:tailEnd/>
                </a:ln>
                <a:solidFill>
                  <a:srgbClr val="000000"/>
                </a:solidFill>
                <a:latin typeface="Impact" panose="020B0806030902050204" pitchFamily="34" charset="0"/>
              </a:rPr>
              <a:t>Intermediate 2 Physics</a:t>
            </a:r>
          </a:p>
        </p:txBody>
      </p:sp>
      <p:sp>
        <p:nvSpPr>
          <p:cNvPr id="3076" name="Text Box 4">
            <a:hlinkClick r:id="" action="ppaction://hlinkshowjump?jump=nextslide"/>
            <a:extLst>
              <a:ext uri="{FF2B5EF4-FFF2-40B4-BE49-F238E27FC236}">
                <a16:creationId xmlns:a16="http://schemas.microsoft.com/office/drawing/2014/main" id="{5A6142E4-632B-46F2-AD17-89F497031EDD}"/>
              </a:ext>
            </a:extLst>
          </p:cNvPr>
          <p:cNvSpPr txBox="1">
            <a:spLocks noChangeArrowheads="1"/>
          </p:cNvSpPr>
          <p:nvPr/>
        </p:nvSpPr>
        <p:spPr bwMode="auto">
          <a:xfrm>
            <a:off x="0" y="3810000"/>
            <a:ext cx="9144000" cy="277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b="1">
                <a:hlinkClick r:id="rId3" action="ppaction://hlinksldjump"/>
              </a:rPr>
              <a:t>Ionising Radiations</a:t>
            </a:r>
            <a:endParaRPr lang="en-GB" altLang="en-US" sz="3200" b="1">
              <a:hlinkClick r:id="" action="ppaction://hlinkshowjump?jump=nextslide"/>
            </a:endParaRPr>
          </a:p>
          <a:p>
            <a:pPr algn="ctr">
              <a:spcBef>
                <a:spcPct val="50000"/>
              </a:spcBef>
            </a:pPr>
            <a:r>
              <a:rPr lang="en-GB" altLang="en-US" sz="3200" b="1">
                <a:hlinkClick r:id="rId4" action="ppaction://hlinksldjump"/>
              </a:rPr>
              <a:t>Dosimetry</a:t>
            </a:r>
            <a:endParaRPr lang="en-GB" altLang="en-US" sz="3200" b="1"/>
          </a:p>
          <a:p>
            <a:pPr algn="ctr">
              <a:spcBef>
                <a:spcPct val="50000"/>
              </a:spcBef>
            </a:pPr>
            <a:r>
              <a:rPr lang="en-GB" altLang="en-US" sz="3200" b="1">
                <a:hlinkClick r:id="rId5" action="ppaction://hlinksldjump"/>
              </a:rPr>
              <a:t>Half-life and Safety</a:t>
            </a:r>
          </a:p>
          <a:p>
            <a:pPr algn="ctr">
              <a:spcBef>
                <a:spcPct val="50000"/>
              </a:spcBef>
            </a:pPr>
            <a:r>
              <a:rPr lang="en-GB" altLang="en-US" sz="3200" b="1">
                <a:hlinkClick r:id="rId6" action="ppaction://hlinksldjump"/>
              </a:rPr>
              <a:t>Nuclear Reactors</a:t>
            </a:r>
            <a:endParaRPr lang="en-GB" altLang="en-US" sz="3200" b="1"/>
          </a:p>
        </p:txBody>
      </p:sp>
      <p:sp>
        <p:nvSpPr>
          <p:cNvPr id="3077" name="WordArt 5">
            <a:extLst>
              <a:ext uri="{FF2B5EF4-FFF2-40B4-BE49-F238E27FC236}">
                <a16:creationId xmlns:a16="http://schemas.microsoft.com/office/drawing/2014/main" id="{793E4FBC-DA1F-4E85-AA19-EB2DFD3D1A97}"/>
              </a:ext>
            </a:extLst>
          </p:cNvPr>
          <p:cNvSpPr>
            <a:spLocks noChangeArrowheads="1" noChangeShapeType="1" noTextEdit="1"/>
          </p:cNvSpPr>
          <p:nvPr/>
        </p:nvSpPr>
        <p:spPr bwMode="auto">
          <a:xfrm>
            <a:off x="2819400" y="2133600"/>
            <a:ext cx="3581400" cy="1557338"/>
          </a:xfrm>
          <a:prstGeom prst="rect">
            <a:avLst/>
          </a:prstGeom>
        </p:spPr>
        <p:txBody>
          <a:bodyPr wrap="none" fromWordArt="1">
            <a:prstTxWarp prst="textPlain">
              <a:avLst>
                <a:gd name="adj" fmla="val 50000"/>
              </a:avLst>
            </a:prstTxWarp>
          </a:bodyPr>
          <a:lstStyle/>
          <a:p>
            <a:pPr algn="ctr"/>
            <a:r>
              <a:rPr lang="en-GB" sz="3600" kern="10">
                <a:ln w="9525">
                  <a:solidFill>
                    <a:srgbClr val="008000"/>
                  </a:solidFill>
                  <a:round/>
                  <a:headEnd/>
                  <a:tailEnd/>
                </a:ln>
                <a:blipFill dpi="0" rotWithShape="0">
                  <a:blip r:embed="rId7"/>
                  <a:srcRect/>
                  <a:tile tx="0" ty="0" sx="100000" sy="100000" flip="none" algn="tl"/>
                </a:blipFill>
                <a:effectLst>
                  <a:outerShdw dist="563972" dir="14049741" sx="125000" sy="125000" algn="tl" rotWithShape="0">
                    <a:srgbClr val="C7DFD3"/>
                  </a:outerShdw>
                </a:effectLst>
                <a:cs typeface="Times New Roman" panose="02020603050405020304" pitchFamily="18" charset="0"/>
              </a:rPr>
              <a:t>Radioactivity</a:t>
            </a:r>
          </a:p>
        </p:txBody>
      </p:sp>
    </p:spTree>
  </p:cSld>
  <p:clrMapOvr>
    <a:overrideClrMapping bg1="lt1" tx1="dk1" bg2="lt2" tx2="dk2" accent1="accent1" accent2="accent2" accent3="accent3" accent4="accent4" accent5="accent5" accent6="accent6" hlink="hlink" folHlink="folHlink"/>
  </p:clrMapOvr>
  <p:transition advClick="0"/>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21506" name="Text Box 2">
            <a:extLst>
              <a:ext uri="{FF2B5EF4-FFF2-40B4-BE49-F238E27FC236}">
                <a16:creationId xmlns:a16="http://schemas.microsoft.com/office/drawing/2014/main" id="{231E8866-346A-46A0-ABED-DF10CDF49E44}"/>
              </a:ext>
            </a:extLst>
          </p:cNvPr>
          <p:cNvSpPr txBox="1">
            <a:spLocks noChangeArrowheads="1"/>
          </p:cNvSpPr>
          <p:nvPr/>
        </p:nvSpPr>
        <p:spPr bwMode="auto">
          <a:xfrm>
            <a:off x="0" y="457200"/>
            <a:ext cx="9144000" cy="575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risk of biological harm from an exposure to radiation depends on three things:</a:t>
            </a:r>
          </a:p>
          <a:p>
            <a:pPr>
              <a:spcBef>
                <a:spcPct val="50000"/>
              </a:spcBef>
            </a:pPr>
            <a:r>
              <a:rPr lang="en-GB" altLang="en-US" b="1"/>
              <a:t>1.	the absorbed dose</a:t>
            </a:r>
          </a:p>
          <a:p>
            <a:pPr>
              <a:spcBef>
                <a:spcPct val="50000"/>
              </a:spcBef>
            </a:pPr>
            <a:r>
              <a:rPr lang="en-GB" altLang="en-US" b="1"/>
              <a:t>2.	the kind of radiation e.g. </a:t>
            </a:r>
            <a:r>
              <a:rPr lang="en-GB" altLang="en-US" b="1">
                <a:latin typeface="Symbol" panose="05050102010706020507" pitchFamily="18" charset="2"/>
              </a:rPr>
              <a:t>a, b, g</a:t>
            </a:r>
            <a:r>
              <a:rPr lang="en-GB" altLang="en-US" b="1"/>
              <a:t> or a slow neutron</a:t>
            </a:r>
          </a:p>
          <a:p>
            <a:pPr>
              <a:spcBef>
                <a:spcPct val="50000"/>
              </a:spcBef>
            </a:pPr>
            <a:r>
              <a:rPr lang="en-GB" altLang="en-US" b="1"/>
              <a:t>3.	the body organs or tissue exposed.</a:t>
            </a:r>
          </a:p>
          <a:p>
            <a:pPr>
              <a:spcBef>
                <a:spcPct val="50000"/>
              </a:spcBef>
            </a:pPr>
            <a:endParaRPr lang="en-GB" altLang="en-US" b="1"/>
          </a:p>
          <a:p>
            <a:pPr>
              <a:spcBef>
                <a:spcPct val="50000"/>
              </a:spcBef>
              <a:spcAft>
                <a:spcPct val="50000"/>
              </a:spcAft>
            </a:pPr>
            <a:r>
              <a:rPr lang="en-GB" altLang="en-US" b="1"/>
              <a:t>A “quality factor” Q is given to each kind of ionising radiation as a measure of its biological effect.</a:t>
            </a:r>
          </a:p>
          <a:p>
            <a:pPr>
              <a:spcBef>
                <a:spcPct val="50000"/>
              </a:spcBef>
            </a:pPr>
            <a:r>
              <a:rPr lang="en-GB" altLang="en-US" b="1"/>
              <a:t>The quality factor for </a:t>
            </a:r>
            <a:r>
              <a:rPr lang="en-GB" altLang="en-US" b="1">
                <a:latin typeface="Symbol" panose="05050102010706020507" pitchFamily="18" charset="2"/>
              </a:rPr>
              <a:t>a</a:t>
            </a:r>
            <a:r>
              <a:rPr lang="en-GB" altLang="en-US" b="1"/>
              <a:t> is about 20.</a:t>
            </a:r>
          </a:p>
          <a:p>
            <a:pPr>
              <a:spcBef>
                <a:spcPct val="50000"/>
              </a:spcBef>
            </a:pPr>
            <a:r>
              <a:rPr lang="en-GB" altLang="en-US" b="1"/>
              <a:t>The quality factor for </a:t>
            </a:r>
            <a:r>
              <a:rPr lang="en-GB" altLang="en-US" b="1">
                <a:latin typeface="Symbol" panose="05050102010706020507" pitchFamily="18" charset="2"/>
              </a:rPr>
              <a:t>b</a:t>
            </a:r>
            <a:r>
              <a:rPr lang="en-GB" altLang="en-US" b="1"/>
              <a:t> or </a:t>
            </a:r>
            <a:r>
              <a:rPr lang="en-GB" altLang="en-US" b="1">
                <a:latin typeface="Symbol" panose="05050102010706020507" pitchFamily="18" charset="2"/>
              </a:rPr>
              <a:t>g</a:t>
            </a:r>
            <a:r>
              <a:rPr lang="en-GB" altLang="en-US" b="1"/>
              <a:t> is usually only 1.</a:t>
            </a:r>
          </a:p>
          <a:p>
            <a:pPr>
              <a:spcBef>
                <a:spcPct val="50000"/>
              </a:spcBef>
            </a:pPr>
            <a:r>
              <a:rPr lang="en-GB" altLang="en-US" b="1"/>
              <a:t>Note that Q has no units.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1506">
                                            <p:txEl>
                                              <p:pRg st="0" end="0"/>
                                            </p:txEl>
                                          </p:spTgt>
                                        </p:tgtEl>
                                        <p:attrNameLst>
                                          <p:attrName>style.visibility</p:attrName>
                                        </p:attrNameLst>
                                      </p:cBhvr>
                                      <p:to>
                                        <p:strVal val="visible"/>
                                      </p:to>
                                    </p:set>
                                    <p:anim to="" calcmode="lin" valueType="num">
                                      <p:cBhvr>
                                        <p:cTn id="7" dur="1" fill="hold"/>
                                        <p:tgtEl>
                                          <p:spTgt spid="21506">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21506">
                                            <p:txEl>
                                              <p:pRg st="1" end="1"/>
                                            </p:txEl>
                                          </p:spTgt>
                                        </p:tgtEl>
                                        <p:attrNameLst>
                                          <p:attrName>style.visibility</p:attrName>
                                        </p:attrNameLst>
                                      </p:cBhvr>
                                      <p:to>
                                        <p:strVal val="visible"/>
                                      </p:to>
                                    </p:set>
                                    <p:anim to="" calcmode="lin" valueType="num">
                                      <p:cBhvr>
                                        <p:cTn id="12" dur="1" fill="hold"/>
                                        <p:tgtEl>
                                          <p:spTgt spid="21506">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21506">
                                            <p:txEl>
                                              <p:pRg st="2" end="2"/>
                                            </p:txEl>
                                          </p:spTgt>
                                        </p:tgtEl>
                                        <p:attrNameLst>
                                          <p:attrName>style.visibility</p:attrName>
                                        </p:attrNameLst>
                                      </p:cBhvr>
                                      <p:to>
                                        <p:strVal val="visible"/>
                                      </p:to>
                                    </p:set>
                                    <p:anim to="" calcmode="lin" valueType="num">
                                      <p:cBhvr>
                                        <p:cTn id="17" dur="1" fill="hold"/>
                                        <p:tgtEl>
                                          <p:spTgt spid="21506">
                                            <p:txEl>
                                              <p:pRg st="2" end="2"/>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21506">
                                            <p:txEl>
                                              <p:pRg st="3" end="3"/>
                                            </p:txEl>
                                          </p:spTgt>
                                        </p:tgtEl>
                                        <p:attrNameLst>
                                          <p:attrName>style.visibility</p:attrName>
                                        </p:attrNameLst>
                                      </p:cBhvr>
                                      <p:to>
                                        <p:strVal val="visible"/>
                                      </p:to>
                                    </p:set>
                                    <p:anim to="" calcmode="lin" valueType="num">
                                      <p:cBhvr>
                                        <p:cTn id="22" dur="1" fill="hold"/>
                                        <p:tgtEl>
                                          <p:spTgt spid="21506">
                                            <p:txEl>
                                              <p:pRg st="3" end="3"/>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21506">
                                            <p:txEl>
                                              <p:pRg st="5" end="5"/>
                                            </p:txEl>
                                          </p:spTgt>
                                        </p:tgtEl>
                                        <p:attrNameLst>
                                          <p:attrName>style.visibility</p:attrName>
                                        </p:attrNameLst>
                                      </p:cBhvr>
                                      <p:to>
                                        <p:strVal val="visible"/>
                                      </p:to>
                                    </p:set>
                                    <p:anim to="" calcmode="lin" valueType="num">
                                      <p:cBhvr>
                                        <p:cTn id="27" dur="1" fill="hold"/>
                                        <p:tgtEl>
                                          <p:spTgt spid="21506">
                                            <p:txEl>
                                              <p:pRg st="5" end="5"/>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21506">
                                            <p:txEl>
                                              <p:pRg st="6" end="6"/>
                                            </p:txEl>
                                          </p:spTgt>
                                        </p:tgtEl>
                                        <p:attrNameLst>
                                          <p:attrName>style.visibility</p:attrName>
                                        </p:attrNameLst>
                                      </p:cBhvr>
                                      <p:to>
                                        <p:strVal val="visible"/>
                                      </p:to>
                                    </p:set>
                                    <p:anim to="" calcmode="lin" valueType="num">
                                      <p:cBhvr>
                                        <p:cTn id="32" dur="1" fill="hold"/>
                                        <p:tgtEl>
                                          <p:spTgt spid="21506">
                                            <p:txEl>
                                              <p:pRg st="6" end="6"/>
                                            </p:txEl>
                                          </p:spTgt>
                                        </p:tgtEl>
                                        <p:attrNameLst>
                                          <p:attrName/>
                                        </p:attrNameLst>
                                      </p:cBhvr>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4" presetClass="entr" presetSubtype="0" fill="hold" grpId="0" nodeType="clickEffect">
                                  <p:stCondLst>
                                    <p:cond delay="0"/>
                                  </p:stCondLst>
                                  <p:childTnLst>
                                    <p:set>
                                      <p:cBhvr>
                                        <p:cTn id="36" dur="1" fill="hold">
                                          <p:stCondLst>
                                            <p:cond delay="499"/>
                                          </p:stCondLst>
                                        </p:cTn>
                                        <p:tgtEl>
                                          <p:spTgt spid="21506">
                                            <p:txEl>
                                              <p:pRg st="7" end="7"/>
                                            </p:txEl>
                                          </p:spTgt>
                                        </p:tgtEl>
                                        <p:attrNameLst>
                                          <p:attrName>style.visibility</p:attrName>
                                        </p:attrNameLst>
                                      </p:cBhvr>
                                      <p:to>
                                        <p:strVal val="visible"/>
                                      </p:to>
                                    </p:set>
                                    <p:anim to="" calcmode="lin" valueType="num">
                                      <p:cBhvr>
                                        <p:cTn id="37" dur="1" fill="hold"/>
                                        <p:tgtEl>
                                          <p:spTgt spid="21506">
                                            <p:txEl>
                                              <p:pRg st="7" end="7"/>
                                            </p:txEl>
                                          </p:spTgt>
                                        </p:tgtEl>
                                        <p:attrNameLst>
                                          <p:attrName/>
                                        </p:attrNameLst>
                                      </p:cBhvr>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4" presetClass="entr" presetSubtype="0" fill="hold" grpId="0" nodeType="clickEffect">
                                  <p:stCondLst>
                                    <p:cond delay="0"/>
                                  </p:stCondLst>
                                  <p:childTnLst>
                                    <p:set>
                                      <p:cBhvr>
                                        <p:cTn id="41" dur="1" fill="hold">
                                          <p:stCondLst>
                                            <p:cond delay="499"/>
                                          </p:stCondLst>
                                        </p:cTn>
                                        <p:tgtEl>
                                          <p:spTgt spid="21506">
                                            <p:txEl>
                                              <p:pRg st="8" end="8"/>
                                            </p:txEl>
                                          </p:spTgt>
                                        </p:tgtEl>
                                        <p:attrNameLst>
                                          <p:attrName>style.visibility</p:attrName>
                                        </p:attrNameLst>
                                      </p:cBhvr>
                                      <p:to>
                                        <p:strVal val="visible"/>
                                      </p:to>
                                    </p:set>
                                    <p:anim to="" calcmode="lin" valueType="num">
                                      <p:cBhvr>
                                        <p:cTn id="42" dur="1" fill="hold"/>
                                        <p:tgtEl>
                                          <p:spTgt spid="21506">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22532" name="Text Box 4">
            <a:extLst>
              <a:ext uri="{FF2B5EF4-FFF2-40B4-BE49-F238E27FC236}">
                <a16:creationId xmlns:a16="http://schemas.microsoft.com/office/drawing/2014/main" id="{959E18C6-D242-4AD2-89F9-C773A15287F2}"/>
              </a:ext>
            </a:extLst>
          </p:cNvPr>
          <p:cNvSpPr txBox="1">
            <a:spLocks noChangeArrowheads="1"/>
          </p:cNvSpPr>
          <p:nvPr/>
        </p:nvSpPr>
        <p:spPr bwMode="auto">
          <a:xfrm>
            <a:off x="0" y="533400"/>
            <a:ext cx="89154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dirty="0"/>
              <a:t>The “equivalent dose” is a very useful quantity when considering radiation hazards and radiation protection.</a:t>
            </a:r>
          </a:p>
          <a:p>
            <a:pPr>
              <a:spcBef>
                <a:spcPct val="50000"/>
              </a:spcBef>
            </a:pPr>
            <a:r>
              <a:rPr lang="en-GB" altLang="en-US" b="1" dirty="0"/>
              <a:t>Equivalent dose, H, is the product of absorbed dose, D, and quality factor , W</a:t>
            </a:r>
            <a:r>
              <a:rPr lang="en-GB" altLang="en-US" b="1" baseline="-25000" dirty="0"/>
              <a:t>R</a:t>
            </a:r>
            <a:r>
              <a:rPr lang="en-GB" altLang="en-US" b="1" dirty="0"/>
              <a:t>.</a:t>
            </a:r>
          </a:p>
          <a:p>
            <a:pPr>
              <a:spcBef>
                <a:spcPct val="50000"/>
              </a:spcBef>
            </a:pPr>
            <a:endParaRPr lang="en-GB" altLang="en-US" b="1" dirty="0"/>
          </a:p>
        </p:txBody>
      </p:sp>
      <p:sp>
        <p:nvSpPr>
          <p:cNvPr id="22533" name="Text Box 5">
            <a:extLst>
              <a:ext uri="{FF2B5EF4-FFF2-40B4-BE49-F238E27FC236}">
                <a16:creationId xmlns:a16="http://schemas.microsoft.com/office/drawing/2014/main" id="{410B6630-1786-49A0-8DF5-28D92989E95A}"/>
              </a:ext>
            </a:extLst>
          </p:cNvPr>
          <p:cNvSpPr txBox="1">
            <a:spLocks noChangeArrowheads="1"/>
          </p:cNvSpPr>
          <p:nvPr/>
        </p:nvSpPr>
        <p:spPr bwMode="auto">
          <a:xfrm>
            <a:off x="0" y="27432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600" b="1" dirty="0"/>
              <a:t>H  =  D </a:t>
            </a:r>
            <a:r>
              <a:rPr lang="en-GB" altLang="en-US" sz="3600" dirty="0"/>
              <a:t>x</a:t>
            </a:r>
            <a:r>
              <a:rPr lang="en-GB" altLang="en-US" sz="3600" b="1" dirty="0"/>
              <a:t> W</a:t>
            </a:r>
            <a:r>
              <a:rPr lang="en-GB" altLang="en-US" sz="3600" b="1" baseline="-25000" dirty="0"/>
              <a:t>R</a:t>
            </a:r>
            <a:endParaRPr lang="en-GB" altLang="en-US" baseline="-25000" dirty="0"/>
          </a:p>
        </p:txBody>
      </p:sp>
      <p:sp>
        <p:nvSpPr>
          <p:cNvPr id="22534" name="Text Box 6">
            <a:extLst>
              <a:ext uri="{FF2B5EF4-FFF2-40B4-BE49-F238E27FC236}">
                <a16:creationId xmlns:a16="http://schemas.microsoft.com/office/drawing/2014/main" id="{5E5BEE16-250D-444C-B336-54637D3672AA}"/>
              </a:ext>
            </a:extLst>
          </p:cNvPr>
          <p:cNvSpPr txBox="1">
            <a:spLocks noChangeArrowheads="1"/>
          </p:cNvSpPr>
          <p:nvPr/>
        </p:nvSpPr>
        <p:spPr bwMode="auto">
          <a:xfrm>
            <a:off x="0" y="3657600"/>
            <a:ext cx="88392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dirty="0"/>
              <a:t>Equivalent Dose, H is measured in sieverts (</a:t>
            </a:r>
            <a:r>
              <a:rPr lang="en-GB" altLang="en-US" b="1" dirty="0" err="1"/>
              <a:t>Sv</a:t>
            </a:r>
            <a:r>
              <a:rPr lang="en-GB" altLang="en-US" b="1" dirty="0"/>
              <a:t>)</a:t>
            </a:r>
          </a:p>
          <a:p>
            <a:pPr>
              <a:spcBef>
                <a:spcPct val="50000"/>
              </a:spcBef>
            </a:pPr>
            <a:endParaRPr lang="en-GB" altLang="en-US" b="1" dirty="0"/>
          </a:p>
          <a:p>
            <a:pPr>
              <a:spcBef>
                <a:spcPct val="50000"/>
              </a:spcBef>
            </a:pPr>
            <a:r>
              <a:rPr lang="en-GB" altLang="en-US" b="1" dirty="0"/>
              <a:t>The average background radiation is about 2 mSv</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2532">
                                            <p:txEl>
                                              <p:pRg st="0" end="0"/>
                                            </p:txEl>
                                          </p:spTgt>
                                        </p:tgtEl>
                                        <p:attrNameLst>
                                          <p:attrName>style.visibility</p:attrName>
                                        </p:attrNameLst>
                                      </p:cBhvr>
                                      <p:to>
                                        <p:strVal val="visible"/>
                                      </p:to>
                                    </p:set>
                                    <p:anim to="" calcmode="lin" valueType="num">
                                      <p:cBhvr>
                                        <p:cTn id="7" dur="1" fill="hold"/>
                                        <p:tgtEl>
                                          <p:spTgt spid="22532">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22532">
                                            <p:txEl>
                                              <p:pRg st="1" end="1"/>
                                            </p:txEl>
                                          </p:spTgt>
                                        </p:tgtEl>
                                        <p:attrNameLst>
                                          <p:attrName>style.visibility</p:attrName>
                                        </p:attrNameLst>
                                      </p:cBhvr>
                                      <p:to>
                                        <p:strVal val="visible"/>
                                      </p:to>
                                    </p:set>
                                    <p:anim to="" calcmode="lin" valueType="num">
                                      <p:cBhvr>
                                        <p:cTn id="12" dur="1" fill="hold"/>
                                        <p:tgtEl>
                                          <p:spTgt spid="22532">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22533">
                                            <p:txEl>
                                              <p:pRg st="0" end="0"/>
                                            </p:txEl>
                                          </p:spTgt>
                                        </p:tgtEl>
                                        <p:attrNameLst>
                                          <p:attrName>style.visibility</p:attrName>
                                        </p:attrNameLst>
                                      </p:cBhvr>
                                      <p:to>
                                        <p:strVal val="visible"/>
                                      </p:to>
                                    </p:set>
                                    <p:anim to="" calcmode="lin" valueType="num">
                                      <p:cBhvr>
                                        <p:cTn id="17" dur="1" fill="hold"/>
                                        <p:tgtEl>
                                          <p:spTgt spid="22533">
                                            <p:txEl>
                                              <p:pRg st="0" end="0"/>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22534">
                                            <p:txEl>
                                              <p:pRg st="0" end="0"/>
                                            </p:txEl>
                                          </p:spTgt>
                                        </p:tgtEl>
                                        <p:attrNameLst>
                                          <p:attrName>style.visibility</p:attrName>
                                        </p:attrNameLst>
                                      </p:cBhvr>
                                      <p:to>
                                        <p:strVal val="visible"/>
                                      </p:to>
                                    </p:set>
                                    <p:anim calcmode="lin" valueType="num">
                                      <p:cBhvr additive="base">
                                        <p:cTn id="22" dur="500" fill="hold"/>
                                        <p:tgtEl>
                                          <p:spTgt spid="22534">
                                            <p:txEl>
                                              <p:pRg st="0" end="0"/>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2253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2534">
                                            <p:txEl>
                                              <p:pRg st="2" end="2"/>
                                            </p:txEl>
                                          </p:spTgt>
                                        </p:tgtEl>
                                        <p:attrNameLst>
                                          <p:attrName>style.visibility</p:attrName>
                                        </p:attrNameLst>
                                      </p:cBhvr>
                                      <p:to>
                                        <p:strVal val="visible"/>
                                      </p:to>
                                    </p:set>
                                    <p:anim calcmode="lin" valueType="num">
                                      <p:cBhvr additive="base">
                                        <p:cTn id="28" dur="500" fill="hold"/>
                                        <p:tgtEl>
                                          <p:spTgt spid="22534">
                                            <p:txEl>
                                              <p:pRg st="2" end="2"/>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2253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build="p" autoUpdateAnimBg="0"/>
      <p:bldP spid="22533" grpId="0" build="p" autoUpdateAnimBg="0"/>
      <p:bldP spid="22534"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A0D3C07F-178B-4DCB-8A49-ADAAC3D52003}"/>
              </a:ext>
            </a:extLst>
          </p:cNvPr>
          <p:cNvSpPr txBox="1">
            <a:spLocks noChangeArrowheads="1"/>
          </p:cNvSpPr>
          <p:nvPr/>
        </p:nvSpPr>
        <p:spPr bwMode="auto">
          <a:xfrm>
            <a:off x="0" y="0"/>
            <a:ext cx="9144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Some sources of background radiation are given below.</a:t>
            </a:r>
          </a:p>
          <a:p>
            <a:pPr>
              <a:spcBef>
                <a:spcPct val="50000"/>
              </a:spcBef>
            </a:pPr>
            <a:endParaRPr lang="en-GB" altLang="en-US" b="1"/>
          </a:p>
          <a:p>
            <a:pPr>
              <a:spcBef>
                <a:spcPct val="50000"/>
              </a:spcBef>
            </a:pPr>
            <a:r>
              <a:rPr lang="en-GB" altLang="en-US" b="1"/>
              <a:t>Cosmic radiation from the sun and outer space.</a:t>
            </a:r>
          </a:p>
        </p:txBody>
      </p:sp>
      <p:sp>
        <p:nvSpPr>
          <p:cNvPr id="23555" name="Text Box 3">
            <a:extLst>
              <a:ext uri="{FF2B5EF4-FFF2-40B4-BE49-F238E27FC236}">
                <a16:creationId xmlns:a16="http://schemas.microsoft.com/office/drawing/2014/main" id="{D0EFC35F-25D3-4A16-82AC-2584B96E23AA}"/>
              </a:ext>
            </a:extLst>
          </p:cNvPr>
          <p:cNvSpPr txBox="1">
            <a:spLocks noChangeArrowheads="1"/>
          </p:cNvSpPr>
          <p:nvPr/>
        </p:nvSpPr>
        <p:spPr bwMode="auto">
          <a:xfrm>
            <a:off x="0" y="1828800"/>
            <a:ext cx="4876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Radioactivity from rocks and soil on the Earth’s surface.</a:t>
            </a:r>
            <a:endParaRPr lang="en-GB" altLang="en-US"/>
          </a:p>
        </p:txBody>
      </p:sp>
      <p:sp>
        <p:nvSpPr>
          <p:cNvPr id="23556" name="Text Box 4">
            <a:extLst>
              <a:ext uri="{FF2B5EF4-FFF2-40B4-BE49-F238E27FC236}">
                <a16:creationId xmlns:a16="http://schemas.microsoft.com/office/drawing/2014/main" id="{5770BB61-D158-44AE-B2FF-639864DE8A2C}"/>
              </a:ext>
            </a:extLst>
          </p:cNvPr>
          <p:cNvSpPr txBox="1">
            <a:spLocks noChangeArrowheads="1"/>
          </p:cNvSpPr>
          <p:nvPr/>
        </p:nvSpPr>
        <p:spPr bwMode="auto">
          <a:xfrm>
            <a:off x="0" y="4191000"/>
            <a:ext cx="4876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Radioactivity which is naturally present in the human body.</a:t>
            </a:r>
            <a:endParaRPr lang="en-GB" altLang="en-US"/>
          </a:p>
        </p:txBody>
      </p:sp>
      <p:sp>
        <p:nvSpPr>
          <p:cNvPr id="23557" name="Text Box 5">
            <a:extLst>
              <a:ext uri="{FF2B5EF4-FFF2-40B4-BE49-F238E27FC236}">
                <a16:creationId xmlns:a16="http://schemas.microsoft.com/office/drawing/2014/main" id="{69AA2633-C0C4-4448-8289-80344C589D9D}"/>
              </a:ext>
            </a:extLst>
          </p:cNvPr>
          <p:cNvSpPr txBox="1">
            <a:spLocks noChangeArrowheads="1"/>
          </p:cNvSpPr>
          <p:nvPr/>
        </p:nvSpPr>
        <p:spPr bwMode="auto">
          <a:xfrm>
            <a:off x="0" y="2971800"/>
            <a:ext cx="4876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Radioactive gases such as radon and thoron.</a:t>
            </a:r>
            <a:endParaRPr lang="en-GB" altLang="en-US"/>
          </a:p>
        </p:txBody>
      </p:sp>
      <p:graphicFrame>
        <p:nvGraphicFramePr>
          <p:cNvPr id="23559" name="Object 7">
            <a:extLst>
              <a:ext uri="{FF2B5EF4-FFF2-40B4-BE49-F238E27FC236}">
                <a16:creationId xmlns:a16="http://schemas.microsoft.com/office/drawing/2014/main" id="{D9D7B435-2B55-4FD7-B01C-5DD5CFCE63D7}"/>
              </a:ext>
            </a:extLst>
          </p:cNvPr>
          <p:cNvGraphicFramePr>
            <a:graphicFrameLocks noChangeAspect="1"/>
          </p:cNvGraphicFramePr>
          <p:nvPr/>
        </p:nvGraphicFramePr>
        <p:xfrm>
          <a:off x="5715000" y="2438400"/>
          <a:ext cx="3048000" cy="2311400"/>
        </p:xfrm>
        <a:graphic>
          <a:graphicData uri="http://schemas.openxmlformats.org/presentationml/2006/ole">
            <mc:AlternateContent xmlns:mc="http://schemas.openxmlformats.org/markup-compatibility/2006">
              <mc:Choice xmlns:v="urn:schemas-microsoft-com:vml" Requires="v">
                <p:oleObj spid="_x0000_s23560" name="Clip" r:id="rId3" imgW="2914560" imgH="2600280" progId="MS_ClipArt_Gallery.5">
                  <p:embed/>
                </p:oleObj>
              </mc:Choice>
              <mc:Fallback>
                <p:oleObj name="Clip" r:id="rId3" imgW="2914560" imgH="2600280" progId="MS_ClipArt_Gallery.5">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2438400"/>
                        <a:ext cx="3048000" cy="2311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3554">
                                            <p:txEl>
                                              <p:pRg st="0" end="0"/>
                                            </p:txEl>
                                          </p:spTgt>
                                        </p:tgtEl>
                                        <p:attrNameLst>
                                          <p:attrName>style.visibility</p:attrName>
                                        </p:attrNameLst>
                                      </p:cBhvr>
                                      <p:to>
                                        <p:strVal val="visible"/>
                                      </p:to>
                                    </p:set>
                                    <p:anim to="" calcmode="lin" valueType="num">
                                      <p:cBhvr>
                                        <p:cTn id="7" dur="1" fill="hold"/>
                                        <p:tgtEl>
                                          <p:spTgt spid="23554">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23554">
                                            <p:txEl>
                                              <p:pRg st="2" end="2"/>
                                            </p:txEl>
                                          </p:spTgt>
                                        </p:tgtEl>
                                        <p:attrNameLst>
                                          <p:attrName>style.visibility</p:attrName>
                                        </p:attrNameLst>
                                      </p:cBhvr>
                                      <p:to>
                                        <p:strVal val="visible"/>
                                      </p:to>
                                    </p:set>
                                    <p:anim to="" calcmode="lin" valueType="num">
                                      <p:cBhvr>
                                        <p:cTn id="12" dur="1" fill="hold"/>
                                        <p:tgtEl>
                                          <p:spTgt spid="23554">
                                            <p:txEl>
                                              <p:pRg st="2" end="2"/>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23555">
                                            <p:txEl>
                                              <p:pRg st="0" end="0"/>
                                            </p:txEl>
                                          </p:spTgt>
                                        </p:tgtEl>
                                        <p:attrNameLst>
                                          <p:attrName>style.visibility</p:attrName>
                                        </p:attrNameLst>
                                      </p:cBhvr>
                                      <p:to>
                                        <p:strVal val="visible"/>
                                      </p:to>
                                    </p:set>
                                    <p:anim to="" calcmode="lin" valueType="num">
                                      <p:cBhvr>
                                        <p:cTn id="17" dur="1" fill="hold"/>
                                        <p:tgtEl>
                                          <p:spTgt spid="23555">
                                            <p:txEl>
                                              <p:pRg st="0" end="0"/>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nodeType="clickEffect">
                                  <p:stCondLst>
                                    <p:cond delay="0"/>
                                  </p:stCondLst>
                                  <p:childTnLst>
                                    <p:set>
                                      <p:cBhvr>
                                        <p:cTn id="21" dur="1" fill="hold">
                                          <p:stCondLst>
                                            <p:cond delay="499"/>
                                          </p:stCondLst>
                                        </p:cTn>
                                        <p:tgtEl>
                                          <p:spTgt spid="23559"/>
                                        </p:tgtEl>
                                        <p:attrNameLst>
                                          <p:attrName>style.visibility</p:attrName>
                                        </p:attrNameLst>
                                      </p:cBhvr>
                                      <p:to>
                                        <p:strVal val="visible"/>
                                      </p:to>
                                    </p:set>
                                    <p:anim to="" calcmode="lin" valueType="num">
                                      <p:cBhvr>
                                        <p:cTn id="22" dur="1" fill="hold"/>
                                        <p:tgtEl>
                                          <p:spTgt spid="23559"/>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23557">
                                            <p:txEl>
                                              <p:pRg st="0" end="0"/>
                                            </p:txEl>
                                          </p:spTgt>
                                        </p:tgtEl>
                                        <p:attrNameLst>
                                          <p:attrName>style.visibility</p:attrName>
                                        </p:attrNameLst>
                                      </p:cBhvr>
                                      <p:to>
                                        <p:strVal val="visible"/>
                                      </p:to>
                                    </p:set>
                                    <p:anim to="" calcmode="lin" valueType="num">
                                      <p:cBhvr>
                                        <p:cTn id="27" dur="1" fill="hold"/>
                                        <p:tgtEl>
                                          <p:spTgt spid="23557">
                                            <p:txEl>
                                              <p:pRg st="0" end="0"/>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23556">
                                            <p:txEl>
                                              <p:pRg st="0" end="0"/>
                                            </p:txEl>
                                          </p:spTgt>
                                        </p:tgtEl>
                                        <p:attrNameLst>
                                          <p:attrName>style.visibility</p:attrName>
                                        </p:attrNameLst>
                                      </p:cBhvr>
                                      <p:to>
                                        <p:strVal val="visible"/>
                                      </p:to>
                                    </p:set>
                                    <p:anim to="" calcmode="lin" valueType="num">
                                      <p:cBhvr>
                                        <p:cTn id="32" dur="1" fill="hold"/>
                                        <p:tgtEl>
                                          <p:spTgt spid="23556">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autoUpdateAnimBg="0"/>
      <p:bldP spid="23555" grpId="0" build="p" autoUpdateAnimBg="0"/>
      <p:bldP spid="23556" grpId="0" build="p" autoUpdateAnimBg="0"/>
      <p:bldP spid="23557"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578" name="Text Box 2">
            <a:extLst>
              <a:ext uri="{FF2B5EF4-FFF2-40B4-BE49-F238E27FC236}">
                <a16:creationId xmlns:a16="http://schemas.microsoft.com/office/drawing/2014/main" id="{61190D3F-7563-433B-A65D-007AC6E31A74}"/>
              </a:ext>
            </a:extLst>
          </p:cNvPr>
          <p:cNvSpPr txBox="1">
            <a:spLocks noChangeArrowheads="1"/>
          </p:cNvSpPr>
          <p:nvPr/>
        </p:nvSpPr>
        <p:spPr bwMode="auto">
          <a:xfrm>
            <a:off x="0" y="1524000"/>
            <a:ext cx="9144000" cy="204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b="1">
                <a:solidFill>
                  <a:srgbClr val="FF0000"/>
                </a:solidFill>
                <a:hlinkClick r:id="rId3" action="ppaction://hlinksldjump"/>
              </a:rPr>
              <a:t>Return to start of Radioactivity</a:t>
            </a:r>
            <a:endParaRPr lang="en-GB" altLang="en-US" sz="3200" b="1">
              <a:solidFill>
                <a:srgbClr val="FF0000"/>
              </a:solidFill>
            </a:endParaRPr>
          </a:p>
          <a:p>
            <a:pPr algn="ctr">
              <a:spcBef>
                <a:spcPct val="50000"/>
              </a:spcBef>
            </a:pPr>
            <a:endParaRPr lang="en-GB" altLang="en-US" sz="3200" b="1">
              <a:solidFill>
                <a:srgbClr val="FF0000"/>
              </a:solidFill>
            </a:endParaRPr>
          </a:p>
          <a:p>
            <a:pPr algn="ctr">
              <a:spcBef>
                <a:spcPct val="50000"/>
              </a:spcBef>
            </a:pPr>
            <a:r>
              <a:rPr lang="en-GB" altLang="en-US" sz="3200" b="1">
                <a:solidFill>
                  <a:srgbClr val="FF0000"/>
                </a:solidFill>
                <a:hlinkClick r:id="rId4" action="ppaction://hlinksldjump"/>
              </a:rPr>
              <a:t>Advance to next section</a:t>
            </a:r>
            <a:endParaRPr lang="en-GB" altLang="en-US" sz="3200" b="1">
              <a:solidFill>
                <a:srgbClr val="FF0000"/>
              </a:solidFill>
            </a:endParaRPr>
          </a:p>
        </p:txBody>
      </p:sp>
    </p:spTree>
  </p:cSld>
  <p:clrMapOvr>
    <a:overrideClrMapping bg1="lt1" tx1="dk1" bg2="lt2" tx2="dk2" accent1="accent1" accent2="accent2" accent3="accent3" accent4="accent4" accent5="accent5" accent6="accent6" hlink="hlink" folHlink="folHlink"/>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24578">
                                            <p:txEl>
                                              <p:pRg st="2" end="2"/>
                                            </p:txEl>
                                          </p:spTgt>
                                        </p:tgtEl>
                                        <p:attrNameLst>
                                          <p:attrName>style.visibility</p:attrName>
                                        </p:attrNameLst>
                                      </p:cBhvr>
                                      <p:to>
                                        <p:strVal val="visible"/>
                                      </p:to>
                                    </p:set>
                                    <p:anim calcmode="lin" valueType="num">
                                      <p:cBhvr>
                                        <p:cTn id="7" dur="1000" fill="hold"/>
                                        <p:tgtEl>
                                          <p:spTgt spid="24578">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24578">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24578">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4578">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15" presetClass="entr" presetSubtype="0" fill="hold" grpId="0" nodeType="afterEffect">
                                  <p:stCondLst>
                                    <p:cond delay="0"/>
                                  </p:stCondLst>
                                  <p:childTnLst>
                                    <p:set>
                                      <p:cBhvr>
                                        <p:cTn id="13" dur="1" fill="hold">
                                          <p:stCondLst>
                                            <p:cond delay="0"/>
                                          </p:stCondLst>
                                        </p:cTn>
                                        <p:tgtEl>
                                          <p:spTgt spid="24578">
                                            <p:txEl>
                                              <p:pRg st="0" end="0"/>
                                            </p:txEl>
                                          </p:spTgt>
                                        </p:tgtEl>
                                        <p:attrNameLst>
                                          <p:attrName>style.visibility</p:attrName>
                                        </p:attrNameLst>
                                      </p:cBhvr>
                                      <p:to>
                                        <p:strVal val="visible"/>
                                      </p:to>
                                    </p:set>
                                    <p:anim calcmode="lin" valueType="num">
                                      <p:cBhvr>
                                        <p:cTn id="14" dur="1000" fill="hold"/>
                                        <p:tgtEl>
                                          <p:spTgt spid="24578">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24578">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24578">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24578">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build="p" autoUpdateAnimBg="0" rev="1" advAuto="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5602" name="Text Box 2">
            <a:extLst>
              <a:ext uri="{FF2B5EF4-FFF2-40B4-BE49-F238E27FC236}">
                <a16:creationId xmlns:a16="http://schemas.microsoft.com/office/drawing/2014/main" id="{C885033D-203F-42C0-8023-6FCB11C7267D}"/>
              </a:ext>
            </a:extLst>
          </p:cNvPr>
          <p:cNvSpPr txBox="1">
            <a:spLocks noChangeArrowheads="1"/>
          </p:cNvSpPr>
          <p:nvPr/>
        </p:nvSpPr>
        <p:spPr bwMode="auto">
          <a:xfrm>
            <a:off x="0" y="1524000"/>
            <a:ext cx="9144000" cy="204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b="1">
                <a:solidFill>
                  <a:srgbClr val="FF0000"/>
                </a:solidFill>
                <a:hlinkClick r:id="rId3" action="ppaction://hlinksldjump"/>
              </a:rPr>
              <a:t>Return to start of Radioactivity</a:t>
            </a:r>
            <a:endParaRPr lang="en-GB" altLang="en-US" sz="3200" b="1">
              <a:solidFill>
                <a:srgbClr val="FF0000"/>
              </a:solidFill>
            </a:endParaRPr>
          </a:p>
          <a:p>
            <a:pPr algn="ctr">
              <a:spcBef>
                <a:spcPct val="50000"/>
              </a:spcBef>
            </a:pPr>
            <a:endParaRPr lang="en-GB" altLang="en-US" sz="3200" b="1">
              <a:solidFill>
                <a:srgbClr val="FF0000"/>
              </a:solidFill>
            </a:endParaRPr>
          </a:p>
          <a:p>
            <a:pPr algn="ctr">
              <a:spcBef>
                <a:spcPct val="50000"/>
              </a:spcBef>
            </a:pPr>
            <a:r>
              <a:rPr lang="en-GB" altLang="en-US" sz="3200" b="1">
                <a:solidFill>
                  <a:srgbClr val="FF0000"/>
                </a:solidFill>
                <a:hlinkClick r:id="rId4" action="ppaction://hlinksldjump"/>
              </a:rPr>
              <a:t>Advance to next section</a:t>
            </a:r>
            <a:endParaRPr lang="en-GB" altLang="en-US" sz="3200" b="1">
              <a:solidFill>
                <a:srgbClr val="FF0000"/>
              </a:solidFill>
            </a:endParaRPr>
          </a:p>
        </p:txBody>
      </p:sp>
    </p:spTree>
  </p:cSld>
  <p:clrMapOvr>
    <a:overrideClrMapping bg1="lt1" tx1="dk1" bg2="lt2" tx2="dk2" accent1="accent1" accent2="accent2" accent3="accent3" accent4="accent4" accent5="accent5" accent6="accent6" hlink="hlink" folHlink="folHlink"/>
  </p:clrMapOvr>
  <p:transition advClick="0"/>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77CD1493-4D18-495C-925B-2A94CBB20260}"/>
              </a:ext>
            </a:extLst>
          </p:cNvPr>
          <p:cNvSpPr txBox="1">
            <a:spLocks noChangeArrowheads="1"/>
          </p:cNvSpPr>
          <p:nvPr/>
        </p:nvSpPr>
        <p:spPr bwMode="auto">
          <a:xfrm>
            <a:off x="0" y="457200"/>
            <a:ext cx="91440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A reminder: any radioactive source is said to have an “activity” which is measured in becquerels (Bq).</a:t>
            </a:r>
          </a:p>
          <a:p>
            <a:pPr>
              <a:spcBef>
                <a:spcPct val="50000"/>
              </a:spcBef>
            </a:pPr>
            <a:r>
              <a:rPr lang="en-GB" altLang="en-US" b="1"/>
              <a:t>One becquerel is defined as one atom decaying per second.</a:t>
            </a:r>
          </a:p>
        </p:txBody>
      </p:sp>
      <p:sp>
        <p:nvSpPr>
          <p:cNvPr id="26627" name="Text Box 3">
            <a:extLst>
              <a:ext uri="{FF2B5EF4-FFF2-40B4-BE49-F238E27FC236}">
                <a16:creationId xmlns:a16="http://schemas.microsoft.com/office/drawing/2014/main" id="{635DA5CD-FC8C-4CC1-97E6-770AAA916331}"/>
              </a:ext>
            </a:extLst>
          </p:cNvPr>
          <p:cNvSpPr txBox="1">
            <a:spLocks noChangeArrowheads="1"/>
          </p:cNvSpPr>
          <p:nvPr/>
        </p:nvSpPr>
        <p:spPr bwMode="auto">
          <a:xfrm>
            <a:off x="0" y="3886200"/>
            <a:ext cx="91440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“half life” is a more useful quantity.</a:t>
            </a:r>
          </a:p>
          <a:p>
            <a:pPr>
              <a:spcBef>
                <a:spcPct val="50000"/>
              </a:spcBef>
            </a:pPr>
            <a:r>
              <a:rPr lang="en-GB" altLang="en-US" b="1"/>
              <a:t>The half life is the </a:t>
            </a:r>
            <a:r>
              <a:rPr lang="en-GB" altLang="en-US" b="1" i="1"/>
              <a:t>time taken</a:t>
            </a:r>
            <a:r>
              <a:rPr lang="en-GB" altLang="en-US" b="1"/>
              <a:t> for one half of the nuclei in a sample to decay. </a:t>
            </a:r>
          </a:p>
          <a:p>
            <a:pPr>
              <a:spcBef>
                <a:spcPct val="50000"/>
              </a:spcBef>
            </a:pPr>
            <a:r>
              <a:rPr lang="en-GB" altLang="en-US" b="1"/>
              <a:t>If a radioactive source has a half-life of, say, two minutes.  The rate at which it decays will reduce by one half every two minutes.</a:t>
            </a:r>
          </a:p>
        </p:txBody>
      </p:sp>
      <p:sp>
        <p:nvSpPr>
          <p:cNvPr id="26628" name="Text Box 4">
            <a:extLst>
              <a:ext uri="{FF2B5EF4-FFF2-40B4-BE49-F238E27FC236}">
                <a16:creationId xmlns:a16="http://schemas.microsoft.com/office/drawing/2014/main" id="{4C0EBF0A-E3DF-427C-8CC7-582A582919D6}"/>
              </a:ext>
            </a:extLst>
          </p:cNvPr>
          <p:cNvSpPr txBox="1">
            <a:spLocks noChangeArrowheads="1"/>
          </p:cNvSpPr>
          <p:nvPr/>
        </p:nvSpPr>
        <p:spPr bwMode="auto">
          <a:xfrm>
            <a:off x="6096000" y="6400800"/>
            <a:ext cx="2743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For example ……...</a:t>
            </a:r>
          </a:p>
        </p:txBody>
      </p:sp>
      <p:sp>
        <p:nvSpPr>
          <p:cNvPr id="26629" name="Text Box 5">
            <a:extLst>
              <a:ext uri="{FF2B5EF4-FFF2-40B4-BE49-F238E27FC236}">
                <a16:creationId xmlns:a16="http://schemas.microsoft.com/office/drawing/2014/main" id="{1B6565FF-D740-401C-9E19-0A322B8CE8AF}"/>
              </a:ext>
            </a:extLst>
          </p:cNvPr>
          <p:cNvSpPr txBox="1">
            <a:spLocks noChangeArrowheads="1"/>
          </p:cNvSpPr>
          <p:nvPr/>
        </p:nvSpPr>
        <p:spPr bwMode="auto">
          <a:xfrm>
            <a:off x="0" y="2971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activity of a radioactive source decreases with time.</a:t>
            </a:r>
            <a:endParaRPr lang="en-GB" altLang="en-US" b="1" u="sng"/>
          </a:p>
        </p:txBody>
      </p:sp>
      <p:graphicFrame>
        <p:nvGraphicFramePr>
          <p:cNvPr id="26630" name="Object 6">
            <a:extLst>
              <a:ext uri="{FF2B5EF4-FFF2-40B4-BE49-F238E27FC236}">
                <a16:creationId xmlns:a16="http://schemas.microsoft.com/office/drawing/2014/main" id="{D42DA5F3-5C75-4636-8C2C-32799654DA2F}"/>
              </a:ext>
            </a:extLst>
          </p:cNvPr>
          <p:cNvGraphicFramePr>
            <a:graphicFrameLocks noChangeAspect="1"/>
          </p:cNvGraphicFramePr>
          <p:nvPr/>
        </p:nvGraphicFramePr>
        <p:xfrm>
          <a:off x="2057400" y="1905000"/>
          <a:ext cx="4267200" cy="903288"/>
        </p:xfrm>
        <a:graphic>
          <a:graphicData uri="http://schemas.openxmlformats.org/presentationml/2006/ole">
            <mc:AlternateContent xmlns:mc="http://schemas.openxmlformats.org/markup-compatibility/2006">
              <mc:Choice xmlns:v="urn:schemas-microsoft-com:vml" Requires="v">
                <p:oleObj spid="_x0000_s26632" name="Equation" r:id="rId3" imgW="1803240" imgH="380880" progId="Equation.3">
                  <p:embed/>
                </p:oleObj>
              </mc:Choice>
              <mc:Fallback>
                <p:oleObj name="Equation" r:id="rId3" imgW="1803240" imgH="38088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1905000"/>
                        <a:ext cx="4267200" cy="903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631" name="Text Box 7">
            <a:extLst>
              <a:ext uri="{FF2B5EF4-FFF2-40B4-BE49-F238E27FC236}">
                <a16:creationId xmlns:a16="http://schemas.microsoft.com/office/drawing/2014/main" id="{2D3C632D-EA3E-4A2D-8737-B4794D09933E}"/>
              </a:ext>
            </a:extLst>
          </p:cNvPr>
          <p:cNvSpPr txBox="1">
            <a:spLocks noChangeArrowheads="1"/>
          </p:cNvSpPr>
          <p:nvPr/>
        </p:nvSpPr>
        <p:spPr bwMode="auto">
          <a:xfrm>
            <a:off x="0" y="0"/>
            <a:ext cx="914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b="1">
                <a:solidFill>
                  <a:schemeClr val="accent1"/>
                </a:solidFill>
                <a:latin typeface="Tempus Sans ITC" panose="04020404030D07020202" pitchFamily="82" charset="0"/>
              </a:rPr>
              <a:t>Half-life and Safety</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6631"/>
                                        </p:tgtEl>
                                        <p:attrNameLst>
                                          <p:attrName>style.visibility</p:attrName>
                                        </p:attrNameLst>
                                      </p:cBhvr>
                                      <p:to>
                                        <p:strVal val="visible"/>
                                      </p:to>
                                    </p:set>
                                    <p:anim to="" calcmode="lin" valueType="num">
                                      <p:cBhvr>
                                        <p:cTn id="7" dur="1" fill="hold"/>
                                        <p:tgtEl>
                                          <p:spTgt spid="26631"/>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26626">
                                            <p:txEl>
                                              <p:pRg st="0" end="0"/>
                                            </p:txEl>
                                          </p:spTgt>
                                        </p:tgtEl>
                                        <p:attrNameLst>
                                          <p:attrName>style.visibility</p:attrName>
                                        </p:attrNameLst>
                                      </p:cBhvr>
                                      <p:to>
                                        <p:strVal val="visible"/>
                                      </p:to>
                                    </p:set>
                                    <p:anim to="" calcmode="lin" valueType="num">
                                      <p:cBhvr>
                                        <p:cTn id="12" dur="1" fill="hold"/>
                                        <p:tgtEl>
                                          <p:spTgt spid="26626">
                                            <p:txEl>
                                              <p:pRg st="0" end="0"/>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26626">
                                            <p:txEl>
                                              <p:pRg st="1" end="1"/>
                                            </p:txEl>
                                          </p:spTgt>
                                        </p:tgtEl>
                                        <p:attrNameLst>
                                          <p:attrName>style.visibility</p:attrName>
                                        </p:attrNameLst>
                                      </p:cBhvr>
                                      <p:to>
                                        <p:strVal val="visible"/>
                                      </p:to>
                                    </p:set>
                                    <p:anim to="" calcmode="lin" valueType="num">
                                      <p:cBhvr>
                                        <p:cTn id="17" dur="1" fill="hold"/>
                                        <p:tgtEl>
                                          <p:spTgt spid="26626">
                                            <p:txEl>
                                              <p:pRg st="1" end="1"/>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nodeType="clickEffect">
                                  <p:stCondLst>
                                    <p:cond delay="0"/>
                                  </p:stCondLst>
                                  <p:childTnLst>
                                    <p:set>
                                      <p:cBhvr>
                                        <p:cTn id="21" dur="1" fill="hold">
                                          <p:stCondLst>
                                            <p:cond delay="499"/>
                                          </p:stCondLst>
                                        </p:cTn>
                                        <p:tgtEl>
                                          <p:spTgt spid="26630"/>
                                        </p:tgtEl>
                                        <p:attrNameLst>
                                          <p:attrName>style.visibility</p:attrName>
                                        </p:attrNameLst>
                                      </p:cBhvr>
                                      <p:to>
                                        <p:strVal val="visible"/>
                                      </p:to>
                                    </p:set>
                                    <p:anim to="" calcmode="lin" valueType="num">
                                      <p:cBhvr>
                                        <p:cTn id="22" dur="1" fill="hold"/>
                                        <p:tgtEl>
                                          <p:spTgt spid="26630"/>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26629">
                                            <p:txEl>
                                              <p:pRg st="0" end="0"/>
                                            </p:txEl>
                                          </p:spTgt>
                                        </p:tgtEl>
                                        <p:attrNameLst>
                                          <p:attrName>style.visibility</p:attrName>
                                        </p:attrNameLst>
                                      </p:cBhvr>
                                      <p:to>
                                        <p:strVal val="visible"/>
                                      </p:to>
                                    </p:set>
                                    <p:anim to="" calcmode="lin" valueType="num">
                                      <p:cBhvr>
                                        <p:cTn id="27" dur="1" fill="hold"/>
                                        <p:tgtEl>
                                          <p:spTgt spid="26629">
                                            <p:txEl>
                                              <p:pRg st="0" end="0"/>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26627">
                                            <p:txEl>
                                              <p:pRg st="0" end="0"/>
                                            </p:txEl>
                                          </p:spTgt>
                                        </p:tgtEl>
                                        <p:attrNameLst>
                                          <p:attrName>style.visibility</p:attrName>
                                        </p:attrNameLst>
                                      </p:cBhvr>
                                      <p:to>
                                        <p:strVal val="visible"/>
                                      </p:to>
                                    </p:set>
                                    <p:anim to="" calcmode="lin" valueType="num">
                                      <p:cBhvr>
                                        <p:cTn id="32" dur="1" fill="hold"/>
                                        <p:tgtEl>
                                          <p:spTgt spid="26627">
                                            <p:txEl>
                                              <p:pRg st="0" end="0"/>
                                            </p:txEl>
                                          </p:spTgt>
                                        </p:tgtEl>
                                        <p:attrNameLst>
                                          <p:attrName/>
                                        </p:attrNameLst>
                                      </p:cBhvr>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4" presetClass="entr" presetSubtype="0" fill="hold" grpId="0" nodeType="clickEffect">
                                  <p:stCondLst>
                                    <p:cond delay="0"/>
                                  </p:stCondLst>
                                  <p:childTnLst>
                                    <p:set>
                                      <p:cBhvr>
                                        <p:cTn id="36" dur="1" fill="hold">
                                          <p:stCondLst>
                                            <p:cond delay="499"/>
                                          </p:stCondLst>
                                        </p:cTn>
                                        <p:tgtEl>
                                          <p:spTgt spid="26627">
                                            <p:txEl>
                                              <p:pRg st="1" end="1"/>
                                            </p:txEl>
                                          </p:spTgt>
                                        </p:tgtEl>
                                        <p:attrNameLst>
                                          <p:attrName>style.visibility</p:attrName>
                                        </p:attrNameLst>
                                      </p:cBhvr>
                                      <p:to>
                                        <p:strVal val="visible"/>
                                      </p:to>
                                    </p:set>
                                    <p:anim to="" calcmode="lin" valueType="num">
                                      <p:cBhvr>
                                        <p:cTn id="37" dur="1" fill="hold"/>
                                        <p:tgtEl>
                                          <p:spTgt spid="26627">
                                            <p:txEl>
                                              <p:pRg st="1" end="1"/>
                                            </p:txEl>
                                          </p:spTgt>
                                        </p:tgtEl>
                                        <p:attrNameLst>
                                          <p:attrName/>
                                        </p:attrNameLst>
                                      </p:cBhvr>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4" presetClass="entr" presetSubtype="0" fill="hold" grpId="0" nodeType="clickEffect">
                                  <p:stCondLst>
                                    <p:cond delay="0"/>
                                  </p:stCondLst>
                                  <p:childTnLst>
                                    <p:set>
                                      <p:cBhvr>
                                        <p:cTn id="41" dur="1" fill="hold">
                                          <p:stCondLst>
                                            <p:cond delay="499"/>
                                          </p:stCondLst>
                                        </p:cTn>
                                        <p:tgtEl>
                                          <p:spTgt spid="26627">
                                            <p:txEl>
                                              <p:pRg st="2" end="2"/>
                                            </p:txEl>
                                          </p:spTgt>
                                        </p:tgtEl>
                                        <p:attrNameLst>
                                          <p:attrName>style.visibility</p:attrName>
                                        </p:attrNameLst>
                                      </p:cBhvr>
                                      <p:to>
                                        <p:strVal val="visible"/>
                                      </p:to>
                                    </p:set>
                                    <p:anim to="" calcmode="lin" valueType="num">
                                      <p:cBhvr>
                                        <p:cTn id="42" dur="1" fill="hold"/>
                                        <p:tgtEl>
                                          <p:spTgt spid="26627">
                                            <p:txEl>
                                              <p:pRg st="2" end="2"/>
                                            </p:txEl>
                                          </p:spTgt>
                                        </p:tgtEl>
                                        <p:attrNameLst>
                                          <p:attrName/>
                                        </p:attrNameLst>
                                      </p:cBhvr>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4" presetClass="entr" presetSubtype="0" fill="hold" grpId="0" nodeType="clickEffect">
                                  <p:stCondLst>
                                    <p:cond delay="0"/>
                                  </p:stCondLst>
                                  <p:childTnLst>
                                    <p:set>
                                      <p:cBhvr>
                                        <p:cTn id="46" dur="1" fill="hold">
                                          <p:stCondLst>
                                            <p:cond delay="499"/>
                                          </p:stCondLst>
                                        </p:cTn>
                                        <p:tgtEl>
                                          <p:spTgt spid="26628">
                                            <p:txEl>
                                              <p:pRg st="0" end="0"/>
                                            </p:txEl>
                                          </p:spTgt>
                                        </p:tgtEl>
                                        <p:attrNameLst>
                                          <p:attrName>style.visibility</p:attrName>
                                        </p:attrNameLst>
                                      </p:cBhvr>
                                      <p:to>
                                        <p:strVal val="visible"/>
                                      </p:to>
                                    </p:set>
                                    <p:anim to="" calcmode="lin" valueType="num">
                                      <p:cBhvr>
                                        <p:cTn id="47" dur="1" fill="hold"/>
                                        <p:tgtEl>
                                          <p:spTgt spid="26628">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build="p" autoUpdateAnimBg="0"/>
      <p:bldP spid="26627" grpId="0" build="p" autoUpdateAnimBg="0"/>
      <p:bldP spid="26628" grpId="0" build="p" autoUpdateAnimBg="0"/>
      <p:bldP spid="26629" grpId="0" build="p" autoUpdateAnimBg="0"/>
      <p:bldP spid="26631"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27650" name="Text Box 2">
            <a:extLst>
              <a:ext uri="{FF2B5EF4-FFF2-40B4-BE49-F238E27FC236}">
                <a16:creationId xmlns:a16="http://schemas.microsoft.com/office/drawing/2014/main" id="{5AA0EF10-A4E6-4E06-8DFA-D7AEF1C8A212}"/>
              </a:ext>
            </a:extLst>
          </p:cNvPr>
          <p:cNvSpPr txBox="1">
            <a:spLocks noChangeArrowheads="1"/>
          </p:cNvSpPr>
          <p:nvPr/>
        </p:nvSpPr>
        <p:spPr bwMode="auto">
          <a:xfrm>
            <a:off x="0" y="0"/>
            <a:ext cx="91440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count rate of a source is measured every minute for 10 minutes using a Geiger - Müller tube and counter.  </a:t>
            </a:r>
            <a:br>
              <a:rPr lang="en-GB" altLang="en-US" b="1"/>
            </a:br>
            <a:r>
              <a:rPr lang="en-GB" altLang="en-US" b="1"/>
              <a:t>(The background count rate has been considered.)</a:t>
            </a:r>
          </a:p>
          <a:p>
            <a:pPr>
              <a:spcBef>
                <a:spcPct val="50000"/>
              </a:spcBef>
            </a:pPr>
            <a:endParaRPr lang="en-GB" altLang="en-US" b="1"/>
          </a:p>
          <a:p>
            <a:pPr>
              <a:spcBef>
                <a:spcPct val="50000"/>
              </a:spcBef>
            </a:pPr>
            <a:r>
              <a:rPr lang="en-GB" altLang="en-US" b="1"/>
              <a:t>The results are shown below:</a:t>
            </a:r>
          </a:p>
        </p:txBody>
      </p:sp>
      <p:sp>
        <p:nvSpPr>
          <p:cNvPr id="27652" name="Text Box 4">
            <a:extLst>
              <a:ext uri="{FF2B5EF4-FFF2-40B4-BE49-F238E27FC236}">
                <a16:creationId xmlns:a16="http://schemas.microsoft.com/office/drawing/2014/main" id="{AF6F3F70-E275-4091-B6CE-D8659F845BB1}"/>
              </a:ext>
            </a:extLst>
          </p:cNvPr>
          <p:cNvSpPr txBox="1">
            <a:spLocks noChangeArrowheads="1"/>
          </p:cNvSpPr>
          <p:nvPr/>
        </p:nvSpPr>
        <p:spPr bwMode="auto">
          <a:xfrm>
            <a:off x="0" y="3962400"/>
            <a:ext cx="9144000" cy="228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results show that as time passes the count rate of the source is decreasing.</a:t>
            </a:r>
          </a:p>
          <a:p>
            <a:pPr>
              <a:spcBef>
                <a:spcPct val="50000"/>
              </a:spcBef>
            </a:pPr>
            <a:r>
              <a:rPr lang="en-GB" altLang="en-US" sz="2000" b="1"/>
              <a:t>How long does it take for the count rate to fall by one half?</a:t>
            </a:r>
          </a:p>
          <a:p>
            <a:pPr>
              <a:spcBef>
                <a:spcPct val="50000"/>
              </a:spcBef>
            </a:pPr>
            <a:endParaRPr lang="en-GB" altLang="en-US" sz="2000" b="1"/>
          </a:p>
          <a:p>
            <a:pPr>
              <a:spcBef>
                <a:spcPct val="50000"/>
              </a:spcBef>
            </a:pPr>
            <a:r>
              <a:rPr lang="en-GB" altLang="en-US" b="1"/>
              <a:t>We usually need to plot a graph of results ………..</a:t>
            </a:r>
          </a:p>
        </p:txBody>
      </p:sp>
      <p:graphicFrame>
        <p:nvGraphicFramePr>
          <p:cNvPr id="27656" name="Object 8">
            <a:extLst>
              <a:ext uri="{FF2B5EF4-FFF2-40B4-BE49-F238E27FC236}">
                <a16:creationId xmlns:a16="http://schemas.microsoft.com/office/drawing/2014/main" id="{B953D642-BDA5-4F7C-A35B-53A05E1F3DBD}"/>
              </a:ext>
            </a:extLst>
          </p:cNvPr>
          <p:cNvGraphicFramePr>
            <a:graphicFrameLocks noChangeAspect="1"/>
          </p:cNvGraphicFramePr>
          <p:nvPr/>
        </p:nvGraphicFramePr>
        <p:xfrm>
          <a:off x="533400" y="2362200"/>
          <a:ext cx="7848600" cy="947738"/>
        </p:xfrm>
        <a:graphic>
          <a:graphicData uri="http://schemas.openxmlformats.org/presentationml/2006/ole">
            <mc:AlternateContent xmlns:mc="http://schemas.openxmlformats.org/markup-compatibility/2006">
              <mc:Choice xmlns:v="urn:schemas-microsoft-com:vml" Requires="v">
                <p:oleObj spid="_x0000_s27657" name="Worksheet" r:id="rId3" imgW="6858361" imgH="695566" progId="Excel.Sheet.8">
                  <p:embed/>
                </p:oleObj>
              </mc:Choice>
              <mc:Fallback>
                <p:oleObj name="Worksheet" r:id="rId3" imgW="6858361" imgH="695566" progId="Excel.Sheet.8">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2362200"/>
                        <a:ext cx="7848600" cy="947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7650">
                                            <p:txEl>
                                              <p:pRg st="0" end="0"/>
                                            </p:txEl>
                                          </p:spTgt>
                                        </p:tgtEl>
                                        <p:attrNameLst>
                                          <p:attrName>style.visibility</p:attrName>
                                        </p:attrNameLst>
                                      </p:cBhvr>
                                      <p:to>
                                        <p:strVal val="visible"/>
                                      </p:to>
                                    </p:set>
                                    <p:anim to="" calcmode="lin" valueType="num">
                                      <p:cBhvr>
                                        <p:cTn id="7" dur="1" fill="hold"/>
                                        <p:tgtEl>
                                          <p:spTgt spid="27650">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27650">
                                            <p:txEl>
                                              <p:pRg st="2" end="2"/>
                                            </p:txEl>
                                          </p:spTgt>
                                        </p:tgtEl>
                                        <p:attrNameLst>
                                          <p:attrName>style.visibility</p:attrName>
                                        </p:attrNameLst>
                                      </p:cBhvr>
                                      <p:to>
                                        <p:strVal val="visible"/>
                                      </p:to>
                                    </p:set>
                                    <p:anim to="" calcmode="lin" valueType="num">
                                      <p:cBhvr>
                                        <p:cTn id="12" dur="1" fill="hold"/>
                                        <p:tgtEl>
                                          <p:spTgt spid="27650">
                                            <p:txEl>
                                              <p:pRg st="2" end="2"/>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27656"/>
                                        </p:tgtEl>
                                        <p:attrNameLst>
                                          <p:attrName>style.visibility</p:attrName>
                                        </p:attrNameLst>
                                      </p:cBhvr>
                                      <p:to>
                                        <p:strVal val="visible"/>
                                      </p:to>
                                    </p:set>
                                    <p:anim calcmode="lin" valueType="num">
                                      <p:cBhvr additive="base">
                                        <p:cTn id="17" dur="500" fill="hold"/>
                                        <p:tgtEl>
                                          <p:spTgt spid="27656"/>
                                        </p:tgtEl>
                                        <p:attrNameLst>
                                          <p:attrName>ppt_x</p:attrName>
                                        </p:attrNameLst>
                                      </p:cBhvr>
                                      <p:tavLst>
                                        <p:tav tm="0">
                                          <p:val>
                                            <p:strVal val="0-#ppt_w/2"/>
                                          </p:val>
                                        </p:tav>
                                        <p:tav tm="100000">
                                          <p:val>
                                            <p:strVal val="#ppt_x"/>
                                          </p:val>
                                        </p:tav>
                                      </p:tavLst>
                                    </p:anim>
                                    <p:anim calcmode="lin" valueType="num">
                                      <p:cBhvr additive="base">
                                        <p:cTn id="18" dur="500" fill="hold"/>
                                        <p:tgtEl>
                                          <p:spTgt spid="27656"/>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4" presetClass="entr" presetSubtype="0" fill="hold" grpId="0" nodeType="clickEffect">
                                  <p:stCondLst>
                                    <p:cond delay="0"/>
                                  </p:stCondLst>
                                  <p:childTnLst>
                                    <p:set>
                                      <p:cBhvr>
                                        <p:cTn id="22" dur="1" fill="hold">
                                          <p:stCondLst>
                                            <p:cond delay="499"/>
                                          </p:stCondLst>
                                        </p:cTn>
                                        <p:tgtEl>
                                          <p:spTgt spid="27652">
                                            <p:txEl>
                                              <p:pRg st="0" end="0"/>
                                            </p:txEl>
                                          </p:spTgt>
                                        </p:tgtEl>
                                        <p:attrNameLst>
                                          <p:attrName>style.visibility</p:attrName>
                                        </p:attrNameLst>
                                      </p:cBhvr>
                                      <p:to>
                                        <p:strVal val="visible"/>
                                      </p:to>
                                    </p:set>
                                    <p:anim to="" calcmode="lin" valueType="num">
                                      <p:cBhvr>
                                        <p:cTn id="23" dur="1" fill="hold"/>
                                        <p:tgtEl>
                                          <p:spTgt spid="27652">
                                            <p:txEl>
                                              <p:pRg st="0" end="0"/>
                                            </p:txEl>
                                          </p:spTgt>
                                        </p:tgtEl>
                                        <p:attrNameLst>
                                          <p:attrName/>
                                        </p:attrNameLst>
                                      </p:cBhvr>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4" presetClass="entr" presetSubtype="0" fill="hold" grpId="0" nodeType="clickEffect">
                                  <p:stCondLst>
                                    <p:cond delay="0"/>
                                  </p:stCondLst>
                                  <p:childTnLst>
                                    <p:set>
                                      <p:cBhvr>
                                        <p:cTn id="27" dur="1" fill="hold">
                                          <p:stCondLst>
                                            <p:cond delay="499"/>
                                          </p:stCondLst>
                                        </p:cTn>
                                        <p:tgtEl>
                                          <p:spTgt spid="27652">
                                            <p:txEl>
                                              <p:pRg st="1" end="1"/>
                                            </p:txEl>
                                          </p:spTgt>
                                        </p:tgtEl>
                                        <p:attrNameLst>
                                          <p:attrName>style.visibility</p:attrName>
                                        </p:attrNameLst>
                                      </p:cBhvr>
                                      <p:to>
                                        <p:strVal val="visible"/>
                                      </p:to>
                                    </p:set>
                                    <p:anim to="" calcmode="lin" valueType="num">
                                      <p:cBhvr>
                                        <p:cTn id="28" dur="1" fill="hold"/>
                                        <p:tgtEl>
                                          <p:spTgt spid="27652">
                                            <p:txEl>
                                              <p:pRg st="1" end="1"/>
                                            </p:txEl>
                                          </p:spTgt>
                                        </p:tgtEl>
                                        <p:attrNameLst>
                                          <p:attrName/>
                                        </p:attrNameLst>
                                      </p:cBhvr>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4" presetClass="entr" presetSubtype="0" fill="hold" grpId="0" nodeType="clickEffect">
                                  <p:stCondLst>
                                    <p:cond delay="0"/>
                                  </p:stCondLst>
                                  <p:childTnLst>
                                    <p:set>
                                      <p:cBhvr>
                                        <p:cTn id="32" dur="1" fill="hold">
                                          <p:stCondLst>
                                            <p:cond delay="499"/>
                                          </p:stCondLst>
                                        </p:cTn>
                                        <p:tgtEl>
                                          <p:spTgt spid="27652">
                                            <p:txEl>
                                              <p:pRg st="3" end="3"/>
                                            </p:txEl>
                                          </p:spTgt>
                                        </p:tgtEl>
                                        <p:attrNameLst>
                                          <p:attrName>style.visibility</p:attrName>
                                        </p:attrNameLst>
                                      </p:cBhvr>
                                      <p:to>
                                        <p:strVal val="visible"/>
                                      </p:to>
                                    </p:set>
                                    <p:anim to="" calcmode="lin" valueType="num">
                                      <p:cBhvr>
                                        <p:cTn id="33" dur="1" fill="hold"/>
                                        <p:tgtEl>
                                          <p:spTgt spid="27652">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build="p" autoUpdateAnimBg="0"/>
      <p:bldP spid="27652"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28674" name="Text Box 2">
            <a:extLst>
              <a:ext uri="{FF2B5EF4-FFF2-40B4-BE49-F238E27FC236}">
                <a16:creationId xmlns:a16="http://schemas.microsoft.com/office/drawing/2014/main" id="{22746A36-A235-4E46-83BF-A509B327D1A5}"/>
              </a:ext>
            </a:extLst>
          </p:cNvPr>
          <p:cNvSpPr txBox="1">
            <a:spLocks noChangeArrowheads="1"/>
          </p:cNvSpPr>
          <p:nvPr/>
        </p:nvSpPr>
        <p:spPr bwMode="auto">
          <a:xfrm>
            <a:off x="0" y="571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b="1"/>
              <a:t>The graph can be used to find the half-life of the source.</a:t>
            </a:r>
          </a:p>
        </p:txBody>
      </p:sp>
      <p:graphicFrame>
        <p:nvGraphicFramePr>
          <p:cNvPr id="28676" name="Object 4">
            <a:extLst>
              <a:ext uri="{FF2B5EF4-FFF2-40B4-BE49-F238E27FC236}">
                <a16:creationId xmlns:a16="http://schemas.microsoft.com/office/drawing/2014/main" id="{18085026-C5A8-4A99-B1E4-496898A01D59}"/>
              </a:ext>
            </a:extLst>
          </p:cNvPr>
          <p:cNvGraphicFramePr>
            <a:graphicFrameLocks noChangeAspect="1"/>
          </p:cNvGraphicFramePr>
          <p:nvPr/>
        </p:nvGraphicFramePr>
        <p:xfrm>
          <a:off x="0" y="76200"/>
          <a:ext cx="9144000" cy="5616575"/>
        </p:xfrm>
        <a:graphic>
          <a:graphicData uri="http://schemas.openxmlformats.org/presentationml/2006/ole">
            <mc:AlternateContent xmlns:mc="http://schemas.openxmlformats.org/markup-compatibility/2006">
              <mc:Choice xmlns:v="urn:schemas-microsoft-com:vml" Requires="v">
                <p:oleObj spid="_x0000_s28677" name="Worksheet" r:id="rId3" imgW="9306151" imgH="5715362" progId="Excel.Sheet.8">
                  <p:embed/>
                </p:oleObj>
              </mc:Choice>
              <mc:Fallback>
                <p:oleObj name="Worksheet" r:id="rId3" imgW="9306151" imgH="5715362" progId="Excel.Shee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6200"/>
                        <a:ext cx="9144000" cy="561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8674"/>
                                        </p:tgtEl>
                                        <p:attrNameLst>
                                          <p:attrName>style.visibility</p:attrName>
                                        </p:attrNameLst>
                                      </p:cBhvr>
                                      <p:to>
                                        <p:strVal val="visible"/>
                                      </p:to>
                                    </p:set>
                                    <p:anim to="" calcmode="lin" valueType="num">
                                      <p:cBhvr>
                                        <p:cTn id="7" dur="1" fill="hold"/>
                                        <p:tgtEl>
                                          <p:spTgt spid="2867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graphicFrame>
        <p:nvGraphicFramePr>
          <p:cNvPr id="29698" name="Object 2">
            <a:extLst>
              <a:ext uri="{FF2B5EF4-FFF2-40B4-BE49-F238E27FC236}">
                <a16:creationId xmlns:a16="http://schemas.microsoft.com/office/drawing/2014/main" id="{7C44785B-0DD0-4BEE-B4F6-0A683CA59189}"/>
              </a:ext>
            </a:extLst>
          </p:cNvPr>
          <p:cNvGraphicFramePr>
            <a:graphicFrameLocks noChangeAspect="1"/>
          </p:cNvGraphicFramePr>
          <p:nvPr/>
        </p:nvGraphicFramePr>
        <p:xfrm>
          <a:off x="0" y="76200"/>
          <a:ext cx="9144000" cy="5616575"/>
        </p:xfrm>
        <a:graphic>
          <a:graphicData uri="http://schemas.openxmlformats.org/presentationml/2006/ole">
            <mc:AlternateContent xmlns:mc="http://schemas.openxmlformats.org/markup-compatibility/2006">
              <mc:Choice xmlns:v="urn:schemas-microsoft-com:vml" Requires="v">
                <p:oleObj spid="_x0000_s29705" name="Worksheet" r:id="rId3" imgW="9306151" imgH="5715362" progId="Excel.Sheet.8">
                  <p:embed/>
                </p:oleObj>
              </mc:Choice>
              <mc:Fallback>
                <p:oleObj name="Worksheet" r:id="rId3" imgW="9306151" imgH="5715362" progId="Excel.Shee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6200"/>
                        <a:ext cx="9144000" cy="561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699" name="Text Box 3">
            <a:extLst>
              <a:ext uri="{FF2B5EF4-FFF2-40B4-BE49-F238E27FC236}">
                <a16:creationId xmlns:a16="http://schemas.microsoft.com/office/drawing/2014/main" id="{E1665898-8FDD-4D97-AA89-B1C1DCC63AC1}"/>
              </a:ext>
            </a:extLst>
          </p:cNvPr>
          <p:cNvSpPr txBox="1">
            <a:spLocks noChangeArrowheads="1"/>
          </p:cNvSpPr>
          <p:nvPr/>
        </p:nvSpPr>
        <p:spPr bwMode="auto">
          <a:xfrm>
            <a:off x="0" y="541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Select a point on the line which crosses grid lines on both axes.</a:t>
            </a:r>
          </a:p>
        </p:txBody>
      </p:sp>
      <p:sp>
        <p:nvSpPr>
          <p:cNvPr id="29700" name="Line 4">
            <a:extLst>
              <a:ext uri="{FF2B5EF4-FFF2-40B4-BE49-F238E27FC236}">
                <a16:creationId xmlns:a16="http://schemas.microsoft.com/office/drawing/2014/main" id="{15A82DC9-AF02-46C6-9C27-BB04E259A3B8}"/>
              </a:ext>
            </a:extLst>
          </p:cNvPr>
          <p:cNvSpPr>
            <a:spLocks noChangeShapeType="1"/>
          </p:cNvSpPr>
          <p:nvPr/>
        </p:nvSpPr>
        <p:spPr bwMode="auto">
          <a:xfrm>
            <a:off x="2590800" y="3124200"/>
            <a:ext cx="0" cy="1676400"/>
          </a:xfrm>
          <a:prstGeom prst="line">
            <a:avLst/>
          </a:prstGeom>
          <a:noFill/>
          <a:ln w="476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9701" name="Line 5">
            <a:extLst>
              <a:ext uri="{FF2B5EF4-FFF2-40B4-BE49-F238E27FC236}">
                <a16:creationId xmlns:a16="http://schemas.microsoft.com/office/drawing/2014/main" id="{B6BD7673-1941-4C78-BE7D-59872764FCE5}"/>
              </a:ext>
            </a:extLst>
          </p:cNvPr>
          <p:cNvSpPr>
            <a:spLocks noChangeShapeType="1"/>
          </p:cNvSpPr>
          <p:nvPr/>
        </p:nvSpPr>
        <p:spPr bwMode="auto">
          <a:xfrm flipH="1">
            <a:off x="1066800" y="3200400"/>
            <a:ext cx="1524000" cy="0"/>
          </a:xfrm>
          <a:prstGeom prst="line">
            <a:avLst/>
          </a:prstGeom>
          <a:noFill/>
          <a:ln w="476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9702" name="Text Box 6">
            <a:extLst>
              <a:ext uri="{FF2B5EF4-FFF2-40B4-BE49-F238E27FC236}">
                <a16:creationId xmlns:a16="http://schemas.microsoft.com/office/drawing/2014/main" id="{0C5539CE-1A20-4459-89E4-19964236D9DC}"/>
              </a:ext>
            </a:extLst>
          </p:cNvPr>
          <p:cNvSpPr txBox="1">
            <a:spLocks noChangeArrowheads="1"/>
          </p:cNvSpPr>
          <p:nvPr/>
        </p:nvSpPr>
        <p:spPr bwMode="auto">
          <a:xfrm>
            <a:off x="2514600" y="464820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FF0000"/>
                </a:solidFill>
              </a:rPr>
              <a:t>t</a:t>
            </a:r>
            <a:r>
              <a:rPr lang="en-GB" altLang="en-US" baseline="-25000">
                <a:solidFill>
                  <a:srgbClr val="FF0000"/>
                </a:solidFill>
              </a:rPr>
              <a:t>1</a:t>
            </a:r>
            <a:endParaRPr lang="en-GB" altLang="en-US"/>
          </a:p>
        </p:txBody>
      </p:sp>
      <p:sp>
        <p:nvSpPr>
          <p:cNvPr id="29703" name="Text Box 7">
            <a:extLst>
              <a:ext uri="{FF2B5EF4-FFF2-40B4-BE49-F238E27FC236}">
                <a16:creationId xmlns:a16="http://schemas.microsoft.com/office/drawing/2014/main" id="{BC32C6EE-A4A8-4223-8ECD-16B18BF1C2BA}"/>
              </a:ext>
            </a:extLst>
          </p:cNvPr>
          <p:cNvSpPr txBox="1">
            <a:spLocks noChangeArrowheads="1"/>
          </p:cNvSpPr>
          <p:nvPr/>
        </p:nvSpPr>
        <p:spPr bwMode="auto">
          <a:xfrm>
            <a:off x="0" y="6400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At t</a:t>
            </a:r>
            <a:r>
              <a:rPr lang="en-GB" altLang="en-US" b="1" baseline="-25000"/>
              <a:t>1</a:t>
            </a:r>
            <a:r>
              <a:rPr lang="en-GB" altLang="en-US" b="1"/>
              <a:t> the count rate = 480 counts/second</a:t>
            </a:r>
            <a:endParaRPr lang="en-GB" altLang="en-US"/>
          </a:p>
        </p:txBody>
      </p:sp>
      <p:sp>
        <p:nvSpPr>
          <p:cNvPr id="29704" name="Text Box 8">
            <a:extLst>
              <a:ext uri="{FF2B5EF4-FFF2-40B4-BE49-F238E27FC236}">
                <a16:creationId xmlns:a16="http://schemas.microsoft.com/office/drawing/2014/main" id="{0C7BE5FA-9E52-4259-83C7-32224310BD25}"/>
              </a:ext>
            </a:extLst>
          </p:cNvPr>
          <p:cNvSpPr txBox="1">
            <a:spLocks noChangeArrowheads="1"/>
          </p:cNvSpPr>
          <p:nvPr/>
        </p:nvSpPr>
        <p:spPr bwMode="auto">
          <a:xfrm>
            <a:off x="533400" y="3048000"/>
            <a:ext cx="838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600">
                <a:solidFill>
                  <a:srgbClr val="FF0000"/>
                </a:solidFill>
              </a:rPr>
              <a:t>480</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9699">
                                            <p:txEl>
                                              <p:pRg st="0" end="0"/>
                                            </p:txEl>
                                          </p:spTgt>
                                        </p:tgtEl>
                                        <p:attrNameLst>
                                          <p:attrName>style.visibility</p:attrName>
                                        </p:attrNameLst>
                                      </p:cBhvr>
                                      <p:to>
                                        <p:strVal val="visible"/>
                                      </p:to>
                                    </p:set>
                                    <p:anim to="" calcmode="lin" valueType="num">
                                      <p:cBhvr>
                                        <p:cTn id="7" dur="1" fill="hold"/>
                                        <p:tgtEl>
                                          <p:spTgt spid="29699">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499"/>
                                          </p:stCondLst>
                                        </p:cTn>
                                        <p:tgtEl>
                                          <p:spTgt spid="29701"/>
                                        </p:tgtEl>
                                        <p:attrNameLst>
                                          <p:attrName>style.visibility</p:attrName>
                                        </p:attrNameLst>
                                      </p:cBhvr>
                                      <p:to>
                                        <p:strVal val="visible"/>
                                      </p:to>
                                    </p:set>
                                    <p:anim to="" calcmode="lin" valueType="num">
                                      <p:cBhvr>
                                        <p:cTn id="12" dur="1" fill="hold"/>
                                        <p:tgtEl>
                                          <p:spTgt spid="29701"/>
                                        </p:tgtEl>
                                        <p:attrNameLst>
                                          <p:attrName/>
                                        </p:attrNameLst>
                                      </p:cBhvr>
                                    </p:anim>
                                  </p:childTnLst>
                                </p:cTn>
                              </p:par>
                            </p:childTnLst>
                          </p:cTn>
                        </p:par>
                        <p:par>
                          <p:cTn id="13" fill="hold" nodeType="afterGroup">
                            <p:stCondLst>
                              <p:cond delay="500"/>
                            </p:stCondLst>
                            <p:childTnLst>
                              <p:par>
                                <p:cTn id="14" presetID="24" presetClass="entr" presetSubtype="0" fill="hold" grpId="0" nodeType="afterEffect">
                                  <p:stCondLst>
                                    <p:cond delay="1000"/>
                                  </p:stCondLst>
                                  <p:childTnLst>
                                    <p:set>
                                      <p:cBhvr>
                                        <p:cTn id="15" dur="1" fill="hold">
                                          <p:stCondLst>
                                            <p:cond delay="499"/>
                                          </p:stCondLst>
                                        </p:cTn>
                                        <p:tgtEl>
                                          <p:spTgt spid="29704"/>
                                        </p:tgtEl>
                                        <p:attrNameLst>
                                          <p:attrName>style.visibility</p:attrName>
                                        </p:attrNameLst>
                                      </p:cBhvr>
                                      <p:to>
                                        <p:strVal val="visible"/>
                                      </p:to>
                                    </p:set>
                                    <p:anim to="" calcmode="lin" valueType="num">
                                      <p:cBhvr>
                                        <p:cTn id="16" dur="1" fill="hold"/>
                                        <p:tgtEl>
                                          <p:spTgt spid="29704"/>
                                        </p:tgtEl>
                                        <p:attrNameLst>
                                          <p:attrName/>
                                        </p:attrNameLst>
                                      </p:cBhvr>
                                    </p:anim>
                                  </p:childTnLst>
                                </p:cTn>
                              </p:par>
                            </p:childTnLst>
                          </p:cTn>
                        </p:par>
                        <p:par>
                          <p:cTn id="17" fill="hold" nodeType="afterGroup">
                            <p:stCondLst>
                              <p:cond delay="2000"/>
                            </p:stCondLst>
                            <p:childTnLst>
                              <p:par>
                                <p:cTn id="18" presetID="24" presetClass="entr" presetSubtype="0" fill="hold" nodeType="afterEffect">
                                  <p:stCondLst>
                                    <p:cond delay="1000"/>
                                  </p:stCondLst>
                                  <p:childTnLst>
                                    <p:set>
                                      <p:cBhvr>
                                        <p:cTn id="19" dur="1" fill="hold">
                                          <p:stCondLst>
                                            <p:cond delay="499"/>
                                          </p:stCondLst>
                                        </p:cTn>
                                        <p:tgtEl>
                                          <p:spTgt spid="29700"/>
                                        </p:tgtEl>
                                        <p:attrNameLst>
                                          <p:attrName>style.visibility</p:attrName>
                                        </p:attrNameLst>
                                      </p:cBhvr>
                                      <p:to>
                                        <p:strVal val="visible"/>
                                      </p:to>
                                    </p:set>
                                    <p:anim to="" calcmode="lin" valueType="num">
                                      <p:cBhvr>
                                        <p:cTn id="20" dur="1" fill="hold"/>
                                        <p:tgtEl>
                                          <p:spTgt spid="29700"/>
                                        </p:tgtEl>
                                        <p:attrNameLst>
                                          <p:attrName/>
                                        </p:attrNameLst>
                                      </p:cBhvr>
                                    </p:anim>
                                  </p:childTnLst>
                                </p:cTn>
                              </p:par>
                            </p:childTnLst>
                          </p:cTn>
                        </p:par>
                        <p:par>
                          <p:cTn id="21" fill="hold" nodeType="afterGroup">
                            <p:stCondLst>
                              <p:cond delay="3500"/>
                            </p:stCondLst>
                            <p:childTnLst>
                              <p:par>
                                <p:cTn id="22" presetID="24" presetClass="entr" presetSubtype="0" fill="hold" grpId="0" nodeType="afterEffect">
                                  <p:stCondLst>
                                    <p:cond delay="1000"/>
                                  </p:stCondLst>
                                  <p:childTnLst>
                                    <p:set>
                                      <p:cBhvr>
                                        <p:cTn id="23" dur="1" fill="hold">
                                          <p:stCondLst>
                                            <p:cond delay="499"/>
                                          </p:stCondLst>
                                        </p:cTn>
                                        <p:tgtEl>
                                          <p:spTgt spid="29702"/>
                                        </p:tgtEl>
                                        <p:attrNameLst>
                                          <p:attrName>style.visibility</p:attrName>
                                        </p:attrNameLst>
                                      </p:cBhvr>
                                      <p:to>
                                        <p:strVal val="visible"/>
                                      </p:to>
                                    </p:set>
                                    <p:anim to="" calcmode="lin" valueType="num">
                                      <p:cBhvr>
                                        <p:cTn id="24" dur="1" fill="hold"/>
                                        <p:tgtEl>
                                          <p:spTgt spid="29702"/>
                                        </p:tgtEl>
                                        <p:attrNameLst>
                                          <p:attrName/>
                                        </p:attrNameLst>
                                      </p:cBhvr>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4" presetClass="entr" presetSubtype="0" fill="hold" grpId="0" nodeType="clickEffect">
                                  <p:stCondLst>
                                    <p:cond delay="0"/>
                                  </p:stCondLst>
                                  <p:childTnLst>
                                    <p:set>
                                      <p:cBhvr>
                                        <p:cTn id="28" dur="1" fill="hold">
                                          <p:stCondLst>
                                            <p:cond delay="499"/>
                                          </p:stCondLst>
                                        </p:cTn>
                                        <p:tgtEl>
                                          <p:spTgt spid="29703"/>
                                        </p:tgtEl>
                                        <p:attrNameLst>
                                          <p:attrName>style.visibility</p:attrName>
                                        </p:attrNameLst>
                                      </p:cBhvr>
                                      <p:to>
                                        <p:strVal val="visible"/>
                                      </p:to>
                                    </p:set>
                                    <p:anim to="" calcmode="lin" valueType="num">
                                      <p:cBhvr>
                                        <p:cTn id="29" dur="1" fill="hold"/>
                                        <p:tgtEl>
                                          <p:spTgt spid="2970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P spid="29702" grpId="0" autoUpdateAnimBg="0"/>
      <p:bldP spid="29703" grpId="0" autoUpdateAnimBg="0"/>
      <p:bldP spid="29704"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graphicFrame>
        <p:nvGraphicFramePr>
          <p:cNvPr id="30722" name="Object 2">
            <a:extLst>
              <a:ext uri="{FF2B5EF4-FFF2-40B4-BE49-F238E27FC236}">
                <a16:creationId xmlns:a16="http://schemas.microsoft.com/office/drawing/2014/main" id="{80317CAE-4DED-48D4-8D2E-7652820B3F1E}"/>
              </a:ext>
            </a:extLst>
          </p:cNvPr>
          <p:cNvGraphicFramePr>
            <a:graphicFrameLocks noChangeAspect="1"/>
          </p:cNvGraphicFramePr>
          <p:nvPr/>
        </p:nvGraphicFramePr>
        <p:xfrm>
          <a:off x="0" y="76200"/>
          <a:ext cx="9144000" cy="5616575"/>
        </p:xfrm>
        <a:graphic>
          <a:graphicData uri="http://schemas.openxmlformats.org/presentationml/2006/ole">
            <mc:AlternateContent xmlns:mc="http://schemas.openxmlformats.org/markup-compatibility/2006">
              <mc:Choice xmlns:v="urn:schemas-microsoft-com:vml" Requires="v">
                <p:oleObj spid="_x0000_s30732" name="Worksheet" r:id="rId3" imgW="9306151" imgH="5715362" progId="Excel.Sheet.8">
                  <p:embed/>
                </p:oleObj>
              </mc:Choice>
              <mc:Fallback>
                <p:oleObj name="Worksheet" r:id="rId3" imgW="9306151" imgH="5715362" progId="Excel.Shee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6200"/>
                        <a:ext cx="9144000" cy="561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23" name="Line 3">
            <a:extLst>
              <a:ext uri="{FF2B5EF4-FFF2-40B4-BE49-F238E27FC236}">
                <a16:creationId xmlns:a16="http://schemas.microsoft.com/office/drawing/2014/main" id="{F5E85CBF-A2C8-4A8A-A890-096D4E60FE4E}"/>
              </a:ext>
            </a:extLst>
          </p:cNvPr>
          <p:cNvSpPr>
            <a:spLocks noChangeShapeType="1"/>
          </p:cNvSpPr>
          <p:nvPr/>
        </p:nvSpPr>
        <p:spPr bwMode="auto">
          <a:xfrm flipH="1">
            <a:off x="1066800" y="3200400"/>
            <a:ext cx="1524000" cy="0"/>
          </a:xfrm>
          <a:prstGeom prst="line">
            <a:avLst/>
          </a:prstGeom>
          <a:noFill/>
          <a:ln w="476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724" name="Line 4">
            <a:extLst>
              <a:ext uri="{FF2B5EF4-FFF2-40B4-BE49-F238E27FC236}">
                <a16:creationId xmlns:a16="http://schemas.microsoft.com/office/drawing/2014/main" id="{F279CADD-882E-4508-92CE-B9DC588C907F}"/>
              </a:ext>
            </a:extLst>
          </p:cNvPr>
          <p:cNvSpPr>
            <a:spLocks noChangeShapeType="1"/>
          </p:cNvSpPr>
          <p:nvPr/>
        </p:nvSpPr>
        <p:spPr bwMode="auto">
          <a:xfrm>
            <a:off x="2590800" y="3124200"/>
            <a:ext cx="0" cy="1676400"/>
          </a:xfrm>
          <a:prstGeom prst="line">
            <a:avLst/>
          </a:prstGeom>
          <a:noFill/>
          <a:ln w="476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725" name="Text Box 5">
            <a:extLst>
              <a:ext uri="{FF2B5EF4-FFF2-40B4-BE49-F238E27FC236}">
                <a16:creationId xmlns:a16="http://schemas.microsoft.com/office/drawing/2014/main" id="{D1D8A88F-DF94-476A-B443-87404D6A8A63}"/>
              </a:ext>
            </a:extLst>
          </p:cNvPr>
          <p:cNvSpPr txBox="1">
            <a:spLocks noChangeArrowheads="1"/>
          </p:cNvSpPr>
          <p:nvPr/>
        </p:nvSpPr>
        <p:spPr bwMode="auto">
          <a:xfrm>
            <a:off x="2514600" y="464820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FF0000"/>
                </a:solidFill>
              </a:rPr>
              <a:t>t</a:t>
            </a:r>
            <a:r>
              <a:rPr lang="en-GB" altLang="en-US" baseline="-25000">
                <a:solidFill>
                  <a:srgbClr val="FF0000"/>
                </a:solidFill>
              </a:rPr>
              <a:t>1</a:t>
            </a:r>
            <a:endParaRPr lang="en-GB" altLang="en-US"/>
          </a:p>
        </p:txBody>
      </p:sp>
      <p:sp>
        <p:nvSpPr>
          <p:cNvPr id="30726" name="Text Box 6">
            <a:extLst>
              <a:ext uri="{FF2B5EF4-FFF2-40B4-BE49-F238E27FC236}">
                <a16:creationId xmlns:a16="http://schemas.microsoft.com/office/drawing/2014/main" id="{A022952A-C10C-4EB8-9F03-E0D8417FB139}"/>
              </a:ext>
            </a:extLst>
          </p:cNvPr>
          <p:cNvSpPr txBox="1">
            <a:spLocks noChangeArrowheads="1"/>
          </p:cNvSpPr>
          <p:nvPr/>
        </p:nvSpPr>
        <p:spPr bwMode="auto">
          <a:xfrm>
            <a:off x="0" y="5486400"/>
            <a:ext cx="914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Now find the point on the graph where the count rate is half the previous value, (one half of 480 is 240).</a:t>
            </a:r>
            <a:endParaRPr lang="en-GB" altLang="en-US"/>
          </a:p>
        </p:txBody>
      </p:sp>
      <p:sp>
        <p:nvSpPr>
          <p:cNvPr id="30727" name="Line 7">
            <a:extLst>
              <a:ext uri="{FF2B5EF4-FFF2-40B4-BE49-F238E27FC236}">
                <a16:creationId xmlns:a16="http://schemas.microsoft.com/office/drawing/2014/main" id="{17F0E615-7744-49FB-A0B8-DB0B7471AE13}"/>
              </a:ext>
            </a:extLst>
          </p:cNvPr>
          <p:cNvSpPr>
            <a:spLocks noChangeShapeType="1"/>
          </p:cNvSpPr>
          <p:nvPr/>
        </p:nvSpPr>
        <p:spPr bwMode="auto">
          <a:xfrm>
            <a:off x="1219200" y="3886200"/>
            <a:ext cx="2667000" cy="0"/>
          </a:xfrm>
          <a:prstGeom prst="line">
            <a:avLst/>
          </a:prstGeom>
          <a:noFill/>
          <a:ln w="476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728" name="Line 8">
            <a:extLst>
              <a:ext uri="{FF2B5EF4-FFF2-40B4-BE49-F238E27FC236}">
                <a16:creationId xmlns:a16="http://schemas.microsoft.com/office/drawing/2014/main" id="{AB876386-A075-4ED1-90DB-907AC52AB25D}"/>
              </a:ext>
            </a:extLst>
          </p:cNvPr>
          <p:cNvSpPr>
            <a:spLocks noChangeShapeType="1"/>
          </p:cNvSpPr>
          <p:nvPr/>
        </p:nvSpPr>
        <p:spPr bwMode="auto">
          <a:xfrm>
            <a:off x="3886200" y="3886200"/>
            <a:ext cx="0" cy="914400"/>
          </a:xfrm>
          <a:prstGeom prst="line">
            <a:avLst/>
          </a:prstGeom>
          <a:noFill/>
          <a:ln w="476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729" name="Text Box 9">
            <a:extLst>
              <a:ext uri="{FF2B5EF4-FFF2-40B4-BE49-F238E27FC236}">
                <a16:creationId xmlns:a16="http://schemas.microsoft.com/office/drawing/2014/main" id="{C1CFFDA7-B585-44D5-88CB-2487B9323FEB}"/>
              </a:ext>
            </a:extLst>
          </p:cNvPr>
          <p:cNvSpPr txBox="1">
            <a:spLocks noChangeArrowheads="1"/>
          </p:cNvSpPr>
          <p:nvPr/>
        </p:nvSpPr>
        <p:spPr bwMode="auto">
          <a:xfrm>
            <a:off x="3810000" y="4648200"/>
            <a:ext cx="53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FF0000"/>
                </a:solidFill>
              </a:rPr>
              <a:t>t</a:t>
            </a:r>
            <a:r>
              <a:rPr lang="en-GB" altLang="en-US" baseline="-25000">
                <a:solidFill>
                  <a:srgbClr val="FF0000"/>
                </a:solidFill>
              </a:rPr>
              <a:t>2</a:t>
            </a:r>
            <a:endParaRPr lang="en-GB" altLang="en-US">
              <a:solidFill>
                <a:srgbClr val="FF0000"/>
              </a:solidFill>
            </a:endParaRPr>
          </a:p>
        </p:txBody>
      </p:sp>
      <p:sp>
        <p:nvSpPr>
          <p:cNvPr id="30730" name="Text Box 10">
            <a:extLst>
              <a:ext uri="{FF2B5EF4-FFF2-40B4-BE49-F238E27FC236}">
                <a16:creationId xmlns:a16="http://schemas.microsoft.com/office/drawing/2014/main" id="{5F39B2DC-5870-4DF7-BE4D-98E02738E636}"/>
              </a:ext>
            </a:extLst>
          </p:cNvPr>
          <p:cNvSpPr txBox="1">
            <a:spLocks noChangeArrowheads="1"/>
          </p:cNvSpPr>
          <p:nvPr/>
        </p:nvSpPr>
        <p:spPr bwMode="auto">
          <a:xfrm>
            <a:off x="533400" y="3048000"/>
            <a:ext cx="838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600">
                <a:solidFill>
                  <a:srgbClr val="FF0000"/>
                </a:solidFill>
              </a:rPr>
              <a:t>480</a:t>
            </a:r>
          </a:p>
        </p:txBody>
      </p:sp>
      <p:sp>
        <p:nvSpPr>
          <p:cNvPr id="30731" name="Text Box 11">
            <a:extLst>
              <a:ext uri="{FF2B5EF4-FFF2-40B4-BE49-F238E27FC236}">
                <a16:creationId xmlns:a16="http://schemas.microsoft.com/office/drawing/2014/main" id="{E9E60D44-1830-4B65-B5CF-24039ED81D88}"/>
              </a:ext>
            </a:extLst>
          </p:cNvPr>
          <p:cNvSpPr txBox="1">
            <a:spLocks noChangeArrowheads="1"/>
          </p:cNvSpPr>
          <p:nvPr/>
        </p:nvSpPr>
        <p:spPr bwMode="auto">
          <a:xfrm>
            <a:off x="533400" y="3657600"/>
            <a:ext cx="838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600">
                <a:solidFill>
                  <a:srgbClr val="FF0000"/>
                </a:solidFill>
              </a:rPr>
              <a:t>240</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0726"/>
                                        </p:tgtEl>
                                        <p:attrNameLst>
                                          <p:attrName>style.visibility</p:attrName>
                                        </p:attrNameLst>
                                      </p:cBhvr>
                                      <p:to>
                                        <p:strVal val="visible"/>
                                      </p:to>
                                    </p:set>
                                    <p:anim to="" calcmode="lin" valueType="num">
                                      <p:cBhvr>
                                        <p:cTn id="7" dur="1" fill="hold"/>
                                        <p:tgtEl>
                                          <p:spTgt spid="30726"/>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499"/>
                                          </p:stCondLst>
                                        </p:cTn>
                                        <p:tgtEl>
                                          <p:spTgt spid="30727"/>
                                        </p:tgtEl>
                                        <p:attrNameLst>
                                          <p:attrName>style.visibility</p:attrName>
                                        </p:attrNameLst>
                                      </p:cBhvr>
                                      <p:to>
                                        <p:strVal val="visible"/>
                                      </p:to>
                                    </p:set>
                                    <p:anim to="" calcmode="lin" valueType="num">
                                      <p:cBhvr>
                                        <p:cTn id="12" dur="1" fill="hold"/>
                                        <p:tgtEl>
                                          <p:spTgt spid="30727"/>
                                        </p:tgtEl>
                                        <p:attrNameLst>
                                          <p:attrName/>
                                        </p:attrNameLst>
                                      </p:cBhvr>
                                    </p:anim>
                                  </p:childTnLst>
                                </p:cTn>
                              </p:par>
                            </p:childTnLst>
                          </p:cTn>
                        </p:par>
                        <p:par>
                          <p:cTn id="13" fill="hold" nodeType="afterGroup">
                            <p:stCondLst>
                              <p:cond delay="500"/>
                            </p:stCondLst>
                            <p:childTnLst>
                              <p:par>
                                <p:cTn id="14" presetID="24" presetClass="entr" presetSubtype="0" fill="hold" grpId="0" nodeType="afterEffect">
                                  <p:stCondLst>
                                    <p:cond delay="1000"/>
                                  </p:stCondLst>
                                  <p:childTnLst>
                                    <p:set>
                                      <p:cBhvr>
                                        <p:cTn id="15" dur="1" fill="hold">
                                          <p:stCondLst>
                                            <p:cond delay="499"/>
                                          </p:stCondLst>
                                        </p:cTn>
                                        <p:tgtEl>
                                          <p:spTgt spid="30731"/>
                                        </p:tgtEl>
                                        <p:attrNameLst>
                                          <p:attrName>style.visibility</p:attrName>
                                        </p:attrNameLst>
                                      </p:cBhvr>
                                      <p:to>
                                        <p:strVal val="visible"/>
                                      </p:to>
                                    </p:set>
                                    <p:anim to="" calcmode="lin" valueType="num">
                                      <p:cBhvr>
                                        <p:cTn id="16" dur="1" fill="hold"/>
                                        <p:tgtEl>
                                          <p:spTgt spid="30731"/>
                                        </p:tgtEl>
                                        <p:attrNameLst>
                                          <p:attrName/>
                                        </p:attrNameLst>
                                      </p:cBhvr>
                                    </p:anim>
                                  </p:childTnLst>
                                </p:cTn>
                              </p:par>
                            </p:childTnLst>
                          </p:cTn>
                        </p:par>
                        <p:par>
                          <p:cTn id="17" fill="hold" nodeType="afterGroup">
                            <p:stCondLst>
                              <p:cond delay="2000"/>
                            </p:stCondLst>
                            <p:childTnLst>
                              <p:par>
                                <p:cTn id="18" presetID="24" presetClass="entr" presetSubtype="0" fill="hold" nodeType="afterEffect">
                                  <p:stCondLst>
                                    <p:cond delay="1000"/>
                                  </p:stCondLst>
                                  <p:childTnLst>
                                    <p:set>
                                      <p:cBhvr>
                                        <p:cTn id="19" dur="1" fill="hold">
                                          <p:stCondLst>
                                            <p:cond delay="499"/>
                                          </p:stCondLst>
                                        </p:cTn>
                                        <p:tgtEl>
                                          <p:spTgt spid="30728"/>
                                        </p:tgtEl>
                                        <p:attrNameLst>
                                          <p:attrName>style.visibility</p:attrName>
                                        </p:attrNameLst>
                                      </p:cBhvr>
                                      <p:to>
                                        <p:strVal val="visible"/>
                                      </p:to>
                                    </p:set>
                                    <p:anim to="" calcmode="lin" valueType="num">
                                      <p:cBhvr>
                                        <p:cTn id="20" dur="1" fill="hold"/>
                                        <p:tgtEl>
                                          <p:spTgt spid="30728"/>
                                        </p:tgtEl>
                                        <p:attrNameLst>
                                          <p:attrName/>
                                        </p:attrNameLst>
                                      </p:cBhvr>
                                    </p:anim>
                                  </p:childTnLst>
                                </p:cTn>
                              </p:par>
                            </p:childTnLst>
                          </p:cTn>
                        </p:par>
                        <p:par>
                          <p:cTn id="21" fill="hold" nodeType="afterGroup">
                            <p:stCondLst>
                              <p:cond delay="3500"/>
                            </p:stCondLst>
                            <p:childTnLst>
                              <p:par>
                                <p:cTn id="22" presetID="24" presetClass="entr" presetSubtype="0" fill="hold" grpId="0" nodeType="afterEffect">
                                  <p:stCondLst>
                                    <p:cond delay="1000"/>
                                  </p:stCondLst>
                                  <p:childTnLst>
                                    <p:set>
                                      <p:cBhvr>
                                        <p:cTn id="23" dur="1" fill="hold">
                                          <p:stCondLst>
                                            <p:cond delay="499"/>
                                          </p:stCondLst>
                                        </p:cTn>
                                        <p:tgtEl>
                                          <p:spTgt spid="30729"/>
                                        </p:tgtEl>
                                        <p:attrNameLst>
                                          <p:attrName>style.visibility</p:attrName>
                                        </p:attrNameLst>
                                      </p:cBhvr>
                                      <p:to>
                                        <p:strVal val="visible"/>
                                      </p:to>
                                    </p:set>
                                    <p:anim to="" calcmode="lin" valueType="num">
                                      <p:cBhvr>
                                        <p:cTn id="24" dur="1" fill="hold"/>
                                        <p:tgtEl>
                                          <p:spTgt spid="3072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6" grpId="0" autoUpdateAnimBg="0"/>
      <p:bldP spid="30729" grpId="0" autoUpdateAnimBg="0"/>
      <p:bldP spid="30731"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9223C695-20F7-468F-8D36-4FEE7B14DC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95400" cy="128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3" name="Text Box 3">
            <a:extLst>
              <a:ext uri="{FF2B5EF4-FFF2-40B4-BE49-F238E27FC236}">
                <a16:creationId xmlns:a16="http://schemas.microsoft.com/office/drawing/2014/main" id="{4770EE25-8B44-448C-9892-309047A10909}"/>
              </a:ext>
            </a:extLst>
          </p:cNvPr>
          <p:cNvSpPr txBox="1">
            <a:spLocks noChangeArrowheads="1"/>
          </p:cNvSpPr>
          <p:nvPr/>
        </p:nvSpPr>
        <p:spPr bwMode="auto">
          <a:xfrm>
            <a:off x="1828800" y="609600"/>
            <a:ext cx="67056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atom is made of three main components:</a:t>
            </a:r>
          </a:p>
          <a:p>
            <a:pPr>
              <a:spcBef>
                <a:spcPct val="50000"/>
              </a:spcBef>
            </a:pPr>
            <a:r>
              <a:rPr lang="en-GB" altLang="en-US" b="1"/>
              <a:t>protons, neutrons and electrons.</a:t>
            </a:r>
          </a:p>
        </p:txBody>
      </p:sp>
      <p:sp>
        <p:nvSpPr>
          <p:cNvPr id="5124" name="Text Box 4">
            <a:extLst>
              <a:ext uri="{FF2B5EF4-FFF2-40B4-BE49-F238E27FC236}">
                <a16:creationId xmlns:a16="http://schemas.microsoft.com/office/drawing/2014/main" id="{791600A7-045C-4903-B0EC-9FD45569DC9A}"/>
              </a:ext>
            </a:extLst>
          </p:cNvPr>
          <p:cNvSpPr txBox="1">
            <a:spLocks noChangeArrowheads="1"/>
          </p:cNvSpPr>
          <p:nvPr/>
        </p:nvSpPr>
        <p:spPr bwMode="auto">
          <a:xfrm>
            <a:off x="0" y="1836738"/>
            <a:ext cx="3962400" cy="538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At the centre of the atom is the nucleus which is made up of neutrons and protons.</a:t>
            </a:r>
          </a:p>
          <a:p>
            <a:pPr>
              <a:spcBef>
                <a:spcPct val="50000"/>
              </a:spcBef>
            </a:pPr>
            <a:r>
              <a:rPr lang="en-GB" altLang="en-US" b="1"/>
              <a:t>The electrons are considered to be in orbits around this nucleus.</a:t>
            </a:r>
          </a:p>
          <a:p>
            <a:pPr>
              <a:spcBef>
                <a:spcPct val="50000"/>
              </a:spcBef>
            </a:pPr>
            <a:r>
              <a:rPr lang="en-GB" altLang="en-US" b="1"/>
              <a:t>Protons are positively charged.</a:t>
            </a:r>
          </a:p>
          <a:p>
            <a:pPr>
              <a:spcBef>
                <a:spcPct val="50000"/>
              </a:spcBef>
            </a:pPr>
            <a:r>
              <a:rPr lang="en-GB" altLang="en-US" b="1"/>
              <a:t>Neutrons are neutral.</a:t>
            </a:r>
          </a:p>
          <a:p>
            <a:pPr>
              <a:spcBef>
                <a:spcPct val="50000"/>
              </a:spcBef>
            </a:pPr>
            <a:r>
              <a:rPr lang="en-GB" altLang="en-US" b="1"/>
              <a:t>Electrons are negatively charged.</a:t>
            </a:r>
          </a:p>
          <a:p>
            <a:pPr>
              <a:spcBef>
                <a:spcPct val="50000"/>
              </a:spcBef>
            </a:pPr>
            <a:endParaRPr lang="en-GB" altLang="en-US" b="1"/>
          </a:p>
        </p:txBody>
      </p:sp>
      <p:pic>
        <p:nvPicPr>
          <p:cNvPr id="5125" name="Picture 5">
            <a:extLst>
              <a:ext uri="{FF2B5EF4-FFF2-40B4-BE49-F238E27FC236}">
                <a16:creationId xmlns:a16="http://schemas.microsoft.com/office/drawing/2014/main" id="{FF8D5CE6-07F6-433E-A73A-A791989321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2286000"/>
            <a:ext cx="4168775" cy="417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6" name="Text Box 6">
            <a:extLst>
              <a:ext uri="{FF2B5EF4-FFF2-40B4-BE49-F238E27FC236}">
                <a16:creationId xmlns:a16="http://schemas.microsoft.com/office/drawing/2014/main" id="{A339DE77-314C-466C-A353-3629A18F5DAA}"/>
              </a:ext>
            </a:extLst>
          </p:cNvPr>
          <p:cNvSpPr txBox="1">
            <a:spLocks noChangeArrowheads="1"/>
          </p:cNvSpPr>
          <p:nvPr/>
        </p:nvSpPr>
        <p:spPr bwMode="auto">
          <a:xfrm>
            <a:off x="0" y="0"/>
            <a:ext cx="914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b="1">
                <a:solidFill>
                  <a:schemeClr val="accent1"/>
                </a:solidFill>
                <a:latin typeface="Tempus Sans ITC" panose="04020404030D07020202" pitchFamily="82" charset="0"/>
              </a:rPr>
              <a:t>Ionising Radiations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5126"/>
                                        </p:tgtEl>
                                        <p:attrNameLst>
                                          <p:attrName>style.visibility</p:attrName>
                                        </p:attrNameLst>
                                      </p:cBhvr>
                                      <p:to>
                                        <p:strVal val="visible"/>
                                      </p:to>
                                    </p:set>
                                    <p:anim to="" calcmode="lin" valueType="num">
                                      <p:cBhvr>
                                        <p:cTn id="7" dur="1" fill="hold"/>
                                        <p:tgtEl>
                                          <p:spTgt spid="5126"/>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499"/>
                                          </p:stCondLst>
                                        </p:cTn>
                                        <p:tgtEl>
                                          <p:spTgt spid="5122"/>
                                        </p:tgtEl>
                                        <p:attrNameLst>
                                          <p:attrName>style.visibility</p:attrName>
                                        </p:attrNameLst>
                                      </p:cBhvr>
                                      <p:to>
                                        <p:strVal val="visible"/>
                                      </p:to>
                                    </p:set>
                                    <p:anim to="" calcmode="lin" valueType="num">
                                      <p:cBhvr>
                                        <p:cTn id="12" dur="1" fill="hold"/>
                                        <p:tgtEl>
                                          <p:spTgt spid="5122"/>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5123">
                                            <p:txEl>
                                              <p:pRg st="0" end="0"/>
                                            </p:txEl>
                                          </p:spTgt>
                                        </p:tgtEl>
                                        <p:attrNameLst>
                                          <p:attrName>style.visibility</p:attrName>
                                        </p:attrNameLst>
                                      </p:cBhvr>
                                      <p:to>
                                        <p:strVal val="visible"/>
                                      </p:to>
                                    </p:set>
                                    <p:anim to="" calcmode="lin" valueType="num">
                                      <p:cBhvr>
                                        <p:cTn id="17" dur="1" fill="hold"/>
                                        <p:tgtEl>
                                          <p:spTgt spid="5123">
                                            <p:txEl>
                                              <p:pRg st="0" end="0"/>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5123">
                                            <p:txEl>
                                              <p:pRg st="1" end="1"/>
                                            </p:txEl>
                                          </p:spTgt>
                                        </p:tgtEl>
                                        <p:attrNameLst>
                                          <p:attrName>style.visibility</p:attrName>
                                        </p:attrNameLst>
                                      </p:cBhvr>
                                      <p:to>
                                        <p:strVal val="visible"/>
                                      </p:to>
                                    </p:set>
                                    <p:anim to="" calcmode="lin" valueType="num">
                                      <p:cBhvr>
                                        <p:cTn id="22" dur="1" fill="hold"/>
                                        <p:tgtEl>
                                          <p:spTgt spid="5123">
                                            <p:txEl>
                                              <p:pRg st="1" end="1"/>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5124">
                                            <p:txEl>
                                              <p:pRg st="0" end="0"/>
                                            </p:txEl>
                                          </p:spTgt>
                                        </p:tgtEl>
                                        <p:attrNameLst>
                                          <p:attrName>style.visibility</p:attrName>
                                        </p:attrNameLst>
                                      </p:cBhvr>
                                      <p:to>
                                        <p:strVal val="visible"/>
                                      </p:to>
                                    </p:set>
                                    <p:anim to="" calcmode="lin" valueType="num">
                                      <p:cBhvr>
                                        <p:cTn id="27" dur="1" fill="hold"/>
                                        <p:tgtEl>
                                          <p:spTgt spid="5124">
                                            <p:txEl>
                                              <p:pRg st="0" end="0"/>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5124">
                                            <p:txEl>
                                              <p:pRg st="1" end="1"/>
                                            </p:txEl>
                                          </p:spTgt>
                                        </p:tgtEl>
                                        <p:attrNameLst>
                                          <p:attrName>style.visibility</p:attrName>
                                        </p:attrNameLst>
                                      </p:cBhvr>
                                      <p:to>
                                        <p:strVal val="visible"/>
                                      </p:to>
                                    </p:set>
                                    <p:anim to="" calcmode="lin" valueType="num">
                                      <p:cBhvr>
                                        <p:cTn id="32" dur="1" fill="hold"/>
                                        <p:tgtEl>
                                          <p:spTgt spid="5124">
                                            <p:txEl>
                                              <p:pRg st="1" end="1"/>
                                            </p:txEl>
                                          </p:spTgt>
                                        </p:tgtEl>
                                        <p:attrNameLst>
                                          <p:attrName/>
                                        </p:attrNameLst>
                                      </p:cBhvr>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4" presetClass="entr" presetSubtype="0" fill="hold" grpId="0" nodeType="clickEffect">
                                  <p:stCondLst>
                                    <p:cond delay="0"/>
                                  </p:stCondLst>
                                  <p:childTnLst>
                                    <p:set>
                                      <p:cBhvr>
                                        <p:cTn id="36" dur="1" fill="hold">
                                          <p:stCondLst>
                                            <p:cond delay="499"/>
                                          </p:stCondLst>
                                        </p:cTn>
                                        <p:tgtEl>
                                          <p:spTgt spid="5124">
                                            <p:txEl>
                                              <p:pRg st="2" end="2"/>
                                            </p:txEl>
                                          </p:spTgt>
                                        </p:tgtEl>
                                        <p:attrNameLst>
                                          <p:attrName>style.visibility</p:attrName>
                                        </p:attrNameLst>
                                      </p:cBhvr>
                                      <p:to>
                                        <p:strVal val="visible"/>
                                      </p:to>
                                    </p:set>
                                    <p:anim to="" calcmode="lin" valueType="num">
                                      <p:cBhvr>
                                        <p:cTn id="37" dur="1" fill="hold"/>
                                        <p:tgtEl>
                                          <p:spTgt spid="5124">
                                            <p:txEl>
                                              <p:pRg st="2" end="2"/>
                                            </p:txEl>
                                          </p:spTgt>
                                        </p:tgtEl>
                                        <p:attrNameLst>
                                          <p:attrName/>
                                        </p:attrNameLst>
                                      </p:cBhvr>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4" presetClass="entr" presetSubtype="0" fill="hold" grpId="0" nodeType="clickEffect">
                                  <p:stCondLst>
                                    <p:cond delay="0"/>
                                  </p:stCondLst>
                                  <p:childTnLst>
                                    <p:set>
                                      <p:cBhvr>
                                        <p:cTn id="41" dur="1" fill="hold">
                                          <p:stCondLst>
                                            <p:cond delay="499"/>
                                          </p:stCondLst>
                                        </p:cTn>
                                        <p:tgtEl>
                                          <p:spTgt spid="5124">
                                            <p:txEl>
                                              <p:pRg st="3" end="3"/>
                                            </p:txEl>
                                          </p:spTgt>
                                        </p:tgtEl>
                                        <p:attrNameLst>
                                          <p:attrName>style.visibility</p:attrName>
                                        </p:attrNameLst>
                                      </p:cBhvr>
                                      <p:to>
                                        <p:strVal val="visible"/>
                                      </p:to>
                                    </p:set>
                                    <p:anim to="" calcmode="lin" valueType="num">
                                      <p:cBhvr>
                                        <p:cTn id="42" dur="1" fill="hold"/>
                                        <p:tgtEl>
                                          <p:spTgt spid="5124">
                                            <p:txEl>
                                              <p:pRg st="3" end="3"/>
                                            </p:txEl>
                                          </p:spTgt>
                                        </p:tgtEl>
                                        <p:attrNameLst>
                                          <p:attrName/>
                                        </p:attrNameLst>
                                      </p:cBhvr>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4" presetClass="entr" presetSubtype="0" fill="hold" grpId="0" nodeType="clickEffect">
                                  <p:stCondLst>
                                    <p:cond delay="0"/>
                                  </p:stCondLst>
                                  <p:childTnLst>
                                    <p:set>
                                      <p:cBhvr>
                                        <p:cTn id="46" dur="1" fill="hold">
                                          <p:stCondLst>
                                            <p:cond delay="499"/>
                                          </p:stCondLst>
                                        </p:cTn>
                                        <p:tgtEl>
                                          <p:spTgt spid="5124">
                                            <p:txEl>
                                              <p:pRg st="4" end="4"/>
                                            </p:txEl>
                                          </p:spTgt>
                                        </p:tgtEl>
                                        <p:attrNameLst>
                                          <p:attrName>style.visibility</p:attrName>
                                        </p:attrNameLst>
                                      </p:cBhvr>
                                      <p:to>
                                        <p:strVal val="visible"/>
                                      </p:to>
                                    </p:set>
                                    <p:anim to="" calcmode="lin" valueType="num">
                                      <p:cBhvr>
                                        <p:cTn id="47" dur="1" fill="hold"/>
                                        <p:tgtEl>
                                          <p:spTgt spid="5124">
                                            <p:txEl>
                                              <p:pRg st="4" end="4"/>
                                            </p:txEl>
                                          </p:spTgt>
                                        </p:tgtEl>
                                        <p:attrNameLst>
                                          <p:attrName/>
                                        </p:attrNameLst>
                                      </p:cBhvr>
                                    </p:anim>
                                  </p:childTnLst>
                                </p:cTn>
                              </p:par>
                            </p:childTnLst>
                          </p:cTn>
                        </p:par>
                        <p:par>
                          <p:cTn id="48" fill="hold" nodeType="afterGroup">
                            <p:stCondLst>
                              <p:cond delay="500"/>
                            </p:stCondLst>
                            <p:childTnLst>
                              <p:par>
                                <p:cTn id="49" presetID="24" presetClass="entr" presetSubtype="0" fill="hold" nodeType="afterEffect">
                                  <p:stCondLst>
                                    <p:cond delay="1000"/>
                                  </p:stCondLst>
                                  <p:childTnLst>
                                    <p:set>
                                      <p:cBhvr>
                                        <p:cTn id="50" dur="1" fill="hold">
                                          <p:stCondLst>
                                            <p:cond delay="499"/>
                                          </p:stCondLst>
                                        </p:cTn>
                                        <p:tgtEl>
                                          <p:spTgt spid="5125"/>
                                        </p:tgtEl>
                                        <p:attrNameLst>
                                          <p:attrName>style.visibility</p:attrName>
                                        </p:attrNameLst>
                                      </p:cBhvr>
                                      <p:to>
                                        <p:strVal val="visible"/>
                                      </p:to>
                                    </p:set>
                                    <p:anim to="" calcmode="lin" valueType="num">
                                      <p:cBhvr>
                                        <p:cTn id="51" dur="1" fill="hold"/>
                                        <p:tgtEl>
                                          <p:spTgt spid="512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P spid="5124" grpId="0" build="p" autoUpdateAnimBg="0"/>
      <p:bldP spid="5126"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graphicFrame>
        <p:nvGraphicFramePr>
          <p:cNvPr id="31746" name="Object 2">
            <a:extLst>
              <a:ext uri="{FF2B5EF4-FFF2-40B4-BE49-F238E27FC236}">
                <a16:creationId xmlns:a16="http://schemas.microsoft.com/office/drawing/2014/main" id="{FE0BAB04-FC40-4980-A828-85B687A48796}"/>
              </a:ext>
            </a:extLst>
          </p:cNvPr>
          <p:cNvGraphicFramePr>
            <a:graphicFrameLocks noChangeAspect="1"/>
          </p:cNvGraphicFramePr>
          <p:nvPr/>
        </p:nvGraphicFramePr>
        <p:xfrm>
          <a:off x="0" y="76200"/>
          <a:ext cx="9144000" cy="5616575"/>
        </p:xfrm>
        <a:graphic>
          <a:graphicData uri="http://schemas.openxmlformats.org/presentationml/2006/ole">
            <mc:AlternateContent xmlns:mc="http://schemas.openxmlformats.org/markup-compatibility/2006">
              <mc:Choice xmlns:v="urn:schemas-microsoft-com:vml" Requires="v">
                <p:oleObj spid="_x0000_s31759" name="Worksheet" r:id="rId3" imgW="9306151" imgH="5715362" progId="Excel.Sheet.8">
                  <p:embed/>
                </p:oleObj>
              </mc:Choice>
              <mc:Fallback>
                <p:oleObj name="Worksheet" r:id="rId3" imgW="9306151" imgH="5715362" progId="Excel.Shee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6200"/>
                        <a:ext cx="9144000" cy="561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747" name="Line 3">
            <a:extLst>
              <a:ext uri="{FF2B5EF4-FFF2-40B4-BE49-F238E27FC236}">
                <a16:creationId xmlns:a16="http://schemas.microsoft.com/office/drawing/2014/main" id="{96F7B0FA-CE61-43E0-B137-19932C4B4512}"/>
              </a:ext>
            </a:extLst>
          </p:cNvPr>
          <p:cNvSpPr>
            <a:spLocks noChangeShapeType="1"/>
          </p:cNvSpPr>
          <p:nvPr/>
        </p:nvSpPr>
        <p:spPr bwMode="auto">
          <a:xfrm flipH="1">
            <a:off x="1066800" y="3200400"/>
            <a:ext cx="1524000" cy="0"/>
          </a:xfrm>
          <a:prstGeom prst="line">
            <a:avLst/>
          </a:prstGeom>
          <a:noFill/>
          <a:ln w="476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1748" name="Line 4">
            <a:extLst>
              <a:ext uri="{FF2B5EF4-FFF2-40B4-BE49-F238E27FC236}">
                <a16:creationId xmlns:a16="http://schemas.microsoft.com/office/drawing/2014/main" id="{29E1BD8B-619F-4CA2-A4DF-F1E00BDCC6A3}"/>
              </a:ext>
            </a:extLst>
          </p:cNvPr>
          <p:cNvSpPr>
            <a:spLocks noChangeShapeType="1"/>
          </p:cNvSpPr>
          <p:nvPr/>
        </p:nvSpPr>
        <p:spPr bwMode="auto">
          <a:xfrm>
            <a:off x="2590800" y="3124200"/>
            <a:ext cx="0" cy="1676400"/>
          </a:xfrm>
          <a:prstGeom prst="line">
            <a:avLst/>
          </a:prstGeom>
          <a:noFill/>
          <a:ln w="476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1749" name="Text Box 5">
            <a:extLst>
              <a:ext uri="{FF2B5EF4-FFF2-40B4-BE49-F238E27FC236}">
                <a16:creationId xmlns:a16="http://schemas.microsoft.com/office/drawing/2014/main" id="{C04062CB-29E6-4D27-ACAB-8546AB647973}"/>
              </a:ext>
            </a:extLst>
          </p:cNvPr>
          <p:cNvSpPr txBox="1">
            <a:spLocks noChangeArrowheads="1"/>
          </p:cNvSpPr>
          <p:nvPr/>
        </p:nvSpPr>
        <p:spPr bwMode="auto">
          <a:xfrm>
            <a:off x="533400" y="3048000"/>
            <a:ext cx="838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600">
                <a:solidFill>
                  <a:srgbClr val="FF0000"/>
                </a:solidFill>
              </a:rPr>
              <a:t>480</a:t>
            </a:r>
          </a:p>
        </p:txBody>
      </p:sp>
      <p:sp>
        <p:nvSpPr>
          <p:cNvPr id="31750" name="Line 6">
            <a:extLst>
              <a:ext uri="{FF2B5EF4-FFF2-40B4-BE49-F238E27FC236}">
                <a16:creationId xmlns:a16="http://schemas.microsoft.com/office/drawing/2014/main" id="{85198FA3-8106-4AB5-8A81-DD72C527B5A4}"/>
              </a:ext>
            </a:extLst>
          </p:cNvPr>
          <p:cNvSpPr>
            <a:spLocks noChangeShapeType="1"/>
          </p:cNvSpPr>
          <p:nvPr/>
        </p:nvSpPr>
        <p:spPr bwMode="auto">
          <a:xfrm>
            <a:off x="1219200" y="3886200"/>
            <a:ext cx="2667000" cy="0"/>
          </a:xfrm>
          <a:prstGeom prst="line">
            <a:avLst/>
          </a:prstGeom>
          <a:noFill/>
          <a:ln w="476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1751" name="Line 7">
            <a:extLst>
              <a:ext uri="{FF2B5EF4-FFF2-40B4-BE49-F238E27FC236}">
                <a16:creationId xmlns:a16="http://schemas.microsoft.com/office/drawing/2014/main" id="{B015BF10-6475-477C-BC9F-90F62A60050F}"/>
              </a:ext>
            </a:extLst>
          </p:cNvPr>
          <p:cNvSpPr>
            <a:spLocks noChangeShapeType="1"/>
          </p:cNvSpPr>
          <p:nvPr/>
        </p:nvSpPr>
        <p:spPr bwMode="auto">
          <a:xfrm>
            <a:off x="3886200" y="3886200"/>
            <a:ext cx="0" cy="914400"/>
          </a:xfrm>
          <a:prstGeom prst="line">
            <a:avLst/>
          </a:prstGeom>
          <a:noFill/>
          <a:ln w="476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1752" name="Text Box 8">
            <a:extLst>
              <a:ext uri="{FF2B5EF4-FFF2-40B4-BE49-F238E27FC236}">
                <a16:creationId xmlns:a16="http://schemas.microsoft.com/office/drawing/2014/main" id="{2CD7DA75-0760-4529-8C72-0E3DAF82A36A}"/>
              </a:ext>
            </a:extLst>
          </p:cNvPr>
          <p:cNvSpPr txBox="1">
            <a:spLocks noChangeArrowheads="1"/>
          </p:cNvSpPr>
          <p:nvPr/>
        </p:nvSpPr>
        <p:spPr bwMode="auto">
          <a:xfrm>
            <a:off x="533400" y="3657600"/>
            <a:ext cx="838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600">
                <a:solidFill>
                  <a:srgbClr val="FF0000"/>
                </a:solidFill>
              </a:rPr>
              <a:t>240</a:t>
            </a:r>
          </a:p>
        </p:txBody>
      </p:sp>
      <p:sp>
        <p:nvSpPr>
          <p:cNvPr id="31753" name="Text Box 9">
            <a:extLst>
              <a:ext uri="{FF2B5EF4-FFF2-40B4-BE49-F238E27FC236}">
                <a16:creationId xmlns:a16="http://schemas.microsoft.com/office/drawing/2014/main" id="{73756E0A-3E68-4F19-A330-AADDBD7F2BF8}"/>
              </a:ext>
            </a:extLst>
          </p:cNvPr>
          <p:cNvSpPr txBox="1">
            <a:spLocks noChangeArrowheads="1"/>
          </p:cNvSpPr>
          <p:nvPr/>
        </p:nvSpPr>
        <p:spPr bwMode="auto">
          <a:xfrm>
            <a:off x="2514600" y="464820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FF0000"/>
                </a:solidFill>
              </a:rPr>
              <a:t>t</a:t>
            </a:r>
            <a:r>
              <a:rPr lang="en-GB" altLang="en-US" baseline="-25000">
                <a:solidFill>
                  <a:srgbClr val="FF0000"/>
                </a:solidFill>
              </a:rPr>
              <a:t>1</a:t>
            </a:r>
            <a:endParaRPr lang="en-GB" altLang="en-US"/>
          </a:p>
        </p:txBody>
      </p:sp>
      <p:sp>
        <p:nvSpPr>
          <p:cNvPr id="31754" name="Text Box 10">
            <a:extLst>
              <a:ext uri="{FF2B5EF4-FFF2-40B4-BE49-F238E27FC236}">
                <a16:creationId xmlns:a16="http://schemas.microsoft.com/office/drawing/2014/main" id="{94ECE7D3-514E-46D2-BBBA-F10AB7700508}"/>
              </a:ext>
            </a:extLst>
          </p:cNvPr>
          <p:cNvSpPr txBox="1">
            <a:spLocks noChangeArrowheads="1"/>
          </p:cNvSpPr>
          <p:nvPr/>
        </p:nvSpPr>
        <p:spPr bwMode="auto">
          <a:xfrm>
            <a:off x="3810000" y="4648200"/>
            <a:ext cx="53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FF0000"/>
                </a:solidFill>
              </a:rPr>
              <a:t>t</a:t>
            </a:r>
            <a:r>
              <a:rPr lang="en-GB" altLang="en-US" baseline="-25000">
                <a:solidFill>
                  <a:srgbClr val="FF0000"/>
                </a:solidFill>
              </a:rPr>
              <a:t>2</a:t>
            </a:r>
            <a:endParaRPr lang="en-GB" altLang="en-US">
              <a:solidFill>
                <a:srgbClr val="FF0000"/>
              </a:solidFill>
            </a:endParaRPr>
          </a:p>
        </p:txBody>
      </p:sp>
      <p:sp>
        <p:nvSpPr>
          <p:cNvPr id="31755" name="Text Box 11">
            <a:extLst>
              <a:ext uri="{FF2B5EF4-FFF2-40B4-BE49-F238E27FC236}">
                <a16:creationId xmlns:a16="http://schemas.microsoft.com/office/drawing/2014/main" id="{93EF55FB-BC82-445F-BBE6-5397F9DB17EC}"/>
              </a:ext>
            </a:extLst>
          </p:cNvPr>
          <p:cNvSpPr txBox="1">
            <a:spLocks noChangeArrowheads="1"/>
          </p:cNvSpPr>
          <p:nvPr/>
        </p:nvSpPr>
        <p:spPr bwMode="auto">
          <a:xfrm>
            <a:off x="0" y="5562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b="1"/>
              <a:t>The half-life is the time taken for count rate to drop by half.</a:t>
            </a:r>
          </a:p>
        </p:txBody>
      </p:sp>
      <p:sp>
        <p:nvSpPr>
          <p:cNvPr id="31756" name="Line 12">
            <a:extLst>
              <a:ext uri="{FF2B5EF4-FFF2-40B4-BE49-F238E27FC236}">
                <a16:creationId xmlns:a16="http://schemas.microsoft.com/office/drawing/2014/main" id="{6CADFC8A-73D3-447E-9E70-C9EB96995183}"/>
              </a:ext>
            </a:extLst>
          </p:cNvPr>
          <p:cNvSpPr>
            <a:spLocks noChangeShapeType="1"/>
          </p:cNvSpPr>
          <p:nvPr/>
        </p:nvSpPr>
        <p:spPr bwMode="auto">
          <a:xfrm>
            <a:off x="2590800" y="4191000"/>
            <a:ext cx="1295400" cy="0"/>
          </a:xfrm>
          <a:prstGeom prst="line">
            <a:avLst/>
          </a:prstGeom>
          <a:noFill/>
          <a:ln w="3810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1757" name="Text Box 13">
            <a:extLst>
              <a:ext uri="{FF2B5EF4-FFF2-40B4-BE49-F238E27FC236}">
                <a16:creationId xmlns:a16="http://schemas.microsoft.com/office/drawing/2014/main" id="{5463D200-A794-4A35-AB27-29D58E3C75BF}"/>
              </a:ext>
            </a:extLst>
          </p:cNvPr>
          <p:cNvSpPr txBox="1">
            <a:spLocks noChangeArrowheads="1"/>
          </p:cNvSpPr>
          <p:nvPr/>
        </p:nvSpPr>
        <p:spPr bwMode="auto">
          <a:xfrm>
            <a:off x="2971800" y="41148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solidFill>
                  <a:srgbClr val="FF0000"/>
                </a:solidFill>
              </a:rPr>
              <a:t>t</a:t>
            </a:r>
            <a:r>
              <a:rPr lang="en-GB" altLang="en-US" b="1" baseline="-25000">
                <a:solidFill>
                  <a:srgbClr val="FF0000"/>
                </a:solidFill>
              </a:rPr>
              <a:t>1/2</a:t>
            </a:r>
            <a:endParaRPr lang="en-GB" altLang="en-US"/>
          </a:p>
        </p:txBody>
      </p:sp>
      <p:sp>
        <p:nvSpPr>
          <p:cNvPr id="31758" name="Text Box 14">
            <a:extLst>
              <a:ext uri="{FF2B5EF4-FFF2-40B4-BE49-F238E27FC236}">
                <a16:creationId xmlns:a16="http://schemas.microsoft.com/office/drawing/2014/main" id="{60F70C76-C67B-40C9-9A02-B80AEA6AB2EA}"/>
              </a:ext>
            </a:extLst>
          </p:cNvPr>
          <p:cNvSpPr txBox="1">
            <a:spLocks noChangeArrowheads="1"/>
          </p:cNvSpPr>
          <p:nvPr/>
        </p:nvSpPr>
        <p:spPr bwMode="auto">
          <a:xfrm>
            <a:off x="0" y="6248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b="1"/>
              <a:t>t</a:t>
            </a:r>
            <a:r>
              <a:rPr lang="en-GB" altLang="en-US" b="1" baseline="-25000"/>
              <a:t>1/2</a:t>
            </a:r>
            <a:r>
              <a:rPr lang="en-GB" altLang="en-US" b="1"/>
              <a:t> = t</a:t>
            </a:r>
            <a:r>
              <a:rPr lang="en-GB" altLang="en-US" b="1" baseline="-25000"/>
              <a:t>2</a:t>
            </a:r>
            <a:r>
              <a:rPr lang="en-GB" altLang="en-US" b="1"/>
              <a:t> - t</a:t>
            </a:r>
            <a:r>
              <a:rPr lang="en-GB" altLang="en-US" b="1" baseline="-25000"/>
              <a:t>1</a:t>
            </a:r>
            <a:r>
              <a:rPr lang="en-GB" altLang="en-US" b="1"/>
              <a:t> = 240 - 120 = 120 s  = 2 minutes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1755">
                                            <p:txEl>
                                              <p:pRg st="0" end="0"/>
                                            </p:txEl>
                                          </p:spTgt>
                                        </p:tgtEl>
                                        <p:attrNameLst>
                                          <p:attrName>style.visibility</p:attrName>
                                        </p:attrNameLst>
                                      </p:cBhvr>
                                      <p:to>
                                        <p:strVal val="visible"/>
                                      </p:to>
                                    </p:set>
                                    <p:anim to="" calcmode="lin" valueType="num">
                                      <p:cBhvr>
                                        <p:cTn id="7" dur="1" fill="hold"/>
                                        <p:tgtEl>
                                          <p:spTgt spid="31755">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499"/>
                                          </p:stCondLst>
                                        </p:cTn>
                                        <p:tgtEl>
                                          <p:spTgt spid="31756"/>
                                        </p:tgtEl>
                                        <p:attrNameLst>
                                          <p:attrName>style.visibility</p:attrName>
                                        </p:attrNameLst>
                                      </p:cBhvr>
                                      <p:to>
                                        <p:strVal val="visible"/>
                                      </p:to>
                                    </p:set>
                                    <p:anim to="" calcmode="lin" valueType="num">
                                      <p:cBhvr>
                                        <p:cTn id="12" dur="1" fill="hold"/>
                                        <p:tgtEl>
                                          <p:spTgt spid="31756"/>
                                        </p:tgtEl>
                                        <p:attrNameLst>
                                          <p:attrName/>
                                        </p:attrNameLst>
                                      </p:cBhvr>
                                    </p:anim>
                                  </p:childTnLst>
                                </p:cTn>
                              </p:par>
                            </p:childTnLst>
                          </p:cTn>
                        </p:par>
                        <p:par>
                          <p:cTn id="13" fill="hold" nodeType="afterGroup">
                            <p:stCondLst>
                              <p:cond delay="500"/>
                            </p:stCondLst>
                            <p:childTnLst>
                              <p:par>
                                <p:cTn id="14" presetID="24" presetClass="entr" presetSubtype="0" fill="hold" grpId="0" nodeType="afterEffect">
                                  <p:stCondLst>
                                    <p:cond delay="1000"/>
                                  </p:stCondLst>
                                  <p:childTnLst>
                                    <p:set>
                                      <p:cBhvr>
                                        <p:cTn id="15" dur="1" fill="hold">
                                          <p:stCondLst>
                                            <p:cond delay="499"/>
                                          </p:stCondLst>
                                        </p:cTn>
                                        <p:tgtEl>
                                          <p:spTgt spid="31757"/>
                                        </p:tgtEl>
                                        <p:attrNameLst>
                                          <p:attrName>style.visibility</p:attrName>
                                        </p:attrNameLst>
                                      </p:cBhvr>
                                      <p:to>
                                        <p:strVal val="visible"/>
                                      </p:to>
                                    </p:set>
                                    <p:anim to="" calcmode="lin" valueType="num">
                                      <p:cBhvr>
                                        <p:cTn id="16" dur="1" fill="hold"/>
                                        <p:tgtEl>
                                          <p:spTgt spid="31757"/>
                                        </p:tgtEl>
                                        <p:attrNameLst>
                                          <p:attrName/>
                                        </p:attrNameLst>
                                      </p:cBhvr>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4" presetClass="entr" presetSubtype="0" fill="hold" grpId="0" nodeType="clickEffect">
                                  <p:stCondLst>
                                    <p:cond delay="0"/>
                                  </p:stCondLst>
                                  <p:iterate type="wd">
                                    <p:tmAbs val="300"/>
                                  </p:iterate>
                                  <p:childTnLst>
                                    <p:set>
                                      <p:cBhvr>
                                        <p:cTn id="20" dur="1" fill="hold">
                                          <p:stCondLst>
                                            <p:cond delay="299"/>
                                          </p:stCondLst>
                                        </p:cTn>
                                        <p:tgtEl>
                                          <p:spTgt spid="31758"/>
                                        </p:tgtEl>
                                        <p:attrNameLst>
                                          <p:attrName>style.visibility</p:attrName>
                                        </p:attrNameLst>
                                      </p:cBhvr>
                                      <p:to>
                                        <p:strVal val="visible"/>
                                      </p:to>
                                    </p:set>
                                    <p:anim to="" calcmode="lin" valueType="num">
                                      <p:cBhvr>
                                        <p:cTn id="21" dur="1" fill="hold"/>
                                        <p:tgtEl>
                                          <p:spTgt spid="3175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5" grpId="0" build="p" autoUpdateAnimBg="0"/>
      <p:bldP spid="31757" grpId="0" autoUpdateAnimBg="0"/>
      <p:bldP spid="31758"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32770" name="Text Box 2">
            <a:extLst>
              <a:ext uri="{FF2B5EF4-FFF2-40B4-BE49-F238E27FC236}">
                <a16:creationId xmlns:a16="http://schemas.microsoft.com/office/drawing/2014/main" id="{1BE483E7-9EEA-4748-9ABF-F0D55D774ED6}"/>
              </a:ext>
            </a:extLst>
          </p:cNvPr>
          <p:cNvSpPr txBox="1">
            <a:spLocks noChangeArrowheads="1"/>
          </p:cNvSpPr>
          <p:nvPr/>
        </p:nvSpPr>
        <p:spPr bwMode="auto">
          <a:xfrm>
            <a:off x="0" y="0"/>
            <a:ext cx="914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It is sometimes possible to calculate the half-life of a source without using a graph.</a:t>
            </a:r>
          </a:p>
        </p:txBody>
      </p:sp>
      <p:sp>
        <p:nvSpPr>
          <p:cNvPr id="32771" name="Text Box 3">
            <a:extLst>
              <a:ext uri="{FF2B5EF4-FFF2-40B4-BE49-F238E27FC236}">
                <a16:creationId xmlns:a16="http://schemas.microsoft.com/office/drawing/2014/main" id="{4DE38F06-F3EA-473D-A123-C3473747F4FA}"/>
              </a:ext>
            </a:extLst>
          </p:cNvPr>
          <p:cNvSpPr txBox="1">
            <a:spLocks noChangeArrowheads="1"/>
          </p:cNvSpPr>
          <p:nvPr/>
        </p:nvSpPr>
        <p:spPr bwMode="auto">
          <a:xfrm>
            <a:off x="0" y="1143000"/>
            <a:ext cx="9144000" cy="173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Example</a:t>
            </a:r>
          </a:p>
          <a:p>
            <a:pPr>
              <a:spcBef>
                <a:spcPct val="50000"/>
              </a:spcBef>
            </a:pPr>
            <a:r>
              <a:rPr lang="en-GB" altLang="en-US" b="1"/>
              <a:t>A source has an original activity of 12000 Bq.  After 24 days the activity has dropped to only 750 Bq.  What is the half life of the source?</a:t>
            </a:r>
          </a:p>
        </p:txBody>
      </p:sp>
      <p:sp>
        <p:nvSpPr>
          <p:cNvPr id="32772" name="Text Box 4">
            <a:extLst>
              <a:ext uri="{FF2B5EF4-FFF2-40B4-BE49-F238E27FC236}">
                <a16:creationId xmlns:a16="http://schemas.microsoft.com/office/drawing/2014/main" id="{6F52BCA8-00AB-4EA7-9E93-0EEAF9C78551}"/>
              </a:ext>
            </a:extLst>
          </p:cNvPr>
          <p:cNvSpPr txBox="1">
            <a:spLocks noChangeArrowheads="1"/>
          </p:cNvSpPr>
          <p:nvPr/>
        </p:nvSpPr>
        <p:spPr bwMode="auto">
          <a:xfrm>
            <a:off x="609600" y="35052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b="1"/>
              <a:t>12000</a:t>
            </a:r>
          </a:p>
        </p:txBody>
      </p:sp>
      <p:sp>
        <p:nvSpPr>
          <p:cNvPr id="32773" name="Line 5">
            <a:extLst>
              <a:ext uri="{FF2B5EF4-FFF2-40B4-BE49-F238E27FC236}">
                <a16:creationId xmlns:a16="http://schemas.microsoft.com/office/drawing/2014/main" id="{88CEEC78-58A9-4F57-A361-92D8CC175817}"/>
              </a:ext>
            </a:extLst>
          </p:cNvPr>
          <p:cNvSpPr>
            <a:spLocks noChangeShapeType="1"/>
          </p:cNvSpPr>
          <p:nvPr/>
        </p:nvSpPr>
        <p:spPr bwMode="auto">
          <a:xfrm>
            <a:off x="2667000" y="3733800"/>
            <a:ext cx="381000" cy="0"/>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2774" name="Line 6">
            <a:extLst>
              <a:ext uri="{FF2B5EF4-FFF2-40B4-BE49-F238E27FC236}">
                <a16:creationId xmlns:a16="http://schemas.microsoft.com/office/drawing/2014/main" id="{F99969FE-893F-4E96-8155-056E6A02BF9D}"/>
              </a:ext>
            </a:extLst>
          </p:cNvPr>
          <p:cNvSpPr>
            <a:spLocks noChangeShapeType="1"/>
          </p:cNvSpPr>
          <p:nvPr/>
        </p:nvSpPr>
        <p:spPr bwMode="auto">
          <a:xfrm>
            <a:off x="3962400" y="3733800"/>
            <a:ext cx="381000" cy="0"/>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2775" name="Line 7">
            <a:extLst>
              <a:ext uri="{FF2B5EF4-FFF2-40B4-BE49-F238E27FC236}">
                <a16:creationId xmlns:a16="http://schemas.microsoft.com/office/drawing/2014/main" id="{D8468FCC-7FCC-4B1C-85ED-8D10916AD39C}"/>
              </a:ext>
            </a:extLst>
          </p:cNvPr>
          <p:cNvSpPr>
            <a:spLocks noChangeShapeType="1"/>
          </p:cNvSpPr>
          <p:nvPr/>
        </p:nvSpPr>
        <p:spPr bwMode="auto">
          <a:xfrm>
            <a:off x="6400800" y="3733800"/>
            <a:ext cx="381000" cy="0"/>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2776" name="Line 8">
            <a:extLst>
              <a:ext uri="{FF2B5EF4-FFF2-40B4-BE49-F238E27FC236}">
                <a16:creationId xmlns:a16="http://schemas.microsoft.com/office/drawing/2014/main" id="{AC30223F-9FFB-4B86-A2B0-BC9901284005}"/>
              </a:ext>
            </a:extLst>
          </p:cNvPr>
          <p:cNvSpPr>
            <a:spLocks noChangeShapeType="1"/>
          </p:cNvSpPr>
          <p:nvPr/>
        </p:nvSpPr>
        <p:spPr bwMode="auto">
          <a:xfrm>
            <a:off x="5181600" y="3733800"/>
            <a:ext cx="381000" cy="0"/>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2777" name="Text Box 9">
            <a:extLst>
              <a:ext uri="{FF2B5EF4-FFF2-40B4-BE49-F238E27FC236}">
                <a16:creationId xmlns:a16="http://schemas.microsoft.com/office/drawing/2014/main" id="{A44F3170-1B95-4AFF-BAE0-0886E5867DBE}"/>
              </a:ext>
            </a:extLst>
          </p:cNvPr>
          <p:cNvSpPr txBox="1">
            <a:spLocks noChangeArrowheads="1"/>
          </p:cNvSpPr>
          <p:nvPr/>
        </p:nvSpPr>
        <p:spPr bwMode="auto">
          <a:xfrm>
            <a:off x="3048000" y="3505200"/>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6000</a:t>
            </a:r>
          </a:p>
        </p:txBody>
      </p:sp>
      <p:sp>
        <p:nvSpPr>
          <p:cNvPr id="32778" name="Text Box 10">
            <a:extLst>
              <a:ext uri="{FF2B5EF4-FFF2-40B4-BE49-F238E27FC236}">
                <a16:creationId xmlns:a16="http://schemas.microsoft.com/office/drawing/2014/main" id="{6C8A911C-AC8C-464B-9394-D4F14B36A13A}"/>
              </a:ext>
            </a:extLst>
          </p:cNvPr>
          <p:cNvSpPr txBox="1">
            <a:spLocks noChangeArrowheads="1"/>
          </p:cNvSpPr>
          <p:nvPr/>
        </p:nvSpPr>
        <p:spPr bwMode="auto">
          <a:xfrm>
            <a:off x="4343400" y="35052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3000</a:t>
            </a:r>
          </a:p>
        </p:txBody>
      </p:sp>
      <p:sp>
        <p:nvSpPr>
          <p:cNvPr id="32779" name="Text Box 11">
            <a:extLst>
              <a:ext uri="{FF2B5EF4-FFF2-40B4-BE49-F238E27FC236}">
                <a16:creationId xmlns:a16="http://schemas.microsoft.com/office/drawing/2014/main" id="{ABC9C06F-9927-4809-85EF-D06863378DA7}"/>
              </a:ext>
            </a:extLst>
          </p:cNvPr>
          <p:cNvSpPr txBox="1">
            <a:spLocks noChangeArrowheads="1"/>
          </p:cNvSpPr>
          <p:nvPr/>
        </p:nvSpPr>
        <p:spPr bwMode="auto">
          <a:xfrm>
            <a:off x="5486400" y="35052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1500</a:t>
            </a:r>
          </a:p>
        </p:txBody>
      </p:sp>
      <p:sp>
        <p:nvSpPr>
          <p:cNvPr id="32780" name="Text Box 12">
            <a:extLst>
              <a:ext uri="{FF2B5EF4-FFF2-40B4-BE49-F238E27FC236}">
                <a16:creationId xmlns:a16="http://schemas.microsoft.com/office/drawing/2014/main" id="{D716F05C-D156-4C31-8403-57E31E02E801}"/>
              </a:ext>
            </a:extLst>
          </p:cNvPr>
          <p:cNvSpPr txBox="1">
            <a:spLocks noChangeArrowheads="1"/>
          </p:cNvSpPr>
          <p:nvPr/>
        </p:nvSpPr>
        <p:spPr bwMode="auto">
          <a:xfrm>
            <a:off x="6781800" y="3505200"/>
            <a:ext cx="121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750</a:t>
            </a:r>
          </a:p>
        </p:txBody>
      </p:sp>
      <p:sp>
        <p:nvSpPr>
          <p:cNvPr id="32781" name="Text Box 13">
            <a:extLst>
              <a:ext uri="{FF2B5EF4-FFF2-40B4-BE49-F238E27FC236}">
                <a16:creationId xmlns:a16="http://schemas.microsoft.com/office/drawing/2014/main" id="{7AE37940-C731-4A52-A3BA-96BE9A940E53}"/>
              </a:ext>
            </a:extLst>
          </p:cNvPr>
          <p:cNvSpPr txBox="1">
            <a:spLocks noChangeArrowheads="1"/>
          </p:cNvSpPr>
          <p:nvPr/>
        </p:nvSpPr>
        <p:spPr bwMode="auto">
          <a:xfrm>
            <a:off x="2667000" y="3810000"/>
            <a:ext cx="762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800" b="1">
                <a:latin typeface="Symbol" panose="05050102010706020507" pitchFamily="18" charset="2"/>
              </a:rPr>
              <a:t>t</a:t>
            </a:r>
            <a:r>
              <a:rPr lang="en-GB" altLang="en-US" sz="2800" b="1" baseline="-25000"/>
              <a:t>1</a:t>
            </a:r>
            <a:endParaRPr lang="en-GB" altLang="en-US" b="1"/>
          </a:p>
        </p:txBody>
      </p:sp>
      <p:sp>
        <p:nvSpPr>
          <p:cNvPr id="32782" name="Rectangle 14">
            <a:extLst>
              <a:ext uri="{FF2B5EF4-FFF2-40B4-BE49-F238E27FC236}">
                <a16:creationId xmlns:a16="http://schemas.microsoft.com/office/drawing/2014/main" id="{3C7576C4-00F5-4A64-9360-F43DAA638DB3}"/>
              </a:ext>
            </a:extLst>
          </p:cNvPr>
          <p:cNvSpPr>
            <a:spLocks noChangeArrowheads="1"/>
          </p:cNvSpPr>
          <p:nvPr/>
        </p:nvSpPr>
        <p:spPr bwMode="auto">
          <a:xfrm>
            <a:off x="3962400" y="3759200"/>
            <a:ext cx="461963"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GB" altLang="en-US" sz="2800" b="1">
                <a:latin typeface="Symbol" panose="05050102010706020507" pitchFamily="18" charset="2"/>
              </a:rPr>
              <a:t>t</a:t>
            </a:r>
            <a:r>
              <a:rPr lang="en-GB" altLang="en-US" sz="2800" b="1" baseline="-25000"/>
              <a:t>2</a:t>
            </a:r>
            <a:endParaRPr lang="en-GB" altLang="en-US" b="1"/>
          </a:p>
          <a:p>
            <a:pPr>
              <a:spcBef>
                <a:spcPct val="50000"/>
              </a:spcBef>
            </a:pPr>
            <a:endParaRPr lang="en-GB" altLang="en-US" b="1" baseline="-25000"/>
          </a:p>
        </p:txBody>
      </p:sp>
      <p:sp>
        <p:nvSpPr>
          <p:cNvPr id="32783" name="Rectangle 15">
            <a:extLst>
              <a:ext uri="{FF2B5EF4-FFF2-40B4-BE49-F238E27FC236}">
                <a16:creationId xmlns:a16="http://schemas.microsoft.com/office/drawing/2014/main" id="{005B7EB4-7BD3-4097-8CEE-EA621D7689B4}"/>
              </a:ext>
            </a:extLst>
          </p:cNvPr>
          <p:cNvSpPr>
            <a:spLocks noChangeArrowheads="1"/>
          </p:cNvSpPr>
          <p:nvPr/>
        </p:nvSpPr>
        <p:spPr bwMode="auto">
          <a:xfrm>
            <a:off x="5181600" y="3759200"/>
            <a:ext cx="4619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GB" altLang="en-US" sz="2800" b="1">
                <a:latin typeface="Symbol" panose="05050102010706020507" pitchFamily="18" charset="2"/>
              </a:rPr>
              <a:t>t</a:t>
            </a:r>
            <a:r>
              <a:rPr lang="en-GB" altLang="en-US" sz="2800" b="1" baseline="-25000"/>
              <a:t>3</a:t>
            </a:r>
            <a:endParaRPr lang="en-GB" altLang="en-US" b="1" baseline="-25000"/>
          </a:p>
        </p:txBody>
      </p:sp>
      <p:sp>
        <p:nvSpPr>
          <p:cNvPr id="32784" name="Rectangle 16">
            <a:extLst>
              <a:ext uri="{FF2B5EF4-FFF2-40B4-BE49-F238E27FC236}">
                <a16:creationId xmlns:a16="http://schemas.microsoft.com/office/drawing/2014/main" id="{9F80EA08-196B-4E85-9783-82C0EA28B873}"/>
              </a:ext>
            </a:extLst>
          </p:cNvPr>
          <p:cNvSpPr>
            <a:spLocks noChangeArrowheads="1"/>
          </p:cNvSpPr>
          <p:nvPr/>
        </p:nvSpPr>
        <p:spPr bwMode="auto">
          <a:xfrm>
            <a:off x="6400800" y="3759200"/>
            <a:ext cx="4619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GB" altLang="en-US" sz="2800" b="1">
                <a:latin typeface="Symbol" panose="05050102010706020507" pitchFamily="18" charset="2"/>
              </a:rPr>
              <a:t>t</a:t>
            </a:r>
            <a:r>
              <a:rPr lang="en-GB" altLang="en-US" sz="2800" b="1" baseline="-25000">
                <a:latin typeface="Symbol" panose="05050102010706020507" pitchFamily="18" charset="2"/>
              </a:rPr>
              <a:t>4</a:t>
            </a:r>
            <a:endParaRPr lang="en-GB" altLang="en-US" b="1" baseline="-25000"/>
          </a:p>
        </p:txBody>
      </p:sp>
      <p:sp>
        <p:nvSpPr>
          <p:cNvPr id="32785" name="Text Box 17">
            <a:extLst>
              <a:ext uri="{FF2B5EF4-FFF2-40B4-BE49-F238E27FC236}">
                <a16:creationId xmlns:a16="http://schemas.microsoft.com/office/drawing/2014/main" id="{A374A7AA-3310-4A1A-A5AD-94730158ED47}"/>
              </a:ext>
            </a:extLst>
          </p:cNvPr>
          <p:cNvSpPr txBox="1">
            <a:spLocks noChangeArrowheads="1"/>
          </p:cNvSpPr>
          <p:nvPr/>
        </p:nvSpPr>
        <p:spPr bwMode="auto">
          <a:xfrm>
            <a:off x="0" y="4876800"/>
            <a:ext cx="9144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4 half lives have passed in 24 days.</a:t>
            </a:r>
          </a:p>
          <a:p>
            <a:pPr>
              <a:spcBef>
                <a:spcPct val="50000"/>
              </a:spcBef>
            </a:pPr>
            <a:endParaRPr lang="en-GB" altLang="en-US" b="1"/>
          </a:p>
          <a:p>
            <a:pPr>
              <a:spcBef>
                <a:spcPct val="50000"/>
              </a:spcBef>
            </a:pPr>
            <a:r>
              <a:rPr lang="en-GB" altLang="en-US" b="1"/>
              <a:t>One half life  = </a:t>
            </a:r>
          </a:p>
        </p:txBody>
      </p:sp>
      <p:graphicFrame>
        <p:nvGraphicFramePr>
          <p:cNvPr id="32786" name="Object 18">
            <a:extLst>
              <a:ext uri="{FF2B5EF4-FFF2-40B4-BE49-F238E27FC236}">
                <a16:creationId xmlns:a16="http://schemas.microsoft.com/office/drawing/2014/main" id="{AAAA3734-629B-4F2E-8FB2-25E51E09F70E}"/>
              </a:ext>
            </a:extLst>
          </p:cNvPr>
          <p:cNvGraphicFramePr>
            <a:graphicFrameLocks noChangeAspect="1"/>
          </p:cNvGraphicFramePr>
          <p:nvPr/>
        </p:nvGraphicFramePr>
        <p:xfrm>
          <a:off x="2286000" y="5715000"/>
          <a:ext cx="533400" cy="914400"/>
        </p:xfrm>
        <a:graphic>
          <a:graphicData uri="http://schemas.openxmlformats.org/presentationml/2006/ole">
            <mc:AlternateContent xmlns:mc="http://schemas.openxmlformats.org/markup-compatibility/2006">
              <mc:Choice xmlns:v="urn:schemas-microsoft-com:vml" Requires="v">
                <p:oleObj spid="_x0000_s32788" name="Equation" r:id="rId3" imgW="228600" imgH="393480" progId="Equation.3">
                  <p:embed/>
                </p:oleObj>
              </mc:Choice>
              <mc:Fallback>
                <p:oleObj name="Equation" r:id="rId3" imgW="228600" imgH="393480" progId="Equation.3">
                  <p:embed/>
                  <p:pic>
                    <p:nvPicPr>
                      <p:cNvPr id="0" name="Object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5715000"/>
                        <a:ext cx="533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787" name="Text Box 19">
            <a:extLst>
              <a:ext uri="{FF2B5EF4-FFF2-40B4-BE49-F238E27FC236}">
                <a16:creationId xmlns:a16="http://schemas.microsoft.com/office/drawing/2014/main" id="{9929F1D2-7286-4CFD-86D5-475DB167EFF1}"/>
              </a:ext>
            </a:extLst>
          </p:cNvPr>
          <p:cNvSpPr txBox="1">
            <a:spLocks noChangeArrowheads="1"/>
          </p:cNvSpPr>
          <p:nvPr/>
        </p:nvSpPr>
        <p:spPr bwMode="auto">
          <a:xfrm>
            <a:off x="3124200" y="5943600"/>
            <a:ext cx="320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  6 days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2770">
                                            <p:txEl>
                                              <p:pRg st="0" end="0"/>
                                            </p:txEl>
                                          </p:spTgt>
                                        </p:tgtEl>
                                        <p:attrNameLst>
                                          <p:attrName>style.visibility</p:attrName>
                                        </p:attrNameLst>
                                      </p:cBhvr>
                                      <p:to>
                                        <p:strVal val="visible"/>
                                      </p:to>
                                    </p:set>
                                    <p:anim to="" calcmode="lin" valueType="num">
                                      <p:cBhvr>
                                        <p:cTn id="7" dur="1" fill="hold"/>
                                        <p:tgtEl>
                                          <p:spTgt spid="32770">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32771">
                                            <p:txEl>
                                              <p:pRg st="0" end="0"/>
                                            </p:txEl>
                                          </p:spTgt>
                                        </p:tgtEl>
                                        <p:attrNameLst>
                                          <p:attrName>style.visibility</p:attrName>
                                        </p:attrNameLst>
                                      </p:cBhvr>
                                      <p:to>
                                        <p:strVal val="visible"/>
                                      </p:to>
                                    </p:set>
                                    <p:anim to="" calcmode="lin" valueType="num">
                                      <p:cBhvr>
                                        <p:cTn id="12" dur="1" fill="hold"/>
                                        <p:tgtEl>
                                          <p:spTgt spid="32771">
                                            <p:txEl>
                                              <p:pRg st="0" end="0"/>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32771">
                                            <p:txEl>
                                              <p:pRg st="1" end="1"/>
                                            </p:txEl>
                                          </p:spTgt>
                                        </p:tgtEl>
                                        <p:attrNameLst>
                                          <p:attrName>style.visibility</p:attrName>
                                        </p:attrNameLst>
                                      </p:cBhvr>
                                      <p:to>
                                        <p:strVal val="visible"/>
                                      </p:to>
                                    </p:set>
                                    <p:anim to="" calcmode="lin" valueType="num">
                                      <p:cBhvr>
                                        <p:cTn id="17" dur="1" fill="hold"/>
                                        <p:tgtEl>
                                          <p:spTgt spid="32771">
                                            <p:txEl>
                                              <p:pRg st="1" end="1"/>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32772">
                                            <p:txEl>
                                              <p:pRg st="0" end="0"/>
                                            </p:txEl>
                                          </p:spTgt>
                                        </p:tgtEl>
                                        <p:attrNameLst>
                                          <p:attrName>style.visibility</p:attrName>
                                        </p:attrNameLst>
                                      </p:cBhvr>
                                      <p:to>
                                        <p:strVal val="visible"/>
                                      </p:to>
                                    </p:set>
                                    <p:anim to="" calcmode="lin" valueType="num">
                                      <p:cBhvr>
                                        <p:cTn id="22" dur="1" fill="hold"/>
                                        <p:tgtEl>
                                          <p:spTgt spid="32772">
                                            <p:txEl>
                                              <p:pRg st="0" end="0"/>
                                            </p:txEl>
                                          </p:spTgt>
                                        </p:tgtEl>
                                        <p:attrNameLst>
                                          <p:attrName/>
                                        </p:attrNameLst>
                                      </p:cBhvr>
                                    </p:anim>
                                  </p:childTnLst>
                                </p:cTn>
                              </p:par>
                            </p:childTnLst>
                          </p:cTn>
                        </p:par>
                        <p:par>
                          <p:cTn id="23" fill="hold" nodeType="afterGroup">
                            <p:stCondLst>
                              <p:cond delay="500"/>
                            </p:stCondLst>
                            <p:childTnLst>
                              <p:par>
                                <p:cTn id="24" presetID="24" presetClass="entr" presetSubtype="0" fill="hold" nodeType="afterEffect">
                                  <p:stCondLst>
                                    <p:cond delay="0"/>
                                  </p:stCondLst>
                                  <p:childTnLst>
                                    <p:set>
                                      <p:cBhvr>
                                        <p:cTn id="25" dur="1" fill="hold">
                                          <p:stCondLst>
                                            <p:cond delay="499"/>
                                          </p:stCondLst>
                                        </p:cTn>
                                        <p:tgtEl>
                                          <p:spTgt spid="32773"/>
                                        </p:tgtEl>
                                        <p:attrNameLst>
                                          <p:attrName>style.visibility</p:attrName>
                                        </p:attrNameLst>
                                      </p:cBhvr>
                                      <p:to>
                                        <p:strVal val="visible"/>
                                      </p:to>
                                    </p:set>
                                    <p:anim to="" calcmode="lin" valueType="num">
                                      <p:cBhvr>
                                        <p:cTn id="26" dur="1" fill="hold"/>
                                        <p:tgtEl>
                                          <p:spTgt spid="32773"/>
                                        </p:tgtEl>
                                        <p:attrNameLst>
                                          <p:attrName/>
                                        </p:attrNameLst>
                                      </p:cBhvr>
                                    </p:anim>
                                  </p:childTnLst>
                                </p:cTn>
                              </p:par>
                            </p:childTnLst>
                          </p:cTn>
                        </p:par>
                        <p:par>
                          <p:cTn id="27" fill="hold" nodeType="afterGroup">
                            <p:stCondLst>
                              <p:cond delay="1000"/>
                            </p:stCondLst>
                            <p:childTnLst>
                              <p:par>
                                <p:cTn id="28" presetID="24" presetClass="entr" presetSubtype="0" fill="hold" grpId="0" nodeType="afterEffect">
                                  <p:stCondLst>
                                    <p:cond delay="0"/>
                                  </p:stCondLst>
                                  <p:childTnLst>
                                    <p:set>
                                      <p:cBhvr>
                                        <p:cTn id="29" dur="1" fill="hold">
                                          <p:stCondLst>
                                            <p:cond delay="499"/>
                                          </p:stCondLst>
                                        </p:cTn>
                                        <p:tgtEl>
                                          <p:spTgt spid="32781"/>
                                        </p:tgtEl>
                                        <p:attrNameLst>
                                          <p:attrName>style.visibility</p:attrName>
                                        </p:attrNameLst>
                                      </p:cBhvr>
                                      <p:to>
                                        <p:strVal val="visible"/>
                                      </p:to>
                                    </p:set>
                                    <p:anim to="" calcmode="lin" valueType="num">
                                      <p:cBhvr>
                                        <p:cTn id="30" dur="1" fill="hold"/>
                                        <p:tgtEl>
                                          <p:spTgt spid="32781"/>
                                        </p:tgtEl>
                                        <p:attrNameLst>
                                          <p:attrName/>
                                        </p:attrNameLst>
                                      </p:cBhvr>
                                    </p:anim>
                                  </p:childTnLst>
                                </p:cTn>
                              </p:par>
                            </p:childTnLst>
                          </p:cTn>
                        </p:par>
                        <p:par>
                          <p:cTn id="31" fill="hold" nodeType="afterGroup">
                            <p:stCondLst>
                              <p:cond delay="1500"/>
                            </p:stCondLst>
                            <p:childTnLst>
                              <p:par>
                                <p:cTn id="32" presetID="24" presetClass="entr" presetSubtype="0" fill="hold" grpId="0" nodeType="afterEffect">
                                  <p:stCondLst>
                                    <p:cond delay="0"/>
                                  </p:stCondLst>
                                  <p:childTnLst>
                                    <p:set>
                                      <p:cBhvr>
                                        <p:cTn id="33" dur="1" fill="hold">
                                          <p:stCondLst>
                                            <p:cond delay="499"/>
                                          </p:stCondLst>
                                        </p:cTn>
                                        <p:tgtEl>
                                          <p:spTgt spid="32777"/>
                                        </p:tgtEl>
                                        <p:attrNameLst>
                                          <p:attrName>style.visibility</p:attrName>
                                        </p:attrNameLst>
                                      </p:cBhvr>
                                      <p:to>
                                        <p:strVal val="visible"/>
                                      </p:to>
                                    </p:set>
                                    <p:anim to="" calcmode="lin" valueType="num">
                                      <p:cBhvr>
                                        <p:cTn id="34" dur="1" fill="hold"/>
                                        <p:tgtEl>
                                          <p:spTgt spid="32777"/>
                                        </p:tgtEl>
                                        <p:attrNameLst>
                                          <p:attrName/>
                                        </p:attrNameLst>
                                      </p:cBhvr>
                                    </p:anim>
                                  </p:childTnLst>
                                </p:cTn>
                              </p:par>
                            </p:childTnLst>
                          </p:cTn>
                        </p:par>
                        <p:par>
                          <p:cTn id="35" fill="hold" nodeType="afterGroup">
                            <p:stCondLst>
                              <p:cond delay="2000"/>
                            </p:stCondLst>
                            <p:childTnLst>
                              <p:par>
                                <p:cTn id="36" presetID="24" presetClass="entr" presetSubtype="0" fill="hold" nodeType="afterEffect">
                                  <p:stCondLst>
                                    <p:cond delay="0"/>
                                  </p:stCondLst>
                                  <p:childTnLst>
                                    <p:set>
                                      <p:cBhvr>
                                        <p:cTn id="37" dur="1" fill="hold">
                                          <p:stCondLst>
                                            <p:cond delay="499"/>
                                          </p:stCondLst>
                                        </p:cTn>
                                        <p:tgtEl>
                                          <p:spTgt spid="32774"/>
                                        </p:tgtEl>
                                        <p:attrNameLst>
                                          <p:attrName>style.visibility</p:attrName>
                                        </p:attrNameLst>
                                      </p:cBhvr>
                                      <p:to>
                                        <p:strVal val="visible"/>
                                      </p:to>
                                    </p:set>
                                    <p:anim to="" calcmode="lin" valueType="num">
                                      <p:cBhvr>
                                        <p:cTn id="38" dur="1" fill="hold"/>
                                        <p:tgtEl>
                                          <p:spTgt spid="32774"/>
                                        </p:tgtEl>
                                        <p:attrNameLst>
                                          <p:attrName/>
                                        </p:attrNameLst>
                                      </p:cBhvr>
                                    </p:anim>
                                  </p:childTnLst>
                                </p:cTn>
                              </p:par>
                            </p:childTnLst>
                          </p:cTn>
                        </p:par>
                        <p:par>
                          <p:cTn id="39" fill="hold" nodeType="afterGroup">
                            <p:stCondLst>
                              <p:cond delay="2500"/>
                            </p:stCondLst>
                            <p:childTnLst>
                              <p:par>
                                <p:cTn id="40" presetID="24" presetClass="entr" presetSubtype="0" fill="hold" grpId="0" nodeType="afterEffect">
                                  <p:stCondLst>
                                    <p:cond delay="0"/>
                                  </p:stCondLst>
                                  <p:childTnLst>
                                    <p:set>
                                      <p:cBhvr>
                                        <p:cTn id="41" dur="1" fill="hold">
                                          <p:stCondLst>
                                            <p:cond delay="499"/>
                                          </p:stCondLst>
                                        </p:cTn>
                                        <p:tgtEl>
                                          <p:spTgt spid="32782"/>
                                        </p:tgtEl>
                                        <p:attrNameLst>
                                          <p:attrName>style.visibility</p:attrName>
                                        </p:attrNameLst>
                                      </p:cBhvr>
                                      <p:to>
                                        <p:strVal val="visible"/>
                                      </p:to>
                                    </p:set>
                                    <p:anim to="" calcmode="lin" valueType="num">
                                      <p:cBhvr>
                                        <p:cTn id="42" dur="1" fill="hold"/>
                                        <p:tgtEl>
                                          <p:spTgt spid="32782"/>
                                        </p:tgtEl>
                                        <p:attrNameLst>
                                          <p:attrName/>
                                        </p:attrNameLst>
                                      </p:cBhvr>
                                    </p:anim>
                                  </p:childTnLst>
                                </p:cTn>
                              </p:par>
                            </p:childTnLst>
                          </p:cTn>
                        </p:par>
                        <p:par>
                          <p:cTn id="43" fill="hold" nodeType="afterGroup">
                            <p:stCondLst>
                              <p:cond delay="3000"/>
                            </p:stCondLst>
                            <p:childTnLst>
                              <p:par>
                                <p:cTn id="44" presetID="24" presetClass="entr" presetSubtype="0" fill="hold" grpId="0" nodeType="afterEffect">
                                  <p:stCondLst>
                                    <p:cond delay="0"/>
                                  </p:stCondLst>
                                  <p:childTnLst>
                                    <p:set>
                                      <p:cBhvr>
                                        <p:cTn id="45" dur="1" fill="hold">
                                          <p:stCondLst>
                                            <p:cond delay="499"/>
                                          </p:stCondLst>
                                        </p:cTn>
                                        <p:tgtEl>
                                          <p:spTgt spid="32778"/>
                                        </p:tgtEl>
                                        <p:attrNameLst>
                                          <p:attrName>style.visibility</p:attrName>
                                        </p:attrNameLst>
                                      </p:cBhvr>
                                      <p:to>
                                        <p:strVal val="visible"/>
                                      </p:to>
                                    </p:set>
                                    <p:anim to="" calcmode="lin" valueType="num">
                                      <p:cBhvr>
                                        <p:cTn id="46" dur="1" fill="hold"/>
                                        <p:tgtEl>
                                          <p:spTgt spid="32778"/>
                                        </p:tgtEl>
                                        <p:attrNameLst>
                                          <p:attrName/>
                                        </p:attrNameLst>
                                      </p:cBhvr>
                                    </p:anim>
                                  </p:childTnLst>
                                </p:cTn>
                              </p:par>
                            </p:childTnLst>
                          </p:cTn>
                        </p:par>
                        <p:par>
                          <p:cTn id="47" fill="hold" nodeType="afterGroup">
                            <p:stCondLst>
                              <p:cond delay="3500"/>
                            </p:stCondLst>
                            <p:childTnLst>
                              <p:par>
                                <p:cTn id="48" presetID="24" presetClass="entr" presetSubtype="0" fill="hold" nodeType="afterEffect">
                                  <p:stCondLst>
                                    <p:cond delay="0"/>
                                  </p:stCondLst>
                                  <p:childTnLst>
                                    <p:set>
                                      <p:cBhvr>
                                        <p:cTn id="49" dur="1" fill="hold">
                                          <p:stCondLst>
                                            <p:cond delay="499"/>
                                          </p:stCondLst>
                                        </p:cTn>
                                        <p:tgtEl>
                                          <p:spTgt spid="32776"/>
                                        </p:tgtEl>
                                        <p:attrNameLst>
                                          <p:attrName>style.visibility</p:attrName>
                                        </p:attrNameLst>
                                      </p:cBhvr>
                                      <p:to>
                                        <p:strVal val="visible"/>
                                      </p:to>
                                    </p:set>
                                    <p:anim to="" calcmode="lin" valueType="num">
                                      <p:cBhvr>
                                        <p:cTn id="50" dur="1" fill="hold"/>
                                        <p:tgtEl>
                                          <p:spTgt spid="32776"/>
                                        </p:tgtEl>
                                        <p:attrNameLst>
                                          <p:attrName/>
                                        </p:attrNameLst>
                                      </p:cBhvr>
                                    </p:anim>
                                  </p:childTnLst>
                                </p:cTn>
                              </p:par>
                            </p:childTnLst>
                          </p:cTn>
                        </p:par>
                        <p:par>
                          <p:cTn id="51" fill="hold" nodeType="afterGroup">
                            <p:stCondLst>
                              <p:cond delay="4000"/>
                            </p:stCondLst>
                            <p:childTnLst>
                              <p:par>
                                <p:cTn id="52" presetID="24" presetClass="entr" presetSubtype="0" fill="hold" grpId="0" nodeType="afterEffect">
                                  <p:stCondLst>
                                    <p:cond delay="0"/>
                                  </p:stCondLst>
                                  <p:childTnLst>
                                    <p:set>
                                      <p:cBhvr>
                                        <p:cTn id="53" dur="1" fill="hold">
                                          <p:stCondLst>
                                            <p:cond delay="499"/>
                                          </p:stCondLst>
                                        </p:cTn>
                                        <p:tgtEl>
                                          <p:spTgt spid="32783"/>
                                        </p:tgtEl>
                                        <p:attrNameLst>
                                          <p:attrName>style.visibility</p:attrName>
                                        </p:attrNameLst>
                                      </p:cBhvr>
                                      <p:to>
                                        <p:strVal val="visible"/>
                                      </p:to>
                                    </p:set>
                                    <p:anim to="" calcmode="lin" valueType="num">
                                      <p:cBhvr>
                                        <p:cTn id="54" dur="1" fill="hold"/>
                                        <p:tgtEl>
                                          <p:spTgt spid="32783"/>
                                        </p:tgtEl>
                                        <p:attrNameLst>
                                          <p:attrName/>
                                        </p:attrNameLst>
                                      </p:cBhvr>
                                    </p:anim>
                                  </p:childTnLst>
                                </p:cTn>
                              </p:par>
                            </p:childTnLst>
                          </p:cTn>
                        </p:par>
                        <p:par>
                          <p:cTn id="55" fill="hold" nodeType="afterGroup">
                            <p:stCondLst>
                              <p:cond delay="4500"/>
                            </p:stCondLst>
                            <p:childTnLst>
                              <p:par>
                                <p:cTn id="56" presetID="24" presetClass="entr" presetSubtype="0" fill="hold" grpId="0" nodeType="afterEffect">
                                  <p:stCondLst>
                                    <p:cond delay="0"/>
                                  </p:stCondLst>
                                  <p:childTnLst>
                                    <p:set>
                                      <p:cBhvr>
                                        <p:cTn id="57" dur="1" fill="hold">
                                          <p:stCondLst>
                                            <p:cond delay="499"/>
                                          </p:stCondLst>
                                        </p:cTn>
                                        <p:tgtEl>
                                          <p:spTgt spid="32779"/>
                                        </p:tgtEl>
                                        <p:attrNameLst>
                                          <p:attrName>style.visibility</p:attrName>
                                        </p:attrNameLst>
                                      </p:cBhvr>
                                      <p:to>
                                        <p:strVal val="visible"/>
                                      </p:to>
                                    </p:set>
                                    <p:anim to="" calcmode="lin" valueType="num">
                                      <p:cBhvr>
                                        <p:cTn id="58" dur="1" fill="hold"/>
                                        <p:tgtEl>
                                          <p:spTgt spid="32779"/>
                                        </p:tgtEl>
                                        <p:attrNameLst>
                                          <p:attrName/>
                                        </p:attrNameLst>
                                      </p:cBhvr>
                                    </p:anim>
                                  </p:childTnLst>
                                </p:cTn>
                              </p:par>
                            </p:childTnLst>
                          </p:cTn>
                        </p:par>
                        <p:par>
                          <p:cTn id="59" fill="hold" nodeType="afterGroup">
                            <p:stCondLst>
                              <p:cond delay="5000"/>
                            </p:stCondLst>
                            <p:childTnLst>
                              <p:par>
                                <p:cTn id="60" presetID="24" presetClass="entr" presetSubtype="0" fill="hold" nodeType="afterEffect">
                                  <p:stCondLst>
                                    <p:cond delay="0"/>
                                  </p:stCondLst>
                                  <p:childTnLst>
                                    <p:set>
                                      <p:cBhvr>
                                        <p:cTn id="61" dur="1" fill="hold">
                                          <p:stCondLst>
                                            <p:cond delay="499"/>
                                          </p:stCondLst>
                                        </p:cTn>
                                        <p:tgtEl>
                                          <p:spTgt spid="32775"/>
                                        </p:tgtEl>
                                        <p:attrNameLst>
                                          <p:attrName>style.visibility</p:attrName>
                                        </p:attrNameLst>
                                      </p:cBhvr>
                                      <p:to>
                                        <p:strVal val="visible"/>
                                      </p:to>
                                    </p:set>
                                    <p:anim to="" calcmode="lin" valueType="num">
                                      <p:cBhvr>
                                        <p:cTn id="62" dur="1" fill="hold"/>
                                        <p:tgtEl>
                                          <p:spTgt spid="32775"/>
                                        </p:tgtEl>
                                        <p:attrNameLst>
                                          <p:attrName/>
                                        </p:attrNameLst>
                                      </p:cBhvr>
                                    </p:anim>
                                  </p:childTnLst>
                                </p:cTn>
                              </p:par>
                            </p:childTnLst>
                          </p:cTn>
                        </p:par>
                        <p:par>
                          <p:cTn id="63" fill="hold" nodeType="afterGroup">
                            <p:stCondLst>
                              <p:cond delay="5500"/>
                            </p:stCondLst>
                            <p:childTnLst>
                              <p:par>
                                <p:cTn id="64" presetID="24" presetClass="entr" presetSubtype="0" fill="hold" grpId="0" nodeType="afterEffect">
                                  <p:stCondLst>
                                    <p:cond delay="0"/>
                                  </p:stCondLst>
                                  <p:childTnLst>
                                    <p:set>
                                      <p:cBhvr>
                                        <p:cTn id="65" dur="1" fill="hold">
                                          <p:stCondLst>
                                            <p:cond delay="499"/>
                                          </p:stCondLst>
                                        </p:cTn>
                                        <p:tgtEl>
                                          <p:spTgt spid="32784"/>
                                        </p:tgtEl>
                                        <p:attrNameLst>
                                          <p:attrName>style.visibility</p:attrName>
                                        </p:attrNameLst>
                                      </p:cBhvr>
                                      <p:to>
                                        <p:strVal val="visible"/>
                                      </p:to>
                                    </p:set>
                                    <p:anim to="" calcmode="lin" valueType="num">
                                      <p:cBhvr>
                                        <p:cTn id="66" dur="1" fill="hold"/>
                                        <p:tgtEl>
                                          <p:spTgt spid="32784"/>
                                        </p:tgtEl>
                                        <p:attrNameLst>
                                          <p:attrName/>
                                        </p:attrNameLst>
                                      </p:cBhvr>
                                    </p:anim>
                                  </p:childTnLst>
                                </p:cTn>
                              </p:par>
                            </p:childTnLst>
                          </p:cTn>
                        </p:par>
                        <p:par>
                          <p:cTn id="67" fill="hold" nodeType="afterGroup">
                            <p:stCondLst>
                              <p:cond delay="6000"/>
                            </p:stCondLst>
                            <p:childTnLst>
                              <p:par>
                                <p:cTn id="68" presetID="24" presetClass="entr" presetSubtype="0" fill="hold" grpId="0" nodeType="afterEffect">
                                  <p:stCondLst>
                                    <p:cond delay="0"/>
                                  </p:stCondLst>
                                  <p:childTnLst>
                                    <p:set>
                                      <p:cBhvr>
                                        <p:cTn id="69" dur="1" fill="hold">
                                          <p:stCondLst>
                                            <p:cond delay="499"/>
                                          </p:stCondLst>
                                        </p:cTn>
                                        <p:tgtEl>
                                          <p:spTgt spid="32780"/>
                                        </p:tgtEl>
                                        <p:attrNameLst>
                                          <p:attrName>style.visibility</p:attrName>
                                        </p:attrNameLst>
                                      </p:cBhvr>
                                      <p:to>
                                        <p:strVal val="visible"/>
                                      </p:to>
                                    </p:set>
                                    <p:anim to="" calcmode="lin" valueType="num">
                                      <p:cBhvr>
                                        <p:cTn id="70" dur="1" fill="hold"/>
                                        <p:tgtEl>
                                          <p:spTgt spid="32780"/>
                                        </p:tgtEl>
                                        <p:attrNameLst>
                                          <p:attrName/>
                                        </p:attrNameLst>
                                      </p:cBhvr>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4" presetClass="entr" presetSubtype="0" fill="hold" grpId="0" nodeType="clickEffect">
                                  <p:stCondLst>
                                    <p:cond delay="0"/>
                                  </p:stCondLst>
                                  <p:childTnLst>
                                    <p:set>
                                      <p:cBhvr>
                                        <p:cTn id="74" dur="1" fill="hold">
                                          <p:stCondLst>
                                            <p:cond delay="499"/>
                                          </p:stCondLst>
                                        </p:cTn>
                                        <p:tgtEl>
                                          <p:spTgt spid="32785">
                                            <p:txEl>
                                              <p:pRg st="0" end="0"/>
                                            </p:txEl>
                                          </p:spTgt>
                                        </p:tgtEl>
                                        <p:attrNameLst>
                                          <p:attrName>style.visibility</p:attrName>
                                        </p:attrNameLst>
                                      </p:cBhvr>
                                      <p:to>
                                        <p:strVal val="visible"/>
                                      </p:to>
                                    </p:set>
                                    <p:anim to="" calcmode="lin" valueType="num">
                                      <p:cBhvr>
                                        <p:cTn id="75" dur="1" fill="hold"/>
                                        <p:tgtEl>
                                          <p:spTgt spid="32785">
                                            <p:txEl>
                                              <p:pRg st="0" end="0"/>
                                            </p:txEl>
                                          </p:spTgt>
                                        </p:tgtEl>
                                        <p:attrNameLst>
                                          <p:attrName/>
                                        </p:attrNameLst>
                                      </p:cBhvr>
                                    </p:anim>
                                  </p:childTnLst>
                                </p:cTn>
                              </p:par>
                            </p:childTnLst>
                          </p:cTn>
                        </p:par>
                      </p:childTnLst>
                    </p:cTn>
                  </p:par>
                  <p:par>
                    <p:cTn id="76" fill="hold" nodeType="clickPar">
                      <p:stCondLst>
                        <p:cond delay="indefinite"/>
                      </p:stCondLst>
                      <p:childTnLst>
                        <p:par>
                          <p:cTn id="77" fill="hold" nodeType="withGroup">
                            <p:stCondLst>
                              <p:cond delay="0"/>
                            </p:stCondLst>
                            <p:childTnLst>
                              <p:par>
                                <p:cTn id="78" presetID="24" presetClass="entr" presetSubtype="0" fill="hold" grpId="0" nodeType="clickEffect">
                                  <p:stCondLst>
                                    <p:cond delay="0"/>
                                  </p:stCondLst>
                                  <p:childTnLst>
                                    <p:set>
                                      <p:cBhvr>
                                        <p:cTn id="79" dur="1" fill="hold">
                                          <p:stCondLst>
                                            <p:cond delay="499"/>
                                          </p:stCondLst>
                                        </p:cTn>
                                        <p:tgtEl>
                                          <p:spTgt spid="32785">
                                            <p:txEl>
                                              <p:pRg st="2" end="2"/>
                                            </p:txEl>
                                          </p:spTgt>
                                        </p:tgtEl>
                                        <p:attrNameLst>
                                          <p:attrName>style.visibility</p:attrName>
                                        </p:attrNameLst>
                                      </p:cBhvr>
                                      <p:to>
                                        <p:strVal val="visible"/>
                                      </p:to>
                                    </p:set>
                                    <p:anim to="" calcmode="lin" valueType="num">
                                      <p:cBhvr>
                                        <p:cTn id="80" dur="1" fill="hold"/>
                                        <p:tgtEl>
                                          <p:spTgt spid="32785">
                                            <p:txEl>
                                              <p:pRg st="2" end="2"/>
                                            </p:txEl>
                                          </p:spTgt>
                                        </p:tgtEl>
                                        <p:attrNameLst>
                                          <p:attrName/>
                                        </p:attrNameLst>
                                      </p:cBhvr>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4" presetClass="entr" presetSubtype="0" fill="hold" nodeType="clickEffect">
                                  <p:stCondLst>
                                    <p:cond delay="0"/>
                                  </p:stCondLst>
                                  <p:childTnLst>
                                    <p:set>
                                      <p:cBhvr>
                                        <p:cTn id="84" dur="1" fill="hold">
                                          <p:stCondLst>
                                            <p:cond delay="499"/>
                                          </p:stCondLst>
                                        </p:cTn>
                                        <p:tgtEl>
                                          <p:spTgt spid="32786"/>
                                        </p:tgtEl>
                                        <p:attrNameLst>
                                          <p:attrName>style.visibility</p:attrName>
                                        </p:attrNameLst>
                                      </p:cBhvr>
                                      <p:to>
                                        <p:strVal val="visible"/>
                                      </p:to>
                                    </p:set>
                                    <p:anim to="" calcmode="lin" valueType="num">
                                      <p:cBhvr>
                                        <p:cTn id="85" dur="1" fill="hold"/>
                                        <p:tgtEl>
                                          <p:spTgt spid="32786"/>
                                        </p:tgtEl>
                                        <p:attrNameLst>
                                          <p:attrName/>
                                        </p:attrNameLst>
                                      </p:cBhvr>
                                    </p:anim>
                                  </p:childTnLst>
                                </p:cTn>
                              </p:par>
                            </p:childTnLst>
                          </p:cTn>
                        </p:par>
                      </p:childTnLst>
                    </p:cTn>
                  </p:par>
                  <p:par>
                    <p:cTn id="86" fill="hold" nodeType="clickPar">
                      <p:stCondLst>
                        <p:cond delay="indefinite"/>
                      </p:stCondLst>
                      <p:childTnLst>
                        <p:par>
                          <p:cTn id="87" fill="hold" nodeType="withGroup">
                            <p:stCondLst>
                              <p:cond delay="0"/>
                            </p:stCondLst>
                            <p:childTnLst>
                              <p:par>
                                <p:cTn id="88" presetID="24" presetClass="entr" presetSubtype="0" fill="hold" grpId="0" nodeType="clickEffect">
                                  <p:stCondLst>
                                    <p:cond delay="0"/>
                                  </p:stCondLst>
                                  <p:childTnLst>
                                    <p:set>
                                      <p:cBhvr>
                                        <p:cTn id="89" dur="1" fill="hold">
                                          <p:stCondLst>
                                            <p:cond delay="499"/>
                                          </p:stCondLst>
                                        </p:cTn>
                                        <p:tgtEl>
                                          <p:spTgt spid="32787">
                                            <p:txEl>
                                              <p:pRg st="0" end="0"/>
                                            </p:txEl>
                                          </p:spTgt>
                                        </p:tgtEl>
                                        <p:attrNameLst>
                                          <p:attrName>style.visibility</p:attrName>
                                        </p:attrNameLst>
                                      </p:cBhvr>
                                      <p:to>
                                        <p:strVal val="visible"/>
                                      </p:to>
                                    </p:set>
                                    <p:anim to="" calcmode="lin" valueType="num">
                                      <p:cBhvr>
                                        <p:cTn id="90" dur="1" fill="hold"/>
                                        <p:tgtEl>
                                          <p:spTgt spid="32787">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build="p" autoUpdateAnimBg="0"/>
      <p:bldP spid="32771" grpId="0" build="p" autoUpdateAnimBg="0"/>
      <p:bldP spid="32772" grpId="0" build="p" autoUpdateAnimBg="0"/>
      <p:bldP spid="32777" grpId="0" autoUpdateAnimBg="0"/>
      <p:bldP spid="32778" grpId="0" autoUpdateAnimBg="0"/>
      <p:bldP spid="32779" grpId="0" autoUpdateAnimBg="0"/>
      <p:bldP spid="32780" grpId="0" autoUpdateAnimBg="0"/>
      <p:bldP spid="32781" grpId="0" autoUpdateAnimBg="0"/>
      <p:bldP spid="32782" grpId="0" autoUpdateAnimBg="0"/>
      <p:bldP spid="32783" grpId="0" autoUpdateAnimBg="0"/>
      <p:bldP spid="32784" grpId="0" autoUpdateAnimBg="0"/>
      <p:bldP spid="32785" grpId="0" build="p" autoUpdateAnimBg="0"/>
      <p:bldP spid="32787"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33794" name="Text Box 2">
            <a:extLst>
              <a:ext uri="{FF2B5EF4-FFF2-40B4-BE49-F238E27FC236}">
                <a16:creationId xmlns:a16="http://schemas.microsoft.com/office/drawing/2014/main" id="{73B8D0DA-C4E1-4D65-877C-A19DBA5A7D37}"/>
              </a:ext>
            </a:extLst>
          </p:cNvPr>
          <p:cNvSpPr txBox="1">
            <a:spLocks noChangeArrowheads="1"/>
          </p:cNvSpPr>
          <p:nvPr/>
        </p:nvSpPr>
        <p:spPr bwMode="auto">
          <a:xfrm>
            <a:off x="3200400" y="457200"/>
            <a:ext cx="5715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When working with radioactive substances be sure to follow these simple safety procedures:</a:t>
            </a:r>
          </a:p>
        </p:txBody>
      </p:sp>
      <p:pic>
        <p:nvPicPr>
          <p:cNvPr id="33795" name="Picture 3">
            <a:extLst>
              <a:ext uri="{FF2B5EF4-FFF2-40B4-BE49-F238E27FC236}">
                <a16:creationId xmlns:a16="http://schemas.microsoft.com/office/drawing/2014/main" id="{E1D1524D-9D1F-4CB2-867C-EE76865A24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971800" cy="2090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6" name="Text Box 4">
            <a:extLst>
              <a:ext uri="{FF2B5EF4-FFF2-40B4-BE49-F238E27FC236}">
                <a16:creationId xmlns:a16="http://schemas.microsoft.com/office/drawing/2014/main" id="{C956E193-03C5-40AB-A0B2-A813E1916C89}"/>
              </a:ext>
            </a:extLst>
          </p:cNvPr>
          <p:cNvSpPr txBox="1">
            <a:spLocks noChangeArrowheads="1"/>
          </p:cNvSpPr>
          <p:nvPr/>
        </p:nvSpPr>
        <p:spPr bwMode="auto">
          <a:xfrm>
            <a:off x="0" y="3276600"/>
            <a:ext cx="9144000" cy="246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1.	Never point a radioactive source towards anyone (including 	yourself).</a:t>
            </a:r>
          </a:p>
          <a:p>
            <a:pPr>
              <a:spcBef>
                <a:spcPct val="50000"/>
              </a:spcBef>
            </a:pPr>
            <a:r>
              <a:rPr lang="en-GB" altLang="en-US" b="1"/>
              <a:t>2.	Always use forceps or tongs to handle sources.</a:t>
            </a:r>
          </a:p>
          <a:p>
            <a:pPr>
              <a:spcBef>
                <a:spcPct val="50000"/>
              </a:spcBef>
            </a:pPr>
            <a:r>
              <a:rPr lang="en-GB" altLang="en-US" b="1"/>
              <a:t>3.	Store sources in lead lined boxes.</a:t>
            </a:r>
          </a:p>
          <a:p>
            <a:pPr>
              <a:spcBef>
                <a:spcPct val="50000"/>
              </a:spcBef>
            </a:pPr>
            <a:r>
              <a:rPr lang="en-GB" altLang="en-US" b="1"/>
              <a:t>4.	Always label radioactive sources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499"/>
                                          </p:stCondLst>
                                        </p:cTn>
                                        <p:tgtEl>
                                          <p:spTgt spid="33795"/>
                                        </p:tgtEl>
                                        <p:attrNameLst>
                                          <p:attrName>style.visibility</p:attrName>
                                        </p:attrNameLst>
                                      </p:cBhvr>
                                      <p:to>
                                        <p:strVal val="visible"/>
                                      </p:to>
                                    </p:set>
                                    <p:anim to="" calcmode="lin" valueType="num">
                                      <p:cBhvr>
                                        <p:cTn id="7" dur="1" fill="hold"/>
                                        <p:tgtEl>
                                          <p:spTgt spid="33795"/>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33794"/>
                                        </p:tgtEl>
                                        <p:attrNameLst>
                                          <p:attrName>style.visibility</p:attrName>
                                        </p:attrNameLst>
                                      </p:cBhvr>
                                      <p:to>
                                        <p:strVal val="visible"/>
                                      </p:to>
                                    </p:set>
                                    <p:anim to="" calcmode="lin" valueType="num">
                                      <p:cBhvr>
                                        <p:cTn id="12" dur="1" fill="hold"/>
                                        <p:tgtEl>
                                          <p:spTgt spid="33794"/>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33796">
                                            <p:txEl>
                                              <p:pRg st="0" end="0"/>
                                            </p:txEl>
                                          </p:spTgt>
                                        </p:tgtEl>
                                        <p:attrNameLst>
                                          <p:attrName>style.visibility</p:attrName>
                                        </p:attrNameLst>
                                      </p:cBhvr>
                                      <p:to>
                                        <p:strVal val="visible"/>
                                      </p:to>
                                    </p:set>
                                    <p:anim to="" calcmode="lin" valueType="num">
                                      <p:cBhvr>
                                        <p:cTn id="17" dur="1" fill="hold"/>
                                        <p:tgtEl>
                                          <p:spTgt spid="33796">
                                            <p:txEl>
                                              <p:pRg st="0" end="0"/>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33796">
                                            <p:txEl>
                                              <p:pRg st="1" end="1"/>
                                            </p:txEl>
                                          </p:spTgt>
                                        </p:tgtEl>
                                        <p:attrNameLst>
                                          <p:attrName>style.visibility</p:attrName>
                                        </p:attrNameLst>
                                      </p:cBhvr>
                                      <p:to>
                                        <p:strVal val="visible"/>
                                      </p:to>
                                    </p:set>
                                    <p:anim to="" calcmode="lin" valueType="num">
                                      <p:cBhvr>
                                        <p:cTn id="22" dur="1" fill="hold"/>
                                        <p:tgtEl>
                                          <p:spTgt spid="33796">
                                            <p:txEl>
                                              <p:pRg st="1" end="1"/>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33796">
                                            <p:txEl>
                                              <p:pRg st="2" end="2"/>
                                            </p:txEl>
                                          </p:spTgt>
                                        </p:tgtEl>
                                        <p:attrNameLst>
                                          <p:attrName>style.visibility</p:attrName>
                                        </p:attrNameLst>
                                      </p:cBhvr>
                                      <p:to>
                                        <p:strVal val="visible"/>
                                      </p:to>
                                    </p:set>
                                    <p:anim to="" calcmode="lin" valueType="num">
                                      <p:cBhvr>
                                        <p:cTn id="27" dur="1" fill="hold"/>
                                        <p:tgtEl>
                                          <p:spTgt spid="33796">
                                            <p:txEl>
                                              <p:pRg st="2" end="2"/>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33796">
                                            <p:txEl>
                                              <p:pRg st="3" end="3"/>
                                            </p:txEl>
                                          </p:spTgt>
                                        </p:tgtEl>
                                        <p:attrNameLst>
                                          <p:attrName>style.visibility</p:attrName>
                                        </p:attrNameLst>
                                      </p:cBhvr>
                                      <p:to>
                                        <p:strVal val="visible"/>
                                      </p:to>
                                    </p:set>
                                    <p:anim to="" calcmode="lin" valueType="num">
                                      <p:cBhvr>
                                        <p:cTn id="32" dur="1" fill="hold"/>
                                        <p:tgtEl>
                                          <p:spTgt spid="33796">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autoUpdateAnimBg="0"/>
      <p:bldP spid="33796"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34818" name="Text Box 2">
            <a:extLst>
              <a:ext uri="{FF2B5EF4-FFF2-40B4-BE49-F238E27FC236}">
                <a16:creationId xmlns:a16="http://schemas.microsoft.com/office/drawing/2014/main" id="{69FAC6D9-3BD8-41EC-B25F-577FD642C9C5}"/>
              </a:ext>
            </a:extLst>
          </p:cNvPr>
          <p:cNvSpPr txBox="1">
            <a:spLocks noChangeArrowheads="1"/>
          </p:cNvSpPr>
          <p:nvPr/>
        </p:nvSpPr>
        <p:spPr bwMode="auto">
          <a:xfrm>
            <a:off x="0" y="228600"/>
            <a:ext cx="91440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Dose equivalent can be reduced by:</a:t>
            </a:r>
          </a:p>
          <a:p>
            <a:pPr>
              <a:spcBef>
                <a:spcPct val="50000"/>
              </a:spcBef>
            </a:pPr>
            <a:r>
              <a:rPr lang="en-GB" altLang="en-US" b="1"/>
              <a:t>1.	Shielding</a:t>
            </a:r>
          </a:p>
        </p:txBody>
      </p:sp>
      <p:sp>
        <p:nvSpPr>
          <p:cNvPr id="34819" name="Text Box 3">
            <a:extLst>
              <a:ext uri="{FF2B5EF4-FFF2-40B4-BE49-F238E27FC236}">
                <a16:creationId xmlns:a16="http://schemas.microsoft.com/office/drawing/2014/main" id="{ACDC5523-46F3-46CD-9568-297DAC48748E}"/>
              </a:ext>
            </a:extLst>
          </p:cNvPr>
          <p:cNvSpPr txBox="1">
            <a:spLocks noChangeArrowheads="1"/>
          </p:cNvSpPr>
          <p:nvPr/>
        </p:nvSpPr>
        <p:spPr bwMode="auto">
          <a:xfrm>
            <a:off x="0" y="1295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2.	Limiting the time of exposure</a:t>
            </a:r>
          </a:p>
        </p:txBody>
      </p:sp>
      <p:sp>
        <p:nvSpPr>
          <p:cNvPr id="34820" name="Text Box 4">
            <a:extLst>
              <a:ext uri="{FF2B5EF4-FFF2-40B4-BE49-F238E27FC236}">
                <a16:creationId xmlns:a16="http://schemas.microsoft.com/office/drawing/2014/main" id="{948ACD98-71A3-44DB-9D51-C131B1697787}"/>
              </a:ext>
            </a:extLst>
          </p:cNvPr>
          <p:cNvSpPr txBox="1">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3.	Increasing the distance from a source.</a:t>
            </a:r>
          </a:p>
        </p:txBody>
      </p:sp>
      <p:sp>
        <p:nvSpPr>
          <p:cNvPr id="34822" name="Text Box 6">
            <a:extLst>
              <a:ext uri="{FF2B5EF4-FFF2-40B4-BE49-F238E27FC236}">
                <a16:creationId xmlns:a16="http://schemas.microsoft.com/office/drawing/2014/main" id="{28DFF2A5-F8CF-4F56-8791-E3FC77CB5539}"/>
              </a:ext>
            </a:extLst>
          </p:cNvPr>
          <p:cNvSpPr txBox="1">
            <a:spLocks noChangeArrowheads="1"/>
          </p:cNvSpPr>
          <p:nvPr/>
        </p:nvSpPr>
        <p:spPr bwMode="auto">
          <a:xfrm>
            <a:off x="228600" y="3505200"/>
            <a:ext cx="6553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radioactive hazard sign looks like this</a:t>
            </a:r>
          </a:p>
        </p:txBody>
      </p:sp>
      <p:graphicFrame>
        <p:nvGraphicFramePr>
          <p:cNvPr id="34823" name="Object 7">
            <a:extLst>
              <a:ext uri="{FF2B5EF4-FFF2-40B4-BE49-F238E27FC236}">
                <a16:creationId xmlns:a16="http://schemas.microsoft.com/office/drawing/2014/main" id="{56BF5A55-4DC0-4A40-923D-AA7FB99CD82A}"/>
              </a:ext>
            </a:extLst>
          </p:cNvPr>
          <p:cNvGraphicFramePr>
            <a:graphicFrameLocks noChangeAspect="1"/>
          </p:cNvGraphicFramePr>
          <p:nvPr/>
        </p:nvGraphicFramePr>
        <p:xfrm>
          <a:off x="304800" y="4267200"/>
          <a:ext cx="2095500" cy="2095500"/>
        </p:xfrm>
        <a:graphic>
          <a:graphicData uri="http://schemas.openxmlformats.org/presentationml/2006/ole">
            <mc:AlternateContent xmlns:mc="http://schemas.openxmlformats.org/markup-compatibility/2006">
              <mc:Choice xmlns:v="urn:schemas-microsoft-com:vml" Requires="v">
                <p:oleObj spid="_x0000_s34825" name="Clip" r:id="rId3" imgW="685800" imgH="685800" progId="MS_ClipArt_Gallery.5">
                  <p:embed/>
                </p:oleObj>
              </mc:Choice>
              <mc:Fallback>
                <p:oleObj name="Clip" r:id="rId3" imgW="685800" imgH="685800" progId="MS_ClipArt_Gallery.5">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267200"/>
                        <a:ext cx="2095500" cy="2095500"/>
                      </a:xfrm>
                      <a:prstGeom prst="rect">
                        <a:avLst/>
                      </a:prstGeom>
                      <a:solidFill>
                        <a:srgbClr val="FF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24" name="Text Box 8">
            <a:extLst>
              <a:ext uri="{FF2B5EF4-FFF2-40B4-BE49-F238E27FC236}">
                <a16:creationId xmlns:a16="http://schemas.microsoft.com/office/drawing/2014/main" id="{5D081D98-F343-41B2-B881-87EAAD0C49B1}"/>
              </a:ext>
            </a:extLst>
          </p:cNvPr>
          <p:cNvSpPr txBox="1">
            <a:spLocks noChangeArrowheads="1"/>
          </p:cNvSpPr>
          <p:nvPr/>
        </p:nvSpPr>
        <p:spPr bwMode="auto">
          <a:xfrm>
            <a:off x="2743200" y="4724400"/>
            <a:ext cx="6096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This sign should be displayed wherever radioactive sources are stored and in areas where radioactive materials are used.</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4818">
                                            <p:txEl>
                                              <p:pRg st="0" end="0"/>
                                            </p:txEl>
                                          </p:spTgt>
                                        </p:tgtEl>
                                        <p:attrNameLst>
                                          <p:attrName>style.visibility</p:attrName>
                                        </p:attrNameLst>
                                      </p:cBhvr>
                                      <p:to>
                                        <p:strVal val="visible"/>
                                      </p:to>
                                    </p:set>
                                    <p:anim to="" calcmode="lin" valueType="num">
                                      <p:cBhvr>
                                        <p:cTn id="7" dur="1" fill="hold"/>
                                        <p:tgtEl>
                                          <p:spTgt spid="34818">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34818">
                                            <p:txEl>
                                              <p:pRg st="1" end="1"/>
                                            </p:txEl>
                                          </p:spTgt>
                                        </p:tgtEl>
                                        <p:attrNameLst>
                                          <p:attrName>style.visibility</p:attrName>
                                        </p:attrNameLst>
                                      </p:cBhvr>
                                      <p:to>
                                        <p:strVal val="visible"/>
                                      </p:to>
                                    </p:set>
                                    <p:anim to="" calcmode="lin" valueType="num">
                                      <p:cBhvr>
                                        <p:cTn id="12" dur="1" fill="hold"/>
                                        <p:tgtEl>
                                          <p:spTgt spid="34818">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34819"/>
                                        </p:tgtEl>
                                        <p:attrNameLst>
                                          <p:attrName>style.visibility</p:attrName>
                                        </p:attrNameLst>
                                      </p:cBhvr>
                                      <p:to>
                                        <p:strVal val="visible"/>
                                      </p:to>
                                    </p:set>
                                    <p:anim to="" calcmode="lin" valueType="num">
                                      <p:cBhvr>
                                        <p:cTn id="17" dur="1" fill="hold"/>
                                        <p:tgtEl>
                                          <p:spTgt spid="34819"/>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34820">
                                            <p:txEl>
                                              <p:pRg st="0" end="0"/>
                                            </p:txEl>
                                          </p:spTgt>
                                        </p:tgtEl>
                                        <p:attrNameLst>
                                          <p:attrName>style.visibility</p:attrName>
                                        </p:attrNameLst>
                                      </p:cBhvr>
                                      <p:to>
                                        <p:strVal val="visible"/>
                                      </p:to>
                                    </p:set>
                                    <p:anim to="" calcmode="lin" valueType="num">
                                      <p:cBhvr>
                                        <p:cTn id="22" dur="1" fill="hold"/>
                                        <p:tgtEl>
                                          <p:spTgt spid="34820">
                                            <p:txEl>
                                              <p:pRg st="0" end="0"/>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34822"/>
                                        </p:tgtEl>
                                        <p:attrNameLst>
                                          <p:attrName>style.visibility</p:attrName>
                                        </p:attrNameLst>
                                      </p:cBhvr>
                                      <p:to>
                                        <p:strVal val="visible"/>
                                      </p:to>
                                    </p:set>
                                    <p:anim to="" calcmode="lin" valueType="num">
                                      <p:cBhvr>
                                        <p:cTn id="27" dur="1" fill="hold"/>
                                        <p:tgtEl>
                                          <p:spTgt spid="34822"/>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nodeType="clickEffect">
                                  <p:stCondLst>
                                    <p:cond delay="0"/>
                                  </p:stCondLst>
                                  <p:childTnLst>
                                    <p:set>
                                      <p:cBhvr>
                                        <p:cTn id="31" dur="1" fill="hold">
                                          <p:stCondLst>
                                            <p:cond delay="499"/>
                                          </p:stCondLst>
                                        </p:cTn>
                                        <p:tgtEl>
                                          <p:spTgt spid="34823"/>
                                        </p:tgtEl>
                                        <p:attrNameLst>
                                          <p:attrName>style.visibility</p:attrName>
                                        </p:attrNameLst>
                                      </p:cBhvr>
                                      <p:to>
                                        <p:strVal val="visible"/>
                                      </p:to>
                                    </p:set>
                                    <p:anim to="" calcmode="lin" valueType="num">
                                      <p:cBhvr>
                                        <p:cTn id="32" dur="1" fill="hold"/>
                                        <p:tgtEl>
                                          <p:spTgt spid="34823"/>
                                        </p:tgtEl>
                                        <p:attrNameLst>
                                          <p:attrName/>
                                        </p:attrNameLst>
                                      </p:cBhvr>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4" presetClass="entr" presetSubtype="0" fill="hold" grpId="0" nodeType="clickEffect">
                                  <p:stCondLst>
                                    <p:cond delay="0"/>
                                  </p:stCondLst>
                                  <p:childTnLst>
                                    <p:set>
                                      <p:cBhvr>
                                        <p:cTn id="36" dur="1" fill="hold">
                                          <p:stCondLst>
                                            <p:cond delay="499"/>
                                          </p:stCondLst>
                                        </p:cTn>
                                        <p:tgtEl>
                                          <p:spTgt spid="34824"/>
                                        </p:tgtEl>
                                        <p:attrNameLst>
                                          <p:attrName>style.visibility</p:attrName>
                                        </p:attrNameLst>
                                      </p:cBhvr>
                                      <p:to>
                                        <p:strVal val="visible"/>
                                      </p:to>
                                    </p:set>
                                    <p:anim to="" calcmode="lin" valueType="num">
                                      <p:cBhvr>
                                        <p:cTn id="37" dur="1" fill="hold"/>
                                        <p:tgtEl>
                                          <p:spTgt spid="3482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build="p" autoUpdateAnimBg="0"/>
      <p:bldP spid="34819" grpId="0" autoUpdateAnimBg="0"/>
      <p:bldP spid="34820" grpId="0" build="p" autoUpdateAnimBg="0"/>
      <p:bldP spid="34822" grpId="0" autoUpdateAnimBg="0"/>
      <p:bldP spid="34824"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5842" name="Text Box 2">
            <a:extLst>
              <a:ext uri="{FF2B5EF4-FFF2-40B4-BE49-F238E27FC236}">
                <a16:creationId xmlns:a16="http://schemas.microsoft.com/office/drawing/2014/main" id="{2DF9AB6E-F003-4C87-9DF0-4BAA80AABF18}"/>
              </a:ext>
            </a:extLst>
          </p:cNvPr>
          <p:cNvSpPr txBox="1">
            <a:spLocks noChangeArrowheads="1"/>
          </p:cNvSpPr>
          <p:nvPr/>
        </p:nvSpPr>
        <p:spPr bwMode="auto">
          <a:xfrm>
            <a:off x="0" y="1524000"/>
            <a:ext cx="9144000" cy="204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b="1">
                <a:solidFill>
                  <a:srgbClr val="FF0000"/>
                </a:solidFill>
                <a:hlinkClick r:id="rId3" action="ppaction://hlinksldjump"/>
              </a:rPr>
              <a:t>Return to start of Radioactivity</a:t>
            </a:r>
            <a:endParaRPr lang="en-GB" altLang="en-US" sz="3200" b="1">
              <a:solidFill>
                <a:srgbClr val="FF0000"/>
              </a:solidFill>
            </a:endParaRPr>
          </a:p>
          <a:p>
            <a:pPr algn="ctr">
              <a:spcBef>
                <a:spcPct val="50000"/>
              </a:spcBef>
            </a:pPr>
            <a:endParaRPr lang="en-GB" altLang="en-US" sz="3200" b="1">
              <a:solidFill>
                <a:srgbClr val="FF0000"/>
              </a:solidFill>
            </a:endParaRPr>
          </a:p>
          <a:p>
            <a:pPr algn="ctr">
              <a:spcBef>
                <a:spcPct val="50000"/>
              </a:spcBef>
            </a:pPr>
            <a:r>
              <a:rPr lang="en-GB" altLang="en-US" sz="3200" b="1">
                <a:solidFill>
                  <a:srgbClr val="FF0000"/>
                </a:solidFill>
                <a:hlinkClick r:id="rId4" action="ppaction://hlinksldjump"/>
              </a:rPr>
              <a:t>Advance to next section</a:t>
            </a:r>
            <a:endParaRPr lang="en-GB" altLang="en-US" sz="3200" b="1">
              <a:solidFill>
                <a:srgbClr val="FF0000"/>
              </a:solidFill>
            </a:endParaRPr>
          </a:p>
        </p:txBody>
      </p:sp>
    </p:spTree>
  </p:cSld>
  <p:clrMapOvr>
    <a:overrideClrMapping bg1="lt1" tx1="dk1" bg2="lt2" tx2="dk2" accent1="accent1" accent2="accent2" accent3="accent3" accent4="accent4" accent5="accent5" accent6="accent6" hlink="hlink" folHlink="folHlink"/>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35842">
                                            <p:txEl>
                                              <p:pRg st="2" end="2"/>
                                            </p:txEl>
                                          </p:spTgt>
                                        </p:tgtEl>
                                        <p:attrNameLst>
                                          <p:attrName>style.visibility</p:attrName>
                                        </p:attrNameLst>
                                      </p:cBhvr>
                                      <p:to>
                                        <p:strVal val="visible"/>
                                      </p:to>
                                    </p:set>
                                    <p:anim calcmode="lin" valueType="num">
                                      <p:cBhvr>
                                        <p:cTn id="7" dur="1000" fill="hold"/>
                                        <p:tgtEl>
                                          <p:spTgt spid="35842">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35842">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35842">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5842">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15" presetClass="entr" presetSubtype="0" fill="hold" grpId="0" nodeType="afterEffect">
                                  <p:stCondLst>
                                    <p:cond delay="0"/>
                                  </p:stCondLst>
                                  <p:childTnLst>
                                    <p:set>
                                      <p:cBhvr>
                                        <p:cTn id="13" dur="1" fill="hold">
                                          <p:stCondLst>
                                            <p:cond delay="0"/>
                                          </p:stCondLst>
                                        </p:cTn>
                                        <p:tgtEl>
                                          <p:spTgt spid="35842">
                                            <p:txEl>
                                              <p:pRg st="0" end="0"/>
                                            </p:txEl>
                                          </p:spTgt>
                                        </p:tgtEl>
                                        <p:attrNameLst>
                                          <p:attrName>style.visibility</p:attrName>
                                        </p:attrNameLst>
                                      </p:cBhvr>
                                      <p:to>
                                        <p:strVal val="visible"/>
                                      </p:to>
                                    </p:set>
                                    <p:anim calcmode="lin" valueType="num">
                                      <p:cBhvr>
                                        <p:cTn id="14" dur="1000" fill="hold"/>
                                        <p:tgtEl>
                                          <p:spTgt spid="35842">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5842">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5842">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5842">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autoUpdateAnimBg="0" rev="1" advAuto="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6866" name="Text Box 2">
            <a:extLst>
              <a:ext uri="{FF2B5EF4-FFF2-40B4-BE49-F238E27FC236}">
                <a16:creationId xmlns:a16="http://schemas.microsoft.com/office/drawing/2014/main" id="{C3BE78A6-DC1E-4E9E-8423-C30894B28B9A}"/>
              </a:ext>
            </a:extLst>
          </p:cNvPr>
          <p:cNvSpPr txBox="1">
            <a:spLocks noChangeArrowheads="1"/>
          </p:cNvSpPr>
          <p:nvPr/>
        </p:nvSpPr>
        <p:spPr bwMode="auto">
          <a:xfrm>
            <a:off x="0" y="1524000"/>
            <a:ext cx="9144000" cy="204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b="1">
                <a:solidFill>
                  <a:srgbClr val="FF0000"/>
                </a:solidFill>
                <a:hlinkClick r:id="rId3" action="ppaction://hlinksldjump"/>
              </a:rPr>
              <a:t>Return to start of Radioactivity</a:t>
            </a:r>
            <a:endParaRPr lang="en-GB" altLang="en-US" sz="3200" b="1">
              <a:solidFill>
                <a:srgbClr val="FF0000"/>
              </a:solidFill>
            </a:endParaRPr>
          </a:p>
          <a:p>
            <a:pPr algn="ctr">
              <a:spcBef>
                <a:spcPct val="50000"/>
              </a:spcBef>
            </a:pPr>
            <a:endParaRPr lang="en-GB" altLang="en-US" sz="3200" b="1">
              <a:solidFill>
                <a:srgbClr val="FF0000"/>
              </a:solidFill>
            </a:endParaRPr>
          </a:p>
          <a:p>
            <a:pPr algn="ctr">
              <a:spcBef>
                <a:spcPct val="50000"/>
              </a:spcBef>
            </a:pPr>
            <a:r>
              <a:rPr lang="en-GB" altLang="en-US" sz="3200" b="1">
                <a:solidFill>
                  <a:srgbClr val="FF0000"/>
                </a:solidFill>
                <a:hlinkClick r:id="rId4" action="ppaction://hlinksldjump"/>
              </a:rPr>
              <a:t>Advance to next section</a:t>
            </a:r>
            <a:endParaRPr lang="en-GB" altLang="en-US" sz="3200" b="1">
              <a:solidFill>
                <a:srgbClr val="FF0000"/>
              </a:solidFill>
            </a:endParaRPr>
          </a:p>
        </p:txBody>
      </p:sp>
    </p:spTree>
  </p:cSld>
  <p:clrMapOvr>
    <a:overrideClrMapping bg1="lt1" tx1="dk1" bg2="lt2" tx2="dk2" accent1="accent1" accent2="accent2" accent3="accent3" accent4="accent4" accent5="accent5" accent6="accent6" hlink="hlink" folHlink="folHlink"/>
  </p:clrMapOvr>
  <p:transition advClick="0"/>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37890" name="Text Box 2">
            <a:extLst>
              <a:ext uri="{FF2B5EF4-FFF2-40B4-BE49-F238E27FC236}">
                <a16:creationId xmlns:a16="http://schemas.microsoft.com/office/drawing/2014/main" id="{D7F1F531-B543-4E36-B1F6-A06F110554F3}"/>
              </a:ext>
            </a:extLst>
          </p:cNvPr>
          <p:cNvSpPr txBox="1">
            <a:spLocks noChangeArrowheads="1"/>
          </p:cNvSpPr>
          <p:nvPr/>
        </p:nvSpPr>
        <p:spPr bwMode="auto">
          <a:xfrm>
            <a:off x="0" y="0"/>
            <a:ext cx="914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b="1">
                <a:solidFill>
                  <a:schemeClr val="accent1"/>
                </a:solidFill>
                <a:latin typeface="Tempus Sans ITC" panose="04020404030D07020202" pitchFamily="82" charset="0"/>
              </a:rPr>
              <a:t>Nuclear Reactors</a:t>
            </a:r>
          </a:p>
        </p:txBody>
      </p:sp>
      <p:graphicFrame>
        <p:nvGraphicFramePr>
          <p:cNvPr id="37891" name="Object 3">
            <a:extLst>
              <a:ext uri="{FF2B5EF4-FFF2-40B4-BE49-F238E27FC236}">
                <a16:creationId xmlns:a16="http://schemas.microsoft.com/office/drawing/2014/main" id="{3956D509-E2D4-4F70-B886-1EE1078730C3}"/>
              </a:ext>
            </a:extLst>
          </p:cNvPr>
          <p:cNvGraphicFramePr>
            <a:graphicFrameLocks noChangeAspect="1"/>
          </p:cNvGraphicFramePr>
          <p:nvPr/>
        </p:nvGraphicFramePr>
        <p:xfrm>
          <a:off x="304800" y="609600"/>
          <a:ext cx="2555875" cy="2667000"/>
        </p:xfrm>
        <a:graphic>
          <a:graphicData uri="http://schemas.openxmlformats.org/presentationml/2006/ole">
            <mc:AlternateContent xmlns:mc="http://schemas.openxmlformats.org/markup-compatibility/2006">
              <mc:Choice xmlns:v="urn:schemas-microsoft-com:vml" Requires="v">
                <p:oleObj spid="_x0000_s37894" name="Clip" r:id="rId3" imgW="1095480" imgH="1143000" progId="MS_ClipArt_Gallery.5">
                  <p:embed/>
                </p:oleObj>
              </mc:Choice>
              <mc:Fallback>
                <p:oleObj name="Clip" r:id="rId3" imgW="1095480" imgH="1143000" progId="MS_ClipArt_Gallery.5">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9600"/>
                        <a:ext cx="2555875"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7892" name="Text Box 4">
            <a:extLst>
              <a:ext uri="{FF2B5EF4-FFF2-40B4-BE49-F238E27FC236}">
                <a16:creationId xmlns:a16="http://schemas.microsoft.com/office/drawing/2014/main" id="{D7230C6E-BEEE-4B98-8378-9ECF831FCB82}"/>
              </a:ext>
            </a:extLst>
          </p:cNvPr>
          <p:cNvSpPr txBox="1">
            <a:spLocks noChangeArrowheads="1"/>
          </p:cNvSpPr>
          <p:nvPr/>
        </p:nvSpPr>
        <p:spPr bwMode="auto">
          <a:xfrm>
            <a:off x="2971800" y="762000"/>
            <a:ext cx="5867400" cy="246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There are advantages for using nuclear power for the generation of electricity.</a:t>
            </a:r>
          </a:p>
          <a:p>
            <a:pPr>
              <a:spcBef>
                <a:spcPct val="50000"/>
              </a:spcBef>
            </a:pPr>
            <a:endParaRPr lang="en-GB" altLang="en-US" b="1"/>
          </a:p>
          <a:p>
            <a:r>
              <a:rPr lang="en-GB" altLang="en-US" b="1"/>
              <a:t>Fossil fuels are running out, so nuclear power provides a convenient way of meeting our electrical energy needs.</a:t>
            </a:r>
          </a:p>
        </p:txBody>
      </p:sp>
      <p:sp>
        <p:nvSpPr>
          <p:cNvPr id="37893" name="Text Box 5">
            <a:extLst>
              <a:ext uri="{FF2B5EF4-FFF2-40B4-BE49-F238E27FC236}">
                <a16:creationId xmlns:a16="http://schemas.microsoft.com/office/drawing/2014/main" id="{FD961DC1-219A-4A0A-B9E1-DB39CADDD520}"/>
              </a:ext>
            </a:extLst>
          </p:cNvPr>
          <p:cNvSpPr txBox="1">
            <a:spLocks noChangeArrowheads="1"/>
          </p:cNvSpPr>
          <p:nvPr/>
        </p:nvSpPr>
        <p:spPr bwMode="auto">
          <a:xfrm>
            <a:off x="0" y="3505200"/>
            <a:ext cx="8915400"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A nuclear power station needs very little fuel compared with a coal or oil-fired power station.</a:t>
            </a:r>
          </a:p>
          <a:p>
            <a:pPr>
              <a:spcBef>
                <a:spcPct val="50000"/>
              </a:spcBef>
            </a:pPr>
            <a:r>
              <a:rPr lang="en-GB" altLang="en-US" b="1"/>
              <a:t>One tonne of uranium provides 25000 times as much energy as one tonne of coal.</a:t>
            </a:r>
          </a:p>
          <a:p>
            <a:pPr>
              <a:spcBef>
                <a:spcPct val="50000"/>
              </a:spcBef>
            </a:pPr>
            <a:r>
              <a:rPr lang="en-GB" altLang="en-US" b="1"/>
              <a:t>Nuclear fuel does not pollute the atmosphere.  Fossil fuels fill the air with carbon dioxide and sulphur dioxide when they burn.  These gases are the cause of acid rain.</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7890"/>
                                        </p:tgtEl>
                                        <p:attrNameLst>
                                          <p:attrName>style.visibility</p:attrName>
                                        </p:attrNameLst>
                                      </p:cBhvr>
                                      <p:to>
                                        <p:strVal val="visible"/>
                                      </p:to>
                                    </p:set>
                                    <p:anim to="" calcmode="lin" valueType="num">
                                      <p:cBhvr>
                                        <p:cTn id="7" dur="1" fill="hold"/>
                                        <p:tgtEl>
                                          <p:spTgt spid="37890"/>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499"/>
                                          </p:stCondLst>
                                        </p:cTn>
                                        <p:tgtEl>
                                          <p:spTgt spid="37891"/>
                                        </p:tgtEl>
                                        <p:attrNameLst>
                                          <p:attrName>style.visibility</p:attrName>
                                        </p:attrNameLst>
                                      </p:cBhvr>
                                      <p:to>
                                        <p:strVal val="visible"/>
                                      </p:to>
                                    </p:set>
                                    <p:anim to="" calcmode="lin" valueType="num">
                                      <p:cBhvr>
                                        <p:cTn id="12" dur="1" fill="hold"/>
                                        <p:tgtEl>
                                          <p:spTgt spid="37891"/>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37892">
                                            <p:txEl>
                                              <p:pRg st="0" end="0"/>
                                            </p:txEl>
                                          </p:spTgt>
                                        </p:tgtEl>
                                        <p:attrNameLst>
                                          <p:attrName>style.visibility</p:attrName>
                                        </p:attrNameLst>
                                      </p:cBhvr>
                                      <p:to>
                                        <p:strVal val="visible"/>
                                      </p:to>
                                    </p:set>
                                    <p:anim to="" calcmode="lin" valueType="num">
                                      <p:cBhvr>
                                        <p:cTn id="17" dur="1" fill="hold"/>
                                        <p:tgtEl>
                                          <p:spTgt spid="37892">
                                            <p:txEl>
                                              <p:pRg st="0" end="0"/>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37892">
                                            <p:txEl>
                                              <p:pRg st="2" end="2"/>
                                            </p:txEl>
                                          </p:spTgt>
                                        </p:tgtEl>
                                        <p:attrNameLst>
                                          <p:attrName>style.visibility</p:attrName>
                                        </p:attrNameLst>
                                      </p:cBhvr>
                                      <p:to>
                                        <p:strVal val="visible"/>
                                      </p:to>
                                    </p:set>
                                    <p:anim to="" calcmode="lin" valueType="num">
                                      <p:cBhvr>
                                        <p:cTn id="22" dur="1" fill="hold"/>
                                        <p:tgtEl>
                                          <p:spTgt spid="37892">
                                            <p:txEl>
                                              <p:pRg st="2" end="2"/>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37893">
                                            <p:txEl>
                                              <p:pRg st="0" end="0"/>
                                            </p:txEl>
                                          </p:spTgt>
                                        </p:tgtEl>
                                        <p:attrNameLst>
                                          <p:attrName>style.visibility</p:attrName>
                                        </p:attrNameLst>
                                      </p:cBhvr>
                                      <p:to>
                                        <p:strVal val="visible"/>
                                      </p:to>
                                    </p:set>
                                    <p:anim to="" calcmode="lin" valueType="num">
                                      <p:cBhvr>
                                        <p:cTn id="27" dur="1" fill="hold"/>
                                        <p:tgtEl>
                                          <p:spTgt spid="37893">
                                            <p:txEl>
                                              <p:pRg st="0" end="0"/>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37893">
                                            <p:txEl>
                                              <p:pRg st="1" end="1"/>
                                            </p:txEl>
                                          </p:spTgt>
                                        </p:tgtEl>
                                        <p:attrNameLst>
                                          <p:attrName>style.visibility</p:attrName>
                                        </p:attrNameLst>
                                      </p:cBhvr>
                                      <p:to>
                                        <p:strVal val="visible"/>
                                      </p:to>
                                    </p:set>
                                    <p:anim to="" calcmode="lin" valueType="num">
                                      <p:cBhvr>
                                        <p:cTn id="32" dur="1" fill="hold"/>
                                        <p:tgtEl>
                                          <p:spTgt spid="37893">
                                            <p:txEl>
                                              <p:pRg st="1" end="1"/>
                                            </p:txEl>
                                          </p:spTgt>
                                        </p:tgtEl>
                                        <p:attrNameLst>
                                          <p:attrName/>
                                        </p:attrNameLst>
                                      </p:cBhvr>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4" presetClass="entr" presetSubtype="0" fill="hold" grpId="0" nodeType="clickEffect">
                                  <p:stCondLst>
                                    <p:cond delay="0"/>
                                  </p:stCondLst>
                                  <p:childTnLst>
                                    <p:set>
                                      <p:cBhvr>
                                        <p:cTn id="36" dur="1" fill="hold">
                                          <p:stCondLst>
                                            <p:cond delay="499"/>
                                          </p:stCondLst>
                                        </p:cTn>
                                        <p:tgtEl>
                                          <p:spTgt spid="37893">
                                            <p:txEl>
                                              <p:pRg st="2" end="2"/>
                                            </p:txEl>
                                          </p:spTgt>
                                        </p:tgtEl>
                                        <p:attrNameLst>
                                          <p:attrName>style.visibility</p:attrName>
                                        </p:attrNameLst>
                                      </p:cBhvr>
                                      <p:to>
                                        <p:strVal val="visible"/>
                                      </p:to>
                                    </p:set>
                                    <p:anim to="" calcmode="lin" valueType="num">
                                      <p:cBhvr>
                                        <p:cTn id="37" dur="1" fill="hold"/>
                                        <p:tgtEl>
                                          <p:spTgt spid="3789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2" grpId="0" build="p" autoUpdateAnimBg="0"/>
      <p:bldP spid="37893"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graphicFrame>
        <p:nvGraphicFramePr>
          <p:cNvPr id="38914" name="Object 2">
            <a:extLst>
              <a:ext uri="{FF2B5EF4-FFF2-40B4-BE49-F238E27FC236}">
                <a16:creationId xmlns:a16="http://schemas.microsoft.com/office/drawing/2014/main" id="{9D5E1135-3990-4AA2-8D52-42F53BB500EF}"/>
              </a:ext>
            </a:extLst>
          </p:cNvPr>
          <p:cNvGraphicFramePr>
            <a:graphicFrameLocks noChangeAspect="1"/>
          </p:cNvGraphicFramePr>
          <p:nvPr/>
        </p:nvGraphicFramePr>
        <p:xfrm>
          <a:off x="6262688" y="304800"/>
          <a:ext cx="2462212" cy="2667000"/>
        </p:xfrm>
        <a:graphic>
          <a:graphicData uri="http://schemas.openxmlformats.org/presentationml/2006/ole">
            <mc:AlternateContent xmlns:mc="http://schemas.openxmlformats.org/markup-compatibility/2006">
              <mc:Choice xmlns:v="urn:schemas-microsoft-com:vml" Requires="v">
                <p:oleObj spid="_x0000_s38917" name="Clip" r:id="rId3" imgW="1257480" imgH="1362240" progId="MS_ClipArt_Gallery.5">
                  <p:embed/>
                </p:oleObj>
              </mc:Choice>
              <mc:Fallback>
                <p:oleObj name="Clip" r:id="rId3" imgW="1257480" imgH="1362240" progId="MS_ClipArt_Gallery.5">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2688" y="304800"/>
                        <a:ext cx="2462212"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8915" name="Text Box 3">
            <a:extLst>
              <a:ext uri="{FF2B5EF4-FFF2-40B4-BE49-F238E27FC236}">
                <a16:creationId xmlns:a16="http://schemas.microsoft.com/office/drawing/2014/main" id="{F653495A-A309-40D1-9CDB-B9C49EDF96B3}"/>
              </a:ext>
            </a:extLst>
          </p:cNvPr>
          <p:cNvSpPr txBox="1">
            <a:spLocks noChangeArrowheads="1"/>
          </p:cNvSpPr>
          <p:nvPr/>
        </p:nvSpPr>
        <p:spPr bwMode="auto">
          <a:xfrm>
            <a:off x="0" y="381000"/>
            <a:ext cx="6324600" cy="246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However there are disadvantages of using nuclear power for the generation of electricity.</a:t>
            </a:r>
          </a:p>
          <a:p>
            <a:pPr>
              <a:spcBef>
                <a:spcPct val="100000"/>
              </a:spcBef>
            </a:pPr>
            <a:r>
              <a:rPr lang="en-GB" altLang="en-US" b="1"/>
              <a:t>A serious accident in a nuclear power station is of disastrous consequence.</a:t>
            </a:r>
          </a:p>
          <a:p>
            <a:pPr>
              <a:spcBef>
                <a:spcPct val="50000"/>
              </a:spcBef>
            </a:pPr>
            <a:r>
              <a:rPr lang="en-GB" altLang="en-US" b="1"/>
              <a:t>The Chernobyl disaster is an example of this.</a:t>
            </a:r>
          </a:p>
        </p:txBody>
      </p:sp>
      <p:sp>
        <p:nvSpPr>
          <p:cNvPr id="38916" name="Text Box 4">
            <a:extLst>
              <a:ext uri="{FF2B5EF4-FFF2-40B4-BE49-F238E27FC236}">
                <a16:creationId xmlns:a16="http://schemas.microsoft.com/office/drawing/2014/main" id="{D03C40FB-FFEE-4E1B-B067-F7CC0C9E1D7A}"/>
              </a:ext>
            </a:extLst>
          </p:cNvPr>
          <p:cNvSpPr txBox="1">
            <a:spLocks noChangeArrowheads="1"/>
          </p:cNvSpPr>
          <p:nvPr/>
        </p:nvSpPr>
        <p:spPr bwMode="auto">
          <a:xfrm>
            <a:off x="0" y="3581400"/>
            <a:ext cx="91440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Nuclear power stations produce radioactive waste, this waste can be very difficult to dispose of safely.</a:t>
            </a:r>
          </a:p>
          <a:p>
            <a:pPr>
              <a:spcBef>
                <a:spcPct val="50000"/>
              </a:spcBef>
            </a:pPr>
            <a:endParaRPr lang="en-GB" altLang="en-US" b="1"/>
          </a:p>
          <a:p>
            <a:pPr>
              <a:spcBef>
                <a:spcPct val="50000"/>
              </a:spcBef>
            </a:pPr>
            <a:r>
              <a:rPr lang="en-GB" altLang="en-US" b="1"/>
              <a:t>After twenty or thirty years the nuclear power stations themselves will have to be demolished and disposed of appropriately.</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499"/>
                                          </p:stCondLst>
                                        </p:cTn>
                                        <p:tgtEl>
                                          <p:spTgt spid="38914"/>
                                        </p:tgtEl>
                                        <p:attrNameLst>
                                          <p:attrName>style.visibility</p:attrName>
                                        </p:attrNameLst>
                                      </p:cBhvr>
                                      <p:to>
                                        <p:strVal val="visible"/>
                                      </p:to>
                                    </p:set>
                                    <p:anim to="" calcmode="lin" valueType="num">
                                      <p:cBhvr>
                                        <p:cTn id="7" dur="1" fill="hold"/>
                                        <p:tgtEl>
                                          <p:spTgt spid="38914"/>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38915">
                                            <p:txEl>
                                              <p:pRg st="0" end="0"/>
                                            </p:txEl>
                                          </p:spTgt>
                                        </p:tgtEl>
                                        <p:attrNameLst>
                                          <p:attrName>style.visibility</p:attrName>
                                        </p:attrNameLst>
                                      </p:cBhvr>
                                      <p:to>
                                        <p:strVal val="visible"/>
                                      </p:to>
                                    </p:set>
                                    <p:anim to="" calcmode="lin" valueType="num">
                                      <p:cBhvr>
                                        <p:cTn id="12" dur="1" fill="hold"/>
                                        <p:tgtEl>
                                          <p:spTgt spid="38915">
                                            <p:txEl>
                                              <p:pRg st="0" end="0"/>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38915">
                                            <p:txEl>
                                              <p:pRg st="1" end="1"/>
                                            </p:txEl>
                                          </p:spTgt>
                                        </p:tgtEl>
                                        <p:attrNameLst>
                                          <p:attrName>style.visibility</p:attrName>
                                        </p:attrNameLst>
                                      </p:cBhvr>
                                      <p:to>
                                        <p:strVal val="visible"/>
                                      </p:to>
                                    </p:set>
                                    <p:anim to="" calcmode="lin" valueType="num">
                                      <p:cBhvr>
                                        <p:cTn id="17" dur="1" fill="hold"/>
                                        <p:tgtEl>
                                          <p:spTgt spid="38915">
                                            <p:txEl>
                                              <p:pRg st="1" end="1"/>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38915">
                                            <p:txEl>
                                              <p:pRg st="2" end="2"/>
                                            </p:txEl>
                                          </p:spTgt>
                                        </p:tgtEl>
                                        <p:attrNameLst>
                                          <p:attrName>style.visibility</p:attrName>
                                        </p:attrNameLst>
                                      </p:cBhvr>
                                      <p:to>
                                        <p:strVal val="visible"/>
                                      </p:to>
                                    </p:set>
                                    <p:anim to="" calcmode="lin" valueType="num">
                                      <p:cBhvr>
                                        <p:cTn id="22" dur="1" fill="hold"/>
                                        <p:tgtEl>
                                          <p:spTgt spid="38915">
                                            <p:txEl>
                                              <p:pRg st="2" end="2"/>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38916">
                                            <p:txEl>
                                              <p:pRg st="0" end="0"/>
                                            </p:txEl>
                                          </p:spTgt>
                                        </p:tgtEl>
                                        <p:attrNameLst>
                                          <p:attrName>style.visibility</p:attrName>
                                        </p:attrNameLst>
                                      </p:cBhvr>
                                      <p:to>
                                        <p:strVal val="visible"/>
                                      </p:to>
                                    </p:set>
                                    <p:anim to="" calcmode="lin" valueType="num">
                                      <p:cBhvr>
                                        <p:cTn id="27" dur="1" fill="hold"/>
                                        <p:tgtEl>
                                          <p:spTgt spid="38916">
                                            <p:txEl>
                                              <p:pRg st="0" end="0"/>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38916">
                                            <p:txEl>
                                              <p:pRg st="2" end="2"/>
                                            </p:txEl>
                                          </p:spTgt>
                                        </p:tgtEl>
                                        <p:attrNameLst>
                                          <p:attrName>style.visibility</p:attrName>
                                        </p:attrNameLst>
                                      </p:cBhvr>
                                      <p:to>
                                        <p:strVal val="visible"/>
                                      </p:to>
                                    </p:set>
                                    <p:anim to="" calcmode="lin" valueType="num">
                                      <p:cBhvr>
                                        <p:cTn id="32" dur="1" fill="hold"/>
                                        <p:tgtEl>
                                          <p:spTgt spid="38916">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P spid="38916"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39938" name="Text Box 2">
            <a:extLst>
              <a:ext uri="{FF2B5EF4-FFF2-40B4-BE49-F238E27FC236}">
                <a16:creationId xmlns:a16="http://schemas.microsoft.com/office/drawing/2014/main" id="{1C64DA37-BD14-4F10-A5E5-68B882CE7F7C}"/>
              </a:ext>
            </a:extLst>
          </p:cNvPr>
          <p:cNvSpPr txBox="1">
            <a:spLocks noChangeArrowheads="1"/>
          </p:cNvSpPr>
          <p:nvPr/>
        </p:nvSpPr>
        <p:spPr bwMode="auto">
          <a:xfrm>
            <a:off x="0" y="0"/>
            <a:ext cx="9144000"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Energy is produced in a nuclear reactor by a process called “fission”.</a:t>
            </a:r>
          </a:p>
          <a:p>
            <a:pPr>
              <a:spcBef>
                <a:spcPct val="50000"/>
              </a:spcBef>
            </a:pPr>
            <a:endParaRPr lang="en-GB" altLang="en-US" b="1"/>
          </a:p>
          <a:p>
            <a:pPr>
              <a:spcBef>
                <a:spcPct val="50000"/>
              </a:spcBef>
            </a:pPr>
            <a:r>
              <a:rPr lang="en-GB" altLang="en-US" b="1"/>
              <a:t>Fission is when the nucleus of a radioactive atom is hit by a neutron which causes the nucleus to split.</a:t>
            </a:r>
          </a:p>
          <a:p>
            <a:pPr>
              <a:spcBef>
                <a:spcPct val="50000"/>
              </a:spcBef>
            </a:pPr>
            <a:endParaRPr lang="en-GB" altLang="en-US" b="1"/>
          </a:p>
          <a:p>
            <a:pPr>
              <a:spcBef>
                <a:spcPct val="50000"/>
              </a:spcBef>
            </a:pPr>
            <a:r>
              <a:rPr lang="en-GB" altLang="en-US" b="1"/>
              <a:t>As the nucleus splits it emits energy and it also usually emits another 3 neutrons.</a:t>
            </a:r>
          </a:p>
        </p:txBody>
      </p:sp>
      <p:pic>
        <p:nvPicPr>
          <p:cNvPr id="39939" name="Picture 3">
            <a:extLst>
              <a:ext uri="{FF2B5EF4-FFF2-40B4-BE49-F238E27FC236}">
                <a16:creationId xmlns:a16="http://schemas.microsoft.com/office/drawing/2014/main" id="{A591C041-4179-4F09-AD0E-FEEB616F8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572000"/>
            <a:ext cx="149225" cy="14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0" name="Picture 4">
            <a:extLst>
              <a:ext uri="{FF2B5EF4-FFF2-40B4-BE49-F238E27FC236}">
                <a16:creationId xmlns:a16="http://schemas.microsoft.com/office/drawing/2014/main" id="{91B1D8A7-8B48-4D30-A0A6-81218C1855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4038600"/>
            <a:ext cx="1230313" cy="123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41" name="Text Box 5">
            <a:extLst>
              <a:ext uri="{FF2B5EF4-FFF2-40B4-BE49-F238E27FC236}">
                <a16:creationId xmlns:a16="http://schemas.microsoft.com/office/drawing/2014/main" id="{5167F393-0B6B-449E-967B-5AFDA0C39EC3}"/>
              </a:ext>
            </a:extLst>
          </p:cNvPr>
          <p:cNvSpPr txBox="1">
            <a:spLocks noChangeArrowheads="1"/>
          </p:cNvSpPr>
          <p:nvPr/>
        </p:nvSpPr>
        <p:spPr bwMode="auto">
          <a:xfrm>
            <a:off x="0" y="49530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neutron</a:t>
            </a:r>
          </a:p>
        </p:txBody>
      </p:sp>
      <p:sp>
        <p:nvSpPr>
          <p:cNvPr id="39942" name="Text Box 6">
            <a:extLst>
              <a:ext uri="{FF2B5EF4-FFF2-40B4-BE49-F238E27FC236}">
                <a16:creationId xmlns:a16="http://schemas.microsoft.com/office/drawing/2014/main" id="{85CF2A43-CD1C-457D-9ED8-44012ED26ED7}"/>
              </a:ext>
            </a:extLst>
          </p:cNvPr>
          <p:cNvSpPr txBox="1">
            <a:spLocks noChangeArrowheads="1"/>
          </p:cNvSpPr>
          <p:nvPr/>
        </p:nvSpPr>
        <p:spPr bwMode="auto">
          <a:xfrm>
            <a:off x="2514600" y="5334000"/>
            <a:ext cx="1600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Uranium nucleus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9938">
                                            <p:txEl>
                                              <p:pRg st="0" end="0"/>
                                            </p:txEl>
                                          </p:spTgt>
                                        </p:tgtEl>
                                        <p:attrNameLst>
                                          <p:attrName>style.visibility</p:attrName>
                                        </p:attrNameLst>
                                      </p:cBhvr>
                                      <p:to>
                                        <p:strVal val="visible"/>
                                      </p:to>
                                    </p:set>
                                    <p:anim to="" calcmode="lin" valueType="num">
                                      <p:cBhvr>
                                        <p:cTn id="7" dur="1" fill="hold"/>
                                        <p:tgtEl>
                                          <p:spTgt spid="39938">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39938">
                                            <p:txEl>
                                              <p:pRg st="2" end="2"/>
                                            </p:txEl>
                                          </p:spTgt>
                                        </p:tgtEl>
                                        <p:attrNameLst>
                                          <p:attrName>style.visibility</p:attrName>
                                        </p:attrNameLst>
                                      </p:cBhvr>
                                      <p:to>
                                        <p:strVal val="visible"/>
                                      </p:to>
                                    </p:set>
                                    <p:anim to="" calcmode="lin" valueType="num">
                                      <p:cBhvr>
                                        <p:cTn id="12" dur="1" fill="hold"/>
                                        <p:tgtEl>
                                          <p:spTgt spid="39938">
                                            <p:txEl>
                                              <p:pRg st="2" end="2"/>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39938">
                                            <p:txEl>
                                              <p:pRg st="4" end="4"/>
                                            </p:txEl>
                                          </p:spTgt>
                                        </p:tgtEl>
                                        <p:attrNameLst>
                                          <p:attrName>style.visibility</p:attrName>
                                        </p:attrNameLst>
                                      </p:cBhvr>
                                      <p:to>
                                        <p:strVal val="visible"/>
                                      </p:to>
                                    </p:set>
                                    <p:anim to="" calcmode="lin" valueType="num">
                                      <p:cBhvr>
                                        <p:cTn id="17" dur="1" fill="hold"/>
                                        <p:tgtEl>
                                          <p:spTgt spid="39938">
                                            <p:txEl>
                                              <p:pRg st="4" end="4"/>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499"/>
                                          </p:stCondLst>
                                        </p:cTn>
                                        <p:tgtEl>
                                          <p:spTgt spid="39939"/>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499"/>
                                          </p:stCondLst>
                                        </p:cTn>
                                        <p:tgtEl>
                                          <p:spTgt spid="39940"/>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24" presetClass="entr" presetSubtype="0" fill="hold" grpId="0" nodeType="clickEffect">
                                  <p:stCondLst>
                                    <p:cond delay="0"/>
                                  </p:stCondLst>
                                  <p:childTnLst>
                                    <p:set>
                                      <p:cBhvr>
                                        <p:cTn id="29" dur="1" fill="hold">
                                          <p:stCondLst>
                                            <p:cond delay="499"/>
                                          </p:stCondLst>
                                        </p:cTn>
                                        <p:tgtEl>
                                          <p:spTgt spid="39941"/>
                                        </p:tgtEl>
                                        <p:attrNameLst>
                                          <p:attrName>style.visibility</p:attrName>
                                        </p:attrNameLst>
                                      </p:cBhvr>
                                      <p:to>
                                        <p:strVal val="visible"/>
                                      </p:to>
                                    </p:set>
                                    <p:anim to="" calcmode="lin" valueType="num">
                                      <p:cBhvr>
                                        <p:cTn id="30" dur="1" fill="hold"/>
                                        <p:tgtEl>
                                          <p:spTgt spid="39941"/>
                                        </p:tgtEl>
                                        <p:attrNameLst>
                                          <p:attrName/>
                                        </p:attrNameLst>
                                      </p:cBhvr>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4" presetClass="entr" presetSubtype="0" fill="hold" grpId="0" nodeType="clickEffect">
                                  <p:stCondLst>
                                    <p:cond delay="0"/>
                                  </p:stCondLst>
                                  <p:childTnLst>
                                    <p:set>
                                      <p:cBhvr>
                                        <p:cTn id="34" dur="1" fill="hold">
                                          <p:stCondLst>
                                            <p:cond delay="499"/>
                                          </p:stCondLst>
                                        </p:cTn>
                                        <p:tgtEl>
                                          <p:spTgt spid="39942"/>
                                        </p:tgtEl>
                                        <p:attrNameLst>
                                          <p:attrName>style.visibility</p:attrName>
                                        </p:attrNameLst>
                                      </p:cBhvr>
                                      <p:to>
                                        <p:strVal val="visible"/>
                                      </p:to>
                                    </p:set>
                                    <p:anim to="" calcmode="lin" valueType="num">
                                      <p:cBhvr>
                                        <p:cTn id="35" dur="1" fill="hold"/>
                                        <p:tgtEl>
                                          <p:spTgt spid="3994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autoUpdateAnimBg="0"/>
      <p:bldP spid="39941" grpId="0" autoUpdateAnimBg="0"/>
      <p:bldP spid="39942"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40962" name="Text Box 2">
            <a:extLst>
              <a:ext uri="{FF2B5EF4-FFF2-40B4-BE49-F238E27FC236}">
                <a16:creationId xmlns:a16="http://schemas.microsoft.com/office/drawing/2014/main" id="{0C11B0F6-AF34-4301-BFD7-6B50B321C2EE}"/>
              </a:ext>
            </a:extLst>
          </p:cNvPr>
          <p:cNvSpPr txBox="1">
            <a:spLocks noChangeArrowheads="1"/>
          </p:cNvSpPr>
          <p:nvPr/>
        </p:nvSpPr>
        <p:spPr bwMode="auto">
          <a:xfrm>
            <a:off x="0" y="0"/>
            <a:ext cx="9144000"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Energy is produced in a nuclear reactor by a process called “fission”.</a:t>
            </a:r>
          </a:p>
          <a:p>
            <a:pPr>
              <a:spcBef>
                <a:spcPct val="50000"/>
              </a:spcBef>
            </a:pPr>
            <a:endParaRPr lang="en-GB" altLang="en-US" b="1"/>
          </a:p>
          <a:p>
            <a:pPr>
              <a:spcBef>
                <a:spcPct val="50000"/>
              </a:spcBef>
            </a:pPr>
            <a:r>
              <a:rPr lang="en-GB" altLang="en-US" b="1"/>
              <a:t>Fission is when the nucleus of a radioactive atom is hit by a neutron which causes the nucleus to split.</a:t>
            </a:r>
          </a:p>
          <a:p>
            <a:pPr>
              <a:spcBef>
                <a:spcPct val="50000"/>
              </a:spcBef>
            </a:pPr>
            <a:endParaRPr lang="en-GB" altLang="en-US" b="1"/>
          </a:p>
          <a:p>
            <a:pPr>
              <a:spcBef>
                <a:spcPct val="50000"/>
              </a:spcBef>
            </a:pPr>
            <a:r>
              <a:rPr lang="en-GB" altLang="en-US" b="1"/>
              <a:t>As the nucleus splits it emits energy and it also usually emits another 3 neutrons.</a:t>
            </a:r>
          </a:p>
        </p:txBody>
      </p:sp>
      <p:pic>
        <p:nvPicPr>
          <p:cNvPr id="40963" name="Picture 3">
            <a:extLst>
              <a:ext uri="{FF2B5EF4-FFF2-40B4-BE49-F238E27FC236}">
                <a16:creationId xmlns:a16="http://schemas.microsoft.com/office/drawing/2014/main" id="{46429EBD-87CB-4C75-856E-E72FD3A79B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4038600"/>
            <a:ext cx="1230313" cy="123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4" name="Picture 4">
            <a:extLst>
              <a:ext uri="{FF2B5EF4-FFF2-40B4-BE49-F238E27FC236}">
                <a16:creationId xmlns:a16="http://schemas.microsoft.com/office/drawing/2014/main" id="{677BD0A9-FE95-4C49-9C07-A81A7E0ABD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4648200"/>
            <a:ext cx="149225" cy="14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advTm="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nodeType="afterEffect">
                                  <p:stCondLst>
                                    <p:cond delay="0"/>
                                  </p:stCondLst>
                                  <p:childTnLst>
                                    <p:set>
                                      <p:cBhvr>
                                        <p:cTn id="6" dur="1" fill="hold">
                                          <p:stCondLst>
                                            <p:cond delay="0"/>
                                          </p:stCondLst>
                                        </p:cTn>
                                        <p:tgtEl>
                                          <p:spTgt spid="40964"/>
                                        </p:tgtEl>
                                        <p:attrNameLst>
                                          <p:attrName>style.visibility</p:attrName>
                                        </p:attrNameLst>
                                      </p:cBhvr>
                                      <p:to>
                                        <p:strVal val="visible"/>
                                      </p:to>
                                    </p:set>
                                    <p:anim calcmode="lin" valueType="num">
                                      <p:cBhvr additive="base">
                                        <p:cTn id="7" dur="5000" fill="hold"/>
                                        <p:tgtEl>
                                          <p:spTgt spid="40964"/>
                                        </p:tgtEl>
                                        <p:attrNameLst>
                                          <p:attrName>ppt_x</p:attrName>
                                        </p:attrNameLst>
                                      </p:cBhvr>
                                      <p:tavLst>
                                        <p:tav tm="0">
                                          <p:val>
                                            <p:strVal val="0-#ppt_w/2"/>
                                          </p:val>
                                        </p:tav>
                                        <p:tav tm="100000">
                                          <p:val>
                                            <p:strVal val="#ppt_x"/>
                                          </p:val>
                                        </p:tav>
                                      </p:tavLst>
                                    </p:anim>
                                    <p:anim calcmode="lin" valueType="num">
                                      <p:cBhvr additive="base">
                                        <p:cTn id="8" dur="5000" fill="hold"/>
                                        <p:tgtEl>
                                          <p:spTgt spid="4096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6146" name="Text Box 2">
            <a:extLst>
              <a:ext uri="{FF2B5EF4-FFF2-40B4-BE49-F238E27FC236}">
                <a16:creationId xmlns:a16="http://schemas.microsoft.com/office/drawing/2014/main" id="{9BF09A6A-DF86-43F4-B5A2-1C9942510BB8}"/>
              </a:ext>
            </a:extLst>
          </p:cNvPr>
          <p:cNvSpPr txBox="1">
            <a:spLocks noChangeArrowheads="1"/>
          </p:cNvSpPr>
          <p:nvPr/>
        </p:nvSpPr>
        <p:spPr bwMode="auto">
          <a:xfrm>
            <a:off x="6248400" y="325438"/>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Electron (-)</a:t>
            </a:r>
          </a:p>
        </p:txBody>
      </p:sp>
      <p:pic>
        <p:nvPicPr>
          <p:cNvPr id="6147" name="Picture 3">
            <a:extLst>
              <a:ext uri="{FF2B5EF4-FFF2-40B4-BE49-F238E27FC236}">
                <a16:creationId xmlns:a16="http://schemas.microsoft.com/office/drawing/2014/main" id="{DD34F119-B8DD-419F-AEE6-ACE5F385C7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6825" y="249238"/>
            <a:ext cx="4168775" cy="417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8" name="Text Box 4">
            <a:extLst>
              <a:ext uri="{FF2B5EF4-FFF2-40B4-BE49-F238E27FC236}">
                <a16:creationId xmlns:a16="http://schemas.microsoft.com/office/drawing/2014/main" id="{4F343A80-CD7C-4A53-A5A0-2B02FD4433F6}"/>
              </a:ext>
            </a:extLst>
          </p:cNvPr>
          <p:cNvSpPr txBox="1">
            <a:spLocks noChangeArrowheads="1"/>
          </p:cNvSpPr>
          <p:nvPr/>
        </p:nvSpPr>
        <p:spPr bwMode="auto">
          <a:xfrm>
            <a:off x="304800" y="858838"/>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Proton(+)</a:t>
            </a:r>
          </a:p>
        </p:txBody>
      </p:sp>
      <p:sp>
        <p:nvSpPr>
          <p:cNvPr id="6149" name="Line 5">
            <a:extLst>
              <a:ext uri="{FF2B5EF4-FFF2-40B4-BE49-F238E27FC236}">
                <a16:creationId xmlns:a16="http://schemas.microsoft.com/office/drawing/2014/main" id="{5B60372D-CE73-44F9-9402-A618B34C286D}"/>
              </a:ext>
            </a:extLst>
          </p:cNvPr>
          <p:cNvSpPr>
            <a:spLocks noChangeShapeType="1"/>
          </p:cNvSpPr>
          <p:nvPr/>
        </p:nvSpPr>
        <p:spPr bwMode="auto">
          <a:xfrm>
            <a:off x="1676400" y="1239838"/>
            <a:ext cx="266700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50" name="Text Box 6">
            <a:extLst>
              <a:ext uri="{FF2B5EF4-FFF2-40B4-BE49-F238E27FC236}">
                <a16:creationId xmlns:a16="http://schemas.microsoft.com/office/drawing/2014/main" id="{566603AD-4145-4BAE-9F1E-AA346478595E}"/>
              </a:ext>
            </a:extLst>
          </p:cNvPr>
          <p:cNvSpPr txBox="1">
            <a:spLocks noChangeArrowheads="1"/>
          </p:cNvSpPr>
          <p:nvPr/>
        </p:nvSpPr>
        <p:spPr bwMode="auto">
          <a:xfrm>
            <a:off x="1143000" y="2763838"/>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Neutron</a:t>
            </a:r>
          </a:p>
        </p:txBody>
      </p:sp>
      <p:sp>
        <p:nvSpPr>
          <p:cNvPr id="6151" name="Line 7">
            <a:extLst>
              <a:ext uri="{FF2B5EF4-FFF2-40B4-BE49-F238E27FC236}">
                <a16:creationId xmlns:a16="http://schemas.microsoft.com/office/drawing/2014/main" id="{B47A7DC1-467D-488F-AEB8-AF1CA11869B6}"/>
              </a:ext>
            </a:extLst>
          </p:cNvPr>
          <p:cNvSpPr>
            <a:spLocks noChangeShapeType="1"/>
          </p:cNvSpPr>
          <p:nvPr/>
        </p:nvSpPr>
        <p:spPr bwMode="auto">
          <a:xfrm flipV="1">
            <a:off x="2286000" y="2382838"/>
            <a:ext cx="1905000" cy="68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52" name="Line 8">
            <a:extLst>
              <a:ext uri="{FF2B5EF4-FFF2-40B4-BE49-F238E27FC236}">
                <a16:creationId xmlns:a16="http://schemas.microsoft.com/office/drawing/2014/main" id="{87BA24C8-68CE-486E-A19D-7CA049000BDF}"/>
              </a:ext>
            </a:extLst>
          </p:cNvPr>
          <p:cNvSpPr>
            <a:spLocks noChangeShapeType="1"/>
          </p:cNvSpPr>
          <p:nvPr/>
        </p:nvSpPr>
        <p:spPr bwMode="auto">
          <a:xfrm flipH="1">
            <a:off x="5715000" y="630238"/>
            <a:ext cx="6096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53" name="Text Box 9">
            <a:extLst>
              <a:ext uri="{FF2B5EF4-FFF2-40B4-BE49-F238E27FC236}">
                <a16:creationId xmlns:a16="http://schemas.microsoft.com/office/drawing/2014/main" id="{99E849BF-80FF-482F-86AC-BD36E4E682AF}"/>
              </a:ext>
            </a:extLst>
          </p:cNvPr>
          <p:cNvSpPr txBox="1">
            <a:spLocks noChangeArrowheads="1"/>
          </p:cNvSpPr>
          <p:nvPr/>
        </p:nvSpPr>
        <p:spPr bwMode="auto">
          <a:xfrm>
            <a:off x="0" y="5029200"/>
            <a:ext cx="8839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This atom has as many positive protons as it has negative electrons it is therefore overall neutral.</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p:cTn id="7" dur="1000" fill="hold"/>
                                        <p:tgtEl>
                                          <p:spTgt spid="6147"/>
                                        </p:tgtEl>
                                        <p:attrNameLst>
                                          <p:attrName>ppt_w</p:attrName>
                                        </p:attrNameLst>
                                      </p:cBhvr>
                                      <p:tavLst>
                                        <p:tav tm="0">
                                          <p:val>
                                            <p:fltVal val="0"/>
                                          </p:val>
                                        </p:tav>
                                        <p:tav tm="100000">
                                          <p:val>
                                            <p:strVal val="#ppt_w"/>
                                          </p:val>
                                        </p:tav>
                                      </p:tavLst>
                                    </p:anim>
                                    <p:anim calcmode="lin" valueType="num">
                                      <p:cBhvr>
                                        <p:cTn id="8" dur="1000" fill="hold"/>
                                        <p:tgtEl>
                                          <p:spTgt spid="6147"/>
                                        </p:tgtEl>
                                        <p:attrNameLst>
                                          <p:attrName>ppt_h</p:attrName>
                                        </p:attrNameLst>
                                      </p:cBhvr>
                                      <p:tavLst>
                                        <p:tav tm="0">
                                          <p:val>
                                            <p:fltVal val="0"/>
                                          </p:val>
                                        </p:tav>
                                        <p:tav tm="100000">
                                          <p:val>
                                            <p:strVal val="#ppt_h"/>
                                          </p:val>
                                        </p:tav>
                                      </p:tavLst>
                                    </p:anim>
                                    <p:anim calcmode="lin" valueType="num">
                                      <p:cBhvr>
                                        <p:cTn id="9" dur="1000" fill="hold"/>
                                        <p:tgtEl>
                                          <p:spTgt spid="614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14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6146"/>
                                        </p:tgtEl>
                                        <p:attrNameLst>
                                          <p:attrName>style.visibility</p:attrName>
                                        </p:attrNameLst>
                                      </p:cBhvr>
                                      <p:to>
                                        <p:strVal val="visible"/>
                                      </p:to>
                                    </p:set>
                                    <p:anim calcmode="lin" valueType="num">
                                      <p:cBhvr additive="base">
                                        <p:cTn id="15" dur="500" fill="hold"/>
                                        <p:tgtEl>
                                          <p:spTgt spid="6146"/>
                                        </p:tgtEl>
                                        <p:attrNameLst>
                                          <p:attrName>ppt_x</p:attrName>
                                        </p:attrNameLst>
                                      </p:cBhvr>
                                      <p:tavLst>
                                        <p:tav tm="0">
                                          <p:val>
                                            <p:strVal val="0-#ppt_w/2"/>
                                          </p:val>
                                        </p:tav>
                                        <p:tav tm="100000">
                                          <p:val>
                                            <p:strVal val="#ppt_x"/>
                                          </p:val>
                                        </p:tav>
                                      </p:tavLst>
                                    </p:anim>
                                    <p:anim calcmode="lin" valueType="num">
                                      <p:cBhvr additive="base">
                                        <p:cTn id="16" dur="500" fill="hold"/>
                                        <p:tgtEl>
                                          <p:spTgt spid="6146"/>
                                        </p:tgtEl>
                                        <p:attrNameLst>
                                          <p:attrName>ppt_y</p:attrName>
                                        </p:attrNameLst>
                                      </p:cBhvr>
                                      <p:tavLst>
                                        <p:tav tm="0">
                                          <p:val>
                                            <p:strVal val="#ppt_y"/>
                                          </p:val>
                                        </p:tav>
                                        <p:tav tm="100000">
                                          <p:val>
                                            <p:strVal val="#ppt_y"/>
                                          </p:val>
                                        </p:tav>
                                      </p:tavLst>
                                    </p:anim>
                                  </p:childTnLst>
                                </p:cTn>
                              </p:par>
                            </p:childTnLst>
                          </p:cTn>
                        </p:par>
                        <p:par>
                          <p:cTn id="17" fill="hold" nodeType="afterGroup">
                            <p:stCondLst>
                              <p:cond delay="500"/>
                            </p:stCondLst>
                            <p:childTnLst>
                              <p:par>
                                <p:cTn id="18" presetID="2" presetClass="entr" presetSubtype="8" fill="hold" nodeType="afterEffect">
                                  <p:stCondLst>
                                    <p:cond delay="0"/>
                                  </p:stCondLst>
                                  <p:childTnLst>
                                    <p:set>
                                      <p:cBhvr>
                                        <p:cTn id="19" dur="1" fill="hold">
                                          <p:stCondLst>
                                            <p:cond delay="0"/>
                                          </p:stCondLst>
                                        </p:cTn>
                                        <p:tgtEl>
                                          <p:spTgt spid="6152"/>
                                        </p:tgtEl>
                                        <p:attrNameLst>
                                          <p:attrName>style.visibility</p:attrName>
                                        </p:attrNameLst>
                                      </p:cBhvr>
                                      <p:to>
                                        <p:strVal val="visible"/>
                                      </p:to>
                                    </p:set>
                                    <p:anim calcmode="lin" valueType="num">
                                      <p:cBhvr additive="base">
                                        <p:cTn id="20" dur="500" fill="hold"/>
                                        <p:tgtEl>
                                          <p:spTgt spid="6152"/>
                                        </p:tgtEl>
                                        <p:attrNameLst>
                                          <p:attrName>ppt_x</p:attrName>
                                        </p:attrNameLst>
                                      </p:cBhvr>
                                      <p:tavLst>
                                        <p:tav tm="0">
                                          <p:val>
                                            <p:strVal val="0-#ppt_w/2"/>
                                          </p:val>
                                        </p:tav>
                                        <p:tav tm="100000">
                                          <p:val>
                                            <p:strVal val="#ppt_x"/>
                                          </p:val>
                                        </p:tav>
                                      </p:tavLst>
                                    </p:anim>
                                    <p:anim calcmode="lin" valueType="num">
                                      <p:cBhvr additive="base">
                                        <p:cTn id="21" dur="500" fill="hold"/>
                                        <p:tgtEl>
                                          <p:spTgt spid="6152"/>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6148"/>
                                        </p:tgtEl>
                                        <p:attrNameLst>
                                          <p:attrName>style.visibility</p:attrName>
                                        </p:attrNameLst>
                                      </p:cBhvr>
                                      <p:to>
                                        <p:strVal val="visible"/>
                                      </p:to>
                                    </p:set>
                                    <p:anim calcmode="lin" valueType="num">
                                      <p:cBhvr additive="base">
                                        <p:cTn id="26" dur="500" fill="hold"/>
                                        <p:tgtEl>
                                          <p:spTgt spid="6148"/>
                                        </p:tgtEl>
                                        <p:attrNameLst>
                                          <p:attrName>ppt_x</p:attrName>
                                        </p:attrNameLst>
                                      </p:cBhvr>
                                      <p:tavLst>
                                        <p:tav tm="0">
                                          <p:val>
                                            <p:strVal val="0-#ppt_w/2"/>
                                          </p:val>
                                        </p:tav>
                                        <p:tav tm="100000">
                                          <p:val>
                                            <p:strVal val="#ppt_x"/>
                                          </p:val>
                                        </p:tav>
                                      </p:tavLst>
                                    </p:anim>
                                    <p:anim calcmode="lin" valueType="num">
                                      <p:cBhvr additive="base">
                                        <p:cTn id="27" dur="500" fill="hold"/>
                                        <p:tgtEl>
                                          <p:spTgt spid="6148"/>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500"/>
                            </p:stCondLst>
                            <p:childTnLst>
                              <p:par>
                                <p:cTn id="29" presetID="2" presetClass="entr" presetSubtype="8" fill="hold" nodeType="afterEffect">
                                  <p:stCondLst>
                                    <p:cond delay="0"/>
                                  </p:stCondLst>
                                  <p:childTnLst>
                                    <p:set>
                                      <p:cBhvr>
                                        <p:cTn id="30" dur="1" fill="hold">
                                          <p:stCondLst>
                                            <p:cond delay="0"/>
                                          </p:stCondLst>
                                        </p:cTn>
                                        <p:tgtEl>
                                          <p:spTgt spid="6149"/>
                                        </p:tgtEl>
                                        <p:attrNameLst>
                                          <p:attrName>style.visibility</p:attrName>
                                        </p:attrNameLst>
                                      </p:cBhvr>
                                      <p:to>
                                        <p:strVal val="visible"/>
                                      </p:to>
                                    </p:set>
                                    <p:anim calcmode="lin" valueType="num">
                                      <p:cBhvr additive="base">
                                        <p:cTn id="31" dur="500" fill="hold"/>
                                        <p:tgtEl>
                                          <p:spTgt spid="6149"/>
                                        </p:tgtEl>
                                        <p:attrNameLst>
                                          <p:attrName>ppt_x</p:attrName>
                                        </p:attrNameLst>
                                      </p:cBhvr>
                                      <p:tavLst>
                                        <p:tav tm="0">
                                          <p:val>
                                            <p:strVal val="0-#ppt_w/2"/>
                                          </p:val>
                                        </p:tav>
                                        <p:tav tm="100000">
                                          <p:val>
                                            <p:strVal val="#ppt_x"/>
                                          </p:val>
                                        </p:tav>
                                      </p:tavLst>
                                    </p:anim>
                                    <p:anim calcmode="lin" valueType="num">
                                      <p:cBhvr additive="base">
                                        <p:cTn id="32" dur="500" fill="hold"/>
                                        <p:tgtEl>
                                          <p:spTgt spid="6149"/>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150"/>
                                        </p:tgtEl>
                                        <p:attrNameLst>
                                          <p:attrName>style.visibility</p:attrName>
                                        </p:attrNameLst>
                                      </p:cBhvr>
                                      <p:to>
                                        <p:strVal val="visible"/>
                                      </p:to>
                                    </p:set>
                                    <p:anim calcmode="lin" valueType="num">
                                      <p:cBhvr additive="base">
                                        <p:cTn id="37" dur="500" fill="hold"/>
                                        <p:tgtEl>
                                          <p:spTgt spid="6150"/>
                                        </p:tgtEl>
                                        <p:attrNameLst>
                                          <p:attrName>ppt_x</p:attrName>
                                        </p:attrNameLst>
                                      </p:cBhvr>
                                      <p:tavLst>
                                        <p:tav tm="0">
                                          <p:val>
                                            <p:strVal val="0-#ppt_w/2"/>
                                          </p:val>
                                        </p:tav>
                                        <p:tav tm="100000">
                                          <p:val>
                                            <p:strVal val="#ppt_x"/>
                                          </p:val>
                                        </p:tav>
                                      </p:tavLst>
                                    </p:anim>
                                    <p:anim calcmode="lin" valueType="num">
                                      <p:cBhvr additive="base">
                                        <p:cTn id="38" dur="500" fill="hold"/>
                                        <p:tgtEl>
                                          <p:spTgt spid="6150"/>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500"/>
                            </p:stCondLst>
                            <p:childTnLst>
                              <p:par>
                                <p:cTn id="40" presetID="2" presetClass="entr" presetSubtype="8" fill="hold" nodeType="afterEffect">
                                  <p:stCondLst>
                                    <p:cond delay="0"/>
                                  </p:stCondLst>
                                  <p:childTnLst>
                                    <p:set>
                                      <p:cBhvr>
                                        <p:cTn id="41" dur="1" fill="hold">
                                          <p:stCondLst>
                                            <p:cond delay="0"/>
                                          </p:stCondLst>
                                        </p:cTn>
                                        <p:tgtEl>
                                          <p:spTgt spid="6151"/>
                                        </p:tgtEl>
                                        <p:attrNameLst>
                                          <p:attrName>style.visibility</p:attrName>
                                        </p:attrNameLst>
                                      </p:cBhvr>
                                      <p:to>
                                        <p:strVal val="visible"/>
                                      </p:to>
                                    </p:set>
                                    <p:anim calcmode="lin" valueType="num">
                                      <p:cBhvr additive="base">
                                        <p:cTn id="42" dur="500" fill="hold"/>
                                        <p:tgtEl>
                                          <p:spTgt spid="6151"/>
                                        </p:tgtEl>
                                        <p:attrNameLst>
                                          <p:attrName>ppt_x</p:attrName>
                                        </p:attrNameLst>
                                      </p:cBhvr>
                                      <p:tavLst>
                                        <p:tav tm="0">
                                          <p:val>
                                            <p:strVal val="0-#ppt_w/2"/>
                                          </p:val>
                                        </p:tav>
                                        <p:tav tm="100000">
                                          <p:val>
                                            <p:strVal val="#ppt_x"/>
                                          </p:val>
                                        </p:tav>
                                      </p:tavLst>
                                    </p:anim>
                                    <p:anim calcmode="lin" valueType="num">
                                      <p:cBhvr additive="base">
                                        <p:cTn id="43" dur="500" fill="hold"/>
                                        <p:tgtEl>
                                          <p:spTgt spid="6151"/>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6153">
                                            <p:txEl>
                                              <p:pRg st="0" end="0"/>
                                            </p:txEl>
                                          </p:spTgt>
                                        </p:tgtEl>
                                        <p:attrNameLst>
                                          <p:attrName>style.visibility</p:attrName>
                                        </p:attrNameLst>
                                      </p:cBhvr>
                                      <p:to>
                                        <p:strVal val="visible"/>
                                      </p:to>
                                    </p:set>
                                    <p:anim calcmode="lin" valueType="num">
                                      <p:cBhvr additive="base">
                                        <p:cTn id="48" dur="500" fill="hold"/>
                                        <p:tgtEl>
                                          <p:spTgt spid="6153">
                                            <p:txEl>
                                              <p:pRg st="0" end="0"/>
                                            </p:tx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615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utoUpdateAnimBg="0"/>
      <p:bldP spid="6148" grpId="0" autoUpdateAnimBg="0"/>
      <p:bldP spid="6150" grpId="0" autoUpdateAnimBg="0"/>
      <p:bldP spid="6153"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41986" name="Text Box 2">
            <a:extLst>
              <a:ext uri="{FF2B5EF4-FFF2-40B4-BE49-F238E27FC236}">
                <a16:creationId xmlns:a16="http://schemas.microsoft.com/office/drawing/2014/main" id="{54B49C7D-27FF-420D-AE35-7B563FCD91FB}"/>
              </a:ext>
            </a:extLst>
          </p:cNvPr>
          <p:cNvSpPr txBox="1">
            <a:spLocks noChangeArrowheads="1"/>
          </p:cNvSpPr>
          <p:nvPr/>
        </p:nvSpPr>
        <p:spPr bwMode="auto">
          <a:xfrm>
            <a:off x="0" y="0"/>
            <a:ext cx="9144000"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Energy is produced in a nuclear reactor by a process called “fission”.</a:t>
            </a:r>
          </a:p>
          <a:p>
            <a:pPr>
              <a:spcBef>
                <a:spcPct val="50000"/>
              </a:spcBef>
            </a:pPr>
            <a:endParaRPr lang="en-GB" altLang="en-US" b="1"/>
          </a:p>
          <a:p>
            <a:pPr>
              <a:spcBef>
                <a:spcPct val="50000"/>
              </a:spcBef>
            </a:pPr>
            <a:r>
              <a:rPr lang="en-GB" altLang="en-US" b="1"/>
              <a:t>Fission is when the nucleus of a radioactive atom is hit by a neutron which causes the nucleus to split.</a:t>
            </a:r>
          </a:p>
          <a:p>
            <a:pPr>
              <a:spcBef>
                <a:spcPct val="50000"/>
              </a:spcBef>
            </a:pPr>
            <a:endParaRPr lang="en-GB" altLang="en-US" b="1"/>
          </a:p>
          <a:p>
            <a:pPr>
              <a:spcBef>
                <a:spcPct val="50000"/>
              </a:spcBef>
            </a:pPr>
            <a:r>
              <a:rPr lang="en-GB" altLang="en-US" b="1"/>
              <a:t>As the nucleus splits it emits energy and it also usually emits another 3 neutrons.</a:t>
            </a:r>
          </a:p>
        </p:txBody>
      </p:sp>
      <p:pic>
        <p:nvPicPr>
          <p:cNvPr id="41987" name="Picture 3">
            <a:extLst>
              <a:ext uri="{FF2B5EF4-FFF2-40B4-BE49-F238E27FC236}">
                <a16:creationId xmlns:a16="http://schemas.microsoft.com/office/drawing/2014/main" id="{5DF28320-8125-4B3D-8D54-B44418DF26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429000"/>
            <a:ext cx="1649413" cy="280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88" name="Line 4">
            <a:extLst>
              <a:ext uri="{FF2B5EF4-FFF2-40B4-BE49-F238E27FC236}">
                <a16:creationId xmlns:a16="http://schemas.microsoft.com/office/drawing/2014/main" id="{052927DE-1B52-4880-AFA2-D1CD6C0444EF}"/>
              </a:ext>
            </a:extLst>
          </p:cNvPr>
          <p:cNvSpPr>
            <a:spLocks noChangeShapeType="1"/>
          </p:cNvSpPr>
          <p:nvPr/>
        </p:nvSpPr>
        <p:spPr bwMode="auto">
          <a:xfrm rot="-1313798">
            <a:off x="4267200" y="3962400"/>
            <a:ext cx="1066800" cy="1588"/>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989" name="Line 5">
            <a:extLst>
              <a:ext uri="{FF2B5EF4-FFF2-40B4-BE49-F238E27FC236}">
                <a16:creationId xmlns:a16="http://schemas.microsoft.com/office/drawing/2014/main" id="{4C34E8DF-18B1-4DB2-B98A-6C4A53AC3C43}"/>
              </a:ext>
            </a:extLst>
          </p:cNvPr>
          <p:cNvSpPr>
            <a:spLocks noChangeShapeType="1"/>
          </p:cNvSpPr>
          <p:nvPr/>
        </p:nvSpPr>
        <p:spPr bwMode="auto">
          <a:xfrm>
            <a:off x="4343400" y="4800600"/>
            <a:ext cx="11430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990" name="Line 6">
            <a:extLst>
              <a:ext uri="{FF2B5EF4-FFF2-40B4-BE49-F238E27FC236}">
                <a16:creationId xmlns:a16="http://schemas.microsoft.com/office/drawing/2014/main" id="{3591F375-48DB-456C-A327-24DE7AE4F41C}"/>
              </a:ext>
            </a:extLst>
          </p:cNvPr>
          <p:cNvSpPr>
            <a:spLocks noChangeShapeType="1"/>
          </p:cNvSpPr>
          <p:nvPr/>
        </p:nvSpPr>
        <p:spPr bwMode="auto">
          <a:xfrm rot="1106097">
            <a:off x="4267200" y="5562600"/>
            <a:ext cx="1066800" cy="1588"/>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991" name="Text Box 7">
            <a:extLst>
              <a:ext uri="{FF2B5EF4-FFF2-40B4-BE49-F238E27FC236}">
                <a16:creationId xmlns:a16="http://schemas.microsoft.com/office/drawing/2014/main" id="{61919FA1-F85B-497E-AB6F-99B5ECBC2DB2}"/>
              </a:ext>
            </a:extLst>
          </p:cNvPr>
          <p:cNvSpPr txBox="1">
            <a:spLocks noChangeArrowheads="1"/>
          </p:cNvSpPr>
          <p:nvPr/>
        </p:nvSpPr>
        <p:spPr bwMode="auto">
          <a:xfrm>
            <a:off x="1447800" y="4495800"/>
            <a:ext cx="114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Energy</a:t>
            </a:r>
          </a:p>
        </p:txBody>
      </p:sp>
      <p:sp>
        <p:nvSpPr>
          <p:cNvPr id="41992" name="Text Box 8">
            <a:extLst>
              <a:ext uri="{FF2B5EF4-FFF2-40B4-BE49-F238E27FC236}">
                <a16:creationId xmlns:a16="http://schemas.microsoft.com/office/drawing/2014/main" id="{C2575514-995A-4905-98CD-0043A0008361}"/>
              </a:ext>
            </a:extLst>
          </p:cNvPr>
          <p:cNvSpPr txBox="1">
            <a:spLocks noChangeArrowheads="1"/>
          </p:cNvSpPr>
          <p:nvPr/>
        </p:nvSpPr>
        <p:spPr bwMode="auto">
          <a:xfrm>
            <a:off x="4267200" y="5715000"/>
            <a:ext cx="2514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neutrons</a:t>
            </a:r>
          </a:p>
        </p:txBody>
      </p:sp>
      <p:sp>
        <p:nvSpPr>
          <p:cNvPr id="41993" name="Text Box 9">
            <a:extLst>
              <a:ext uri="{FF2B5EF4-FFF2-40B4-BE49-F238E27FC236}">
                <a16:creationId xmlns:a16="http://schemas.microsoft.com/office/drawing/2014/main" id="{060F443A-B816-4DB7-9ECF-AC5907C62F85}"/>
              </a:ext>
            </a:extLst>
          </p:cNvPr>
          <p:cNvSpPr txBox="1">
            <a:spLocks noChangeArrowheads="1"/>
          </p:cNvSpPr>
          <p:nvPr/>
        </p:nvSpPr>
        <p:spPr bwMode="auto">
          <a:xfrm>
            <a:off x="1676400" y="6096000"/>
            <a:ext cx="198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new nuclei</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41987"/>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41988"/>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nodeType="afterEffect">
                                  <p:stCondLst>
                                    <p:cond delay="0"/>
                                  </p:stCondLst>
                                  <p:childTnLst>
                                    <p:set>
                                      <p:cBhvr>
                                        <p:cTn id="12" dur="1" fill="hold">
                                          <p:stCondLst>
                                            <p:cond delay="499"/>
                                          </p:stCondLst>
                                        </p:cTn>
                                        <p:tgtEl>
                                          <p:spTgt spid="41989"/>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nodeType="afterEffect">
                                  <p:stCondLst>
                                    <p:cond delay="0"/>
                                  </p:stCondLst>
                                  <p:childTnLst>
                                    <p:set>
                                      <p:cBhvr>
                                        <p:cTn id="15" dur="1" fill="hold">
                                          <p:stCondLst>
                                            <p:cond delay="499"/>
                                          </p:stCondLst>
                                        </p:cTn>
                                        <p:tgtEl>
                                          <p:spTgt spid="41990"/>
                                        </p:tgtEl>
                                        <p:attrNameLst>
                                          <p:attrName>style.visibility</p:attrName>
                                        </p:attrNameLst>
                                      </p:cBhvr>
                                      <p:to>
                                        <p:strVal val="visible"/>
                                      </p:to>
                                    </p:set>
                                  </p:childTnLst>
                                </p:cTn>
                              </p:par>
                            </p:childTnLst>
                          </p:cTn>
                        </p:par>
                        <p:par>
                          <p:cTn id="16" fill="hold" nodeType="afterGroup">
                            <p:stCondLst>
                              <p:cond delay="2000"/>
                            </p:stCondLst>
                            <p:childTnLst>
                              <p:par>
                                <p:cTn id="17" presetID="24" presetClass="entr" presetSubtype="0" fill="hold" grpId="0" nodeType="afterEffect">
                                  <p:stCondLst>
                                    <p:cond delay="1000"/>
                                  </p:stCondLst>
                                  <p:childTnLst>
                                    <p:set>
                                      <p:cBhvr>
                                        <p:cTn id="18" dur="1" fill="hold">
                                          <p:stCondLst>
                                            <p:cond delay="499"/>
                                          </p:stCondLst>
                                        </p:cTn>
                                        <p:tgtEl>
                                          <p:spTgt spid="41991"/>
                                        </p:tgtEl>
                                        <p:attrNameLst>
                                          <p:attrName>style.visibility</p:attrName>
                                        </p:attrNameLst>
                                      </p:cBhvr>
                                      <p:to>
                                        <p:strVal val="visible"/>
                                      </p:to>
                                    </p:set>
                                    <p:anim to="" calcmode="lin" valueType="num">
                                      <p:cBhvr>
                                        <p:cTn id="19" dur="1" fill="hold"/>
                                        <p:tgtEl>
                                          <p:spTgt spid="41991"/>
                                        </p:tgtEl>
                                        <p:attrNameLst>
                                          <p:attrName/>
                                        </p:attrNameLst>
                                      </p:cBhvr>
                                    </p:anim>
                                  </p:childTnLst>
                                </p:cTn>
                              </p:par>
                            </p:childTnLst>
                          </p:cTn>
                        </p:par>
                        <p:par>
                          <p:cTn id="20" fill="hold" nodeType="afterGroup">
                            <p:stCondLst>
                              <p:cond delay="3500"/>
                            </p:stCondLst>
                            <p:childTnLst>
                              <p:par>
                                <p:cTn id="21" presetID="24" presetClass="entr" presetSubtype="0" fill="hold" grpId="0" nodeType="afterEffect">
                                  <p:stCondLst>
                                    <p:cond delay="1000"/>
                                  </p:stCondLst>
                                  <p:childTnLst>
                                    <p:set>
                                      <p:cBhvr>
                                        <p:cTn id="22" dur="1" fill="hold">
                                          <p:stCondLst>
                                            <p:cond delay="499"/>
                                          </p:stCondLst>
                                        </p:cTn>
                                        <p:tgtEl>
                                          <p:spTgt spid="41992"/>
                                        </p:tgtEl>
                                        <p:attrNameLst>
                                          <p:attrName>style.visibility</p:attrName>
                                        </p:attrNameLst>
                                      </p:cBhvr>
                                      <p:to>
                                        <p:strVal val="visible"/>
                                      </p:to>
                                    </p:set>
                                    <p:anim to="" calcmode="lin" valueType="num">
                                      <p:cBhvr>
                                        <p:cTn id="23" dur="1" fill="hold"/>
                                        <p:tgtEl>
                                          <p:spTgt spid="41992"/>
                                        </p:tgtEl>
                                        <p:attrNameLst>
                                          <p:attrName/>
                                        </p:attrNameLst>
                                      </p:cBhvr>
                                    </p:anim>
                                  </p:childTnLst>
                                </p:cTn>
                              </p:par>
                            </p:childTnLst>
                          </p:cTn>
                        </p:par>
                        <p:par>
                          <p:cTn id="24" fill="hold" nodeType="afterGroup">
                            <p:stCondLst>
                              <p:cond delay="5000"/>
                            </p:stCondLst>
                            <p:childTnLst>
                              <p:par>
                                <p:cTn id="25" presetID="24" presetClass="entr" presetSubtype="0" fill="hold" grpId="0" nodeType="afterEffect">
                                  <p:stCondLst>
                                    <p:cond delay="1000"/>
                                  </p:stCondLst>
                                  <p:childTnLst>
                                    <p:set>
                                      <p:cBhvr>
                                        <p:cTn id="26" dur="1" fill="hold">
                                          <p:stCondLst>
                                            <p:cond delay="499"/>
                                          </p:stCondLst>
                                        </p:cTn>
                                        <p:tgtEl>
                                          <p:spTgt spid="41993"/>
                                        </p:tgtEl>
                                        <p:attrNameLst>
                                          <p:attrName>style.visibility</p:attrName>
                                        </p:attrNameLst>
                                      </p:cBhvr>
                                      <p:to>
                                        <p:strVal val="visible"/>
                                      </p:to>
                                    </p:set>
                                    <p:anim to="" calcmode="lin" valueType="num">
                                      <p:cBhvr>
                                        <p:cTn id="27" dur="1" fill="hold"/>
                                        <p:tgtEl>
                                          <p:spTgt spid="4199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1" grpId="0" autoUpdateAnimBg="0"/>
      <p:bldP spid="41992" grpId="0" autoUpdateAnimBg="0"/>
      <p:bldP spid="41993"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43010" name="Text Box 2">
            <a:extLst>
              <a:ext uri="{FF2B5EF4-FFF2-40B4-BE49-F238E27FC236}">
                <a16:creationId xmlns:a16="http://schemas.microsoft.com/office/drawing/2014/main" id="{93CDF005-06B0-4350-A3C0-5AEF88007841}"/>
              </a:ext>
            </a:extLst>
          </p:cNvPr>
          <p:cNvSpPr txBox="1">
            <a:spLocks noChangeArrowheads="1"/>
          </p:cNvSpPr>
          <p:nvPr/>
        </p:nvSpPr>
        <p:spPr bwMode="auto">
          <a:xfrm>
            <a:off x="0" y="0"/>
            <a:ext cx="9144000" cy="210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A “chain reaction” is when the neutrons released, due the splitting of the nucleus, go on to hit more nuclei, creating more energy and more neutrons.</a:t>
            </a:r>
          </a:p>
          <a:p>
            <a:pPr>
              <a:spcBef>
                <a:spcPct val="50000"/>
              </a:spcBef>
            </a:pPr>
            <a:r>
              <a:rPr lang="en-GB" altLang="en-US" b="1"/>
              <a:t>These neutrons then hit more nuclei producing even more energy and even more neutrons which go on to hit more nuclei. </a:t>
            </a:r>
          </a:p>
        </p:txBody>
      </p:sp>
      <p:pic>
        <p:nvPicPr>
          <p:cNvPr id="43011" name="Picture 3">
            <a:extLst>
              <a:ext uri="{FF2B5EF4-FFF2-40B4-BE49-F238E27FC236}">
                <a16:creationId xmlns:a16="http://schemas.microsoft.com/office/drawing/2014/main" id="{D8785AA8-9813-44A2-8830-EBECD39345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590800"/>
            <a:ext cx="4697413" cy="372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012" name="Text Box 4">
            <a:extLst>
              <a:ext uri="{FF2B5EF4-FFF2-40B4-BE49-F238E27FC236}">
                <a16:creationId xmlns:a16="http://schemas.microsoft.com/office/drawing/2014/main" id="{11EF8C6B-7D37-4239-A46E-8297994E93B6}"/>
              </a:ext>
            </a:extLst>
          </p:cNvPr>
          <p:cNvSpPr txBox="1">
            <a:spLocks noChangeArrowheads="1"/>
          </p:cNvSpPr>
          <p:nvPr/>
        </p:nvSpPr>
        <p:spPr bwMode="auto">
          <a:xfrm>
            <a:off x="5715000" y="2514600"/>
            <a:ext cx="3124200"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level of energy that can be produced in this “uncontrolled” chain reaction is huge.</a:t>
            </a:r>
          </a:p>
          <a:p>
            <a:pPr>
              <a:spcBef>
                <a:spcPct val="50000"/>
              </a:spcBef>
            </a:pPr>
            <a:endParaRPr lang="en-GB" altLang="en-US" b="1"/>
          </a:p>
          <a:p>
            <a:pPr>
              <a:spcBef>
                <a:spcPct val="50000"/>
              </a:spcBef>
            </a:pPr>
            <a:r>
              <a:rPr lang="en-GB" altLang="en-US" b="1"/>
              <a:t>This is the principle use in an atomic bomb.</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43010">
                                            <p:txEl>
                                              <p:pRg st="0" end="0"/>
                                            </p:txEl>
                                          </p:spTgt>
                                        </p:tgtEl>
                                        <p:attrNameLst>
                                          <p:attrName>style.visibility</p:attrName>
                                        </p:attrNameLst>
                                      </p:cBhvr>
                                      <p:to>
                                        <p:strVal val="visible"/>
                                      </p:to>
                                    </p:set>
                                    <p:anim to="" calcmode="lin" valueType="num">
                                      <p:cBhvr>
                                        <p:cTn id="7" dur="1" fill="hold"/>
                                        <p:tgtEl>
                                          <p:spTgt spid="43010">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43010">
                                            <p:txEl>
                                              <p:pRg st="1" end="1"/>
                                            </p:txEl>
                                          </p:spTgt>
                                        </p:tgtEl>
                                        <p:attrNameLst>
                                          <p:attrName>style.visibility</p:attrName>
                                        </p:attrNameLst>
                                      </p:cBhvr>
                                      <p:to>
                                        <p:strVal val="visible"/>
                                      </p:to>
                                    </p:set>
                                    <p:anim to="" calcmode="lin" valueType="num">
                                      <p:cBhvr>
                                        <p:cTn id="12" dur="1" fill="hold"/>
                                        <p:tgtEl>
                                          <p:spTgt spid="43010">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nodeType="clickEffect">
                                  <p:stCondLst>
                                    <p:cond delay="0"/>
                                  </p:stCondLst>
                                  <p:childTnLst>
                                    <p:set>
                                      <p:cBhvr>
                                        <p:cTn id="16" dur="1" fill="hold">
                                          <p:stCondLst>
                                            <p:cond delay="499"/>
                                          </p:stCondLst>
                                        </p:cTn>
                                        <p:tgtEl>
                                          <p:spTgt spid="43011"/>
                                        </p:tgtEl>
                                        <p:attrNameLst>
                                          <p:attrName>style.visibility</p:attrName>
                                        </p:attrNameLst>
                                      </p:cBhvr>
                                      <p:to>
                                        <p:strVal val="visible"/>
                                      </p:to>
                                    </p:set>
                                    <p:anim to="" calcmode="lin" valueType="num">
                                      <p:cBhvr>
                                        <p:cTn id="17" dur="1" fill="hold"/>
                                        <p:tgtEl>
                                          <p:spTgt spid="43011"/>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43012">
                                            <p:txEl>
                                              <p:pRg st="0" end="0"/>
                                            </p:txEl>
                                          </p:spTgt>
                                        </p:tgtEl>
                                        <p:attrNameLst>
                                          <p:attrName>style.visibility</p:attrName>
                                        </p:attrNameLst>
                                      </p:cBhvr>
                                      <p:to>
                                        <p:strVal val="visible"/>
                                      </p:to>
                                    </p:set>
                                    <p:anim to="" calcmode="lin" valueType="num">
                                      <p:cBhvr>
                                        <p:cTn id="22" dur="1" fill="hold"/>
                                        <p:tgtEl>
                                          <p:spTgt spid="43012">
                                            <p:txEl>
                                              <p:pRg st="0" end="0"/>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43012">
                                            <p:txEl>
                                              <p:pRg st="2" end="2"/>
                                            </p:txEl>
                                          </p:spTgt>
                                        </p:tgtEl>
                                        <p:attrNameLst>
                                          <p:attrName>style.visibility</p:attrName>
                                        </p:attrNameLst>
                                      </p:cBhvr>
                                      <p:to>
                                        <p:strVal val="visible"/>
                                      </p:to>
                                    </p:set>
                                    <p:anim to="" calcmode="lin" valueType="num">
                                      <p:cBhvr>
                                        <p:cTn id="27" dur="1" fill="hold"/>
                                        <p:tgtEl>
                                          <p:spTgt spid="43012">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build="p" autoUpdateAnimBg="0"/>
      <p:bldP spid="43012"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44034" name="Text Box 2">
            <a:extLst>
              <a:ext uri="{FF2B5EF4-FFF2-40B4-BE49-F238E27FC236}">
                <a16:creationId xmlns:a16="http://schemas.microsoft.com/office/drawing/2014/main" id="{3398974B-E183-474A-B4AF-F6B5FCBF341A}"/>
              </a:ext>
            </a:extLst>
          </p:cNvPr>
          <p:cNvSpPr txBox="1">
            <a:spLocks noChangeArrowheads="1"/>
          </p:cNvSpPr>
          <p:nvPr/>
        </p:nvSpPr>
        <p:spPr bwMode="auto">
          <a:xfrm>
            <a:off x="0" y="0"/>
            <a:ext cx="9144000"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A nuclear power station uses a “controlled” chain reaction to produce energy.</a:t>
            </a:r>
          </a:p>
          <a:p>
            <a:pPr>
              <a:spcBef>
                <a:spcPct val="50000"/>
              </a:spcBef>
            </a:pPr>
            <a:endParaRPr lang="en-GB" altLang="en-US" b="1"/>
          </a:p>
          <a:p>
            <a:pPr>
              <a:spcBef>
                <a:spcPct val="50000"/>
              </a:spcBef>
            </a:pPr>
            <a:r>
              <a:rPr lang="en-GB" altLang="en-US" b="1"/>
              <a:t>The fission process is controlled by only allowing on average one new neutron, produced when a nucleus splits, to go on to cause another nucleus to split and produce energy.</a:t>
            </a:r>
          </a:p>
          <a:p>
            <a:pPr>
              <a:spcBef>
                <a:spcPct val="50000"/>
              </a:spcBef>
            </a:pPr>
            <a:endParaRPr lang="en-GB" altLang="en-US" b="1"/>
          </a:p>
          <a:p>
            <a:pPr>
              <a:spcBef>
                <a:spcPct val="50000"/>
              </a:spcBef>
            </a:pPr>
            <a:r>
              <a:rPr lang="en-GB" altLang="en-US" b="1"/>
              <a:t>If the process was not controlled the energy produced would snowball out of control and cause a nuclear “meltdown”.</a:t>
            </a:r>
          </a:p>
          <a:p>
            <a:pPr>
              <a:spcBef>
                <a:spcPct val="50000"/>
              </a:spcBef>
            </a:pPr>
            <a:endParaRPr lang="en-GB" altLang="en-US" b="1"/>
          </a:p>
          <a:p>
            <a:pPr>
              <a:spcBef>
                <a:spcPct val="50000"/>
              </a:spcBef>
            </a:pPr>
            <a:r>
              <a:rPr lang="en-GB" altLang="en-US" b="1"/>
              <a:t>To control the whole process, control rods (normally made of boron) are used to absorb the excess neutrons.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44034">
                                            <p:txEl>
                                              <p:pRg st="0" end="0"/>
                                            </p:txEl>
                                          </p:spTgt>
                                        </p:tgtEl>
                                        <p:attrNameLst>
                                          <p:attrName>style.visibility</p:attrName>
                                        </p:attrNameLst>
                                      </p:cBhvr>
                                      <p:to>
                                        <p:strVal val="visible"/>
                                      </p:to>
                                    </p:set>
                                    <p:anim to="" calcmode="lin" valueType="num">
                                      <p:cBhvr>
                                        <p:cTn id="7" dur="1" fill="hold"/>
                                        <p:tgtEl>
                                          <p:spTgt spid="44034">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44034">
                                            <p:txEl>
                                              <p:pRg st="2" end="2"/>
                                            </p:txEl>
                                          </p:spTgt>
                                        </p:tgtEl>
                                        <p:attrNameLst>
                                          <p:attrName>style.visibility</p:attrName>
                                        </p:attrNameLst>
                                      </p:cBhvr>
                                      <p:to>
                                        <p:strVal val="visible"/>
                                      </p:to>
                                    </p:set>
                                    <p:anim to="" calcmode="lin" valueType="num">
                                      <p:cBhvr>
                                        <p:cTn id="12" dur="1" fill="hold"/>
                                        <p:tgtEl>
                                          <p:spTgt spid="44034">
                                            <p:txEl>
                                              <p:pRg st="2" end="2"/>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44034">
                                            <p:txEl>
                                              <p:pRg st="4" end="4"/>
                                            </p:txEl>
                                          </p:spTgt>
                                        </p:tgtEl>
                                        <p:attrNameLst>
                                          <p:attrName>style.visibility</p:attrName>
                                        </p:attrNameLst>
                                      </p:cBhvr>
                                      <p:to>
                                        <p:strVal val="visible"/>
                                      </p:to>
                                    </p:set>
                                    <p:anim to="" calcmode="lin" valueType="num">
                                      <p:cBhvr>
                                        <p:cTn id="17" dur="1" fill="hold"/>
                                        <p:tgtEl>
                                          <p:spTgt spid="44034">
                                            <p:txEl>
                                              <p:pRg st="4" end="4"/>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44034">
                                            <p:txEl>
                                              <p:pRg st="6" end="6"/>
                                            </p:txEl>
                                          </p:spTgt>
                                        </p:tgtEl>
                                        <p:attrNameLst>
                                          <p:attrName>style.visibility</p:attrName>
                                        </p:attrNameLst>
                                      </p:cBhvr>
                                      <p:to>
                                        <p:strVal val="visible"/>
                                      </p:to>
                                    </p:set>
                                    <p:anim to="" calcmode="lin" valueType="num">
                                      <p:cBhvr>
                                        <p:cTn id="22" dur="1" fill="hold"/>
                                        <p:tgtEl>
                                          <p:spTgt spid="44034">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5058" name="Object 2">
            <a:extLst>
              <a:ext uri="{FF2B5EF4-FFF2-40B4-BE49-F238E27FC236}">
                <a16:creationId xmlns:a16="http://schemas.microsoft.com/office/drawing/2014/main" id="{CDD6EB81-F0A8-4A3F-8CB1-4641C63300FE}"/>
              </a:ext>
            </a:extLst>
          </p:cNvPr>
          <p:cNvGraphicFramePr>
            <a:graphicFrameLocks noChangeAspect="1"/>
          </p:cNvGraphicFramePr>
          <p:nvPr/>
        </p:nvGraphicFramePr>
        <p:xfrm>
          <a:off x="228600" y="457200"/>
          <a:ext cx="7924800" cy="6172200"/>
        </p:xfrm>
        <a:graphic>
          <a:graphicData uri="http://schemas.openxmlformats.org/presentationml/2006/ole">
            <mc:AlternateContent xmlns:mc="http://schemas.openxmlformats.org/markup-compatibility/2006">
              <mc:Choice xmlns:v="urn:schemas-microsoft-com:vml" Requires="v">
                <p:oleObj spid="_x0000_s45075" name="Bitmap Image" r:id="rId3" imgW="8849960" imgH="5334745" progId="Paint.Picture">
                  <p:embed/>
                </p:oleObj>
              </mc:Choice>
              <mc:Fallback>
                <p:oleObj name="Bitmap Image" r:id="rId3" imgW="8849960" imgH="5334745"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457200"/>
                        <a:ext cx="79248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5059" name="Text Box 3">
            <a:extLst>
              <a:ext uri="{FF2B5EF4-FFF2-40B4-BE49-F238E27FC236}">
                <a16:creationId xmlns:a16="http://schemas.microsoft.com/office/drawing/2014/main" id="{1D76DD76-7758-46B2-BDBB-C85E36CCDE1C}"/>
              </a:ext>
            </a:extLst>
          </p:cNvPr>
          <p:cNvSpPr txBox="1">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nuclear reactor:</a:t>
            </a:r>
          </a:p>
        </p:txBody>
      </p:sp>
      <p:sp>
        <p:nvSpPr>
          <p:cNvPr id="45060" name="Text Box 4">
            <a:extLst>
              <a:ext uri="{FF2B5EF4-FFF2-40B4-BE49-F238E27FC236}">
                <a16:creationId xmlns:a16="http://schemas.microsoft.com/office/drawing/2014/main" id="{54A1676E-5A12-4CA0-AE6C-D091D98697D9}"/>
              </a:ext>
            </a:extLst>
          </p:cNvPr>
          <p:cNvSpPr txBox="1">
            <a:spLocks noChangeArrowheads="1"/>
          </p:cNvSpPr>
          <p:nvPr/>
        </p:nvSpPr>
        <p:spPr bwMode="auto">
          <a:xfrm>
            <a:off x="3657600" y="0"/>
            <a:ext cx="2743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Boron control rods</a:t>
            </a:r>
          </a:p>
        </p:txBody>
      </p:sp>
      <p:sp>
        <p:nvSpPr>
          <p:cNvPr id="45061" name="Line 5">
            <a:extLst>
              <a:ext uri="{FF2B5EF4-FFF2-40B4-BE49-F238E27FC236}">
                <a16:creationId xmlns:a16="http://schemas.microsoft.com/office/drawing/2014/main" id="{B93347DB-D0E5-454D-9B61-548B5A601494}"/>
              </a:ext>
            </a:extLst>
          </p:cNvPr>
          <p:cNvSpPr>
            <a:spLocks noChangeShapeType="1"/>
          </p:cNvSpPr>
          <p:nvPr/>
        </p:nvSpPr>
        <p:spPr bwMode="auto">
          <a:xfrm flipH="1">
            <a:off x="3276600" y="457200"/>
            <a:ext cx="1219200" cy="5334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062" name="Text Box 6">
            <a:extLst>
              <a:ext uri="{FF2B5EF4-FFF2-40B4-BE49-F238E27FC236}">
                <a16:creationId xmlns:a16="http://schemas.microsoft.com/office/drawing/2014/main" id="{B26C4B55-5FBD-40F4-A001-1636283120A7}"/>
              </a:ext>
            </a:extLst>
          </p:cNvPr>
          <p:cNvSpPr txBox="1">
            <a:spLocks noChangeArrowheads="1"/>
          </p:cNvSpPr>
          <p:nvPr/>
        </p:nvSpPr>
        <p:spPr bwMode="auto">
          <a:xfrm>
            <a:off x="4876800" y="1524000"/>
            <a:ext cx="350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Uranium fuel rods</a:t>
            </a:r>
          </a:p>
        </p:txBody>
      </p:sp>
      <p:sp>
        <p:nvSpPr>
          <p:cNvPr id="45063" name="Line 7">
            <a:extLst>
              <a:ext uri="{FF2B5EF4-FFF2-40B4-BE49-F238E27FC236}">
                <a16:creationId xmlns:a16="http://schemas.microsoft.com/office/drawing/2014/main" id="{0046893C-70FB-40D9-A4E5-EDFFFE1FE870}"/>
              </a:ext>
            </a:extLst>
          </p:cNvPr>
          <p:cNvSpPr>
            <a:spLocks noChangeShapeType="1"/>
          </p:cNvSpPr>
          <p:nvPr/>
        </p:nvSpPr>
        <p:spPr bwMode="auto">
          <a:xfrm flipH="1">
            <a:off x="3962400" y="1981200"/>
            <a:ext cx="1600200" cy="12192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064" name="Text Box 8">
            <a:extLst>
              <a:ext uri="{FF2B5EF4-FFF2-40B4-BE49-F238E27FC236}">
                <a16:creationId xmlns:a16="http://schemas.microsoft.com/office/drawing/2014/main" id="{3B6A902C-93B7-4F6C-A59F-66D59B88884E}"/>
              </a:ext>
            </a:extLst>
          </p:cNvPr>
          <p:cNvSpPr txBox="1">
            <a:spLocks noChangeArrowheads="1"/>
          </p:cNvSpPr>
          <p:nvPr/>
        </p:nvSpPr>
        <p:spPr bwMode="auto">
          <a:xfrm>
            <a:off x="4953000" y="32766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Hot gas out</a:t>
            </a:r>
          </a:p>
        </p:txBody>
      </p:sp>
      <p:sp>
        <p:nvSpPr>
          <p:cNvPr id="45065" name="Text Box 9">
            <a:extLst>
              <a:ext uri="{FF2B5EF4-FFF2-40B4-BE49-F238E27FC236}">
                <a16:creationId xmlns:a16="http://schemas.microsoft.com/office/drawing/2014/main" id="{F850C63F-5254-40DB-ADFB-18BCA7894FF6}"/>
              </a:ext>
            </a:extLst>
          </p:cNvPr>
          <p:cNvSpPr txBox="1">
            <a:spLocks noChangeArrowheads="1"/>
          </p:cNvSpPr>
          <p:nvPr/>
        </p:nvSpPr>
        <p:spPr bwMode="auto">
          <a:xfrm>
            <a:off x="5029200" y="6172200"/>
            <a:ext cx="2514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Gas coolant</a:t>
            </a:r>
          </a:p>
        </p:txBody>
      </p:sp>
      <p:sp>
        <p:nvSpPr>
          <p:cNvPr id="45066" name="Line 10">
            <a:extLst>
              <a:ext uri="{FF2B5EF4-FFF2-40B4-BE49-F238E27FC236}">
                <a16:creationId xmlns:a16="http://schemas.microsoft.com/office/drawing/2014/main" id="{E818A19F-CA59-43F0-BBF3-973D0B2B2193}"/>
              </a:ext>
            </a:extLst>
          </p:cNvPr>
          <p:cNvSpPr>
            <a:spLocks noChangeShapeType="1"/>
          </p:cNvSpPr>
          <p:nvPr/>
        </p:nvSpPr>
        <p:spPr bwMode="auto">
          <a:xfrm>
            <a:off x="5105400" y="3276600"/>
            <a:ext cx="1371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067" name="Line 11">
            <a:extLst>
              <a:ext uri="{FF2B5EF4-FFF2-40B4-BE49-F238E27FC236}">
                <a16:creationId xmlns:a16="http://schemas.microsoft.com/office/drawing/2014/main" id="{E08749D3-2F9B-45D2-8D77-D499E2C18DF2}"/>
              </a:ext>
            </a:extLst>
          </p:cNvPr>
          <p:cNvSpPr>
            <a:spLocks noChangeShapeType="1"/>
          </p:cNvSpPr>
          <p:nvPr/>
        </p:nvSpPr>
        <p:spPr bwMode="auto">
          <a:xfrm flipH="1">
            <a:off x="5181600" y="6172200"/>
            <a:ext cx="1295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068" name="Text Box 12">
            <a:extLst>
              <a:ext uri="{FF2B5EF4-FFF2-40B4-BE49-F238E27FC236}">
                <a16:creationId xmlns:a16="http://schemas.microsoft.com/office/drawing/2014/main" id="{E606553A-20FE-4195-9B78-91DC0AD3BE2A}"/>
              </a:ext>
            </a:extLst>
          </p:cNvPr>
          <p:cNvSpPr txBox="1">
            <a:spLocks noChangeArrowheads="1"/>
          </p:cNvSpPr>
          <p:nvPr/>
        </p:nvSpPr>
        <p:spPr bwMode="auto">
          <a:xfrm>
            <a:off x="7772400" y="35814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Steam </a:t>
            </a:r>
          </a:p>
        </p:txBody>
      </p:sp>
      <p:sp>
        <p:nvSpPr>
          <p:cNvPr id="45069" name="Text Box 13">
            <a:extLst>
              <a:ext uri="{FF2B5EF4-FFF2-40B4-BE49-F238E27FC236}">
                <a16:creationId xmlns:a16="http://schemas.microsoft.com/office/drawing/2014/main" id="{D7713322-64C0-495B-92D7-0C3AF83402E4}"/>
              </a:ext>
            </a:extLst>
          </p:cNvPr>
          <p:cNvSpPr txBox="1">
            <a:spLocks noChangeArrowheads="1"/>
          </p:cNvSpPr>
          <p:nvPr/>
        </p:nvSpPr>
        <p:spPr bwMode="auto">
          <a:xfrm>
            <a:off x="7467600" y="50292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Cold water</a:t>
            </a:r>
          </a:p>
        </p:txBody>
      </p:sp>
      <p:sp>
        <p:nvSpPr>
          <p:cNvPr id="45070" name="Text Box 14">
            <a:extLst>
              <a:ext uri="{FF2B5EF4-FFF2-40B4-BE49-F238E27FC236}">
                <a16:creationId xmlns:a16="http://schemas.microsoft.com/office/drawing/2014/main" id="{CA619BD9-5656-435A-9D5C-097A741B3E9D}"/>
              </a:ext>
            </a:extLst>
          </p:cNvPr>
          <p:cNvSpPr txBox="1">
            <a:spLocks noChangeArrowheads="1"/>
          </p:cNvSpPr>
          <p:nvPr/>
        </p:nvSpPr>
        <p:spPr bwMode="auto">
          <a:xfrm>
            <a:off x="5181600" y="4038600"/>
            <a:ext cx="152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Heat exchanger</a:t>
            </a:r>
          </a:p>
        </p:txBody>
      </p:sp>
      <p:sp>
        <p:nvSpPr>
          <p:cNvPr id="45071" name="Text Box 15">
            <a:extLst>
              <a:ext uri="{FF2B5EF4-FFF2-40B4-BE49-F238E27FC236}">
                <a16:creationId xmlns:a16="http://schemas.microsoft.com/office/drawing/2014/main" id="{CFE8AFAA-9831-40CB-9AA7-498616A9E282}"/>
              </a:ext>
            </a:extLst>
          </p:cNvPr>
          <p:cNvSpPr txBox="1">
            <a:spLocks noChangeArrowheads="1"/>
          </p:cNvSpPr>
          <p:nvPr/>
        </p:nvSpPr>
        <p:spPr bwMode="auto">
          <a:xfrm>
            <a:off x="5334000" y="685800"/>
            <a:ext cx="381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Concrete containment vessel</a:t>
            </a:r>
          </a:p>
        </p:txBody>
      </p:sp>
      <p:sp>
        <p:nvSpPr>
          <p:cNvPr id="45072" name="Line 16">
            <a:extLst>
              <a:ext uri="{FF2B5EF4-FFF2-40B4-BE49-F238E27FC236}">
                <a16:creationId xmlns:a16="http://schemas.microsoft.com/office/drawing/2014/main" id="{01A894FC-88E8-4E3A-AD66-9C621FD93F82}"/>
              </a:ext>
            </a:extLst>
          </p:cNvPr>
          <p:cNvSpPr>
            <a:spLocks noChangeShapeType="1"/>
          </p:cNvSpPr>
          <p:nvPr/>
        </p:nvSpPr>
        <p:spPr bwMode="auto">
          <a:xfrm flipH="1">
            <a:off x="4419600" y="1066800"/>
            <a:ext cx="914400" cy="1143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073" name="Text Box 17">
            <a:extLst>
              <a:ext uri="{FF2B5EF4-FFF2-40B4-BE49-F238E27FC236}">
                <a16:creationId xmlns:a16="http://schemas.microsoft.com/office/drawing/2014/main" id="{9CEF505A-B0A5-4BBB-A21C-DAA4867371F4}"/>
              </a:ext>
            </a:extLst>
          </p:cNvPr>
          <p:cNvSpPr txBox="1">
            <a:spLocks noChangeArrowheads="1"/>
          </p:cNvSpPr>
          <p:nvPr/>
        </p:nvSpPr>
        <p:spPr bwMode="auto">
          <a:xfrm>
            <a:off x="533400" y="57150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Graphite moderator</a:t>
            </a:r>
          </a:p>
        </p:txBody>
      </p:sp>
      <p:sp>
        <p:nvSpPr>
          <p:cNvPr id="45074" name="Line 18">
            <a:extLst>
              <a:ext uri="{FF2B5EF4-FFF2-40B4-BE49-F238E27FC236}">
                <a16:creationId xmlns:a16="http://schemas.microsoft.com/office/drawing/2014/main" id="{E89FE219-05DA-4265-AB3F-344F4369FA1E}"/>
              </a:ext>
            </a:extLst>
          </p:cNvPr>
          <p:cNvSpPr>
            <a:spLocks noChangeShapeType="1"/>
          </p:cNvSpPr>
          <p:nvPr/>
        </p:nvSpPr>
        <p:spPr bwMode="auto">
          <a:xfrm flipV="1">
            <a:off x="1447800" y="5029200"/>
            <a:ext cx="533400" cy="9906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45059"/>
                                        </p:tgtEl>
                                        <p:attrNameLst>
                                          <p:attrName>style.visibility</p:attrName>
                                        </p:attrNameLst>
                                      </p:cBhvr>
                                      <p:to>
                                        <p:strVal val="visible"/>
                                      </p:to>
                                    </p:set>
                                    <p:anim to="" calcmode="lin" valueType="num">
                                      <p:cBhvr>
                                        <p:cTn id="7" dur="1" fill="hold"/>
                                        <p:tgtEl>
                                          <p:spTgt spid="45059"/>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499"/>
                                          </p:stCondLst>
                                        </p:cTn>
                                        <p:tgtEl>
                                          <p:spTgt spid="45058"/>
                                        </p:tgtEl>
                                        <p:attrNameLst>
                                          <p:attrName>style.visibility</p:attrName>
                                        </p:attrNameLst>
                                      </p:cBhvr>
                                      <p:to>
                                        <p:strVal val="visible"/>
                                      </p:to>
                                    </p:set>
                                    <p:anim to="" calcmode="lin" valueType="num">
                                      <p:cBhvr>
                                        <p:cTn id="12" dur="1" fill="hold"/>
                                        <p:tgtEl>
                                          <p:spTgt spid="45058"/>
                                        </p:tgtEl>
                                        <p:attrNameLst>
                                          <p:attrName/>
                                        </p:attrNameLst>
                                      </p:cBhvr>
                                    </p:anim>
                                  </p:childTnLst>
                                </p:cTn>
                              </p:par>
                            </p:childTnLst>
                          </p:cTn>
                        </p:par>
                        <p:par>
                          <p:cTn id="13" fill="hold" nodeType="afterGroup">
                            <p:stCondLst>
                              <p:cond delay="500"/>
                            </p:stCondLst>
                            <p:childTnLst>
                              <p:par>
                                <p:cTn id="14" presetID="24" presetClass="entr" presetSubtype="0" fill="hold" grpId="0" nodeType="afterEffect">
                                  <p:stCondLst>
                                    <p:cond delay="1000"/>
                                  </p:stCondLst>
                                  <p:childTnLst>
                                    <p:set>
                                      <p:cBhvr>
                                        <p:cTn id="15" dur="1" fill="hold">
                                          <p:stCondLst>
                                            <p:cond delay="499"/>
                                          </p:stCondLst>
                                        </p:cTn>
                                        <p:tgtEl>
                                          <p:spTgt spid="45060"/>
                                        </p:tgtEl>
                                        <p:attrNameLst>
                                          <p:attrName>style.visibility</p:attrName>
                                        </p:attrNameLst>
                                      </p:cBhvr>
                                      <p:to>
                                        <p:strVal val="visible"/>
                                      </p:to>
                                    </p:set>
                                    <p:anim to="" calcmode="lin" valueType="num">
                                      <p:cBhvr>
                                        <p:cTn id="16" dur="1" fill="hold"/>
                                        <p:tgtEl>
                                          <p:spTgt spid="45060"/>
                                        </p:tgtEl>
                                        <p:attrNameLst>
                                          <p:attrName/>
                                        </p:attrNameLst>
                                      </p:cBhvr>
                                    </p:anim>
                                  </p:childTnLst>
                                </p:cTn>
                              </p:par>
                            </p:childTnLst>
                          </p:cTn>
                        </p:par>
                        <p:par>
                          <p:cTn id="17" fill="hold" nodeType="afterGroup">
                            <p:stCondLst>
                              <p:cond delay="2000"/>
                            </p:stCondLst>
                            <p:childTnLst>
                              <p:par>
                                <p:cTn id="18" presetID="24" presetClass="entr" presetSubtype="0" fill="hold" nodeType="afterEffect">
                                  <p:stCondLst>
                                    <p:cond delay="1000"/>
                                  </p:stCondLst>
                                  <p:childTnLst>
                                    <p:set>
                                      <p:cBhvr>
                                        <p:cTn id="19" dur="1" fill="hold">
                                          <p:stCondLst>
                                            <p:cond delay="499"/>
                                          </p:stCondLst>
                                        </p:cTn>
                                        <p:tgtEl>
                                          <p:spTgt spid="45061"/>
                                        </p:tgtEl>
                                        <p:attrNameLst>
                                          <p:attrName>style.visibility</p:attrName>
                                        </p:attrNameLst>
                                      </p:cBhvr>
                                      <p:to>
                                        <p:strVal val="visible"/>
                                      </p:to>
                                    </p:set>
                                    <p:anim to="" calcmode="lin" valueType="num">
                                      <p:cBhvr>
                                        <p:cTn id="20" dur="1" fill="hold"/>
                                        <p:tgtEl>
                                          <p:spTgt spid="45061"/>
                                        </p:tgtEl>
                                        <p:attrNameLst>
                                          <p:attrName/>
                                        </p:attrNameLst>
                                      </p:cBhvr>
                                    </p:anim>
                                  </p:childTnLst>
                                </p:cTn>
                              </p:par>
                            </p:childTnLst>
                          </p:cTn>
                        </p:par>
                        <p:par>
                          <p:cTn id="21" fill="hold" nodeType="afterGroup">
                            <p:stCondLst>
                              <p:cond delay="3500"/>
                            </p:stCondLst>
                            <p:childTnLst>
                              <p:par>
                                <p:cTn id="22" presetID="24" presetClass="entr" presetSubtype="0" fill="hold" grpId="0" nodeType="afterEffect">
                                  <p:stCondLst>
                                    <p:cond delay="1000"/>
                                  </p:stCondLst>
                                  <p:childTnLst>
                                    <p:set>
                                      <p:cBhvr>
                                        <p:cTn id="23" dur="1" fill="hold">
                                          <p:stCondLst>
                                            <p:cond delay="499"/>
                                          </p:stCondLst>
                                        </p:cTn>
                                        <p:tgtEl>
                                          <p:spTgt spid="45062"/>
                                        </p:tgtEl>
                                        <p:attrNameLst>
                                          <p:attrName>style.visibility</p:attrName>
                                        </p:attrNameLst>
                                      </p:cBhvr>
                                      <p:to>
                                        <p:strVal val="visible"/>
                                      </p:to>
                                    </p:set>
                                    <p:anim to="" calcmode="lin" valueType="num">
                                      <p:cBhvr>
                                        <p:cTn id="24" dur="1" fill="hold"/>
                                        <p:tgtEl>
                                          <p:spTgt spid="45062"/>
                                        </p:tgtEl>
                                        <p:attrNameLst>
                                          <p:attrName/>
                                        </p:attrNameLst>
                                      </p:cBhvr>
                                    </p:anim>
                                  </p:childTnLst>
                                </p:cTn>
                              </p:par>
                            </p:childTnLst>
                          </p:cTn>
                        </p:par>
                        <p:par>
                          <p:cTn id="25" fill="hold" nodeType="afterGroup">
                            <p:stCondLst>
                              <p:cond delay="5000"/>
                            </p:stCondLst>
                            <p:childTnLst>
                              <p:par>
                                <p:cTn id="26" presetID="24" presetClass="entr" presetSubtype="0" fill="hold" nodeType="afterEffect">
                                  <p:stCondLst>
                                    <p:cond delay="1000"/>
                                  </p:stCondLst>
                                  <p:childTnLst>
                                    <p:set>
                                      <p:cBhvr>
                                        <p:cTn id="27" dur="1" fill="hold">
                                          <p:stCondLst>
                                            <p:cond delay="499"/>
                                          </p:stCondLst>
                                        </p:cTn>
                                        <p:tgtEl>
                                          <p:spTgt spid="45063"/>
                                        </p:tgtEl>
                                        <p:attrNameLst>
                                          <p:attrName>style.visibility</p:attrName>
                                        </p:attrNameLst>
                                      </p:cBhvr>
                                      <p:to>
                                        <p:strVal val="visible"/>
                                      </p:to>
                                    </p:set>
                                    <p:anim to="" calcmode="lin" valueType="num">
                                      <p:cBhvr>
                                        <p:cTn id="28" dur="1" fill="hold"/>
                                        <p:tgtEl>
                                          <p:spTgt spid="45063"/>
                                        </p:tgtEl>
                                        <p:attrNameLst>
                                          <p:attrName/>
                                        </p:attrNameLst>
                                      </p:cBhvr>
                                    </p:anim>
                                  </p:childTnLst>
                                </p:cTn>
                              </p:par>
                            </p:childTnLst>
                          </p:cTn>
                        </p:par>
                        <p:par>
                          <p:cTn id="29" fill="hold" nodeType="afterGroup">
                            <p:stCondLst>
                              <p:cond delay="6500"/>
                            </p:stCondLst>
                            <p:childTnLst>
                              <p:par>
                                <p:cTn id="30" presetID="24" presetClass="entr" presetSubtype="0" fill="hold" grpId="0" nodeType="afterEffect">
                                  <p:stCondLst>
                                    <p:cond delay="1000"/>
                                  </p:stCondLst>
                                  <p:childTnLst>
                                    <p:set>
                                      <p:cBhvr>
                                        <p:cTn id="31" dur="1" fill="hold">
                                          <p:stCondLst>
                                            <p:cond delay="499"/>
                                          </p:stCondLst>
                                        </p:cTn>
                                        <p:tgtEl>
                                          <p:spTgt spid="45064"/>
                                        </p:tgtEl>
                                        <p:attrNameLst>
                                          <p:attrName>style.visibility</p:attrName>
                                        </p:attrNameLst>
                                      </p:cBhvr>
                                      <p:to>
                                        <p:strVal val="visible"/>
                                      </p:to>
                                    </p:set>
                                    <p:anim to="" calcmode="lin" valueType="num">
                                      <p:cBhvr>
                                        <p:cTn id="32" dur="1" fill="hold"/>
                                        <p:tgtEl>
                                          <p:spTgt spid="45064"/>
                                        </p:tgtEl>
                                        <p:attrNameLst>
                                          <p:attrName/>
                                        </p:attrNameLst>
                                      </p:cBhvr>
                                    </p:anim>
                                  </p:childTnLst>
                                </p:cTn>
                              </p:par>
                            </p:childTnLst>
                          </p:cTn>
                        </p:par>
                        <p:par>
                          <p:cTn id="33" fill="hold" nodeType="afterGroup">
                            <p:stCondLst>
                              <p:cond delay="8000"/>
                            </p:stCondLst>
                            <p:childTnLst>
                              <p:par>
                                <p:cTn id="34" presetID="24" presetClass="entr" presetSubtype="0" fill="hold" grpId="0" nodeType="afterEffect">
                                  <p:stCondLst>
                                    <p:cond delay="1000"/>
                                  </p:stCondLst>
                                  <p:childTnLst>
                                    <p:set>
                                      <p:cBhvr>
                                        <p:cTn id="35" dur="1" fill="hold">
                                          <p:stCondLst>
                                            <p:cond delay="499"/>
                                          </p:stCondLst>
                                        </p:cTn>
                                        <p:tgtEl>
                                          <p:spTgt spid="45065"/>
                                        </p:tgtEl>
                                        <p:attrNameLst>
                                          <p:attrName>style.visibility</p:attrName>
                                        </p:attrNameLst>
                                      </p:cBhvr>
                                      <p:to>
                                        <p:strVal val="visible"/>
                                      </p:to>
                                    </p:set>
                                    <p:anim to="" calcmode="lin" valueType="num">
                                      <p:cBhvr>
                                        <p:cTn id="36" dur="1" fill="hold"/>
                                        <p:tgtEl>
                                          <p:spTgt spid="45065"/>
                                        </p:tgtEl>
                                        <p:attrNameLst>
                                          <p:attrName/>
                                        </p:attrNameLst>
                                      </p:cBhvr>
                                    </p:anim>
                                  </p:childTnLst>
                                </p:cTn>
                              </p:par>
                            </p:childTnLst>
                          </p:cTn>
                        </p:par>
                        <p:par>
                          <p:cTn id="37" fill="hold" nodeType="afterGroup">
                            <p:stCondLst>
                              <p:cond delay="9500"/>
                            </p:stCondLst>
                            <p:childTnLst>
                              <p:par>
                                <p:cTn id="38" presetID="24" presetClass="entr" presetSubtype="0" fill="hold" nodeType="afterEffect">
                                  <p:stCondLst>
                                    <p:cond delay="1000"/>
                                  </p:stCondLst>
                                  <p:childTnLst>
                                    <p:set>
                                      <p:cBhvr>
                                        <p:cTn id="39" dur="1" fill="hold">
                                          <p:stCondLst>
                                            <p:cond delay="499"/>
                                          </p:stCondLst>
                                        </p:cTn>
                                        <p:tgtEl>
                                          <p:spTgt spid="45066"/>
                                        </p:tgtEl>
                                        <p:attrNameLst>
                                          <p:attrName>style.visibility</p:attrName>
                                        </p:attrNameLst>
                                      </p:cBhvr>
                                      <p:to>
                                        <p:strVal val="visible"/>
                                      </p:to>
                                    </p:set>
                                    <p:anim to="" calcmode="lin" valueType="num">
                                      <p:cBhvr>
                                        <p:cTn id="40" dur="1" fill="hold"/>
                                        <p:tgtEl>
                                          <p:spTgt spid="45066"/>
                                        </p:tgtEl>
                                        <p:attrNameLst>
                                          <p:attrName/>
                                        </p:attrNameLst>
                                      </p:cBhvr>
                                    </p:anim>
                                  </p:childTnLst>
                                </p:cTn>
                              </p:par>
                            </p:childTnLst>
                          </p:cTn>
                        </p:par>
                        <p:par>
                          <p:cTn id="41" fill="hold" nodeType="afterGroup">
                            <p:stCondLst>
                              <p:cond delay="11000"/>
                            </p:stCondLst>
                            <p:childTnLst>
                              <p:par>
                                <p:cTn id="42" presetID="24" presetClass="entr" presetSubtype="0" fill="hold" nodeType="afterEffect">
                                  <p:stCondLst>
                                    <p:cond delay="1000"/>
                                  </p:stCondLst>
                                  <p:childTnLst>
                                    <p:set>
                                      <p:cBhvr>
                                        <p:cTn id="43" dur="1" fill="hold">
                                          <p:stCondLst>
                                            <p:cond delay="499"/>
                                          </p:stCondLst>
                                        </p:cTn>
                                        <p:tgtEl>
                                          <p:spTgt spid="45067"/>
                                        </p:tgtEl>
                                        <p:attrNameLst>
                                          <p:attrName>style.visibility</p:attrName>
                                        </p:attrNameLst>
                                      </p:cBhvr>
                                      <p:to>
                                        <p:strVal val="visible"/>
                                      </p:to>
                                    </p:set>
                                    <p:anim to="" calcmode="lin" valueType="num">
                                      <p:cBhvr>
                                        <p:cTn id="44" dur="1" fill="hold"/>
                                        <p:tgtEl>
                                          <p:spTgt spid="45067"/>
                                        </p:tgtEl>
                                        <p:attrNameLst>
                                          <p:attrName/>
                                        </p:attrNameLst>
                                      </p:cBhvr>
                                    </p:anim>
                                  </p:childTnLst>
                                </p:cTn>
                              </p:par>
                            </p:childTnLst>
                          </p:cTn>
                        </p:par>
                        <p:par>
                          <p:cTn id="45" fill="hold" nodeType="afterGroup">
                            <p:stCondLst>
                              <p:cond delay="12500"/>
                            </p:stCondLst>
                            <p:childTnLst>
                              <p:par>
                                <p:cTn id="46" presetID="24" presetClass="entr" presetSubtype="0" fill="hold" grpId="0" nodeType="afterEffect">
                                  <p:stCondLst>
                                    <p:cond delay="1000"/>
                                  </p:stCondLst>
                                  <p:childTnLst>
                                    <p:set>
                                      <p:cBhvr>
                                        <p:cTn id="47" dur="1" fill="hold">
                                          <p:stCondLst>
                                            <p:cond delay="499"/>
                                          </p:stCondLst>
                                        </p:cTn>
                                        <p:tgtEl>
                                          <p:spTgt spid="45068"/>
                                        </p:tgtEl>
                                        <p:attrNameLst>
                                          <p:attrName>style.visibility</p:attrName>
                                        </p:attrNameLst>
                                      </p:cBhvr>
                                      <p:to>
                                        <p:strVal val="visible"/>
                                      </p:to>
                                    </p:set>
                                    <p:anim to="" calcmode="lin" valueType="num">
                                      <p:cBhvr>
                                        <p:cTn id="48" dur="1" fill="hold"/>
                                        <p:tgtEl>
                                          <p:spTgt spid="45068"/>
                                        </p:tgtEl>
                                        <p:attrNameLst>
                                          <p:attrName/>
                                        </p:attrNameLst>
                                      </p:cBhvr>
                                    </p:anim>
                                  </p:childTnLst>
                                </p:cTn>
                              </p:par>
                            </p:childTnLst>
                          </p:cTn>
                        </p:par>
                        <p:par>
                          <p:cTn id="49" fill="hold" nodeType="afterGroup">
                            <p:stCondLst>
                              <p:cond delay="14000"/>
                            </p:stCondLst>
                            <p:childTnLst>
                              <p:par>
                                <p:cTn id="50" presetID="24" presetClass="entr" presetSubtype="0" fill="hold" grpId="0" nodeType="afterEffect">
                                  <p:stCondLst>
                                    <p:cond delay="1000"/>
                                  </p:stCondLst>
                                  <p:childTnLst>
                                    <p:set>
                                      <p:cBhvr>
                                        <p:cTn id="51" dur="1" fill="hold">
                                          <p:stCondLst>
                                            <p:cond delay="499"/>
                                          </p:stCondLst>
                                        </p:cTn>
                                        <p:tgtEl>
                                          <p:spTgt spid="45069"/>
                                        </p:tgtEl>
                                        <p:attrNameLst>
                                          <p:attrName>style.visibility</p:attrName>
                                        </p:attrNameLst>
                                      </p:cBhvr>
                                      <p:to>
                                        <p:strVal val="visible"/>
                                      </p:to>
                                    </p:set>
                                    <p:anim to="" calcmode="lin" valueType="num">
                                      <p:cBhvr>
                                        <p:cTn id="52" dur="1" fill="hold"/>
                                        <p:tgtEl>
                                          <p:spTgt spid="45069"/>
                                        </p:tgtEl>
                                        <p:attrNameLst>
                                          <p:attrName/>
                                        </p:attrNameLst>
                                      </p:cBhvr>
                                    </p:anim>
                                  </p:childTnLst>
                                </p:cTn>
                              </p:par>
                            </p:childTnLst>
                          </p:cTn>
                        </p:par>
                        <p:par>
                          <p:cTn id="53" fill="hold" nodeType="afterGroup">
                            <p:stCondLst>
                              <p:cond delay="15500"/>
                            </p:stCondLst>
                            <p:childTnLst>
                              <p:par>
                                <p:cTn id="54" presetID="24" presetClass="entr" presetSubtype="0" fill="hold" grpId="0" nodeType="afterEffect">
                                  <p:stCondLst>
                                    <p:cond delay="1000"/>
                                  </p:stCondLst>
                                  <p:childTnLst>
                                    <p:set>
                                      <p:cBhvr>
                                        <p:cTn id="55" dur="1" fill="hold">
                                          <p:stCondLst>
                                            <p:cond delay="499"/>
                                          </p:stCondLst>
                                        </p:cTn>
                                        <p:tgtEl>
                                          <p:spTgt spid="45070"/>
                                        </p:tgtEl>
                                        <p:attrNameLst>
                                          <p:attrName>style.visibility</p:attrName>
                                        </p:attrNameLst>
                                      </p:cBhvr>
                                      <p:to>
                                        <p:strVal val="visible"/>
                                      </p:to>
                                    </p:set>
                                    <p:anim to="" calcmode="lin" valueType="num">
                                      <p:cBhvr>
                                        <p:cTn id="56" dur="1" fill="hold"/>
                                        <p:tgtEl>
                                          <p:spTgt spid="45070"/>
                                        </p:tgtEl>
                                        <p:attrNameLst>
                                          <p:attrName/>
                                        </p:attrNameLst>
                                      </p:cBhvr>
                                    </p:anim>
                                  </p:childTnLst>
                                </p:cTn>
                              </p:par>
                            </p:childTnLst>
                          </p:cTn>
                        </p:par>
                        <p:par>
                          <p:cTn id="57" fill="hold" nodeType="afterGroup">
                            <p:stCondLst>
                              <p:cond delay="17000"/>
                            </p:stCondLst>
                            <p:childTnLst>
                              <p:par>
                                <p:cTn id="58" presetID="24" presetClass="entr" presetSubtype="0" fill="hold" grpId="0" nodeType="afterEffect">
                                  <p:stCondLst>
                                    <p:cond delay="1000"/>
                                  </p:stCondLst>
                                  <p:childTnLst>
                                    <p:set>
                                      <p:cBhvr>
                                        <p:cTn id="59" dur="1" fill="hold">
                                          <p:stCondLst>
                                            <p:cond delay="499"/>
                                          </p:stCondLst>
                                        </p:cTn>
                                        <p:tgtEl>
                                          <p:spTgt spid="45071"/>
                                        </p:tgtEl>
                                        <p:attrNameLst>
                                          <p:attrName>style.visibility</p:attrName>
                                        </p:attrNameLst>
                                      </p:cBhvr>
                                      <p:to>
                                        <p:strVal val="visible"/>
                                      </p:to>
                                    </p:set>
                                    <p:anim to="" calcmode="lin" valueType="num">
                                      <p:cBhvr>
                                        <p:cTn id="60" dur="1" fill="hold"/>
                                        <p:tgtEl>
                                          <p:spTgt spid="45071"/>
                                        </p:tgtEl>
                                        <p:attrNameLst>
                                          <p:attrName/>
                                        </p:attrNameLst>
                                      </p:cBhvr>
                                    </p:anim>
                                  </p:childTnLst>
                                </p:cTn>
                              </p:par>
                            </p:childTnLst>
                          </p:cTn>
                        </p:par>
                        <p:par>
                          <p:cTn id="61" fill="hold" nodeType="afterGroup">
                            <p:stCondLst>
                              <p:cond delay="18500"/>
                            </p:stCondLst>
                            <p:childTnLst>
                              <p:par>
                                <p:cTn id="62" presetID="24" presetClass="entr" presetSubtype="0" fill="hold" nodeType="afterEffect">
                                  <p:stCondLst>
                                    <p:cond delay="1000"/>
                                  </p:stCondLst>
                                  <p:childTnLst>
                                    <p:set>
                                      <p:cBhvr>
                                        <p:cTn id="63" dur="1" fill="hold">
                                          <p:stCondLst>
                                            <p:cond delay="499"/>
                                          </p:stCondLst>
                                        </p:cTn>
                                        <p:tgtEl>
                                          <p:spTgt spid="45072"/>
                                        </p:tgtEl>
                                        <p:attrNameLst>
                                          <p:attrName>style.visibility</p:attrName>
                                        </p:attrNameLst>
                                      </p:cBhvr>
                                      <p:to>
                                        <p:strVal val="visible"/>
                                      </p:to>
                                    </p:set>
                                    <p:anim to="" calcmode="lin" valueType="num">
                                      <p:cBhvr>
                                        <p:cTn id="64" dur="1" fill="hold"/>
                                        <p:tgtEl>
                                          <p:spTgt spid="45072"/>
                                        </p:tgtEl>
                                        <p:attrNameLst>
                                          <p:attrName/>
                                        </p:attrNameLst>
                                      </p:cBhvr>
                                    </p:anim>
                                  </p:childTnLst>
                                </p:cTn>
                              </p:par>
                            </p:childTnLst>
                          </p:cTn>
                        </p:par>
                        <p:par>
                          <p:cTn id="65" fill="hold" nodeType="afterGroup">
                            <p:stCondLst>
                              <p:cond delay="20000"/>
                            </p:stCondLst>
                            <p:childTnLst>
                              <p:par>
                                <p:cTn id="66" presetID="24" presetClass="entr" presetSubtype="0" fill="hold" grpId="0" nodeType="afterEffect">
                                  <p:stCondLst>
                                    <p:cond delay="1000"/>
                                  </p:stCondLst>
                                  <p:childTnLst>
                                    <p:set>
                                      <p:cBhvr>
                                        <p:cTn id="67" dur="1" fill="hold">
                                          <p:stCondLst>
                                            <p:cond delay="499"/>
                                          </p:stCondLst>
                                        </p:cTn>
                                        <p:tgtEl>
                                          <p:spTgt spid="45073"/>
                                        </p:tgtEl>
                                        <p:attrNameLst>
                                          <p:attrName>style.visibility</p:attrName>
                                        </p:attrNameLst>
                                      </p:cBhvr>
                                      <p:to>
                                        <p:strVal val="visible"/>
                                      </p:to>
                                    </p:set>
                                    <p:anim to="" calcmode="lin" valueType="num">
                                      <p:cBhvr>
                                        <p:cTn id="68" dur="1" fill="hold"/>
                                        <p:tgtEl>
                                          <p:spTgt spid="45073"/>
                                        </p:tgtEl>
                                        <p:attrNameLst>
                                          <p:attrName/>
                                        </p:attrNameLst>
                                      </p:cBhvr>
                                    </p:anim>
                                  </p:childTnLst>
                                </p:cTn>
                              </p:par>
                            </p:childTnLst>
                          </p:cTn>
                        </p:par>
                        <p:par>
                          <p:cTn id="69" fill="hold" nodeType="afterGroup">
                            <p:stCondLst>
                              <p:cond delay="21500"/>
                            </p:stCondLst>
                            <p:childTnLst>
                              <p:par>
                                <p:cTn id="70" presetID="24" presetClass="entr" presetSubtype="0" fill="hold" nodeType="afterEffect">
                                  <p:stCondLst>
                                    <p:cond delay="1000"/>
                                  </p:stCondLst>
                                  <p:childTnLst>
                                    <p:set>
                                      <p:cBhvr>
                                        <p:cTn id="71" dur="1" fill="hold">
                                          <p:stCondLst>
                                            <p:cond delay="499"/>
                                          </p:stCondLst>
                                        </p:cTn>
                                        <p:tgtEl>
                                          <p:spTgt spid="45074"/>
                                        </p:tgtEl>
                                        <p:attrNameLst>
                                          <p:attrName>style.visibility</p:attrName>
                                        </p:attrNameLst>
                                      </p:cBhvr>
                                      <p:to>
                                        <p:strVal val="visible"/>
                                      </p:to>
                                    </p:set>
                                    <p:anim to="" calcmode="lin" valueType="num">
                                      <p:cBhvr>
                                        <p:cTn id="72" dur="1" fill="hold"/>
                                        <p:tgtEl>
                                          <p:spTgt spid="4507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autoUpdateAnimBg="0"/>
      <p:bldP spid="45060" grpId="0" autoUpdateAnimBg="0"/>
      <p:bldP spid="45062" grpId="0" autoUpdateAnimBg="0"/>
      <p:bldP spid="45064" grpId="0" autoUpdateAnimBg="0"/>
      <p:bldP spid="45065" grpId="0" autoUpdateAnimBg="0"/>
      <p:bldP spid="45068" grpId="0" autoUpdateAnimBg="0"/>
      <p:bldP spid="45069" grpId="0" autoUpdateAnimBg="0"/>
      <p:bldP spid="45070" grpId="0" autoUpdateAnimBg="0"/>
      <p:bldP spid="45071" grpId="0" autoUpdateAnimBg="0"/>
      <p:bldP spid="45073"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46082" name="Text Box 2">
            <a:extLst>
              <a:ext uri="{FF2B5EF4-FFF2-40B4-BE49-F238E27FC236}">
                <a16:creationId xmlns:a16="http://schemas.microsoft.com/office/drawing/2014/main" id="{E27D8123-193E-4A6E-86F1-13D1DA2A7EF2}"/>
              </a:ext>
            </a:extLst>
          </p:cNvPr>
          <p:cNvSpPr txBox="1">
            <a:spLocks noChangeArrowheads="1"/>
          </p:cNvSpPr>
          <p:nvPr/>
        </p:nvSpPr>
        <p:spPr bwMode="auto">
          <a:xfrm>
            <a:off x="0" y="0"/>
            <a:ext cx="914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fuel rods are made of natural uranium enriched with </a:t>
            </a:r>
            <a:br>
              <a:rPr lang="en-GB" altLang="en-US" b="1"/>
            </a:br>
            <a:r>
              <a:rPr lang="en-GB" altLang="en-US" b="1"/>
              <a:t>uranium 235 which produce more energy by fission.</a:t>
            </a:r>
          </a:p>
        </p:txBody>
      </p:sp>
      <p:sp>
        <p:nvSpPr>
          <p:cNvPr id="46083" name="Text Box 3">
            <a:extLst>
              <a:ext uri="{FF2B5EF4-FFF2-40B4-BE49-F238E27FC236}">
                <a16:creationId xmlns:a16="http://schemas.microsoft.com/office/drawing/2014/main" id="{244A7A8B-A764-4B6D-A782-77C824C8C4C0}"/>
              </a:ext>
            </a:extLst>
          </p:cNvPr>
          <p:cNvSpPr txBox="1">
            <a:spLocks noChangeArrowheads="1"/>
          </p:cNvSpPr>
          <p:nvPr/>
        </p:nvSpPr>
        <p:spPr bwMode="auto">
          <a:xfrm>
            <a:off x="0" y="1752600"/>
            <a:ext cx="9144000" cy="173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moderator, normally made of graphite, has the fuel rods imbedded in it.  The purpose of the moderator is to slow down neutrons that are produced in fission.</a:t>
            </a:r>
          </a:p>
          <a:p>
            <a:pPr>
              <a:spcBef>
                <a:spcPct val="50000"/>
              </a:spcBef>
            </a:pPr>
            <a:r>
              <a:rPr lang="en-GB" altLang="en-US" b="1"/>
              <a:t>A nucleus is split more easily by slow neutrons.</a:t>
            </a:r>
          </a:p>
        </p:txBody>
      </p:sp>
      <p:sp>
        <p:nvSpPr>
          <p:cNvPr id="46084" name="Text Box 4">
            <a:extLst>
              <a:ext uri="{FF2B5EF4-FFF2-40B4-BE49-F238E27FC236}">
                <a16:creationId xmlns:a16="http://schemas.microsoft.com/office/drawing/2014/main" id="{AA9B07DF-C29F-47C6-A581-CA055745C803}"/>
              </a:ext>
            </a:extLst>
          </p:cNvPr>
          <p:cNvSpPr txBox="1">
            <a:spLocks noChangeArrowheads="1"/>
          </p:cNvSpPr>
          <p:nvPr/>
        </p:nvSpPr>
        <p:spPr bwMode="auto">
          <a:xfrm>
            <a:off x="0" y="4800600"/>
            <a:ext cx="9144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control rods are normally made of boron, they control the rate of production of energy.  In the event of an emergency the boron rods are pushed into the core of the reactor and the chain reaction stops completely.</a:t>
            </a:r>
            <a:endParaRPr lang="en-GB"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46082">
                                            <p:txEl>
                                              <p:pRg st="0" end="0"/>
                                            </p:txEl>
                                          </p:spTgt>
                                        </p:tgtEl>
                                        <p:attrNameLst>
                                          <p:attrName>style.visibility</p:attrName>
                                        </p:attrNameLst>
                                      </p:cBhvr>
                                      <p:to>
                                        <p:strVal val="visible"/>
                                      </p:to>
                                    </p:set>
                                    <p:anim to="" calcmode="lin" valueType="num">
                                      <p:cBhvr>
                                        <p:cTn id="7" dur="1" fill="hold"/>
                                        <p:tgtEl>
                                          <p:spTgt spid="46082">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46083">
                                            <p:txEl>
                                              <p:pRg st="0" end="0"/>
                                            </p:txEl>
                                          </p:spTgt>
                                        </p:tgtEl>
                                        <p:attrNameLst>
                                          <p:attrName>style.visibility</p:attrName>
                                        </p:attrNameLst>
                                      </p:cBhvr>
                                      <p:to>
                                        <p:strVal val="visible"/>
                                      </p:to>
                                    </p:set>
                                    <p:anim to="" calcmode="lin" valueType="num">
                                      <p:cBhvr>
                                        <p:cTn id="12" dur="1" fill="hold"/>
                                        <p:tgtEl>
                                          <p:spTgt spid="46083">
                                            <p:txEl>
                                              <p:pRg st="0" end="0"/>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46083">
                                            <p:txEl>
                                              <p:pRg st="1" end="1"/>
                                            </p:txEl>
                                          </p:spTgt>
                                        </p:tgtEl>
                                        <p:attrNameLst>
                                          <p:attrName>style.visibility</p:attrName>
                                        </p:attrNameLst>
                                      </p:cBhvr>
                                      <p:to>
                                        <p:strVal val="visible"/>
                                      </p:to>
                                    </p:set>
                                    <p:anim to="" calcmode="lin" valueType="num">
                                      <p:cBhvr>
                                        <p:cTn id="17" dur="1" fill="hold"/>
                                        <p:tgtEl>
                                          <p:spTgt spid="46083">
                                            <p:txEl>
                                              <p:pRg st="1" end="1"/>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46084">
                                            <p:txEl>
                                              <p:pRg st="0" end="0"/>
                                            </p:txEl>
                                          </p:spTgt>
                                        </p:tgtEl>
                                        <p:attrNameLst>
                                          <p:attrName>style.visibility</p:attrName>
                                        </p:attrNameLst>
                                      </p:cBhvr>
                                      <p:to>
                                        <p:strVal val="visible"/>
                                      </p:to>
                                    </p:set>
                                    <p:anim to="" calcmode="lin" valueType="num">
                                      <p:cBhvr>
                                        <p:cTn id="22" dur="1" fill="hold"/>
                                        <p:tgtEl>
                                          <p:spTgt spid="46084">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build="p" autoUpdateAnimBg="0"/>
      <p:bldP spid="46083" grpId="0" build="p" autoUpdateAnimBg="0"/>
      <p:bldP spid="46084"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47106" name="Text Box 2">
            <a:extLst>
              <a:ext uri="{FF2B5EF4-FFF2-40B4-BE49-F238E27FC236}">
                <a16:creationId xmlns:a16="http://schemas.microsoft.com/office/drawing/2014/main" id="{0D741466-945B-4CB5-8993-27E86303EADC}"/>
              </a:ext>
            </a:extLst>
          </p:cNvPr>
          <p:cNvSpPr txBox="1">
            <a:spLocks noChangeArrowheads="1"/>
          </p:cNvSpPr>
          <p:nvPr/>
        </p:nvSpPr>
        <p:spPr bwMode="auto">
          <a:xfrm>
            <a:off x="0" y="0"/>
            <a:ext cx="9144000" cy="283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A cooling system is needed to cool the reactor and to transfer heat to the boilers in order to generate electricity.</a:t>
            </a:r>
          </a:p>
          <a:p>
            <a:pPr>
              <a:spcBef>
                <a:spcPct val="50000"/>
              </a:spcBef>
            </a:pPr>
            <a:r>
              <a:rPr lang="en-GB" altLang="en-US" b="1"/>
              <a:t>British gas -cooled reactors use carbon dioxide gas as a coolant</a:t>
            </a:r>
          </a:p>
          <a:p>
            <a:pPr>
              <a:spcBef>
                <a:spcPct val="50000"/>
              </a:spcBef>
            </a:pPr>
            <a:endParaRPr lang="en-GB" altLang="en-US" b="1"/>
          </a:p>
          <a:p>
            <a:pPr>
              <a:spcBef>
                <a:spcPct val="50000"/>
              </a:spcBef>
            </a:pPr>
            <a:r>
              <a:rPr lang="en-GB" altLang="en-US" b="1"/>
              <a:t>The containment vessel is made of thick concrete which acts as a shield to absorb neutrons and other radiations.</a:t>
            </a:r>
          </a:p>
        </p:txBody>
      </p:sp>
      <p:graphicFrame>
        <p:nvGraphicFramePr>
          <p:cNvPr id="47107" name="Object 3">
            <a:extLst>
              <a:ext uri="{FF2B5EF4-FFF2-40B4-BE49-F238E27FC236}">
                <a16:creationId xmlns:a16="http://schemas.microsoft.com/office/drawing/2014/main" id="{A9030345-3D2D-4701-82BE-67FB4C8DB723}"/>
              </a:ext>
            </a:extLst>
          </p:cNvPr>
          <p:cNvGraphicFramePr>
            <a:graphicFrameLocks noChangeAspect="1"/>
          </p:cNvGraphicFramePr>
          <p:nvPr/>
        </p:nvGraphicFramePr>
        <p:xfrm>
          <a:off x="0" y="3352800"/>
          <a:ext cx="3186113" cy="3505200"/>
        </p:xfrm>
        <a:graphic>
          <a:graphicData uri="http://schemas.openxmlformats.org/presentationml/2006/ole">
            <mc:AlternateContent xmlns:mc="http://schemas.openxmlformats.org/markup-compatibility/2006">
              <mc:Choice xmlns:v="urn:schemas-microsoft-com:vml" Requires="v">
                <p:oleObj spid="_x0000_s47109" name="Clip" r:id="rId3" imgW="2362320" imgH="2600280" progId="MS_ClipArt_Gallery.5">
                  <p:embed/>
                </p:oleObj>
              </mc:Choice>
              <mc:Fallback>
                <p:oleObj name="Clip" r:id="rId3" imgW="2362320" imgH="2600280" progId="MS_ClipArt_Gallery.5">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352800"/>
                        <a:ext cx="3186113" cy="3505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7108" name="Text Box 4">
            <a:extLst>
              <a:ext uri="{FF2B5EF4-FFF2-40B4-BE49-F238E27FC236}">
                <a16:creationId xmlns:a16="http://schemas.microsoft.com/office/drawing/2014/main" id="{E1E9E9BC-80B8-4387-AB7B-8F844BD37CFF}"/>
              </a:ext>
            </a:extLst>
          </p:cNvPr>
          <p:cNvSpPr txBox="1">
            <a:spLocks noChangeArrowheads="1"/>
          </p:cNvSpPr>
          <p:nvPr/>
        </p:nvSpPr>
        <p:spPr bwMode="auto">
          <a:xfrm>
            <a:off x="3429000" y="3124200"/>
            <a:ext cx="5715000"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disposal of radioactive waste can be troublesome.</a:t>
            </a:r>
          </a:p>
          <a:p>
            <a:pPr>
              <a:spcBef>
                <a:spcPct val="50000"/>
              </a:spcBef>
            </a:pPr>
            <a:r>
              <a:rPr lang="en-GB" altLang="en-US" b="1"/>
              <a:t>Waste products from nuclear power stations can have a half-life of hundreds of years.</a:t>
            </a:r>
          </a:p>
          <a:p>
            <a:pPr>
              <a:spcBef>
                <a:spcPct val="50000"/>
              </a:spcBef>
            </a:pPr>
            <a:r>
              <a:rPr lang="en-GB" altLang="en-US" b="1"/>
              <a:t>They have to be stored in concrete and steel containers before being buried deep underground or dropped to the bottom of the ocean.</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47106">
                                            <p:txEl>
                                              <p:pRg st="0" end="0"/>
                                            </p:txEl>
                                          </p:spTgt>
                                        </p:tgtEl>
                                        <p:attrNameLst>
                                          <p:attrName>style.visibility</p:attrName>
                                        </p:attrNameLst>
                                      </p:cBhvr>
                                      <p:to>
                                        <p:strVal val="visible"/>
                                      </p:to>
                                    </p:set>
                                    <p:anim to="" calcmode="lin" valueType="num">
                                      <p:cBhvr>
                                        <p:cTn id="7" dur="1" fill="hold"/>
                                        <p:tgtEl>
                                          <p:spTgt spid="47106">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47106">
                                            <p:txEl>
                                              <p:pRg st="1" end="1"/>
                                            </p:txEl>
                                          </p:spTgt>
                                        </p:tgtEl>
                                        <p:attrNameLst>
                                          <p:attrName>style.visibility</p:attrName>
                                        </p:attrNameLst>
                                      </p:cBhvr>
                                      <p:to>
                                        <p:strVal val="visible"/>
                                      </p:to>
                                    </p:set>
                                    <p:anim to="" calcmode="lin" valueType="num">
                                      <p:cBhvr>
                                        <p:cTn id="12" dur="1" fill="hold"/>
                                        <p:tgtEl>
                                          <p:spTgt spid="47106">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47106">
                                            <p:txEl>
                                              <p:pRg st="3" end="3"/>
                                            </p:txEl>
                                          </p:spTgt>
                                        </p:tgtEl>
                                        <p:attrNameLst>
                                          <p:attrName>style.visibility</p:attrName>
                                        </p:attrNameLst>
                                      </p:cBhvr>
                                      <p:to>
                                        <p:strVal val="visible"/>
                                      </p:to>
                                    </p:set>
                                    <p:anim to="" calcmode="lin" valueType="num">
                                      <p:cBhvr>
                                        <p:cTn id="17" dur="1" fill="hold"/>
                                        <p:tgtEl>
                                          <p:spTgt spid="47106">
                                            <p:txEl>
                                              <p:pRg st="3" end="3"/>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nodeType="clickEffect">
                                  <p:stCondLst>
                                    <p:cond delay="0"/>
                                  </p:stCondLst>
                                  <p:childTnLst>
                                    <p:set>
                                      <p:cBhvr>
                                        <p:cTn id="21" dur="1" fill="hold">
                                          <p:stCondLst>
                                            <p:cond delay="499"/>
                                          </p:stCondLst>
                                        </p:cTn>
                                        <p:tgtEl>
                                          <p:spTgt spid="47107"/>
                                        </p:tgtEl>
                                        <p:attrNameLst>
                                          <p:attrName>style.visibility</p:attrName>
                                        </p:attrNameLst>
                                      </p:cBhvr>
                                      <p:to>
                                        <p:strVal val="visible"/>
                                      </p:to>
                                    </p:set>
                                    <p:anim to="" calcmode="lin" valueType="num">
                                      <p:cBhvr>
                                        <p:cTn id="22" dur="1" fill="hold"/>
                                        <p:tgtEl>
                                          <p:spTgt spid="47107"/>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47108">
                                            <p:txEl>
                                              <p:pRg st="0" end="0"/>
                                            </p:txEl>
                                          </p:spTgt>
                                        </p:tgtEl>
                                        <p:attrNameLst>
                                          <p:attrName>style.visibility</p:attrName>
                                        </p:attrNameLst>
                                      </p:cBhvr>
                                      <p:to>
                                        <p:strVal val="visible"/>
                                      </p:to>
                                    </p:set>
                                    <p:anim to="" calcmode="lin" valueType="num">
                                      <p:cBhvr>
                                        <p:cTn id="27" dur="1" fill="hold"/>
                                        <p:tgtEl>
                                          <p:spTgt spid="47108">
                                            <p:txEl>
                                              <p:pRg st="0" end="0"/>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47108">
                                            <p:txEl>
                                              <p:pRg st="1" end="1"/>
                                            </p:txEl>
                                          </p:spTgt>
                                        </p:tgtEl>
                                        <p:attrNameLst>
                                          <p:attrName>style.visibility</p:attrName>
                                        </p:attrNameLst>
                                      </p:cBhvr>
                                      <p:to>
                                        <p:strVal val="visible"/>
                                      </p:to>
                                    </p:set>
                                    <p:anim to="" calcmode="lin" valueType="num">
                                      <p:cBhvr>
                                        <p:cTn id="32" dur="1" fill="hold"/>
                                        <p:tgtEl>
                                          <p:spTgt spid="47108">
                                            <p:txEl>
                                              <p:pRg st="1" end="1"/>
                                            </p:txEl>
                                          </p:spTgt>
                                        </p:tgtEl>
                                        <p:attrNameLst>
                                          <p:attrName/>
                                        </p:attrNameLst>
                                      </p:cBhvr>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4" presetClass="entr" presetSubtype="0" fill="hold" grpId="0" nodeType="clickEffect">
                                  <p:stCondLst>
                                    <p:cond delay="0"/>
                                  </p:stCondLst>
                                  <p:childTnLst>
                                    <p:set>
                                      <p:cBhvr>
                                        <p:cTn id="36" dur="1" fill="hold">
                                          <p:stCondLst>
                                            <p:cond delay="499"/>
                                          </p:stCondLst>
                                        </p:cTn>
                                        <p:tgtEl>
                                          <p:spTgt spid="47108">
                                            <p:txEl>
                                              <p:pRg st="2" end="2"/>
                                            </p:txEl>
                                          </p:spTgt>
                                        </p:tgtEl>
                                        <p:attrNameLst>
                                          <p:attrName>style.visibility</p:attrName>
                                        </p:attrNameLst>
                                      </p:cBhvr>
                                      <p:to>
                                        <p:strVal val="visible"/>
                                      </p:to>
                                    </p:set>
                                    <p:anim to="" calcmode="lin" valueType="num">
                                      <p:cBhvr>
                                        <p:cTn id="37" dur="1" fill="hold"/>
                                        <p:tgtEl>
                                          <p:spTgt spid="47108">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build="p" autoUpdateAnimBg="0"/>
      <p:bldP spid="47108"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8130" name="Text Box 2">
            <a:extLst>
              <a:ext uri="{FF2B5EF4-FFF2-40B4-BE49-F238E27FC236}">
                <a16:creationId xmlns:a16="http://schemas.microsoft.com/office/drawing/2014/main" id="{791E9C1A-AA9A-4565-9BEE-31850C70C9BC}"/>
              </a:ext>
            </a:extLst>
          </p:cNvPr>
          <p:cNvSpPr txBox="1">
            <a:spLocks noChangeArrowheads="1"/>
          </p:cNvSpPr>
          <p:nvPr/>
        </p:nvSpPr>
        <p:spPr bwMode="auto">
          <a:xfrm>
            <a:off x="0" y="1524000"/>
            <a:ext cx="9144000" cy="204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b="1">
                <a:solidFill>
                  <a:srgbClr val="FF0000"/>
                </a:solidFill>
                <a:hlinkClick r:id="rId3" action="ppaction://hlinksldjump"/>
              </a:rPr>
              <a:t>Return to start of Radioactivity</a:t>
            </a:r>
            <a:endParaRPr lang="en-GB" altLang="en-US" sz="3200" b="1">
              <a:solidFill>
                <a:srgbClr val="FF0000"/>
              </a:solidFill>
            </a:endParaRPr>
          </a:p>
          <a:p>
            <a:pPr algn="ctr">
              <a:spcBef>
                <a:spcPct val="50000"/>
              </a:spcBef>
            </a:pPr>
            <a:endParaRPr lang="en-GB" altLang="en-US" sz="3200" b="1">
              <a:solidFill>
                <a:srgbClr val="FF0000"/>
              </a:solidFill>
            </a:endParaRPr>
          </a:p>
          <a:p>
            <a:pPr algn="ctr">
              <a:spcBef>
                <a:spcPct val="50000"/>
              </a:spcBef>
            </a:pPr>
            <a:endParaRPr lang="en-GB" altLang="en-US" sz="3200" b="1">
              <a:solidFill>
                <a:srgbClr val="FF0000"/>
              </a:solidFill>
            </a:endParaRPr>
          </a:p>
        </p:txBody>
      </p:sp>
    </p:spTree>
  </p:cSld>
  <p:clrMapOvr>
    <a:overrideClrMapping bg1="lt1" tx1="dk1" bg2="lt2" tx2="dk2" accent1="accent1" accent2="accent2" accent3="accent3" accent4="accent4" accent5="accent5" accent6="accent6" hlink="hlink" folHlink="folHlink"/>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48130">
                                            <p:txEl>
                                              <p:pRg st="0" end="0"/>
                                            </p:txEl>
                                          </p:spTgt>
                                        </p:tgtEl>
                                        <p:attrNameLst>
                                          <p:attrName>style.visibility</p:attrName>
                                        </p:attrNameLst>
                                      </p:cBhvr>
                                      <p:to>
                                        <p:strVal val="visible"/>
                                      </p:to>
                                    </p:set>
                                    <p:anim calcmode="lin" valueType="num">
                                      <p:cBhvr>
                                        <p:cTn id="7" dur="1000" fill="hold"/>
                                        <p:tgtEl>
                                          <p:spTgt spid="48130">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8130">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8130">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8130">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build="p" autoUpdateAnimBg="0" rev="1" advAuto="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9154" name="Text Box 2">
            <a:extLst>
              <a:ext uri="{FF2B5EF4-FFF2-40B4-BE49-F238E27FC236}">
                <a16:creationId xmlns:a16="http://schemas.microsoft.com/office/drawing/2014/main" id="{9FAEEE45-9657-441B-94BA-A928FCADB5F7}"/>
              </a:ext>
            </a:extLst>
          </p:cNvPr>
          <p:cNvSpPr txBox="1">
            <a:spLocks noChangeArrowheads="1"/>
          </p:cNvSpPr>
          <p:nvPr/>
        </p:nvSpPr>
        <p:spPr bwMode="auto">
          <a:xfrm>
            <a:off x="0" y="1524000"/>
            <a:ext cx="9144000" cy="204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b="1">
                <a:solidFill>
                  <a:srgbClr val="FF0000"/>
                </a:solidFill>
                <a:hlinkClick r:id="rId3" action="ppaction://hlinksldjump"/>
              </a:rPr>
              <a:t>Return to start of Radioactivity</a:t>
            </a:r>
          </a:p>
          <a:p>
            <a:pPr algn="ctr">
              <a:spcBef>
                <a:spcPct val="50000"/>
              </a:spcBef>
            </a:pPr>
            <a:endParaRPr lang="en-GB" altLang="en-US" sz="3200" b="1">
              <a:solidFill>
                <a:srgbClr val="FF0000"/>
              </a:solidFill>
            </a:endParaRPr>
          </a:p>
          <a:p>
            <a:pPr algn="ctr">
              <a:spcBef>
                <a:spcPct val="50000"/>
              </a:spcBef>
            </a:pPr>
            <a:endParaRPr lang="en-GB" altLang="en-US" sz="3200" b="1">
              <a:solidFill>
                <a:srgbClr val="FF0000"/>
              </a:solidFill>
            </a:endParaRPr>
          </a:p>
        </p:txBody>
      </p:sp>
    </p:spTree>
  </p:cSld>
  <p:clrMapOvr>
    <a:overrideClrMapping bg1="lt1" tx1="dk1" bg2="lt2" tx2="dk2" accent1="accent1" accent2="accent2" accent3="accent3" accent4="accent4" accent5="accent5" accent6="accent6" hlink="hlink" folHlink="folHlink"/>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AF79BBB8-1F43-4885-9F60-8DE18401A4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04800"/>
            <a:ext cx="4168775" cy="417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1" name="Rectangle 3">
            <a:extLst>
              <a:ext uri="{FF2B5EF4-FFF2-40B4-BE49-F238E27FC236}">
                <a16:creationId xmlns:a16="http://schemas.microsoft.com/office/drawing/2014/main" id="{CD281AAC-925A-432E-814C-44AC48B7F0E7}"/>
              </a:ext>
            </a:extLst>
          </p:cNvPr>
          <p:cNvSpPr>
            <a:spLocks noChangeArrowheads="1"/>
          </p:cNvSpPr>
          <p:nvPr/>
        </p:nvSpPr>
        <p:spPr bwMode="auto">
          <a:xfrm>
            <a:off x="0" y="4419600"/>
            <a:ext cx="81645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b="1"/>
              <a:t>If the atom was to lose one or more electrons, it loses negative</a:t>
            </a:r>
          </a:p>
          <a:p>
            <a:r>
              <a:rPr lang="en-GB" altLang="en-US" b="1"/>
              <a:t>charge.</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499"/>
                                          </p:stCondLst>
                                        </p:cTn>
                                        <p:tgtEl>
                                          <p:spTgt spid="7170"/>
                                        </p:tgtEl>
                                        <p:attrNameLst>
                                          <p:attrName>style.visibility</p:attrName>
                                        </p:attrNameLst>
                                      </p:cBhvr>
                                      <p:to>
                                        <p:strVal val="visible"/>
                                      </p:to>
                                    </p:set>
                                    <p:anim to="" calcmode="lin" valueType="num">
                                      <p:cBhvr>
                                        <p:cTn id="7" dur="1" fill="hold"/>
                                        <p:tgtEl>
                                          <p:spTgt spid="7170"/>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7171"/>
                                        </p:tgtEl>
                                        <p:attrNameLst>
                                          <p:attrName>style.visibility</p:attrName>
                                        </p:attrNameLst>
                                      </p:cBhvr>
                                      <p:to>
                                        <p:strVal val="visible"/>
                                      </p:to>
                                    </p:set>
                                    <p:anim to="" calcmode="lin" valueType="num">
                                      <p:cBhvr>
                                        <p:cTn id="12" dur="1" fill="hold"/>
                                        <p:tgtEl>
                                          <p:spTgt spid="717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8194" name="Text Box 2">
            <a:extLst>
              <a:ext uri="{FF2B5EF4-FFF2-40B4-BE49-F238E27FC236}">
                <a16:creationId xmlns:a16="http://schemas.microsoft.com/office/drawing/2014/main" id="{00E8B977-34BE-486A-A983-9B5753CCC425}"/>
              </a:ext>
            </a:extLst>
          </p:cNvPr>
          <p:cNvSpPr txBox="1">
            <a:spLocks noChangeArrowheads="1"/>
          </p:cNvSpPr>
          <p:nvPr/>
        </p:nvSpPr>
        <p:spPr bwMode="auto">
          <a:xfrm>
            <a:off x="0" y="4419600"/>
            <a:ext cx="914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If the atom was to lose one or more electrons, it loses negative charge.</a:t>
            </a:r>
          </a:p>
        </p:txBody>
      </p:sp>
      <p:sp>
        <p:nvSpPr>
          <p:cNvPr id="8196" name="Text Box 4">
            <a:extLst>
              <a:ext uri="{FF2B5EF4-FFF2-40B4-BE49-F238E27FC236}">
                <a16:creationId xmlns:a16="http://schemas.microsoft.com/office/drawing/2014/main" id="{57277BA1-0FBC-48C6-B5A4-96F726B07CB7}"/>
              </a:ext>
            </a:extLst>
          </p:cNvPr>
          <p:cNvSpPr txBox="1">
            <a:spLocks noChangeArrowheads="1"/>
          </p:cNvSpPr>
          <p:nvPr/>
        </p:nvSpPr>
        <p:spPr bwMode="auto">
          <a:xfrm>
            <a:off x="0" y="5334000"/>
            <a:ext cx="9144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atom then has less electrons than protons.</a:t>
            </a:r>
          </a:p>
          <a:p>
            <a:pPr>
              <a:spcBef>
                <a:spcPct val="50000"/>
              </a:spcBef>
            </a:pPr>
            <a:r>
              <a:rPr lang="en-GB" altLang="en-US" b="1"/>
              <a:t>The atom now has an overall positive charge.</a:t>
            </a:r>
          </a:p>
          <a:p>
            <a:pPr>
              <a:spcBef>
                <a:spcPct val="50000"/>
              </a:spcBef>
            </a:pPr>
            <a:endParaRPr lang="en-GB" altLang="en-US"/>
          </a:p>
        </p:txBody>
      </p:sp>
      <p:grpSp>
        <p:nvGrpSpPr>
          <p:cNvPr id="8197" name="Group 5">
            <a:extLst>
              <a:ext uri="{FF2B5EF4-FFF2-40B4-BE49-F238E27FC236}">
                <a16:creationId xmlns:a16="http://schemas.microsoft.com/office/drawing/2014/main" id="{397C9F71-6473-48E5-B8AC-332AE311492C}"/>
              </a:ext>
            </a:extLst>
          </p:cNvPr>
          <p:cNvGrpSpPr>
            <a:grpSpLocks/>
          </p:cNvGrpSpPr>
          <p:nvPr/>
        </p:nvGrpSpPr>
        <p:grpSpPr bwMode="auto">
          <a:xfrm>
            <a:off x="2368550" y="311150"/>
            <a:ext cx="4095750" cy="4017963"/>
            <a:chOff x="1492" y="196"/>
            <a:chExt cx="2580" cy="2531"/>
          </a:xfrm>
        </p:grpSpPr>
        <p:sp>
          <p:nvSpPr>
            <p:cNvPr id="8198" name="Oval 6">
              <a:extLst>
                <a:ext uri="{FF2B5EF4-FFF2-40B4-BE49-F238E27FC236}">
                  <a16:creationId xmlns:a16="http://schemas.microsoft.com/office/drawing/2014/main" id="{4FCE25BC-6E51-4CE1-8289-E8586A5C106E}"/>
                </a:ext>
              </a:extLst>
            </p:cNvPr>
            <p:cNvSpPr>
              <a:spLocks noChangeArrowheads="1"/>
            </p:cNvSpPr>
            <p:nvPr/>
          </p:nvSpPr>
          <p:spPr bwMode="auto">
            <a:xfrm>
              <a:off x="1946" y="1375"/>
              <a:ext cx="80" cy="80"/>
            </a:xfrm>
            <a:prstGeom prst="ellipse">
              <a:avLst/>
            </a:prstGeom>
            <a:solidFill>
              <a:srgbClr val="FF0000"/>
            </a:solidFill>
            <a:ln w="12700">
              <a:solidFill>
                <a:srgbClr val="000000"/>
              </a:solidFill>
              <a:round/>
              <a:headEnd/>
              <a:tailEnd/>
            </a:ln>
          </p:spPr>
          <p:txBody>
            <a:bodyPr/>
            <a:lstStyle/>
            <a:p>
              <a:endParaRPr lang="en-GB"/>
            </a:p>
          </p:txBody>
        </p:sp>
        <p:sp>
          <p:nvSpPr>
            <p:cNvPr id="8199" name="Oval 7">
              <a:extLst>
                <a:ext uri="{FF2B5EF4-FFF2-40B4-BE49-F238E27FC236}">
                  <a16:creationId xmlns:a16="http://schemas.microsoft.com/office/drawing/2014/main" id="{09423CFC-463A-4F39-B337-AEA9B56C5EB6}"/>
                </a:ext>
              </a:extLst>
            </p:cNvPr>
            <p:cNvSpPr>
              <a:spLocks noChangeArrowheads="1"/>
            </p:cNvSpPr>
            <p:nvPr/>
          </p:nvSpPr>
          <p:spPr bwMode="auto">
            <a:xfrm>
              <a:off x="2761" y="1375"/>
              <a:ext cx="84" cy="80"/>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00" name="Oval 8">
              <a:extLst>
                <a:ext uri="{FF2B5EF4-FFF2-40B4-BE49-F238E27FC236}">
                  <a16:creationId xmlns:a16="http://schemas.microsoft.com/office/drawing/2014/main" id="{E383F70D-1BB9-4DD2-91B1-A4FA569A16B8}"/>
                </a:ext>
              </a:extLst>
            </p:cNvPr>
            <p:cNvSpPr>
              <a:spLocks noChangeArrowheads="1"/>
            </p:cNvSpPr>
            <p:nvPr/>
          </p:nvSpPr>
          <p:spPr bwMode="auto">
            <a:xfrm>
              <a:off x="2672" y="1329"/>
              <a:ext cx="81" cy="80"/>
            </a:xfrm>
            <a:prstGeom prst="ellipse">
              <a:avLst/>
            </a:prstGeom>
            <a:solidFill>
              <a:srgbClr val="000000"/>
            </a:solidFill>
            <a:ln w="12700">
              <a:solidFill>
                <a:srgbClr val="000000"/>
              </a:solidFill>
              <a:round/>
              <a:headEnd/>
              <a:tailEnd/>
            </a:ln>
          </p:spPr>
          <p:txBody>
            <a:bodyPr/>
            <a:lstStyle/>
            <a:p>
              <a:endParaRPr lang="en-GB"/>
            </a:p>
          </p:txBody>
        </p:sp>
        <p:sp>
          <p:nvSpPr>
            <p:cNvPr id="8201" name="Oval 9">
              <a:extLst>
                <a:ext uri="{FF2B5EF4-FFF2-40B4-BE49-F238E27FC236}">
                  <a16:creationId xmlns:a16="http://schemas.microsoft.com/office/drawing/2014/main" id="{561DE647-9FF7-4B86-9327-26517F024AE2}"/>
                </a:ext>
              </a:extLst>
            </p:cNvPr>
            <p:cNvSpPr>
              <a:spLocks noChangeArrowheads="1"/>
            </p:cNvSpPr>
            <p:nvPr/>
          </p:nvSpPr>
          <p:spPr bwMode="auto">
            <a:xfrm>
              <a:off x="2580" y="1463"/>
              <a:ext cx="84" cy="85"/>
            </a:xfrm>
            <a:prstGeom prst="ellipse">
              <a:avLst/>
            </a:prstGeom>
            <a:solidFill>
              <a:srgbClr val="000000"/>
            </a:solidFill>
            <a:ln w="12700">
              <a:solidFill>
                <a:srgbClr val="000000"/>
              </a:solidFill>
              <a:round/>
              <a:headEnd/>
              <a:tailEnd/>
            </a:ln>
          </p:spPr>
          <p:txBody>
            <a:bodyPr/>
            <a:lstStyle/>
            <a:p>
              <a:endParaRPr lang="en-GB"/>
            </a:p>
          </p:txBody>
        </p:sp>
        <p:sp>
          <p:nvSpPr>
            <p:cNvPr id="8202" name="Oval 10">
              <a:extLst>
                <a:ext uri="{FF2B5EF4-FFF2-40B4-BE49-F238E27FC236}">
                  <a16:creationId xmlns:a16="http://schemas.microsoft.com/office/drawing/2014/main" id="{D83CD7EF-6D93-4B46-9814-1E4CD2B51C50}"/>
                </a:ext>
              </a:extLst>
            </p:cNvPr>
            <p:cNvSpPr>
              <a:spLocks noChangeArrowheads="1"/>
            </p:cNvSpPr>
            <p:nvPr/>
          </p:nvSpPr>
          <p:spPr bwMode="auto">
            <a:xfrm>
              <a:off x="2488" y="1329"/>
              <a:ext cx="84" cy="80"/>
            </a:xfrm>
            <a:prstGeom prst="ellipse">
              <a:avLst/>
            </a:prstGeom>
            <a:solidFill>
              <a:srgbClr val="000000"/>
            </a:solidFill>
            <a:ln w="12700">
              <a:solidFill>
                <a:srgbClr val="000000"/>
              </a:solidFill>
              <a:round/>
              <a:headEnd/>
              <a:tailEnd/>
            </a:ln>
          </p:spPr>
          <p:txBody>
            <a:bodyPr/>
            <a:lstStyle/>
            <a:p>
              <a:endParaRPr lang="en-GB"/>
            </a:p>
          </p:txBody>
        </p:sp>
        <p:sp>
          <p:nvSpPr>
            <p:cNvPr id="8203" name="Oval 11">
              <a:extLst>
                <a:ext uri="{FF2B5EF4-FFF2-40B4-BE49-F238E27FC236}">
                  <a16:creationId xmlns:a16="http://schemas.microsoft.com/office/drawing/2014/main" id="{8CA88C71-3D26-4EFD-91C3-9191ED332A6C}"/>
                </a:ext>
              </a:extLst>
            </p:cNvPr>
            <p:cNvSpPr>
              <a:spLocks noChangeArrowheads="1"/>
            </p:cNvSpPr>
            <p:nvPr/>
          </p:nvSpPr>
          <p:spPr bwMode="auto">
            <a:xfrm>
              <a:off x="2672" y="1602"/>
              <a:ext cx="81" cy="80"/>
            </a:xfrm>
            <a:prstGeom prst="ellipse">
              <a:avLst/>
            </a:prstGeom>
            <a:solidFill>
              <a:srgbClr val="000000"/>
            </a:solidFill>
            <a:ln w="12700">
              <a:solidFill>
                <a:srgbClr val="000000"/>
              </a:solidFill>
              <a:round/>
              <a:headEnd/>
              <a:tailEnd/>
            </a:ln>
          </p:spPr>
          <p:txBody>
            <a:bodyPr/>
            <a:lstStyle/>
            <a:p>
              <a:endParaRPr lang="en-GB"/>
            </a:p>
          </p:txBody>
        </p:sp>
        <p:sp>
          <p:nvSpPr>
            <p:cNvPr id="8204" name="Oval 12">
              <a:extLst>
                <a:ext uri="{FF2B5EF4-FFF2-40B4-BE49-F238E27FC236}">
                  <a16:creationId xmlns:a16="http://schemas.microsoft.com/office/drawing/2014/main" id="{2528EFE7-BD13-4765-9581-9288D28A27C1}"/>
                </a:ext>
              </a:extLst>
            </p:cNvPr>
            <p:cNvSpPr>
              <a:spLocks noChangeArrowheads="1"/>
            </p:cNvSpPr>
            <p:nvPr/>
          </p:nvSpPr>
          <p:spPr bwMode="auto">
            <a:xfrm>
              <a:off x="2761" y="1463"/>
              <a:ext cx="84" cy="85"/>
            </a:xfrm>
            <a:prstGeom prst="ellipse">
              <a:avLst/>
            </a:prstGeom>
            <a:solidFill>
              <a:srgbClr val="000000"/>
            </a:solidFill>
            <a:ln w="12700">
              <a:solidFill>
                <a:srgbClr val="000000"/>
              </a:solidFill>
              <a:round/>
              <a:headEnd/>
              <a:tailEnd/>
            </a:ln>
          </p:spPr>
          <p:txBody>
            <a:bodyPr/>
            <a:lstStyle/>
            <a:p>
              <a:endParaRPr lang="en-GB"/>
            </a:p>
          </p:txBody>
        </p:sp>
        <p:sp>
          <p:nvSpPr>
            <p:cNvPr id="8205" name="Oval 13">
              <a:extLst>
                <a:ext uri="{FF2B5EF4-FFF2-40B4-BE49-F238E27FC236}">
                  <a16:creationId xmlns:a16="http://schemas.microsoft.com/office/drawing/2014/main" id="{B79E7179-6F10-4C7D-A955-D39A089D9957}"/>
                </a:ext>
              </a:extLst>
            </p:cNvPr>
            <p:cNvSpPr>
              <a:spLocks noChangeArrowheads="1"/>
            </p:cNvSpPr>
            <p:nvPr/>
          </p:nvSpPr>
          <p:spPr bwMode="auto">
            <a:xfrm>
              <a:off x="2807" y="1237"/>
              <a:ext cx="84"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06" name="Oval 14">
              <a:extLst>
                <a:ext uri="{FF2B5EF4-FFF2-40B4-BE49-F238E27FC236}">
                  <a16:creationId xmlns:a16="http://schemas.microsoft.com/office/drawing/2014/main" id="{A85AB68A-D207-4D03-AFDD-894186C6E2EB}"/>
                </a:ext>
              </a:extLst>
            </p:cNvPr>
            <p:cNvSpPr>
              <a:spLocks noChangeArrowheads="1"/>
            </p:cNvSpPr>
            <p:nvPr/>
          </p:nvSpPr>
          <p:spPr bwMode="auto">
            <a:xfrm>
              <a:off x="2853" y="1510"/>
              <a:ext cx="80"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07" name="Oval 15">
              <a:extLst>
                <a:ext uri="{FF2B5EF4-FFF2-40B4-BE49-F238E27FC236}">
                  <a16:creationId xmlns:a16="http://schemas.microsoft.com/office/drawing/2014/main" id="{1062C196-3651-4137-BD1C-729D3509A980}"/>
                </a:ext>
              </a:extLst>
            </p:cNvPr>
            <p:cNvSpPr>
              <a:spLocks noChangeArrowheads="1"/>
            </p:cNvSpPr>
            <p:nvPr/>
          </p:nvSpPr>
          <p:spPr bwMode="auto">
            <a:xfrm>
              <a:off x="2761" y="1644"/>
              <a:ext cx="84"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08" name="Oval 16">
              <a:extLst>
                <a:ext uri="{FF2B5EF4-FFF2-40B4-BE49-F238E27FC236}">
                  <a16:creationId xmlns:a16="http://schemas.microsoft.com/office/drawing/2014/main" id="{9E8F0FDA-E27C-478C-B005-9DB5AF2E2FF4}"/>
                </a:ext>
              </a:extLst>
            </p:cNvPr>
            <p:cNvSpPr>
              <a:spLocks noChangeArrowheads="1"/>
            </p:cNvSpPr>
            <p:nvPr/>
          </p:nvSpPr>
          <p:spPr bwMode="auto">
            <a:xfrm>
              <a:off x="2672" y="1510"/>
              <a:ext cx="81"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09" name="Oval 17">
              <a:extLst>
                <a:ext uri="{FF2B5EF4-FFF2-40B4-BE49-F238E27FC236}">
                  <a16:creationId xmlns:a16="http://schemas.microsoft.com/office/drawing/2014/main" id="{A86E5C0D-C68C-4FF0-A205-BBC35C85633B}"/>
                </a:ext>
              </a:extLst>
            </p:cNvPr>
            <p:cNvSpPr>
              <a:spLocks noChangeArrowheads="1"/>
            </p:cNvSpPr>
            <p:nvPr/>
          </p:nvSpPr>
          <p:spPr bwMode="auto">
            <a:xfrm>
              <a:off x="2580" y="1375"/>
              <a:ext cx="84" cy="80"/>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10" name="Oval 18">
              <a:extLst>
                <a:ext uri="{FF2B5EF4-FFF2-40B4-BE49-F238E27FC236}">
                  <a16:creationId xmlns:a16="http://schemas.microsoft.com/office/drawing/2014/main" id="{D4BDBB35-2603-411F-8FE3-5B0BCEF7F697}"/>
                </a:ext>
              </a:extLst>
            </p:cNvPr>
            <p:cNvSpPr>
              <a:spLocks noChangeArrowheads="1"/>
            </p:cNvSpPr>
            <p:nvPr/>
          </p:nvSpPr>
          <p:spPr bwMode="auto">
            <a:xfrm>
              <a:off x="2941" y="1375"/>
              <a:ext cx="85" cy="80"/>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11" name="Oval 19">
              <a:extLst>
                <a:ext uri="{FF2B5EF4-FFF2-40B4-BE49-F238E27FC236}">
                  <a16:creationId xmlns:a16="http://schemas.microsoft.com/office/drawing/2014/main" id="{624D88B4-EE87-4935-BB63-65533EA1112C}"/>
                </a:ext>
              </a:extLst>
            </p:cNvPr>
            <p:cNvSpPr>
              <a:spLocks noChangeArrowheads="1"/>
            </p:cNvSpPr>
            <p:nvPr/>
          </p:nvSpPr>
          <p:spPr bwMode="auto">
            <a:xfrm>
              <a:off x="2580" y="1644"/>
              <a:ext cx="84"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12" name="Oval 20">
              <a:extLst>
                <a:ext uri="{FF2B5EF4-FFF2-40B4-BE49-F238E27FC236}">
                  <a16:creationId xmlns:a16="http://schemas.microsoft.com/office/drawing/2014/main" id="{1DAA7E01-D734-4F40-A8AF-D1FF354E0DB5}"/>
                </a:ext>
              </a:extLst>
            </p:cNvPr>
            <p:cNvSpPr>
              <a:spLocks noChangeArrowheads="1"/>
            </p:cNvSpPr>
            <p:nvPr/>
          </p:nvSpPr>
          <p:spPr bwMode="auto">
            <a:xfrm>
              <a:off x="2488" y="1510"/>
              <a:ext cx="84"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13" name="Oval 21">
              <a:extLst>
                <a:ext uri="{FF2B5EF4-FFF2-40B4-BE49-F238E27FC236}">
                  <a16:creationId xmlns:a16="http://schemas.microsoft.com/office/drawing/2014/main" id="{C58ACF19-3157-4A55-A949-12DAA9906853}"/>
                </a:ext>
              </a:extLst>
            </p:cNvPr>
            <p:cNvSpPr>
              <a:spLocks noChangeArrowheads="1"/>
            </p:cNvSpPr>
            <p:nvPr/>
          </p:nvSpPr>
          <p:spPr bwMode="auto">
            <a:xfrm>
              <a:off x="2399" y="1375"/>
              <a:ext cx="81" cy="80"/>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14" name="Oval 22">
              <a:extLst>
                <a:ext uri="{FF2B5EF4-FFF2-40B4-BE49-F238E27FC236}">
                  <a16:creationId xmlns:a16="http://schemas.microsoft.com/office/drawing/2014/main" id="{F26C25FE-D69A-43D7-AB84-7FC37354FB2F}"/>
                </a:ext>
              </a:extLst>
            </p:cNvPr>
            <p:cNvSpPr>
              <a:spLocks noChangeArrowheads="1"/>
            </p:cNvSpPr>
            <p:nvPr/>
          </p:nvSpPr>
          <p:spPr bwMode="auto">
            <a:xfrm>
              <a:off x="2672" y="1237"/>
              <a:ext cx="81"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15" name="Oval 23">
              <a:extLst>
                <a:ext uri="{FF2B5EF4-FFF2-40B4-BE49-F238E27FC236}">
                  <a16:creationId xmlns:a16="http://schemas.microsoft.com/office/drawing/2014/main" id="{A6218AAB-91A8-479A-BADA-0254B0AFC8CE}"/>
                </a:ext>
              </a:extLst>
            </p:cNvPr>
            <p:cNvSpPr>
              <a:spLocks noChangeArrowheads="1"/>
            </p:cNvSpPr>
            <p:nvPr/>
          </p:nvSpPr>
          <p:spPr bwMode="auto">
            <a:xfrm>
              <a:off x="2488" y="1237"/>
              <a:ext cx="84"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16" name="Oval 24">
              <a:extLst>
                <a:ext uri="{FF2B5EF4-FFF2-40B4-BE49-F238E27FC236}">
                  <a16:creationId xmlns:a16="http://schemas.microsoft.com/office/drawing/2014/main" id="{C7A52655-7F4F-47B8-B4A0-8F69797009C8}"/>
                </a:ext>
              </a:extLst>
            </p:cNvPr>
            <p:cNvSpPr>
              <a:spLocks noChangeArrowheads="1"/>
            </p:cNvSpPr>
            <p:nvPr/>
          </p:nvSpPr>
          <p:spPr bwMode="auto">
            <a:xfrm>
              <a:off x="2853" y="1329"/>
              <a:ext cx="80" cy="80"/>
            </a:xfrm>
            <a:prstGeom prst="ellipse">
              <a:avLst/>
            </a:prstGeom>
            <a:solidFill>
              <a:srgbClr val="000000"/>
            </a:solidFill>
            <a:ln w="12700">
              <a:solidFill>
                <a:srgbClr val="000000"/>
              </a:solidFill>
              <a:round/>
              <a:headEnd/>
              <a:tailEnd/>
            </a:ln>
          </p:spPr>
          <p:txBody>
            <a:bodyPr/>
            <a:lstStyle/>
            <a:p>
              <a:endParaRPr lang="en-GB"/>
            </a:p>
          </p:txBody>
        </p:sp>
        <p:sp>
          <p:nvSpPr>
            <p:cNvPr id="8217" name="Oval 25">
              <a:extLst>
                <a:ext uri="{FF2B5EF4-FFF2-40B4-BE49-F238E27FC236}">
                  <a16:creationId xmlns:a16="http://schemas.microsoft.com/office/drawing/2014/main" id="{02912AB4-3EBD-4981-992D-2A9746EBCA97}"/>
                </a:ext>
              </a:extLst>
            </p:cNvPr>
            <p:cNvSpPr>
              <a:spLocks noChangeArrowheads="1"/>
            </p:cNvSpPr>
            <p:nvPr/>
          </p:nvSpPr>
          <p:spPr bwMode="auto">
            <a:xfrm>
              <a:off x="2853" y="1602"/>
              <a:ext cx="80" cy="80"/>
            </a:xfrm>
            <a:prstGeom prst="ellipse">
              <a:avLst/>
            </a:prstGeom>
            <a:solidFill>
              <a:srgbClr val="000000"/>
            </a:solidFill>
            <a:ln w="12700">
              <a:solidFill>
                <a:srgbClr val="000000"/>
              </a:solidFill>
              <a:round/>
              <a:headEnd/>
              <a:tailEnd/>
            </a:ln>
          </p:spPr>
          <p:txBody>
            <a:bodyPr/>
            <a:lstStyle/>
            <a:p>
              <a:endParaRPr lang="en-GB"/>
            </a:p>
          </p:txBody>
        </p:sp>
        <p:sp>
          <p:nvSpPr>
            <p:cNvPr id="8218" name="Oval 26">
              <a:extLst>
                <a:ext uri="{FF2B5EF4-FFF2-40B4-BE49-F238E27FC236}">
                  <a16:creationId xmlns:a16="http://schemas.microsoft.com/office/drawing/2014/main" id="{32A231E2-B4D5-4A92-9EF7-751D70229EA3}"/>
                </a:ext>
              </a:extLst>
            </p:cNvPr>
            <p:cNvSpPr>
              <a:spLocks noChangeArrowheads="1"/>
            </p:cNvSpPr>
            <p:nvPr/>
          </p:nvSpPr>
          <p:spPr bwMode="auto">
            <a:xfrm>
              <a:off x="2941" y="1463"/>
              <a:ext cx="85" cy="85"/>
            </a:xfrm>
            <a:prstGeom prst="ellipse">
              <a:avLst/>
            </a:prstGeom>
            <a:solidFill>
              <a:srgbClr val="000000"/>
            </a:solidFill>
            <a:ln w="12700">
              <a:solidFill>
                <a:srgbClr val="000000"/>
              </a:solidFill>
              <a:round/>
              <a:headEnd/>
              <a:tailEnd/>
            </a:ln>
          </p:spPr>
          <p:txBody>
            <a:bodyPr/>
            <a:lstStyle/>
            <a:p>
              <a:endParaRPr lang="en-GB"/>
            </a:p>
          </p:txBody>
        </p:sp>
        <p:sp>
          <p:nvSpPr>
            <p:cNvPr id="8219" name="Oval 27">
              <a:extLst>
                <a:ext uri="{FF2B5EF4-FFF2-40B4-BE49-F238E27FC236}">
                  <a16:creationId xmlns:a16="http://schemas.microsoft.com/office/drawing/2014/main" id="{FB1B37FC-DAA3-4E57-8960-AD0041287FBA}"/>
                </a:ext>
              </a:extLst>
            </p:cNvPr>
            <p:cNvSpPr>
              <a:spLocks noChangeArrowheads="1"/>
            </p:cNvSpPr>
            <p:nvPr/>
          </p:nvSpPr>
          <p:spPr bwMode="auto">
            <a:xfrm>
              <a:off x="2399" y="1463"/>
              <a:ext cx="81" cy="85"/>
            </a:xfrm>
            <a:prstGeom prst="ellipse">
              <a:avLst/>
            </a:prstGeom>
            <a:solidFill>
              <a:srgbClr val="000000"/>
            </a:solidFill>
            <a:ln w="12700">
              <a:solidFill>
                <a:srgbClr val="000000"/>
              </a:solidFill>
              <a:round/>
              <a:headEnd/>
              <a:tailEnd/>
            </a:ln>
          </p:spPr>
          <p:txBody>
            <a:bodyPr/>
            <a:lstStyle/>
            <a:p>
              <a:endParaRPr lang="en-GB"/>
            </a:p>
          </p:txBody>
        </p:sp>
        <p:sp>
          <p:nvSpPr>
            <p:cNvPr id="8220" name="Oval 28">
              <a:extLst>
                <a:ext uri="{FF2B5EF4-FFF2-40B4-BE49-F238E27FC236}">
                  <a16:creationId xmlns:a16="http://schemas.microsoft.com/office/drawing/2014/main" id="{96C4E40A-E30B-428B-8347-DEDD29309C8C}"/>
                </a:ext>
              </a:extLst>
            </p:cNvPr>
            <p:cNvSpPr>
              <a:spLocks noChangeArrowheads="1"/>
            </p:cNvSpPr>
            <p:nvPr/>
          </p:nvSpPr>
          <p:spPr bwMode="auto">
            <a:xfrm>
              <a:off x="2534" y="1602"/>
              <a:ext cx="84" cy="80"/>
            </a:xfrm>
            <a:prstGeom prst="ellipse">
              <a:avLst/>
            </a:prstGeom>
            <a:solidFill>
              <a:srgbClr val="000000"/>
            </a:solidFill>
            <a:ln w="12700">
              <a:solidFill>
                <a:srgbClr val="000000"/>
              </a:solidFill>
              <a:round/>
              <a:headEnd/>
              <a:tailEnd/>
            </a:ln>
          </p:spPr>
          <p:txBody>
            <a:bodyPr/>
            <a:lstStyle/>
            <a:p>
              <a:endParaRPr lang="en-GB"/>
            </a:p>
          </p:txBody>
        </p:sp>
        <p:sp>
          <p:nvSpPr>
            <p:cNvPr id="8221" name="Oval 29">
              <a:extLst>
                <a:ext uri="{FF2B5EF4-FFF2-40B4-BE49-F238E27FC236}">
                  <a16:creationId xmlns:a16="http://schemas.microsoft.com/office/drawing/2014/main" id="{60C05B6D-A095-4670-A8CA-6B9C0A330A5A}"/>
                </a:ext>
              </a:extLst>
            </p:cNvPr>
            <p:cNvSpPr>
              <a:spLocks noChangeArrowheads="1"/>
            </p:cNvSpPr>
            <p:nvPr/>
          </p:nvSpPr>
          <p:spPr bwMode="auto">
            <a:xfrm>
              <a:off x="2580" y="1191"/>
              <a:ext cx="84" cy="84"/>
            </a:xfrm>
            <a:prstGeom prst="ellipse">
              <a:avLst/>
            </a:prstGeom>
            <a:solidFill>
              <a:srgbClr val="000000"/>
            </a:solidFill>
            <a:ln w="12700">
              <a:solidFill>
                <a:srgbClr val="000000"/>
              </a:solidFill>
              <a:round/>
              <a:headEnd/>
              <a:tailEnd/>
            </a:ln>
          </p:spPr>
          <p:txBody>
            <a:bodyPr/>
            <a:lstStyle/>
            <a:p>
              <a:endParaRPr lang="en-GB"/>
            </a:p>
          </p:txBody>
        </p:sp>
        <p:sp>
          <p:nvSpPr>
            <p:cNvPr id="8222" name="Oval 30">
              <a:extLst>
                <a:ext uri="{FF2B5EF4-FFF2-40B4-BE49-F238E27FC236}">
                  <a16:creationId xmlns:a16="http://schemas.microsoft.com/office/drawing/2014/main" id="{2A9AC451-DD54-4F6A-AAA2-E40241C9CE0C}"/>
                </a:ext>
              </a:extLst>
            </p:cNvPr>
            <p:cNvSpPr>
              <a:spLocks noChangeArrowheads="1"/>
            </p:cNvSpPr>
            <p:nvPr/>
          </p:nvSpPr>
          <p:spPr bwMode="auto">
            <a:xfrm>
              <a:off x="2761" y="1191"/>
              <a:ext cx="84" cy="84"/>
            </a:xfrm>
            <a:prstGeom prst="ellipse">
              <a:avLst/>
            </a:prstGeom>
            <a:solidFill>
              <a:srgbClr val="000000"/>
            </a:solidFill>
            <a:ln w="12700">
              <a:solidFill>
                <a:srgbClr val="000000"/>
              </a:solidFill>
              <a:round/>
              <a:headEnd/>
              <a:tailEnd/>
            </a:ln>
          </p:spPr>
          <p:txBody>
            <a:bodyPr/>
            <a:lstStyle/>
            <a:p>
              <a:endParaRPr lang="en-GB"/>
            </a:p>
          </p:txBody>
        </p:sp>
        <p:sp>
          <p:nvSpPr>
            <p:cNvPr id="8223" name="Oval 31">
              <a:extLst>
                <a:ext uri="{FF2B5EF4-FFF2-40B4-BE49-F238E27FC236}">
                  <a16:creationId xmlns:a16="http://schemas.microsoft.com/office/drawing/2014/main" id="{B79478C6-0F50-4DC2-8A8A-AECD801E3001}"/>
                </a:ext>
              </a:extLst>
            </p:cNvPr>
            <p:cNvSpPr>
              <a:spLocks noChangeArrowheads="1"/>
            </p:cNvSpPr>
            <p:nvPr/>
          </p:nvSpPr>
          <p:spPr bwMode="auto">
            <a:xfrm>
              <a:off x="1534" y="691"/>
              <a:ext cx="2491" cy="1582"/>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24" name="Freeform 32">
              <a:extLst>
                <a:ext uri="{FF2B5EF4-FFF2-40B4-BE49-F238E27FC236}">
                  <a16:creationId xmlns:a16="http://schemas.microsoft.com/office/drawing/2014/main" id="{BCC248E4-F140-4D55-AAAC-F4E6C676F9DD}"/>
                </a:ext>
              </a:extLst>
            </p:cNvPr>
            <p:cNvSpPr>
              <a:spLocks/>
            </p:cNvSpPr>
            <p:nvPr/>
          </p:nvSpPr>
          <p:spPr bwMode="auto">
            <a:xfrm>
              <a:off x="1946" y="234"/>
              <a:ext cx="1587" cy="2493"/>
            </a:xfrm>
            <a:custGeom>
              <a:avLst/>
              <a:gdLst>
                <a:gd name="T0" fmla="*/ 872 w 1587"/>
                <a:gd name="T1" fmla="*/ 4 h 2493"/>
                <a:gd name="T2" fmla="*/ 1026 w 1587"/>
                <a:gd name="T3" fmla="*/ 54 h 2493"/>
                <a:gd name="T4" fmla="*/ 1168 w 1587"/>
                <a:gd name="T5" fmla="*/ 150 h 2493"/>
                <a:gd name="T6" fmla="*/ 1295 w 1587"/>
                <a:gd name="T7" fmla="*/ 281 h 2493"/>
                <a:gd name="T8" fmla="*/ 1403 w 1587"/>
                <a:gd name="T9" fmla="*/ 450 h 2493"/>
                <a:gd name="T10" fmla="*/ 1487 w 1587"/>
                <a:gd name="T11" fmla="*/ 649 h 2493"/>
                <a:gd name="T12" fmla="*/ 1549 w 1587"/>
                <a:gd name="T13" fmla="*/ 872 h 2493"/>
                <a:gd name="T14" fmla="*/ 1580 w 1587"/>
                <a:gd name="T15" fmla="*/ 1114 h 2493"/>
                <a:gd name="T16" fmla="*/ 1580 w 1587"/>
                <a:gd name="T17" fmla="*/ 1371 h 2493"/>
                <a:gd name="T18" fmla="*/ 1549 w 1587"/>
                <a:gd name="T19" fmla="*/ 1613 h 2493"/>
                <a:gd name="T20" fmla="*/ 1487 w 1587"/>
                <a:gd name="T21" fmla="*/ 1836 h 2493"/>
                <a:gd name="T22" fmla="*/ 1403 w 1587"/>
                <a:gd name="T23" fmla="*/ 2036 h 2493"/>
                <a:gd name="T24" fmla="*/ 1295 w 1587"/>
                <a:gd name="T25" fmla="*/ 2205 h 2493"/>
                <a:gd name="T26" fmla="*/ 1168 w 1587"/>
                <a:gd name="T27" fmla="*/ 2339 h 2493"/>
                <a:gd name="T28" fmla="*/ 1026 w 1587"/>
                <a:gd name="T29" fmla="*/ 2435 h 2493"/>
                <a:gd name="T30" fmla="*/ 872 w 1587"/>
                <a:gd name="T31" fmla="*/ 2485 h 2493"/>
                <a:gd name="T32" fmla="*/ 715 w 1587"/>
                <a:gd name="T33" fmla="*/ 2485 h 2493"/>
                <a:gd name="T34" fmla="*/ 557 w 1587"/>
                <a:gd name="T35" fmla="*/ 2435 h 2493"/>
                <a:gd name="T36" fmla="*/ 415 w 1587"/>
                <a:gd name="T37" fmla="*/ 2339 h 2493"/>
                <a:gd name="T38" fmla="*/ 288 w 1587"/>
                <a:gd name="T39" fmla="*/ 2205 h 2493"/>
                <a:gd name="T40" fmla="*/ 180 w 1587"/>
                <a:gd name="T41" fmla="*/ 2036 h 2493"/>
                <a:gd name="T42" fmla="*/ 96 w 1587"/>
                <a:gd name="T43" fmla="*/ 1836 h 2493"/>
                <a:gd name="T44" fmla="*/ 34 w 1587"/>
                <a:gd name="T45" fmla="*/ 1613 h 2493"/>
                <a:gd name="T46" fmla="*/ 3 w 1587"/>
                <a:gd name="T47" fmla="*/ 1371 h 2493"/>
                <a:gd name="T48" fmla="*/ 3 w 1587"/>
                <a:gd name="T49" fmla="*/ 1114 h 2493"/>
                <a:gd name="T50" fmla="*/ 34 w 1587"/>
                <a:gd name="T51" fmla="*/ 872 h 2493"/>
                <a:gd name="T52" fmla="*/ 96 w 1587"/>
                <a:gd name="T53" fmla="*/ 649 h 2493"/>
                <a:gd name="T54" fmla="*/ 180 w 1587"/>
                <a:gd name="T55" fmla="*/ 450 h 2493"/>
                <a:gd name="T56" fmla="*/ 288 w 1587"/>
                <a:gd name="T57" fmla="*/ 281 h 2493"/>
                <a:gd name="T58" fmla="*/ 415 w 1587"/>
                <a:gd name="T59" fmla="*/ 150 h 2493"/>
                <a:gd name="T60" fmla="*/ 557 w 1587"/>
                <a:gd name="T61" fmla="*/ 54 h 2493"/>
                <a:gd name="T62" fmla="*/ 715 w 1587"/>
                <a:gd name="T63" fmla="*/ 4 h 2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87" h="2493">
                  <a:moveTo>
                    <a:pt x="795" y="0"/>
                  </a:moveTo>
                  <a:lnTo>
                    <a:pt x="872" y="4"/>
                  </a:lnTo>
                  <a:lnTo>
                    <a:pt x="953" y="23"/>
                  </a:lnTo>
                  <a:lnTo>
                    <a:pt x="1026" y="54"/>
                  </a:lnTo>
                  <a:lnTo>
                    <a:pt x="1099" y="96"/>
                  </a:lnTo>
                  <a:lnTo>
                    <a:pt x="1168" y="150"/>
                  </a:lnTo>
                  <a:lnTo>
                    <a:pt x="1234" y="211"/>
                  </a:lnTo>
                  <a:lnTo>
                    <a:pt x="1295" y="281"/>
                  </a:lnTo>
                  <a:lnTo>
                    <a:pt x="1353" y="361"/>
                  </a:lnTo>
                  <a:lnTo>
                    <a:pt x="1403" y="450"/>
                  </a:lnTo>
                  <a:lnTo>
                    <a:pt x="1449" y="546"/>
                  </a:lnTo>
                  <a:lnTo>
                    <a:pt x="1487" y="649"/>
                  </a:lnTo>
                  <a:lnTo>
                    <a:pt x="1522" y="757"/>
                  </a:lnTo>
                  <a:lnTo>
                    <a:pt x="1549" y="872"/>
                  </a:lnTo>
                  <a:lnTo>
                    <a:pt x="1568" y="991"/>
                  </a:lnTo>
                  <a:lnTo>
                    <a:pt x="1580" y="1114"/>
                  </a:lnTo>
                  <a:lnTo>
                    <a:pt x="1587" y="1245"/>
                  </a:lnTo>
                  <a:lnTo>
                    <a:pt x="1580" y="1371"/>
                  </a:lnTo>
                  <a:lnTo>
                    <a:pt x="1568" y="1494"/>
                  </a:lnTo>
                  <a:lnTo>
                    <a:pt x="1549" y="1613"/>
                  </a:lnTo>
                  <a:lnTo>
                    <a:pt x="1522" y="1729"/>
                  </a:lnTo>
                  <a:lnTo>
                    <a:pt x="1487" y="1836"/>
                  </a:lnTo>
                  <a:lnTo>
                    <a:pt x="1449" y="1940"/>
                  </a:lnTo>
                  <a:lnTo>
                    <a:pt x="1403" y="2036"/>
                  </a:lnTo>
                  <a:lnTo>
                    <a:pt x="1353" y="2124"/>
                  </a:lnTo>
                  <a:lnTo>
                    <a:pt x="1295" y="2205"/>
                  </a:lnTo>
                  <a:lnTo>
                    <a:pt x="1234" y="2278"/>
                  </a:lnTo>
                  <a:lnTo>
                    <a:pt x="1168" y="2339"/>
                  </a:lnTo>
                  <a:lnTo>
                    <a:pt x="1099" y="2393"/>
                  </a:lnTo>
                  <a:lnTo>
                    <a:pt x="1026" y="2435"/>
                  </a:lnTo>
                  <a:lnTo>
                    <a:pt x="953" y="2466"/>
                  </a:lnTo>
                  <a:lnTo>
                    <a:pt x="872" y="2485"/>
                  </a:lnTo>
                  <a:lnTo>
                    <a:pt x="795" y="2493"/>
                  </a:lnTo>
                  <a:lnTo>
                    <a:pt x="715" y="2485"/>
                  </a:lnTo>
                  <a:lnTo>
                    <a:pt x="634" y="2466"/>
                  </a:lnTo>
                  <a:lnTo>
                    <a:pt x="557" y="2435"/>
                  </a:lnTo>
                  <a:lnTo>
                    <a:pt x="484" y="2393"/>
                  </a:lnTo>
                  <a:lnTo>
                    <a:pt x="415" y="2339"/>
                  </a:lnTo>
                  <a:lnTo>
                    <a:pt x="349" y="2278"/>
                  </a:lnTo>
                  <a:lnTo>
                    <a:pt x="288" y="2205"/>
                  </a:lnTo>
                  <a:lnTo>
                    <a:pt x="234" y="2124"/>
                  </a:lnTo>
                  <a:lnTo>
                    <a:pt x="180" y="2036"/>
                  </a:lnTo>
                  <a:lnTo>
                    <a:pt x="134" y="1940"/>
                  </a:lnTo>
                  <a:lnTo>
                    <a:pt x="96" y="1836"/>
                  </a:lnTo>
                  <a:lnTo>
                    <a:pt x="61" y="1729"/>
                  </a:lnTo>
                  <a:lnTo>
                    <a:pt x="34" y="1613"/>
                  </a:lnTo>
                  <a:lnTo>
                    <a:pt x="15" y="1494"/>
                  </a:lnTo>
                  <a:lnTo>
                    <a:pt x="3" y="1371"/>
                  </a:lnTo>
                  <a:lnTo>
                    <a:pt x="0" y="1245"/>
                  </a:lnTo>
                  <a:lnTo>
                    <a:pt x="3" y="1114"/>
                  </a:lnTo>
                  <a:lnTo>
                    <a:pt x="15" y="991"/>
                  </a:lnTo>
                  <a:lnTo>
                    <a:pt x="34" y="872"/>
                  </a:lnTo>
                  <a:lnTo>
                    <a:pt x="61" y="757"/>
                  </a:lnTo>
                  <a:lnTo>
                    <a:pt x="96" y="649"/>
                  </a:lnTo>
                  <a:lnTo>
                    <a:pt x="134" y="546"/>
                  </a:lnTo>
                  <a:lnTo>
                    <a:pt x="180" y="450"/>
                  </a:lnTo>
                  <a:lnTo>
                    <a:pt x="234" y="361"/>
                  </a:lnTo>
                  <a:lnTo>
                    <a:pt x="288" y="281"/>
                  </a:lnTo>
                  <a:lnTo>
                    <a:pt x="349" y="211"/>
                  </a:lnTo>
                  <a:lnTo>
                    <a:pt x="415" y="150"/>
                  </a:lnTo>
                  <a:lnTo>
                    <a:pt x="484" y="96"/>
                  </a:lnTo>
                  <a:lnTo>
                    <a:pt x="557" y="54"/>
                  </a:lnTo>
                  <a:lnTo>
                    <a:pt x="634" y="23"/>
                  </a:lnTo>
                  <a:lnTo>
                    <a:pt x="715" y="4"/>
                  </a:lnTo>
                  <a:lnTo>
                    <a:pt x="795" y="0"/>
                  </a:lnTo>
                  <a:close/>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25" name="Freeform 33">
              <a:extLst>
                <a:ext uri="{FF2B5EF4-FFF2-40B4-BE49-F238E27FC236}">
                  <a16:creationId xmlns:a16="http://schemas.microsoft.com/office/drawing/2014/main" id="{74FA05E4-CC0F-4588-ABAE-6585C822B84C}"/>
                </a:ext>
              </a:extLst>
            </p:cNvPr>
            <p:cNvSpPr>
              <a:spLocks/>
            </p:cNvSpPr>
            <p:nvPr/>
          </p:nvSpPr>
          <p:spPr bwMode="auto">
            <a:xfrm>
              <a:off x="1669" y="465"/>
              <a:ext cx="2087" cy="2085"/>
            </a:xfrm>
            <a:custGeom>
              <a:avLst/>
              <a:gdLst>
                <a:gd name="T0" fmla="*/ 111 w 2087"/>
                <a:gd name="T1" fmla="*/ 1862 h 2085"/>
                <a:gd name="T2" fmla="*/ 38 w 2087"/>
                <a:gd name="T3" fmla="*/ 1716 h 2085"/>
                <a:gd name="T4" fmla="*/ 4 w 2087"/>
                <a:gd name="T5" fmla="*/ 1551 h 2085"/>
                <a:gd name="T6" fmla="*/ 7 w 2087"/>
                <a:gd name="T7" fmla="*/ 1367 h 2085"/>
                <a:gd name="T8" fmla="*/ 50 w 2087"/>
                <a:gd name="T9" fmla="*/ 1171 h 2085"/>
                <a:gd name="T10" fmla="*/ 130 w 2087"/>
                <a:gd name="T11" fmla="*/ 971 h 2085"/>
                <a:gd name="T12" fmla="*/ 246 w 2087"/>
                <a:gd name="T13" fmla="*/ 768 h 2085"/>
                <a:gd name="T14" fmla="*/ 396 w 2087"/>
                <a:gd name="T15" fmla="*/ 576 h 2085"/>
                <a:gd name="T16" fmla="*/ 576 w 2087"/>
                <a:gd name="T17" fmla="*/ 395 h 2085"/>
                <a:gd name="T18" fmla="*/ 769 w 2087"/>
                <a:gd name="T19" fmla="*/ 245 h 2085"/>
                <a:gd name="T20" fmla="*/ 972 w 2087"/>
                <a:gd name="T21" fmla="*/ 130 h 2085"/>
                <a:gd name="T22" fmla="*/ 1172 w 2087"/>
                <a:gd name="T23" fmla="*/ 50 h 2085"/>
                <a:gd name="T24" fmla="*/ 1368 w 2087"/>
                <a:gd name="T25" fmla="*/ 7 h 2085"/>
                <a:gd name="T26" fmla="*/ 1553 w 2087"/>
                <a:gd name="T27" fmla="*/ 0 h 2085"/>
                <a:gd name="T28" fmla="*/ 1718 w 2087"/>
                <a:gd name="T29" fmla="*/ 34 h 2085"/>
                <a:gd name="T30" fmla="*/ 1864 w 2087"/>
                <a:gd name="T31" fmla="*/ 107 h 2085"/>
                <a:gd name="T32" fmla="*/ 1976 w 2087"/>
                <a:gd name="T33" fmla="*/ 222 h 2085"/>
                <a:gd name="T34" fmla="*/ 2049 w 2087"/>
                <a:gd name="T35" fmla="*/ 365 h 2085"/>
                <a:gd name="T36" fmla="*/ 2084 w 2087"/>
                <a:gd name="T37" fmla="*/ 534 h 2085"/>
                <a:gd name="T38" fmla="*/ 2080 w 2087"/>
                <a:gd name="T39" fmla="*/ 718 h 2085"/>
                <a:gd name="T40" fmla="*/ 2034 w 2087"/>
                <a:gd name="T41" fmla="*/ 914 h 2085"/>
                <a:gd name="T42" fmla="*/ 1953 w 2087"/>
                <a:gd name="T43" fmla="*/ 1113 h 2085"/>
                <a:gd name="T44" fmla="*/ 1838 w 2087"/>
                <a:gd name="T45" fmla="*/ 1313 h 2085"/>
                <a:gd name="T46" fmla="*/ 1688 w 2087"/>
                <a:gd name="T47" fmla="*/ 1509 h 2085"/>
                <a:gd name="T48" fmla="*/ 1507 w 2087"/>
                <a:gd name="T49" fmla="*/ 1690 h 2085"/>
                <a:gd name="T50" fmla="*/ 1315 w 2087"/>
                <a:gd name="T51" fmla="*/ 1839 h 2085"/>
                <a:gd name="T52" fmla="*/ 1115 w 2087"/>
                <a:gd name="T53" fmla="*/ 1955 h 2085"/>
                <a:gd name="T54" fmla="*/ 915 w 2087"/>
                <a:gd name="T55" fmla="*/ 2031 h 2085"/>
                <a:gd name="T56" fmla="*/ 719 w 2087"/>
                <a:gd name="T57" fmla="*/ 2077 h 2085"/>
                <a:gd name="T58" fmla="*/ 534 w 2087"/>
                <a:gd name="T59" fmla="*/ 2081 h 2085"/>
                <a:gd name="T60" fmla="*/ 369 w 2087"/>
                <a:gd name="T61" fmla="*/ 2047 h 2085"/>
                <a:gd name="T62" fmla="*/ 223 w 2087"/>
                <a:gd name="T63" fmla="*/ 1974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87" h="2085">
                  <a:moveTo>
                    <a:pt x="165" y="1924"/>
                  </a:moveTo>
                  <a:lnTo>
                    <a:pt x="111" y="1862"/>
                  </a:lnTo>
                  <a:lnTo>
                    <a:pt x="69" y="1793"/>
                  </a:lnTo>
                  <a:lnTo>
                    <a:pt x="38" y="1716"/>
                  </a:lnTo>
                  <a:lnTo>
                    <a:pt x="15" y="1636"/>
                  </a:lnTo>
                  <a:lnTo>
                    <a:pt x="4" y="1551"/>
                  </a:lnTo>
                  <a:lnTo>
                    <a:pt x="0" y="1459"/>
                  </a:lnTo>
                  <a:lnTo>
                    <a:pt x="7" y="1367"/>
                  </a:lnTo>
                  <a:lnTo>
                    <a:pt x="23" y="1271"/>
                  </a:lnTo>
                  <a:lnTo>
                    <a:pt x="50" y="1171"/>
                  </a:lnTo>
                  <a:lnTo>
                    <a:pt x="84" y="1071"/>
                  </a:lnTo>
                  <a:lnTo>
                    <a:pt x="130" y="971"/>
                  </a:lnTo>
                  <a:lnTo>
                    <a:pt x="184" y="868"/>
                  </a:lnTo>
                  <a:lnTo>
                    <a:pt x="246" y="768"/>
                  </a:lnTo>
                  <a:lnTo>
                    <a:pt x="315" y="672"/>
                  </a:lnTo>
                  <a:lnTo>
                    <a:pt x="396" y="576"/>
                  </a:lnTo>
                  <a:lnTo>
                    <a:pt x="484" y="484"/>
                  </a:lnTo>
                  <a:lnTo>
                    <a:pt x="576" y="395"/>
                  </a:lnTo>
                  <a:lnTo>
                    <a:pt x="673" y="315"/>
                  </a:lnTo>
                  <a:lnTo>
                    <a:pt x="769" y="245"/>
                  </a:lnTo>
                  <a:lnTo>
                    <a:pt x="872" y="184"/>
                  </a:lnTo>
                  <a:lnTo>
                    <a:pt x="972" y="130"/>
                  </a:lnTo>
                  <a:lnTo>
                    <a:pt x="1072" y="84"/>
                  </a:lnTo>
                  <a:lnTo>
                    <a:pt x="1172" y="50"/>
                  </a:lnTo>
                  <a:lnTo>
                    <a:pt x="1272" y="23"/>
                  </a:lnTo>
                  <a:lnTo>
                    <a:pt x="1368" y="7"/>
                  </a:lnTo>
                  <a:lnTo>
                    <a:pt x="1465" y="0"/>
                  </a:lnTo>
                  <a:lnTo>
                    <a:pt x="1553" y="0"/>
                  </a:lnTo>
                  <a:lnTo>
                    <a:pt x="1638" y="11"/>
                  </a:lnTo>
                  <a:lnTo>
                    <a:pt x="1718" y="34"/>
                  </a:lnTo>
                  <a:lnTo>
                    <a:pt x="1795" y="65"/>
                  </a:lnTo>
                  <a:lnTo>
                    <a:pt x="1864" y="107"/>
                  </a:lnTo>
                  <a:lnTo>
                    <a:pt x="1926" y="161"/>
                  </a:lnTo>
                  <a:lnTo>
                    <a:pt x="1976" y="222"/>
                  </a:lnTo>
                  <a:lnTo>
                    <a:pt x="2018" y="288"/>
                  </a:lnTo>
                  <a:lnTo>
                    <a:pt x="2049" y="365"/>
                  </a:lnTo>
                  <a:lnTo>
                    <a:pt x="2072" y="445"/>
                  </a:lnTo>
                  <a:lnTo>
                    <a:pt x="2084" y="534"/>
                  </a:lnTo>
                  <a:lnTo>
                    <a:pt x="2087" y="622"/>
                  </a:lnTo>
                  <a:lnTo>
                    <a:pt x="2080" y="718"/>
                  </a:lnTo>
                  <a:lnTo>
                    <a:pt x="2061" y="814"/>
                  </a:lnTo>
                  <a:lnTo>
                    <a:pt x="2034" y="914"/>
                  </a:lnTo>
                  <a:lnTo>
                    <a:pt x="1999" y="1014"/>
                  </a:lnTo>
                  <a:lnTo>
                    <a:pt x="1953" y="1113"/>
                  </a:lnTo>
                  <a:lnTo>
                    <a:pt x="1899" y="1213"/>
                  </a:lnTo>
                  <a:lnTo>
                    <a:pt x="1838" y="1313"/>
                  </a:lnTo>
                  <a:lnTo>
                    <a:pt x="1768" y="1413"/>
                  </a:lnTo>
                  <a:lnTo>
                    <a:pt x="1688" y="1509"/>
                  </a:lnTo>
                  <a:lnTo>
                    <a:pt x="1603" y="1605"/>
                  </a:lnTo>
                  <a:lnTo>
                    <a:pt x="1507" y="1690"/>
                  </a:lnTo>
                  <a:lnTo>
                    <a:pt x="1411" y="1770"/>
                  </a:lnTo>
                  <a:lnTo>
                    <a:pt x="1315" y="1839"/>
                  </a:lnTo>
                  <a:lnTo>
                    <a:pt x="1215" y="1901"/>
                  </a:lnTo>
                  <a:lnTo>
                    <a:pt x="1115" y="1955"/>
                  </a:lnTo>
                  <a:lnTo>
                    <a:pt x="1015" y="1997"/>
                  </a:lnTo>
                  <a:lnTo>
                    <a:pt x="915" y="2031"/>
                  </a:lnTo>
                  <a:lnTo>
                    <a:pt x="815" y="2058"/>
                  </a:lnTo>
                  <a:lnTo>
                    <a:pt x="719" y="2077"/>
                  </a:lnTo>
                  <a:lnTo>
                    <a:pt x="623" y="2085"/>
                  </a:lnTo>
                  <a:lnTo>
                    <a:pt x="534" y="2081"/>
                  </a:lnTo>
                  <a:lnTo>
                    <a:pt x="450" y="2070"/>
                  </a:lnTo>
                  <a:lnTo>
                    <a:pt x="369" y="2047"/>
                  </a:lnTo>
                  <a:lnTo>
                    <a:pt x="292" y="2016"/>
                  </a:lnTo>
                  <a:lnTo>
                    <a:pt x="223" y="1974"/>
                  </a:lnTo>
                  <a:lnTo>
                    <a:pt x="165" y="1924"/>
                  </a:lnTo>
                  <a:close/>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26" name="Freeform 34">
              <a:extLst>
                <a:ext uri="{FF2B5EF4-FFF2-40B4-BE49-F238E27FC236}">
                  <a16:creationId xmlns:a16="http://schemas.microsoft.com/office/drawing/2014/main" id="{78187B3E-EC60-4534-808C-0CFBDAD797E2}"/>
                </a:ext>
              </a:extLst>
            </p:cNvPr>
            <p:cNvSpPr>
              <a:spLocks/>
            </p:cNvSpPr>
            <p:nvPr/>
          </p:nvSpPr>
          <p:spPr bwMode="auto">
            <a:xfrm>
              <a:off x="1715" y="415"/>
              <a:ext cx="2088" cy="2085"/>
            </a:xfrm>
            <a:custGeom>
              <a:avLst/>
              <a:gdLst>
                <a:gd name="T0" fmla="*/ 223 w 2088"/>
                <a:gd name="T1" fmla="*/ 111 h 2085"/>
                <a:gd name="T2" fmla="*/ 369 w 2088"/>
                <a:gd name="T3" fmla="*/ 38 h 2085"/>
                <a:gd name="T4" fmla="*/ 534 w 2088"/>
                <a:gd name="T5" fmla="*/ 4 h 2085"/>
                <a:gd name="T6" fmla="*/ 719 w 2088"/>
                <a:gd name="T7" fmla="*/ 7 h 2085"/>
                <a:gd name="T8" fmla="*/ 915 w 2088"/>
                <a:gd name="T9" fmla="*/ 50 h 2085"/>
                <a:gd name="T10" fmla="*/ 1115 w 2088"/>
                <a:gd name="T11" fmla="*/ 130 h 2085"/>
                <a:gd name="T12" fmla="*/ 1319 w 2088"/>
                <a:gd name="T13" fmla="*/ 246 h 2085"/>
                <a:gd name="T14" fmla="*/ 1511 w 2088"/>
                <a:gd name="T15" fmla="*/ 395 h 2085"/>
                <a:gd name="T16" fmla="*/ 1692 w 2088"/>
                <a:gd name="T17" fmla="*/ 576 h 2085"/>
                <a:gd name="T18" fmla="*/ 1842 w 2088"/>
                <a:gd name="T19" fmla="*/ 768 h 2085"/>
                <a:gd name="T20" fmla="*/ 1957 w 2088"/>
                <a:gd name="T21" fmla="*/ 971 h 2085"/>
                <a:gd name="T22" fmla="*/ 2038 w 2088"/>
                <a:gd name="T23" fmla="*/ 1171 h 2085"/>
                <a:gd name="T24" fmla="*/ 2080 w 2088"/>
                <a:gd name="T25" fmla="*/ 1367 h 2085"/>
                <a:gd name="T26" fmla="*/ 2088 w 2088"/>
                <a:gd name="T27" fmla="*/ 1551 h 2085"/>
                <a:gd name="T28" fmla="*/ 2053 w 2088"/>
                <a:gd name="T29" fmla="*/ 1717 h 2085"/>
                <a:gd name="T30" fmla="*/ 1980 w 2088"/>
                <a:gd name="T31" fmla="*/ 1862 h 2085"/>
                <a:gd name="T32" fmla="*/ 1865 w 2088"/>
                <a:gd name="T33" fmla="*/ 1974 h 2085"/>
                <a:gd name="T34" fmla="*/ 1722 w 2088"/>
                <a:gd name="T35" fmla="*/ 2047 h 2085"/>
                <a:gd name="T36" fmla="*/ 1553 w 2088"/>
                <a:gd name="T37" fmla="*/ 2081 h 2085"/>
                <a:gd name="T38" fmla="*/ 1369 w 2088"/>
                <a:gd name="T39" fmla="*/ 2078 h 2085"/>
                <a:gd name="T40" fmla="*/ 1173 w 2088"/>
                <a:gd name="T41" fmla="*/ 2031 h 2085"/>
                <a:gd name="T42" fmla="*/ 973 w 2088"/>
                <a:gd name="T43" fmla="*/ 1951 h 2085"/>
                <a:gd name="T44" fmla="*/ 773 w 2088"/>
                <a:gd name="T45" fmla="*/ 1836 h 2085"/>
                <a:gd name="T46" fmla="*/ 577 w 2088"/>
                <a:gd name="T47" fmla="*/ 1686 h 2085"/>
                <a:gd name="T48" fmla="*/ 396 w 2088"/>
                <a:gd name="T49" fmla="*/ 1505 h 2085"/>
                <a:gd name="T50" fmla="*/ 246 w 2088"/>
                <a:gd name="T51" fmla="*/ 1313 h 2085"/>
                <a:gd name="T52" fmla="*/ 131 w 2088"/>
                <a:gd name="T53" fmla="*/ 1114 h 2085"/>
                <a:gd name="T54" fmla="*/ 54 w 2088"/>
                <a:gd name="T55" fmla="*/ 914 h 2085"/>
                <a:gd name="T56" fmla="*/ 8 w 2088"/>
                <a:gd name="T57" fmla="*/ 718 h 2085"/>
                <a:gd name="T58" fmla="*/ 4 w 2088"/>
                <a:gd name="T59" fmla="*/ 534 h 2085"/>
                <a:gd name="T60" fmla="*/ 38 w 2088"/>
                <a:gd name="T61" fmla="*/ 368 h 2085"/>
                <a:gd name="T62" fmla="*/ 111 w 2088"/>
                <a:gd name="T63" fmla="*/ 223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88" h="2085">
                  <a:moveTo>
                    <a:pt x="165" y="165"/>
                  </a:moveTo>
                  <a:lnTo>
                    <a:pt x="223" y="111"/>
                  </a:lnTo>
                  <a:lnTo>
                    <a:pt x="292" y="69"/>
                  </a:lnTo>
                  <a:lnTo>
                    <a:pt x="369" y="38"/>
                  </a:lnTo>
                  <a:lnTo>
                    <a:pt x="450" y="15"/>
                  </a:lnTo>
                  <a:lnTo>
                    <a:pt x="534" y="4"/>
                  </a:lnTo>
                  <a:lnTo>
                    <a:pt x="627" y="0"/>
                  </a:lnTo>
                  <a:lnTo>
                    <a:pt x="719" y="7"/>
                  </a:lnTo>
                  <a:lnTo>
                    <a:pt x="815" y="23"/>
                  </a:lnTo>
                  <a:lnTo>
                    <a:pt x="915" y="50"/>
                  </a:lnTo>
                  <a:lnTo>
                    <a:pt x="1015" y="84"/>
                  </a:lnTo>
                  <a:lnTo>
                    <a:pt x="1115" y="130"/>
                  </a:lnTo>
                  <a:lnTo>
                    <a:pt x="1219" y="184"/>
                  </a:lnTo>
                  <a:lnTo>
                    <a:pt x="1319" y="246"/>
                  </a:lnTo>
                  <a:lnTo>
                    <a:pt x="1415" y="315"/>
                  </a:lnTo>
                  <a:lnTo>
                    <a:pt x="1511" y="395"/>
                  </a:lnTo>
                  <a:lnTo>
                    <a:pt x="1607" y="484"/>
                  </a:lnTo>
                  <a:lnTo>
                    <a:pt x="1692" y="576"/>
                  </a:lnTo>
                  <a:lnTo>
                    <a:pt x="1772" y="672"/>
                  </a:lnTo>
                  <a:lnTo>
                    <a:pt x="1842" y="768"/>
                  </a:lnTo>
                  <a:lnTo>
                    <a:pt x="1903" y="872"/>
                  </a:lnTo>
                  <a:lnTo>
                    <a:pt x="1957" y="971"/>
                  </a:lnTo>
                  <a:lnTo>
                    <a:pt x="2003" y="1071"/>
                  </a:lnTo>
                  <a:lnTo>
                    <a:pt x="2038" y="1171"/>
                  </a:lnTo>
                  <a:lnTo>
                    <a:pt x="2065" y="1271"/>
                  </a:lnTo>
                  <a:lnTo>
                    <a:pt x="2080" y="1367"/>
                  </a:lnTo>
                  <a:lnTo>
                    <a:pt x="2088" y="1463"/>
                  </a:lnTo>
                  <a:lnTo>
                    <a:pt x="2088" y="1551"/>
                  </a:lnTo>
                  <a:lnTo>
                    <a:pt x="2076" y="1636"/>
                  </a:lnTo>
                  <a:lnTo>
                    <a:pt x="2053" y="1717"/>
                  </a:lnTo>
                  <a:lnTo>
                    <a:pt x="2022" y="1793"/>
                  </a:lnTo>
                  <a:lnTo>
                    <a:pt x="1980" y="1862"/>
                  </a:lnTo>
                  <a:lnTo>
                    <a:pt x="1930" y="1924"/>
                  </a:lnTo>
                  <a:lnTo>
                    <a:pt x="1865" y="1974"/>
                  </a:lnTo>
                  <a:lnTo>
                    <a:pt x="1799" y="2016"/>
                  </a:lnTo>
                  <a:lnTo>
                    <a:pt x="1722" y="2047"/>
                  </a:lnTo>
                  <a:lnTo>
                    <a:pt x="1642" y="2070"/>
                  </a:lnTo>
                  <a:lnTo>
                    <a:pt x="1553" y="2081"/>
                  </a:lnTo>
                  <a:lnTo>
                    <a:pt x="1465" y="2085"/>
                  </a:lnTo>
                  <a:lnTo>
                    <a:pt x="1369" y="2078"/>
                  </a:lnTo>
                  <a:lnTo>
                    <a:pt x="1272" y="2058"/>
                  </a:lnTo>
                  <a:lnTo>
                    <a:pt x="1173" y="2031"/>
                  </a:lnTo>
                  <a:lnTo>
                    <a:pt x="1073" y="1997"/>
                  </a:lnTo>
                  <a:lnTo>
                    <a:pt x="973" y="1951"/>
                  </a:lnTo>
                  <a:lnTo>
                    <a:pt x="873" y="1897"/>
                  </a:lnTo>
                  <a:lnTo>
                    <a:pt x="773" y="1836"/>
                  </a:lnTo>
                  <a:lnTo>
                    <a:pt x="673" y="1766"/>
                  </a:lnTo>
                  <a:lnTo>
                    <a:pt x="577" y="1686"/>
                  </a:lnTo>
                  <a:lnTo>
                    <a:pt x="484" y="1601"/>
                  </a:lnTo>
                  <a:lnTo>
                    <a:pt x="396" y="1505"/>
                  </a:lnTo>
                  <a:lnTo>
                    <a:pt x="315" y="1409"/>
                  </a:lnTo>
                  <a:lnTo>
                    <a:pt x="246" y="1313"/>
                  </a:lnTo>
                  <a:lnTo>
                    <a:pt x="184" y="1213"/>
                  </a:lnTo>
                  <a:lnTo>
                    <a:pt x="131" y="1114"/>
                  </a:lnTo>
                  <a:lnTo>
                    <a:pt x="88" y="1014"/>
                  </a:lnTo>
                  <a:lnTo>
                    <a:pt x="54" y="914"/>
                  </a:lnTo>
                  <a:lnTo>
                    <a:pt x="27" y="814"/>
                  </a:lnTo>
                  <a:lnTo>
                    <a:pt x="8" y="718"/>
                  </a:lnTo>
                  <a:lnTo>
                    <a:pt x="0" y="622"/>
                  </a:lnTo>
                  <a:lnTo>
                    <a:pt x="4" y="534"/>
                  </a:lnTo>
                  <a:lnTo>
                    <a:pt x="15" y="449"/>
                  </a:lnTo>
                  <a:lnTo>
                    <a:pt x="38" y="368"/>
                  </a:lnTo>
                  <a:lnTo>
                    <a:pt x="69" y="292"/>
                  </a:lnTo>
                  <a:lnTo>
                    <a:pt x="111" y="223"/>
                  </a:lnTo>
                  <a:lnTo>
                    <a:pt x="165" y="165"/>
                  </a:lnTo>
                  <a:close/>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27" name="Oval 35">
              <a:extLst>
                <a:ext uri="{FF2B5EF4-FFF2-40B4-BE49-F238E27FC236}">
                  <a16:creationId xmlns:a16="http://schemas.microsoft.com/office/drawing/2014/main" id="{EBBDFAF6-C76D-4C9A-A490-3381802746B4}"/>
                </a:ext>
              </a:extLst>
            </p:cNvPr>
            <p:cNvSpPr>
              <a:spLocks noChangeArrowheads="1"/>
            </p:cNvSpPr>
            <p:nvPr/>
          </p:nvSpPr>
          <p:spPr bwMode="auto">
            <a:xfrm>
              <a:off x="3487" y="1375"/>
              <a:ext cx="85" cy="80"/>
            </a:xfrm>
            <a:prstGeom prst="ellipse">
              <a:avLst/>
            </a:prstGeom>
            <a:solidFill>
              <a:srgbClr val="FF0000"/>
            </a:solidFill>
            <a:ln w="12700">
              <a:solidFill>
                <a:srgbClr val="000000"/>
              </a:solidFill>
              <a:round/>
              <a:headEnd/>
              <a:tailEnd/>
            </a:ln>
          </p:spPr>
          <p:txBody>
            <a:bodyPr/>
            <a:lstStyle/>
            <a:p>
              <a:endParaRPr lang="en-GB"/>
            </a:p>
          </p:txBody>
        </p:sp>
        <p:sp>
          <p:nvSpPr>
            <p:cNvPr id="8228" name="Oval 36">
              <a:extLst>
                <a:ext uri="{FF2B5EF4-FFF2-40B4-BE49-F238E27FC236}">
                  <a16:creationId xmlns:a16="http://schemas.microsoft.com/office/drawing/2014/main" id="{0248BB0C-1644-4B4A-B8D9-8B3E273EC7A6}"/>
                </a:ext>
              </a:extLst>
            </p:cNvPr>
            <p:cNvSpPr>
              <a:spLocks noChangeArrowheads="1"/>
            </p:cNvSpPr>
            <p:nvPr/>
          </p:nvSpPr>
          <p:spPr bwMode="auto">
            <a:xfrm>
              <a:off x="2899" y="557"/>
              <a:ext cx="81" cy="84"/>
            </a:xfrm>
            <a:prstGeom prst="ellipse">
              <a:avLst/>
            </a:prstGeom>
            <a:solidFill>
              <a:srgbClr val="FF0000"/>
            </a:solidFill>
            <a:ln w="12700">
              <a:solidFill>
                <a:srgbClr val="000000"/>
              </a:solidFill>
              <a:round/>
              <a:headEnd/>
              <a:tailEnd/>
            </a:ln>
          </p:spPr>
          <p:txBody>
            <a:bodyPr/>
            <a:lstStyle/>
            <a:p>
              <a:endParaRPr lang="en-GB"/>
            </a:p>
          </p:txBody>
        </p:sp>
        <p:sp>
          <p:nvSpPr>
            <p:cNvPr id="8229" name="Oval 37">
              <a:extLst>
                <a:ext uri="{FF2B5EF4-FFF2-40B4-BE49-F238E27FC236}">
                  <a16:creationId xmlns:a16="http://schemas.microsoft.com/office/drawing/2014/main" id="{C64889D1-0FA8-4825-B5BC-279415F1221E}"/>
                </a:ext>
              </a:extLst>
            </p:cNvPr>
            <p:cNvSpPr>
              <a:spLocks noChangeArrowheads="1"/>
            </p:cNvSpPr>
            <p:nvPr/>
          </p:nvSpPr>
          <p:spPr bwMode="auto">
            <a:xfrm>
              <a:off x="2215" y="2055"/>
              <a:ext cx="84" cy="80"/>
            </a:xfrm>
            <a:prstGeom prst="ellipse">
              <a:avLst/>
            </a:prstGeom>
            <a:solidFill>
              <a:srgbClr val="FF0000"/>
            </a:solidFill>
            <a:ln w="12700">
              <a:solidFill>
                <a:srgbClr val="000000"/>
              </a:solidFill>
              <a:round/>
              <a:headEnd/>
              <a:tailEnd/>
            </a:ln>
          </p:spPr>
          <p:txBody>
            <a:bodyPr/>
            <a:lstStyle/>
            <a:p>
              <a:endParaRPr lang="en-GB"/>
            </a:p>
          </p:txBody>
        </p:sp>
        <p:sp>
          <p:nvSpPr>
            <p:cNvPr id="8230" name="Oval 38">
              <a:extLst>
                <a:ext uri="{FF2B5EF4-FFF2-40B4-BE49-F238E27FC236}">
                  <a16:creationId xmlns:a16="http://schemas.microsoft.com/office/drawing/2014/main" id="{1BDCA2A1-4F70-4183-B996-65FE24C889D9}"/>
                </a:ext>
              </a:extLst>
            </p:cNvPr>
            <p:cNvSpPr>
              <a:spLocks noChangeArrowheads="1"/>
            </p:cNvSpPr>
            <p:nvPr/>
          </p:nvSpPr>
          <p:spPr bwMode="auto">
            <a:xfrm>
              <a:off x="1492" y="1417"/>
              <a:ext cx="80" cy="85"/>
            </a:xfrm>
            <a:prstGeom prst="ellipse">
              <a:avLst/>
            </a:prstGeom>
            <a:solidFill>
              <a:srgbClr val="FF0000"/>
            </a:solidFill>
            <a:ln w="12700">
              <a:solidFill>
                <a:srgbClr val="000000"/>
              </a:solidFill>
              <a:round/>
              <a:headEnd/>
              <a:tailEnd/>
            </a:ln>
          </p:spPr>
          <p:txBody>
            <a:bodyPr/>
            <a:lstStyle/>
            <a:p>
              <a:endParaRPr lang="en-GB"/>
            </a:p>
          </p:txBody>
        </p:sp>
        <p:sp>
          <p:nvSpPr>
            <p:cNvPr id="8231" name="Oval 39">
              <a:extLst>
                <a:ext uri="{FF2B5EF4-FFF2-40B4-BE49-F238E27FC236}">
                  <a16:creationId xmlns:a16="http://schemas.microsoft.com/office/drawing/2014/main" id="{FFA6E849-5613-42A6-89E0-1BDE2AE0E25D}"/>
                </a:ext>
              </a:extLst>
            </p:cNvPr>
            <p:cNvSpPr>
              <a:spLocks noChangeArrowheads="1"/>
            </p:cNvSpPr>
            <p:nvPr/>
          </p:nvSpPr>
          <p:spPr bwMode="auto">
            <a:xfrm>
              <a:off x="1853" y="511"/>
              <a:ext cx="85" cy="84"/>
            </a:xfrm>
            <a:prstGeom prst="ellipse">
              <a:avLst/>
            </a:prstGeom>
            <a:solidFill>
              <a:srgbClr val="FF0000"/>
            </a:solidFill>
            <a:ln w="12700">
              <a:solidFill>
                <a:srgbClr val="000000"/>
              </a:solidFill>
              <a:round/>
              <a:headEnd/>
              <a:tailEnd/>
            </a:ln>
          </p:spPr>
          <p:txBody>
            <a:bodyPr/>
            <a:lstStyle/>
            <a:p>
              <a:endParaRPr lang="en-GB"/>
            </a:p>
          </p:txBody>
        </p:sp>
        <p:sp>
          <p:nvSpPr>
            <p:cNvPr id="8232" name="Oval 40">
              <a:extLst>
                <a:ext uri="{FF2B5EF4-FFF2-40B4-BE49-F238E27FC236}">
                  <a16:creationId xmlns:a16="http://schemas.microsoft.com/office/drawing/2014/main" id="{956D6F80-F415-49E2-BF91-36C567CE9A57}"/>
                </a:ext>
              </a:extLst>
            </p:cNvPr>
            <p:cNvSpPr>
              <a:spLocks noChangeArrowheads="1"/>
            </p:cNvSpPr>
            <p:nvPr/>
          </p:nvSpPr>
          <p:spPr bwMode="auto">
            <a:xfrm>
              <a:off x="3487" y="557"/>
              <a:ext cx="85" cy="84"/>
            </a:xfrm>
            <a:prstGeom prst="ellipse">
              <a:avLst/>
            </a:prstGeom>
            <a:solidFill>
              <a:srgbClr val="FF0000"/>
            </a:solidFill>
            <a:ln w="12700">
              <a:solidFill>
                <a:srgbClr val="000000"/>
              </a:solidFill>
              <a:round/>
              <a:headEnd/>
              <a:tailEnd/>
            </a:ln>
          </p:spPr>
          <p:txBody>
            <a:bodyPr/>
            <a:lstStyle/>
            <a:p>
              <a:endParaRPr lang="en-GB"/>
            </a:p>
          </p:txBody>
        </p:sp>
        <p:sp>
          <p:nvSpPr>
            <p:cNvPr id="8233" name="Oval 41">
              <a:extLst>
                <a:ext uri="{FF2B5EF4-FFF2-40B4-BE49-F238E27FC236}">
                  <a16:creationId xmlns:a16="http://schemas.microsoft.com/office/drawing/2014/main" id="{FF5F0739-2D3E-418C-8B36-F79F30DCB87E}"/>
                </a:ext>
              </a:extLst>
            </p:cNvPr>
            <p:cNvSpPr>
              <a:spLocks noChangeArrowheads="1"/>
            </p:cNvSpPr>
            <p:nvPr/>
          </p:nvSpPr>
          <p:spPr bwMode="auto">
            <a:xfrm>
              <a:off x="3987" y="1417"/>
              <a:ext cx="85" cy="85"/>
            </a:xfrm>
            <a:prstGeom prst="ellipse">
              <a:avLst/>
            </a:prstGeom>
            <a:solidFill>
              <a:srgbClr val="FF0000"/>
            </a:solidFill>
            <a:ln w="12700">
              <a:solidFill>
                <a:srgbClr val="000000"/>
              </a:solidFill>
              <a:round/>
              <a:headEnd/>
              <a:tailEnd/>
            </a:ln>
          </p:spPr>
          <p:txBody>
            <a:bodyPr/>
            <a:lstStyle/>
            <a:p>
              <a:endParaRPr lang="en-GB"/>
            </a:p>
          </p:txBody>
        </p:sp>
        <p:sp>
          <p:nvSpPr>
            <p:cNvPr id="8234" name="Oval 42">
              <a:extLst>
                <a:ext uri="{FF2B5EF4-FFF2-40B4-BE49-F238E27FC236}">
                  <a16:creationId xmlns:a16="http://schemas.microsoft.com/office/drawing/2014/main" id="{B9D8F314-35AF-4084-891A-090A67349335}"/>
                </a:ext>
              </a:extLst>
            </p:cNvPr>
            <p:cNvSpPr>
              <a:spLocks noChangeArrowheads="1"/>
            </p:cNvSpPr>
            <p:nvPr/>
          </p:nvSpPr>
          <p:spPr bwMode="auto">
            <a:xfrm>
              <a:off x="3580" y="2328"/>
              <a:ext cx="80" cy="80"/>
            </a:xfrm>
            <a:prstGeom prst="ellipse">
              <a:avLst/>
            </a:prstGeom>
            <a:solidFill>
              <a:srgbClr val="FF0000"/>
            </a:solidFill>
            <a:ln w="12700">
              <a:solidFill>
                <a:srgbClr val="000000"/>
              </a:solidFill>
              <a:round/>
              <a:headEnd/>
              <a:tailEnd/>
            </a:ln>
          </p:spPr>
          <p:txBody>
            <a:bodyPr/>
            <a:lstStyle/>
            <a:p>
              <a:endParaRPr lang="en-GB"/>
            </a:p>
          </p:txBody>
        </p:sp>
        <p:sp>
          <p:nvSpPr>
            <p:cNvPr id="8235" name="Oval 43">
              <a:extLst>
                <a:ext uri="{FF2B5EF4-FFF2-40B4-BE49-F238E27FC236}">
                  <a16:creationId xmlns:a16="http://schemas.microsoft.com/office/drawing/2014/main" id="{E45611B4-23AF-487D-823C-DF1691937D34}"/>
                </a:ext>
              </a:extLst>
            </p:cNvPr>
            <p:cNvSpPr>
              <a:spLocks noChangeArrowheads="1"/>
            </p:cNvSpPr>
            <p:nvPr/>
          </p:nvSpPr>
          <p:spPr bwMode="auto">
            <a:xfrm>
              <a:off x="2715" y="196"/>
              <a:ext cx="84" cy="80"/>
            </a:xfrm>
            <a:prstGeom prst="ellipse">
              <a:avLst/>
            </a:prstGeom>
            <a:solidFill>
              <a:srgbClr val="FF0000"/>
            </a:solidFill>
            <a:ln w="12700">
              <a:solidFill>
                <a:srgbClr val="000000"/>
              </a:solidFill>
              <a:round/>
              <a:headEnd/>
              <a:tailEnd/>
            </a:ln>
          </p:spPr>
          <p:txBody>
            <a:bodyPr/>
            <a:lstStyle/>
            <a:p>
              <a:endParaRPr lang="en-GB"/>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8196">
                                            <p:txEl>
                                              <p:pRg st="0" end="0"/>
                                            </p:txEl>
                                          </p:spTgt>
                                        </p:tgtEl>
                                        <p:attrNameLst>
                                          <p:attrName>style.visibility</p:attrName>
                                        </p:attrNameLst>
                                      </p:cBhvr>
                                      <p:to>
                                        <p:strVal val="visible"/>
                                      </p:to>
                                    </p:set>
                                    <p:anim to="" calcmode="lin" valueType="num">
                                      <p:cBhvr>
                                        <p:cTn id="7" dur="1" fill="hold"/>
                                        <p:tgtEl>
                                          <p:spTgt spid="8196">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8196">
                                            <p:txEl>
                                              <p:pRg st="1" end="1"/>
                                            </p:txEl>
                                          </p:spTgt>
                                        </p:tgtEl>
                                        <p:attrNameLst>
                                          <p:attrName>style.visibility</p:attrName>
                                        </p:attrNameLst>
                                      </p:cBhvr>
                                      <p:to>
                                        <p:strVal val="visible"/>
                                      </p:to>
                                    </p:set>
                                    <p:anim to="" calcmode="lin" valueType="num">
                                      <p:cBhvr>
                                        <p:cTn id="12" dur="1" fill="hold"/>
                                        <p:tgtEl>
                                          <p:spTgt spid="819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F89B1DE1-131E-46CD-826F-9D3C91E66D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04800"/>
            <a:ext cx="4168775" cy="417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19" name="Rectangle 3">
            <a:extLst>
              <a:ext uri="{FF2B5EF4-FFF2-40B4-BE49-F238E27FC236}">
                <a16:creationId xmlns:a16="http://schemas.microsoft.com/office/drawing/2014/main" id="{7D2DBAFD-BB03-4309-9F6B-360FC930FD15}"/>
              </a:ext>
            </a:extLst>
          </p:cNvPr>
          <p:cNvSpPr>
            <a:spLocks noChangeArrowheads="1"/>
          </p:cNvSpPr>
          <p:nvPr/>
        </p:nvSpPr>
        <p:spPr bwMode="auto">
          <a:xfrm>
            <a:off x="0" y="4419600"/>
            <a:ext cx="83010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b="1"/>
              <a:t>If the atom was to gain one or more electrons, it gains negative</a:t>
            </a:r>
          </a:p>
          <a:p>
            <a:r>
              <a:rPr lang="en-GB" altLang="en-US" b="1"/>
              <a:t>charge.</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9219"/>
                                        </p:tgtEl>
                                        <p:attrNameLst>
                                          <p:attrName>style.visibility</p:attrName>
                                        </p:attrNameLst>
                                      </p:cBhvr>
                                      <p:to>
                                        <p:strVal val="visible"/>
                                      </p:to>
                                    </p:set>
                                    <p:anim to="" calcmode="lin" valueType="num">
                                      <p:cBhvr>
                                        <p:cTn id="7" dur="1" fill="hold"/>
                                        <p:tgtEl>
                                          <p:spTgt spid="921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10242" name="Text Box 2">
            <a:extLst>
              <a:ext uri="{FF2B5EF4-FFF2-40B4-BE49-F238E27FC236}">
                <a16:creationId xmlns:a16="http://schemas.microsoft.com/office/drawing/2014/main" id="{22CF6542-6D98-48BE-9478-045A7BEDF0C0}"/>
              </a:ext>
            </a:extLst>
          </p:cNvPr>
          <p:cNvSpPr txBox="1">
            <a:spLocks noChangeArrowheads="1"/>
          </p:cNvSpPr>
          <p:nvPr/>
        </p:nvSpPr>
        <p:spPr bwMode="auto">
          <a:xfrm>
            <a:off x="0" y="4391025"/>
            <a:ext cx="914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If the atom was to gain one or more electrons, it gains negative charge.</a:t>
            </a:r>
          </a:p>
        </p:txBody>
      </p:sp>
      <p:sp>
        <p:nvSpPr>
          <p:cNvPr id="10243" name="Text Box 3">
            <a:extLst>
              <a:ext uri="{FF2B5EF4-FFF2-40B4-BE49-F238E27FC236}">
                <a16:creationId xmlns:a16="http://schemas.microsoft.com/office/drawing/2014/main" id="{8C8B50FC-C28E-4ACD-B9E7-97DAA8E0E394}"/>
              </a:ext>
            </a:extLst>
          </p:cNvPr>
          <p:cNvSpPr txBox="1">
            <a:spLocks noChangeArrowheads="1"/>
          </p:cNvSpPr>
          <p:nvPr/>
        </p:nvSpPr>
        <p:spPr bwMode="auto">
          <a:xfrm>
            <a:off x="0" y="5305425"/>
            <a:ext cx="9144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The atom then has more electrons than protons.</a:t>
            </a:r>
          </a:p>
          <a:p>
            <a:pPr>
              <a:spcBef>
                <a:spcPct val="50000"/>
              </a:spcBef>
            </a:pPr>
            <a:r>
              <a:rPr lang="en-GB" altLang="en-US" b="1"/>
              <a:t>The atom now has an overall negative charge.</a:t>
            </a:r>
          </a:p>
          <a:p>
            <a:pPr>
              <a:spcBef>
                <a:spcPct val="50000"/>
              </a:spcBef>
            </a:pPr>
            <a:endParaRPr lang="en-GB" altLang="en-US"/>
          </a:p>
        </p:txBody>
      </p:sp>
      <p:grpSp>
        <p:nvGrpSpPr>
          <p:cNvPr id="10291" name="Group 51">
            <a:extLst>
              <a:ext uri="{FF2B5EF4-FFF2-40B4-BE49-F238E27FC236}">
                <a16:creationId xmlns:a16="http://schemas.microsoft.com/office/drawing/2014/main" id="{7C9FAA6F-9609-4030-8779-773D845451DD}"/>
              </a:ext>
            </a:extLst>
          </p:cNvPr>
          <p:cNvGrpSpPr>
            <a:grpSpLocks/>
          </p:cNvGrpSpPr>
          <p:nvPr/>
        </p:nvGrpSpPr>
        <p:grpSpPr bwMode="auto">
          <a:xfrm>
            <a:off x="2368550" y="282575"/>
            <a:ext cx="4095750" cy="4090988"/>
            <a:chOff x="1492" y="178"/>
            <a:chExt cx="2580" cy="2577"/>
          </a:xfrm>
        </p:grpSpPr>
        <p:sp>
          <p:nvSpPr>
            <p:cNvPr id="10245" name="Oval 5">
              <a:extLst>
                <a:ext uri="{FF2B5EF4-FFF2-40B4-BE49-F238E27FC236}">
                  <a16:creationId xmlns:a16="http://schemas.microsoft.com/office/drawing/2014/main" id="{53181482-CDA1-4942-96E8-1DC7BBF54794}"/>
                </a:ext>
              </a:extLst>
            </p:cNvPr>
            <p:cNvSpPr>
              <a:spLocks noChangeArrowheads="1"/>
            </p:cNvSpPr>
            <p:nvPr/>
          </p:nvSpPr>
          <p:spPr bwMode="auto">
            <a:xfrm>
              <a:off x="1946" y="1357"/>
              <a:ext cx="80" cy="80"/>
            </a:xfrm>
            <a:prstGeom prst="ellipse">
              <a:avLst/>
            </a:prstGeom>
            <a:solidFill>
              <a:srgbClr val="FF0000"/>
            </a:solidFill>
            <a:ln w="12700">
              <a:solidFill>
                <a:srgbClr val="000000"/>
              </a:solidFill>
              <a:round/>
              <a:headEnd/>
              <a:tailEnd/>
            </a:ln>
          </p:spPr>
          <p:txBody>
            <a:bodyPr/>
            <a:lstStyle/>
            <a:p>
              <a:endParaRPr lang="en-GB"/>
            </a:p>
          </p:txBody>
        </p:sp>
        <p:sp>
          <p:nvSpPr>
            <p:cNvPr id="10246" name="Oval 6">
              <a:extLst>
                <a:ext uri="{FF2B5EF4-FFF2-40B4-BE49-F238E27FC236}">
                  <a16:creationId xmlns:a16="http://schemas.microsoft.com/office/drawing/2014/main" id="{B883F076-C581-45BB-9B69-DF1C84BEEF84}"/>
                </a:ext>
              </a:extLst>
            </p:cNvPr>
            <p:cNvSpPr>
              <a:spLocks noChangeArrowheads="1"/>
            </p:cNvSpPr>
            <p:nvPr/>
          </p:nvSpPr>
          <p:spPr bwMode="auto">
            <a:xfrm>
              <a:off x="2761" y="1357"/>
              <a:ext cx="84" cy="80"/>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47" name="Oval 7">
              <a:extLst>
                <a:ext uri="{FF2B5EF4-FFF2-40B4-BE49-F238E27FC236}">
                  <a16:creationId xmlns:a16="http://schemas.microsoft.com/office/drawing/2014/main" id="{AC438386-3132-4199-8336-0ABFD5DEDDDF}"/>
                </a:ext>
              </a:extLst>
            </p:cNvPr>
            <p:cNvSpPr>
              <a:spLocks noChangeArrowheads="1"/>
            </p:cNvSpPr>
            <p:nvPr/>
          </p:nvSpPr>
          <p:spPr bwMode="auto">
            <a:xfrm>
              <a:off x="2672" y="1311"/>
              <a:ext cx="81" cy="80"/>
            </a:xfrm>
            <a:prstGeom prst="ellipse">
              <a:avLst/>
            </a:prstGeom>
            <a:solidFill>
              <a:srgbClr val="000000"/>
            </a:solidFill>
            <a:ln w="12700">
              <a:solidFill>
                <a:srgbClr val="000000"/>
              </a:solidFill>
              <a:round/>
              <a:headEnd/>
              <a:tailEnd/>
            </a:ln>
          </p:spPr>
          <p:txBody>
            <a:bodyPr/>
            <a:lstStyle/>
            <a:p>
              <a:endParaRPr lang="en-GB"/>
            </a:p>
          </p:txBody>
        </p:sp>
        <p:sp>
          <p:nvSpPr>
            <p:cNvPr id="10248" name="Oval 8">
              <a:extLst>
                <a:ext uri="{FF2B5EF4-FFF2-40B4-BE49-F238E27FC236}">
                  <a16:creationId xmlns:a16="http://schemas.microsoft.com/office/drawing/2014/main" id="{6C5B7ABC-9693-41B8-B8F5-F8DB74D9F9CC}"/>
                </a:ext>
              </a:extLst>
            </p:cNvPr>
            <p:cNvSpPr>
              <a:spLocks noChangeArrowheads="1"/>
            </p:cNvSpPr>
            <p:nvPr/>
          </p:nvSpPr>
          <p:spPr bwMode="auto">
            <a:xfrm>
              <a:off x="2580" y="1445"/>
              <a:ext cx="84" cy="85"/>
            </a:xfrm>
            <a:prstGeom prst="ellipse">
              <a:avLst/>
            </a:prstGeom>
            <a:solidFill>
              <a:srgbClr val="000000"/>
            </a:solidFill>
            <a:ln w="12700">
              <a:solidFill>
                <a:srgbClr val="000000"/>
              </a:solidFill>
              <a:round/>
              <a:headEnd/>
              <a:tailEnd/>
            </a:ln>
          </p:spPr>
          <p:txBody>
            <a:bodyPr/>
            <a:lstStyle/>
            <a:p>
              <a:endParaRPr lang="en-GB"/>
            </a:p>
          </p:txBody>
        </p:sp>
        <p:sp>
          <p:nvSpPr>
            <p:cNvPr id="10249" name="Oval 9">
              <a:extLst>
                <a:ext uri="{FF2B5EF4-FFF2-40B4-BE49-F238E27FC236}">
                  <a16:creationId xmlns:a16="http://schemas.microsoft.com/office/drawing/2014/main" id="{FC5C87C0-8EE9-4527-A042-D66AFB3157BF}"/>
                </a:ext>
              </a:extLst>
            </p:cNvPr>
            <p:cNvSpPr>
              <a:spLocks noChangeArrowheads="1"/>
            </p:cNvSpPr>
            <p:nvPr/>
          </p:nvSpPr>
          <p:spPr bwMode="auto">
            <a:xfrm>
              <a:off x="2488" y="1311"/>
              <a:ext cx="84" cy="80"/>
            </a:xfrm>
            <a:prstGeom prst="ellipse">
              <a:avLst/>
            </a:prstGeom>
            <a:solidFill>
              <a:srgbClr val="000000"/>
            </a:solidFill>
            <a:ln w="12700">
              <a:solidFill>
                <a:srgbClr val="000000"/>
              </a:solidFill>
              <a:round/>
              <a:headEnd/>
              <a:tailEnd/>
            </a:ln>
          </p:spPr>
          <p:txBody>
            <a:bodyPr/>
            <a:lstStyle/>
            <a:p>
              <a:endParaRPr lang="en-GB"/>
            </a:p>
          </p:txBody>
        </p:sp>
        <p:sp>
          <p:nvSpPr>
            <p:cNvPr id="10250" name="Oval 10">
              <a:extLst>
                <a:ext uri="{FF2B5EF4-FFF2-40B4-BE49-F238E27FC236}">
                  <a16:creationId xmlns:a16="http://schemas.microsoft.com/office/drawing/2014/main" id="{51FECC31-6260-4D43-A68A-3C496B7AB94E}"/>
                </a:ext>
              </a:extLst>
            </p:cNvPr>
            <p:cNvSpPr>
              <a:spLocks noChangeArrowheads="1"/>
            </p:cNvSpPr>
            <p:nvPr/>
          </p:nvSpPr>
          <p:spPr bwMode="auto">
            <a:xfrm>
              <a:off x="2672" y="1584"/>
              <a:ext cx="81" cy="80"/>
            </a:xfrm>
            <a:prstGeom prst="ellipse">
              <a:avLst/>
            </a:prstGeom>
            <a:solidFill>
              <a:srgbClr val="000000"/>
            </a:solidFill>
            <a:ln w="12700">
              <a:solidFill>
                <a:srgbClr val="000000"/>
              </a:solidFill>
              <a:round/>
              <a:headEnd/>
              <a:tailEnd/>
            </a:ln>
          </p:spPr>
          <p:txBody>
            <a:bodyPr/>
            <a:lstStyle/>
            <a:p>
              <a:endParaRPr lang="en-GB"/>
            </a:p>
          </p:txBody>
        </p:sp>
        <p:sp>
          <p:nvSpPr>
            <p:cNvPr id="10251" name="Oval 11">
              <a:extLst>
                <a:ext uri="{FF2B5EF4-FFF2-40B4-BE49-F238E27FC236}">
                  <a16:creationId xmlns:a16="http://schemas.microsoft.com/office/drawing/2014/main" id="{66A53D84-A23A-4BAE-A676-29FCFDA31D8B}"/>
                </a:ext>
              </a:extLst>
            </p:cNvPr>
            <p:cNvSpPr>
              <a:spLocks noChangeArrowheads="1"/>
            </p:cNvSpPr>
            <p:nvPr/>
          </p:nvSpPr>
          <p:spPr bwMode="auto">
            <a:xfrm>
              <a:off x="2761" y="1445"/>
              <a:ext cx="84" cy="85"/>
            </a:xfrm>
            <a:prstGeom prst="ellipse">
              <a:avLst/>
            </a:prstGeom>
            <a:solidFill>
              <a:srgbClr val="000000"/>
            </a:solidFill>
            <a:ln w="12700">
              <a:solidFill>
                <a:srgbClr val="000000"/>
              </a:solidFill>
              <a:round/>
              <a:headEnd/>
              <a:tailEnd/>
            </a:ln>
          </p:spPr>
          <p:txBody>
            <a:bodyPr/>
            <a:lstStyle/>
            <a:p>
              <a:endParaRPr lang="en-GB"/>
            </a:p>
          </p:txBody>
        </p:sp>
        <p:sp>
          <p:nvSpPr>
            <p:cNvPr id="10252" name="Oval 12">
              <a:extLst>
                <a:ext uri="{FF2B5EF4-FFF2-40B4-BE49-F238E27FC236}">
                  <a16:creationId xmlns:a16="http://schemas.microsoft.com/office/drawing/2014/main" id="{A5D8402C-ED6D-4097-BC96-0BE993C7B010}"/>
                </a:ext>
              </a:extLst>
            </p:cNvPr>
            <p:cNvSpPr>
              <a:spLocks noChangeArrowheads="1"/>
            </p:cNvSpPr>
            <p:nvPr/>
          </p:nvSpPr>
          <p:spPr bwMode="auto">
            <a:xfrm>
              <a:off x="2807" y="1219"/>
              <a:ext cx="84"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53" name="Oval 13">
              <a:extLst>
                <a:ext uri="{FF2B5EF4-FFF2-40B4-BE49-F238E27FC236}">
                  <a16:creationId xmlns:a16="http://schemas.microsoft.com/office/drawing/2014/main" id="{5288BF0F-8FC6-426C-B988-62174B30B8C3}"/>
                </a:ext>
              </a:extLst>
            </p:cNvPr>
            <p:cNvSpPr>
              <a:spLocks noChangeArrowheads="1"/>
            </p:cNvSpPr>
            <p:nvPr/>
          </p:nvSpPr>
          <p:spPr bwMode="auto">
            <a:xfrm>
              <a:off x="2853" y="1492"/>
              <a:ext cx="80"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54" name="Oval 14">
              <a:extLst>
                <a:ext uri="{FF2B5EF4-FFF2-40B4-BE49-F238E27FC236}">
                  <a16:creationId xmlns:a16="http://schemas.microsoft.com/office/drawing/2014/main" id="{30D21B8A-1162-4D8A-BCF3-F33570484F5B}"/>
                </a:ext>
              </a:extLst>
            </p:cNvPr>
            <p:cNvSpPr>
              <a:spLocks noChangeArrowheads="1"/>
            </p:cNvSpPr>
            <p:nvPr/>
          </p:nvSpPr>
          <p:spPr bwMode="auto">
            <a:xfrm>
              <a:off x="2761" y="1626"/>
              <a:ext cx="84"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55" name="Oval 15">
              <a:extLst>
                <a:ext uri="{FF2B5EF4-FFF2-40B4-BE49-F238E27FC236}">
                  <a16:creationId xmlns:a16="http://schemas.microsoft.com/office/drawing/2014/main" id="{52E0C8AE-952E-41EF-8416-89A90E0F6FFE}"/>
                </a:ext>
              </a:extLst>
            </p:cNvPr>
            <p:cNvSpPr>
              <a:spLocks noChangeArrowheads="1"/>
            </p:cNvSpPr>
            <p:nvPr/>
          </p:nvSpPr>
          <p:spPr bwMode="auto">
            <a:xfrm>
              <a:off x="2672" y="1492"/>
              <a:ext cx="81"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56" name="Oval 16">
              <a:extLst>
                <a:ext uri="{FF2B5EF4-FFF2-40B4-BE49-F238E27FC236}">
                  <a16:creationId xmlns:a16="http://schemas.microsoft.com/office/drawing/2014/main" id="{7067288E-2BD4-480E-80FB-F6392FE7B8FB}"/>
                </a:ext>
              </a:extLst>
            </p:cNvPr>
            <p:cNvSpPr>
              <a:spLocks noChangeArrowheads="1"/>
            </p:cNvSpPr>
            <p:nvPr/>
          </p:nvSpPr>
          <p:spPr bwMode="auto">
            <a:xfrm>
              <a:off x="2580" y="1357"/>
              <a:ext cx="84" cy="80"/>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57" name="Oval 17">
              <a:extLst>
                <a:ext uri="{FF2B5EF4-FFF2-40B4-BE49-F238E27FC236}">
                  <a16:creationId xmlns:a16="http://schemas.microsoft.com/office/drawing/2014/main" id="{873C861E-4797-4E36-BA79-A3AA1D810883}"/>
                </a:ext>
              </a:extLst>
            </p:cNvPr>
            <p:cNvSpPr>
              <a:spLocks noChangeArrowheads="1"/>
            </p:cNvSpPr>
            <p:nvPr/>
          </p:nvSpPr>
          <p:spPr bwMode="auto">
            <a:xfrm>
              <a:off x="2941" y="1357"/>
              <a:ext cx="85" cy="80"/>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58" name="Oval 18">
              <a:extLst>
                <a:ext uri="{FF2B5EF4-FFF2-40B4-BE49-F238E27FC236}">
                  <a16:creationId xmlns:a16="http://schemas.microsoft.com/office/drawing/2014/main" id="{16EC3492-45DB-44A6-8B19-F490F690451A}"/>
                </a:ext>
              </a:extLst>
            </p:cNvPr>
            <p:cNvSpPr>
              <a:spLocks noChangeArrowheads="1"/>
            </p:cNvSpPr>
            <p:nvPr/>
          </p:nvSpPr>
          <p:spPr bwMode="auto">
            <a:xfrm>
              <a:off x="2580" y="1626"/>
              <a:ext cx="84"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59" name="Oval 19">
              <a:extLst>
                <a:ext uri="{FF2B5EF4-FFF2-40B4-BE49-F238E27FC236}">
                  <a16:creationId xmlns:a16="http://schemas.microsoft.com/office/drawing/2014/main" id="{DB6B2741-4533-43DA-A23A-4C8355376295}"/>
                </a:ext>
              </a:extLst>
            </p:cNvPr>
            <p:cNvSpPr>
              <a:spLocks noChangeArrowheads="1"/>
            </p:cNvSpPr>
            <p:nvPr/>
          </p:nvSpPr>
          <p:spPr bwMode="auto">
            <a:xfrm>
              <a:off x="2488" y="1492"/>
              <a:ext cx="84"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60" name="Oval 20">
              <a:extLst>
                <a:ext uri="{FF2B5EF4-FFF2-40B4-BE49-F238E27FC236}">
                  <a16:creationId xmlns:a16="http://schemas.microsoft.com/office/drawing/2014/main" id="{14037E80-D091-44CA-897D-DC2BC53FFCE9}"/>
                </a:ext>
              </a:extLst>
            </p:cNvPr>
            <p:cNvSpPr>
              <a:spLocks noChangeArrowheads="1"/>
            </p:cNvSpPr>
            <p:nvPr/>
          </p:nvSpPr>
          <p:spPr bwMode="auto">
            <a:xfrm>
              <a:off x="2399" y="1357"/>
              <a:ext cx="81" cy="80"/>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61" name="Oval 21">
              <a:extLst>
                <a:ext uri="{FF2B5EF4-FFF2-40B4-BE49-F238E27FC236}">
                  <a16:creationId xmlns:a16="http://schemas.microsoft.com/office/drawing/2014/main" id="{1D83B259-DF7C-4A9F-9763-33E984E6EEE7}"/>
                </a:ext>
              </a:extLst>
            </p:cNvPr>
            <p:cNvSpPr>
              <a:spLocks noChangeArrowheads="1"/>
            </p:cNvSpPr>
            <p:nvPr/>
          </p:nvSpPr>
          <p:spPr bwMode="auto">
            <a:xfrm>
              <a:off x="2672" y="1219"/>
              <a:ext cx="81"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62" name="Oval 22">
              <a:extLst>
                <a:ext uri="{FF2B5EF4-FFF2-40B4-BE49-F238E27FC236}">
                  <a16:creationId xmlns:a16="http://schemas.microsoft.com/office/drawing/2014/main" id="{EF8A0AFB-47AB-4C72-A05A-552B323F8992}"/>
                </a:ext>
              </a:extLst>
            </p:cNvPr>
            <p:cNvSpPr>
              <a:spLocks noChangeArrowheads="1"/>
            </p:cNvSpPr>
            <p:nvPr/>
          </p:nvSpPr>
          <p:spPr bwMode="auto">
            <a:xfrm>
              <a:off x="2488" y="1219"/>
              <a:ext cx="84" cy="84"/>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63" name="Oval 23">
              <a:extLst>
                <a:ext uri="{FF2B5EF4-FFF2-40B4-BE49-F238E27FC236}">
                  <a16:creationId xmlns:a16="http://schemas.microsoft.com/office/drawing/2014/main" id="{681D0407-553C-4631-A65E-494322669CD4}"/>
                </a:ext>
              </a:extLst>
            </p:cNvPr>
            <p:cNvSpPr>
              <a:spLocks noChangeArrowheads="1"/>
            </p:cNvSpPr>
            <p:nvPr/>
          </p:nvSpPr>
          <p:spPr bwMode="auto">
            <a:xfrm>
              <a:off x="2853" y="1311"/>
              <a:ext cx="80" cy="80"/>
            </a:xfrm>
            <a:prstGeom prst="ellipse">
              <a:avLst/>
            </a:prstGeom>
            <a:solidFill>
              <a:srgbClr val="000000"/>
            </a:solidFill>
            <a:ln w="12700">
              <a:solidFill>
                <a:srgbClr val="000000"/>
              </a:solidFill>
              <a:round/>
              <a:headEnd/>
              <a:tailEnd/>
            </a:ln>
          </p:spPr>
          <p:txBody>
            <a:bodyPr/>
            <a:lstStyle/>
            <a:p>
              <a:endParaRPr lang="en-GB"/>
            </a:p>
          </p:txBody>
        </p:sp>
        <p:sp>
          <p:nvSpPr>
            <p:cNvPr id="10264" name="Oval 24">
              <a:extLst>
                <a:ext uri="{FF2B5EF4-FFF2-40B4-BE49-F238E27FC236}">
                  <a16:creationId xmlns:a16="http://schemas.microsoft.com/office/drawing/2014/main" id="{6E55A0A8-7690-4E81-BA16-4FDCCF8C78E4}"/>
                </a:ext>
              </a:extLst>
            </p:cNvPr>
            <p:cNvSpPr>
              <a:spLocks noChangeArrowheads="1"/>
            </p:cNvSpPr>
            <p:nvPr/>
          </p:nvSpPr>
          <p:spPr bwMode="auto">
            <a:xfrm>
              <a:off x="2853" y="1584"/>
              <a:ext cx="80" cy="80"/>
            </a:xfrm>
            <a:prstGeom prst="ellipse">
              <a:avLst/>
            </a:prstGeom>
            <a:solidFill>
              <a:srgbClr val="000000"/>
            </a:solidFill>
            <a:ln w="12700">
              <a:solidFill>
                <a:srgbClr val="000000"/>
              </a:solidFill>
              <a:round/>
              <a:headEnd/>
              <a:tailEnd/>
            </a:ln>
          </p:spPr>
          <p:txBody>
            <a:bodyPr/>
            <a:lstStyle/>
            <a:p>
              <a:endParaRPr lang="en-GB"/>
            </a:p>
          </p:txBody>
        </p:sp>
        <p:sp>
          <p:nvSpPr>
            <p:cNvPr id="10265" name="Oval 25">
              <a:extLst>
                <a:ext uri="{FF2B5EF4-FFF2-40B4-BE49-F238E27FC236}">
                  <a16:creationId xmlns:a16="http://schemas.microsoft.com/office/drawing/2014/main" id="{F3A5BC25-6F6D-473C-9364-6C82FF93DD04}"/>
                </a:ext>
              </a:extLst>
            </p:cNvPr>
            <p:cNvSpPr>
              <a:spLocks noChangeArrowheads="1"/>
            </p:cNvSpPr>
            <p:nvPr/>
          </p:nvSpPr>
          <p:spPr bwMode="auto">
            <a:xfrm>
              <a:off x="2941" y="1445"/>
              <a:ext cx="85" cy="85"/>
            </a:xfrm>
            <a:prstGeom prst="ellipse">
              <a:avLst/>
            </a:prstGeom>
            <a:solidFill>
              <a:srgbClr val="000000"/>
            </a:solidFill>
            <a:ln w="12700">
              <a:solidFill>
                <a:srgbClr val="000000"/>
              </a:solidFill>
              <a:round/>
              <a:headEnd/>
              <a:tailEnd/>
            </a:ln>
          </p:spPr>
          <p:txBody>
            <a:bodyPr/>
            <a:lstStyle/>
            <a:p>
              <a:endParaRPr lang="en-GB"/>
            </a:p>
          </p:txBody>
        </p:sp>
        <p:sp>
          <p:nvSpPr>
            <p:cNvPr id="10266" name="Oval 26">
              <a:extLst>
                <a:ext uri="{FF2B5EF4-FFF2-40B4-BE49-F238E27FC236}">
                  <a16:creationId xmlns:a16="http://schemas.microsoft.com/office/drawing/2014/main" id="{BCCCF84A-4CDD-43D1-97DD-59AF8015D09B}"/>
                </a:ext>
              </a:extLst>
            </p:cNvPr>
            <p:cNvSpPr>
              <a:spLocks noChangeArrowheads="1"/>
            </p:cNvSpPr>
            <p:nvPr/>
          </p:nvSpPr>
          <p:spPr bwMode="auto">
            <a:xfrm>
              <a:off x="2399" y="1445"/>
              <a:ext cx="81" cy="85"/>
            </a:xfrm>
            <a:prstGeom prst="ellipse">
              <a:avLst/>
            </a:prstGeom>
            <a:solidFill>
              <a:srgbClr val="000000"/>
            </a:solidFill>
            <a:ln w="12700">
              <a:solidFill>
                <a:srgbClr val="000000"/>
              </a:solidFill>
              <a:round/>
              <a:headEnd/>
              <a:tailEnd/>
            </a:ln>
          </p:spPr>
          <p:txBody>
            <a:bodyPr/>
            <a:lstStyle/>
            <a:p>
              <a:endParaRPr lang="en-GB"/>
            </a:p>
          </p:txBody>
        </p:sp>
        <p:sp>
          <p:nvSpPr>
            <p:cNvPr id="10267" name="Oval 27">
              <a:extLst>
                <a:ext uri="{FF2B5EF4-FFF2-40B4-BE49-F238E27FC236}">
                  <a16:creationId xmlns:a16="http://schemas.microsoft.com/office/drawing/2014/main" id="{894D60CD-A0FA-42ED-8CD4-C62C6DCC120F}"/>
                </a:ext>
              </a:extLst>
            </p:cNvPr>
            <p:cNvSpPr>
              <a:spLocks noChangeArrowheads="1"/>
            </p:cNvSpPr>
            <p:nvPr/>
          </p:nvSpPr>
          <p:spPr bwMode="auto">
            <a:xfrm>
              <a:off x="2534" y="1584"/>
              <a:ext cx="84" cy="80"/>
            </a:xfrm>
            <a:prstGeom prst="ellipse">
              <a:avLst/>
            </a:prstGeom>
            <a:solidFill>
              <a:srgbClr val="000000"/>
            </a:solidFill>
            <a:ln w="12700">
              <a:solidFill>
                <a:srgbClr val="000000"/>
              </a:solidFill>
              <a:round/>
              <a:headEnd/>
              <a:tailEnd/>
            </a:ln>
          </p:spPr>
          <p:txBody>
            <a:bodyPr/>
            <a:lstStyle/>
            <a:p>
              <a:endParaRPr lang="en-GB"/>
            </a:p>
          </p:txBody>
        </p:sp>
        <p:sp>
          <p:nvSpPr>
            <p:cNvPr id="10268" name="Oval 28">
              <a:extLst>
                <a:ext uri="{FF2B5EF4-FFF2-40B4-BE49-F238E27FC236}">
                  <a16:creationId xmlns:a16="http://schemas.microsoft.com/office/drawing/2014/main" id="{952DBA46-AD31-42AE-AA35-483ECDCD0432}"/>
                </a:ext>
              </a:extLst>
            </p:cNvPr>
            <p:cNvSpPr>
              <a:spLocks noChangeArrowheads="1"/>
            </p:cNvSpPr>
            <p:nvPr/>
          </p:nvSpPr>
          <p:spPr bwMode="auto">
            <a:xfrm>
              <a:off x="2580" y="1173"/>
              <a:ext cx="84" cy="84"/>
            </a:xfrm>
            <a:prstGeom prst="ellipse">
              <a:avLst/>
            </a:prstGeom>
            <a:solidFill>
              <a:srgbClr val="000000"/>
            </a:solidFill>
            <a:ln w="12700">
              <a:solidFill>
                <a:srgbClr val="000000"/>
              </a:solidFill>
              <a:round/>
              <a:headEnd/>
              <a:tailEnd/>
            </a:ln>
          </p:spPr>
          <p:txBody>
            <a:bodyPr/>
            <a:lstStyle/>
            <a:p>
              <a:endParaRPr lang="en-GB"/>
            </a:p>
          </p:txBody>
        </p:sp>
        <p:sp>
          <p:nvSpPr>
            <p:cNvPr id="10269" name="Oval 29">
              <a:extLst>
                <a:ext uri="{FF2B5EF4-FFF2-40B4-BE49-F238E27FC236}">
                  <a16:creationId xmlns:a16="http://schemas.microsoft.com/office/drawing/2014/main" id="{188CF276-649F-4DA0-A8A9-4190D48EFE85}"/>
                </a:ext>
              </a:extLst>
            </p:cNvPr>
            <p:cNvSpPr>
              <a:spLocks noChangeArrowheads="1"/>
            </p:cNvSpPr>
            <p:nvPr/>
          </p:nvSpPr>
          <p:spPr bwMode="auto">
            <a:xfrm>
              <a:off x="2761" y="1173"/>
              <a:ext cx="84" cy="84"/>
            </a:xfrm>
            <a:prstGeom prst="ellipse">
              <a:avLst/>
            </a:prstGeom>
            <a:solidFill>
              <a:srgbClr val="000000"/>
            </a:solidFill>
            <a:ln w="12700">
              <a:solidFill>
                <a:srgbClr val="000000"/>
              </a:solidFill>
              <a:round/>
              <a:headEnd/>
              <a:tailEnd/>
            </a:ln>
          </p:spPr>
          <p:txBody>
            <a:bodyPr/>
            <a:lstStyle/>
            <a:p>
              <a:endParaRPr lang="en-GB"/>
            </a:p>
          </p:txBody>
        </p:sp>
        <p:sp>
          <p:nvSpPr>
            <p:cNvPr id="10270" name="Oval 30">
              <a:extLst>
                <a:ext uri="{FF2B5EF4-FFF2-40B4-BE49-F238E27FC236}">
                  <a16:creationId xmlns:a16="http://schemas.microsoft.com/office/drawing/2014/main" id="{CEB8082C-5817-4BB9-96E7-E1D200F38F79}"/>
                </a:ext>
              </a:extLst>
            </p:cNvPr>
            <p:cNvSpPr>
              <a:spLocks noChangeArrowheads="1"/>
            </p:cNvSpPr>
            <p:nvPr/>
          </p:nvSpPr>
          <p:spPr bwMode="auto">
            <a:xfrm>
              <a:off x="1534" y="673"/>
              <a:ext cx="2491" cy="1582"/>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71" name="Freeform 31">
              <a:extLst>
                <a:ext uri="{FF2B5EF4-FFF2-40B4-BE49-F238E27FC236}">
                  <a16:creationId xmlns:a16="http://schemas.microsoft.com/office/drawing/2014/main" id="{EB774EB1-7044-4AF1-9F07-9A1BB0104E79}"/>
                </a:ext>
              </a:extLst>
            </p:cNvPr>
            <p:cNvSpPr>
              <a:spLocks/>
            </p:cNvSpPr>
            <p:nvPr/>
          </p:nvSpPr>
          <p:spPr bwMode="auto">
            <a:xfrm>
              <a:off x="1946" y="216"/>
              <a:ext cx="1587" cy="2493"/>
            </a:xfrm>
            <a:custGeom>
              <a:avLst/>
              <a:gdLst>
                <a:gd name="T0" fmla="*/ 872 w 1587"/>
                <a:gd name="T1" fmla="*/ 4 h 2493"/>
                <a:gd name="T2" fmla="*/ 1026 w 1587"/>
                <a:gd name="T3" fmla="*/ 54 h 2493"/>
                <a:gd name="T4" fmla="*/ 1168 w 1587"/>
                <a:gd name="T5" fmla="*/ 150 h 2493"/>
                <a:gd name="T6" fmla="*/ 1295 w 1587"/>
                <a:gd name="T7" fmla="*/ 281 h 2493"/>
                <a:gd name="T8" fmla="*/ 1403 w 1587"/>
                <a:gd name="T9" fmla="*/ 450 h 2493"/>
                <a:gd name="T10" fmla="*/ 1487 w 1587"/>
                <a:gd name="T11" fmla="*/ 649 h 2493"/>
                <a:gd name="T12" fmla="*/ 1549 w 1587"/>
                <a:gd name="T13" fmla="*/ 872 h 2493"/>
                <a:gd name="T14" fmla="*/ 1580 w 1587"/>
                <a:gd name="T15" fmla="*/ 1114 h 2493"/>
                <a:gd name="T16" fmla="*/ 1580 w 1587"/>
                <a:gd name="T17" fmla="*/ 1371 h 2493"/>
                <a:gd name="T18" fmla="*/ 1549 w 1587"/>
                <a:gd name="T19" fmla="*/ 1613 h 2493"/>
                <a:gd name="T20" fmla="*/ 1487 w 1587"/>
                <a:gd name="T21" fmla="*/ 1836 h 2493"/>
                <a:gd name="T22" fmla="*/ 1403 w 1587"/>
                <a:gd name="T23" fmla="*/ 2036 h 2493"/>
                <a:gd name="T24" fmla="*/ 1295 w 1587"/>
                <a:gd name="T25" fmla="*/ 2205 h 2493"/>
                <a:gd name="T26" fmla="*/ 1168 w 1587"/>
                <a:gd name="T27" fmla="*/ 2339 h 2493"/>
                <a:gd name="T28" fmla="*/ 1026 w 1587"/>
                <a:gd name="T29" fmla="*/ 2435 h 2493"/>
                <a:gd name="T30" fmla="*/ 872 w 1587"/>
                <a:gd name="T31" fmla="*/ 2485 h 2493"/>
                <a:gd name="T32" fmla="*/ 715 w 1587"/>
                <a:gd name="T33" fmla="*/ 2485 h 2493"/>
                <a:gd name="T34" fmla="*/ 557 w 1587"/>
                <a:gd name="T35" fmla="*/ 2435 h 2493"/>
                <a:gd name="T36" fmla="*/ 415 w 1587"/>
                <a:gd name="T37" fmla="*/ 2339 h 2493"/>
                <a:gd name="T38" fmla="*/ 288 w 1587"/>
                <a:gd name="T39" fmla="*/ 2205 h 2493"/>
                <a:gd name="T40" fmla="*/ 180 w 1587"/>
                <a:gd name="T41" fmla="*/ 2036 h 2493"/>
                <a:gd name="T42" fmla="*/ 96 w 1587"/>
                <a:gd name="T43" fmla="*/ 1836 h 2493"/>
                <a:gd name="T44" fmla="*/ 34 w 1587"/>
                <a:gd name="T45" fmla="*/ 1613 h 2493"/>
                <a:gd name="T46" fmla="*/ 3 w 1587"/>
                <a:gd name="T47" fmla="*/ 1371 h 2493"/>
                <a:gd name="T48" fmla="*/ 3 w 1587"/>
                <a:gd name="T49" fmla="*/ 1114 h 2493"/>
                <a:gd name="T50" fmla="*/ 34 w 1587"/>
                <a:gd name="T51" fmla="*/ 872 h 2493"/>
                <a:gd name="T52" fmla="*/ 96 w 1587"/>
                <a:gd name="T53" fmla="*/ 649 h 2493"/>
                <a:gd name="T54" fmla="*/ 180 w 1587"/>
                <a:gd name="T55" fmla="*/ 450 h 2493"/>
                <a:gd name="T56" fmla="*/ 288 w 1587"/>
                <a:gd name="T57" fmla="*/ 281 h 2493"/>
                <a:gd name="T58" fmla="*/ 415 w 1587"/>
                <a:gd name="T59" fmla="*/ 150 h 2493"/>
                <a:gd name="T60" fmla="*/ 557 w 1587"/>
                <a:gd name="T61" fmla="*/ 54 h 2493"/>
                <a:gd name="T62" fmla="*/ 715 w 1587"/>
                <a:gd name="T63" fmla="*/ 4 h 2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87" h="2493">
                  <a:moveTo>
                    <a:pt x="795" y="0"/>
                  </a:moveTo>
                  <a:lnTo>
                    <a:pt x="872" y="4"/>
                  </a:lnTo>
                  <a:lnTo>
                    <a:pt x="953" y="23"/>
                  </a:lnTo>
                  <a:lnTo>
                    <a:pt x="1026" y="54"/>
                  </a:lnTo>
                  <a:lnTo>
                    <a:pt x="1099" y="96"/>
                  </a:lnTo>
                  <a:lnTo>
                    <a:pt x="1168" y="150"/>
                  </a:lnTo>
                  <a:lnTo>
                    <a:pt x="1234" y="211"/>
                  </a:lnTo>
                  <a:lnTo>
                    <a:pt x="1295" y="281"/>
                  </a:lnTo>
                  <a:lnTo>
                    <a:pt x="1353" y="361"/>
                  </a:lnTo>
                  <a:lnTo>
                    <a:pt x="1403" y="450"/>
                  </a:lnTo>
                  <a:lnTo>
                    <a:pt x="1449" y="546"/>
                  </a:lnTo>
                  <a:lnTo>
                    <a:pt x="1487" y="649"/>
                  </a:lnTo>
                  <a:lnTo>
                    <a:pt x="1522" y="757"/>
                  </a:lnTo>
                  <a:lnTo>
                    <a:pt x="1549" y="872"/>
                  </a:lnTo>
                  <a:lnTo>
                    <a:pt x="1568" y="991"/>
                  </a:lnTo>
                  <a:lnTo>
                    <a:pt x="1580" y="1114"/>
                  </a:lnTo>
                  <a:lnTo>
                    <a:pt x="1587" y="1245"/>
                  </a:lnTo>
                  <a:lnTo>
                    <a:pt x="1580" y="1371"/>
                  </a:lnTo>
                  <a:lnTo>
                    <a:pt x="1568" y="1494"/>
                  </a:lnTo>
                  <a:lnTo>
                    <a:pt x="1549" y="1613"/>
                  </a:lnTo>
                  <a:lnTo>
                    <a:pt x="1522" y="1729"/>
                  </a:lnTo>
                  <a:lnTo>
                    <a:pt x="1487" y="1836"/>
                  </a:lnTo>
                  <a:lnTo>
                    <a:pt x="1449" y="1940"/>
                  </a:lnTo>
                  <a:lnTo>
                    <a:pt x="1403" y="2036"/>
                  </a:lnTo>
                  <a:lnTo>
                    <a:pt x="1353" y="2124"/>
                  </a:lnTo>
                  <a:lnTo>
                    <a:pt x="1295" y="2205"/>
                  </a:lnTo>
                  <a:lnTo>
                    <a:pt x="1234" y="2278"/>
                  </a:lnTo>
                  <a:lnTo>
                    <a:pt x="1168" y="2339"/>
                  </a:lnTo>
                  <a:lnTo>
                    <a:pt x="1099" y="2393"/>
                  </a:lnTo>
                  <a:lnTo>
                    <a:pt x="1026" y="2435"/>
                  </a:lnTo>
                  <a:lnTo>
                    <a:pt x="953" y="2466"/>
                  </a:lnTo>
                  <a:lnTo>
                    <a:pt x="872" y="2485"/>
                  </a:lnTo>
                  <a:lnTo>
                    <a:pt x="795" y="2493"/>
                  </a:lnTo>
                  <a:lnTo>
                    <a:pt x="715" y="2485"/>
                  </a:lnTo>
                  <a:lnTo>
                    <a:pt x="634" y="2466"/>
                  </a:lnTo>
                  <a:lnTo>
                    <a:pt x="557" y="2435"/>
                  </a:lnTo>
                  <a:lnTo>
                    <a:pt x="484" y="2393"/>
                  </a:lnTo>
                  <a:lnTo>
                    <a:pt x="415" y="2339"/>
                  </a:lnTo>
                  <a:lnTo>
                    <a:pt x="349" y="2278"/>
                  </a:lnTo>
                  <a:lnTo>
                    <a:pt x="288" y="2205"/>
                  </a:lnTo>
                  <a:lnTo>
                    <a:pt x="234" y="2124"/>
                  </a:lnTo>
                  <a:lnTo>
                    <a:pt x="180" y="2036"/>
                  </a:lnTo>
                  <a:lnTo>
                    <a:pt x="134" y="1940"/>
                  </a:lnTo>
                  <a:lnTo>
                    <a:pt x="96" y="1836"/>
                  </a:lnTo>
                  <a:lnTo>
                    <a:pt x="61" y="1729"/>
                  </a:lnTo>
                  <a:lnTo>
                    <a:pt x="34" y="1613"/>
                  </a:lnTo>
                  <a:lnTo>
                    <a:pt x="15" y="1494"/>
                  </a:lnTo>
                  <a:lnTo>
                    <a:pt x="3" y="1371"/>
                  </a:lnTo>
                  <a:lnTo>
                    <a:pt x="0" y="1245"/>
                  </a:lnTo>
                  <a:lnTo>
                    <a:pt x="3" y="1114"/>
                  </a:lnTo>
                  <a:lnTo>
                    <a:pt x="15" y="991"/>
                  </a:lnTo>
                  <a:lnTo>
                    <a:pt x="34" y="872"/>
                  </a:lnTo>
                  <a:lnTo>
                    <a:pt x="61" y="757"/>
                  </a:lnTo>
                  <a:lnTo>
                    <a:pt x="96" y="649"/>
                  </a:lnTo>
                  <a:lnTo>
                    <a:pt x="134" y="546"/>
                  </a:lnTo>
                  <a:lnTo>
                    <a:pt x="180" y="450"/>
                  </a:lnTo>
                  <a:lnTo>
                    <a:pt x="234" y="361"/>
                  </a:lnTo>
                  <a:lnTo>
                    <a:pt x="288" y="281"/>
                  </a:lnTo>
                  <a:lnTo>
                    <a:pt x="349" y="211"/>
                  </a:lnTo>
                  <a:lnTo>
                    <a:pt x="415" y="150"/>
                  </a:lnTo>
                  <a:lnTo>
                    <a:pt x="484" y="96"/>
                  </a:lnTo>
                  <a:lnTo>
                    <a:pt x="557" y="54"/>
                  </a:lnTo>
                  <a:lnTo>
                    <a:pt x="634" y="23"/>
                  </a:lnTo>
                  <a:lnTo>
                    <a:pt x="715" y="4"/>
                  </a:lnTo>
                  <a:lnTo>
                    <a:pt x="795" y="0"/>
                  </a:lnTo>
                  <a:close/>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72" name="Freeform 32">
              <a:extLst>
                <a:ext uri="{FF2B5EF4-FFF2-40B4-BE49-F238E27FC236}">
                  <a16:creationId xmlns:a16="http://schemas.microsoft.com/office/drawing/2014/main" id="{E50EBED0-180C-4994-B428-01987A6CE0BE}"/>
                </a:ext>
              </a:extLst>
            </p:cNvPr>
            <p:cNvSpPr>
              <a:spLocks/>
            </p:cNvSpPr>
            <p:nvPr/>
          </p:nvSpPr>
          <p:spPr bwMode="auto">
            <a:xfrm>
              <a:off x="1669" y="447"/>
              <a:ext cx="2087" cy="2085"/>
            </a:xfrm>
            <a:custGeom>
              <a:avLst/>
              <a:gdLst>
                <a:gd name="T0" fmla="*/ 111 w 2087"/>
                <a:gd name="T1" fmla="*/ 1862 h 2085"/>
                <a:gd name="T2" fmla="*/ 38 w 2087"/>
                <a:gd name="T3" fmla="*/ 1716 h 2085"/>
                <a:gd name="T4" fmla="*/ 4 w 2087"/>
                <a:gd name="T5" fmla="*/ 1551 h 2085"/>
                <a:gd name="T6" fmla="*/ 7 w 2087"/>
                <a:gd name="T7" fmla="*/ 1367 h 2085"/>
                <a:gd name="T8" fmla="*/ 50 w 2087"/>
                <a:gd name="T9" fmla="*/ 1171 h 2085"/>
                <a:gd name="T10" fmla="*/ 130 w 2087"/>
                <a:gd name="T11" fmla="*/ 971 h 2085"/>
                <a:gd name="T12" fmla="*/ 246 w 2087"/>
                <a:gd name="T13" fmla="*/ 768 h 2085"/>
                <a:gd name="T14" fmla="*/ 396 w 2087"/>
                <a:gd name="T15" fmla="*/ 576 h 2085"/>
                <a:gd name="T16" fmla="*/ 576 w 2087"/>
                <a:gd name="T17" fmla="*/ 395 h 2085"/>
                <a:gd name="T18" fmla="*/ 769 w 2087"/>
                <a:gd name="T19" fmla="*/ 245 h 2085"/>
                <a:gd name="T20" fmla="*/ 972 w 2087"/>
                <a:gd name="T21" fmla="*/ 130 h 2085"/>
                <a:gd name="T22" fmla="*/ 1172 w 2087"/>
                <a:gd name="T23" fmla="*/ 50 h 2085"/>
                <a:gd name="T24" fmla="*/ 1368 w 2087"/>
                <a:gd name="T25" fmla="*/ 7 h 2085"/>
                <a:gd name="T26" fmla="*/ 1553 w 2087"/>
                <a:gd name="T27" fmla="*/ 0 h 2085"/>
                <a:gd name="T28" fmla="*/ 1718 w 2087"/>
                <a:gd name="T29" fmla="*/ 34 h 2085"/>
                <a:gd name="T30" fmla="*/ 1864 w 2087"/>
                <a:gd name="T31" fmla="*/ 107 h 2085"/>
                <a:gd name="T32" fmla="*/ 1976 w 2087"/>
                <a:gd name="T33" fmla="*/ 222 h 2085"/>
                <a:gd name="T34" fmla="*/ 2049 w 2087"/>
                <a:gd name="T35" fmla="*/ 365 h 2085"/>
                <a:gd name="T36" fmla="*/ 2084 w 2087"/>
                <a:gd name="T37" fmla="*/ 534 h 2085"/>
                <a:gd name="T38" fmla="*/ 2080 w 2087"/>
                <a:gd name="T39" fmla="*/ 718 h 2085"/>
                <a:gd name="T40" fmla="*/ 2034 w 2087"/>
                <a:gd name="T41" fmla="*/ 914 h 2085"/>
                <a:gd name="T42" fmla="*/ 1953 w 2087"/>
                <a:gd name="T43" fmla="*/ 1113 h 2085"/>
                <a:gd name="T44" fmla="*/ 1838 w 2087"/>
                <a:gd name="T45" fmla="*/ 1313 h 2085"/>
                <a:gd name="T46" fmla="*/ 1688 w 2087"/>
                <a:gd name="T47" fmla="*/ 1509 h 2085"/>
                <a:gd name="T48" fmla="*/ 1507 w 2087"/>
                <a:gd name="T49" fmla="*/ 1690 h 2085"/>
                <a:gd name="T50" fmla="*/ 1315 w 2087"/>
                <a:gd name="T51" fmla="*/ 1839 h 2085"/>
                <a:gd name="T52" fmla="*/ 1115 w 2087"/>
                <a:gd name="T53" fmla="*/ 1955 h 2085"/>
                <a:gd name="T54" fmla="*/ 915 w 2087"/>
                <a:gd name="T55" fmla="*/ 2031 h 2085"/>
                <a:gd name="T56" fmla="*/ 719 w 2087"/>
                <a:gd name="T57" fmla="*/ 2077 h 2085"/>
                <a:gd name="T58" fmla="*/ 534 w 2087"/>
                <a:gd name="T59" fmla="*/ 2081 h 2085"/>
                <a:gd name="T60" fmla="*/ 369 w 2087"/>
                <a:gd name="T61" fmla="*/ 2047 h 2085"/>
                <a:gd name="T62" fmla="*/ 223 w 2087"/>
                <a:gd name="T63" fmla="*/ 1974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87" h="2085">
                  <a:moveTo>
                    <a:pt x="165" y="1924"/>
                  </a:moveTo>
                  <a:lnTo>
                    <a:pt x="111" y="1862"/>
                  </a:lnTo>
                  <a:lnTo>
                    <a:pt x="69" y="1793"/>
                  </a:lnTo>
                  <a:lnTo>
                    <a:pt x="38" y="1716"/>
                  </a:lnTo>
                  <a:lnTo>
                    <a:pt x="15" y="1636"/>
                  </a:lnTo>
                  <a:lnTo>
                    <a:pt x="4" y="1551"/>
                  </a:lnTo>
                  <a:lnTo>
                    <a:pt x="0" y="1459"/>
                  </a:lnTo>
                  <a:lnTo>
                    <a:pt x="7" y="1367"/>
                  </a:lnTo>
                  <a:lnTo>
                    <a:pt x="23" y="1271"/>
                  </a:lnTo>
                  <a:lnTo>
                    <a:pt x="50" y="1171"/>
                  </a:lnTo>
                  <a:lnTo>
                    <a:pt x="84" y="1071"/>
                  </a:lnTo>
                  <a:lnTo>
                    <a:pt x="130" y="971"/>
                  </a:lnTo>
                  <a:lnTo>
                    <a:pt x="184" y="868"/>
                  </a:lnTo>
                  <a:lnTo>
                    <a:pt x="246" y="768"/>
                  </a:lnTo>
                  <a:lnTo>
                    <a:pt x="315" y="672"/>
                  </a:lnTo>
                  <a:lnTo>
                    <a:pt x="396" y="576"/>
                  </a:lnTo>
                  <a:lnTo>
                    <a:pt x="484" y="484"/>
                  </a:lnTo>
                  <a:lnTo>
                    <a:pt x="576" y="395"/>
                  </a:lnTo>
                  <a:lnTo>
                    <a:pt x="673" y="315"/>
                  </a:lnTo>
                  <a:lnTo>
                    <a:pt x="769" y="245"/>
                  </a:lnTo>
                  <a:lnTo>
                    <a:pt x="872" y="184"/>
                  </a:lnTo>
                  <a:lnTo>
                    <a:pt x="972" y="130"/>
                  </a:lnTo>
                  <a:lnTo>
                    <a:pt x="1072" y="84"/>
                  </a:lnTo>
                  <a:lnTo>
                    <a:pt x="1172" y="50"/>
                  </a:lnTo>
                  <a:lnTo>
                    <a:pt x="1272" y="23"/>
                  </a:lnTo>
                  <a:lnTo>
                    <a:pt x="1368" y="7"/>
                  </a:lnTo>
                  <a:lnTo>
                    <a:pt x="1465" y="0"/>
                  </a:lnTo>
                  <a:lnTo>
                    <a:pt x="1553" y="0"/>
                  </a:lnTo>
                  <a:lnTo>
                    <a:pt x="1638" y="11"/>
                  </a:lnTo>
                  <a:lnTo>
                    <a:pt x="1718" y="34"/>
                  </a:lnTo>
                  <a:lnTo>
                    <a:pt x="1795" y="65"/>
                  </a:lnTo>
                  <a:lnTo>
                    <a:pt x="1864" y="107"/>
                  </a:lnTo>
                  <a:lnTo>
                    <a:pt x="1926" y="161"/>
                  </a:lnTo>
                  <a:lnTo>
                    <a:pt x="1976" y="222"/>
                  </a:lnTo>
                  <a:lnTo>
                    <a:pt x="2018" y="288"/>
                  </a:lnTo>
                  <a:lnTo>
                    <a:pt x="2049" y="365"/>
                  </a:lnTo>
                  <a:lnTo>
                    <a:pt x="2072" y="445"/>
                  </a:lnTo>
                  <a:lnTo>
                    <a:pt x="2084" y="534"/>
                  </a:lnTo>
                  <a:lnTo>
                    <a:pt x="2087" y="622"/>
                  </a:lnTo>
                  <a:lnTo>
                    <a:pt x="2080" y="718"/>
                  </a:lnTo>
                  <a:lnTo>
                    <a:pt x="2061" y="814"/>
                  </a:lnTo>
                  <a:lnTo>
                    <a:pt x="2034" y="914"/>
                  </a:lnTo>
                  <a:lnTo>
                    <a:pt x="1999" y="1014"/>
                  </a:lnTo>
                  <a:lnTo>
                    <a:pt x="1953" y="1113"/>
                  </a:lnTo>
                  <a:lnTo>
                    <a:pt x="1899" y="1213"/>
                  </a:lnTo>
                  <a:lnTo>
                    <a:pt x="1838" y="1313"/>
                  </a:lnTo>
                  <a:lnTo>
                    <a:pt x="1768" y="1413"/>
                  </a:lnTo>
                  <a:lnTo>
                    <a:pt x="1688" y="1509"/>
                  </a:lnTo>
                  <a:lnTo>
                    <a:pt x="1603" y="1605"/>
                  </a:lnTo>
                  <a:lnTo>
                    <a:pt x="1507" y="1690"/>
                  </a:lnTo>
                  <a:lnTo>
                    <a:pt x="1411" y="1770"/>
                  </a:lnTo>
                  <a:lnTo>
                    <a:pt x="1315" y="1839"/>
                  </a:lnTo>
                  <a:lnTo>
                    <a:pt x="1215" y="1901"/>
                  </a:lnTo>
                  <a:lnTo>
                    <a:pt x="1115" y="1955"/>
                  </a:lnTo>
                  <a:lnTo>
                    <a:pt x="1015" y="1997"/>
                  </a:lnTo>
                  <a:lnTo>
                    <a:pt x="915" y="2031"/>
                  </a:lnTo>
                  <a:lnTo>
                    <a:pt x="815" y="2058"/>
                  </a:lnTo>
                  <a:lnTo>
                    <a:pt x="719" y="2077"/>
                  </a:lnTo>
                  <a:lnTo>
                    <a:pt x="623" y="2085"/>
                  </a:lnTo>
                  <a:lnTo>
                    <a:pt x="534" y="2081"/>
                  </a:lnTo>
                  <a:lnTo>
                    <a:pt x="450" y="2070"/>
                  </a:lnTo>
                  <a:lnTo>
                    <a:pt x="369" y="2047"/>
                  </a:lnTo>
                  <a:lnTo>
                    <a:pt x="292" y="2016"/>
                  </a:lnTo>
                  <a:lnTo>
                    <a:pt x="223" y="1974"/>
                  </a:lnTo>
                  <a:lnTo>
                    <a:pt x="165" y="1924"/>
                  </a:lnTo>
                  <a:close/>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73" name="Freeform 33">
              <a:extLst>
                <a:ext uri="{FF2B5EF4-FFF2-40B4-BE49-F238E27FC236}">
                  <a16:creationId xmlns:a16="http://schemas.microsoft.com/office/drawing/2014/main" id="{39632399-BBE8-4659-8A6D-64F25AC02BD9}"/>
                </a:ext>
              </a:extLst>
            </p:cNvPr>
            <p:cNvSpPr>
              <a:spLocks/>
            </p:cNvSpPr>
            <p:nvPr/>
          </p:nvSpPr>
          <p:spPr bwMode="auto">
            <a:xfrm>
              <a:off x="1715" y="397"/>
              <a:ext cx="2088" cy="2085"/>
            </a:xfrm>
            <a:custGeom>
              <a:avLst/>
              <a:gdLst>
                <a:gd name="T0" fmla="*/ 223 w 2088"/>
                <a:gd name="T1" fmla="*/ 111 h 2085"/>
                <a:gd name="T2" fmla="*/ 369 w 2088"/>
                <a:gd name="T3" fmla="*/ 38 h 2085"/>
                <a:gd name="T4" fmla="*/ 534 w 2088"/>
                <a:gd name="T5" fmla="*/ 4 h 2085"/>
                <a:gd name="T6" fmla="*/ 719 w 2088"/>
                <a:gd name="T7" fmla="*/ 7 h 2085"/>
                <a:gd name="T8" fmla="*/ 915 w 2088"/>
                <a:gd name="T9" fmla="*/ 50 h 2085"/>
                <a:gd name="T10" fmla="*/ 1115 w 2088"/>
                <a:gd name="T11" fmla="*/ 130 h 2085"/>
                <a:gd name="T12" fmla="*/ 1319 w 2088"/>
                <a:gd name="T13" fmla="*/ 246 h 2085"/>
                <a:gd name="T14" fmla="*/ 1511 w 2088"/>
                <a:gd name="T15" fmla="*/ 395 h 2085"/>
                <a:gd name="T16" fmla="*/ 1692 w 2088"/>
                <a:gd name="T17" fmla="*/ 576 h 2085"/>
                <a:gd name="T18" fmla="*/ 1842 w 2088"/>
                <a:gd name="T19" fmla="*/ 768 h 2085"/>
                <a:gd name="T20" fmla="*/ 1957 w 2088"/>
                <a:gd name="T21" fmla="*/ 971 h 2085"/>
                <a:gd name="T22" fmla="*/ 2038 w 2088"/>
                <a:gd name="T23" fmla="*/ 1171 h 2085"/>
                <a:gd name="T24" fmla="*/ 2080 w 2088"/>
                <a:gd name="T25" fmla="*/ 1367 h 2085"/>
                <a:gd name="T26" fmla="*/ 2088 w 2088"/>
                <a:gd name="T27" fmla="*/ 1551 h 2085"/>
                <a:gd name="T28" fmla="*/ 2053 w 2088"/>
                <a:gd name="T29" fmla="*/ 1717 h 2085"/>
                <a:gd name="T30" fmla="*/ 1980 w 2088"/>
                <a:gd name="T31" fmla="*/ 1862 h 2085"/>
                <a:gd name="T32" fmla="*/ 1865 w 2088"/>
                <a:gd name="T33" fmla="*/ 1974 h 2085"/>
                <a:gd name="T34" fmla="*/ 1722 w 2088"/>
                <a:gd name="T35" fmla="*/ 2047 h 2085"/>
                <a:gd name="T36" fmla="*/ 1553 w 2088"/>
                <a:gd name="T37" fmla="*/ 2081 h 2085"/>
                <a:gd name="T38" fmla="*/ 1369 w 2088"/>
                <a:gd name="T39" fmla="*/ 2078 h 2085"/>
                <a:gd name="T40" fmla="*/ 1173 w 2088"/>
                <a:gd name="T41" fmla="*/ 2031 h 2085"/>
                <a:gd name="T42" fmla="*/ 973 w 2088"/>
                <a:gd name="T43" fmla="*/ 1951 h 2085"/>
                <a:gd name="T44" fmla="*/ 773 w 2088"/>
                <a:gd name="T45" fmla="*/ 1836 h 2085"/>
                <a:gd name="T46" fmla="*/ 577 w 2088"/>
                <a:gd name="T47" fmla="*/ 1686 h 2085"/>
                <a:gd name="T48" fmla="*/ 396 w 2088"/>
                <a:gd name="T49" fmla="*/ 1505 h 2085"/>
                <a:gd name="T50" fmla="*/ 246 w 2088"/>
                <a:gd name="T51" fmla="*/ 1313 h 2085"/>
                <a:gd name="T52" fmla="*/ 131 w 2088"/>
                <a:gd name="T53" fmla="*/ 1114 h 2085"/>
                <a:gd name="T54" fmla="*/ 54 w 2088"/>
                <a:gd name="T55" fmla="*/ 914 h 2085"/>
                <a:gd name="T56" fmla="*/ 8 w 2088"/>
                <a:gd name="T57" fmla="*/ 718 h 2085"/>
                <a:gd name="T58" fmla="*/ 4 w 2088"/>
                <a:gd name="T59" fmla="*/ 534 h 2085"/>
                <a:gd name="T60" fmla="*/ 38 w 2088"/>
                <a:gd name="T61" fmla="*/ 368 h 2085"/>
                <a:gd name="T62" fmla="*/ 111 w 2088"/>
                <a:gd name="T63" fmla="*/ 223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88" h="2085">
                  <a:moveTo>
                    <a:pt x="165" y="165"/>
                  </a:moveTo>
                  <a:lnTo>
                    <a:pt x="223" y="111"/>
                  </a:lnTo>
                  <a:lnTo>
                    <a:pt x="292" y="69"/>
                  </a:lnTo>
                  <a:lnTo>
                    <a:pt x="369" y="38"/>
                  </a:lnTo>
                  <a:lnTo>
                    <a:pt x="450" y="15"/>
                  </a:lnTo>
                  <a:lnTo>
                    <a:pt x="534" y="4"/>
                  </a:lnTo>
                  <a:lnTo>
                    <a:pt x="627" y="0"/>
                  </a:lnTo>
                  <a:lnTo>
                    <a:pt x="719" y="7"/>
                  </a:lnTo>
                  <a:lnTo>
                    <a:pt x="815" y="23"/>
                  </a:lnTo>
                  <a:lnTo>
                    <a:pt x="915" y="50"/>
                  </a:lnTo>
                  <a:lnTo>
                    <a:pt x="1015" y="84"/>
                  </a:lnTo>
                  <a:lnTo>
                    <a:pt x="1115" y="130"/>
                  </a:lnTo>
                  <a:lnTo>
                    <a:pt x="1219" y="184"/>
                  </a:lnTo>
                  <a:lnTo>
                    <a:pt x="1319" y="246"/>
                  </a:lnTo>
                  <a:lnTo>
                    <a:pt x="1415" y="315"/>
                  </a:lnTo>
                  <a:lnTo>
                    <a:pt x="1511" y="395"/>
                  </a:lnTo>
                  <a:lnTo>
                    <a:pt x="1607" y="484"/>
                  </a:lnTo>
                  <a:lnTo>
                    <a:pt x="1692" y="576"/>
                  </a:lnTo>
                  <a:lnTo>
                    <a:pt x="1772" y="672"/>
                  </a:lnTo>
                  <a:lnTo>
                    <a:pt x="1842" y="768"/>
                  </a:lnTo>
                  <a:lnTo>
                    <a:pt x="1903" y="872"/>
                  </a:lnTo>
                  <a:lnTo>
                    <a:pt x="1957" y="971"/>
                  </a:lnTo>
                  <a:lnTo>
                    <a:pt x="2003" y="1071"/>
                  </a:lnTo>
                  <a:lnTo>
                    <a:pt x="2038" y="1171"/>
                  </a:lnTo>
                  <a:lnTo>
                    <a:pt x="2065" y="1271"/>
                  </a:lnTo>
                  <a:lnTo>
                    <a:pt x="2080" y="1367"/>
                  </a:lnTo>
                  <a:lnTo>
                    <a:pt x="2088" y="1463"/>
                  </a:lnTo>
                  <a:lnTo>
                    <a:pt x="2088" y="1551"/>
                  </a:lnTo>
                  <a:lnTo>
                    <a:pt x="2076" y="1636"/>
                  </a:lnTo>
                  <a:lnTo>
                    <a:pt x="2053" y="1717"/>
                  </a:lnTo>
                  <a:lnTo>
                    <a:pt x="2022" y="1793"/>
                  </a:lnTo>
                  <a:lnTo>
                    <a:pt x="1980" y="1862"/>
                  </a:lnTo>
                  <a:lnTo>
                    <a:pt x="1930" y="1924"/>
                  </a:lnTo>
                  <a:lnTo>
                    <a:pt x="1865" y="1974"/>
                  </a:lnTo>
                  <a:lnTo>
                    <a:pt x="1799" y="2016"/>
                  </a:lnTo>
                  <a:lnTo>
                    <a:pt x="1722" y="2047"/>
                  </a:lnTo>
                  <a:lnTo>
                    <a:pt x="1642" y="2070"/>
                  </a:lnTo>
                  <a:lnTo>
                    <a:pt x="1553" y="2081"/>
                  </a:lnTo>
                  <a:lnTo>
                    <a:pt x="1465" y="2085"/>
                  </a:lnTo>
                  <a:lnTo>
                    <a:pt x="1369" y="2078"/>
                  </a:lnTo>
                  <a:lnTo>
                    <a:pt x="1272" y="2058"/>
                  </a:lnTo>
                  <a:lnTo>
                    <a:pt x="1173" y="2031"/>
                  </a:lnTo>
                  <a:lnTo>
                    <a:pt x="1073" y="1997"/>
                  </a:lnTo>
                  <a:lnTo>
                    <a:pt x="973" y="1951"/>
                  </a:lnTo>
                  <a:lnTo>
                    <a:pt x="873" y="1897"/>
                  </a:lnTo>
                  <a:lnTo>
                    <a:pt x="773" y="1836"/>
                  </a:lnTo>
                  <a:lnTo>
                    <a:pt x="673" y="1766"/>
                  </a:lnTo>
                  <a:lnTo>
                    <a:pt x="577" y="1686"/>
                  </a:lnTo>
                  <a:lnTo>
                    <a:pt x="484" y="1601"/>
                  </a:lnTo>
                  <a:lnTo>
                    <a:pt x="396" y="1505"/>
                  </a:lnTo>
                  <a:lnTo>
                    <a:pt x="315" y="1409"/>
                  </a:lnTo>
                  <a:lnTo>
                    <a:pt x="246" y="1313"/>
                  </a:lnTo>
                  <a:lnTo>
                    <a:pt x="184" y="1213"/>
                  </a:lnTo>
                  <a:lnTo>
                    <a:pt x="131" y="1114"/>
                  </a:lnTo>
                  <a:lnTo>
                    <a:pt x="88" y="1014"/>
                  </a:lnTo>
                  <a:lnTo>
                    <a:pt x="54" y="914"/>
                  </a:lnTo>
                  <a:lnTo>
                    <a:pt x="27" y="814"/>
                  </a:lnTo>
                  <a:lnTo>
                    <a:pt x="8" y="718"/>
                  </a:lnTo>
                  <a:lnTo>
                    <a:pt x="0" y="622"/>
                  </a:lnTo>
                  <a:lnTo>
                    <a:pt x="4" y="534"/>
                  </a:lnTo>
                  <a:lnTo>
                    <a:pt x="15" y="449"/>
                  </a:lnTo>
                  <a:lnTo>
                    <a:pt x="38" y="368"/>
                  </a:lnTo>
                  <a:lnTo>
                    <a:pt x="69" y="292"/>
                  </a:lnTo>
                  <a:lnTo>
                    <a:pt x="111" y="223"/>
                  </a:lnTo>
                  <a:lnTo>
                    <a:pt x="165" y="165"/>
                  </a:lnTo>
                  <a:close/>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0274" name="Oval 34">
              <a:extLst>
                <a:ext uri="{FF2B5EF4-FFF2-40B4-BE49-F238E27FC236}">
                  <a16:creationId xmlns:a16="http://schemas.microsoft.com/office/drawing/2014/main" id="{F9CFE096-0E0C-48CA-A7BE-74DFCFF5ED78}"/>
                </a:ext>
              </a:extLst>
            </p:cNvPr>
            <p:cNvSpPr>
              <a:spLocks noChangeArrowheads="1"/>
            </p:cNvSpPr>
            <p:nvPr/>
          </p:nvSpPr>
          <p:spPr bwMode="auto">
            <a:xfrm>
              <a:off x="3487" y="1357"/>
              <a:ext cx="85" cy="80"/>
            </a:xfrm>
            <a:prstGeom prst="ellipse">
              <a:avLst/>
            </a:prstGeom>
            <a:solidFill>
              <a:srgbClr val="FF0000"/>
            </a:solidFill>
            <a:ln w="12700">
              <a:solidFill>
                <a:srgbClr val="000000"/>
              </a:solidFill>
              <a:round/>
              <a:headEnd/>
              <a:tailEnd/>
            </a:ln>
          </p:spPr>
          <p:txBody>
            <a:bodyPr/>
            <a:lstStyle/>
            <a:p>
              <a:endParaRPr lang="en-GB"/>
            </a:p>
          </p:txBody>
        </p:sp>
        <p:sp>
          <p:nvSpPr>
            <p:cNvPr id="10275" name="Oval 35">
              <a:extLst>
                <a:ext uri="{FF2B5EF4-FFF2-40B4-BE49-F238E27FC236}">
                  <a16:creationId xmlns:a16="http://schemas.microsoft.com/office/drawing/2014/main" id="{17E87C52-F4C5-4D93-9F08-40625EDED66E}"/>
                </a:ext>
              </a:extLst>
            </p:cNvPr>
            <p:cNvSpPr>
              <a:spLocks noChangeArrowheads="1"/>
            </p:cNvSpPr>
            <p:nvPr/>
          </p:nvSpPr>
          <p:spPr bwMode="auto">
            <a:xfrm>
              <a:off x="2899" y="539"/>
              <a:ext cx="81" cy="84"/>
            </a:xfrm>
            <a:prstGeom prst="ellipse">
              <a:avLst/>
            </a:prstGeom>
            <a:solidFill>
              <a:srgbClr val="FF0000"/>
            </a:solidFill>
            <a:ln w="12700">
              <a:solidFill>
                <a:srgbClr val="000000"/>
              </a:solidFill>
              <a:round/>
              <a:headEnd/>
              <a:tailEnd/>
            </a:ln>
          </p:spPr>
          <p:txBody>
            <a:bodyPr/>
            <a:lstStyle/>
            <a:p>
              <a:endParaRPr lang="en-GB"/>
            </a:p>
          </p:txBody>
        </p:sp>
        <p:sp>
          <p:nvSpPr>
            <p:cNvPr id="10276" name="Oval 36">
              <a:extLst>
                <a:ext uri="{FF2B5EF4-FFF2-40B4-BE49-F238E27FC236}">
                  <a16:creationId xmlns:a16="http://schemas.microsoft.com/office/drawing/2014/main" id="{3A400BB3-F344-48AC-85ED-E985E74A7A3A}"/>
                </a:ext>
              </a:extLst>
            </p:cNvPr>
            <p:cNvSpPr>
              <a:spLocks noChangeArrowheads="1"/>
            </p:cNvSpPr>
            <p:nvPr/>
          </p:nvSpPr>
          <p:spPr bwMode="auto">
            <a:xfrm>
              <a:off x="2215" y="2037"/>
              <a:ext cx="84" cy="80"/>
            </a:xfrm>
            <a:prstGeom prst="ellipse">
              <a:avLst/>
            </a:prstGeom>
            <a:solidFill>
              <a:srgbClr val="FF0000"/>
            </a:solidFill>
            <a:ln w="12700">
              <a:solidFill>
                <a:srgbClr val="000000"/>
              </a:solidFill>
              <a:round/>
              <a:headEnd/>
              <a:tailEnd/>
            </a:ln>
          </p:spPr>
          <p:txBody>
            <a:bodyPr/>
            <a:lstStyle/>
            <a:p>
              <a:endParaRPr lang="en-GB"/>
            </a:p>
          </p:txBody>
        </p:sp>
        <p:sp>
          <p:nvSpPr>
            <p:cNvPr id="10277" name="Oval 37">
              <a:extLst>
                <a:ext uri="{FF2B5EF4-FFF2-40B4-BE49-F238E27FC236}">
                  <a16:creationId xmlns:a16="http://schemas.microsoft.com/office/drawing/2014/main" id="{B16F46F6-43D3-4CD4-9DD2-3BD15AFD9DFD}"/>
                </a:ext>
              </a:extLst>
            </p:cNvPr>
            <p:cNvSpPr>
              <a:spLocks noChangeArrowheads="1"/>
            </p:cNvSpPr>
            <p:nvPr/>
          </p:nvSpPr>
          <p:spPr bwMode="auto">
            <a:xfrm>
              <a:off x="1807" y="2352"/>
              <a:ext cx="85" cy="84"/>
            </a:xfrm>
            <a:prstGeom prst="ellipse">
              <a:avLst/>
            </a:prstGeom>
            <a:solidFill>
              <a:srgbClr val="FF0000"/>
            </a:solidFill>
            <a:ln w="12700">
              <a:solidFill>
                <a:srgbClr val="000000"/>
              </a:solidFill>
              <a:round/>
              <a:headEnd/>
              <a:tailEnd/>
            </a:ln>
          </p:spPr>
          <p:txBody>
            <a:bodyPr/>
            <a:lstStyle/>
            <a:p>
              <a:endParaRPr lang="en-GB"/>
            </a:p>
          </p:txBody>
        </p:sp>
        <p:sp>
          <p:nvSpPr>
            <p:cNvPr id="10278" name="Oval 38">
              <a:extLst>
                <a:ext uri="{FF2B5EF4-FFF2-40B4-BE49-F238E27FC236}">
                  <a16:creationId xmlns:a16="http://schemas.microsoft.com/office/drawing/2014/main" id="{72332A41-3544-42B7-A464-A6BA18C3B827}"/>
                </a:ext>
              </a:extLst>
            </p:cNvPr>
            <p:cNvSpPr>
              <a:spLocks noChangeArrowheads="1"/>
            </p:cNvSpPr>
            <p:nvPr/>
          </p:nvSpPr>
          <p:spPr bwMode="auto">
            <a:xfrm>
              <a:off x="1492" y="1399"/>
              <a:ext cx="80" cy="85"/>
            </a:xfrm>
            <a:prstGeom prst="ellipse">
              <a:avLst/>
            </a:prstGeom>
            <a:solidFill>
              <a:srgbClr val="FF0000"/>
            </a:solidFill>
            <a:ln w="12700">
              <a:solidFill>
                <a:srgbClr val="000000"/>
              </a:solidFill>
              <a:round/>
              <a:headEnd/>
              <a:tailEnd/>
            </a:ln>
          </p:spPr>
          <p:txBody>
            <a:bodyPr/>
            <a:lstStyle/>
            <a:p>
              <a:endParaRPr lang="en-GB"/>
            </a:p>
          </p:txBody>
        </p:sp>
        <p:sp>
          <p:nvSpPr>
            <p:cNvPr id="10279" name="Oval 39">
              <a:extLst>
                <a:ext uri="{FF2B5EF4-FFF2-40B4-BE49-F238E27FC236}">
                  <a16:creationId xmlns:a16="http://schemas.microsoft.com/office/drawing/2014/main" id="{325438FB-431F-4521-8635-D3CD7941D1FA}"/>
                </a:ext>
              </a:extLst>
            </p:cNvPr>
            <p:cNvSpPr>
              <a:spLocks noChangeArrowheads="1"/>
            </p:cNvSpPr>
            <p:nvPr/>
          </p:nvSpPr>
          <p:spPr bwMode="auto">
            <a:xfrm>
              <a:off x="1853" y="493"/>
              <a:ext cx="85" cy="84"/>
            </a:xfrm>
            <a:prstGeom prst="ellipse">
              <a:avLst/>
            </a:prstGeom>
            <a:solidFill>
              <a:srgbClr val="FF0000"/>
            </a:solidFill>
            <a:ln w="12700">
              <a:solidFill>
                <a:srgbClr val="000000"/>
              </a:solidFill>
              <a:round/>
              <a:headEnd/>
              <a:tailEnd/>
            </a:ln>
          </p:spPr>
          <p:txBody>
            <a:bodyPr/>
            <a:lstStyle/>
            <a:p>
              <a:endParaRPr lang="en-GB"/>
            </a:p>
          </p:txBody>
        </p:sp>
        <p:sp>
          <p:nvSpPr>
            <p:cNvPr id="10280" name="Oval 40">
              <a:extLst>
                <a:ext uri="{FF2B5EF4-FFF2-40B4-BE49-F238E27FC236}">
                  <a16:creationId xmlns:a16="http://schemas.microsoft.com/office/drawing/2014/main" id="{DE9296BA-0031-458F-8577-5AF202C426E5}"/>
                </a:ext>
              </a:extLst>
            </p:cNvPr>
            <p:cNvSpPr>
              <a:spLocks noChangeArrowheads="1"/>
            </p:cNvSpPr>
            <p:nvPr/>
          </p:nvSpPr>
          <p:spPr bwMode="auto">
            <a:xfrm>
              <a:off x="3487" y="539"/>
              <a:ext cx="85" cy="84"/>
            </a:xfrm>
            <a:prstGeom prst="ellipse">
              <a:avLst/>
            </a:prstGeom>
            <a:solidFill>
              <a:srgbClr val="FF0000"/>
            </a:solidFill>
            <a:ln w="12700">
              <a:solidFill>
                <a:srgbClr val="000000"/>
              </a:solidFill>
              <a:round/>
              <a:headEnd/>
              <a:tailEnd/>
            </a:ln>
          </p:spPr>
          <p:txBody>
            <a:bodyPr/>
            <a:lstStyle/>
            <a:p>
              <a:endParaRPr lang="en-GB"/>
            </a:p>
          </p:txBody>
        </p:sp>
        <p:sp>
          <p:nvSpPr>
            <p:cNvPr id="10281" name="Oval 41">
              <a:extLst>
                <a:ext uri="{FF2B5EF4-FFF2-40B4-BE49-F238E27FC236}">
                  <a16:creationId xmlns:a16="http://schemas.microsoft.com/office/drawing/2014/main" id="{838242CC-E631-4AD0-BE8C-E147A66F53A7}"/>
                </a:ext>
              </a:extLst>
            </p:cNvPr>
            <p:cNvSpPr>
              <a:spLocks noChangeArrowheads="1"/>
            </p:cNvSpPr>
            <p:nvPr/>
          </p:nvSpPr>
          <p:spPr bwMode="auto">
            <a:xfrm>
              <a:off x="3987" y="1399"/>
              <a:ext cx="85" cy="85"/>
            </a:xfrm>
            <a:prstGeom prst="ellipse">
              <a:avLst/>
            </a:prstGeom>
            <a:solidFill>
              <a:srgbClr val="FF0000"/>
            </a:solidFill>
            <a:ln w="12700">
              <a:solidFill>
                <a:srgbClr val="000000"/>
              </a:solidFill>
              <a:round/>
              <a:headEnd/>
              <a:tailEnd/>
            </a:ln>
          </p:spPr>
          <p:txBody>
            <a:bodyPr/>
            <a:lstStyle/>
            <a:p>
              <a:endParaRPr lang="en-GB"/>
            </a:p>
          </p:txBody>
        </p:sp>
        <p:sp>
          <p:nvSpPr>
            <p:cNvPr id="10282" name="Oval 42">
              <a:extLst>
                <a:ext uri="{FF2B5EF4-FFF2-40B4-BE49-F238E27FC236}">
                  <a16:creationId xmlns:a16="http://schemas.microsoft.com/office/drawing/2014/main" id="{560A1F38-BAF6-483D-B4BD-E5C06B546D2D}"/>
                </a:ext>
              </a:extLst>
            </p:cNvPr>
            <p:cNvSpPr>
              <a:spLocks noChangeArrowheads="1"/>
            </p:cNvSpPr>
            <p:nvPr/>
          </p:nvSpPr>
          <p:spPr bwMode="auto">
            <a:xfrm>
              <a:off x="3580" y="2310"/>
              <a:ext cx="80" cy="80"/>
            </a:xfrm>
            <a:prstGeom prst="ellipse">
              <a:avLst/>
            </a:prstGeom>
            <a:solidFill>
              <a:srgbClr val="FF0000"/>
            </a:solidFill>
            <a:ln w="12700">
              <a:solidFill>
                <a:srgbClr val="000000"/>
              </a:solidFill>
              <a:round/>
              <a:headEnd/>
              <a:tailEnd/>
            </a:ln>
          </p:spPr>
          <p:txBody>
            <a:bodyPr/>
            <a:lstStyle/>
            <a:p>
              <a:endParaRPr lang="en-GB"/>
            </a:p>
          </p:txBody>
        </p:sp>
        <p:sp>
          <p:nvSpPr>
            <p:cNvPr id="10283" name="Oval 43">
              <a:extLst>
                <a:ext uri="{FF2B5EF4-FFF2-40B4-BE49-F238E27FC236}">
                  <a16:creationId xmlns:a16="http://schemas.microsoft.com/office/drawing/2014/main" id="{A6DFACAE-07EB-49C3-B53A-9AC6C19F00BA}"/>
                </a:ext>
              </a:extLst>
            </p:cNvPr>
            <p:cNvSpPr>
              <a:spLocks noChangeArrowheads="1"/>
            </p:cNvSpPr>
            <p:nvPr/>
          </p:nvSpPr>
          <p:spPr bwMode="auto">
            <a:xfrm>
              <a:off x="2715" y="178"/>
              <a:ext cx="84" cy="80"/>
            </a:xfrm>
            <a:prstGeom prst="ellipse">
              <a:avLst/>
            </a:prstGeom>
            <a:solidFill>
              <a:srgbClr val="FF0000"/>
            </a:solidFill>
            <a:ln w="12700">
              <a:solidFill>
                <a:srgbClr val="000000"/>
              </a:solidFill>
              <a:round/>
              <a:headEnd/>
              <a:tailEnd/>
            </a:ln>
          </p:spPr>
          <p:txBody>
            <a:bodyPr/>
            <a:lstStyle/>
            <a:p>
              <a:endParaRPr lang="en-GB"/>
            </a:p>
          </p:txBody>
        </p:sp>
        <p:sp>
          <p:nvSpPr>
            <p:cNvPr id="10284" name="Oval 44">
              <a:extLst>
                <a:ext uri="{FF2B5EF4-FFF2-40B4-BE49-F238E27FC236}">
                  <a16:creationId xmlns:a16="http://schemas.microsoft.com/office/drawing/2014/main" id="{B6BB227D-C65E-40EF-93D2-3522D91100E2}"/>
                </a:ext>
              </a:extLst>
            </p:cNvPr>
            <p:cNvSpPr>
              <a:spLocks noChangeArrowheads="1"/>
            </p:cNvSpPr>
            <p:nvPr/>
          </p:nvSpPr>
          <p:spPr bwMode="auto">
            <a:xfrm>
              <a:off x="2715" y="2671"/>
              <a:ext cx="84" cy="84"/>
            </a:xfrm>
            <a:prstGeom prst="ellipse">
              <a:avLst/>
            </a:prstGeom>
            <a:solidFill>
              <a:srgbClr val="FF0000"/>
            </a:solidFill>
            <a:ln w="12700">
              <a:solidFill>
                <a:srgbClr val="000000"/>
              </a:solidFill>
              <a:round/>
              <a:headEnd/>
              <a:tailEnd/>
            </a:ln>
          </p:spPr>
          <p:txBody>
            <a:bodyPr/>
            <a:lstStyle/>
            <a:p>
              <a:endParaRPr lang="en-GB"/>
            </a:p>
          </p:txBody>
        </p:sp>
        <p:sp>
          <p:nvSpPr>
            <p:cNvPr id="10285" name="Oval 45">
              <a:extLst>
                <a:ext uri="{FF2B5EF4-FFF2-40B4-BE49-F238E27FC236}">
                  <a16:creationId xmlns:a16="http://schemas.microsoft.com/office/drawing/2014/main" id="{8C9F5BC0-9125-46B7-AB97-F6C19CA6ED34}"/>
                </a:ext>
              </a:extLst>
            </p:cNvPr>
            <p:cNvSpPr>
              <a:spLocks noChangeArrowheads="1"/>
            </p:cNvSpPr>
            <p:nvPr/>
          </p:nvSpPr>
          <p:spPr bwMode="auto">
            <a:xfrm>
              <a:off x="3580" y="2310"/>
              <a:ext cx="80" cy="80"/>
            </a:xfrm>
            <a:prstGeom prst="ellipse">
              <a:avLst/>
            </a:prstGeom>
            <a:solidFill>
              <a:srgbClr val="FF0000"/>
            </a:solidFill>
            <a:ln w="12700">
              <a:solidFill>
                <a:srgbClr val="000000"/>
              </a:solidFill>
              <a:round/>
              <a:headEnd/>
              <a:tailEnd/>
            </a:ln>
          </p:spPr>
          <p:txBody>
            <a:bodyPr/>
            <a:lstStyle/>
            <a:p>
              <a:endParaRPr lang="en-GB"/>
            </a:p>
          </p:txBody>
        </p:sp>
        <p:sp>
          <p:nvSpPr>
            <p:cNvPr id="10286" name="Oval 46">
              <a:extLst>
                <a:ext uri="{FF2B5EF4-FFF2-40B4-BE49-F238E27FC236}">
                  <a16:creationId xmlns:a16="http://schemas.microsoft.com/office/drawing/2014/main" id="{2FE1466D-271C-431A-935B-EE397D940C96}"/>
                </a:ext>
              </a:extLst>
            </p:cNvPr>
            <p:cNvSpPr>
              <a:spLocks noChangeArrowheads="1"/>
            </p:cNvSpPr>
            <p:nvPr/>
          </p:nvSpPr>
          <p:spPr bwMode="auto">
            <a:xfrm>
              <a:off x="3034" y="2171"/>
              <a:ext cx="84" cy="84"/>
            </a:xfrm>
            <a:prstGeom prst="ellipse">
              <a:avLst/>
            </a:prstGeom>
            <a:solidFill>
              <a:srgbClr val="FF0000"/>
            </a:solidFill>
            <a:ln w="12700">
              <a:solidFill>
                <a:srgbClr val="000000"/>
              </a:solidFill>
              <a:round/>
              <a:headEnd/>
              <a:tailEnd/>
            </a:ln>
          </p:spPr>
          <p:txBody>
            <a:bodyPr/>
            <a:lstStyle/>
            <a:p>
              <a:endParaRPr lang="en-GB"/>
            </a:p>
          </p:txBody>
        </p:sp>
        <p:sp>
          <p:nvSpPr>
            <p:cNvPr id="10288" name="Oval 48">
              <a:extLst>
                <a:ext uri="{FF2B5EF4-FFF2-40B4-BE49-F238E27FC236}">
                  <a16:creationId xmlns:a16="http://schemas.microsoft.com/office/drawing/2014/main" id="{6808142C-34D4-449F-8C80-2E329BA06051}"/>
                </a:ext>
              </a:extLst>
            </p:cNvPr>
            <p:cNvSpPr>
              <a:spLocks noChangeArrowheads="1"/>
            </p:cNvSpPr>
            <p:nvPr/>
          </p:nvSpPr>
          <p:spPr bwMode="auto">
            <a:xfrm>
              <a:off x="2353" y="673"/>
              <a:ext cx="85" cy="85"/>
            </a:xfrm>
            <a:prstGeom prst="ellipse">
              <a:avLst/>
            </a:prstGeom>
            <a:solidFill>
              <a:srgbClr val="FF0000"/>
            </a:solidFill>
            <a:ln w="12700">
              <a:solidFill>
                <a:srgbClr val="000000"/>
              </a:solidFill>
              <a:round/>
              <a:headEnd/>
              <a:tailEnd/>
            </a:ln>
          </p:spPr>
          <p:txBody>
            <a:bodyPr/>
            <a:lstStyle/>
            <a:p>
              <a:endParaRPr lang="en-GB"/>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0243">
                                            <p:txEl>
                                              <p:pRg st="0" end="0"/>
                                            </p:txEl>
                                          </p:spTgt>
                                        </p:tgtEl>
                                        <p:attrNameLst>
                                          <p:attrName>style.visibility</p:attrName>
                                        </p:attrNameLst>
                                      </p:cBhvr>
                                      <p:to>
                                        <p:strVal val="visible"/>
                                      </p:to>
                                    </p:set>
                                    <p:anim to="" calcmode="lin" valueType="num">
                                      <p:cBhvr>
                                        <p:cTn id="7" dur="1" fill="hold"/>
                                        <p:tgtEl>
                                          <p:spTgt spid="10243">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0243">
                                            <p:txEl>
                                              <p:pRg st="1" end="1"/>
                                            </p:txEl>
                                          </p:spTgt>
                                        </p:tgtEl>
                                        <p:attrNameLst>
                                          <p:attrName>style.visibility</p:attrName>
                                        </p:attrNameLst>
                                      </p:cBhvr>
                                      <p:to>
                                        <p:strVal val="visible"/>
                                      </p:to>
                                    </p:set>
                                    <p:anim to="" calcmode="lin" valueType="num">
                                      <p:cBhvr>
                                        <p:cTn id="12" dur="1" fill="hold"/>
                                        <p:tgtEl>
                                          <p:spTgt spid="1024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sp>
        <p:nvSpPr>
          <p:cNvPr id="11266" name="Text Box 2">
            <a:extLst>
              <a:ext uri="{FF2B5EF4-FFF2-40B4-BE49-F238E27FC236}">
                <a16:creationId xmlns:a16="http://schemas.microsoft.com/office/drawing/2014/main" id="{6B6D7811-3105-4BD5-94D8-9F97C8858F1C}"/>
              </a:ext>
            </a:extLst>
          </p:cNvPr>
          <p:cNvSpPr txBox="1">
            <a:spLocks noChangeArrowheads="1"/>
          </p:cNvSpPr>
          <p:nvPr/>
        </p:nvSpPr>
        <p:spPr bwMode="auto">
          <a:xfrm>
            <a:off x="2743200" y="533400"/>
            <a:ext cx="6400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An atom can be forced to gain or lose electrons from the orbits around the nucleus when put in the path of a radioactive particle or wave.</a:t>
            </a:r>
          </a:p>
        </p:txBody>
      </p:sp>
      <p:pic>
        <p:nvPicPr>
          <p:cNvPr id="11267" name="Picture 3">
            <a:extLst>
              <a:ext uri="{FF2B5EF4-FFF2-40B4-BE49-F238E27FC236}">
                <a16:creationId xmlns:a16="http://schemas.microsoft.com/office/drawing/2014/main" id="{341211C4-9EF4-4714-ADC0-A36C5F14B4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304800" y="685800"/>
            <a:ext cx="20574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8" name="Text Box 4">
            <a:extLst>
              <a:ext uri="{FF2B5EF4-FFF2-40B4-BE49-F238E27FC236}">
                <a16:creationId xmlns:a16="http://schemas.microsoft.com/office/drawing/2014/main" id="{65C491CE-AC8B-401B-8D76-C52633762630}"/>
              </a:ext>
            </a:extLst>
          </p:cNvPr>
          <p:cNvSpPr txBox="1">
            <a:spLocks noChangeArrowheads="1"/>
          </p:cNvSpPr>
          <p:nvPr/>
        </p:nvSpPr>
        <p:spPr bwMode="auto">
          <a:xfrm>
            <a:off x="0" y="2971800"/>
            <a:ext cx="5181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This gain or loss of electrons is called “ionisation”.</a:t>
            </a:r>
            <a:endParaRPr lang="en-GB" altLang="en-US"/>
          </a:p>
        </p:txBody>
      </p:sp>
      <p:sp>
        <p:nvSpPr>
          <p:cNvPr id="11269" name="Text Box 5">
            <a:extLst>
              <a:ext uri="{FF2B5EF4-FFF2-40B4-BE49-F238E27FC236}">
                <a16:creationId xmlns:a16="http://schemas.microsoft.com/office/drawing/2014/main" id="{9444C7AF-7280-47CF-A08C-D0088F63033C}"/>
              </a:ext>
            </a:extLst>
          </p:cNvPr>
          <p:cNvSpPr txBox="1">
            <a:spLocks noChangeArrowheads="1"/>
          </p:cNvSpPr>
          <p:nvPr/>
        </p:nvSpPr>
        <p:spPr bwMode="auto">
          <a:xfrm>
            <a:off x="0" y="4495800"/>
            <a:ext cx="4724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b="1"/>
              <a:t>An atom carrying a non neutral charge is known as an “ion”.</a:t>
            </a:r>
            <a:endParaRPr lang="en-GB" altLang="en-US"/>
          </a:p>
        </p:txBody>
      </p:sp>
      <p:grpSp>
        <p:nvGrpSpPr>
          <p:cNvPr id="11314" name="Group 50">
            <a:extLst>
              <a:ext uri="{FF2B5EF4-FFF2-40B4-BE49-F238E27FC236}">
                <a16:creationId xmlns:a16="http://schemas.microsoft.com/office/drawing/2014/main" id="{F1452555-2AD7-4298-B4E7-6ADAB163C8FD}"/>
              </a:ext>
            </a:extLst>
          </p:cNvPr>
          <p:cNvGrpSpPr>
            <a:grpSpLocks/>
          </p:cNvGrpSpPr>
          <p:nvPr/>
        </p:nvGrpSpPr>
        <p:grpSpPr bwMode="auto">
          <a:xfrm>
            <a:off x="6005513" y="2514600"/>
            <a:ext cx="2681287" cy="2679700"/>
            <a:chOff x="3783" y="1584"/>
            <a:chExt cx="1689" cy="1688"/>
          </a:xfrm>
        </p:grpSpPr>
        <p:sp>
          <p:nvSpPr>
            <p:cNvPr id="11272" name="Oval 8">
              <a:extLst>
                <a:ext uri="{FF2B5EF4-FFF2-40B4-BE49-F238E27FC236}">
                  <a16:creationId xmlns:a16="http://schemas.microsoft.com/office/drawing/2014/main" id="{E6C1D45A-D05C-4341-822F-C80B7BF49EC9}"/>
                </a:ext>
              </a:extLst>
            </p:cNvPr>
            <p:cNvSpPr>
              <a:spLocks noChangeArrowheads="1"/>
            </p:cNvSpPr>
            <p:nvPr/>
          </p:nvSpPr>
          <p:spPr bwMode="auto">
            <a:xfrm>
              <a:off x="4062" y="2381"/>
              <a:ext cx="55" cy="54"/>
            </a:xfrm>
            <a:prstGeom prst="ellipse">
              <a:avLst/>
            </a:prstGeom>
            <a:solidFill>
              <a:srgbClr val="FF0000"/>
            </a:solidFill>
            <a:ln w="7938">
              <a:solidFill>
                <a:srgbClr val="000000"/>
              </a:solidFill>
              <a:round/>
              <a:headEnd/>
              <a:tailEnd/>
            </a:ln>
          </p:spPr>
          <p:txBody>
            <a:bodyPr/>
            <a:lstStyle/>
            <a:p>
              <a:endParaRPr lang="en-GB"/>
            </a:p>
          </p:txBody>
        </p:sp>
        <p:sp>
          <p:nvSpPr>
            <p:cNvPr id="11273" name="Oval 9">
              <a:extLst>
                <a:ext uri="{FF2B5EF4-FFF2-40B4-BE49-F238E27FC236}">
                  <a16:creationId xmlns:a16="http://schemas.microsoft.com/office/drawing/2014/main" id="{36F94834-F9AD-44AC-ACE7-F30E3D22EF87}"/>
                </a:ext>
              </a:extLst>
            </p:cNvPr>
            <p:cNvSpPr>
              <a:spLocks noChangeArrowheads="1"/>
            </p:cNvSpPr>
            <p:nvPr/>
          </p:nvSpPr>
          <p:spPr bwMode="auto">
            <a:xfrm>
              <a:off x="4599" y="2381"/>
              <a:ext cx="57" cy="54"/>
            </a:xfrm>
            <a:prstGeom prst="ellipse">
              <a:avLst/>
            </a:pr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74" name="Oval 10">
              <a:extLst>
                <a:ext uri="{FF2B5EF4-FFF2-40B4-BE49-F238E27FC236}">
                  <a16:creationId xmlns:a16="http://schemas.microsoft.com/office/drawing/2014/main" id="{255453D5-8938-42C4-975A-424E51174964}"/>
                </a:ext>
              </a:extLst>
            </p:cNvPr>
            <p:cNvSpPr>
              <a:spLocks noChangeArrowheads="1"/>
            </p:cNvSpPr>
            <p:nvPr/>
          </p:nvSpPr>
          <p:spPr bwMode="auto">
            <a:xfrm>
              <a:off x="4541" y="2350"/>
              <a:ext cx="54" cy="57"/>
            </a:xfrm>
            <a:prstGeom prst="ellipse">
              <a:avLst/>
            </a:prstGeom>
            <a:solidFill>
              <a:srgbClr val="000000"/>
            </a:solidFill>
            <a:ln w="7938">
              <a:solidFill>
                <a:srgbClr val="000000"/>
              </a:solidFill>
              <a:round/>
              <a:headEnd/>
              <a:tailEnd/>
            </a:ln>
          </p:spPr>
          <p:txBody>
            <a:bodyPr/>
            <a:lstStyle/>
            <a:p>
              <a:endParaRPr lang="en-GB"/>
            </a:p>
          </p:txBody>
        </p:sp>
        <p:sp>
          <p:nvSpPr>
            <p:cNvPr id="11275" name="Oval 11">
              <a:extLst>
                <a:ext uri="{FF2B5EF4-FFF2-40B4-BE49-F238E27FC236}">
                  <a16:creationId xmlns:a16="http://schemas.microsoft.com/office/drawing/2014/main" id="{A77CB88D-A356-4210-BAEB-2BEEECE10D08}"/>
                </a:ext>
              </a:extLst>
            </p:cNvPr>
            <p:cNvSpPr>
              <a:spLocks noChangeArrowheads="1"/>
            </p:cNvSpPr>
            <p:nvPr/>
          </p:nvSpPr>
          <p:spPr bwMode="auto">
            <a:xfrm>
              <a:off x="4480" y="2439"/>
              <a:ext cx="57" cy="57"/>
            </a:xfrm>
            <a:prstGeom prst="ellipse">
              <a:avLst/>
            </a:prstGeom>
            <a:solidFill>
              <a:srgbClr val="000000"/>
            </a:solidFill>
            <a:ln w="7938">
              <a:solidFill>
                <a:srgbClr val="000000"/>
              </a:solidFill>
              <a:round/>
              <a:headEnd/>
              <a:tailEnd/>
            </a:ln>
          </p:spPr>
          <p:txBody>
            <a:bodyPr/>
            <a:lstStyle/>
            <a:p>
              <a:endParaRPr lang="en-GB"/>
            </a:p>
          </p:txBody>
        </p:sp>
        <p:sp>
          <p:nvSpPr>
            <p:cNvPr id="11276" name="Oval 12">
              <a:extLst>
                <a:ext uri="{FF2B5EF4-FFF2-40B4-BE49-F238E27FC236}">
                  <a16:creationId xmlns:a16="http://schemas.microsoft.com/office/drawing/2014/main" id="{8A187CBC-A49A-4EA0-AA27-EB9785D226F6}"/>
                </a:ext>
              </a:extLst>
            </p:cNvPr>
            <p:cNvSpPr>
              <a:spLocks noChangeArrowheads="1"/>
            </p:cNvSpPr>
            <p:nvPr/>
          </p:nvSpPr>
          <p:spPr bwMode="auto">
            <a:xfrm>
              <a:off x="4422" y="2350"/>
              <a:ext cx="54" cy="57"/>
            </a:xfrm>
            <a:prstGeom prst="ellipse">
              <a:avLst/>
            </a:prstGeom>
            <a:solidFill>
              <a:srgbClr val="000000"/>
            </a:solidFill>
            <a:ln w="7938">
              <a:solidFill>
                <a:srgbClr val="000000"/>
              </a:solidFill>
              <a:round/>
              <a:headEnd/>
              <a:tailEnd/>
            </a:ln>
          </p:spPr>
          <p:txBody>
            <a:bodyPr/>
            <a:lstStyle/>
            <a:p>
              <a:endParaRPr lang="en-GB"/>
            </a:p>
          </p:txBody>
        </p:sp>
        <p:sp>
          <p:nvSpPr>
            <p:cNvPr id="11277" name="Oval 13">
              <a:extLst>
                <a:ext uri="{FF2B5EF4-FFF2-40B4-BE49-F238E27FC236}">
                  <a16:creationId xmlns:a16="http://schemas.microsoft.com/office/drawing/2014/main" id="{0F53B40A-231C-435D-85A5-78456601B5B4}"/>
                </a:ext>
              </a:extLst>
            </p:cNvPr>
            <p:cNvSpPr>
              <a:spLocks noChangeArrowheads="1"/>
            </p:cNvSpPr>
            <p:nvPr/>
          </p:nvSpPr>
          <p:spPr bwMode="auto">
            <a:xfrm>
              <a:off x="4541" y="2530"/>
              <a:ext cx="54" cy="54"/>
            </a:xfrm>
            <a:prstGeom prst="ellipse">
              <a:avLst/>
            </a:prstGeom>
            <a:solidFill>
              <a:srgbClr val="000000"/>
            </a:solidFill>
            <a:ln w="7938">
              <a:solidFill>
                <a:srgbClr val="000000"/>
              </a:solidFill>
              <a:round/>
              <a:headEnd/>
              <a:tailEnd/>
            </a:ln>
          </p:spPr>
          <p:txBody>
            <a:bodyPr/>
            <a:lstStyle/>
            <a:p>
              <a:endParaRPr lang="en-GB"/>
            </a:p>
          </p:txBody>
        </p:sp>
        <p:sp>
          <p:nvSpPr>
            <p:cNvPr id="11278" name="Oval 14">
              <a:extLst>
                <a:ext uri="{FF2B5EF4-FFF2-40B4-BE49-F238E27FC236}">
                  <a16:creationId xmlns:a16="http://schemas.microsoft.com/office/drawing/2014/main" id="{665392BC-ED7D-436C-AC09-08EB2050FFC1}"/>
                </a:ext>
              </a:extLst>
            </p:cNvPr>
            <p:cNvSpPr>
              <a:spLocks noChangeArrowheads="1"/>
            </p:cNvSpPr>
            <p:nvPr/>
          </p:nvSpPr>
          <p:spPr bwMode="auto">
            <a:xfrm>
              <a:off x="4599" y="2439"/>
              <a:ext cx="57" cy="57"/>
            </a:xfrm>
            <a:prstGeom prst="ellipse">
              <a:avLst/>
            </a:prstGeom>
            <a:solidFill>
              <a:srgbClr val="000000"/>
            </a:solidFill>
            <a:ln w="7938">
              <a:solidFill>
                <a:srgbClr val="000000"/>
              </a:solidFill>
              <a:round/>
              <a:headEnd/>
              <a:tailEnd/>
            </a:ln>
          </p:spPr>
          <p:txBody>
            <a:bodyPr/>
            <a:lstStyle/>
            <a:p>
              <a:endParaRPr lang="en-GB"/>
            </a:p>
          </p:txBody>
        </p:sp>
        <p:sp>
          <p:nvSpPr>
            <p:cNvPr id="11279" name="Oval 15">
              <a:extLst>
                <a:ext uri="{FF2B5EF4-FFF2-40B4-BE49-F238E27FC236}">
                  <a16:creationId xmlns:a16="http://schemas.microsoft.com/office/drawing/2014/main" id="{741B242A-BB49-46CD-8F03-5ADEE9DF7E92}"/>
                </a:ext>
              </a:extLst>
            </p:cNvPr>
            <p:cNvSpPr>
              <a:spLocks noChangeArrowheads="1"/>
            </p:cNvSpPr>
            <p:nvPr/>
          </p:nvSpPr>
          <p:spPr bwMode="auto">
            <a:xfrm>
              <a:off x="4629" y="2290"/>
              <a:ext cx="57" cy="56"/>
            </a:xfrm>
            <a:prstGeom prst="ellipse">
              <a:avLst/>
            </a:pr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80" name="Oval 16">
              <a:extLst>
                <a:ext uri="{FF2B5EF4-FFF2-40B4-BE49-F238E27FC236}">
                  <a16:creationId xmlns:a16="http://schemas.microsoft.com/office/drawing/2014/main" id="{E6A75D25-996C-4AD4-82F4-20642492EFA5}"/>
                </a:ext>
              </a:extLst>
            </p:cNvPr>
            <p:cNvSpPr>
              <a:spLocks noChangeArrowheads="1"/>
            </p:cNvSpPr>
            <p:nvPr/>
          </p:nvSpPr>
          <p:spPr bwMode="auto">
            <a:xfrm>
              <a:off x="4660" y="2469"/>
              <a:ext cx="56" cy="57"/>
            </a:xfrm>
            <a:prstGeom prst="ellipse">
              <a:avLst/>
            </a:pr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81" name="Oval 17">
              <a:extLst>
                <a:ext uri="{FF2B5EF4-FFF2-40B4-BE49-F238E27FC236}">
                  <a16:creationId xmlns:a16="http://schemas.microsoft.com/office/drawing/2014/main" id="{B196FCC9-A96A-4424-A91C-CC1EAD4BDE6A}"/>
                </a:ext>
              </a:extLst>
            </p:cNvPr>
            <p:cNvSpPr>
              <a:spLocks noChangeArrowheads="1"/>
            </p:cNvSpPr>
            <p:nvPr/>
          </p:nvSpPr>
          <p:spPr bwMode="auto">
            <a:xfrm>
              <a:off x="4599" y="2560"/>
              <a:ext cx="57" cy="55"/>
            </a:xfrm>
            <a:prstGeom prst="ellipse">
              <a:avLst/>
            </a:pr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82" name="Oval 18">
              <a:extLst>
                <a:ext uri="{FF2B5EF4-FFF2-40B4-BE49-F238E27FC236}">
                  <a16:creationId xmlns:a16="http://schemas.microsoft.com/office/drawing/2014/main" id="{129AF094-CA7F-4A3D-B661-6627D7ED965A}"/>
                </a:ext>
              </a:extLst>
            </p:cNvPr>
            <p:cNvSpPr>
              <a:spLocks noChangeArrowheads="1"/>
            </p:cNvSpPr>
            <p:nvPr/>
          </p:nvSpPr>
          <p:spPr bwMode="auto">
            <a:xfrm>
              <a:off x="4541" y="2469"/>
              <a:ext cx="54" cy="57"/>
            </a:xfrm>
            <a:prstGeom prst="ellipse">
              <a:avLst/>
            </a:pr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83" name="Oval 19">
              <a:extLst>
                <a:ext uri="{FF2B5EF4-FFF2-40B4-BE49-F238E27FC236}">
                  <a16:creationId xmlns:a16="http://schemas.microsoft.com/office/drawing/2014/main" id="{AF644A88-C7FB-4C4B-ABFB-2418DC121D9E}"/>
                </a:ext>
              </a:extLst>
            </p:cNvPr>
            <p:cNvSpPr>
              <a:spLocks noChangeArrowheads="1"/>
            </p:cNvSpPr>
            <p:nvPr/>
          </p:nvSpPr>
          <p:spPr bwMode="auto">
            <a:xfrm>
              <a:off x="4480" y="2381"/>
              <a:ext cx="57" cy="54"/>
            </a:xfrm>
            <a:prstGeom prst="ellipse">
              <a:avLst/>
            </a:pr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84" name="Oval 20">
              <a:extLst>
                <a:ext uri="{FF2B5EF4-FFF2-40B4-BE49-F238E27FC236}">
                  <a16:creationId xmlns:a16="http://schemas.microsoft.com/office/drawing/2014/main" id="{44558308-E92B-4991-AE7B-46CD2411E67A}"/>
                </a:ext>
              </a:extLst>
            </p:cNvPr>
            <p:cNvSpPr>
              <a:spLocks noChangeArrowheads="1"/>
            </p:cNvSpPr>
            <p:nvPr/>
          </p:nvSpPr>
          <p:spPr bwMode="auto">
            <a:xfrm>
              <a:off x="4720" y="2381"/>
              <a:ext cx="55" cy="54"/>
            </a:xfrm>
            <a:prstGeom prst="ellipse">
              <a:avLst/>
            </a:pr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85" name="Oval 21">
              <a:extLst>
                <a:ext uri="{FF2B5EF4-FFF2-40B4-BE49-F238E27FC236}">
                  <a16:creationId xmlns:a16="http://schemas.microsoft.com/office/drawing/2014/main" id="{EA0F8705-5055-45A5-AEBC-163F95D5E327}"/>
                </a:ext>
              </a:extLst>
            </p:cNvPr>
            <p:cNvSpPr>
              <a:spLocks noChangeArrowheads="1"/>
            </p:cNvSpPr>
            <p:nvPr/>
          </p:nvSpPr>
          <p:spPr bwMode="auto">
            <a:xfrm>
              <a:off x="4480" y="2560"/>
              <a:ext cx="57" cy="55"/>
            </a:xfrm>
            <a:prstGeom prst="ellipse">
              <a:avLst/>
            </a:pr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86" name="Oval 22">
              <a:extLst>
                <a:ext uri="{FF2B5EF4-FFF2-40B4-BE49-F238E27FC236}">
                  <a16:creationId xmlns:a16="http://schemas.microsoft.com/office/drawing/2014/main" id="{1D875690-2CB2-4AD9-A8FB-2F018D0D91E3}"/>
                </a:ext>
              </a:extLst>
            </p:cNvPr>
            <p:cNvSpPr>
              <a:spLocks noChangeArrowheads="1"/>
            </p:cNvSpPr>
            <p:nvPr/>
          </p:nvSpPr>
          <p:spPr bwMode="auto">
            <a:xfrm>
              <a:off x="4422" y="2469"/>
              <a:ext cx="54" cy="57"/>
            </a:xfrm>
            <a:prstGeom prst="ellipse">
              <a:avLst/>
            </a:pr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87" name="Oval 23">
              <a:extLst>
                <a:ext uri="{FF2B5EF4-FFF2-40B4-BE49-F238E27FC236}">
                  <a16:creationId xmlns:a16="http://schemas.microsoft.com/office/drawing/2014/main" id="{4CF61E95-C9AC-4203-845F-CAFAEC481C83}"/>
                </a:ext>
              </a:extLst>
            </p:cNvPr>
            <p:cNvSpPr>
              <a:spLocks noChangeArrowheads="1"/>
            </p:cNvSpPr>
            <p:nvPr/>
          </p:nvSpPr>
          <p:spPr bwMode="auto">
            <a:xfrm>
              <a:off x="4361" y="2381"/>
              <a:ext cx="57" cy="54"/>
            </a:xfrm>
            <a:prstGeom prst="ellipse">
              <a:avLst/>
            </a:pr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88" name="Oval 24">
              <a:extLst>
                <a:ext uri="{FF2B5EF4-FFF2-40B4-BE49-F238E27FC236}">
                  <a16:creationId xmlns:a16="http://schemas.microsoft.com/office/drawing/2014/main" id="{6070DD57-2934-49EF-A369-C680F0A88A67}"/>
                </a:ext>
              </a:extLst>
            </p:cNvPr>
            <p:cNvSpPr>
              <a:spLocks noChangeArrowheads="1"/>
            </p:cNvSpPr>
            <p:nvPr/>
          </p:nvSpPr>
          <p:spPr bwMode="auto">
            <a:xfrm>
              <a:off x="4541" y="2290"/>
              <a:ext cx="54" cy="56"/>
            </a:xfrm>
            <a:prstGeom prst="ellipse">
              <a:avLst/>
            </a:pr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89" name="Oval 25">
              <a:extLst>
                <a:ext uri="{FF2B5EF4-FFF2-40B4-BE49-F238E27FC236}">
                  <a16:creationId xmlns:a16="http://schemas.microsoft.com/office/drawing/2014/main" id="{EB0F7F69-52E7-4A2A-994A-BD6B7F6990F7}"/>
                </a:ext>
              </a:extLst>
            </p:cNvPr>
            <p:cNvSpPr>
              <a:spLocks noChangeArrowheads="1"/>
            </p:cNvSpPr>
            <p:nvPr/>
          </p:nvSpPr>
          <p:spPr bwMode="auto">
            <a:xfrm>
              <a:off x="4422" y="2290"/>
              <a:ext cx="54" cy="56"/>
            </a:xfrm>
            <a:prstGeom prst="ellipse">
              <a:avLst/>
            </a:pr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90" name="Oval 26">
              <a:extLst>
                <a:ext uri="{FF2B5EF4-FFF2-40B4-BE49-F238E27FC236}">
                  <a16:creationId xmlns:a16="http://schemas.microsoft.com/office/drawing/2014/main" id="{73C74554-0E67-405E-B394-FC3D94619986}"/>
                </a:ext>
              </a:extLst>
            </p:cNvPr>
            <p:cNvSpPr>
              <a:spLocks noChangeArrowheads="1"/>
            </p:cNvSpPr>
            <p:nvPr/>
          </p:nvSpPr>
          <p:spPr bwMode="auto">
            <a:xfrm>
              <a:off x="4660" y="2350"/>
              <a:ext cx="56" cy="57"/>
            </a:xfrm>
            <a:prstGeom prst="ellipse">
              <a:avLst/>
            </a:prstGeom>
            <a:solidFill>
              <a:srgbClr val="000000"/>
            </a:solidFill>
            <a:ln w="7938">
              <a:solidFill>
                <a:srgbClr val="000000"/>
              </a:solidFill>
              <a:round/>
              <a:headEnd/>
              <a:tailEnd/>
            </a:ln>
          </p:spPr>
          <p:txBody>
            <a:bodyPr/>
            <a:lstStyle/>
            <a:p>
              <a:endParaRPr lang="en-GB"/>
            </a:p>
          </p:txBody>
        </p:sp>
        <p:sp>
          <p:nvSpPr>
            <p:cNvPr id="11291" name="Oval 27">
              <a:extLst>
                <a:ext uri="{FF2B5EF4-FFF2-40B4-BE49-F238E27FC236}">
                  <a16:creationId xmlns:a16="http://schemas.microsoft.com/office/drawing/2014/main" id="{92C75690-C804-4993-A359-87A04E00334A}"/>
                </a:ext>
              </a:extLst>
            </p:cNvPr>
            <p:cNvSpPr>
              <a:spLocks noChangeArrowheads="1"/>
            </p:cNvSpPr>
            <p:nvPr/>
          </p:nvSpPr>
          <p:spPr bwMode="auto">
            <a:xfrm>
              <a:off x="4660" y="2530"/>
              <a:ext cx="56" cy="54"/>
            </a:xfrm>
            <a:prstGeom prst="ellipse">
              <a:avLst/>
            </a:prstGeom>
            <a:solidFill>
              <a:srgbClr val="000000"/>
            </a:solidFill>
            <a:ln w="7938">
              <a:solidFill>
                <a:srgbClr val="000000"/>
              </a:solidFill>
              <a:round/>
              <a:headEnd/>
              <a:tailEnd/>
            </a:ln>
          </p:spPr>
          <p:txBody>
            <a:bodyPr/>
            <a:lstStyle/>
            <a:p>
              <a:endParaRPr lang="en-GB"/>
            </a:p>
          </p:txBody>
        </p:sp>
        <p:sp>
          <p:nvSpPr>
            <p:cNvPr id="11292" name="Oval 28">
              <a:extLst>
                <a:ext uri="{FF2B5EF4-FFF2-40B4-BE49-F238E27FC236}">
                  <a16:creationId xmlns:a16="http://schemas.microsoft.com/office/drawing/2014/main" id="{3749D665-F656-44DD-9D75-AD8C7810DC6B}"/>
                </a:ext>
              </a:extLst>
            </p:cNvPr>
            <p:cNvSpPr>
              <a:spLocks noChangeArrowheads="1"/>
            </p:cNvSpPr>
            <p:nvPr/>
          </p:nvSpPr>
          <p:spPr bwMode="auto">
            <a:xfrm>
              <a:off x="4720" y="2439"/>
              <a:ext cx="55" cy="57"/>
            </a:xfrm>
            <a:prstGeom prst="ellipse">
              <a:avLst/>
            </a:prstGeom>
            <a:solidFill>
              <a:srgbClr val="000000"/>
            </a:solidFill>
            <a:ln w="7938">
              <a:solidFill>
                <a:srgbClr val="000000"/>
              </a:solidFill>
              <a:round/>
              <a:headEnd/>
              <a:tailEnd/>
            </a:ln>
          </p:spPr>
          <p:txBody>
            <a:bodyPr/>
            <a:lstStyle/>
            <a:p>
              <a:endParaRPr lang="en-GB"/>
            </a:p>
          </p:txBody>
        </p:sp>
        <p:sp>
          <p:nvSpPr>
            <p:cNvPr id="11293" name="Oval 29">
              <a:extLst>
                <a:ext uri="{FF2B5EF4-FFF2-40B4-BE49-F238E27FC236}">
                  <a16:creationId xmlns:a16="http://schemas.microsoft.com/office/drawing/2014/main" id="{B739699E-CD68-4C75-AD64-2AABAAC6F80B}"/>
                </a:ext>
              </a:extLst>
            </p:cNvPr>
            <p:cNvSpPr>
              <a:spLocks noChangeArrowheads="1"/>
            </p:cNvSpPr>
            <p:nvPr/>
          </p:nvSpPr>
          <p:spPr bwMode="auto">
            <a:xfrm>
              <a:off x="4361" y="2439"/>
              <a:ext cx="57" cy="57"/>
            </a:xfrm>
            <a:prstGeom prst="ellipse">
              <a:avLst/>
            </a:prstGeom>
            <a:solidFill>
              <a:srgbClr val="000000"/>
            </a:solidFill>
            <a:ln w="7938">
              <a:solidFill>
                <a:srgbClr val="000000"/>
              </a:solidFill>
              <a:round/>
              <a:headEnd/>
              <a:tailEnd/>
            </a:ln>
          </p:spPr>
          <p:txBody>
            <a:bodyPr/>
            <a:lstStyle/>
            <a:p>
              <a:endParaRPr lang="en-GB"/>
            </a:p>
          </p:txBody>
        </p:sp>
        <p:sp>
          <p:nvSpPr>
            <p:cNvPr id="11294" name="Oval 30">
              <a:extLst>
                <a:ext uri="{FF2B5EF4-FFF2-40B4-BE49-F238E27FC236}">
                  <a16:creationId xmlns:a16="http://schemas.microsoft.com/office/drawing/2014/main" id="{51CAB080-4321-4CD9-87CF-05F2429EF87F}"/>
                </a:ext>
              </a:extLst>
            </p:cNvPr>
            <p:cNvSpPr>
              <a:spLocks noChangeArrowheads="1"/>
            </p:cNvSpPr>
            <p:nvPr/>
          </p:nvSpPr>
          <p:spPr bwMode="auto">
            <a:xfrm>
              <a:off x="4450" y="2530"/>
              <a:ext cx="56" cy="54"/>
            </a:xfrm>
            <a:prstGeom prst="ellipse">
              <a:avLst/>
            </a:prstGeom>
            <a:solidFill>
              <a:srgbClr val="000000"/>
            </a:solidFill>
            <a:ln w="7938">
              <a:solidFill>
                <a:srgbClr val="000000"/>
              </a:solidFill>
              <a:round/>
              <a:headEnd/>
              <a:tailEnd/>
            </a:ln>
          </p:spPr>
          <p:txBody>
            <a:bodyPr/>
            <a:lstStyle/>
            <a:p>
              <a:endParaRPr lang="en-GB"/>
            </a:p>
          </p:txBody>
        </p:sp>
        <p:sp>
          <p:nvSpPr>
            <p:cNvPr id="11295" name="Oval 31">
              <a:extLst>
                <a:ext uri="{FF2B5EF4-FFF2-40B4-BE49-F238E27FC236}">
                  <a16:creationId xmlns:a16="http://schemas.microsoft.com/office/drawing/2014/main" id="{6B8F9F77-094F-4312-B27D-268251EA813C}"/>
                </a:ext>
              </a:extLst>
            </p:cNvPr>
            <p:cNvSpPr>
              <a:spLocks noChangeArrowheads="1"/>
            </p:cNvSpPr>
            <p:nvPr/>
          </p:nvSpPr>
          <p:spPr bwMode="auto">
            <a:xfrm>
              <a:off x="4480" y="2262"/>
              <a:ext cx="57" cy="54"/>
            </a:xfrm>
            <a:prstGeom prst="ellipse">
              <a:avLst/>
            </a:prstGeom>
            <a:solidFill>
              <a:srgbClr val="000000"/>
            </a:solidFill>
            <a:ln w="7938">
              <a:solidFill>
                <a:srgbClr val="000000"/>
              </a:solidFill>
              <a:round/>
              <a:headEnd/>
              <a:tailEnd/>
            </a:ln>
          </p:spPr>
          <p:txBody>
            <a:bodyPr/>
            <a:lstStyle/>
            <a:p>
              <a:endParaRPr lang="en-GB"/>
            </a:p>
          </p:txBody>
        </p:sp>
        <p:sp>
          <p:nvSpPr>
            <p:cNvPr id="11296" name="Oval 32">
              <a:extLst>
                <a:ext uri="{FF2B5EF4-FFF2-40B4-BE49-F238E27FC236}">
                  <a16:creationId xmlns:a16="http://schemas.microsoft.com/office/drawing/2014/main" id="{44B7F3D7-6745-4FF1-BB77-E04B24D5C45E}"/>
                </a:ext>
              </a:extLst>
            </p:cNvPr>
            <p:cNvSpPr>
              <a:spLocks noChangeArrowheads="1"/>
            </p:cNvSpPr>
            <p:nvPr/>
          </p:nvSpPr>
          <p:spPr bwMode="auto">
            <a:xfrm>
              <a:off x="4599" y="2262"/>
              <a:ext cx="57" cy="54"/>
            </a:xfrm>
            <a:prstGeom prst="ellipse">
              <a:avLst/>
            </a:prstGeom>
            <a:solidFill>
              <a:srgbClr val="000000"/>
            </a:solidFill>
            <a:ln w="7938">
              <a:solidFill>
                <a:srgbClr val="000000"/>
              </a:solidFill>
              <a:round/>
              <a:headEnd/>
              <a:tailEnd/>
            </a:ln>
          </p:spPr>
          <p:txBody>
            <a:bodyPr/>
            <a:lstStyle/>
            <a:p>
              <a:endParaRPr lang="en-GB"/>
            </a:p>
          </p:txBody>
        </p:sp>
        <p:sp>
          <p:nvSpPr>
            <p:cNvPr id="11297" name="Oval 33">
              <a:extLst>
                <a:ext uri="{FF2B5EF4-FFF2-40B4-BE49-F238E27FC236}">
                  <a16:creationId xmlns:a16="http://schemas.microsoft.com/office/drawing/2014/main" id="{16F634B8-26EA-40C6-9EEB-BF8C293B201F}"/>
                </a:ext>
              </a:extLst>
            </p:cNvPr>
            <p:cNvSpPr>
              <a:spLocks noChangeArrowheads="1"/>
            </p:cNvSpPr>
            <p:nvPr/>
          </p:nvSpPr>
          <p:spPr bwMode="auto">
            <a:xfrm>
              <a:off x="3794" y="1933"/>
              <a:ext cx="1639" cy="1041"/>
            </a:xfrm>
            <a:prstGeom prst="ellipse">
              <a:avLst/>
            </a:pr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98" name="Freeform 34">
              <a:extLst>
                <a:ext uri="{FF2B5EF4-FFF2-40B4-BE49-F238E27FC236}">
                  <a16:creationId xmlns:a16="http://schemas.microsoft.com/office/drawing/2014/main" id="{A9FE3472-3F7F-4310-B8E3-A94F64129846}"/>
                </a:ext>
              </a:extLst>
            </p:cNvPr>
            <p:cNvSpPr>
              <a:spLocks/>
            </p:cNvSpPr>
            <p:nvPr/>
          </p:nvSpPr>
          <p:spPr bwMode="auto">
            <a:xfrm>
              <a:off x="4065" y="1632"/>
              <a:ext cx="1043" cy="1640"/>
            </a:xfrm>
            <a:custGeom>
              <a:avLst/>
              <a:gdLst>
                <a:gd name="T0" fmla="*/ 572 w 1043"/>
                <a:gd name="T1" fmla="*/ 3 h 1640"/>
                <a:gd name="T2" fmla="*/ 674 w 1043"/>
                <a:gd name="T3" fmla="*/ 35 h 1640"/>
                <a:gd name="T4" fmla="*/ 767 w 1043"/>
                <a:gd name="T5" fmla="*/ 99 h 1640"/>
                <a:gd name="T6" fmla="*/ 851 w 1043"/>
                <a:gd name="T7" fmla="*/ 187 h 1640"/>
                <a:gd name="T8" fmla="*/ 922 w 1043"/>
                <a:gd name="T9" fmla="*/ 299 h 1640"/>
                <a:gd name="T10" fmla="*/ 977 w 1043"/>
                <a:gd name="T11" fmla="*/ 428 h 1640"/>
                <a:gd name="T12" fmla="*/ 1018 w 1043"/>
                <a:gd name="T13" fmla="*/ 577 h 1640"/>
                <a:gd name="T14" fmla="*/ 1038 w 1043"/>
                <a:gd name="T15" fmla="*/ 737 h 1640"/>
                <a:gd name="T16" fmla="*/ 1038 w 1043"/>
                <a:gd name="T17" fmla="*/ 901 h 1640"/>
                <a:gd name="T18" fmla="*/ 1018 w 1043"/>
                <a:gd name="T19" fmla="*/ 1061 h 1640"/>
                <a:gd name="T20" fmla="*/ 977 w 1043"/>
                <a:gd name="T21" fmla="*/ 1210 h 1640"/>
                <a:gd name="T22" fmla="*/ 922 w 1043"/>
                <a:gd name="T23" fmla="*/ 1339 h 1640"/>
                <a:gd name="T24" fmla="*/ 851 w 1043"/>
                <a:gd name="T25" fmla="*/ 1450 h 1640"/>
                <a:gd name="T26" fmla="*/ 767 w 1043"/>
                <a:gd name="T27" fmla="*/ 1539 h 1640"/>
                <a:gd name="T28" fmla="*/ 674 w 1043"/>
                <a:gd name="T29" fmla="*/ 1602 h 1640"/>
                <a:gd name="T30" fmla="*/ 572 w 1043"/>
                <a:gd name="T31" fmla="*/ 1635 h 1640"/>
                <a:gd name="T32" fmla="*/ 469 w 1043"/>
                <a:gd name="T33" fmla="*/ 1635 h 1640"/>
                <a:gd name="T34" fmla="*/ 367 w 1043"/>
                <a:gd name="T35" fmla="*/ 1602 h 1640"/>
                <a:gd name="T36" fmla="*/ 274 w 1043"/>
                <a:gd name="T37" fmla="*/ 1539 h 1640"/>
                <a:gd name="T38" fmla="*/ 190 w 1043"/>
                <a:gd name="T39" fmla="*/ 1450 h 1640"/>
                <a:gd name="T40" fmla="*/ 119 w 1043"/>
                <a:gd name="T41" fmla="*/ 1339 h 1640"/>
                <a:gd name="T42" fmla="*/ 64 w 1043"/>
                <a:gd name="T43" fmla="*/ 1210 h 1640"/>
                <a:gd name="T44" fmla="*/ 23 w 1043"/>
                <a:gd name="T45" fmla="*/ 1061 h 1640"/>
                <a:gd name="T46" fmla="*/ 3 w 1043"/>
                <a:gd name="T47" fmla="*/ 901 h 1640"/>
                <a:gd name="T48" fmla="*/ 3 w 1043"/>
                <a:gd name="T49" fmla="*/ 737 h 1640"/>
                <a:gd name="T50" fmla="*/ 23 w 1043"/>
                <a:gd name="T51" fmla="*/ 577 h 1640"/>
                <a:gd name="T52" fmla="*/ 64 w 1043"/>
                <a:gd name="T53" fmla="*/ 428 h 1640"/>
                <a:gd name="T54" fmla="*/ 119 w 1043"/>
                <a:gd name="T55" fmla="*/ 299 h 1640"/>
                <a:gd name="T56" fmla="*/ 190 w 1043"/>
                <a:gd name="T57" fmla="*/ 187 h 1640"/>
                <a:gd name="T58" fmla="*/ 274 w 1043"/>
                <a:gd name="T59" fmla="*/ 99 h 1640"/>
                <a:gd name="T60" fmla="*/ 367 w 1043"/>
                <a:gd name="T61" fmla="*/ 35 h 1640"/>
                <a:gd name="T62" fmla="*/ 469 w 1043"/>
                <a:gd name="T63" fmla="*/ 3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43" h="1640">
                  <a:moveTo>
                    <a:pt x="522" y="0"/>
                  </a:moveTo>
                  <a:lnTo>
                    <a:pt x="572" y="3"/>
                  </a:lnTo>
                  <a:lnTo>
                    <a:pt x="626" y="15"/>
                  </a:lnTo>
                  <a:lnTo>
                    <a:pt x="674" y="35"/>
                  </a:lnTo>
                  <a:lnTo>
                    <a:pt x="722" y="63"/>
                  </a:lnTo>
                  <a:lnTo>
                    <a:pt x="767" y="99"/>
                  </a:lnTo>
                  <a:lnTo>
                    <a:pt x="810" y="139"/>
                  </a:lnTo>
                  <a:lnTo>
                    <a:pt x="851" y="187"/>
                  </a:lnTo>
                  <a:lnTo>
                    <a:pt x="889" y="240"/>
                  </a:lnTo>
                  <a:lnTo>
                    <a:pt x="922" y="299"/>
                  </a:lnTo>
                  <a:lnTo>
                    <a:pt x="952" y="362"/>
                  </a:lnTo>
                  <a:lnTo>
                    <a:pt x="977" y="428"/>
                  </a:lnTo>
                  <a:lnTo>
                    <a:pt x="1000" y="501"/>
                  </a:lnTo>
                  <a:lnTo>
                    <a:pt x="1018" y="577"/>
                  </a:lnTo>
                  <a:lnTo>
                    <a:pt x="1031" y="653"/>
                  </a:lnTo>
                  <a:lnTo>
                    <a:pt x="1038" y="737"/>
                  </a:lnTo>
                  <a:lnTo>
                    <a:pt x="1043" y="820"/>
                  </a:lnTo>
                  <a:lnTo>
                    <a:pt x="1038" y="901"/>
                  </a:lnTo>
                  <a:lnTo>
                    <a:pt x="1031" y="985"/>
                  </a:lnTo>
                  <a:lnTo>
                    <a:pt x="1018" y="1061"/>
                  </a:lnTo>
                  <a:lnTo>
                    <a:pt x="1000" y="1136"/>
                  </a:lnTo>
                  <a:lnTo>
                    <a:pt x="977" y="1210"/>
                  </a:lnTo>
                  <a:lnTo>
                    <a:pt x="952" y="1276"/>
                  </a:lnTo>
                  <a:lnTo>
                    <a:pt x="922" y="1339"/>
                  </a:lnTo>
                  <a:lnTo>
                    <a:pt x="889" y="1397"/>
                  </a:lnTo>
                  <a:lnTo>
                    <a:pt x="851" y="1450"/>
                  </a:lnTo>
                  <a:lnTo>
                    <a:pt x="810" y="1498"/>
                  </a:lnTo>
                  <a:lnTo>
                    <a:pt x="767" y="1539"/>
                  </a:lnTo>
                  <a:lnTo>
                    <a:pt x="722" y="1574"/>
                  </a:lnTo>
                  <a:lnTo>
                    <a:pt x="674" y="1602"/>
                  </a:lnTo>
                  <a:lnTo>
                    <a:pt x="626" y="1622"/>
                  </a:lnTo>
                  <a:lnTo>
                    <a:pt x="572" y="1635"/>
                  </a:lnTo>
                  <a:lnTo>
                    <a:pt x="522" y="1640"/>
                  </a:lnTo>
                  <a:lnTo>
                    <a:pt x="469" y="1635"/>
                  </a:lnTo>
                  <a:lnTo>
                    <a:pt x="415" y="1622"/>
                  </a:lnTo>
                  <a:lnTo>
                    <a:pt x="367" y="1602"/>
                  </a:lnTo>
                  <a:lnTo>
                    <a:pt x="319" y="1574"/>
                  </a:lnTo>
                  <a:lnTo>
                    <a:pt x="274" y="1539"/>
                  </a:lnTo>
                  <a:lnTo>
                    <a:pt x="231" y="1498"/>
                  </a:lnTo>
                  <a:lnTo>
                    <a:pt x="190" y="1450"/>
                  </a:lnTo>
                  <a:lnTo>
                    <a:pt x="152" y="1397"/>
                  </a:lnTo>
                  <a:lnTo>
                    <a:pt x="119" y="1339"/>
                  </a:lnTo>
                  <a:lnTo>
                    <a:pt x="89" y="1276"/>
                  </a:lnTo>
                  <a:lnTo>
                    <a:pt x="64" y="1210"/>
                  </a:lnTo>
                  <a:lnTo>
                    <a:pt x="41" y="1136"/>
                  </a:lnTo>
                  <a:lnTo>
                    <a:pt x="23" y="1061"/>
                  </a:lnTo>
                  <a:lnTo>
                    <a:pt x="10" y="985"/>
                  </a:lnTo>
                  <a:lnTo>
                    <a:pt x="3" y="901"/>
                  </a:lnTo>
                  <a:lnTo>
                    <a:pt x="0" y="820"/>
                  </a:lnTo>
                  <a:lnTo>
                    <a:pt x="3" y="737"/>
                  </a:lnTo>
                  <a:lnTo>
                    <a:pt x="10" y="653"/>
                  </a:lnTo>
                  <a:lnTo>
                    <a:pt x="23" y="577"/>
                  </a:lnTo>
                  <a:lnTo>
                    <a:pt x="41" y="501"/>
                  </a:lnTo>
                  <a:lnTo>
                    <a:pt x="64" y="428"/>
                  </a:lnTo>
                  <a:lnTo>
                    <a:pt x="89" y="362"/>
                  </a:lnTo>
                  <a:lnTo>
                    <a:pt x="119" y="299"/>
                  </a:lnTo>
                  <a:lnTo>
                    <a:pt x="152" y="240"/>
                  </a:lnTo>
                  <a:lnTo>
                    <a:pt x="190" y="187"/>
                  </a:lnTo>
                  <a:lnTo>
                    <a:pt x="231" y="139"/>
                  </a:lnTo>
                  <a:lnTo>
                    <a:pt x="274" y="99"/>
                  </a:lnTo>
                  <a:lnTo>
                    <a:pt x="319" y="63"/>
                  </a:lnTo>
                  <a:lnTo>
                    <a:pt x="367" y="35"/>
                  </a:lnTo>
                  <a:lnTo>
                    <a:pt x="415" y="15"/>
                  </a:lnTo>
                  <a:lnTo>
                    <a:pt x="469" y="3"/>
                  </a:lnTo>
                  <a:lnTo>
                    <a:pt x="522" y="0"/>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299" name="Freeform 35">
              <a:extLst>
                <a:ext uri="{FF2B5EF4-FFF2-40B4-BE49-F238E27FC236}">
                  <a16:creationId xmlns:a16="http://schemas.microsoft.com/office/drawing/2014/main" id="{11DF8B83-B205-4964-91B9-DB16AFF842CE}"/>
                </a:ext>
              </a:extLst>
            </p:cNvPr>
            <p:cNvSpPr>
              <a:spLocks/>
            </p:cNvSpPr>
            <p:nvPr/>
          </p:nvSpPr>
          <p:spPr bwMode="auto">
            <a:xfrm>
              <a:off x="3881" y="1781"/>
              <a:ext cx="1374" cy="1375"/>
            </a:xfrm>
            <a:custGeom>
              <a:avLst/>
              <a:gdLst>
                <a:gd name="T0" fmla="*/ 73 w 1374"/>
                <a:gd name="T1" fmla="*/ 1228 h 1375"/>
                <a:gd name="T2" fmla="*/ 25 w 1374"/>
                <a:gd name="T3" fmla="*/ 1132 h 1375"/>
                <a:gd name="T4" fmla="*/ 2 w 1374"/>
                <a:gd name="T5" fmla="*/ 1023 h 1375"/>
                <a:gd name="T6" fmla="*/ 5 w 1374"/>
                <a:gd name="T7" fmla="*/ 901 h 1375"/>
                <a:gd name="T8" fmla="*/ 32 w 1374"/>
                <a:gd name="T9" fmla="*/ 772 h 1375"/>
                <a:gd name="T10" fmla="*/ 86 w 1374"/>
                <a:gd name="T11" fmla="*/ 641 h 1375"/>
                <a:gd name="T12" fmla="*/ 162 w 1374"/>
                <a:gd name="T13" fmla="*/ 507 h 1375"/>
                <a:gd name="T14" fmla="*/ 260 w 1374"/>
                <a:gd name="T15" fmla="*/ 380 h 1375"/>
                <a:gd name="T16" fmla="*/ 379 w 1374"/>
                <a:gd name="T17" fmla="*/ 261 h 1375"/>
                <a:gd name="T18" fmla="*/ 508 w 1374"/>
                <a:gd name="T19" fmla="*/ 162 h 1375"/>
                <a:gd name="T20" fmla="*/ 640 w 1374"/>
                <a:gd name="T21" fmla="*/ 86 h 1375"/>
                <a:gd name="T22" fmla="*/ 772 w 1374"/>
                <a:gd name="T23" fmla="*/ 33 h 1375"/>
                <a:gd name="T24" fmla="*/ 901 w 1374"/>
                <a:gd name="T25" fmla="*/ 5 h 1375"/>
                <a:gd name="T26" fmla="*/ 1022 w 1374"/>
                <a:gd name="T27" fmla="*/ 0 h 1375"/>
                <a:gd name="T28" fmla="*/ 1134 w 1374"/>
                <a:gd name="T29" fmla="*/ 23 h 1375"/>
                <a:gd name="T30" fmla="*/ 1227 w 1374"/>
                <a:gd name="T31" fmla="*/ 71 h 1375"/>
                <a:gd name="T32" fmla="*/ 1303 w 1374"/>
                <a:gd name="T33" fmla="*/ 147 h 1375"/>
                <a:gd name="T34" fmla="*/ 1351 w 1374"/>
                <a:gd name="T35" fmla="*/ 241 h 1375"/>
                <a:gd name="T36" fmla="*/ 1371 w 1374"/>
                <a:gd name="T37" fmla="*/ 352 h 1375"/>
                <a:gd name="T38" fmla="*/ 1369 w 1374"/>
                <a:gd name="T39" fmla="*/ 474 h 1375"/>
                <a:gd name="T40" fmla="*/ 1339 w 1374"/>
                <a:gd name="T41" fmla="*/ 603 h 1375"/>
                <a:gd name="T42" fmla="*/ 1285 w 1374"/>
                <a:gd name="T43" fmla="*/ 734 h 1375"/>
                <a:gd name="T44" fmla="*/ 1209 w 1374"/>
                <a:gd name="T45" fmla="*/ 866 h 1375"/>
                <a:gd name="T46" fmla="*/ 1111 w 1374"/>
                <a:gd name="T47" fmla="*/ 995 h 1375"/>
                <a:gd name="T48" fmla="*/ 992 w 1374"/>
                <a:gd name="T49" fmla="*/ 1114 h 1375"/>
                <a:gd name="T50" fmla="*/ 865 w 1374"/>
                <a:gd name="T51" fmla="*/ 1213 h 1375"/>
                <a:gd name="T52" fmla="*/ 734 w 1374"/>
                <a:gd name="T53" fmla="*/ 1289 h 1375"/>
                <a:gd name="T54" fmla="*/ 602 w 1374"/>
                <a:gd name="T55" fmla="*/ 1339 h 1375"/>
                <a:gd name="T56" fmla="*/ 473 w 1374"/>
                <a:gd name="T57" fmla="*/ 1370 h 1375"/>
                <a:gd name="T58" fmla="*/ 351 w 1374"/>
                <a:gd name="T59" fmla="*/ 1372 h 1375"/>
                <a:gd name="T60" fmla="*/ 243 w 1374"/>
                <a:gd name="T61" fmla="*/ 1349 h 1375"/>
                <a:gd name="T62" fmla="*/ 146 w 1374"/>
                <a:gd name="T63" fmla="*/ 1301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74" h="1375">
                  <a:moveTo>
                    <a:pt x="108" y="1268"/>
                  </a:moveTo>
                  <a:lnTo>
                    <a:pt x="73" y="1228"/>
                  </a:lnTo>
                  <a:lnTo>
                    <a:pt x="45" y="1182"/>
                  </a:lnTo>
                  <a:lnTo>
                    <a:pt x="25" y="1132"/>
                  </a:lnTo>
                  <a:lnTo>
                    <a:pt x="10" y="1079"/>
                  </a:lnTo>
                  <a:lnTo>
                    <a:pt x="2" y="1023"/>
                  </a:lnTo>
                  <a:lnTo>
                    <a:pt x="0" y="962"/>
                  </a:lnTo>
                  <a:lnTo>
                    <a:pt x="5" y="901"/>
                  </a:lnTo>
                  <a:lnTo>
                    <a:pt x="15" y="838"/>
                  </a:lnTo>
                  <a:lnTo>
                    <a:pt x="32" y="772"/>
                  </a:lnTo>
                  <a:lnTo>
                    <a:pt x="55" y="707"/>
                  </a:lnTo>
                  <a:lnTo>
                    <a:pt x="86" y="641"/>
                  </a:lnTo>
                  <a:lnTo>
                    <a:pt x="121" y="572"/>
                  </a:lnTo>
                  <a:lnTo>
                    <a:pt x="162" y="507"/>
                  </a:lnTo>
                  <a:lnTo>
                    <a:pt x="207" y="443"/>
                  </a:lnTo>
                  <a:lnTo>
                    <a:pt x="260" y="380"/>
                  </a:lnTo>
                  <a:lnTo>
                    <a:pt x="319" y="319"/>
                  </a:lnTo>
                  <a:lnTo>
                    <a:pt x="379" y="261"/>
                  </a:lnTo>
                  <a:lnTo>
                    <a:pt x="443" y="208"/>
                  </a:lnTo>
                  <a:lnTo>
                    <a:pt x="508" y="162"/>
                  </a:lnTo>
                  <a:lnTo>
                    <a:pt x="574" y="122"/>
                  </a:lnTo>
                  <a:lnTo>
                    <a:pt x="640" y="86"/>
                  </a:lnTo>
                  <a:lnTo>
                    <a:pt x="706" y="56"/>
                  </a:lnTo>
                  <a:lnTo>
                    <a:pt x="772" y="33"/>
                  </a:lnTo>
                  <a:lnTo>
                    <a:pt x="837" y="16"/>
                  </a:lnTo>
                  <a:lnTo>
                    <a:pt x="901" y="5"/>
                  </a:lnTo>
                  <a:lnTo>
                    <a:pt x="964" y="0"/>
                  </a:lnTo>
                  <a:lnTo>
                    <a:pt x="1022" y="0"/>
                  </a:lnTo>
                  <a:lnTo>
                    <a:pt x="1080" y="8"/>
                  </a:lnTo>
                  <a:lnTo>
                    <a:pt x="1134" y="23"/>
                  </a:lnTo>
                  <a:lnTo>
                    <a:pt x="1184" y="43"/>
                  </a:lnTo>
                  <a:lnTo>
                    <a:pt x="1227" y="71"/>
                  </a:lnTo>
                  <a:lnTo>
                    <a:pt x="1270" y="107"/>
                  </a:lnTo>
                  <a:lnTo>
                    <a:pt x="1303" y="147"/>
                  </a:lnTo>
                  <a:lnTo>
                    <a:pt x="1331" y="190"/>
                  </a:lnTo>
                  <a:lnTo>
                    <a:pt x="1351" y="241"/>
                  </a:lnTo>
                  <a:lnTo>
                    <a:pt x="1364" y="294"/>
                  </a:lnTo>
                  <a:lnTo>
                    <a:pt x="1371" y="352"/>
                  </a:lnTo>
                  <a:lnTo>
                    <a:pt x="1374" y="410"/>
                  </a:lnTo>
                  <a:lnTo>
                    <a:pt x="1369" y="474"/>
                  </a:lnTo>
                  <a:lnTo>
                    <a:pt x="1356" y="537"/>
                  </a:lnTo>
                  <a:lnTo>
                    <a:pt x="1339" y="603"/>
                  </a:lnTo>
                  <a:lnTo>
                    <a:pt x="1316" y="669"/>
                  </a:lnTo>
                  <a:lnTo>
                    <a:pt x="1285" y="734"/>
                  </a:lnTo>
                  <a:lnTo>
                    <a:pt x="1250" y="800"/>
                  </a:lnTo>
                  <a:lnTo>
                    <a:pt x="1209" y="866"/>
                  </a:lnTo>
                  <a:lnTo>
                    <a:pt x="1164" y="932"/>
                  </a:lnTo>
                  <a:lnTo>
                    <a:pt x="1111" y="995"/>
                  </a:lnTo>
                  <a:lnTo>
                    <a:pt x="1055" y="1058"/>
                  </a:lnTo>
                  <a:lnTo>
                    <a:pt x="992" y="1114"/>
                  </a:lnTo>
                  <a:lnTo>
                    <a:pt x="931" y="1167"/>
                  </a:lnTo>
                  <a:lnTo>
                    <a:pt x="865" y="1213"/>
                  </a:lnTo>
                  <a:lnTo>
                    <a:pt x="799" y="1253"/>
                  </a:lnTo>
                  <a:lnTo>
                    <a:pt x="734" y="1289"/>
                  </a:lnTo>
                  <a:lnTo>
                    <a:pt x="668" y="1317"/>
                  </a:lnTo>
                  <a:lnTo>
                    <a:pt x="602" y="1339"/>
                  </a:lnTo>
                  <a:lnTo>
                    <a:pt x="536" y="1357"/>
                  </a:lnTo>
                  <a:lnTo>
                    <a:pt x="473" y="1370"/>
                  </a:lnTo>
                  <a:lnTo>
                    <a:pt x="412" y="1375"/>
                  </a:lnTo>
                  <a:lnTo>
                    <a:pt x="351" y="1372"/>
                  </a:lnTo>
                  <a:lnTo>
                    <a:pt x="296" y="1365"/>
                  </a:lnTo>
                  <a:lnTo>
                    <a:pt x="243" y="1349"/>
                  </a:lnTo>
                  <a:lnTo>
                    <a:pt x="192" y="1329"/>
                  </a:lnTo>
                  <a:lnTo>
                    <a:pt x="146" y="1301"/>
                  </a:lnTo>
                  <a:lnTo>
                    <a:pt x="108" y="1268"/>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300" name="Freeform 36">
              <a:extLst>
                <a:ext uri="{FF2B5EF4-FFF2-40B4-BE49-F238E27FC236}">
                  <a16:creationId xmlns:a16="http://schemas.microsoft.com/office/drawing/2014/main" id="{E208305D-FCF4-41F5-AE46-2C4780BAB2D0}"/>
                </a:ext>
              </a:extLst>
            </p:cNvPr>
            <p:cNvSpPr>
              <a:spLocks/>
            </p:cNvSpPr>
            <p:nvPr/>
          </p:nvSpPr>
          <p:spPr bwMode="auto">
            <a:xfrm>
              <a:off x="3911" y="1748"/>
              <a:ext cx="1374" cy="1375"/>
            </a:xfrm>
            <a:custGeom>
              <a:avLst/>
              <a:gdLst>
                <a:gd name="T0" fmla="*/ 147 w 1374"/>
                <a:gd name="T1" fmla="*/ 74 h 1375"/>
                <a:gd name="T2" fmla="*/ 243 w 1374"/>
                <a:gd name="T3" fmla="*/ 26 h 1375"/>
                <a:gd name="T4" fmla="*/ 352 w 1374"/>
                <a:gd name="T5" fmla="*/ 3 h 1375"/>
                <a:gd name="T6" fmla="*/ 473 w 1374"/>
                <a:gd name="T7" fmla="*/ 5 h 1375"/>
                <a:gd name="T8" fmla="*/ 602 w 1374"/>
                <a:gd name="T9" fmla="*/ 33 h 1375"/>
                <a:gd name="T10" fmla="*/ 734 w 1374"/>
                <a:gd name="T11" fmla="*/ 86 h 1375"/>
                <a:gd name="T12" fmla="*/ 868 w 1374"/>
                <a:gd name="T13" fmla="*/ 162 h 1375"/>
                <a:gd name="T14" fmla="*/ 995 w 1374"/>
                <a:gd name="T15" fmla="*/ 261 h 1375"/>
                <a:gd name="T16" fmla="*/ 1114 w 1374"/>
                <a:gd name="T17" fmla="*/ 380 h 1375"/>
                <a:gd name="T18" fmla="*/ 1212 w 1374"/>
                <a:gd name="T19" fmla="*/ 509 h 1375"/>
                <a:gd name="T20" fmla="*/ 1288 w 1374"/>
                <a:gd name="T21" fmla="*/ 641 h 1375"/>
                <a:gd name="T22" fmla="*/ 1341 w 1374"/>
                <a:gd name="T23" fmla="*/ 772 h 1375"/>
                <a:gd name="T24" fmla="*/ 1369 w 1374"/>
                <a:gd name="T25" fmla="*/ 902 h 1375"/>
                <a:gd name="T26" fmla="*/ 1374 w 1374"/>
                <a:gd name="T27" fmla="*/ 1023 h 1375"/>
                <a:gd name="T28" fmla="*/ 1352 w 1374"/>
                <a:gd name="T29" fmla="*/ 1134 h 1375"/>
                <a:gd name="T30" fmla="*/ 1303 w 1374"/>
                <a:gd name="T31" fmla="*/ 1228 h 1375"/>
                <a:gd name="T32" fmla="*/ 1228 w 1374"/>
                <a:gd name="T33" fmla="*/ 1304 h 1375"/>
                <a:gd name="T34" fmla="*/ 1134 w 1374"/>
                <a:gd name="T35" fmla="*/ 1352 h 1375"/>
                <a:gd name="T36" fmla="*/ 1023 w 1374"/>
                <a:gd name="T37" fmla="*/ 1375 h 1375"/>
                <a:gd name="T38" fmla="*/ 901 w 1374"/>
                <a:gd name="T39" fmla="*/ 1370 h 1375"/>
                <a:gd name="T40" fmla="*/ 772 w 1374"/>
                <a:gd name="T41" fmla="*/ 1342 h 1375"/>
                <a:gd name="T42" fmla="*/ 638 w 1374"/>
                <a:gd name="T43" fmla="*/ 1289 h 1375"/>
                <a:gd name="T44" fmla="*/ 506 w 1374"/>
                <a:gd name="T45" fmla="*/ 1213 h 1375"/>
                <a:gd name="T46" fmla="*/ 380 w 1374"/>
                <a:gd name="T47" fmla="*/ 1114 h 1375"/>
                <a:gd name="T48" fmla="*/ 261 w 1374"/>
                <a:gd name="T49" fmla="*/ 995 h 1375"/>
                <a:gd name="T50" fmla="*/ 162 w 1374"/>
                <a:gd name="T51" fmla="*/ 869 h 1375"/>
                <a:gd name="T52" fmla="*/ 86 w 1374"/>
                <a:gd name="T53" fmla="*/ 737 h 1375"/>
                <a:gd name="T54" fmla="*/ 33 w 1374"/>
                <a:gd name="T55" fmla="*/ 603 h 1375"/>
                <a:gd name="T56" fmla="*/ 5 w 1374"/>
                <a:gd name="T57" fmla="*/ 476 h 1375"/>
                <a:gd name="T58" fmla="*/ 2 w 1374"/>
                <a:gd name="T59" fmla="*/ 355 h 1375"/>
                <a:gd name="T60" fmla="*/ 25 w 1374"/>
                <a:gd name="T61" fmla="*/ 243 h 1375"/>
                <a:gd name="T62" fmla="*/ 73 w 1374"/>
                <a:gd name="T63" fmla="*/ 150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74" h="1375">
                  <a:moveTo>
                    <a:pt x="109" y="109"/>
                  </a:moveTo>
                  <a:lnTo>
                    <a:pt x="147" y="74"/>
                  </a:lnTo>
                  <a:lnTo>
                    <a:pt x="192" y="46"/>
                  </a:lnTo>
                  <a:lnTo>
                    <a:pt x="243" y="26"/>
                  </a:lnTo>
                  <a:lnTo>
                    <a:pt x="296" y="11"/>
                  </a:lnTo>
                  <a:lnTo>
                    <a:pt x="352" y="3"/>
                  </a:lnTo>
                  <a:lnTo>
                    <a:pt x="413" y="0"/>
                  </a:lnTo>
                  <a:lnTo>
                    <a:pt x="473" y="5"/>
                  </a:lnTo>
                  <a:lnTo>
                    <a:pt x="537" y="16"/>
                  </a:lnTo>
                  <a:lnTo>
                    <a:pt x="602" y="33"/>
                  </a:lnTo>
                  <a:lnTo>
                    <a:pt x="668" y="56"/>
                  </a:lnTo>
                  <a:lnTo>
                    <a:pt x="734" y="86"/>
                  </a:lnTo>
                  <a:lnTo>
                    <a:pt x="802" y="122"/>
                  </a:lnTo>
                  <a:lnTo>
                    <a:pt x="868" y="162"/>
                  </a:lnTo>
                  <a:lnTo>
                    <a:pt x="931" y="208"/>
                  </a:lnTo>
                  <a:lnTo>
                    <a:pt x="995" y="261"/>
                  </a:lnTo>
                  <a:lnTo>
                    <a:pt x="1058" y="319"/>
                  </a:lnTo>
                  <a:lnTo>
                    <a:pt x="1114" y="380"/>
                  </a:lnTo>
                  <a:lnTo>
                    <a:pt x="1167" y="443"/>
                  </a:lnTo>
                  <a:lnTo>
                    <a:pt x="1212" y="509"/>
                  </a:lnTo>
                  <a:lnTo>
                    <a:pt x="1253" y="575"/>
                  </a:lnTo>
                  <a:lnTo>
                    <a:pt x="1288" y="641"/>
                  </a:lnTo>
                  <a:lnTo>
                    <a:pt x="1319" y="707"/>
                  </a:lnTo>
                  <a:lnTo>
                    <a:pt x="1341" y="772"/>
                  </a:lnTo>
                  <a:lnTo>
                    <a:pt x="1359" y="838"/>
                  </a:lnTo>
                  <a:lnTo>
                    <a:pt x="1369" y="902"/>
                  </a:lnTo>
                  <a:lnTo>
                    <a:pt x="1374" y="965"/>
                  </a:lnTo>
                  <a:lnTo>
                    <a:pt x="1374" y="1023"/>
                  </a:lnTo>
                  <a:lnTo>
                    <a:pt x="1367" y="1081"/>
                  </a:lnTo>
                  <a:lnTo>
                    <a:pt x="1352" y="1134"/>
                  </a:lnTo>
                  <a:lnTo>
                    <a:pt x="1331" y="1185"/>
                  </a:lnTo>
                  <a:lnTo>
                    <a:pt x="1303" y="1228"/>
                  </a:lnTo>
                  <a:lnTo>
                    <a:pt x="1271" y="1271"/>
                  </a:lnTo>
                  <a:lnTo>
                    <a:pt x="1228" y="1304"/>
                  </a:lnTo>
                  <a:lnTo>
                    <a:pt x="1185" y="1332"/>
                  </a:lnTo>
                  <a:lnTo>
                    <a:pt x="1134" y="1352"/>
                  </a:lnTo>
                  <a:lnTo>
                    <a:pt x="1081" y="1367"/>
                  </a:lnTo>
                  <a:lnTo>
                    <a:pt x="1023" y="1375"/>
                  </a:lnTo>
                  <a:lnTo>
                    <a:pt x="964" y="1375"/>
                  </a:lnTo>
                  <a:lnTo>
                    <a:pt x="901" y="1370"/>
                  </a:lnTo>
                  <a:lnTo>
                    <a:pt x="838" y="1360"/>
                  </a:lnTo>
                  <a:lnTo>
                    <a:pt x="772" y="1342"/>
                  </a:lnTo>
                  <a:lnTo>
                    <a:pt x="706" y="1319"/>
                  </a:lnTo>
                  <a:lnTo>
                    <a:pt x="638" y="1289"/>
                  </a:lnTo>
                  <a:lnTo>
                    <a:pt x="572" y="1253"/>
                  </a:lnTo>
                  <a:lnTo>
                    <a:pt x="506" y="1213"/>
                  </a:lnTo>
                  <a:lnTo>
                    <a:pt x="443" y="1167"/>
                  </a:lnTo>
                  <a:lnTo>
                    <a:pt x="380" y="1114"/>
                  </a:lnTo>
                  <a:lnTo>
                    <a:pt x="319" y="1058"/>
                  </a:lnTo>
                  <a:lnTo>
                    <a:pt x="261" y="995"/>
                  </a:lnTo>
                  <a:lnTo>
                    <a:pt x="208" y="932"/>
                  </a:lnTo>
                  <a:lnTo>
                    <a:pt x="162" y="869"/>
                  </a:lnTo>
                  <a:lnTo>
                    <a:pt x="121" y="803"/>
                  </a:lnTo>
                  <a:lnTo>
                    <a:pt x="86" y="737"/>
                  </a:lnTo>
                  <a:lnTo>
                    <a:pt x="56" y="671"/>
                  </a:lnTo>
                  <a:lnTo>
                    <a:pt x="33" y="603"/>
                  </a:lnTo>
                  <a:lnTo>
                    <a:pt x="15" y="540"/>
                  </a:lnTo>
                  <a:lnTo>
                    <a:pt x="5" y="476"/>
                  </a:lnTo>
                  <a:lnTo>
                    <a:pt x="0" y="413"/>
                  </a:lnTo>
                  <a:lnTo>
                    <a:pt x="2" y="355"/>
                  </a:lnTo>
                  <a:lnTo>
                    <a:pt x="10" y="297"/>
                  </a:lnTo>
                  <a:lnTo>
                    <a:pt x="25" y="243"/>
                  </a:lnTo>
                  <a:lnTo>
                    <a:pt x="46" y="193"/>
                  </a:lnTo>
                  <a:lnTo>
                    <a:pt x="73" y="150"/>
                  </a:lnTo>
                  <a:lnTo>
                    <a:pt x="109" y="109"/>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301" name="Oval 37">
              <a:extLst>
                <a:ext uri="{FF2B5EF4-FFF2-40B4-BE49-F238E27FC236}">
                  <a16:creationId xmlns:a16="http://schemas.microsoft.com/office/drawing/2014/main" id="{FA9500D5-6367-4D0F-A6CC-91752254B28E}"/>
                </a:ext>
              </a:extLst>
            </p:cNvPr>
            <p:cNvSpPr>
              <a:spLocks noChangeArrowheads="1"/>
            </p:cNvSpPr>
            <p:nvPr/>
          </p:nvSpPr>
          <p:spPr bwMode="auto">
            <a:xfrm>
              <a:off x="5077" y="2381"/>
              <a:ext cx="57" cy="54"/>
            </a:xfrm>
            <a:prstGeom prst="ellipse">
              <a:avLst/>
            </a:prstGeom>
            <a:solidFill>
              <a:srgbClr val="FF0000"/>
            </a:solidFill>
            <a:ln w="7938">
              <a:solidFill>
                <a:srgbClr val="000000"/>
              </a:solidFill>
              <a:round/>
              <a:headEnd/>
              <a:tailEnd/>
            </a:ln>
          </p:spPr>
          <p:txBody>
            <a:bodyPr/>
            <a:lstStyle/>
            <a:p>
              <a:endParaRPr lang="en-GB"/>
            </a:p>
          </p:txBody>
        </p:sp>
        <p:sp>
          <p:nvSpPr>
            <p:cNvPr id="11302" name="Oval 38">
              <a:extLst>
                <a:ext uri="{FF2B5EF4-FFF2-40B4-BE49-F238E27FC236}">
                  <a16:creationId xmlns:a16="http://schemas.microsoft.com/office/drawing/2014/main" id="{FF829D9C-365E-48CC-982E-A48F6ABA557F}"/>
                </a:ext>
              </a:extLst>
            </p:cNvPr>
            <p:cNvSpPr>
              <a:spLocks noChangeArrowheads="1"/>
            </p:cNvSpPr>
            <p:nvPr/>
          </p:nvSpPr>
          <p:spPr bwMode="auto">
            <a:xfrm>
              <a:off x="4690" y="1842"/>
              <a:ext cx="54" cy="56"/>
            </a:xfrm>
            <a:prstGeom prst="ellipse">
              <a:avLst/>
            </a:prstGeom>
            <a:solidFill>
              <a:srgbClr val="FF0000"/>
            </a:solidFill>
            <a:ln w="7938">
              <a:solidFill>
                <a:srgbClr val="000000"/>
              </a:solidFill>
              <a:round/>
              <a:headEnd/>
              <a:tailEnd/>
            </a:ln>
          </p:spPr>
          <p:txBody>
            <a:bodyPr/>
            <a:lstStyle/>
            <a:p>
              <a:endParaRPr lang="en-GB"/>
            </a:p>
          </p:txBody>
        </p:sp>
        <p:sp>
          <p:nvSpPr>
            <p:cNvPr id="11303" name="Oval 39">
              <a:extLst>
                <a:ext uri="{FF2B5EF4-FFF2-40B4-BE49-F238E27FC236}">
                  <a16:creationId xmlns:a16="http://schemas.microsoft.com/office/drawing/2014/main" id="{F7670B54-1917-40A5-BED7-AC1A8B06CD43}"/>
                </a:ext>
              </a:extLst>
            </p:cNvPr>
            <p:cNvSpPr>
              <a:spLocks noChangeArrowheads="1"/>
            </p:cNvSpPr>
            <p:nvPr/>
          </p:nvSpPr>
          <p:spPr bwMode="auto">
            <a:xfrm>
              <a:off x="4242" y="2829"/>
              <a:ext cx="54" cy="56"/>
            </a:xfrm>
            <a:prstGeom prst="ellipse">
              <a:avLst/>
            </a:prstGeom>
            <a:solidFill>
              <a:srgbClr val="FF0000"/>
            </a:solidFill>
            <a:ln w="7938">
              <a:solidFill>
                <a:srgbClr val="000000"/>
              </a:solidFill>
              <a:round/>
              <a:headEnd/>
              <a:tailEnd/>
            </a:ln>
          </p:spPr>
          <p:txBody>
            <a:bodyPr/>
            <a:lstStyle/>
            <a:p>
              <a:endParaRPr lang="en-GB"/>
            </a:p>
          </p:txBody>
        </p:sp>
        <p:sp>
          <p:nvSpPr>
            <p:cNvPr id="11304" name="Oval 40">
              <a:extLst>
                <a:ext uri="{FF2B5EF4-FFF2-40B4-BE49-F238E27FC236}">
                  <a16:creationId xmlns:a16="http://schemas.microsoft.com/office/drawing/2014/main" id="{7F7142C5-4709-44E1-A8F0-95A7F3DD2DEF}"/>
                </a:ext>
              </a:extLst>
            </p:cNvPr>
            <p:cNvSpPr>
              <a:spLocks noChangeArrowheads="1"/>
            </p:cNvSpPr>
            <p:nvPr/>
          </p:nvSpPr>
          <p:spPr bwMode="auto">
            <a:xfrm>
              <a:off x="4002" y="1811"/>
              <a:ext cx="56" cy="57"/>
            </a:xfrm>
            <a:prstGeom prst="ellipse">
              <a:avLst/>
            </a:prstGeom>
            <a:solidFill>
              <a:srgbClr val="FF0000"/>
            </a:solidFill>
            <a:ln w="7938">
              <a:solidFill>
                <a:srgbClr val="000000"/>
              </a:solidFill>
              <a:round/>
              <a:headEnd/>
              <a:tailEnd/>
            </a:ln>
          </p:spPr>
          <p:txBody>
            <a:bodyPr/>
            <a:lstStyle/>
            <a:p>
              <a:endParaRPr lang="en-GB"/>
            </a:p>
          </p:txBody>
        </p:sp>
        <p:sp>
          <p:nvSpPr>
            <p:cNvPr id="11305" name="Oval 41">
              <a:extLst>
                <a:ext uri="{FF2B5EF4-FFF2-40B4-BE49-F238E27FC236}">
                  <a16:creationId xmlns:a16="http://schemas.microsoft.com/office/drawing/2014/main" id="{126BF05B-16D2-447D-B826-7B4FBE5CD368}"/>
                </a:ext>
              </a:extLst>
            </p:cNvPr>
            <p:cNvSpPr>
              <a:spLocks noChangeArrowheads="1"/>
            </p:cNvSpPr>
            <p:nvPr/>
          </p:nvSpPr>
          <p:spPr bwMode="auto">
            <a:xfrm>
              <a:off x="5077" y="1842"/>
              <a:ext cx="57" cy="56"/>
            </a:xfrm>
            <a:prstGeom prst="ellipse">
              <a:avLst/>
            </a:prstGeom>
            <a:solidFill>
              <a:srgbClr val="FF0000"/>
            </a:solidFill>
            <a:ln w="7938">
              <a:solidFill>
                <a:srgbClr val="000000"/>
              </a:solidFill>
              <a:round/>
              <a:headEnd/>
              <a:tailEnd/>
            </a:ln>
          </p:spPr>
          <p:txBody>
            <a:bodyPr/>
            <a:lstStyle/>
            <a:p>
              <a:endParaRPr lang="en-GB"/>
            </a:p>
          </p:txBody>
        </p:sp>
        <p:sp>
          <p:nvSpPr>
            <p:cNvPr id="11306" name="Oval 42">
              <a:extLst>
                <a:ext uri="{FF2B5EF4-FFF2-40B4-BE49-F238E27FC236}">
                  <a16:creationId xmlns:a16="http://schemas.microsoft.com/office/drawing/2014/main" id="{403832FB-3B90-4C5D-89F0-F0B8D286DE01}"/>
                </a:ext>
              </a:extLst>
            </p:cNvPr>
            <p:cNvSpPr>
              <a:spLocks noChangeArrowheads="1"/>
            </p:cNvSpPr>
            <p:nvPr/>
          </p:nvSpPr>
          <p:spPr bwMode="auto">
            <a:xfrm>
              <a:off x="5138" y="3008"/>
              <a:ext cx="57" cy="55"/>
            </a:xfrm>
            <a:prstGeom prst="ellipse">
              <a:avLst/>
            </a:prstGeom>
            <a:solidFill>
              <a:srgbClr val="FF0000"/>
            </a:solidFill>
            <a:ln w="7938">
              <a:solidFill>
                <a:srgbClr val="000000"/>
              </a:solidFill>
              <a:round/>
              <a:headEnd/>
              <a:tailEnd/>
            </a:ln>
          </p:spPr>
          <p:txBody>
            <a:bodyPr/>
            <a:lstStyle/>
            <a:p>
              <a:endParaRPr lang="en-GB"/>
            </a:p>
          </p:txBody>
        </p:sp>
        <p:sp>
          <p:nvSpPr>
            <p:cNvPr id="11307" name="Oval 43">
              <a:extLst>
                <a:ext uri="{FF2B5EF4-FFF2-40B4-BE49-F238E27FC236}">
                  <a16:creationId xmlns:a16="http://schemas.microsoft.com/office/drawing/2014/main" id="{C1FC326A-CFE5-4EE4-ABE6-F9D3ED348E7D}"/>
                </a:ext>
              </a:extLst>
            </p:cNvPr>
            <p:cNvSpPr>
              <a:spLocks noChangeArrowheads="1"/>
            </p:cNvSpPr>
            <p:nvPr/>
          </p:nvSpPr>
          <p:spPr bwMode="auto">
            <a:xfrm>
              <a:off x="4560" y="1584"/>
              <a:ext cx="57" cy="55"/>
            </a:xfrm>
            <a:prstGeom prst="ellipse">
              <a:avLst/>
            </a:prstGeom>
            <a:solidFill>
              <a:srgbClr val="FF0000"/>
            </a:solidFill>
            <a:ln w="7938">
              <a:solidFill>
                <a:srgbClr val="000000"/>
              </a:solidFill>
              <a:round/>
              <a:headEnd/>
              <a:tailEnd/>
            </a:ln>
          </p:spPr>
          <p:txBody>
            <a:bodyPr/>
            <a:lstStyle/>
            <a:p>
              <a:endParaRPr lang="en-GB"/>
            </a:p>
          </p:txBody>
        </p:sp>
        <p:sp>
          <p:nvSpPr>
            <p:cNvPr id="11308" name="Oval 44">
              <a:extLst>
                <a:ext uri="{FF2B5EF4-FFF2-40B4-BE49-F238E27FC236}">
                  <a16:creationId xmlns:a16="http://schemas.microsoft.com/office/drawing/2014/main" id="{9C5FB426-E371-4799-92D5-811529228D32}"/>
                </a:ext>
              </a:extLst>
            </p:cNvPr>
            <p:cNvSpPr>
              <a:spLocks noChangeArrowheads="1"/>
            </p:cNvSpPr>
            <p:nvPr/>
          </p:nvSpPr>
          <p:spPr bwMode="auto">
            <a:xfrm>
              <a:off x="3783" y="2352"/>
              <a:ext cx="57" cy="55"/>
            </a:xfrm>
            <a:prstGeom prst="ellipse">
              <a:avLst/>
            </a:prstGeom>
            <a:solidFill>
              <a:srgbClr val="FF0000"/>
            </a:solidFill>
            <a:ln w="7938">
              <a:solidFill>
                <a:srgbClr val="000000"/>
              </a:solidFill>
              <a:round/>
              <a:headEnd/>
              <a:tailEnd/>
            </a:ln>
          </p:spPr>
          <p:txBody>
            <a:bodyPr/>
            <a:lstStyle/>
            <a:p>
              <a:endParaRPr lang="en-GB"/>
            </a:p>
          </p:txBody>
        </p:sp>
        <p:sp>
          <p:nvSpPr>
            <p:cNvPr id="11309" name="Oval 45">
              <a:extLst>
                <a:ext uri="{FF2B5EF4-FFF2-40B4-BE49-F238E27FC236}">
                  <a16:creationId xmlns:a16="http://schemas.microsoft.com/office/drawing/2014/main" id="{58A9126B-CA94-4F50-B8EF-94054A8BECDE}"/>
                </a:ext>
              </a:extLst>
            </p:cNvPr>
            <p:cNvSpPr>
              <a:spLocks noChangeArrowheads="1"/>
            </p:cNvSpPr>
            <p:nvPr/>
          </p:nvSpPr>
          <p:spPr bwMode="auto">
            <a:xfrm>
              <a:off x="3936" y="2976"/>
              <a:ext cx="57" cy="55"/>
            </a:xfrm>
            <a:prstGeom prst="ellipse">
              <a:avLst/>
            </a:prstGeom>
            <a:solidFill>
              <a:srgbClr val="FF0000"/>
            </a:solidFill>
            <a:ln w="7938">
              <a:solidFill>
                <a:srgbClr val="000000"/>
              </a:solidFill>
              <a:round/>
              <a:headEnd/>
              <a:tailEnd/>
            </a:ln>
          </p:spPr>
          <p:txBody>
            <a:bodyPr/>
            <a:lstStyle/>
            <a:p>
              <a:endParaRPr lang="en-GB"/>
            </a:p>
          </p:txBody>
        </p:sp>
        <p:sp>
          <p:nvSpPr>
            <p:cNvPr id="11310" name="Oval 46">
              <a:extLst>
                <a:ext uri="{FF2B5EF4-FFF2-40B4-BE49-F238E27FC236}">
                  <a16:creationId xmlns:a16="http://schemas.microsoft.com/office/drawing/2014/main" id="{DD2E1147-4DF9-4605-89BE-391258FB4F4E}"/>
                </a:ext>
              </a:extLst>
            </p:cNvPr>
            <p:cNvSpPr>
              <a:spLocks noChangeArrowheads="1"/>
            </p:cNvSpPr>
            <p:nvPr/>
          </p:nvSpPr>
          <p:spPr bwMode="auto">
            <a:xfrm>
              <a:off x="5415" y="2448"/>
              <a:ext cx="57" cy="55"/>
            </a:xfrm>
            <a:prstGeom prst="ellipse">
              <a:avLst/>
            </a:prstGeom>
            <a:solidFill>
              <a:srgbClr val="FF0000"/>
            </a:solidFill>
            <a:ln w="7938">
              <a:solidFill>
                <a:srgbClr val="000000"/>
              </a:solidFill>
              <a:round/>
              <a:headEnd/>
              <a:tailEnd/>
            </a:ln>
          </p:spPr>
          <p:txBody>
            <a:bodyPr/>
            <a:lstStyle/>
            <a:p>
              <a:endParaRPr lang="en-GB"/>
            </a:p>
          </p:txBody>
        </p:sp>
      </p:grpSp>
      <p:sp>
        <p:nvSpPr>
          <p:cNvPr id="11311" name="Text Box 47">
            <a:extLst>
              <a:ext uri="{FF2B5EF4-FFF2-40B4-BE49-F238E27FC236}">
                <a16:creationId xmlns:a16="http://schemas.microsoft.com/office/drawing/2014/main" id="{27A00FD8-36F5-4E8E-9375-639D02BC1CB9}"/>
              </a:ext>
            </a:extLst>
          </p:cNvPr>
          <p:cNvSpPr txBox="1">
            <a:spLocks noChangeArrowheads="1"/>
          </p:cNvSpPr>
          <p:nvPr/>
        </p:nvSpPr>
        <p:spPr bwMode="auto">
          <a:xfrm>
            <a:off x="6400800" y="5334000"/>
            <a:ext cx="198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000" b="1"/>
              <a:t>a positive ion</a:t>
            </a:r>
            <a:endParaRPr lang="en-GB" altLang="en-US"/>
          </a:p>
        </p:txBody>
      </p:sp>
      <p:sp>
        <p:nvSpPr>
          <p:cNvPr id="11313" name="Text Box 49">
            <a:extLst>
              <a:ext uri="{FF2B5EF4-FFF2-40B4-BE49-F238E27FC236}">
                <a16:creationId xmlns:a16="http://schemas.microsoft.com/office/drawing/2014/main" id="{4A8EABF3-A4C0-4B14-94E3-A97CCDFD86CD}"/>
              </a:ext>
            </a:extLst>
          </p:cNvPr>
          <p:cNvSpPr txBox="1">
            <a:spLocks noChangeArrowheads="1"/>
          </p:cNvSpPr>
          <p:nvPr/>
        </p:nvSpPr>
        <p:spPr bwMode="auto">
          <a:xfrm>
            <a:off x="381000" y="228600"/>
            <a:ext cx="182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000" b="1"/>
              <a:t>a neutral atom</a:t>
            </a:r>
            <a:endParaRPr lang="en-GB"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499"/>
                                          </p:stCondLst>
                                        </p:cTn>
                                        <p:tgtEl>
                                          <p:spTgt spid="11267"/>
                                        </p:tgtEl>
                                        <p:attrNameLst>
                                          <p:attrName>style.visibility</p:attrName>
                                        </p:attrNameLst>
                                      </p:cBhvr>
                                      <p:to>
                                        <p:strVal val="visible"/>
                                      </p:to>
                                    </p:set>
                                    <p:anim to="" calcmode="lin" valueType="num">
                                      <p:cBhvr>
                                        <p:cTn id="7" dur="1" fill="hold"/>
                                        <p:tgtEl>
                                          <p:spTgt spid="11267"/>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1266"/>
                                        </p:tgtEl>
                                        <p:attrNameLst>
                                          <p:attrName>style.visibility</p:attrName>
                                        </p:attrNameLst>
                                      </p:cBhvr>
                                      <p:to>
                                        <p:strVal val="visible"/>
                                      </p:to>
                                    </p:set>
                                    <p:anim to="" calcmode="lin" valueType="num">
                                      <p:cBhvr>
                                        <p:cTn id="12" dur="1" fill="hold"/>
                                        <p:tgtEl>
                                          <p:spTgt spid="11266"/>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11268"/>
                                        </p:tgtEl>
                                        <p:attrNameLst>
                                          <p:attrName>style.visibility</p:attrName>
                                        </p:attrNameLst>
                                      </p:cBhvr>
                                      <p:to>
                                        <p:strVal val="visible"/>
                                      </p:to>
                                    </p:set>
                                    <p:anim to="" calcmode="lin" valueType="num">
                                      <p:cBhvr>
                                        <p:cTn id="17" dur="1" fill="hold"/>
                                        <p:tgtEl>
                                          <p:spTgt spid="11268"/>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499"/>
                                          </p:stCondLst>
                                        </p:cTn>
                                        <p:tgtEl>
                                          <p:spTgt spid="11314"/>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4" presetClass="entr" presetSubtype="0" fill="hold" grpId="0" nodeType="clickEffect">
                                  <p:stCondLst>
                                    <p:cond delay="0"/>
                                  </p:stCondLst>
                                  <p:childTnLst>
                                    <p:set>
                                      <p:cBhvr>
                                        <p:cTn id="25" dur="1" fill="hold">
                                          <p:stCondLst>
                                            <p:cond delay="499"/>
                                          </p:stCondLst>
                                        </p:cTn>
                                        <p:tgtEl>
                                          <p:spTgt spid="11269"/>
                                        </p:tgtEl>
                                        <p:attrNameLst>
                                          <p:attrName>style.visibility</p:attrName>
                                        </p:attrNameLst>
                                      </p:cBhvr>
                                      <p:to>
                                        <p:strVal val="visible"/>
                                      </p:to>
                                    </p:set>
                                    <p:anim to="" calcmode="lin" valueType="num">
                                      <p:cBhvr>
                                        <p:cTn id="26" dur="1" fill="hold"/>
                                        <p:tgtEl>
                                          <p:spTgt spid="11269"/>
                                        </p:tgtEl>
                                        <p:attrNameLst>
                                          <p:attrName/>
                                        </p:attrNameLst>
                                      </p:cBhvr>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4" presetClass="entr" presetSubtype="0" fill="hold" grpId="0" nodeType="clickEffect">
                                  <p:stCondLst>
                                    <p:cond delay="0"/>
                                  </p:stCondLst>
                                  <p:childTnLst>
                                    <p:set>
                                      <p:cBhvr>
                                        <p:cTn id="30" dur="1" fill="hold">
                                          <p:stCondLst>
                                            <p:cond delay="499"/>
                                          </p:stCondLst>
                                        </p:cTn>
                                        <p:tgtEl>
                                          <p:spTgt spid="11313"/>
                                        </p:tgtEl>
                                        <p:attrNameLst>
                                          <p:attrName>style.visibility</p:attrName>
                                        </p:attrNameLst>
                                      </p:cBhvr>
                                      <p:to>
                                        <p:strVal val="visible"/>
                                      </p:to>
                                    </p:set>
                                    <p:anim to="" calcmode="lin" valueType="num">
                                      <p:cBhvr>
                                        <p:cTn id="31" dur="1" fill="hold"/>
                                        <p:tgtEl>
                                          <p:spTgt spid="11313"/>
                                        </p:tgtEl>
                                        <p:attrNameLst>
                                          <p:attrName/>
                                        </p:attrNameLst>
                                      </p:cBhvr>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4" presetClass="entr" presetSubtype="0" fill="hold" grpId="0" nodeType="clickEffect">
                                  <p:stCondLst>
                                    <p:cond delay="0"/>
                                  </p:stCondLst>
                                  <p:childTnLst>
                                    <p:set>
                                      <p:cBhvr>
                                        <p:cTn id="35" dur="1" fill="hold">
                                          <p:stCondLst>
                                            <p:cond delay="499"/>
                                          </p:stCondLst>
                                        </p:cTn>
                                        <p:tgtEl>
                                          <p:spTgt spid="11311"/>
                                        </p:tgtEl>
                                        <p:attrNameLst>
                                          <p:attrName>style.visibility</p:attrName>
                                        </p:attrNameLst>
                                      </p:cBhvr>
                                      <p:to>
                                        <p:strVal val="visible"/>
                                      </p:to>
                                    </p:set>
                                    <p:anim to="" calcmode="lin" valueType="num">
                                      <p:cBhvr>
                                        <p:cTn id="36" dur="1" fill="hold"/>
                                        <p:tgtEl>
                                          <p:spTgt spid="113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utoUpdateAnimBg="0"/>
      <p:bldP spid="11268" grpId="0" autoUpdateAnimBg="0"/>
      <p:bldP spid="11269" grpId="0" autoUpdateAnimBg="0"/>
      <p:bldP spid="11311" grpId="0" autoUpdateAnimBg="0"/>
      <p:bldP spid="11313" grpId="0" autoUpdateAnimBg="0"/>
    </p:bld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B2B2B2"/>
    </a:folHlink>
  </a:clrScheme>
</a:themeOverride>
</file>

<file path=ppt/theme/themeOverride10.xml><?xml version="1.0" encoding="utf-8"?>
<a:themeOverride xmlns:a="http://schemas.openxmlformats.org/drawingml/2006/main">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FF00"/>
    </a:hlink>
    <a:folHlink>
      <a:srgbClr val="B2B2B2"/>
    </a:folHlink>
  </a:clrScheme>
</a:themeOverride>
</file>

<file path=ppt/theme/themeOverride2.xml><?xml version="1.0" encoding="utf-8"?>
<a:themeOverride xmlns:a="http://schemas.openxmlformats.org/drawingml/2006/main">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B2B2B2"/>
    </a:folHlink>
  </a:clrScheme>
</a:themeOverride>
</file>

<file path=ppt/theme/themeOverride3.xml><?xml version="1.0" encoding="utf-8"?>
<a:themeOverride xmlns:a="http://schemas.openxmlformats.org/drawingml/2006/main">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FF00"/>
    </a:hlink>
    <a:folHlink>
      <a:srgbClr val="B2B2B2"/>
    </a:folHlink>
  </a:clrScheme>
</a:themeOverride>
</file>

<file path=ppt/theme/themeOverride4.xml><?xml version="1.0" encoding="utf-8"?>
<a:themeOverride xmlns:a="http://schemas.openxmlformats.org/drawingml/2006/main">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FF00"/>
    </a:hlink>
    <a:folHlink>
      <a:srgbClr val="B2B2B2"/>
    </a:folHlink>
  </a:clrScheme>
</a:themeOverride>
</file>

<file path=ppt/theme/themeOverride5.xml><?xml version="1.0" encoding="utf-8"?>
<a:themeOverride xmlns:a="http://schemas.openxmlformats.org/drawingml/2006/main">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FF00"/>
    </a:hlink>
    <a:folHlink>
      <a:srgbClr val="B2B2B2"/>
    </a:folHlink>
  </a:clrScheme>
</a:themeOverride>
</file>

<file path=ppt/theme/themeOverride6.xml><?xml version="1.0" encoding="utf-8"?>
<a:themeOverride xmlns:a="http://schemas.openxmlformats.org/drawingml/2006/main">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FF00"/>
    </a:hlink>
    <a:folHlink>
      <a:srgbClr val="B2B2B2"/>
    </a:folHlink>
  </a:clrScheme>
</a:themeOverride>
</file>

<file path=ppt/theme/themeOverride7.xml><?xml version="1.0" encoding="utf-8"?>
<a:themeOverride xmlns:a="http://schemas.openxmlformats.org/drawingml/2006/main">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FF00"/>
    </a:hlink>
    <a:folHlink>
      <a:srgbClr val="B2B2B2"/>
    </a:folHlink>
  </a:clrScheme>
</a:themeOverride>
</file>

<file path=ppt/theme/themeOverride8.xml><?xml version="1.0" encoding="utf-8"?>
<a:themeOverride xmlns:a="http://schemas.openxmlformats.org/drawingml/2006/main">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FF00"/>
    </a:hlink>
    <a:folHlink>
      <a:srgbClr val="B2B2B2"/>
    </a:folHlink>
  </a:clrScheme>
</a:themeOverride>
</file>

<file path=ppt/theme/themeOverride9.xml><?xml version="1.0" encoding="utf-8"?>
<a:themeOverride xmlns:a="http://schemas.openxmlformats.org/drawingml/2006/main">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FF00"/>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674</TotalTime>
  <Words>2383</Words>
  <Application>Microsoft Office PowerPoint</Application>
  <PresentationFormat>On-screen Show (4:3)</PresentationFormat>
  <Paragraphs>272</Paragraphs>
  <Slides>47</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5</vt:i4>
      </vt:variant>
      <vt:variant>
        <vt:lpstr>Slide Titles</vt:lpstr>
      </vt:variant>
      <vt:variant>
        <vt:i4>47</vt:i4>
      </vt:variant>
    </vt:vector>
  </HeadingPairs>
  <TitlesOfParts>
    <vt:vector size="56" baseType="lpstr">
      <vt:lpstr>Times New Roman</vt:lpstr>
      <vt:lpstr>Tempus Sans ITC</vt:lpstr>
      <vt:lpstr>Symbol</vt:lpstr>
      <vt:lpstr>Blank Presentation</vt:lpstr>
      <vt:lpstr>Microsoft Equation 3.0</vt:lpstr>
      <vt:lpstr>Microsoft Word Document</vt:lpstr>
      <vt:lpstr>Microsoft Clip Gallery</vt:lpstr>
      <vt:lpstr>Microsoft Excel Worksheet</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st</dc:creator>
  <cp:lastModifiedBy>Mrs Hargreaves</cp:lastModifiedBy>
  <cp:revision>16</cp:revision>
  <cp:lastPrinted>2001-01-04T15:56:05Z</cp:lastPrinted>
  <dcterms:created xsi:type="dcterms:W3CDTF">2000-12-14T20:55:01Z</dcterms:created>
  <dcterms:modified xsi:type="dcterms:W3CDTF">2020-06-09T09:27:35Z</dcterms:modified>
</cp:coreProperties>
</file>