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84" r:id="rId2"/>
    <p:sldId id="377" r:id="rId3"/>
    <p:sldId id="378" r:id="rId4"/>
    <p:sldId id="379" r:id="rId5"/>
    <p:sldId id="380" r:id="rId6"/>
    <p:sldId id="381" r:id="rId7"/>
    <p:sldId id="38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9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7C7FDE5-D7A3-4FC5-AF21-7069A7C69B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5B93D53-007A-4EB9-8AF3-F319FEDF466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C58099DF-2401-44AD-8A9F-E21D5592D9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DC6F1F10-3586-4D55-A361-AFA790E5F31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502E587-0F89-4A94-8BFC-C7A32B29AB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5F38267-B74B-4BD1-89E8-86E6148897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6A0D5E8-0538-4D69-83F7-FFD0D97582E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AAB0E976-5EEC-43BE-8911-A3681058541E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E7EE940-9726-49D0-B995-81EAE87B889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245F8B47-5DA0-4524-8DAA-5E5939CF6CE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BB885F8A-4C48-4998-9E65-ACE830D528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9A99EE4-2A97-4A8B-BA09-E5476126F65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20B0477-5864-4495-B117-DEA17F9F09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68B99-631D-4A3D-8681-C17F9C18B5F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9F5F5FBF-0D29-4482-B368-C111665E78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34646E49-C61D-4DDD-93DA-81A8C3D84D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768D14-A9FE-4354-AA74-ADD1351FBB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26A002-9840-43E9-AFFC-C5E61D8A7F6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1298" name="Rectangle 2">
            <a:extLst>
              <a:ext uri="{FF2B5EF4-FFF2-40B4-BE49-F238E27FC236}">
                <a16:creationId xmlns:a16="http://schemas.microsoft.com/office/drawing/2014/main" id="{9AD9A4A3-1EBA-498F-9D6C-C33478169DE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>
            <a:extLst>
              <a:ext uri="{FF2B5EF4-FFF2-40B4-BE49-F238E27FC236}">
                <a16:creationId xmlns:a16="http://schemas.microsoft.com/office/drawing/2014/main" id="{954FB283-BE99-4CA4-AFB1-F2973A1EA7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F0D6AF-C395-4B6A-B068-3C12875A7C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91A7FC-3A96-478C-BC42-78E05B8DF8A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13346" name="Rectangle 2">
            <a:extLst>
              <a:ext uri="{FF2B5EF4-FFF2-40B4-BE49-F238E27FC236}">
                <a16:creationId xmlns:a16="http://schemas.microsoft.com/office/drawing/2014/main" id="{B7D52C24-27BC-401C-A741-256B3505AE8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>
            <a:extLst>
              <a:ext uri="{FF2B5EF4-FFF2-40B4-BE49-F238E27FC236}">
                <a16:creationId xmlns:a16="http://schemas.microsoft.com/office/drawing/2014/main" id="{469208AB-7F49-4C93-BA94-91FE73466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F11D652-7DFF-4D4A-B533-1081F3CFA5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59E15A-444E-44FC-9F9C-6BAEE95D796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15394" name="Rectangle 2">
            <a:extLst>
              <a:ext uri="{FF2B5EF4-FFF2-40B4-BE49-F238E27FC236}">
                <a16:creationId xmlns:a16="http://schemas.microsoft.com/office/drawing/2014/main" id="{7B91002B-0AAC-4019-AEE6-1387BC1841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>
            <a:extLst>
              <a:ext uri="{FF2B5EF4-FFF2-40B4-BE49-F238E27FC236}">
                <a16:creationId xmlns:a16="http://schemas.microsoft.com/office/drawing/2014/main" id="{23E026D5-CF93-48DB-93A0-89575F44DC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B68CC41-9549-4D98-8FD5-AC277E939B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236F19-0784-4F2D-B91A-83E5CE98A5E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0B97E3C7-31BB-4CAB-9CDA-F672A286C16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32A5272D-2D23-4641-9218-C449C5F076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B2A1E6-EAF7-4B64-B857-4CE02C2A81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5A8AC0-64CC-4EEA-B93F-5573F3711B5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19490" name="Rectangle 2">
            <a:extLst>
              <a:ext uri="{FF2B5EF4-FFF2-40B4-BE49-F238E27FC236}">
                <a16:creationId xmlns:a16="http://schemas.microsoft.com/office/drawing/2014/main" id="{773F8D24-BBEF-4D73-9100-611BE4F3C50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>
            <a:extLst>
              <a:ext uri="{FF2B5EF4-FFF2-40B4-BE49-F238E27FC236}">
                <a16:creationId xmlns:a16="http://schemas.microsoft.com/office/drawing/2014/main" id="{E6BC6EB4-5ED1-4700-A682-88F60179D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A67F8F-361A-4A25-8241-B2EE265682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1055DF-F6FC-4215-884D-98568E849C4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21538" name="Rectangle 2">
            <a:extLst>
              <a:ext uri="{FF2B5EF4-FFF2-40B4-BE49-F238E27FC236}">
                <a16:creationId xmlns:a16="http://schemas.microsoft.com/office/drawing/2014/main" id="{08AD68F3-5D9D-41A9-8199-91AD76F577E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>
            <a:extLst>
              <a:ext uri="{FF2B5EF4-FFF2-40B4-BE49-F238E27FC236}">
                <a16:creationId xmlns:a16="http://schemas.microsoft.com/office/drawing/2014/main" id="{406FDB35-ED67-4B20-A9BD-80BA9B1D3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1ACB7B4C-846C-49E0-AFAC-4A8BBB7D794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BB78FC7E-70C5-44D5-9518-9768F31D66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72845CA3-7B5F-453F-9B79-193AE5B1E8A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F25B93BA-29D4-45C3-A707-CCC8F6FB115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BC9A739D-BFB5-446E-B2E7-0D164E4D25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812BCF56-8C62-41E6-BE99-705EBFB827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83EF6A6B-83CE-42A7-83DA-5DBDCDCA7331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14633218-A633-443D-84B8-B65EF3CA94D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CE502140-B6C6-4BD9-B9CA-44B8C3A27C95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8EA7C88D-15D0-4D0E-A080-B2AFCED410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B6A11E85-45C7-4548-9D5B-C559A2C392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85147A9D-E0C0-4A80-BF8E-A494BE27C4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32D7123F-7EC9-49B6-AF56-0ADE4EB79A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A03671AE-CAB8-4D72-B7F7-A70F0B9DA1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523BB25D-5EE9-4FB7-93C2-1A845260748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EBA9B-653E-4F20-B255-8C155042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8B804-DE73-459F-A6F4-41317AAE0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A8650-766C-4FFD-9D26-559F390EB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1C6BF-F511-4D1C-AD47-2E39EE50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8C257-F295-42DB-9C88-398DD34E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8C3DBA-5726-4843-A077-23D075916A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53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9E5B38-4839-4985-A8AB-1A49B3E69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1FAB6B-7BE9-4A98-9D8A-B1A76B5D1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23E9F-8E1B-46E3-B53E-B1F2C0C0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C8574-AF5D-4CFC-88B5-60EAD38B4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11935-B6CC-40D3-92E3-AAF074A5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0CC5E-98E2-4496-B24F-65CDAC247C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03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B752-3754-489A-819B-15672B7EB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BA28C-7782-40E9-9D94-12579DC2B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D75CB-B2BD-48B4-84EC-B37B0FA8D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E6C2F-96B0-48EA-9AE9-DD46C4B7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1F18D-67BC-47E7-B814-21ACAD5B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7DF5A-0AB6-485B-A19F-76BE8A8F9A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750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A1BE3-A9FA-4430-84AA-80CD54AEC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FB4F6-AE67-48E5-8547-89FF1F5D3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C1B3D-D699-4744-93D0-5CBD43B3E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AA8E0-3BF0-492D-A12E-22FB92FD3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93972-C23A-4B56-B805-2727AAA7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2CB91-4F69-4518-B40F-95B827ECAD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35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5F401-5202-4F2D-8C11-CDA6D6CD7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6BAE9-CE6F-4B37-9B0A-97B270936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42BDAC-23A4-4DB7-AF52-7C1AC080D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53C6A-7044-48D5-9462-60655223D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A4B38-C02A-4DF3-A482-FF6568A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19868-6786-40A8-82B1-FFE6609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01AA6-0D22-457E-AFF6-3CDCA9AFCC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800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DF6A9-1641-4051-A838-F22BBE7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E67BF-6787-40FC-BB7D-820614492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7FBCF-420F-490D-85CB-348F034BC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53004-51C4-424D-BDBA-50BF3CDE5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FD109A-4013-40B7-ACE4-E4A9FA1D9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A8E60B-A2A4-4C4B-A03C-4F1A50E7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6B5AD5-F45A-4024-A012-203DB78B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68B1C4-7CDF-4663-B9A6-52DB3ADA9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BCD56-239D-4E09-828A-C2F2EF412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89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71CFF-3AA5-4858-B7AC-50606CF6C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E2D79E-4A95-498F-A6D2-C8D859B31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8AE81-A0F1-4C55-BF9B-E8E1B8E1C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8DC54-E614-4EE1-B50B-41FBE939C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DEEB86-9C51-420F-A892-C39753F5C0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1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1157C3-8BA6-4AAF-8236-299B54A83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1BEBA-D7BB-4FD9-8E37-325B0A3B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7C03-9D5C-4BE2-A99D-170C3F00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A4A57-CFAB-42CB-89E1-9C45291886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65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66B26-5B44-4F15-8A2C-527B5B09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C69C6-3A11-40F8-82CE-F77FFDCA8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7642E-1113-4E2E-A3FE-43B4CEE4A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C95C0-39F8-4AD0-877E-277700BB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F340F-D969-4C16-9CD7-438C8C109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DF6BC-941D-461C-8891-50198E6D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B319A-FE0A-41DE-93D2-FCE1482D02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041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641E-F6B2-4649-A0B7-3FFABBF8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14B603-9663-4BB9-9316-EC69FCEE9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F9C018-23F0-4917-8B4B-715946B5B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D2060D-5AD7-4F1E-A45C-AE87D98DA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AB7F-96D7-4C57-BFF9-AD84BE81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CE740-96C1-40C8-AAEF-F5E46B6B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A3652-365E-490F-AC7F-4901D79BE5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66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560D5849-6992-4ED6-869D-0D0B99669FE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7C11A610-AFEB-4B2E-8FC2-995FB0877C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A006FA8E-E503-4004-A968-3A9A0AD1C02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39FB3800-3E55-49A7-904D-5786FF14AD3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87519005-4827-45E4-9EDF-4ACE1A53ED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AB9C506F-0EC2-4F39-B9F8-ACB74D81FC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90EC5063-C166-43BB-AA2F-4384A93FD8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33386EA1-32AF-41D2-B2E1-9D10648E30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217D5A03-3DC8-48ED-BC09-79E114545D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EBA6C22C-2DEF-48FA-A391-1EAC57FF5E2C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19D171A3-0893-4AB1-AEF5-258EE4256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00E38FC3-EFFC-4BCB-9868-3036A0FBAE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B5A2459A-A76A-4E11-8CBB-2B17051118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11912B8E-92AB-4374-B5B5-3E9C3EC88C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75E98166-B4A9-4151-BC8A-CD2C674ABAC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7E5B9944-B4FA-444E-A9A5-2B97247FADA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6.wav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image" Target="../media/image5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4.bin"/><Relationship Id="rId4" Type="http://schemas.openxmlformats.org/officeDocument/2006/relationships/audio" Target="../media/audio4.wav"/><Relationship Id="rId9" Type="http://schemas.openxmlformats.org/officeDocument/2006/relationships/image" Target="../media/image4.wmf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9.wav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8.wav"/><Relationship Id="rId11" Type="http://schemas.openxmlformats.org/officeDocument/2006/relationships/image" Target="../media/image7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7.bin"/><Relationship Id="rId4" Type="http://schemas.openxmlformats.org/officeDocument/2006/relationships/audio" Target="../media/audio7.wav"/><Relationship Id="rId9" Type="http://schemas.openxmlformats.org/officeDocument/2006/relationships/image" Target="../media/image4.wmf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1.wav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5.wav"/><Relationship Id="rId11" Type="http://schemas.openxmlformats.org/officeDocument/2006/relationships/image" Target="../media/image9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10.bin"/><Relationship Id="rId4" Type="http://schemas.openxmlformats.org/officeDocument/2006/relationships/audio" Target="../media/audio10.wav"/><Relationship Id="rId9" Type="http://schemas.openxmlformats.org/officeDocument/2006/relationships/image" Target="../media/image4.wmf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13.wav"/><Relationship Id="rId11" Type="http://schemas.openxmlformats.org/officeDocument/2006/relationships/slide" Target="slide1.xml"/><Relationship Id="rId5" Type="http://schemas.openxmlformats.org/officeDocument/2006/relationships/audio" Target="../media/audio2.wav"/><Relationship Id="rId10" Type="http://schemas.openxmlformats.org/officeDocument/2006/relationships/image" Target="../media/image10.wmf"/><Relationship Id="rId4" Type="http://schemas.openxmlformats.org/officeDocument/2006/relationships/audio" Target="../media/audio12.wav"/><Relationship Id="rId9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17.wav"/><Relationship Id="rId12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16.wav"/><Relationship Id="rId11" Type="http://schemas.openxmlformats.org/officeDocument/2006/relationships/image" Target="../media/image12.wmf"/><Relationship Id="rId5" Type="http://schemas.openxmlformats.org/officeDocument/2006/relationships/audio" Target="../media/audio15.wav"/><Relationship Id="rId10" Type="http://schemas.openxmlformats.org/officeDocument/2006/relationships/oleObject" Target="../embeddings/oleObject15.bin"/><Relationship Id="rId4" Type="http://schemas.openxmlformats.org/officeDocument/2006/relationships/audio" Target="../media/audio14.wav"/><Relationship Id="rId9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18A932DF-28EA-4C72-8923-1864A9D82B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3187" name="Text Box 3">
            <a:extLst>
              <a:ext uri="{FF2B5EF4-FFF2-40B4-BE49-F238E27FC236}">
                <a16:creationId xmlns:a16="http://schemas.microsoft.com/office/drawing/2014/main" id="{8E7B446A-9111-410B-AF35-1AD22D15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3188" name="Text Box 4">
            <a:extLst>
              <a:ext uri="{FF2B5EF4-FFF2-40B4-BE49-F238E27FC236}">
                <a16:creationId xmlns:a16="http://schemas.microsoft.com/office/drawing/2014/main" id="{0A32D164-9A38-4095-9336-2E5982F6A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93,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94,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95,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96,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97,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98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3189" name="Text Box 5">
            <a:extLst>
              <a:ext uri="{FF2B5EF4-FFF2-40B4-BE49-F238E27FC236}">
                <a16:creationId xmlns:a16="http://schemas.microsoft.com/office/drawing/2014/main" id="{BE494205-6824-4279-B448-7AD795F85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Work and energy</a:t>
            </a:r>
          </a:p>
        </p:txBody>
      </p:sp>
      <p:sp>
        <p:nvSpPr>
          <p:cNvPr id="93194" name="Text Box 10">
            <a:extLst>
              <a:ext uri="{FF2B5EF4-FFF2-40B4-BE49-F238E27FC236}">
                <a16:creationId xmlns:a16="http://schemas.microsoft.com/office/drawing/2014/main" id="{8C215BA2-5859-4B77-82A3-FE334AB9D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>
            <a:extLst>
              <a:ext uri="{FF2B5EF4-FFF2-40B4-BE49-F238E27FC236}">
                <a16:creationId xmlns:a16="http://schemas.microsoft.com/office/drawing/2014/main" id="{CD41B984-9727-4E3E-B180-31C0734F2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10275" name="Text Box 3">
            <a:extLst>
              <a:ext uri="{FF2B5EF4-FFF2-40B4-BE49-F238E27FC236}">
                <a16:creationId xmlns:a16="http://schemas.microsoft.com/office/drawing/2014/main" id="{9B77683C-1AFE-428E-82C5-526EB1E94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10276" name="Text Box 4">
            <a:extLst>
              <a:ext uri="{FF2B5EF4-FFF2-40B4-BE49-F238E27FC236}">
                <a16:creationId xmlns:a16="http://schemas.microsoft.com/office/drawing/2014/main" id="{A638056E-D39E-4C0C-B6BB-32D5724A7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locomotive exerts a pull of 10000 N to pull a train a distance of 400 m. How much work is done?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1027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F2EF958-29E7-45CE-B436-7CA06D5CF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0278" name="Rectangle 6">
            <a:extLst>
              <a:ext uri="{FF2B5EF4-FFF2-40B4-BE49-F238E27FC236}">
                <a16:creationId xmlns:a16="http://schemas.microsoft.com/office/drawing/2014/main" id="{D9C0B3B1-956F-4A27-B976-7E43A6EC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10279" name="Text Box 7">
            <a:extLst>
              <a:ext uri="{FF2B5EF4-FFF2-40B4-BE49-F238E27FC236}">
                <a16:creationId xmlns:a16="http://schemas.microsoft.com/office/drawing/2014/main" id="{1D70EF48-E798-4C83-A780-C1497169D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10280" name="Rectangle 8">
            <a:extLst>
              <a:ext uri="{FF2B5EF4-FFF2-40B4-BE49-F238E27FC236}">
                <a16:creationId xmlns:a16="http://schemas.microsoft.com/office/drawing/2014/main" id="{F7D0FEA9-FEA3-477D-A9F0-A9BC1808C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93</a:t>
            </a:r>
            <a:endParaRPr lang="en-US" altLang="en-US"/>
          </a:p>
        </p:txBody>
      </p:sp>
      <p:sp>
        <p:nvSpPr>
          <p:cNvPr id="310281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B692BFBA-E5E6-4A1C-A71F-66DB76442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10287" name="Object 15">
            <a:extLst>
              <a:ext uri="{FF2B5EF4-FFF2-40B4-BE49-F238E27FC236}">
                <a16:creationId xmlns:a16="http://schemas.microsoft.com/office/drawing/2014/main" id="{6CD47FE9-F1F1-4364-AC37-98EDF5EE8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89" name="Equation" r:id="rId8" imgW="1333440" imgH="380880" progId="Equation.3">
                  <p:embed/>
                </p:oleObj>
              </mc:Choice>
              <mc:Fallback>
                <p:oleObj name="Equation" r:id="rId8" imgW="1333440" imgH="3808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0288" name="Object 16">
            <a:extLst>
              <a:ext uri="{FF2B5EF4-FFF2-40B4-BE49-F238E27FC236}">
                <a16:creationId xmlns:a16="http://schemas.microsoft.com/office/drawing/2014/main" id="{4FE9305D-0EC0-4022-8059-9204BC5521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191000"/>
          <a:ext cx="3441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90" name="Equation" r:id="rId10" imgW="3441600" imgH="888840" progId="Equation.3">
                  <p:embed/>
                </p:oleObj>
              </mc:Choice>
              <mc:Fallback>
                <p:oleObj name="Equation" r:id="rId10" imgW="3441600" imgH="8888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191000"/>
                        <a:ext cx="3441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10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0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0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0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02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5" grpId="0" autoUpdateAnimBg="0"/>
      <p:bldP spid="31027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>
            <a:extLst>
              <a:ext uri="{FF2B5EF4-FFF2-40B4-BE49-F238E27FC236}">
                <a16:creationId xmlns:a16="http://schemas.microsoft.com/office/drawing/2014/main" id="{7406CBA7-8364-4D55-B4F1-A9F8034E2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12323" name="Text Box 3">
            <a:extLst>
              <a:ext uri="{FF2B5EF4-FFF2-40B4-BE49-F238E27FC236}">
                <a16:creationId xmlns:a16="http://schemas.microsoft.com/office/drawing/2014/main" id="{223B9CB5-7A6F-41ED-9ADB-09713B850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12324" name="Text Box 4">
            <a:extLst>
              <a:ext uri="{FF2B5EF4-FFF2-40B4-BE49-F238E27FC236}">
                <a16:creationId xmlns:a16="http://schemas.microsoft.com/office/drawing/2014/main" id="{E5FCD960-9EA7-41F2-B1CF-950AAC9AE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gardener does 1200 J pushing a wheelbarrow with a force of 100 N. How far did she push the barrow?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1232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750AB54-836B-4DE3-8719-39080EA2B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2326" name="Rectangle 6">
            <a:extLst>
              <a:ext uri="{FF2B5EF4-FFF2-40B4-BE49-F238E27FC236}">
                <a16:creationId xmlns:a16="http://schemas.microsoft.com/office/drawing/2014/main" id="{4A2A02E0-042B-46CD-8E0B-A4ECECFC3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12327" name="Text Box 7">
            <a:extLst>
              <a:ext uri="{FF2B5EF4-FFF2-40B4-BE49-F238E27FC236}">
                <a16:creationId xmlns:a16="http://schemas.microsoft.com/office/drawing/2014/main" id="{02449D20-7732-4400-BF88-ABE0CC3BB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12328" name="Rectangle 8">
            <a:extLst>
              <a:ext uri="{FF2B5EF4-FFF2-40B4-BE49-F238E27FC236}">
                <a16:creationId xmlns:a16="http://schemas.microsoft.com/office/drawing/2014/main" id="{CDA9F84E-C9CD-4C83-B8EE-B0368A7D0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94</a:t>
            </a:r>
            <a:endParaRPr lang="en-US" altLang="en-US"/>
          </a:p>
        </p:txBody>
      </p:sp>
      <p:sp>
        <p:nvSpPr>
          <p:cNvPr id="31233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E74AB0B-EC2B-4D16-970E-6869618A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12331" name="Object 11">
            <a:extLst>
              <a:ext uri="{FF2B5EF4-FFF2-40B4-BE49-F238E27FC236}">
                <a16:creationId xmlns:a16="http://schemas.microsoft.com/office/drawing/2014/main" id="{8E3EBB16-8455-417C-8E77-6B911F85BA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35" name="Equation" r:id="rId8" imgW="1333440" imgH="380880" progId="Equation.3">
                  <p:embed/>
                </p:oleObj>
              </mc:Choice>
              <mc:Fallback>
                <p:oleObj name="Equation" r:id="rId8" imgW="133344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2332" name="Object 12">
            <a:extLst>
              <a:ext uri="{FF2B5EF4-FFF2-40B4-BE49-F238E27FC236}">
                <a16:creationId xmlns:a16="http://schemas.microsoft.com/office/drawing/2014/main" id="{A5468069-E8F4-4F8D-AC0A-D9F6FD5753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5029200"/>
          <a:ext cx="10795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36" name="Equation" r:id="rId10" imgW="1079280" imgH="1168200" progId="Equation.3">
                  <p:embed/>
                </p:oleObj>
              </mc:Choice>
              <mc:Fallback>
                <p:oleObj name="Equation" r:id="rId10" imgW="1079280" imgH="1168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029200"/>
                        <a:ext cx="10795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2333" name="Object 13">
            <a:extLst>
              <a:ext uri="{FF2B5EF4-FFF2-40B4-BE49-F238E27FC236}">
                <a16:creationId xmlns:a16="http://schemas.microsoft.com/office/drawing/2014/main" id="{88BB7776-B93D-4989-9C1D-35F8CD69E8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4191000"/>
          <a:ext cx="8509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37" name="Equation" r:id="rId12" imgW="850680" imgH="723600" progId="Equation.3">
                  <p:embed/>
                </p:oleObj>
              </mc:Choice>
              <mc:Fallback>
                <p:oleObj name="Equation" r:id="rId12" imgW="850680" imgH="723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191000"/>
                        <a:ext cx="8509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334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2CC14A52-44FB-4BED-BEE6-30428FECD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2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2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2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3" grpId="0" autoUpdateAnimBg="0"/>
      <p:bldP spid="3123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>
            <a:extLst>
              <a:ext uri="{FF2B5EF4-FFF2-40B4-BE49-F238E27FC236}">
                <a16:creationId xmlns:a16="http://schemas.microsoft.com/office/drawing/2014/main" id="{8239006D-95D9-4719-B663-4C152EA8A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14371" name="Text Box 3">
            <a:extLst>
              <a:ext uri="{FF2B5EF4-FFF2-40B4-BE49-F238E27FC236}">
                <a16:creationId xmlns:a16="http://schemas.microsoft.com/office/drawing/2014/main" id="{D6B4973D-28D3-41F1-AC1C-A1BB7B206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14372" name="Text Box 4">
            <a:extLst>
              <a:ext uri="{FF2B5EF4-FFF2-40B4-BE49-F238E27FC236}">
                <a16:creationId xmlns:a16="http://schemas.microsoft.com/office/drawing/2014/main" id="{DCD961A5-1B16-4F5F-9077-37E287558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man uses up 1000 J by pulling a heavy load for 20 m. What force did he use?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1437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7ACE287-A79A-41F3-8545-F6B6166E9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4374" name="Rectangle 6">
            <a:extLst>
              <a:ext uri="{FF2B5EF4-FFF2-40B4-BE49-F238E27FC236}">
                <a16:creationId xmlns:a16="http://schemas.microsoft.com/office/drawing/2014/main" id="{7759B791-89E3-4962-A8D5-99D6A2D65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14375" name="Text Box 7">
            <a:extLst>
              <a:ext uri="{FF2B5EF4-FFF2-40B4-BE49-F238E27FC236}">
                <a16:creationId xmlns:a16="http://schemas.microsoft.com/office/drawing/2014/main" id="{B120D3B6-D45B-48BC-933A-4737EB5BE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14376" name="Rectangle 8">
            <a:extLst>
              <a:ext uri="{FF2B5EF4-FFF2-40B4-BE49-F238E27FC236}">
                <a16:creationId xmlns:a16="http://schemas.microsoft.com/office/drawing/2014/main" id="{64D875C2-61A6-45CD-B2E2-60327501F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95</a:t>
            </a:r>
            <a:endParaRPr lang="en-US" altLang="en-US"/>
          </a:p>
        </p:txBody>
      </p:sp>
      <p:sp>
        <p:nvSpPr>
          <p:cNvPr id="31437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8ACA7F1-2C56-4F20-A697-F663EC9D4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14381" name="Object 13">
            <a:extLst>
              <a:ext uri="{FF2B5EF4-FFF2-40B4-BE49-F238E27FC236}">
                <a16:creationId xmlns:a16="http://schemas.microsoft.com/office/drawing/2014/main" id="{7558D743-9EAA-4D77-82D1-D2EABB48CE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85" name="Equation" r:id="rId8" imgW="1333440" imgH="380880" progId="Equation.3">
                  <p:embed/>
                </p:oleObj>
              </mc:Choice>
              <mc:Fallback>
                <p:oleObj name="Equation" r:id="rId8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4382" name="Object 14">
            <a:extLst>
              <a:ext uri="{FF2B5EF4-FFF2-40B4-BE49-F238E27FC236}">
                <a16:creationId xmlns:a16="http://schemas.microsoft.com/office/drawing/2014/main" id="{1F8EE621-0CF8-4FB9-836C-E4279A77FE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6450" y="5029200"/>
          <a:ext cx="11938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86" name="Equation" r:id="rId10" imgW="1193760" imgH="1168200" progId="Equation.3">
                  <p:embed/>
                </p:oleObj>
              </mc:Choice>
              <mc:Fallback>
                <p:oleObj name="Equation" r:id="rId10" imgW="119376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5029200"/>
                        <a:ext cx="11938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4383" name="Object 15">
            <a:extLst>
              <a:ext uri="{FF2B5EF4-FFF2-40B4-BE49-F238E27FC236}">
                <a16:creationId xmlns:a16="http://schemas.microsoft.com/office/drawing/2014/main" id="{603AA3CB-38D8-4A57-9085-4C7C91F7FE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000" y="4191000"/>
          <a:ext cx="9525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87" name="Equation" r:id="rId12" imgW="952200" imgH="723600" progId="Equation.3">
                  <p:embed/>
                </p:oleObj>
              </mc:Choice>
              <mc:Fallback>
                <p:oleObj name="Equation" r:id="rId12" imgW="95220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4191000"/>
                        <a:ext cx="9525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4384" name="AutoShape 16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27214399-B7CC-46BB-801D-84D7DB3FE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143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4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4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43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43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4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1" grpId="0" autoUpdateAnimBg="0"/>
      <p:bldP spid="31437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8540022B-F042-4B76-94A3-C5565EEFC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16419" name="Text Box 3">
            <a:extLst>
              <a:ext uri="{FF2B5EF4-FFF2-40B4-BE49-F238E27FC236}">
                <a16:creationId xmlns:a16="http://schemas.microsoft.com/office/drawing/2014/main" id="{480B20C5-F049-4FDB-B8CA-E0719DF20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16420" name="Text Box 4">
            <a:extLst>
              <a:ext uri="{FF2B5EF4-FFF2-40B4-BE49-F238E27FC236}">
                <a16:creationId xmlns:a16="http://schemas.microsoft.com/office/drawing/2014/main" id="{0D755E0C-AC90-4B78-BC57-4DA15A38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girl pushes her bike with a force of 80 N and uses up 4000 J of energy. How far did she push her bike?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1642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CBF14A6-9011-410E-A46B-C65F92F8C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6422" name="Rectangle 6">
            <a:extLst>
              <a:ext uri="{FF2B5EF4-FFF2-40B4-BE49-F238E27FC236}">
                <a16:creationId xmlns:a16="http://schemas.microsoft.com/office/drawing/2014/main" id="{96099729-05DB-4D9A-A10F-74A8617EA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16423" name="Text Box 7">
            <a:extLst>
              <a:ext uri="{FF2B5EF4-FFF2-40B4-BE49-F238E27FC236}">
                <a16:creationId xmlns:a16="http://schemas.microsoft.com/office/drawing/2014/main" id="{C731EB96-F018-49CF-84DA-9F5EFA726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9AC34D6-11F5-4F89-8F39-26BA86C97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96</a:t>
            </a:r>
            <a:endParaRPr lang="en-US" altLang="en-US"/>
          </a:p>
        </p:txBody>
      </p:sp>
      <p:sp>
        <p:nvSpPr>
          <p:cNvPr id="31642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EC04C41-4529-4208-8137-D803FF431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16429" name="Object 13">
            <a:extLst>
              <a:ext uri="{FF2B5EF4-FFF2-40B4-BE49-F238E27FC236}">
                <a16:creationId xmlns:a16="http://schemas.microsoft.com/office/drawing/2014/main" id="{96FB1D5A-0B6D-4C8F-AD34-4C79BAA38E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33" name="Equation" r:id="rId8" imgW="1333440" imgH="380880" progId="Equation.3">
                  <p:embed/>
                </p:oleObj>
              </mc:Choice>
              <mc:Fallback>
                <p:oleObj name="Equation" r:id="rId8" imgW="133344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0" name="Object 14">
            <a:extLst>
              <a:ext uri="{FF2B5EF4-FFF2-40B4-BE49-F238E27FC236}">
                <a16:creationId xmlns:a16="http://schemas.microsoft.com/office/drawing/2014/main" id="{E475A284-9E3F-43FA-80F3-70309C8D2A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5029200"/>
          <a:ext cx="1104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34" name="Equation" r:id="rId10" imgW="1104840" imgH="1168200" progId="Equation.3">
                  <p:embed/>
                </p:oleObj>
              </mc:Choice>
              <mc:Fallback>
                <p:oleObj name="Equation" r:id="rId10" imgW="110484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029200"/>
                        <a:ext cx="1104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1" name="Object 15">
            <a:extLst>
              <a:ext uri="{FF2B5EF4-FFF2-40B4-BE49-F238E27FC236}">
                <a16:creationId xmlns:a16="http://schemas.microsoft.com/office/drawing/2014/main" id="{541DA1A9-7E3F-4A5C-86EA-846994D93C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4191000"/>
          <a:ext cx="8509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35" name="Equation" r:id="rId12" imgW="850680" imgH="723600" progId="Equation.3">
                  <p:embed/>
                </p:oleObj>
              </mc:Choice>
              <mc:Fallback>
                <p:oleObj name="Equation" r:id="rId12" imgW="8506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191000"/>
                        <a:ext cx="8509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32" name="AutoShape 16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0ED66BA7-5A6C-4E8F-8DBC-E5CF06979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6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164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64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64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64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9" grpId="0" autoUpdateAnimBg="0"/>
      <p:bldP spid="31642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>
            <a:extLst>
              <a:ext uri="{FF2B5EF4-FFF2-40B4-BE49-F238E27FC236}">
                <a16:creationId xmlns:a16="http://schemas.microsoft.com/office/drawing/2014/main" id="{7C2CDA02-85CF-4F4E-B956-578B66237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18467" name="Text Box 3">
            <a:extLst>
              <a:ext uri="{FF2B5EF4-FFF2-40B4-BE49-F238E27FC236}">
                <a16:creationId xmlns:a16="http://schemas.microsoft.com/office/drawing/2014/main" id="{D6DDF110-67DA-4EBF-9609-CB92541E3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18468" name="Text Box 4">
            <a:extLst>
              <a:ext uri="{FF2B5EF4-FFF2-40B4-BE49-F238E27FC236}">
                <a16:creationId xmlns:a16="http://schemas.microsoft.com/office/drawing/2014/main" id="{208F2302-4A17-4C66-B868-EC3571995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man weighing 600 N climbs stairs in an office block which are 40 m high. How much work does he do?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1846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E070247-18CF-4E19-BDCE-8B93FDA13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470" name="Rectangle 6">
            <a:extLst>
              <a:ext uri="{FF2B5EF4-FFF2-40B4-BE49-F238E27FC236}">
                <a16:creationId xmlns:a16="http://schemas.microsoft.com/office/drawing/2014/main" id="{0C42DF2D-BBCF-40B7-9A6E-960196C91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18471" name="Text Box 7">
            <a:extLst>
              <a:ext uri="{FF2B5EF4-FFF2-40B4-BE49-F238E27FC236}">
                <a16:creationId xmlns:a16="http://schemas.microsoft.com/office/drawing/2014/main" id="{38E65A5D-1B3D-4045-8447-3D7A9427A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18472" name="Rectangle 8">
            <a:extLst>
              <a:ext uri="{FF2B5EF4-FFF2-40B4-BE49-F238E27FC236}">
                <a16:creationId xmlns:a16="http://schemas.microsoft.com/office/drawing/2014/main" id="{C58587CE-F682-4A9B-8026-A5DBD1BF5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97</a:t>
            </a:r>
            <a:endParaRPr lang="en-US" altLang="en-US"/>
          </a:p>
        </p:txBody>
      </p:sp>
      <p:sp>
        <p:nvSpPr>
          <p:cNvPr id="31847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CE61D6C-66D4-4DD5-BA71-D4A5794AF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18475" name="Object 11">
            <a:extLst>
              <a:ext uri="{FF2B5EF4-FFF2-40B4-BE49-F238E27FC236}">
                <a16:creationId xmlns:a16="http://schemas.microsoft.com/office/drawing/2014/main" id="{B7ECCA11-BD4C-42A9-898D-44D3EA89CB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333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78" name="Equation" r:id="rId7" imgW="1333440" imgH="380880" progId="Equation.3">
                  <p:embed/>
                </p:oleObj>
              </mc:Choice>
              <mc:Fallback>
                <p:oleObj name="Equation" r:id="rId7" imgW="1333440" imgH="3808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333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8476" name="Object 12">
            <a:extLst>
              <a:ext uri="{FF2B5EF4-FFF2-40B4-BE49-F238E27FC236}">
                <a16:creationId xmlns:a16="http://schemas.microsoft.com/office/drawing/2014/main" id="{150039A5-30F2-4716-B0FA-D62BE46716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343400"/>
          <a:ext cx="2044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79" name="Equation" r:id="rId9" imgW="2044440" imgH="838080" progId="Equation.3">
                  <p:embed/>
                </p:oleObj>
              </mc:Choice>
              <mc:Fallback>
                <p:oleObj name="Equation" r:id="rId9" imgW="2044440" imgH="838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343400"/>
                        <a:ext cx="20447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8477" name="AutoShape 13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33B22FF9-D95F-4AF3-B089-C11209CAE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184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84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84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7" grpId="0" autoUpdateAnimBg="0"/>
      <p:bldP spid="31846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>
            <a:extLst>
              <a:ext uri="{FF2B5EF4-FFF2-40B4-BE49-F238E27FC236}">
                <a16:creationId xmlns:a16="http://schemas.microsoft.com/office/drawing/2014/main" id="{87923E8E-5051-4A5D-925E-877AA8B87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20515" name="Text Box 3">
            <a:extLst>
              <a:ext uri="{FF2B5EF4-FFF2-40B4-BE49-F238E27FC236}">
                <a16:creationId xmlns:a16="http://schemas.microsoft.com/office/drawing/2014/main" id="{FD1AEA89-E8C7-499F-AC79-052477F47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20516" name="Text Box 4">
            <a:extLst>
              <a:ext uri="{FF2B5EF4-FFF2-40B4-BE49-F238E27FC236}">
                <a16:creationId xmlns:a16="http://schemas.microsoft.com/office/drawing/2014/main" id="{0894675B-718B-49DF-8C09-AF0243062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worker pushes a 4 kg crate along the ground for 3 m using a force of 20 N, then lifts the crate up to a ledge 1 m high.  How much work does he do altogether?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20518" name="Rectangle 6">
            <a:extLst>
              <a:ext uri="{FF2B5EF4-FFF2-40B4-BE49-F238E27FC236}">
                <a16:creationId xmlns:a16="http://schemas.microsoft.com/office/drawing/2014/main" id="{0137C383-69A6-40C7-A3EB-5C84CC019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20519" name="Text Box 7">
            <a:extLst>
              <a:ext uri="{FF2B5EF4-FFF2-40B4-BE49-F238E27FC236}">
                <a16:creationId xmlns:a16="http://schemas.microsoft.com/office/drawing/2014/main" id="{FC6F83F5-413B-4C10-90AB-C96FC3DC2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426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Work and Energy</a:t>
            </a:r>
            <a:endParaRPr lang="en-US" altLang="en-US" sz="1400"/>
          </a:p>
        </p:txBody>
      </p:sp>
      <p:sp>
        <p:nvSpPr>
          <p:cNvPr id="320520" name="Rectangle 8">
            <a:extLst>
              <a:ext uri="{FF2B5EF4-FFF2-40B4-BE49-F238E27FC236}">
                <a16:creationId xmlns:a16="http://schemas.microsoft.com/office/drawing/2014/main" id="{DFC9826C-AE19-4CE4-82FB-53DD678B8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98</a:t>
            </a:r>
            <a:endParaRPr lang="en-US" altLang="en-US"/>
          </a:p>
        </p:txBody>
      </p:sp>
      <p:sp>
        <p:nvSpPr>
          <p:cNvPr id="32052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03BB4D7-F9B5-4DD7-94B7-6C2EB3848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20523" name="Object 11">
            <a:extLst>
              <a:ext uri="{FF2B5EF4-FFF2-40B4-BE49-F238E27FC236}">
                <a16:creationId xmlns:a16="http://schemas.microsoft.com/office/drawing/2014/main" id="{5DD188E1-66E2-4326-9E37-B4D9D5F383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4038600"/>
          <a:ext cx="375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28" name="Equation" r:id="rId8" imgW="3759120" imgH="419040" progId="Equation.3">
                  <p:embed/>
                </p:oleObj>
              </mc:Choice>
              <mc:Fallback>
                <p:oleObj name="Equation" r:id="rId8" imgW="375912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038600"/>
                        <a:ext cx="375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0524" name="Object 12">
            <a:extLst>
              <a:ext uri="{FF2B5EF4-FFF2-40B4-BE49-F238E27FC236}">
                <a16:creationId xmlns:a16="http://schemas.microsoft.com/office/drawing/2014/main" id="{9DD100F3-592A-4A43-B1D1-69241B83DA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5029200"/>
          <a:ext cx="27432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29" name="Equation" r:id="rId10" imgW="2743200" imgH="1295280" progId="Equation.3">
                  <p:embed/>
                </p:oleObj>
              </mc:Choice>
              <mc:Fallback>
                <p:oleObj name="Equation" r:id="rId10" imgW="2743200" imgH="1295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029200"/>
                        <a:ext cx="27432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0526" name="Text Box 14">
            <a:extLst>
              <a:ext uri="{FF2B5EF4-FFF2-40B4-BE49-F238E27FC236}">
                <a16:creationId xmlns:a16="http://schemas.microsoft.com/office/drawing/2014/main" id="{91FBA3DC-34B7-4DB9-B858-667F81044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495800"/>
            <a:ext cx="3233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Force required to lift 4 kg = 40 N</a:t>
            </a:r>
          </a:p>
        </p:txBody>
      </p:sp>
      <p:sp>
        <p:nvSpPr>
          <p:cNvPr id="320527" name="AutoShape 15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19687FDB-AAC1-4342-BB8E-882937137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0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20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9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05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9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9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05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autoUpdateAnimBg="0"/>
      <p:bldP spid="320516" grpId="0" autoUpdateAnimBg="0"/>
      <p:bldP spid="320526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10002</TotalTime>
  <Words>336</Words>
  <Application>Microsoft Office PowerPoint</Application>
  <PresentationFormat>On-screen Show (4:3)</PresentationFormat>
  <Paragraphs>50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2020-06-09T09:34:07Z</dcterms:modified>
</cp:coreProperties>
</file>