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9" r:id="rId5"/>
    <p:sldId id="270" r:id="rId6"/>
    <p:sldId id="271" r:id="rId7"/>
    <p:sldId id="272" r:id="rId8"/>
    <p:sldId id="262" r:id="rId9"/>
    <p:sldId id="264" r:id="rId10"/>
    <p:sldId id="273" r:id="rId11"/>
    <p:sldId id="269" r:id="rId12"/>
    <p:sldId id="263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CA1CB8-E5A1-48AB-B060-74467328A055}" v="9" dt="2021-06-22T18:24:21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 varScale="1">
        <p:scale>
          <a:sx n="70" d="100"/>
          <a:sy n="70" d="100"/>
        </p:scale>
        <p:origin x="62" y="4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rs Hargreaves" userId="16d29ebe-5fd1-4f7c-a551-c4871f6cfdc9" providerId="ADAL" clId="{44C5FC7F-E7BC-4F36-B4BF-D993B5729BD2}"/>
    <pc:docChg chg="custSel addSld modSld">
      <pc:chgData name="Mrs Hargreaves" userId="16d29ebe-5fd1-4f7c-a551-c4871f6cfdc9" providerId="ADAL" clId="{44C5FC7F-E7BC-4F36-B4BF-D993B5729BD2}" dt="2021-06-22T18:48:09.895" v="70" actId="20577"/>
      <pc:docMkLst>
        <pc:docMk/>
      </pc:docMkLst>
      <pc:sldChg chg="addSp delSp modSp new mod setBg">
        <pc:chgData name="Mrs Hargreaves" userId="16d29ebe-5fd1-4f7c-a551-c4871f6cfdc9" providerId="ADAL" clId="{44C5FC7F-E7BC-4F36-B4BF-D993B5729BD2}" dt="2021-06-22T18:48:09.895" v="70" actId="20577"/>
        <pc:sldMkLst>
          <pc:docMk/>
          <pc:sldMk cId="2007493598" sldId="273"/>
        </pc:sldMkLst>
        <pc:spChg chg="mod">
          <ac:chgData name="Mrs Hargreaves" userId="16d29ebe-5fd1-4f7c-a551-c4871f6cfdc9" providerId="ADAL" clId="{44C5FC7F-E7BC-4F36-B4BF-D993B5729BD2}" dt="2021-06-22T18:47:52.201" v="15" actId="20577"/>
          <ac:spMkLst>
            <pc:docMk/>
            <pc:sldMk cId="2007493598" sldId="273"/>
            <ac:spMk id="2" creationId="{BCBEFA4E-A73A-4D5C-91DD-E9C77148C2D7}"/>
          </ac:spMkLst>
        </pc:spChg>
        <pc:spChg chg="del">
          <ac:chgData name="Mrs Hargreaves" userId="16d29ebe-5fd1-4f7c-a551-c4871f6cfdc9" providerId="ADAL" clId="{44C5FC7F-E7BC-4F36-B4BF-D993B5729BD2}" dt="2021-06-22T18:47:40.692" v="1" actId="22"/>
          <ac:spMkLst>
            <pc:docMk/>
            <pc:sldMk cId="2007493598" sldId="273"/>
            <ac:spMk id="3" creationId="{759BAE4C-3EB8-4A60-923C-163177999EFF}"/>
          </ac:spMkLst>
        </pc:spChg>
        <pc:spChg chg="add mod">
          <ac:chgData name="Mrs Hargreaves" userId="16d29ebe-5fd1-4f7c-a551-c4871f6cfdc9" providerId="ADAL" clId="{44C5FC7F-E7BC-4F36-B4BF-D993B5729BD2}" dt="2021-06-22T18:48:09.895" v="70" actId="20577"/>
          <ac:spMkLst>
            <pc:docMk/>
            <pc:sldMk cId="2007493598" sldId="273"/>
            <ac:spMk id="9" creationId="{05B08D96-BDEC-4C22-8097-F8F9B1DC5F48}"/>
          </ac:spMkLst>
        </pc:spChg>
        <pc:picChg chg="add mod ord">
          <ac:chgData name="Mrs Hargreaves" userId="16d29ebe-5fd1-4f7c-a551-c4871f6cfdc9" providerId="ADAL" clId="{44C5FC7F-E7BC-4F36-B4BF-D993B5729BD2}" dt="2021-06-22T18:47:46.213" v="2" actId="26606"/>
          <ac:picMkLst>
            <pc:docMk/>
            <pc:sldMk cId="2007493598" sldId="273"/>
            <ac:picMk id="5" creationId="{6DCC6035-0E75-45FD-99DA-2C4EF702668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16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74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99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86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705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94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68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52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414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644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84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0747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68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18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53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797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03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74E959-6438-4952-8B40-1D08FA336D5A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B9D08-E4A7-4BE6-8DF4-7EE443B25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95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arxpu43-l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187FD-CD5C-431D-B244-CC300A428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5322" y="584098"/>
            <a:ext cx="8751120" cy="3523885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solidFill>
                  <a:srgbClr val="FFFFFF"/>
                </a:solidFill>
              </a:rPr>
              <a:t>N5 Refraction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81FABD-00E8-4C11-9EFF-C5E736517F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N5 Physics- waves topic</a:t>
            </a:r>
          </a:p>
        </p:txBody>
      </p:sp>
      <p:pic>
        <p:nvPicPr>
          <p:cNvPr id="5" name="Picture 4" descr="A picture containing hat, wearing, holding&#10;&#10;Description automatically generated">
            <a:extLst>
              <a:ext uri="{FF2B5EF4-FFF2-40B4-BE49-F238E27FC236}">
                <a16:creationId xmlns:a16="http://schemas.microsoft.com/office/drawing/2014/main" id="{91CB2567-F26F-4AF8-985A-31EECA60F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5" y="-69011"/>
            <a:ext cx="43962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245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070B4-22E4-4017-9A87-1490D5CF2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rgbClr val="EBEBEB"/>
                </a:solidFill>
              </a:rPr>
              <a:t>Why?</a:t>
            </a:r>
          </a:p>
        </p:txBody>
      </p:sp>
      <p:sp>
        <p:nvSpPr>
          <p:cNvPr id="24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&#10;&#10;Description automatically generated">
            <a:extLst>
              <a:ext uri="{FF2B5EF4-FFF2-40B4-BE49-F238E27FC236}">
                <a16:creationId xmlns:a16="http://schemas.microsoft.com/office/drawing/2014/main" id="{41B5C55C-CE8F-442C-9BD1-9DD26ABD5B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57" r="1" b="1974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1636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F1E8F-E00C-4580-8D61-DB6693652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Refraction- definition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35817-5DAC-4B02-81D1-B84B6E4A5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849" y="1486861"/>
            <a:ext cx="10078494" cy="235361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Refraction</a:t>
            </a:r>
            <a:r>
              <a:rPr lang="en-GB" sz="3200" dirty="0"/>
              <a:t> is the </a:t>
            </a:r>
            <a:r>
              <a:rPr lang="en-GB" sz="3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reduction</a:t>
            </a:r>
            <a:r>
              <a:rPr lang="en-GB" sz="3200" dirty="0"/>
              <a:t> in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speed</a:t>
            </a:r>
            <a:r>
              <a:rPr lang="en-GB" sz="3200" dirty="0"/>
              <a:t> and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wavelength</a:t>
            </a:r>
            <a:r>
              <a:rPr lang="en-GB" sz="3200" dirty="0"/>
              <a:t> as a wave moves into a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more</a:t>
            </a:r>
            <a:r>
              <a:rPr lang="en-GB" sz="3200" dirty="0"/>
              <a:t> optically dense material. This often involves a change of direction. (frequency stays the same)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C5229-890A-4BBC-8E72-DAC11139F3AA}"/>
              </a:ext>
            </a:extLst>
          </p:cNvPr>
          <p:cNvSpPr txBox="1"/>
          <p:nvPr/>
        </p:nvSpPr>
        <p:spPr>
          <a:xfrm>
            <a:off x="1123405" y="4084209"/>
            <a:ext cx="10078493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Refraction</a:t>
            </a:r>
            <a:r>
              <a:rPr lang="en-GB" sz="3200" dirty="0"/>
              <a:t> is the </a:t>
            </a:r>
            <a:r>
              <a:rPr lang="en-GB" sz="3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increase</a:t>
            </a:r>
            <a:r>
              <a:rPr lang="en-GB" sz="3200" dirty="0"/>
              <a:t> in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speed</a:t>
            </a:r>
            <a:r>
              <a:rPr lang="en-GB" sz="3200" dirty="0"/>
              <a:t> and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wavelength</a:t>
            </a:r>
            <a:r>
              <a:rPr lang="en-GB" sz="3200" dirty="0"/>
              <a:t> as a wave moves into a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less</a:t>
            </a:r>
            <a:r>
              <a:rPr lang="en-GB" sz="3200" dirty="0"/>
              <a:t> optically dense material. This often involves a change of direction. (frequency stays the same)</a:t>
            </a:r>
          </a:p>
        </p:txBody>
      </p:sp>
    </p:spTree>
    <p:extLst>
      <p:ext uri="{BB962C8B-B14F-4D97-AF65-F5344CB8AC3E}">
        <p14:creationId xmlns:p14="http://schemas.microsoft.com/office/powerpoint/2010/main" val="4190187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1FA2B-C5BD-47F4-BCEA-F886D5F24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475CE-2190-4148-899A-4A9016AB6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795" y="1457696"/>
            <a:ext cx="8946541" cy="4195481"/>
          </a:xfrm>
        </p:spPr>
        <p:txBody>
          <a:bodyPr>
            <a:normAutofit/>
          </a:bodyPr>
          <a:lstStyle/>
          <a:p>
            <a:r>
              <a:rPr lang="en-GB" sz="3200" b="1" dirty="0"/>
              <a:t>Never </a:t>
            </a:r>
            <a:r>
              <a:rPr lang="en-GB" sz="3200" dirty="0"/>
              <a:t>use the term </a:t>
            </a:r>
            <a:r>
              <a:rPr lang="en-GB" sz="3200" b="1" dirty="0"/>
              <a:t>bending</a:t>
            </a:r>
            <a:r>
              <a:rPr lang="en-GB" sz="3200" dirty="0"/>
              <a:t> with the term </a:t>
            </a:r>
            <a:r>
              <a:rPr lang="en-GB" sz="3200" b="1" dirty="0"/>
              <a:t>refraction</a:t>
            </a:r>
            <a:r>
              <a:rPr lang="en-GB" sz="3200" dirty="0"/>
              <a:t>.</a:t>
            </a:r>
            <a:r>
              <a:rPr lang="en-GB" sz="4800" dirty="0">
                <a:solidFill>
                  <a:srgbClr val="FF0000"/>
                </a:solidFill>
                <a:sym typeface="Wingdings 2" panose="05020102010507070707" pitchFamily="18" charset="2"/>
              </a:rPr>
              <a:t></a:t>
            </a:r>
            <a:endParaRPr lang="en-GB" sz="4800" dirty="0">
              <a:solidFill>
                <a:srgbClr val="FF0000"/>
              </a:solidFill>
            </a:endParaRPr>
          </a:p>
          <a:p>
            <a:r>
              <a:rPr lang="en-GB" sz="3200" dirty="0"/>
              <a:t>Please note bending does not occur with refraction, but there is often a change in direction of the wave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4727EC0A-624C-4DE2-86F4-44F26639F305}"/>
              </a:ext>
            </a:extLst>
          </p:cNvPr>
          <p:cNvSpPr/>
          <p:nvPr/>
        </p:nvSpPr>
        <p:spPr>
          <a:xfrm rot="16200000">
            <a:off x="1764103" y="4274389"/>
            <a:ext cx="1794294" cy="1992702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761F66-B722-4CC1-8864-0831C8345D21}"/>
              </a:ext>
            </a:extLst>
          </p:cNvPr>
          <p:cNvCxnSpPr>
            <a:cxnSpLocks/>
          </p:cNvCxnSpPr>
          <p:nvPr/>
        </p:nvCxnSpPr>
        <p:spPr>
          <a:xfrm>
            <a:off x="5822830" y="4899804"/>
            <a:ext cx="0" cy="121632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0F47D2-E723-4E0D-983F-C09C354ECB18}"/>
              </a:ext>
            </a:extLst>
          </p:cNvPr>
          <p:cNvCxnSpPr>
            <a:cxnSpLocks/>
          </p:cNvCxnSpPr>
          <p:nvPr/>
        </p:nvCxnSpPr>
        <p:spPr>
          <a:xfrm flipH="1">
            <a:off x="5822830" y="3982529"/>
            <a:ext cx="592347" cy="91727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6DCB0BA-B157-4740-9833-AF9201B97FB0}"/>
              </a:ext>
            </a:extLst>
          </p:cNvPr>
          <p:cNvSpPr txBox="1"/>
          <p:nvPr/>
        </p:nvSpPr>
        <p:spPr>
          <a:xfrm>
            <a:off x="2156604" y="5365630"/>
            <a:ext cx="6138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Bending                                             changing direction</a:t>
            </a:r>
          </a:p>
        </p:txBody>
      </p:sp>
    </p:spTree>
    <p:extLst>
      <p:ext uri="{BB962C8B-B14F-4D97-AF65-F5344CB8AC3E}">
        <p14:creationId xmlns:p14="http://schemas.microsoft.com/office/powerpoint/2010/main" val="3565382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EF97F2-6655-48F8-B294-B61B9C8104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643467" y="1070780"/>
            <a:ext cx="10905066" cy="471644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7707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81EF73-48DD-43DB-8143-53E3942B63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5549" b="55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92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53294F-4E9C-4BFE-B9F5-DD2443A825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74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59558-282F-44E7-928B-5B6404E59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233A6-1FDE-4BCE-9679-C873720E7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D9FC8F1B-C604-4F97-B07E-CACE99D083A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203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9" y="4763"/>
            <a:ext cx="12192000" cy="684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55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7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EBEB-FF9C-4813-83CF-158AC8D14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35300"/>
            <a:ext cx="9404723" cy="1400530"/>
          </a:xfrm>
        </p:spPr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47CF3-F8E5-4A81-B836-67152469D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017534" cy="4195481"/>
          </a:xfrm>
        </p:spPr>
        <p:txBody>
          <a:bodyPr>
            <a:normAutofit/>
          </a:bodyPr>
          <a:lstStyle/>
          <a:p>
            <a:r>
              <a:rPr lang="en-GB" sz="5400" dirty="0"/>
              <a:t>All angles are measured from the normal.</a:t>
            </a:r>
          </a:p>
          <a:p>
            <a:r>
              <a:rPr lang="en-GB" sz="5400" dirty="0"/>
              <a:t>The angle of incidence is the angle in the air.</a:t>
            </a:r>
          </a:p>
        </p:txBody>
      </p:sp>
    </p:spTree>
    <p:extLst>
      <p:ext uri="{BB962C8B-B14F-4D97-AF65-F5344CB8AC3E}">
        <p14:creationId xmlns:p14="http://schemas.microsoft.com/office/powerpoint/2010/main" val="962604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EFA4E-A73A-4D5C-91DD-E9C77148C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541" y="1450259"/>
            <a:ext cx="3753599" cy="1442153"/>
          </a:xfrm>
        </p:spPr>
        <p:txBody>
          <a:bodyPr>
            <a:normAutofit/>
          </a:bodyPr>
          <a:lstStyle/>
          <a:p>
            <a:r>
              <a:rPr lang="en-GB" sz="3600" dirty="0"/>
              <a:t>Try this OEQ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CC6035-0E75-45FD-99DA-2C4EF70266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" r="2597" b="-1"/>
          <a:stretch/>
        </p:blipFill>
        <p:spPr>
          <a:xfrm>
            <a:off x="646532" y="1447799"/>
            <a:ext cx="6493910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B08D96-BDEC-4C22-8097-F8F9B1DC5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9312" y="3072385"/>
            <a:ext cx="3754987" cy="2947415"/>
          </a:xfrm>
        </p:spPr>
        <p:txBody>
          <a:bodyPr>
            <a:normAutofit/>
          </a:bodyPr>
          <a:lstStyle/>
          <a:p>
            <a:r>
              <a:rPr lang="en-US" sz="1800" dirty="0"/>
              <a:t>Jot down a few bullet points before you start.</a:t>
            </a:r>
          </a:p>
        </p:txBody>
      </p:sp>
    </p:spTree>
    <p:extLst>
      <p:ext uri="{BB962C8B-B14F-4D97-AF65-F5344CB8AC3E}">
        <p14:creationId xmlns:p14="http://schemas.microsoft.com/office/powerpoint/2010/main" val="2007493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A983A-F35E-4320-AD1C-6CFDB5403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https://www.youtube.com/watch?v=zarxpu43-ls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D7E45-9C5E-42E9-BC96-5790070D3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Quite a good video but he wrongly says refract and bend in the same sentence, instant trouble at N5!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60AA4B-D618-499B-8830-300251BD0FF0}"/>
              </a:ext>
            </a:extLst>
          </p:cNvPr>
          <p:cNvSpPr txBox="1"/>
          <p:nvPr/>
        </p:nvSpPr>
        <p:spPr>
          <a:xfrm>
            <a:off x="1210491" y="314546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https://www.youtube.com/watch?v=zarxpu43-ls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919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0F6071B-48FA-4685-A9C9-A7B21E1C1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DC5EDE-06F0-4BB0-B753-EB74AB9D1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9306" y="1610983"/>
            <a:ext cx="11349106" cy="1305145"/>
          </a:xfrm>
          <a:prstGeom prst="rect">
            <a:avLst/>
          </a:prstGeom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C56044C-1580-4C45-8AA3-F2A07478B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1A8E3CE-561F-42BE-B6A2-FBE96F9A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3579207"/>
            <a:ext cx="12191696" cy="3278793"/>
          </a:xfrm>
          <a:custGeom>
            <a:avLst/>
            <a:gdLst>
              <a:gd name="connsiteX0" fmla="*/ 1 w 12191696"/>
              <a:gd name="connsiteY0" fmla="*/ 0 h 3278793"/>
              <a:gd name="connsiteX1" fmla="*/ 71932 w 12191696"/>
              <a:gd name="connsiteY1" fmla="*/ 12261 h 3278793"/>
              <a:gd name="connsiteX2" fmla="*/ 282849 w 12191696"/>
              <a:gd name="connsiteY2" fmla="*/ 48343 h 3278793"/>
              <a:gd name="connsiteX3" fmla="*/ 436464 w 12191696"/>
              <a:gd name="connsiteY3" fmla="*/ 73565 h 3278793"/>
              <a:gd name="connsiteX4" fmla="*/ 619339 w 12191696"/>
              <a:gd name="connsiteY4" fmla="*/ 100188 h 3278793"/>
              <a:gd name="connsiteX5" fmla="*/ 836351 w 12191696"/>
              <a:gd name="connsiteY5" fmla="*/ 132066 h 3278793"/>
              <a:gd name="connsiteX6" fmla="*/ 1076528 w 12191696"/>
              <a:gd name="connsiteY6" fmla="*/ 165696 h 3278793"/>
              <a:gd name="connsiteX7" fmla="*/ 1347183 w 12191696"/>
              <a:gd name="connsiteY7" fmla="*/ 201077 h 3278793"/>
              <a:gd name="connsiteX8" fmla="*/ 1642223 w 12191696"/>
              <a:gd name="connsiteY8" fmla="*/ 238560 h 3278793"/>
              <a:gd name="connsiteX9" fmla="*/ 1962864 w 12191696"/>
              <a:gd name="connsiteY9" fmla="*/ 276043 h 3278793"/>
              <a:gd name="connsiteX10" fmla="*/ 2304232 w 12191696"/>
              <a:gd name="connsiteY10" fmla="*/ 314227 h 3278793"/>
              <a:gd name="connsiteX11" fmla="*/ 2672421 w 12191696"/>
              <a:gd name="connsiteY11" fmla="*/ 349608 h 3278793"/>
              <a:gd name="connsiteX12" fmla="*/ 3057678 w 12191696"/>
              <a:gd name="connsiteY12" fmla="*/ 383588 h 3278793"/>
              <a:gd name="connsiteX13" fmla="*/ 3464881 w 12191696"/>
              <a:gd name="connsiteY13" fmla="*/ 414415 h 3278793"/>
              <a:gd name="connsiteX14" fmla="*/ 3889152 w 12191696"/>
              <a:gd name="connsiteY14" fmla="*/ 443841 h 3278793"/>
              <a:gd name="connsiteX15" fmla="*/ 4331710 w 12191696"/>
              <a:gd name="connsiteY15" fmla="*/ 471515 h 3278793"/>
              <a:gd name="connsiteX16" fmla="*/ 4558476 w 12191696"/>
              <a:gd name="connsiteY16" fmla="*/ 481324 h 3278793"/>
              <a:gd name="connsiteX17" fmla="*/ 4790118 w 12191696"/>
              <a:gd name="connsiteY17" fmla="*/ 492183 h 3278793"/>
              <a:gd name="connsiteX18" fmla="*/ 5025418 w 12191696"/>
              <a:gd name="connsiteY18" fmla="*/ 502342 h 3278793"/>
              <a:gd name="connsiteX19" fmla="*/ 5261937 w 12191696"/>
              <a:gd name="connsiteY19" fmla="*/ 508998 h 3278793"/>
              <a:gd name="connsiteX20" fmla="*/ 5503333 w 12191696"/>
              <a:gd name="connsiteY20" fmla="*/ 514953 h 3278793"/>
              <a:gd name="connsiteX21" fmla="*/ 5747166 w 12191696"/>
              <a:gd name="connsiteY21" fmla="*/ 521259 h 3278793"/>
              <a:gd name="connsiteX22" fmla="*/ 5995877 w 12191696"/>
              <a:gd name="connsiteY22" fmla="*/ 525463 h 3278793"/>
              <a:gd name="connsiteX23" fmla="*/ 6247026 w 12191696"/>
              <a:gd name="connsiteY23" fmla="*/ 525463 h 3278793"/>
              <a:gd name="connsiteX24" fmla="*/ 6500613 w 12191696"/>
              <a:gd name="connsiteY24" fmla="*/ 527565 h 3278793"/>
              <a:gd name="connsiteX25" fmla="*/ 6756639 w 12191696"/>
              <a:gd name="connsiteY25" fmla="*/ 525463 h 3278793"/>
              <a:gd name="connsiteX26" fmla="*/ 7016322 w 12191696"/>
              <a:gd name="connsiteY26" fmla="*/ 521259 h 3278793"/>
              <a:gd name="connsiteX27" fmla="*/ 7276005 w 12191696"/>
              <a:gd name="connsiteY27" fmla="*/ 517406 h 3278793"/>
              <a:gd name="connsiteX28" fmla="*/ 7539345 w 12191696"/>
              <a:gd name="connsiteY28" fmla="*/ 508998 h 3278793"/>
              <a:gd name="connsiteX29" fmla="*/ 7805124 w 12191696"/>
              <a:gd name="connsiteY29" fmla="*/ 500241 h 3278793"/>
              <a:gd name="connsiteX30" fmla="*/ 8070903 w 12191696"/>
              <a:gd name="connsiteY30" fmla="*/ 490082 h 3278793"/>
              <a:gd name="connsiteX31" fmla="*/ 8339121 w 12191696"/>
              <a:gd name="connsiteY31" fmla="*/ 475719 h 3278793"/>
              <a:gd name="connsiteX32" fmla="*/ 8609776 w 12191696"/>
              <a:gd name="connsiteY32" fmla="*/ 458554 h 3278793"/>
              <a:gd name="connsiteX33" fmla="*/ 8881651 w 12191696"/>
              <a:gd name="connsiteY33" fmla="*/ 442089 h 3278793"/>
              <a:gd name="connsiteX34" fmla="*/ 9153526 w 12191696"/>
              <a:gd name="connsiteY34" fmla="*/ 421071 h 3278793"/>
              <a:gd name="connsiteX35" fmla="*/ 9429058 w 12191696"/>
              <a:gd name="connsiteY35" fmla="*/ 395849 h 3278793"/>
              <a:gd name="connsiteX36" fmla="*/ 9700933 w 12191696"/>
              <a:gd name="connsiteY36" fmla="*/ 370626 h 3278793"/>
              <a:gd name="connsiteX37" fmla="*/ 9977684 w 12191696"/>
              <a:gd name="connsiteY37" fmla="*/ 341551 h 3278793"/>
              <a:gd name="connsiteX38" fmla="*/ 10255655 w 12191696"/>
              <a:gd name="connsiteY38" fmla="*/ 309673 h 3278793"/>
              <a:gd name="connsiteX39" fmla="*/ 10529968 w 12191696"/>
              <a:gd name="connsiteY39" fmla="*/ 276043 h 3278793"/>
              <a:gd name="connsiteX40" fmla="*/ 10807939 w 12191696"/>
              <a:gd name="connsiteY40" fmla="*/ 236809 h 3278793"/>
              <a:gd name="connsiteX41" fmla="*/ 11084690 w 12191696"/>
              <a:gd name="connsiteY41" fmla="*/ 194772 h 3278793"/>
              <a:gd name="connsiteX42" fmla="*/ 11362661 w 12191696"/>
              <a:gd name="connsiteY42" fmla="*/ 153085 h 3278793"/>
              <a:gd name="connsiteX43" fmla="*/ 11639412 w 12191696"/>
              <a:gd name="connsiteY43" fmla="*/ 104392 h 3278793"/>
              <a:gd name="connsiteX44" fmla="*/ 11914945 w 12191696"/>
              <a:gd name="connsiteY44" fmla="*/ 54648 h 3278793"/>
              <a:gd name="connsiteX45" fmla="*/ 12191696 w 12191696"/>
              <a:gd name="connsiteY45" fmla="*/ 2452 h 3278793"/>
              <a:gd name="connsiteX46" fmla="*/ 12191696 w 12191696"/>
              <a:gd name="connsiteY46" fmla="*/ 2802467 h 3278793"/>
              <a:gd name="connsiteX47" fmla="*/ 12191695 w 12191696"/>
              <a:gd name="connsiteY47" fmla="*/ 2802467 h 3278793"/>
              <a:gd name="connsiteX48" fmla="*/ 12191695 w 12191696"/>
              <a:gd name="connsiteY48" fmla="*/ 3278793 h 3278793"/>
              <a:gd name="connsiteX49" fmla="*/ 0 w 12191696"/>
              <a:gd name="connsiteY49" fmla="*/ 3278793 h 3278793"/>
              <a:gd name="connsiteX50" fmla="*/ 0 w 12191696"/>
              <a:gd name="connsiteY50" fmla="*/ 2134639 h 3278793"/>
              <a:gd name="connsiteX51" fmla="*/ 1 w 12191696"/>
              <a:gd name="connsiteY51" fmla="*/ 2134639 h 3278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1696" h="327879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3" y="514953"/>
                </a:lnTo>
                <a:lnTo>
                  <a:pt x="5747166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802467"/>
                </a:lnTo>
                <a:lnTo>
                  <a:pt x="12191695" y="2802467"/>
                </a:lnTo>
                <a:lnTo>
                  <a:pt x="12191695" y="3278793"/>
                </a:lnTo>
                <a:lnTo>
                  <a:pt x="0" y="3278793"/>
                </a:lnTo>
                <a:lnTo>
                  <a:pt x="0" y="2134639"/>
                </a:lnTo>
                <a:lnTo>
                  <a:pt x="1" y="2134639"/>
                </a:lnTo>
                <a:close/>
              </a:path>
            </a:pathLst>
          </a:custGeom>
          <a:ln>
            <a:noFill/>
          </a:ln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B1FBB-28CA-46D9-BCDD-D8E80DEC2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371849"/>
            <a:ext cx="9149350" cy="13505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Past paper questions</a:t>
            </a:r>
          </a:p>
        </p:txBody>
      </p:sp>
      <p:sp>
        <p:nvSpPr>
          <p:cNvPr id="28" name="Freeform 16">
            <a:extLst>
              <a:ext uri="{FF2B5EF4-FFF2-40B4-BE49-F238E27FC236}">
                <a16:creationId xmlns:a16="http://schemas.microsoft.com/office/drawing/2014/main" id="{7DE548AA-7E1A-497C-8B79-C74F42ACF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40" y="3280011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7455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E5EFD-7815-472E-A779-9F27CBD0B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PPQ- state the angle of incidence and angle of refraction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E8932C-9138-463B-8AD5-630C32383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371" y="2042558"/>
            <a:ext cx="7261918" cy="284588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D2B9525-A793-4F8E-8ED5-60A9233462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7711" y="3279716"/>
            <a:ext cx="6850507" cy="3450074"/>
          </a:xfrm>
        </p:spPr>
      </p:pic>
    </p:spTree>
    <p:extLst>
      <p:ext uri="{BB962C8B-B14F-4D97-AF65-F5344CB8AC3E}">
        <p14:creationId xmlns:p14="http://schemas.microsoft.com/office/powerpoint/2010/main" val="2911179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AECDBF-DF36-4FC9-BAB8-18C0AFD76E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915" y="181107"/>
            <a:ext cx="6411685" cy="616122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CFAD1C-FC89-4113-8636-A5BC1D96A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434" y="1693142"/>
            <a:ext cx="4871651" cy="443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257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16D2B-66C2-4D94-B98D-F6B8ECA548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2114" y="310655"/>
            <a:ext cx="7213359" cy="6231659"/>
          </a:xfrm>
        </p:spPr>
      </p:pic>
    </p:spTree>
    <p:extLst>
      <p:ext uri="{BB962C8B-B14F-4D97-AF65-F5344CB8AC3E}">
        <p14:creationId xmlns:p14="http://schemas.microsoft.com/office/powerpoint/2010/main" val="20314799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D37EAA-07E9-4B83-ACA2-9022C07D6D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76574"/>
            <a:ext cx="5865647" cy="419576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A8AE67-DD81-4CEC-BD60-EBC0D2BB7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1617" y="2841545"/>
            <a:ext cx="6675698" cy="39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4573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</Words>
  <Application>Microsoft Office PowerPoint</Application>
  <PresentationFormat>Widescreen</PresentationFormat>
  <Paragraphs>20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</vt:lpstr>
      <vt:lpstr>N5 Refraction</vt:lpstr>
      <vt:lpstr>Why?</vt:lpstr>
      <vt:lpstr>Refraction- definition </vt:lpstr>
      <vt:lpstr>IMPORTANT NOTE</vt:lpstr>
      <vt:lpstr>PowerPoint Presentation</vt:lpstr>
      <vt:lpstr>PowerPoint Presentation</vt:lpstr>
      <vt:lpstr>PowerPoint Presentation</vt:lpstr>
      <vt:lpstr>PowerPoint Presentation</vt:lpstr>
      <vt:lpstr>REMEMBER</vt:lpstr>
      <vt:lpstr>Try this OEQ</vt:lpstr>
      <vt:lpstr>https://www.youtube.com/watch?v=zarxpu43-ls </vt:lpstr>
      <vt:lpstr>Past paper questions</vt:lpstr>
      <vt:lpstr>PPQ- state the angle of incidence and angle of refraction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States of Matter</dc:title>
  <dc:creator>Mrs Hargreaves</dc:creator>
  <cp:lastModifiedBy>Mrs Hargreaves</cp:lastModifiedBy>
  <cp:revision>3</cp:revision>
  <dcterms:created xsi:type="dcterms:W3CDTF">2020-11-24T18:38:39Z</dcterms:created>
  <dcterms:modified xsi:type="dcterms:W3CDTF">2021-06-22T18:48:19Z</dcterms:modified>
</cp:coreProperties>
</file>