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2B2B2"/>
    <a:srgbClr val="003300"/>
    <a:srgbClr val="006600"/>
    <a:srgbClr val="00CC66"/>
    <a:srgbClr val="00CC00"/>
    <a:srgbClr val="CCCC00"/>
    <a:srgbClr val="4028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17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076800A-A72F-486C-A9BD-98BBC095242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4B2EE03-E6C2-4244-8369-223ADC847AE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A07D938B-E9E3-4C08-BF19-562EC9062EA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64C5C153-BD17-4278-B481-B08004A8F11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E1B926-78A4-440F-A1DE-D5598D61154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60AC3BA-BCB5-4182-AFB6-318E9530B25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E810D33-C6ED-48AB-9D28-F771716056C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81612C65-9C12-42FE-B5DB-A80D83B83A4E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941186B-416F-48A9-8F04-5CD32B8B8F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87EDB7CF-E592-481A-8B97-74726702E90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D4EACB33-361A-4F0D-BF4B-EB92C5778C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AC7FCE-D3CA-443B-B320-1C36E7A4120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267D783-BC2A-4173-BDCB-D0C607C275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095B28-EEF7-45E9-9959-7FD8F4C277D1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E8416562-E16D-4D00-8E76-5FC7B5F71D4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464B35D-1170-48DC-A429-E9467BB506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ABCF7A9-2755-4FF0-B77A-4504D540BF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A4DF27-DA26-49A4-B19D-58864A08D0CC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3AD756AB-0E54-4E6A-962B-341CF19F9E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24D8340-5E3B-4DF3-A004-766F955639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9638CC2-069D-4DC4-9D83-8035B73DDE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6223EC-A467-4275-9326-7A9A34A3448C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FC7F417E-F76B-4609-AC58-57EDE82151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A335828-634C-4A30-ABF0-6A17B195F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20EC4EC-584A-4EB8-BAE5-E4F9868A9C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9F1389-D9FB-4940-8A91-33CED560C05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7E68A49F-F454-4E87-A7A4-2AED327A58B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9672481-359B-4CB3-AA83-FF3340C737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C4DF828-0AC8-4499-AF34-2AE71369EE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724E84-18BA-4BB1-A687-5771EC2A99F5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8A23D5D-9D32-4A5F-B2C8-D779EA4212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2909620-0B7F-424C-A530-816DC22BA1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0503AC4-5ABF-4115-A3A4-C2A2CEAAF3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3227EA-585C-40B1-BF62-F8068DB615ED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88719BA-564A-48A3-B9CA-1E2CB299E13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BE0FB1F-3729-42C5-AD64-8772D50894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50FEDEA-7649-432A-852D-75136663A3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987B1-83B6-4DDC-A7F8-8448BCEF0BC4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8DA74997-B819-4285-A596-B56C71A5027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918A142-0182-4608-8489-D86848EEF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C611B57-BA9B-4BFF-88BA-574FCCD1AA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A93770-33C3-4EF0-8BD8-A6C0E407DF06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9395FFAA-A3EE-40A6-B8B7-16BBC44874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39AE3EB-330E-4672-8477-98A066D739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05D55BA-9DBD-4F31-9D83-ACB20EAE48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7E5C17-567E-407E-BF42-07797EE01C34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4CB1BBCC-09D1-4FBE-9CD4-FC37A85D602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76675A6-A1A7-4696-8A2D-93ACA1BA12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00DC324-CDA1-4C9C-A0C7-FA488517BF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D6B8A5-4A6A-48F5-A7BD-DE0948242301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B32FE25B-35CF-45BB-9962-BA63998CE81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2BAA379-7848-450C-9822-837FB21131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F1FED78-2EAA-4C70-A749-E808404505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55C4D8-598B-41BE-A188-0AD58C448C74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621EAE2A-FB12-407C-8991-69AD723426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FC033CE6-09C2-43B8-B883-D832AA708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EA1ECDF-1A50-4D95-B163-D5BE5B2620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69C1AA-430E-4F1D-A8A1-098FA789D03B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117F890D-65CA-4FAA-9468-42523BB9017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3B596AA8-050D-4968-99E5-DE2098CA7A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49C29C0-7BC8-499F-8227-CD4DD0AD33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541AAB-351B-4048-930D-81EB65D3A942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D62411F6-F285-4D69-BC20-B827F75A265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F5C08E0-32F4-4C0E-8CA5-7F777D4E40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0BCD6569-A27C-4131-8310-D0702026F3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3075" name="Rectangle 3">
              <a:extLst>
                <a:ext uri="{FF2B5EF4-FFF2-40B4-BE49-F238E27FC236}">
                  <a16:creationId xmlns:a16="http://schemas.microsoft.com/office/drawing/2014/main" id="{20173E73-63A3-4396-8B60-8FFFAEC9B2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76" name="Rectangle 4">
              <a:extLst>
                <a:ext uri="{FF2B5EF4-FFF2-40B4-BE49-F238E27FC236}">
                  <a16:creationId xmlns:a16="http://schemas.microsoft.com/office/drawing/2014/main" id="{4DBF89BF-6C61-452E-9FBA-B6375B7C49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77" name="Rectangle 5">
            <a:extLst>
              <a:ext uri="{FF2B5EF4-FFF2-40B4-BE49-F238E27FC236}">
                <a16:creationId xmlns:a16="http://schemas.microsoft.com/office/drawing/2014/main" id="{CFDECC77-5CE1-4D33-8E46-295FBD0E60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95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5A3A1B3B-9727-4270-89F7-08C0AC86158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3CDC949B-8186-4CC8-81C8-D954B5B0FB7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2E8D933A-CD6F-46AB-91E3-8C4B5CE8E3C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FAE47CFF-8EBF-4D55-811D-1821F7A19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1628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313D02A-2B5F-4390-AD4F-7C2FE7B90D64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3082" name="Group 10">
            <a:extLst>
              <a:ext uri="{FF2B5EF4-FFF2-40B4-BE49-F238E27FC236}">
                <a16:creationId xmlns:a16="http://schemas.microsoft.com/office/drawing/2014/main" id="{67BD7328-3746-445D-95E7-68500BFF253A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3083" name="AutoShape 11">
              <a:extLst>
                <a:ext uri="{FF2B5EF4-FFF2-40B4-BE49-F238E27FC236}">
                  <a16:creationId xmlns:a16="http://schemas.microsoft.com/office/drawing/2014/main" id="{C9AC3629-9738-46FD-9A40-AD9B503230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4" name="AutoShape 12">
              <a:extLst>
                <a:ext uri="{FF2B5EF4-FFF2-40B4-BE49-F238E27FC236}">
                  <a16:creationId xmlns:a16="http://schemas.microsoft.com/office/drawing/2014/main" id="{9BB1250B-79AF-4BCB-B737-0E16F98C39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5" name="AutoShape 13">
              <a:extLst>
                <a:ext uri="{FF2B5EF4-FFF2-40B4-BE49-F238E27FC236}">
                  <a16:creationId xmlns:a16="http://schemas.microsoft.com/office/drawing/2014/main" id="{CD3F74DF-9474-48A8-B4A9-712E97C7EA4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6" name="AutoShape 14">
              <a:extLst>
                <a:ext uri="{FF2B5EF4-FFF2-40B4-BE49-F238E27FC236}">
                  <a16:creationId xmlns:a16="http://schemas.microsoft.com/office/drawing/2014/main" id="{C4443A4F-CF92-4010-95C2-0914A1BF2EE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7" name="AutoShape 15">
              <a:extLst>
                <a:ext uri="{FF2B5EF4-FFF2-40B4-BE49-F238E27FC236}">
                  <a16:creationId xmlns:a16="http://schemas.microsoft.com/office/drawing/2014/main" id="{B6729333-E40F-463A-9420-8C6039516A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8" name="AutoShape 16">
              <a:extLst>
                <a:ext uri="{FF2B5EF4-FFF2-40B4-BE49-F238E27FC236}">
                  <a16:creationId xmlns:a16="http://schemas.microsoft.com/office/drawing/2014/main" id="{E61C2633-1A6D-4390-A0D8-997FAC3F9F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9" name="AutoShape 17">
              <a:extLst>
                <a:ext uri="{FF2B5EF4-FFF2-40B4-BE49-F238E27FC236}">
                  <a16:creationId xmlns:a16="http://schemas.microsoft.com/office/drawing/2014/main" id="{B7353AEC-F7DD-49D9-8E6C-23FD999CF3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90" name="Rectangle 18">
            <a:extLst>
              <a:ext uri="{FF2B5EF4-FFF2-40B4-BE49-F238E27FC236}">
                <a16:creationId xmlns:a16="http://schemas.microsoft.com/office/drawing/2014/main" id="{31C101CA-97A5-4F84-BEA1-2C5111E82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1" name="AutoShape 19">
            <a:extLst>
              <a:ext uri="{FF2B5EF4-FFF2-40B4-BE49-F238E27FC236}">
                <a16:creationId xmlns:a16="http://schemas.microsoft.com/office/drawing/2014/main" id="{F652515C-2484-40DF-B077-B1A4ECDD6ED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2" name="Oval 20">
            <a:extLst>
              <a:ext uri="{FF2B5EF4-FFF2-40B4-BE49-F238E27FC236}">
                <a16:creationId xmlns:a16="http://schemas.microsoft.com/office/drawing/2014/main" id="{67E34A70-36E2-4973-B982-1112EDD2E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3" name="Rectangle 21">
            <a:extLst>
              <a:ext uri="{FF2B5EF4-FFF2-40B4-BE49-F238E27FC236}">
                <a16:creationId xmlns:a16="http://schemas.microsoft.com/office/drawing/2014/main" id="{048BBCB4-BA00-4C41-BF86-055E1E900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4" name="Oval 22">
            <a:extLst>
              <a:ext uri="{FF2B5EF4-FFF2-40B4-BE49-F238E27FC236}">
                <a16:creationId xmlns:a16="http://schemas.microsoft.com/office/drawing/2014/main" id="{48EF96C4-9571-41E5-B399-D63BC1A5B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5" name="Rectangle 23">
            <a:extLst>
              <a:ext uri="{FF2B5EF4-FFF2-40B4-BE49-F238E27FC236}">
                <a16:creationId xmlns:a16="http://schemas.microsoft.com/office/drawing/2014/main" id="{872CE183-2FFF-44C0-A391-37DE313F1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096" name="Group 24">
            <a:extLst>
              <a:ext uri="{FF2B5EF4-FFF2-40B4-BE49-F238E27FC236}">
                <a16:creationId xmlns:a16="http://schemas.microsoft.com/office/drawing/2014/main" id="{016D883A-EB58-4F4E-8657-2A7E38F46B8E}"/>
              </a:ext>
            </a:extLst>
          </p:cNvPr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3097" name="AutoShape 25">
              <a:extLst>
                <a:ext uri="{FF2B5EF4-FFF2-40B4-BE49-F238E27FC236}">
                  <a16:creationId xmlns:a16="http://schemas.microsoft.com/office/drawing/2014/main" id="{BAF3BB99-C392-4B77-ABF3-F32C1030D7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8" name="AutoShape 26">
              <a:extLst>
                <a:ext uri="{FF2B5EF4-FFF2-40B4-BE49-F238E27FC236}">
                  <a16:creationId xmlns:a16="http://schemas.microsoft.com/office/drawing/2014/main" id="{0DEA9593-E66B-46C2-8395-0FCA3D85F2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AutoShape 27">
              <a:extLst>
                <a:ext uri="{FF2B5EF4-FFF2-40B4-BE49-F238E27FC236}">
                  <a16:creationId xmlns:a16="http://schemas.microsoft.com/office/drawing/2014/main" id="{7FB9DA73-A1FA-4FFD-837B-ACAF3466F4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AutoShape 28">
              <a:extLst>
                <a:ext uri="{FF2B5EF4-FFF2-40B4-BE49-F238E27FC236}">
                  <a16:creationId xmlns:a16="http://schemas.microsoft.com/office/drawing/2014/main" id="{8F98E166-B172-4476-87D3-8CDB6C3B75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1" name="AutoShape 29">
              <a:extLst>
                <a:ext uri="{FF2B5EF4-FFF2-40B4-BE49-F238E27FC236}">
                  <a16:creationId xmlns:a16="http://schemas.microsoft.com/office/drawing/2014/main" id="{7167EB3B-A1A7-4643-8185-CB5330A829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2" name="AutoShape 30">
              <a:extLst>
                <a:ext uri="{FF2B5EF4-FFF2-40B4-BE49-F238E27FC236}">
                  <a16:creationId xmlns:a16="http://schemas.microsoft.com/office/drawing/2014/main" id="{B84270E4-1990-4220-A74C-7893A42195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3" name="Freeform 31">
              <a:extLst>
                <a:ext uri="{FF2B5EF4-FFF2-40B4-BE49-F238E27FC236}">
                  <a16:creationId xmlns:a16="http://schemas.microsoft.com/office/drawing/2014/main" id="{E6C362AF-8366-4379-B372-F9A40DC73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>
                <a:gd name="T0" fmla="*/ 1 w 532"/>
                <a:gd name="T1" fmla="*/ 0 h 465"/>
                <a:gd name="T2" fmla="*/ 0 w 532"/>
                <a:gd name="T3" fmla="*/ 166 h 465"/>
                <a:gd name="T4" fmla="*/ 532 w 532"/>
                <a:gd name="T5" fmla="*/ 465 h 465"/>
                <a:gd name="T6" fmla="*/ 532 w 532"/>
                <a:gd name="T7" fmla="*/ 201 h 465"/>
                <a:gd name="T8" fmla="*/ 172 w 532"/>
                <a:gd name="T9" fmla="*/ 0 h 465"/>
                <a:gd name="T10" fmla="*/ 1 w 532"/>
                <a:gd name="T11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Freeform 32">
              <a:extLst>
                <a:ext uri="{FF2B5EF4-FFF2-40B4-BE49-F238E27FC236}">
                  <a16:creationId xmlns:a16="http://schemas.microsoft.com/office/drawing/2014/main" id="{3210EBD4-720A-4027-BA81-658A9525D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>
                <a:gd name="T0" fmla="*/ 457 w 457"/>
                <a:gd name="T1" fmla="*/ 260 h 264"/>
                <a:gd name="T2" fmla="*/ 1 w 457"/>
                <a:gd name="T3" fmla="*/ 0 h 264"/>
                <a:gd name="T4" fmla="*/ 0 w 457"/>
                <a:gd name="T5" fmla="*/ 264 h 264"/>
                <a:gd name="T6" fmla="*/ 457 w 457"/>
                <a:gd name="T7" fmla="*/ 26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01FBE-6CCA-4CC7-AE4D-C7A088822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6502-B5A5-4732-AD1A-40DA8B06C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184F4-58D7-4F3D-8606-B20FA729B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E24BD-54A8-441D-A3AC-469A56E6C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E1112-3A1A-4E75-B5F1-4169F4396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F58C8-43EF-4FE0-91C5-FFCE31C283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85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0D226-79A1-4940-BD49-B1F9D7DA4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E991B-742A-46B5-9D3D-E97BF4BAB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6FD6E-940D-4791-A36F-3A3EE95D4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862AD-D79A-4066-8FB0-6B77169DB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8901A-7471-4E71-8518-2D2364AAD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44522A-CCB6-4845-8EED-0915492552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98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9F61F-075F-44C1-A196-BBF7A670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569CB-65ED-49E6-B60C-D932344429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11E33-323C-44A0-83C3-92EDE4BAE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A15BF-0FBB-4338-8173-1670AD90E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F74DC5-E17B-49A7-BA99-2B931DD21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F2ECF-C1E9-49A2-898F-545D9D9EC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02B6E2-14AC-4C1D-9B7D-04DF56F897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77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5C232-F45E-4FB7-87AD-656F03B6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24217-9F0B-4381-A7A3-CF9E11219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56B7EE-5E7A-4918-B859-117AFA0A8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09D169-73CC-4BAE-BD45-DF40397309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D1440C-1A48-42E0-B39F-D6983EE29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F8D441-07BD-4F14-AE62-C76BE08AC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7CEC40-455C-4BB1-9762-16686B371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441C3D-A70A-4309-A22D-D7951F671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5B0F3D-7153-4D88-B677-3C8E5AECD3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138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91EB2-7D3B-483A-B9F9-9F29B355F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15829C-F23E-4F16-A880-53DB13B73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9BA6E-D731-47A7-B585-AFB29210D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175B53-C9F1-4F22-97C9-DC747687D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DB65A3-E0F3-466A-ACD8-C9D33E1291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8460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04094-0AEE-4260-B9D7-8D8506616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B4D4A-12D5-4154-991A-D30D54A14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F661C-87CE-4679-BEA1-D5D335685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47FA1-6204-42CE-A049-70138926E9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5990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CF18B-A712-4953-A297-CD7E96F64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A079-8864-4225-A038-43F162A88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F1364-90FE-48E3-AD6E-E8B336DA5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55A40-DAAD-4A3A-BA0A-8DF0B9A3C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F7DC0C-AEEC-4DD7-BFAE-BAA1C9888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D667E6-37E5-4F7B-8FBB-FB89615C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1F0F3-2EB6-4486-B941-59FBE45D60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2898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2FE21-4041-468E-B627-C08F8181F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3F538D-F9F3-40AD-911B-21A3D7FCA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3393E-EF54-457F-A550-029685668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B3402-267E-49C3-8911-4FC443DB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C548D-E573-4553-BBEC-DF88B9304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6A0A19-048F-429C-AA66-9E3C40AD0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AC737-6F11-4495-A321-5551B5B77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954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F9DE6-C8E9-404E-A643-8D968A905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7B86D-F18A-4F42-A9A9-E7F4B36145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FDD4C-B2A8-4346-9B97-372448447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C816A-A6F3-4AF6-975C-4D37BD57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F0D21-71C1-42C1-AD27-73BF2C363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4C952A-6A7E-415C-8479-530C55925F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9853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8C9774-2FDD-41A8-8114-3D3007F153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48500" y="419100"/>
            <a:ext cx="1943100" cy="5740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7DDA3D-1A23-4062-AF4D-A664E5DBF3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00" y="419100"/>
            <a:ext cx="5676900" cy="5740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33B61-D5FB-4291-89F2-B7FAB57B4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E3964-2B5E-4FD0-9785-3D46AF84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D9A86-51DA-4C4F-934B-D5EDFAAD1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A3D0AD-F015-4A62-9310-E80DD30C9D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886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AA26B23-E8D4-4027-A2BD-523F424666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191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ED18E41-F37F-4DBE-8F6B-D305475BD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0447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969A8B9-FFC4-4543-8F42-6CC820CA182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Arial Narrow" panose="020B0606020202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B0B2221-651F-40A2-8A01-9215E16495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Arial Narrow" panose="020B0606020202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18FD69BD-942D-4C33-ABA1-59EE6D1FFF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latin typeface="Arial Narrow" panose="020B0606020202030204" pitchFamily="34" charset="0"/>
              </a:defRPr>
            </a:lvl1pPr>
          </a:lstStyle>
          <a:p>
            <a:fld id="{A3914988-EBB3-4357-B906-9D0212E96318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055" name="Group 7">
            <a:extLst>
              <a:ext uri="{FF2B5EF4-FFF2-40B4-BE49-F238E27FC236}">
                <a16:creationId xmlns:a16="http://schemas.microsoft.com/office/drawing/2014/main" id="{1B41EF63-9A4C-4023-8F8F-860AE53C74F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2056" name="AutoShape 8">
              <a:extLst>
                <a:ext uri="{FF2B5EF4-FFF2-40B4-BE49-F238E27FC236}">
                  <a16:creationId xmlns:a16="http://schemas.microsoft.com/office/drawing/2014/main" id="{57CE50FA-30C2-49A6-97C1-DF486445E3F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1994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7" name="AutoShape 9">
              <a:extLst>
                <a:ext uri="{FF2B5EF4-FFF2-40B4-BE49-F238E27FC236}">
                  <a16:creationId xmlns:a16="http://schemas.microsoft.com/office/drawing/2014/main" id="{C0FCD3F3-5958-4B4C-BF2C-9EF2088E60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2588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8" name="AutoShape 10">
              <a:extLst>
                <a:ext uri="{FF2B5EF4-FFF2-40B4-BE49-F238E27FC236}">
                  <a16:creationId xmlns:a16="http://schemas.microsoft.com/office/drawing/2014/main" id="{35B8EF9D-5B54-4DE3-98A2-D5360FC7A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9" name="AutoShape 11">
              <a:extLst>
                <a:ext uri="{FF2B5EF4-FFF2-40B4-BE49-F238E27FC236}">
                  <a16:creationId xmlns:a16="http://schemas.microsoft.com/office/drawing/2014/main" id="{B212A76A-95BE-4723-91DF-7C502E00A2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4" y="3774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60" name="AutoShape 12">
              <a:extLst>
                <a:ext uri="{FF2B5EF4-FFF2-40B4-BE49-F238E27FC236}">
                  <a16:creationId xmlns:a16="http://schemas.microsoft.com/office/drawing/2014/main" id="{5F7068BA-F0BE-45A7-AE50-6F543498DC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61" name="AutoShape 13">
              <a:extLst>
                <a:ext uri="{FF2B5EF4-FFF2-40B4-BE49-F238E27FC236}">
                  <a16:creationId xmlns:a16="http://schemas.microsoft.com/office/drawing/2014/main" id="{35E93013-A18E-4B8F-961D-EA62685AC7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62" name="AutoShape 14">
              <a:extLst>
                <a:ext uri="{FF2B5EF4-FFF2-40B4-BE49-F238E27FC236}">
                  <a16:creationId xmlns:a16="http://schemas.microsoft.com/office/drawing/2014/main" id="{7F0A690D-E171-4484-879E-479F9D031C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063" name="Rectangle 15">
            <a:extLst>
              <a:ext uri="{FF2B5EF4-FFF2-40B4-BE49-F238E27FC236}">
                <a16:creationId xmlns:a16="http://schemas.microsoft.com/office/drawing/2014/main" id="{EA3BADCD-B74C-4CA6-97B4-68F3D9F17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4" name="AutoShape 16">
            <a:extLst>
              <a:ext uri="{FF2B5EF4-FFF2-40B4-BE49-F238E27FC236}">
                <a16:creationId xmlns:a16="http://schemas.microsoft.com/office/drawing/2014/main" id="{D5C2D4A8-BC03-41DE-B5AC-A0782C30CEA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7688" y="170338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5" name="Oval 17">
            <a:extLst>
              <a:ext uri="{FF2B5EF4-FFF2-40B4-BE49-F238E27FC236}">
                <a16:creationId xmlns:a16="http://schemas.microsoft.com/office/drawing/2014/main" id="{006DBBA2-4138-41C2-8BD3-47E5E217D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17065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6" name="Rectangle 18">
            <a:extLst>
              <a:ext uri="{FF2B5EF4-FFF2-40B4-BE49-F238E27FC236}">
                <a16:creationId xmlns:a16="http://schemas.microsoft.com/office/drawing/2014/main" id="{D8043D28-24AD-49E1-B07A-7E48D09E8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7" name="Oval 19">
            <a:extLst>
              <a:ext uri="{FF2B5EF4-FFF2-40B4-BE49-F238E27FC236}">
                <a16:creationId xmlns:a16="http://schemas.microsoft.com/office/drawing/2014/main" id="{9254CC07-EB4E-41CD-92EA-C939B8F69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9088" y="1676400"/>
            <a:ext cx="304800" cy="274638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8" name="Rectangle 20">
            <a:extLst>
              <a:ext uri="{FF2B5EF4-FFF2-40B4-BE49-F238E27FC236}">
                <a16:creationId xmlns:a16="http://schemas.microsoft.com/office/drawing/2014/main" id="{90653F04-147E-4EDD-9738-600D67C359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39900"/>
            <a:ext cx="8751888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069" name="Group 21">
            <a:extLst>
              <a:ext uri="{FF2B5EF4-FFF2-40B4-BE49-F238E27FC236}">
                <a16:creationId xmlns:a16="http://schemas.microsoft.com/office/drawing/2014/main" id="{296684C3-EEFC-442C-83F5-52D480B0480C}"/>
              </a:ext>
            </a:extLst>
          </p:cNvPr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2070" name="AutoShape 22">
              <a:extLst>
                <a:ext uri="{FF2B5EF4-FFF2-40B4-BE49-F238E27FC236}">
                  <a16:creationId xmlns:a16="http://schemas.microsoft.com/office/drawing/2014/main" id="{AA99444A-E07C-4647-B02F-E36E1A817D9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71" name="AutoShape 23">
              <a:extLst>
                <a:ext uri="{FF2B5EF4-FFF2-40B4-BE49-F238E27FC236}">
                  <a16:creationId xmlns:a16="http://schemas.microsoft.com/office/drawing/2014/main" id="{4B2995BA-DBF9-4667-9122-B699C63599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72" name="AutoShape 24">
              <a:extLst>
                <a:ext uri="{FF2B5EF4-FFF2-40B4-BE49-F238E27FC236}">
                  <a16:creationId xmlns:a16="http://schemas.microsoft.com/office/drawing/2014/main" id="{9220B796-8326-4885-9E79-E2D9BFA9AA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73" name="AutoShape 25">
              <a:extLst>
                <a:ext uri="{FF2B5EF4-FFF2-40B4-BE49-F238E27FC236}">
                  <a16:creationId xmlns:a16="http://schemas.microsoft.com/office/drawing/2014/main" id="{DF2500AA-F803-4722-A5FC-4771EBFCB5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74" name="AutoShape 26">
              <a:extLst>
                <a:ext uri="{FF2B5EF4-FFF2-40B4-BE49-F238E27FC236}">
                  <a16:creationId xmlns:a16="http://schemas.microsoft.com/office/drawing/2014/main" id="{1BDC2674-C729-435A-886B-70DA32BAF6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75" name="AutoShape 27">
              <a:extLst>
                <a:ext uri="{FF2B5EF4-FFF2-40B4-BE49-F238E27FC236}">
                  <a16:creationId xmlns:a16="http://schemas.microsoft.com/office/drawing/2014/main" id="{6E250CA0-C9D5-433B-A884-9D36438144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76" name="Freeform 28">
              <a:extLst>
                <a:ext uri="{FF2B5EF4-FFF2-40B4-BE49-F238E27FC236}">
                  <a16:creationId xmlns:a16="http://schemas.microsoft.com/office/drawing/2014/main" id="{283837B9-63EF-4DE7-8720-6C240E485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>
                <a:gd name="T0" fmla="*/ 1 w 532"/>
                <a:gd name="T1" fmla="*/ 0 h 465"/>
                <a:gd name="T2" fmla="*/ 0 w 532"/>
                <a:gd name="T3" fmla="*/ 166 h 465"/>
                <a:gd name="T4" fmla="*/ 532 w 532"/>
                <a:gd name="T5" fmla="*/ 465 h 465"/>
                <a:gd name="T6" fmla="*/ 532 w 532"/>
                <a:gd name="T7" fmla="*/ 201 h 465"/>
                <a:gd name="T8" fmla="*/ 172 w 532"/>
                <a:gd name="T9" fmla="*/ 0 h 465"/>
                <a:gd name="T10" fmla="*/ 1 w 532"/>
                <a:gd name="T11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77" name="Freeform 29">
              <a:extLst>
                <a:ext uri="{FF2B5EF4-FFF2-40B4-BE49-F238E27FC236}">
                  <a16:creationId xmlns:a16="http://schemas.microsoft.com/office/drawing/2014/main" id="{73E756CF-A317-4582-910E-BA349ECC0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>
                <a:gd name="T0" fmla="*/ 457 w 457"/>
                <a:gd name="T1" fmla="*/ 260 h 264"/>
                <a:gd name="T2" fmla="*/ 1 w 457"/>
                <a:gd name="T3" fmla="*/ 0 h 264"/>
                <a:gd name="T4" fmla="*/ 0 w 457"/>
                <a:gd name="T5" fmla="*/ 264 h 264"/>
                <a:gd name="T6" fmla="*/ 457 w 457"/>
                <a:gd name="T7" fmla="*/ 26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anose="020B080603090205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Monotype Sorts" pitchFamily="2" charset="2"/>
        <a:buChar char="b"/>
        <a:defRPr kumimoji="1"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4.bin"/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12" Type="http://schemas.openxmlformats.org/officeDocument/2006/relationships/audio" Target="../media/audio10.wav"/><Relationship Id="rId17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11" Type="http://schemas.openxmlformats.org/officeDocument/2006/relationships/audio" Target="../media/audio9.wav"/><Relationship Id="rId5" Type="http://schemas.openxmlformats.org/officeDocument/2006/relationships/audio" Target="../media/audio3.wav"/><Relationship Id="rId15" Type="http://schemas.openxmlformats.org/officeDocument/2006/relationships/oleObject" Target="../embeddings/oleObject2.bin"/><Relationship Id="rId10" Type="http://schemas.openxmlformats.org/officeDocument/2006/relationships/audio" Target="../media/audio8.wav"/><Relationship Id="rId19" Type="http://schemas.openxmlformats.org/officeDocument/2006/relationships/image" Target="../media/image3.wmf"/><Relationship Id="rId4" Type="http://schemas.openxmlformats.org/officeDocument/2006/relationships/audio" Target="../media/audio2.wav"/><Relationship Id="rId9" Type="http://schemas.openxmlformats.org/officeDocument/2006/relationships/audio" Target="../media/audio7.wav"/><Relationship Id="rId1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6.wav"/><Relationship Id="rId13" Type="http://schemas.openxmlformats.org/officeDocument/2006/relationships/audio" Target="../media/audio21.wav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2.bin"/><Relationship Id="rId3" Type="http://schemas.openxmlformats.org/officeDocument/2006/relationships/audio" Target="../media/audio11.wav"/><Relationship Id="rId21" Type="http://schemas.openxmlformats.org/officeDocument/2006/relationships/image" Target="../media/image6.wmf"/><Relationship Id="rId7" Type="http://schemas.openxmlformats.org/officeDocument/2006/relationships/audio" Target="../media/audio15.wav"/><Relationship Id="rId12" Type="http://schemas.openxmlformats.org/officeDocument/2006/relationships/audio" Target="../media/audio20.wav"/><Relationship Id="rId17" Type="http://schemas.openxmlformats.org/officeDocument/2006/relationships/oleObject" Target="../embeddings/oleObject7.bin"/><Relationship Id="rId25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6" Type="http://schemas.openxmlformats.org/officeDocument/2006/relationships/oleObject" Target="../embeddings/oleObject6.bin"/><Relationship Id="rId20" Type="http://schemas.openxmlformats.org/officeDocument/2006/relationships/oleObject" Target="../embeddings/oleObject9.bin"/><Relationship Id="rId29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4.wav"/><Relationship Id="rId11" Type="http://schemas.openxmlformats.org/officeDocument/2006/relationships/audio" Target="../media/audio19.wav"/><Relationship Id="rId24" Type="http://schemas.openxmlformats.org/officeDocument/2006/relationships/oleObject" Target="../embeddings/oleObject11.bin"/><Relationship Id="rId5" Type="http://schemas.openxmlformats.org/officeDocument/2006/relationships/audio" Target="../media/audio13.wav"/><Relationship Id="rId15" Type="http://schemas.openxmlformats.org/officeDocument/2006/relationships/image" Target="../media/image4.wmf"/><Relationship Id="rId23" Type="http://schemas.openxmlformats.org/officeDocument/2006/relationships/image" Target="../media/image1.wmf"/><Relationship Id="rId28" Type="http://schemas.openxmlformats.org/officeDocument/2006/relationships/oleObject" Target="../embeddings/oleObject13.bin"/><Relationship Id="rId10" Type="http://schemas.openxmlformats.org/officeDocument/2006/relationships/audio" Target="../media/audio18.wav"/><Relationship Id="rId19" Type="http://schemas.openxmlformats.org/officeDocument/2006/relationships/image" Target="../media/image5.wmf"/><Relationship Id="rId4" Type="http://schemas.openxmlformats.org/officeDocument/2006/relationships/audio" Target="../media/audio12.wav"/><Relationship Id="rId9" Type="http://schemas.openxmlformats.org/officeDocument/2006/relationships/audio" Target="../media/audio17.wav"/><Relationship Id="rId14" Type="http://schemas.openxmlformats.org/officeDocument/2006/relationships/oleObject" Target="../embeddings/oleObject5.bin"/><Relationship Id="rId22" Type="http://schemas.openxmlformats.org/officeDocument/2006/relationships/oleObject" Target="../embeddings/oleObject10.bin"/><Relationship Id="rId27" Type="http://schemas.openxmlformats.org/officeDocument/2006/relationships/image" Target="../media/image8.wmf"/><Relationship Id="rId30" Type="http://schemas.openxmlformats.org/officeDocument/2006/relationships/image" Target="../media/image9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7.wav"/><Relationship Id="rId13" Type="http://schemas.openxmlformats.org/officeDocument/2006/relationships/audio" Target="../media/audio32.wav"/><Relationship Id="rId3" Type="http://schemas.openxmlformats.org/officeDocument/2006/relationships/audio" Target="../media/audio22.wav"/><Relationship Id="rId7" Type="http://schemas.openxmlformats.org/officeDocument/2006/relationships/audio" Target="../media/audio26.wav"/><Relationship Id="rId12" Type="http://schemas.openxmlformats.org/officeDocument/2006/relationships/audio" Target="../media/audio31.wav"/><Relationship Id="rId17" Type="http://schemas.openxmlformats.org/officeDocument/2006/relationships/image" Target="../media/image6.wmf"/><Relationship Id="rId2" Type="http://schemas.openxmlformats.org/officeDocument/2006/relationships/notesSlide" Target="../notesSlides/notesSlide4.xml"/><Relationship Id="rId16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5.wav"/><Relationship Id="rId11" Type="http://schemas.openxmlformats.org/officeDocument/2006/relationships/audio" Target="../media/audio30.wav"/><Relationship Id="rId5" Type="http://schemas.openxmlformats.org/officeDocument/2006/relationships/audio" Target="../media/audio24.wav"/><Relationship Id="rId15" Type="http://schemas.openxmlformats.org/officeDocument/2006/relationships/image" Target="../media/image10.wmf"/><Relationship Id="rId10" Type="http://schemas.openxmlformats.org/officeDocument/2006/relationships/audio" Target="../media/audio29.wav"/><Relationship Id="rId4" Type="http://schemas.openxmlformats.org/officeDocument/2006/relationships/audio" Target="../media/audio23.wav"/><Relationship Id="rId9" Type="http://schemas.openxmlformats.org/officeDocument/2006/relationships/audio" Target="../media/audio28.wav"/><Relationship Id="rId14" Type="http://schemas.openxmlformats.org/officeDocument/2006/relationships/oleObject" Target="../embeddings/oleObject1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3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oleObject" Target="../embeddings/oleObject17.bin"/><Relationship Id="rId4" Type="http://schemas.openxmlformats.org/officeDocument/2006/relationships/audio" Target="../media/audio34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audio" Target="../media/audio35.wav"/><Relationship Id="rId7" Type="http://schemas.openxmlformats.org/officeDocument/2006/relationships/audio" Target="../media/audio39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8.wav"/><Relationship Id="rId11" Type="http://schemas.openxmlformats.org/officeDocument/2006/relationships/image" Target="../media/image6.wmf"/><Relationship Id="rId5" Type="http://schemas.openxmlformats.org/officeDocument/2006/relationships/audio" Target="../media/audio37.wav"/><Relationship Id="rId10" Type="http://schemas.openxmlformats.org/officeDocument/2006/relationships/oleObject" Target="../embeddings/oleObject19.bin"/><Relationship Id="rId4" Type="http://schemas.openxmlformats.org/officeDocument/2006/relationships/audio" Target="../media/audio36.wav"/><Relationship Id="rId9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audio" Target="../media/audio40.wav"/><Relationship Id="rId7" Type="http://schemas.openxmlformats.org/officeDocument/2006/relationships/oleObject" Target="../embeddings/oleObject20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3.wav"/><Relationship Id="rId5" Type="http://schemas.openxmlformats.org/officeDocument/2006/relationships/audio" Target="../media/audio42.wav"/><Relationship Id="rId10" Type="http://schemas.openxmlformats.org/officeDocument/2006/relationships/image" Target="../media/image6.wmf"/><Relationship Id="rId4" Type="http://schemas.openxmlformats.org/officeDocument/2006/relationships/audio" Target="../media/audio41.wav"/><Relationship Id="rId9" Type="http://schemas.openxmlformats.org/officeDocument/2006/relationships/oleObject" Target="../embeddings/oleObject2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9.wav"/><Relationship Id="rId13" Type="http://schemas.openxmlformats.org/officeDocument/2006/relationships/oleObject" Target="../embeddings/oleObject23.bin"/><Relationship Id="rId18" Type="http://schemas.openxmlformats.org/officeDocument/2006/relationships/oleObject" Target="../embeddings/oleObject26.bin"/><Relationship Id="rId3" Type="http://schemas.openxmlformats.org/officeDocument/2006/relationships/audio" Target="../media/audio44.wav"/><Relationship Id="rId21" Type="http://schemas.openxmlformats.org/officeDocument/2006/relationships/image" Target="../media/image15.wmf"/><Relationship Id="rId7" Type="http://schemas.openxmlformats.org/officeDocument/2006/relationships/audio" Target="../media/audio48.wav"/><Relationship Id="rId12" Type="http://schemas.openxmlformats.org/officeDocument/2006/relationships/image" Target="../media/image1.wmf"/><Relationship Id="rId17" Type="http://schemas.openxmlformats.org/officeDocument/2006/relationships/image" Target="../media/image14.wmf"/><Relationship Id="rId2" Type="http://schemas.openxmlformats.org/officeDocument/2006/relationships/notesSlide" Target="../notesSlides/notesSlide8.xml"/><Relationship Id="rId16" Type="http://schemas.openxmlformats.org/officeDocument/2006/relationships/oleObject" Target="../embeddings/oleObject25.bin"/><Relationship Id="rId20" Type="http://schemas.openxmlformats.org/officeDocument/2006/relationships/oleObject" Target="../embeddings/oleObject27.bin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7.wav"/><Relationship Id="rId11" Type="http://schemas.openxmlformats.org/officeDocument/2006/relationships/oleObject" Target="../embeddings/oleObject22.bin"/><Relationship Id="rId5" Type="http://schemas.openxmlformats.org/officeDocument/2006/relationships/audio" Target="../media/audio46.wav"/><Relationship Id="rId15" Type="http://schemas.openxmlformats.org/officeDocument/2006/relationships/oleObject" Target="../embeddings/oleObject24.bin"/><Relationship Id="rId10" Type="http://schemas.openxmlformats.org/officeDocument/2006/relationships/audio" Target="../media/audio51.wav"/><Relationship Id="rId19" Type="http://schemas.openxmlformats.org/officeDocument/2006/relationships/image" Target="../media/image6.wmf"/><Relationship Id="rId4" Type="http://schemas.openxmlformats.org/officeDocument/2006/relationships/audio" Target="../media/audio45.wav"/><Relationship Id="rId9" Type="http://schemas.openxmlformats.org/officeDocument/2006/relationships/audio" Target="../media/audio50.wav"/><Relationship Id="rId1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audio" Target="../media/audio52.wav"/><Relationship Id="rId7" Type="http://schemas.openxmlformats.org/officeDocument/2006/relationships/audio" Target="../media/audio56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55.wav"/><Relationship Id="rId11" Type="http://schemas.openxmlformats.org/officeDocument/2006/relationships/image" Target="../media/image16.wmf"/><Relationship Id="rId5" Type="http://schemas.openxmlformats.org/officeDocument/2006/relationships/audio" Target="../media/audio54.wav"/><Relationship Id="rId10" Type="http://schemas.openxmlformats.org/officeDocument/2006/relationships/oleObject" Target="../embeddings/oleObject29.bin"/><Relationship Id="rId4" Type="http://schemas.openxmlformats.org/officeDocument/2006/relationships/audio" Target="../media/audio53.wav"/><Relationship Id="rId9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audio" Target="../media/audio57.wav"/><Relationship Id="rId7" Type="http://schemas.openxmlformats.org/officeDocument/2006/relationships/audio" Target="../media/audio6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0.wav"/><Relationship Id="rId11" Type="http://schemas.openxmlformats.org/officeDocument/2006/relationships/image" Target="../media/image18.wmf"/><Relationship Id="rId5" Type="http://schemas.openxmlformats.org/officeDocument/2006/relationships/audio" Target="../media/audio59.wav"/><Relationship Id="rId10" Type="http://schemas.openxmlformats.org/officeDocument/2006/relationships/oleObject" Target="../embeddings/oleObject31.bin"/><Relationship Id="rId4" Type="http://schemas.openxmlformats.org/officeDocument/2006/relationships/audio" Target="../media/audio58.wav"/><Relationship Id="rId9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audio" Target="../media/audio62.wav"/><Relationship Id="rId7" Type="http://schemas.openxmlformats.org/officeDocument/2006/relationships/image" Target="../media/image17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2.bin"/><Relationship Id="rId5" Type="http://schemas.openxmlformats.org/officeDocument/2006/relationships/audio" Target="../media/audio64.wav"/><Relationship Id="rId4" Type="http://schemas.openxmlformats.org/officeDocument/2006/relationships/audio" Target="../media/audio63.wav"/><Relationship Id="rId9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70.wav"/><Relationship Id="rId13" Type="http://schemas.openxmlformats.org/officeDocument/2006/relationships/oleObject" Target="../embeddings/oleObject36.bin"/><Relationship Id="rId3" Type="http://schemas.openxmlformats.org/officeDocument/2006/relationships/audio" Target="../media/audio65.wav"/><Relationship Id="rId7" Type="http://schemas.openxmlformats.org/officeDocument/2006/relationships/audio" Target="../media/audio69.wav"/><Relationship Id="rId12" Type="http://schemas.openxmlformats.org/officeDocument/2006/relationships/image" Target="../media/image20.wmf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2.wmf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68.wav"/><Relationship Id="rId11" Type="http://schemas.openxmlformats.org/officeDocument/2006/relationships/oleObject" Target="../embeddings/oleObject35.bin"/><Relationship Id="rId5" Type="http://schemas.openxmlformats.org/officeDocument/2006/relationships/audio" Target="../media/audio67.wav"/><Relationship Id="rId15" Type="http://schemas.openxmlformats.org/officeDocument/2006/relationships/oleObject" Target="../embeddings/oleObject37.bin"/><Relationship Id="rId10" Type="http://schemas.openxmlformats.org/officeDocument/2006/relationships/image" Target="../media/image17.wmf"/><Relationship Id="rId4" Type="http://schemas.openxmlformats.org/officeDocument/2006/relationships/audio" Target="../media/audio66.wav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76.wav"/><Relationship Id="rId13" Type="http://schemas.openxmlformats.org/officeDocument/2006/relationships/oleObject" Target="../embeddings/oleObject40.bin"/><Relationship Id="rId3" Type="http://schemas.openxmlformats.org/officeDocument/2006/relationships/audio" Target="../media/audio71.wav"/><Relationship Id="rId7" Type="http://schemas.openxmlformats.org/officeDocument/2006/relationships/audio" Target="../media/audio75.wav"/><Relationship Id="rId12" Type="http://schemas.openxmlformats.org/officeDocument/2006/relationships/image" Target="../media/image24.wmf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74.wav"/><Relationship Id="rId11" Type="http://schemas.openxmlformats.org/officeDocument/2006/relationships/oleObject" Target="../embeddings/oleObject39.bin"/><Relationship Id="rId5" Type="http://schemas.openxmlformats.org/officeDocument/2006/relationships/audio" Target="../media/audio73.wav"/><Relationship Id="rId15" Type="http://schemas.openxmlformats.org/officeDocument/2006/relationships/oleObject" Target="../embeddings/oleObject41.bin"/><Relationship Id="rId10" Type="http://schemas.openxmlformats.org/officeDocument/2006/relationships/image" Target="../media/image23.wmf"/><Relationship Id="rId4" Type="http://schemas.openxmlformats.org/officeDocument/2006/relationships/audio" Target="../media/audio72.wav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2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A380305-3657-4BF4-B99B-82FE3046BF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D3BFCC6-8C5A-4A11-8E22-3A36C19363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4114800"/>
          </a:xfrm>
        </p:spPr>
        <p:txBody>
          <a:bodyPr/>
          <a:lstStyle/>
          <a:p>
            <a:r>
              <a:rPr lang="en-US" altLang="en-US" sz="1800">
                <a:latin typeface="Arial" panose="020B0604020202020204" pitchFamily="34" charset="0"/>
              </a:rPr>
              <a:t>Solutions to Problems      -   Vectors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6E3D9FDF-AA58-44A2-9758-A9DC46CDB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572000"/>
            <a:ext cx="6032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u="sng">
                <a:hlinkClick r:id="rId3" action="ppaction://hlinksldjump"/>
              </a:rPr>
              <a:t>14,</a:t>
            </a:r>
            <a:r>
              <a:rPr lang="en-US" altLang="en-US" u="sng"/>
              <a:t> </a:t>
            </a:r>
            <a:r>
              <a:rPr lang="en-US" altLang="en-US" u="sng">
                <a:hlinkClick r:id="rId4" action="ppaction://hlinksldjump"/>
              </a:rPr>
              <a:t>15,</a:t>
            </a:r>
            <a:r>
              <a:rPr lang="en-US" altLang="en-US" u="sng"/>
              <a:t> </a:t>
            </a:r>
            <a:r>
              <a:rPr lang="en-US" altLang="en-US" u="sng">
                <a:hlinkClick r:id="rId5" action="ppaction://hlinksldjump"/>
              </a:rPr>
              <a:t>16,</a:t>
            </a:r>
            <a:r>
              <a:rPr lang="en-US" altLang="en-US" u="sng"/>
              <a:t> </a:t>
            </a:r>
            <a:r>
              <a:rPr lang="en-US" altLang="en-US" u="sng">
                <a:hlinkClick r:id="rId6" action="ppaction://hlinksldjump"/>
              </a:rPr>
              <a:t>17,</a:t>
            </a:r>
            <a:r>
              <a:rPr lang="en-US" altLang="en-US" u="sng"/>
              <a:t> </a:t>
            </a:r>
            <a:r>
              <a:rPr lang="en-US" altLang="en-US" u="sng">
                <a:hlinkClick r:id="rId7" action="ppaction://hlinksldjump"/>
              </a:rPr>
              <a:t>18</a:t>
            </a:r>
            <a:r>
              <a:rPr lang="en-US" altLang="en-US" u="sng">
                <a:hlinkClick r:id="rId8" action="ppaction://hlinksldjump"/>
              </a:rPr>
              <a:t>,</a:t>
            </a:r>
            <a:r>
              <a:rPr lang="en-US" altLang="en-US" u="sng"/>
              <a:t> </a:t>
            </a:r>
            <a:r>
              <a:rPr lang="en-US" altLang="en-US" u="sng">
                <a:hlinkClick r:id="rId8" action="ppaction://hlinksldjump"/>
              </a:rPr>
              <a:t>19,</a:t>
            </a:r>
            <a:r>
              <a:rPr lang="en-US" altLang="en-US" u="sng"/>
              <a:t> </a:t>
            </a:r>
            <a:r>
              <a:rPr lang="en-US" altLang="en-US" u="sng">
                <a:hlinkClick r:id="rId9" action="ppaction://hlinksldjump"/>
              </a:rPr>
              <a:t>21,</a:t>
            </a:r>
            <a:r>
              <a:rPr lang="en-US" altLang="en-US" u="sng"/>
              <a:t> </a:t>
            </a:r>
            <a:r>
              <a:rPr lang="en-US" altLang="en-US" u="sng">
                <a:hlinkClick r:id="rId10" action="ppaction://hlinksldjump"/>
              </a:rPr>
              <a:t>22,</a:t>
            </a:r>
            <a:r>
              <a:rPr lang="en-US" altLang="en-US" u="sng"/>
              <a:t> </a:t>
            </a:r>
            <a:r>
              <a:rPr lang="en-US" altLang="en-US" u="sng">
                <a:hlinkClick r:id="rId11" action="ppaction://hlinksldjump"/>
              </a:rPr>
              <a:t>23,</a:t>
            </a:r>
            <a:r>
              <a:rPr lang="en-US" altLang="en-US" u="sng"/>
              <a:t> </a:t>
            </a:r>
            <a:r>
              <a:rPr lang="en-US" altLang="en-US" u="sng">
                <a:hlinkClick r:id="rId12" action="ppaction://hlinksldjump"/>
              </a:rPr>
              <a:t>24,</a:t>
            </a:r>
            <a:r>
              <a:rPr lang="en-US" altLang="en-US" u="sng"/>
              <a:t> </a:t>
            </a:r>
            <a:r>
              <a:rPr lang="en-US" altLang="en-US" u="sng">
                <a:hlinkClick r:id="rId13" action="ppaction://hlinksldjump"/>
              </a:rPr>
              <a:t>25,</a:t>
            </a:r>
            <a:r>
              <a:rPr lang="en-US" altLang="en-US" u="sng">
                <a:hlinkClick r:id="rId14" action="ppaction://hlinksldjump"/>
              </a:rPr>
              <a:t> 26</a:t>
            </a:r>
            <a:endParaRPr lang="en-US" altLang="en-US" u="sng"/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243F3EEB-DC8B-4C10-81BE-F984CAA08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810000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Click on a question number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F06594A-CF00-4103-8E67-9F4AEB0A3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C728A37-17DE-4A95-828C-A5FD328EF6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6858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 car travels 50 km N and then returns 30 km S.  The whole journey takes 2 hours. Calculate:</a:t>
            </a:r>
            <a:endParaRPr lang="en-US" altLang="en-US" sz="1800"/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9AA0069C-DC30-4D75-B5EB-F38AD6194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69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14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6AD8D24D-334D-4D3C-80F4-34AC12230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9225" name="AutoShape 9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F5FF923D-6E68-4BF8-AE96-C3D334E2A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6" name="AutoShape 10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4816CBF1-1544-4065-B39F-3A5CC30B1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30" name="Text Box 14">
            <a:extLst>
              <a:ext uri="{FF2B5EF4-FFF2-40B4-BE49-F238E27FC236}">
                <a16:creationId xmlns:a16="http://schemas.microsoft.com/office/drawing/2014/main" id="{C7ECC767-1E12-41BF-9054-8C489ECDA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9232" name="Rectangle 16">
            <a:extLst>
              <a:ext uri="{FF2B5EF4-FFF2-40B4-BE49-F238E27FC236}">
                <a16:creationId xmlns:a16="http://schemas.microsoft.com/office/drawing/2014/main" id="{2649E8AA-52C4-4E1A-8640-5986CF0B2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3109913"/>
            <a:ext cx="2362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a) the distance travelled</a:t>
            </a:r>
            <a:endParaRPr lang="en-US" altLang="en-US" sz="1400"/>
          </a:p>
        </p:txBody>
      </p:sp>
      <p:sp>
        <p:nvSpPr>
          <p:cNvPr id="9234" name="Rectangle 18">
            <a:extLst>
              <a:ext uri="{FF2B5EF4-FFF2-40B4-BE49-F238E27FC236}">
                <a16:creationId xmlns:a16="http://schemas.microsoft.com/office/drawing/2014/main" id="{6FAF19C4-AE97-4A37-851D-9F2C94EF8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100" y="3109913"/>
            <a:ext cx="2686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Distance travelled is 80 km</a:t>
            </a:r>
            <a:endParaRPr lang="en-US" altLang="en-US" sz="1400"/>
          </a:p>
        </p:txBody>
      </p:sp>
      <p:sp>
        <p:nvSpPr>
          <p:cNvPr id="9235" name="Rectangle 19">
            <a:extLst>
              <a:ext uri="{FF2B5EF4-FFF2-40B4-BE49-F238E27FC236}">
                <a16:creationId xmlns:a16="http://schemas.microsoft.com/office/drawing/2014/main" id="{FAD02ECB-B68D-496D-84EB-8E2E9D3C1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3832225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b) the average speed</a:t>
            </a:r>
            <a:endParaRPr lang="en-US" altLang="en-US" sz="1400"/>
          </a:p>
        </p:txBody>
      </p:sp>
      <p:graphicFrame>
        <p:nvGraphicFramePr>
          <p:cNvPr id="9236" name="Object 20">
            <a:extLst>
              <a:ext uri="{FF2B5EF4-FFF2-40B4-BE49-F238E27FC236}">
                <a16:creationId xmlns:a16="http://schemas.microsoft.com/office/drawing/2014/main" id="{7C74BA74-535D-4410-B4EF-C7168BE5D3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1900" y="3643313"/>
          <a:ext cx="660400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60240" imgH="723600" progId="Equation.3">
                  <p:embed/>
                </p:oleObj>
              </mc:Choice>
              <mc:Fallback>
                <p:oleObj name="Equation" r:id="rId13" imgW="660240" imgH="723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1900" y="3643313"/>
                        <a:ext cx="660400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7" name="Object 21">
            <a:extLst>
              <a:ext uri="{FF2B5EF4-FFF2-40B4-BE49-F238E27FC236}">
                <a16:creationId xmlns:a16="http://schemas.microsoft.com/office/drawing/2014/main" id="{74DC397F-8E3A-4DC7-8774-CC6D0AA2EAE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35550" y="3643313"/>
          <a:ext cx="2387600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387520" imgH="723600" progId="Equation.3">
                  <p:embed/>
                </p:oleObj>
              </mc:Choice>
              <mc:Fallback>
                <p:oleObj name="Equation" r:id="rId15" imgW="2387520" imgH="723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5550" y="3643313"/>
                        <a:ext cx="2387600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8" name="Rectangle 22">
            <a:extLst>
              <a:ext uri="{FF2B5EF4-FFF2-40B4-BE49-F238E27FC236}">
                <a16:creationId xmlns:a16="http://schemas.microsoft.com/office/drawing/2014/main" id="{F650B5E7-A189-43F7-9975-B70CCF3CB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4543425"/>
            <a:ext cx="196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c) the displacement</a:t>
            </a:r>
            <a:endParaRPr lang="en-US" altLang="en-US" sz="1400"/>
          </a:p>
        </p:txBody>
      </p:sp>
      <p:sp>
        <p:nvSpPr>
          <p:cNvPr id="9240" name="Rectangle 24">
            <a:extLst>
              <a:ext uri="{FF2B5EF4-FFF2-40B4-BE49-F238E27FC236}">
                <a16:creationId xmlns:a16="http://schemas.microsoft.com/office/drawing/2014/main" id="{B9858DC5-F86A-4CDA-921A-79C7B0EEA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7100" y="4543425"/>
            <a:ext cx="2508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Displacement is 20 km N</a:t>
            </a:r>
            <a:endParaRPr lang="en-US" altLang="en-US" sz="1400"/>
          </a:p>
        </p:txBody>
      </p:sp>
      <p:sp>
        <p:nvSpPr>
          <p:cNvPr id="9241" name="Rectangle 25">
            <a:extLst>
              <a:ext uri="{FF2B5EF4-FFF2-40B4-BE49-F238E27FC236}">
                <a16:creationId xmlns:a16="http://schemas.microsoft.com/office/drawing/2014/main" id="{61CBC1D3-3468-4CFB-A624-E47851226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5384800"/>
            <a:ext cx="2273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d) the average velocity</a:t>
            </a:r>
            <a:endParaRPr lang="en-US" altLang="en-US" sz="1400"/>
          </a:p>
        </p:txBody>
      </p:sp>
      <p:graphicFrame>
        <p:nvGraphicFramePr>
          <p:cNvPr id="9242" name="Object 26">
            <a:extLst>
              <a:ext uri="{FF2B5EF4-FFF2-40B4-BE49-F238E27FC236}">
                <a16:creationId xmlns:a16="http://schemas.microsoft.com/office/drawing/2014/main" id="{C2606ABF-44D4-42FD-BD7A-795881DEC2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4300" y="5384800"/>
          <a:ext cx="6604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660240" imgH="723600" progId="Equation.3">
                  <p:embed/>
                </p:oleObj>
              </mc:Choice>
              <mc:Fallback>
                <p:oleObj name="Equation" r:id="rId17" imgW="660240" imgH="7236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384800"/>
                        <a:ext cx="6604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3" name="Object 27">
            <a:extLst>
              <a:ext uri="{FF2B5EF4-FFF2-40B4-BE49-F238E27FC236}">
                <a16:creationId xmlns:a16="http://schemas.microsoft.com/office/drawing/2014/main" id="{A4ED7B93-83B7-4D8D-820F-93B6FA1E35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48300" y="5410200"/>
          <a:ext cx="32639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263760" imgH="723600" progId="Equation.3">
                  <p:embed/>
                </p:oleObj>
              </mc:Choice>
              <mc:Fallback>
                <p:oleObj name="Equation" r:id="rId18" imgW="3263760" imgH="7236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0" y="5410200"/>
                        <a:ext cx="32639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14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14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14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14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014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014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014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014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014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014j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 advAuto="0"/>
      <p:bldP spid="9230" grpId="0" autoUpdateAnimBg="0"/>
      <p:bldP spid="9232" grpId="0" autoUpdateAnimBg="0"/>
      <p:bldP spid="9234" grpId="0" autoUpdateAnimBg="0"/>
      <p:bldP spid="9235" grpId="0" autoUpdateAnimBg="0"/>
      <p:bldP spid="9238" grpId="0" autoUpdateAnimBg="0"/>
      <p:bldP spid="9240" grpId="0" autoUpdateAnimBg="0"/>
      <p:bldP spid="924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DFFC442-0F6A-4869-BD41-06D7127AD0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A396D3F-56A9-4FD1-820E-F605F69CE5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6858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 girl delivers newspapers to three houses, X, Y and Z, as shown in the diagram.  Starting at X, the girl walks directly from one house to the next.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44C65F97-9F10-4125-86FF-B3110DCBD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15</a:t>
            </a:r>
          </a:p>
        </p:txBody>
      </p:sp>
      <p:sp>
        <p:nvSpPr>
          <p:cNvPr id="11270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3FAAB8A2-8524-4089-8127-841AB1C1C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1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7D0BDAAE-0F19-488C-8FC1-7D60DF02B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2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74FEC2EC-D7E7-4EA3-AFFF-A50C69896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7" name="Text Box 13">
            <a:extLst>
              <a:ext uri="{FF2B5EF4-FFF2-40B4-BE49-F238E27FC236}">
                <a16:creationId xmlns:a16="http://schemas.microsoft.com/office/drawing/2014/main" id="{F2D4A293-D087-4C33-809D-0F7E4B8A8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11278" name="Text Box 14">
            <a:extLst>
              <a:ext uri="{FF2B5EF4-FFF2-40B4-BE49-F238E27FC236}">
                <a16:creationId xmlns:a16="http://schemas.microsoft.com/office/drawing/2014/main" id="{55D55A48-27FA-4C80-AD2A-C33F16EC8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11279" name="Rectangle 15">
            <a:extLst>
              <a:ext uri="{FF2B5EF4-FFF2-40B4-BE49-F238E27FC236}">
                <a16:creationId xmlns:a16="http://schemas.microsoft.com/office/drawing/2014/main" id="{6EC515FF-315D-481E-8E7F-8F9980AD7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2590800"/>
            <a:ext cx="424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a) Calculate the total distance the girl walks.</a:t>
            </a:r>
            <a:endParaRPr lang="en-US" altLang="en-US" sz="1400"/>
          </a:p>
        </p:txBody>
      </p:sp>
      <p:graphicFrame>
        <p:nvGraphicFramePr>
          <p:cNvPr id="11281" name="Object 17">
            <a:extLst>
              <a:ext uri="{FF2B5EF4-FFF2-40B4-BE49-F238E27FC236}">
                <a16:creationId xmlns:a16="http://schemas.microsoft.com/office/drawing/2014/main" id="{466FB8C4-1E7D-411F-B3EF-4E9E8049A4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8150" y="4222750"/>
          <a:ext cx="3492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4" imgW="2847960" imgH="2467080" progId="MS_ClipArt_Gallery.2">
                  <p:embed/>
                </p:oleObj>
              </mc:Choice>
              <mc:Fallback>
                <p:oleObj name="Clip" r:id="rId14" imgW="2847960" imgH="2467080" progId="MS_ClipArt_Gallery.2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8150" y="4222750"/>
                        <a:ext cx="349250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2" name="Object 18">
            <a:extLst>
              <a:ext uri="{FF2B5EF4-FFF2-40B4-BE49-F238E27FC236}">
                <a16:creationId xmlns:a16="http://schemas.microsoft.com/office/drawing/2014/main" id="{8D1439F9-943B-484B-A5CE-D8EB1CF75B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61350" y="4222750"/>
          <a:ext cx="3492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6" imgW="2847960" imgH="2467080" progId="MS_ClipArt_Gallery.2">
                  <p:embed/>
                </p:oleObj>
              </mc:Choice>
              <mc:Fallback>
                <p:oleObj name="Clip" r:id="rId16" imgW="2847960" imgH="2467080" progId="MS_ClipArt_Gallery.2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1350" y="4222750"/>
                        <a:ext cx="349250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3" name="Object 19">
            <a:extLst>
              <a:ext uri="{FF2B5EF4-FFF2-40B4-BE49-F238E27FC236}">
                <a16:creationId xmlns:a16="http://schemas.microsoft.com/office/drawing/2014/main" id="{1B58D5F9-5102-494F-8C7D-9FBA8F26CE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08950" y="2743200"/>
          <a:ext cx="349250" cy="303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7" imgW="2847960" imgH="2467080" progId="MS_ClipArt_Gallery.2">
                  <p:embed/>
                </p:oleObj>
              </mc:Choice>
              <mc:Fallback>
                <p:oleObj name="Clip" r:id="rId17" imgW="2847960" imgH="2467080" progId="MS_ClipArt_Gallery.2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8950" y="2743200"/>
                        <a:ext cx="349250" cy="303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4" name="Line 20">
            <a:extLst>
              <a:ext uri="{FF2B5EF4-FFF2-40B4-BE49-F238E27FC236}">
                <a16:creationId xmlns:a16="http://schemas.microsoft.com/office/drawing/2014/main" id="{299F5C80-56C1-4361-8624-A902BEC145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137400" y="4525963"/>
            <a:ext cx="11239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5" name="Line 21">
            <a:extLst>
              <a:ext uri="{FF2B5EF4-FFF2-40B4-BE49-F238E27FC236}">
                <a16:creationId xmlns:a16="http://schemas.microsoft.com/office/drawing/2014/main" id="{2E968D6C-BB29-4317-81D0-46251B02D3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61350" y="3046413"/>
            <a:ext cx="0" cy="14795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86" name="Text Box 22">
            <a:extLst>
              <a:ext uri="{FF2B5EF4-FFF2-40B4-BE49-F238E27FC236}">
                <a16:creationId xmlns:a16="http://schemas.microsoft.com/office/drawing/2014/main" id="{0FE8D6F5-4410-4639-ADA5-70F2A3EFE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300" y="4525963"/>
            <a:ext cx="755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30 m</a:t>
            </a:r>
          </a:p>
        </p:txBody>
      </p:sp>
      <p:sp>
        <p:nvSpPr>
          <p:cNvPr id="11287" name="Text Box 23">
            <a:extLst>
              <a:ext uri="{FF2B5EF4-FFF2-40B4-BE49-F238E27FC236}">
                <a16:creationId xmlns:a16="http://schemas.microsoft.com/office/drawing/2014/main" id="{A87A7D4F-DC04-4A79-BEF9-25BF2AD43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5950" y="3484563"/>
            <a:ext cx="755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40 m</a:t>
            </a:r>
          </a:p>
        </p:txBody>
      </p:sp>
      <p:sp>
        <p:nvSpPr>
          <p:cNvPr id="11290" name="Text Box 26">
            <a:extLst>
              <a:ext uri="{FF2B5EF4-FFF2-40B4-BE49-F238E27FC236}">
                <a16:creationId xmlns:a16="http://schemas.microsoft.com/office/drawing/2014/main" id="{01F47EB1-834A-474D-8465-474C52127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150" y="4525963"/>
            <a:ext cx="349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rgbClr val="000000"/>
                </a:solidFill>
              </a:rPr>
              <a:t>X</a:t>
            </a:r>
            <a:endParaRPr lang="en-US" altLang="en-US"/>
          </a:p>
        </p:txBody>
      </p:sp>
      <p:sp>
        <p:nvSpPr>
          <p:cNvPr id="11291" name="Text Box 27">
            <a:extLst>
              <a:ext uri="{FF2B5EF4-FFF2-40B4-BE49-F238E27FC236}">
                <a16:creationId xmlns:a16="http://schemas.microsoft.com/office/drawing/2014/main" id="{162E91CC-130E-4230-B9EB-8DECBE1A6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5950" y="4525963"/>
            <a:ext cx="349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rgbClr val="000000"/>
                </a:solidFill>
              </a:rPr>
              <a:t>Y</a:t>
            </a:r>
            <a:endParaRPr lang="en-US" altLang="en-US"/>
          </a:p>
        </p:txBody>
      </p:sp>
      <p:sp>
        <p:nvSpPr>
          <p:cNvPr id="11292" name="Text Box 28">
            <a:extLst>
              <a:ext uri="{FF2B5EF4-FFF2-40B4-BE49-F238E27FC236}">
                <a16:creationId xmlns:a16="http://schemas.microsoft.com/office/drawing/2014/main" id="{CAABA3F5-A0CC-4359-B3C4-5D0712B49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2743200"/>
            <a:ext cx="349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rgbClr val="000000"/>
                </a:solidFill>
              </a:rPr>
              <a:t>Z</a:t>
            </a:r>
            <a:endParaRPr lang="en-US" altLang="en-US"/>
          </a:p>
        </p:txBody>
      </p:sp>
      <p:sp>
        <p:nvSpPr>
          <p:cNvPr id="11293" name="Rectangle 29">
            <a:extLst>
              <a:ext uri="{FF2B5EF4-FFF2-40B4-BE49-F238E27FC236}">
                <a16:creationId xmlns:a16="http://schemas.microsoft.com/office/drawing/2014/main" id="{F597C7E6-884E-475C-AE30-097B4AA0A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2957513"/>
            <a:ext cx="2686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Distance travelled is 70 km</a:t>
            </a:r>
            <a:endParaRPr lang="en-US" altLang="en-US" sz="1400"/>
          </a:p>
        </p:txBody>
      </p:sp>
      <p:sp>
        <p:nvSpPr>
          <p:cNvPr id="11294" name="Rectangle 30">
            <a:extLst>
              <a:ext uri="{FF2B5EF4-FFF2-40B4-BE49-F238E27FC236}">
                <a16:creationId xmlns:a16="http://schemas.microsoft.com/office/drawing/2014/main" id="{EBA742DB-CED3-4F87-85AB-58791DC52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3324225"/>
            <a:ext cx="4692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b) Calculate the girl’s final displacement from X.</a:t>
            </a:r>
            <a:endParaRPr lang="en-US" altLang="en-US" sz="1400"/>
          </a:p>
        </p:txBody>
      </p:sp>
      <p:sp>
        <p:nvSpPr>
          <p:cNvPr id="11295" name="Line 31">
            <a:extLst>
              <a:ext uri="{FF2B5EF4-FFF2-40B4-BE49-F238E27FC236}">
                <a16:creationId xmlns:a16="http://schemas.microsoft.com/office/drawing/2014/main" id="{8FCCBCA9-617D-4605-8F86-B0932F533F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137400" y="3048000"/>
            <a:ext cx="1123950" cy="1477963"/>
          </a:xfrm>
          <a:prstGeom prst="line">
            <a:avLst/>
          </a:prstGeom>
          <a:noFill/>
          <a:ln w="38100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96" name="Text Box 32">
            <a:extLst>
              <a:ext uri="{FF2B5EF4-FFF2-40B4-BE49-F238E27FC236}">
                <a16:creationId xmlns:a16="http://schemas.microsoft.com/office/drawing/2014/main" id="{46618BE9-1BF6-4A01-9826-E93ED6075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7400" y="3484563"/>
            <a:ext cx="755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50 m</a:t>
            </a:r>
          </a:p>
        </p:txBody>
      </p:sp>
      <p:graphicFrame>
        <p:nvGraphicFramePr>
          <p:cNvPr id="11297" name="Object 33">
            <a:extLst>
              <a:ext uri="{FF2B5EF4-FFF2-40B4-BE49-F238E27FC236}">
                <a16:creationId xmlns:a16="http://schemas.microsoft.com/office/drawing/2014/main" id="{47B12F3C-331D-4AED-A7E0-CB180F63F4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50050" y="4800600"/>
          <a:ext cx="2057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057400" imgH="1143000" progId="Equation.3">
                  <p:embed/>
                </p:oleObj>
              </mc:Choice>
              <mc:Fallback>
                <p:oleObj name="Equation" r:id="rId18" imgW="2057400" imgH="11430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0050" y="4800600"/>
                        <a:ext cx="20574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98" name="Object 34">
            <a:extLst>
              <a:ext uri="{FF2B5EF4-FFF2-40B4-BE49-F238E27FC236}">
                <a16:creationId xmlns:a16="http://schemas.microsoft.com/office/drawing/2014/main" id="{0FB6FB02-BB45-4FB8-ADAC-C3600AEBE4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53300" y="4246563"/>
          <a:ext cx="2016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03040" imgH="279360" progId="Equation.3">
                  <p:embed/>
                </p:oleObj>
              </mc:Choice>
              <mc:Fallback>
                <p:oleObj name="Equation" r:id="rId20" imgW="203040" imgH="279360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3300" y="4246563"/>
                        <a:ext cx="2016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99" name="Rectangle 35">
            <a:extLst>
              <a:ext uri="{FF2B5EF4-FFF2-40B4-BE49-F238E27FC236}">
                <a16:creationId xmlns:a16="http://schemas.microsoft.com/office/drawing/2014/main" id="{63A4F69F-B8C8-41B3-8995-94E4E4626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4057650"/>
            <a:ext cx="5340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c) If the girl walks at a steady speed of 1 m s</a:t>
            </a:r>
            <a:r>
              <a:rPr lang="en-US" altLang="en-US" sz="1800" baseline="30000">
                <a:effectLst>
                  <a:outerShdw blurRad="38100" dist="38100" dir="2700000" algn="tl">
                    <a:srgbClr val="000000"/>
                  </a:outerShdw>
                </a:effectLst>
              </a:rPr>
              <a:t>-1</a:t>
            </a:r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 , calculate the time she takes to get from X to Z. </a:t>
            </a:r>
          </a:p>
        </p:txBody>
      </p:sp>
      <p:sp>
        <p:nvSpPr>
          <p:cNvPr id="11300" name="Rectangle 36">
            <a:extLst>
              <a:ext uri="{FF2B5EF4-FFF2-40B4-BE49-F238E27FC236}">
                <a16:creationId xmlns:a16="http://schemas.microsoft.com/office/drawing/2014/main" id="{9FD7B436-E839-416F-BE8F-BB6930255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6400" y="3690938"/>
            <a:ext cx="283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Displacement is 50 km (037)</a:t>
            </a:r>
            <a:endParaRPr lang="en-US" altLang="en-US" sz="1400"/>
          </a:p>
        </p:txBody>
      </p:sp>
      <p:graphicFrame>
        <p:nvGraphicFramePr>
          <p:cNvPr id="11301" name="Object 37">
            <a:extLst>
              <a:ext uri="{FF2B5EF4-FFF2-40B4-BE49-F238E27FC236}">
                <a16:creationId xmlns:a16="http://schemas.microsoft.com/office/drawing/2014/main" id="{EF427AB5-2F42-413A-88F4-2BC9BD9BD2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4687888"/>
          <a:ext cx="660400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660240" imgH="723600" progId="Equation.3">
                  <p:embed/>
                </p:oleObj>
              </mc:Choice>
              <mc:Fallback>
                <p:oleObj name="Equation" r:id="rId22" imgW="660240" imgH="7236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687888"/>
                        <a:ext cx="660400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2" name="Object 38">
            <a:extLst>
              <a:ext uri="{FF2B5EF4-FFF2-40B4-BE49-F238E27FC236}">
                <a16:creationId xmlns:a16="http://schemas.microsoft.com/office/drawing/2014/main" id="{BACF3B8A-223B-49AE-BEF6-DF57142563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4699000"/>
          <a:ext cx="11684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168200" imgH="723600" progId="Equation.3">
                  <p:embed/>
                </p:oleObj>
              </mc:Choice>
              <mc:Fallback>
                <p:oleObj name="Equation" r:id="rId24" imgW="1168200" imgH="723600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699000"/>
                        <a:ext cx="11684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3" name="Object 39">
            <a:extLst>
              <a:ext uri="{FF2B5EF4-FFF2-40B4-BE49-F238E27FC236}">
                <a16:creationId xmlns:a16="http://schemas.microsoft.com/office/drawing/2014/main" id="{0751048E-0502-4BFB-A186-715AC32274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64063" y="4699000"/>
          <a:ext cx="17399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739880" imgH="723600" progId="Equation.3">
                  <p:embed/>
                </p:oleObj>
              </mc:Choice>
              <mc:Fallback>
                <p:oleObj name="Equation" r:id="rId26" imgW="1739880" imgH="72360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4063" y="4699000"/>
                        <a:ext cx="17399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04" name="Rectangle 40">
            <a:extLst>
              <a:ext uri="{FF2B5EF4-FFF2-40B4-BE49-F238E27FC236}">
                <a16:creationId xmlns:a16="http://schemas.microsoft.com/office/drawing/2014/main" id="{3E4A1154-E328-4BC2-9C38-07E45D42E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5302250"/>
            <a:ext cx="5340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d) Calculate her resultant velocity. </a:t>
            </a:r>
          </a:p>
        </p:txBody>
      </p:sp>
      <p:graphicFrame>
        <p:nvGraphicFramePr>
          <p:cNvPr id="11305" name="Object 41">
            <a:extLst>
              <a:ext uri="{FF2B5EF4-FFF2-40B4-BE49-F238E27FC236}">
                <a16:creationId xmlns:a16="http://schemas.microsoft.com/office/drawing/2014/main" id="{74227AAB-9C01-432C-BD9F-6DAFAFA29A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5867400"/>
          <a:ext cx="6604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660240" imgH="723600" progId="Equation.3">
                  <p:embed/>
                </p:oleObj>
              </mc:Choice>
              <mc:Fallback>
                <p:oleObj name="Equation" r:id="rId28" imgW="660240" imgH="723600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867400"/>
                        <a:ext cx="6604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06" name="Object 42">
            <a:extLst>
              <a:ext uri="{FF2B5EF4-FFF2-40B4-BE49-F238E27FC236}">
                <a16:creationId xmlns:a16="http://schemas.microsoft.com/office/drawing/2014/main" id="{37C74CD1-3C4C-489B-9801-F0D8355EFA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3850" y="5867400"/>
          <a:ext cx="31496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3149280" imgH="723600" progId="Equation.3">
                  <p:embed/>
                </p:oleObj>
              </mc:Choice>
              <mc:Fallback>
                <p:oleObj name="Equation" r:id="rId29" imgW="3149280" imgH="72360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3850" y="5867400"/>
                        <a:ext cx="31496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15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15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15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15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015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015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015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13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015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015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015j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015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 advAuto="0"/>
      <p:bldP spid="11277" grpId="0" autoUpdateAnimBg="0"/>
      <p:bldP spid="11279" grpId="0" autoUpdateAnimBg="0"/>
      <p:bldP spid="11286" grpId="0" autoUpdateAnimBg="0"/>
      <p:bldP spid="11287" grpId="0" autoUpdateAnimBg="0"/>
      <p:bldP spid="11290" grpId="0" autoUpdateAnimBg="0"/>
      <p:bldP spid="11291" grpId="0" autoUpdateAnimBg="0"/>
      <p:bldP spid="11292" grpId="0" autoUpdateAnimBg="0"/>
      <p:bldP spid="11293" grpId="0" autoUpdateAnimBg="0"/>
      <p:bldP spid="11294" grpId="0" autoUpdateAnimBg="0"/>
      <p:bldP spid="11296" grpId="0" autoUpdateAnimBg="0"/>
      <p:bldP spid="11299" grpId="0" autoUpdateAnimBg="0"/>
      <p:bldP spid="11300" grpId="0" autoUpdateAnimBg="0"/>
      <p:bldP spid="1130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768F864-94E6-4FA9-957D-949B9A7C33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BA4E1FC-5E31-44A5-B7BF-785183B670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3937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Find the resultant force in the following cases: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CFB8F5A0-F421-4C54-BC4A-A4DAB9AF0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698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16</a:t>
            </a:r>
          </a:p>
        </p:txBody>
      </p:sp>
      <p:sp>
        <p:nvSpPr>
          <p:cNvPr id="13318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58309A98-4E77-4B65-9ECF-80947AD72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9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06B102FD-3FDE-43C4-98E6-B192EDC72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0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EE4E2F4B-DCBF-4964-BC9A-BCA30A243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718C6601-50EE-43EC-8F0F-884C830AC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13325" name="Text Box 13">
            <a:extLst>
              <a:ext uri="{FF2B5EF4-FFF2-40B4-BE49-F238E27FC236}">
                <a16:creationId xmlns:a16="http://schemas.microsoft.com/office/drawing/2014/main" id="{4F5FA5FF-513D-4B9E-AF08-A77C4EEF3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13326" name="Rectangle 14">
            <a:extLst>
              <a:ext uri="{FF2B5EF4-FFF2-40B4-BE49-F238E27FC236}">
                <a16:creationId xmlns:a16="http://schemas.microsoft.com/office/drawing/2014/main" id="{782AE0DC-3D4A-4035-94C2-53F0F3765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24511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a)</a:t>
            </a:r>
            <a:endParaRPr lang="en-US" altLang="en-US" sz="1400"/>
          </a:p>
        </p:txBody>
      </p:sp>
      <p:sp>
        <p:nvSpPr>
          <p:cNvPr id="13327" name="Line 15">
            <a:extLst>
              <a:ext uri="{FF2B5EF4-FFF2-40B4-BE49-F238E27FC236}">
                <a16:creationId xmlns:a16="http://schemas.microsoft.com/office/drawing/2014/main" id="{877263A7-0369-413B-8F81-AE92143AAC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39900" y="2717800"/>
            <a:ext cx="71120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8" name="Line 16">
            <a:extLst>
              <a:ext uri="{FF2B5EF4-FFF2-40B4-BE49-F238E27FC236}">
                <a16:creationId xmlns:a16="http://schemas.microsoft.com/office/drawing/2014/main" id="{815B2FFE-5088-4736-AC54-50D85A4741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39900" y="3124200"/>
            <a:ext cx="1219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30" name="Text Box 18">
            <a:extLst>
              <a:ext uri="{FF2B5EF4-FFF2-40B4-BE49-F238E27FC236}">
                <a16:creationId xmlns:a16="http://schemas.microsoft.com/office/drawing/2014/main" id="{20049E4D-3E65-47C0-8B6E-BCB99FEA9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900" y="2513013"/>
            <a:ext cx="520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3 N</a:t>
            </a:r>
          </a:p>
        </p:txBody>
      </p:sp>
      <p:sp>
        <p:nvSpPr>
          <p:cNvPr id="13331" name="Text Box 19">
            <a:extLst>
              <a:ext uri="{FF2B5EF4-FFF2-40B4-BE49-F238E27FC236}">
                <a16:creationId xmlns:a16="http://schemas.microsoft.com/office/drawing/2014/main" id="{B7919DA9-2F92-42F4-BF60-8BFBFFB93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0" y="3124200"/>
            <a:ext cx="546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4 N</a:t>
            </a:r>
          </a:p>
        </p:txBody>
      </p:sp>
      <p:sp>
        <p:nvSpPr>
          <p:cNvPr id="13332" name="Text Box 20">
            <a:extLst>
              <a:ext uri="{FF2B5EF4-FFF2-40B4-BE49-F238E27FC236}">
                <a16:creationId xmlns:a16="http://schemas.microsoft.com/office/drawing/2014/main" id="{83A63FE4-6E20-4D8C-B53D-5C50024C2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95600"/>
            <a:ext cx="647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30</a:t>
            </a:r>
            <a:r>
              <a:rPr lang="en-US" altLang="en-US" sz="1400" baseline="52000"/>
              <a:t>o</a:t>
            </a:r>
            <a:endParaRPr lang="en-US" altLang="en-US" sz="1400"/>
          </a:p>
        </p:txBody>
      </p:sp>
      <p:sp>
        <p:nvSpPr>
          <p:cNvPr id="13333" name="Line 21">
            <a:extLst>
              <a:ext uri="{FF2B5EF4-FFF2-40B4-BE49-F238E27FC236}">
                <a16:creationId xmlns:a16="http://schemas.microsoft.com/office/drawing/2014/main" id="{4B522C39-84DC-4594-8F75-636023811F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8700" y="2717800"/>
            <a:ext cx="71120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34" name="Line 22">
            <a:extLst>
              <a:ext uri="{FF2B5EF4-FFF2-40B4-BE49-F238E27FC236}">
                <a16:creationId xmlns:a16="http://schemas.microsoft.com/office/drawing/2014/main" id="{66884206-21B1-424B-A837-D55269D354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79900" y="2717800"/>
            <a:ext cx="1219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35" name="Text Box 23">
            <a:extLst>
              <a:ext uri="{FF2B5EF4-FFF2-40B4-BE49-F238E27FC236}">
                <a16:creationId xmlns:a16="http://schemas.microsoft.com/office/drawing/2014/main" id="{A8401D07-A979-421A-BC23-A2286D1F1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0" y="2513013"/>
            <a:ext cx="533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3 N</a:t>
            </a:r>
          </a:p>
        </p:txBody>
      </p:sp>
      <p:sp>
        <p:nvSpPr>
          <p:cNvPr id="13336" name="Text Box 24">
            <a:extLst>
              <a:ext uri="{FF2B5EF4-FFF2-40B4-BE49-F238E27FC236}">
                <a16:creationId xmlns:a16="http://schemas.microsoft.com/office/drawing/2014/main" id="{6E089D9D-CCEA-46F5-A3DA-F4399BEF0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1100" y="2451100"/>
            <a:ext cx="546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4 N</a:t>
            </a:r>
          </a:p>
        </p:txBody>
      </p:sp>
      <p:sp>
        <p:nvSpPr>
          <p:cNvPr id="13337" name="Text Box 25">
            <a:extLst>
              <a:ext uri="{FF2B5EF4-FFF2-40B4-BE49-F238E27FC236}">
                <a16:creationId xmlns:a16="http://schemas.microsoft.com/office/drawing/2014/main" id="{D2F019AA-B2D4-4D51-A62D-316195369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1200" y="2451100"/>
            <a:ext cx="647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30</a:t>
            </a:r>
            <a:r>
              <a:rPr lang="en-US" altLang="en-US" sz="1400" baseline="52000"/>
              <a:t>o </a:t>
            </a:r>
            <a:endParaRPr lang="en-US" altLang="en-US" sz="1400"/>
          </a:p>
        </p:txBody>
      </p:sp>
      <p:sp>
        <p:nvSpPr>
          <p:cNvPr id="13338" name="Line 26">
            <a:extLst>
              <a:ext uri="{FF2B5EF4-FFF2-40B4-BE49-F238E27FC236}">
                <a16:creationId xmlns:a16="http://schemas.microsoft.com/office/drawing/2014/main" id="{CEDAC508-826C-4845-A12B-D2251052EA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79900" y="2438400"/>
            <a:ext cx="520700" cy="27940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39" name="Line 27">
            <a:extLst>
              <a:ext uri="{FF2B5EF4-FFF2-40B4-BE49-F238E27FC236}">
                <a16:creationId xmlns:a16="http://schemas.microsoft.com/office/drawing/2014/main" id="{A99EAAFF-7BCC-435C-9019-4F168C4FC6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8700" y="2717800"/>
            <a:ext cx="1930400" cy="4064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40" name="Text Box 28">
            <a:extLst>
              <a:ext uri="{FF2B5EF4-FFF2-40B4-BE49-F238E27FC236}">
                <a16:creationId xmlns:a16="http://schemas.microsoft.com/office/drawing/2014/main" id="{E9DF6291-EC48-4294-9EB2-F09351C40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2895600"/>
            <a:ext cx="939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6.8 N</a:t>
            </a:r>
          </a:p>
        </p:txBody>
      </p:sp>
      <p:sp>
        <p:nvSpPr>
          <p:cNvPr id="13341" name="Line 29">
            <a:extLst>
              <a:ext uri="{FF2B5EF4-FFF2-40B4-BE49-F238E27FC236}">
                <a16:creationId xmlns:a16="http://schemas.microsoft.com/office/drawing/2014/main" id="{13C04AC0-F74D-4BCA-987A-D5E3DA5BC0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8700" y="2513013"/>
            <a:ext cx="0" cy="58420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43" name="Freeform 31">
            <a:extLst>
              <a:ext uri="{FF2B5EF4-FFF2-40B4-BE49-F238E27FC236}">
                <a16:creationId xmlns:a16="http://schemas.microsoft.com/office/drawing/2014/main" id="{7D5A91BD-BFB7-445E-830E-D4721ACFF004}"/>
              </a:ext>
            </a:extLst>
          </p:cNvPr>
          <p:cNvSpPr>
            <a:spLocks/>
          </p:cNvSpPr>
          <p:nvPr/>
        </p:nvSpPr>
        <p:spPr bwMode="auto">
          <a:xfrm>
            <a:off x="3568700" y="2768600"/>
            <a:ext cx="393700" cy="266700"/>
          </a:xfrm>
          <a:custGeom>
            <a:avLst/>
            <a:gdLst>
              <a:gd name="T0" fmla="*/ 0 w 248"/>
              <a:gd name="T1" fmla="*/ 0 h 168"/>
              <a:gd name="T2" fmla="*/ 152 w 248"/>
              <a:gd name="T3" fmla="*/ 40 h 168"/>
              <a:gd name="T4" fmla="*/ 248 w 248"/>
              <a:gd name="T5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8" h="168">
                <a:moveTo>
                  <a:pt x="0" y="0"/>
                </a:moveTo>
                <a:cubicBezTo>
                  <a:pt x="55" y="6"/>
                  <a:pt x="111" y="12"/>
                  <a:pt x="152" y="40"/>
                </a:cubicBezTo>
                <a:cubicBezTo>
                  <a:pt x="193" y="68"/>
                  <a:pt x="232" y="147"/>
                  <a:pt x="248" y="16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44" name="Rectangle 32">
            <a:extLst>
              <a:ext uri="{FF2B5EF4-FFF2-40B4-BE49-F238E27FC236}">
                <a16:creationId xmlns:a16="http://schemas.microsoft.com/office/drawing/2014/main" id="{C2695F7F-006E-41FE-B0ED-27782D5E2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00" y="2636838"/>
            <a:ext cx="2374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Resultant is 6.8 N (077)</a:t>
            </a:r>
            <a:endParaRPr lang="en-US" altLang="en-US" sz="1400"/>
          </a:p>
        </p:txBody>
      </p:sp>
      <p:sp>
        <p:nvSpPr>
          <p:cNvPr id="13379" name="Rectangle 67">
            <a:extLst>
              <a:ext uri="{FF2B5EF4-FFF2-40B4-BE49-F238E27FC236}">
                <a16:creationId xmlns:a16="http://schemas.microsoft.com/office/drawing/2014/main" id="{52C4F569-869F-4F27-80E8-676662E27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0" y="3568700"/>
            <a:ext cx="374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b)</a:t>
            </a:r>
            <a:endParaRPr lang="en-US" altLang="en-US" sz="1400"/>
          </a:p>
        </p:txBody>
      </p:sp>
      <p:sp>
        <p:nvSpPr>
          <p:cNvPr id="13380" name="Line 68">
            <a:extLst>
              <a:ext uri="{FF2B5EF4-FFF2-40B4-BE49-F238E27FC236}">
                <a16:creationId xmlns:a16="http://schemas.microsoft.com/office/drawing/2014/main" id="{9D651724-696B-44C7-AFFE-58C8E28F4A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59000" y="4622800"/>
            <a:ext cx="1028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81" name="Line 69">
            <a:extLst>
              <a:ext uri="{FF2B5EF4-FFF2-40B4-BE49-F238E27FC236}">
                <a16:creationId xmlns:a16="http://schemas.microsoft.com/office/drawing/2014/main" id="{340CCDB8-14A3-4D2A-B488-C1F2B92070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71700" y="3644900"/>
            <a:ext cx="0" cy="965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82" name="Text Box 70">
            <a:extLst>
              <a:ext uri="{FF2B5EF4-FFF2-40B4-BE49-F238E27FC236}">
                <a16:creationId xmlns:a16="http://schemas.microsoft.com/office/drawing/2014/main" id="{5AC7FDF2-EE07-482F-9B9B-96CBAC408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3898900"/>
            <a:ext cx="596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8 N</a:t>
            </a:r>
          </a:p>
        </p:txBody>
      </p:sp>
      <p:sp>
        <p:nvSpPr>
          <p:cNvPr id="13383" name="Text Box 71">
            <a:extLst>
              <a:ext uri="{FF2B5EF4-FFF2-40B4-BE49-F238E27FC236}">
                <a16:creationId xmlns:a16="http://schemas.microsoft.com/office/drawing/2014/main" id="{0FFAD06E-96C1-4748-8BB6-7CEA1558C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000" y="457200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8 N</a:t>
            </a:r>
          </a:p>
        </p:txBody>
      </p:sp>
      <p:sp>
        <p:nvSpPr>
          <p:cNvPr id="13384" name="Line 72">
            <a:extLst>
              <a:ext uri="{FF2B5EF4-FFF2-40B4-BE49-F238E27FC236}">
                <a16:creationId xmlns:a16="http://schemas.microsoft.com/office/drawing/2014/main" id="{18F3A878-7EBA-4668-95EB-610CB939EB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98900" y="3632200"/>
            <a:ext cx="0" cy="1003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85" name="Line 73">
            <a:extLst>
              <a:ext uri="{FF2B5EF4-FFF2-40B4-BE49-F238E27FC236}">
                <a16:creationId xmlns:a16="http://schemas.microsoft.com/office/drawing/2014/main" id="{9F4B6E00-A6D7-4E98-8C76-2654AF21C7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1600" y="3644900"/>
            <a:ext cx="1054100" cy="127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86" name="Text Box 74">
            <a:extLst>
              <a:ext uri="{FF2B5EF4-FFF2-40B4-BE49-F238E27FC236}">
                <a16:creationId xmlns:a16="http://schemas.microsoft.com/office/drawing/2014/main" id="{30FFFCE7-AE66-42D8-92BA-7C7AFAF33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3935413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8 N</a:t>
            </a:r>
          </a:p>
        </p:txBody>
      </p:sp>
      <p:sp>
        <p:nvSpPr>
          <p:cNvPr id="13387" name="Text Box 75">
            <a:extLst>
              <a:ext uri="{FF2B5EF4-FFF2-40B4-BE49-F238E27FC236}">
                <a16:creationId xmlns:a16="http://schemas.microsoft.com/office/drawing/2014/main" id="{5AB0D7D2-4E66-4785-B0C0-1012C9C8E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800" y="3351213"/>
            <a:ext cx="508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8 N</a:t>
            </a:r>
          </a:p>
        </p:txBody>
      </p:sp>
      <p:sp>
        <p:nvSpPr>
          <p:cNvPr id="13388" name="Line 76">
            <a:extLst>
              <a:ext uri="{FF2B5EF4-FFF2-40B4-BE49-F238E27FC236}">
                <a16:creationId xmlns:a16="http://schemas.microsoft.com/office/drawing/2014/main" id="{54935FA3-888F-4D25-89F4-3FE6295B305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11600" y="3683000"/>
            <a:ext cx="1016000" cy="9525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89" name="Text Box 77">
            <a:extLst>
              <a:ext uri="{FF2B5EF4-FFF2-40B4-BE49-F238E27FC236}">
                <a16:creationId xmlns:a16="http://schemas.microsoft.com/office/drawing/2014/main" id="{DFBE4138-9291-4FA6-AC40-7E0A3EDF7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3568700"/>
            <a:ext cx="12573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</a:t>
            </a:r>
            <a:r>
              <a:rPr lang="en-US" altLang="en-US" sz="1400"/>
              <a:t> = 8</a:t>
            </a:r>
            <a:r>
              <a:rPr lang="en-US" altLang="en-US" sz="1400" baseline="42000"/>
              <a:t>2</a:t>
            </a:r>
            <a:r>
              <a:rPr lang="en-US" altLang="en-US" sz="1400"/>
              <a:t> +8</a:t>
            </a:r>
            <a:r>
              <a:rPr lang="en-US" altLang="en-US" sz="1400" baseline="42000"/>
              <a:t>2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 </a:t>
            </a:r>
            <a:r>
              <a:rPr lang="en-US" altLang="en-US" sz="1400"/>
              <a:t> = 128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 = 11.3</a:t>
            </a:r>
            <a:endParaRPr lang="en-US" altLang="en-US" sz="1400" baseline="46000"/>
          </a:p>
        </p:txBody>
      </p:sp>
      <p:sp>
        <p:nvSpPr>
          <p:cNvPr id="13390" name="Text Box 78">
            <a:extLst>
              <a:ext uri="{FF2B5EF4-FFF2-40B4-BE49-F238E27FC236}">
                <a16:creationId xmlns:a16="http://schemas.microsoft.com/office/drawing/2014/main" id="{5A156448-8A3A-47C4-892A-DE53FAC0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800" y="4000500"/>
            <a:ext cx="939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11.3 N</a:t>
            </a:r>
          </a:p>
        </p:txBody>
      </p:sp>
      <p:sp>
        <p:nvSpPr>
          <p:cNvPr id="13391" name="Freeform 79">
            <a:extLst>
              <a:ext uri="{FF2B5EF4-FFF2-40B4-BE49-F238E27FC236}">
                <a16:creationId xmlns:a16="http://schemas.microsoft.com/office/drawing/2014/main" id="{89F3C2DE-64B3-48D9-925F-859F848FA853}"/>
              </a:ext>
            </a:extLst>
          </p:cNvPr>
          <p:cNvSpPr>
            <a:spLocks/>
          </p:cNvSpPr>
          <p:nvPr/>
        </p:nvSpPr>
        <p:spPr bwMode="auto">
          <a:xfrm>
            <a:off x="3924300" y="4216400"/>
            <a:ext cx="241300" cy="152400"/>
          </a:xfrm>
          <a:custGeom>
            <a:avLst/>
            <a:gdLst>
              <a:gd name="T0" fmla="*/ 0 w 248"/>
              <a:gd name="T1" fmla="*/ 0 h 168"/>
              <a:gd name="T2" fmla="*/ 152 w 248"/>
              <a:gd name="T3" fmla="*/ 40 h 168"/>
              <a:gd name="T4" fmla="*/ 248 w 248"/>
              <a:gd name="T5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8" h="168">
                <a:moveTo>
                  <a:pt x="0" y="0"/>
                </a:moveTo>
                <a:cubicBezTo>
                  <a:pt x="55" y="6"/>
                  <a:pt x="111" y="12"/>
                  <a:pt x="152" y="40"/>
                </a:cubicBezTo>
                <a:cubicBezTo>
                  <a:pt x="193" y="68"/>
                  <a:pt x="232" y="147"/>
                  <a:pt x="248" y="16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92" name="Rectangle 80">
            <a:extLst>
              <a:ext uri="{FF2B5EF4-FFF2-40B4-BE49-F238E27FC236}">
                <a16:creationId xmlns:a16="http://schemas.microsoft.com/office/drawing/2014/main" id="{19C803D6-449E-4D90-B2D8-6F0F1ED50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1100" y="3868738"/>
            <a:ext cx="2489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Resultant is 11.3 N (045)</a:t>
            </a:r>
            <a:endParaRPr lang="en-US" altLang="en-US" sz="1400"/>
          </a:p>
        </p:txBody>
      </p:sp>
      <p:sp>
        <p:nvSpPr>
          <p:cNvPr id="13393" name="Rectangle 81">
            <a:extLst>
              <a:ext uri="{FF2B5EF4-FFF2-40B4-BE49-F238E27FC236}">
                <a16:creationId xmlns:a16="http://schemas.microsoft.com/office/drawing/2014/main" id="{1EFD8718-D3FB-4874-A09F-FB240DBC4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6700" y="49530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c)</a:t>
            </a:r>
            <a:endParaRPr lang="en-US" altLang="en-US" sz="1400"/>
          </a:p>
        </p:txBody>
      </p:sp>
      <p:sp>
        <p:nvSpPr>
          <p:cNvPr id="13394" name="Line 82">
            <a:extLst>
              <a:ext uri="{FF2B5EF4-FFF2-40B4-BE49-F238E27FC236}">
                <a16:creationId xmlns:a16="http://schemas.microsoft.com/office/drawing/2014/main" id="{0BF2F367-3B4E-4531-AD5E-5539DDC06B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5486400"/>
            <a:ext cx="15621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95" name="Line 83">
            <a:extLst>
              <a:ext uri="{FF2B5EF4-FFF2-40B4-BE49-F238E27FC236}">
                <a16:creationId xmlns:a16="http://schemas.microsoft.com/office/drawing/2014/main" id="{3A12C0E5-E589-442C-B36A-E1334489DB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28900" y="5029200"/>
            <a:ext cx="0" cy="1295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96" name="Text Box 84">
            <a:extLst>
              <a:ext uri="{FF2B5EF4-FFF2-40B4-BE49-F238E27FC236}">
                <a16:creationId xmlns:a16="http://schemas.microsoft.com/office/drawing/2014/main" id="{CCB7A7C7-4EC5-440C-87A6-86AC98287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594360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6 N</a:t>
            </a:r>
          </a:p>
        </p:txBody>
      </p:sp>
      <p:sp>
        <p:nvSpPr>
          <p:cNvPr id="13397" name="Text Box 85">
            <a:extLst>
              <a:ext uri="{FF2B5EF4-FFF2-40B4-BE49-F238E27FC236}">
                <a16:creationId xmlns:a16="http://schemas.microsoft.com/office/drawing/2014/main" id="{B23E9228-756E-4933-B12B-F223F9554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8000" y="548640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3 N</a:t>
            </a:r>
          </a:p>
        </p:txBody>
      </p:sp>
      <p:sp>
        <p:nvSpPr>
          <p:cNvPr id="13398" name="Text Box 86">
            <a:extLst>
              <a:ext uri="{FF2B5EF4-FFF2-40B4-BE49-F238E27FC236}">
                <a16:creationId xmlns:a16="http://schemas.microsoft.com/office/drawing/2014/main" id="{85D6EA44-3D58-4039-922A-DFDB4C4F1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495300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2 N</a:t>
            </a:r>
          </a:p>
        </p:txBody>
      </p:sp>
      <p:sp>
        <p:nvSpPr>
          <p:cNvPr id="13399" name="Text Box 87">
            <a:extLst>
              <a:ext uri="{FF2B5EF4-FFF2-40B4-BE49-F238E27FC236}">
                <a16:creationId xmlns:a16="http://schemas.microsoft.com/office/drawing/2014/main" id="{BD0C825A-B04A-4266-87B9-4F17F608E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700" y="548640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8 N</a:t>
            </a:r>
          </a:p>
        </p:txBody>
      </p:sp>
      <p:sp>
        <p:nvSpPr>
          <p:cNvPr id="13400" name="Line 88">
            <a:extLst>
              <a:ext uri="{FF2B5EF4-FFF2-40B4-BE49-F238E27FC236}">
                <a16:creationId xmlns:a16="http://schemas.microsoft.com/office/drawing/2014/main" id="{BBF6B61E-F1CD-42B8-A134-61E8DC2F35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9600" y="5867400"/>
            <a:ext cx="10541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401" name="Text Box 89">
            <a:extLst>
              <a:ext uri="{FF2B5EF4-FFF2-40B4-BE49-F238E27FC236}">
                <a16:creationId xmlns:a16="http://schemas.microsoft.com/office/drawing/2014/main" id="{50714193-1DEE-4F41-9F3E-3D45C77D2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5867400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5 N</a:t>
            </a:r>
          </a:p>
        </p:txBody>
      </p:sp>
      <p:sp>
        <p:nvSpPr>
          <p:cNvPr id="13402" name="Line 90">
            <a:extLst>
              <a:ext uri="{FF2B5EF4-FFF2-40B4-BE49-F238E27FC236}">
                <a16:creationId xmlns:a16="http://schemas.microsoft.com/office/drawing/2014/main" id="{6F0745E0-8FEB-4ACE-B753-FB6C2131520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9600" y="5133975"/>
            <a:ext cx="0" cy="762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403" name="Text Box 91">
            <a:extLst>
              <a:ext uri="{FF2B5EF4-FFF2-40B4-BE49-F238E27FC236}">
                <a16:creationId xmlns:a16="http://schemas.microsoft.com/office/drawing/2014/main" id="{23653823-6DE6-4A20-AFBD-950C4B640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5438775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4 N</a:t>
            </a:r>
          </a:p>
        </p:txBody>
      </p:sp>
      <p:sp>
        <p:nvSpPr>
          <p:cNvPr id="13404" name="Line 92">
            <a:extLst>
              <a:ext uri="{FF2B5EF4-FFF2-40B4-BE49-F238E27FC236}">
                <a16:creationId xmlns:a16="http://schemas.microsoft.com/office/drawing/2014/main" id="{CCBC8467-A8C5-42B6-AB60-69E0FFCFF025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9600" y="5133975"/>
            <a:ext cx="1054100" cy="733425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405" name="Text Box 93">
            <a:extLst>
              <a:ext uri="{FF2B5EF4-FFF2-40B4-BE49-F238E27FC236}">
                <a16:creationId xmlns:a16="http://schemas.microsoft.com/office/drawing/2014/main" id="{0C014933-7653-4CAD-892F-CB2766FD7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800" y="4876800"/>
            <a:ext cx="12573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</a:t>
            </a:r>
            <a:r>
              <a:rPr lang="en-US" altLang="en-US" sz="1400"/>
              <a:t> = 5</a:t>
            </a:r>
            <a:r>
              <a:rPr lang="en-US" altLang="en-US" sz="1400" baseline="42000"/>
              <a:t>2</a:t>
            </a:r>
            <a:r>
              <a:rPr lang="en-US" altLang="en-US" sz="1400"/>
              <a:t> +4</a:t>
            </a:r>
            <a:r>
              <a:rPr lang="en-US" altLang="en-US" sz="1400" baseline="42000"/>
              <a:t>2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 </a:t>
            </a:r>
            <a:r>
              <a:rPr lang="en-US" altLang="en-US" sz="1400"/>
              <a:t> = 41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 = 6.4</a:t>
            </a:r>
            <a:endParaRPr lang="en-US" altLang="en-US" sz="1400" baseline="46000"/>
          </a:p>
        </p:txBody>
      </p:sp>
      <p:sp>
        <p:nvSpPr>
          <p:cNvPr id="13406" name="Text Box 94">
            <a:extLst>
              <a:ext uri="{FF2B5EF4-FFF2-40B4-BE49-F238E27FC236}">
                <a16:creationId xmlns:a16="http://schemas.microsoft.com/office/drawing/2014/main" id="{A4199745-03EF-4841-A237-00CABCFA0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1100" y="5319713"/>
            <a:ext cx="939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6.4 N</a:t>
            </a:r>
          </a:p>
        </p:txBody>
      </p:sp>
      <p:sp>
        <p:nvSpPr>
          <p:cNvPr id="13407" name="Freeform 95">
            <a:extLst>
              <a:ext uri="{FF2B5EF4-FFF2-40B4-BE49-F238E27FC236}">
                <a16:creationId xmlns:a16="http://schemas.microsoft.com/office/drawing/2014/main" id="{DCF51C83-1C04-494D-98A3-4657F928F166}"/>
              </a:ext>
            </a:extLst>
          </p:cNvPr>
          <p:cNvSpPr>
            <a:spLocks/>
          </p:cNvSpPr>
          <p:nvPr/>
        </p:nvSpPr>
        <p:spPr bwMode="auto">
          <a:xfrm>
            <a:off x="5689600" y="4876800"/>
            <a:ext cx="328613" cy="442913"/>
          </a:xfrm>
          <a:custGeom>
            <a:avLst/>
            <a:gdLst>
              <a:gd name="T0" fmla="*/ 0 w 248"/>
              <a:gd name="T1" fmla="*/ 0 h 168"/>
              <a:gd name="T2" fmla="*/ 152 w 248"/>
              <a:gd name="T3" fmla="*/ 40 h 168"/>
              <a:gd name="T4" fmla="*/ 248 w 248"/>
              <a:gd name="T5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8" h="168">
                <a:moveTo>
                  <a:pt x="0" y="0"/>
                </a:moveTo>
                <a:cubicBezTo>
                  <a:pt x="55" y="6"/>
                  <a:pt x="111" y="12"/>
                  <a:pt x="152" y="40"/>
                </a:cubicBezTo>
                <a:cubicBezTo>
                  <a:pt x="193" y="68"/>
                  <a:pt x="232" y="147"/>
                  <a:pt x="248" y="16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408" name="Rectangle 96">
            <a:extLst>
              <a:ext uri="{FF2B5EF4-FFF2-40B4-BE49-F238E27FC236}">
                <a16:creationId xmlns:a16="http://schemas.microsoft.com/office/drawing/2014/main" id="{B4DE8ABC-395B-4C06-BEB2-04CE10EE5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900" y="5957888"/>
            <a:ext cx="2374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Resultant is 6.4 N (129)</a:t>
            </a:r>
            <a:endParaRPr lang="en-US" altLang="en-US" sz="1400"/>
          </a:p>
        </p:txBody>
      </p:sp>
      <p:sp>
        <p:nvSpPr>
          <p:cNvPr id="13410" name="Line 98">
            <a:extLst>
              <a:ext uri="{FF2B5EF4-FFF2-40B4-BE49-F238E27FC236}">
                <a16:creationId xmlns:a16="http://schemas.microsoft.com/office/drawing/2014/main" id="{E923F145-9FF0-44C0-928E-37A972B39C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89600" y="4511675"/>
            <a:ext cx="0" cy="58420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411" name="Line 99">
            <a:extLst>
              <a:ext uri="{FF2B5EF4-FFF2-40B4-BE49-F238E27FC236}">
                <a16:creationId xmlns:a16="http://schemas.microsoft.com/office/drawing/2014/main" id="{D9DD52A3-E791-470C-BED8-0D38DB9CE7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3200" y="5438775"/>
            <a:ext cx="0" cy="762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413" name="Text Box 101">
            <a:extLst>
              <a:ext uri="{FF2B5EF4-FFF2-40B4-BE49-F238E27FC236}">
                <a16:creationId xmlns:a16="http://schemas.microsoft.com/office/drawing/2014/main" id="{F8A27DBF-A324-4715-AB3A-922F3E04E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8700" y="5743575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4 N</a:t>
            </a:r>
          </a:p>
        </p:txBody>
      </p:sp>
      <p:sp>
        <p:nvSpPr>
          <p:cNvPr id="13414" name="Line 102">
            <a:extLst>
              <a:ext uri="{FF2B5EF4-FFF2-40B4-BE49-F238E27FC236}">
                <a16:creationId xmlns:a16="http://schemas.microsoft.com/office/drawing/2014/main" id="{B16382CB-D4B4-48D1-A0C4-DEB42211F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2088" y="5438775"/>
            <a:ext cx="10541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415" name="Text Box 103">
            <a:extLst>
              <a:ext uri="{FF2B5EF4-FFF2-40B4-BE49-F238E27FC236}">
                <a16:creationId xmlns:a16="http://schemas.microsoft.com/office/drawing/2014/main" id="{63E9FFCA-A49E-48A0-8998-13E04CB06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0700" y="5438775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5 N</a:t>
            </a:r>
          </a:p>
        </p:txBody>
      </p:sp>
      <p:graphicFrame>
        <p:nvGraphicFramePr>
          <p:cNvPr id="13416" name="Object 104">
            <a:extLst>
              <a:ext uri="{FF2B5EF4-FFF2-40B4-BE49-F238E27FC236}">
                <a16:creationId xmlns:a16="http://schemas.microsoft.com/office/drawing/2014/main" id="{37F22423-E312-4099-B118-222B480822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0413" y="6048375"/>
          <a:ext cx="1524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286000" imgH="1143000" progId="Equation.3">
                  <p:embed/>
                </p:oleObj>
              </mc:Choice>
              <mc:Fallback>
                <p:oleObj name="Equation" r:id="rId14" imgW="2286000" imgH="1143000" progId="Equation.3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0413" y="6048375"/>
                        <a:ext cx="1524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417" name="Object 105">
            <a:extLst>
              <a:ext uri="{FF2B5EF4-FFF2-40B4-BE49-F238E27FC236}">
                <a16:creationId xmlns:a16="http://schemas.microsoft.com/office/drawing/2014/main" id="{51223105-650A-4462-AB9C-407C099560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72150" y="5319713"/>
          <a:ext cx="14605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03040" imgH="279360" progId="Equation.3">
                  <p:embed/>
                </p:oleObj>
              </mc:Choice>
              <mc:Fallback>
                <p:oleObj name="Equation" r:id="rId16" imgW="203040" imgH="279360" progId="Equation.3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2150" y="5319713"/>
                        <a:ext cx="146050" cy="20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16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16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16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16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3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33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016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3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3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3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33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016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3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3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34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3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33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016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3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13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3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3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13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016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13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13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 nodeType="clickPar">
                      <p:stCondLst>
                        <p:cond delay="indefinite"/>
                      </p:stCondLst>
                      <p:childTnLst>
                        <p:par>
                          <p:cTn id="1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016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13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13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 nodeType="clickPar">
                      <p:stCondLst>
                        <p:cond delay="indefinite"/>
                      </p:stCondLst>
                      <p:childTnLst>
                        <p:par>
                          <p:cTn id="2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134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016j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13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3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15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13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19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3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3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13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3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2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134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016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500"/>
                                        <p:tgtEl>
                                          <p:spTgt spid="13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3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6" dur="500"/>
                                        <p:tgtEl>
                                          <p:spTgt spid="13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 advAuto="0"/>
      <p:bldP spid="13321" grpId="0" autoUpdateAnimBg="0"/>
      <p:bldP spid="13326" grpId="0" autoUpdateAnimBg="0"/>
      <p:bldP spid="13330" grpId="0" autoUpdateAnimBg="0"/>
      <p:bldP spid="13331" grpId="0" autoUpdateAnimBg="0"/>
      <p:bldP spid="13332" grpId="0" autoUpdateAnimBg="0"/>
      <p:bldP spid="13335" grpId="0" autoUpdateAnimBg="0"/>
      <p:bldP spid="13336" grpId="0" autoUpdateAnimBg="0"/>
      <p:bldP spid="13337" grpId="0" autoUpdateAnimBg="0"/>
      <p:bldP spid="13340" grpId="0" autoUpdateAnimBg="0"/>
      <p:bldP spid="13344" grpId="0" autoUpdateAnimBg="0"/>
      <p:bldP spid="13379" grpId="0" autoUpdateAnimBg="0"/>
      <p:bldP spid="13382" grpId="0" autoUpdateAnimBg="0"/>
      <p:bldP spid="13383" grpId="0" autoUpdateAnimBg="0"/>
      <p:bldP spid="13386" grpId="0" autoUpdateAnimBg="0"/>
      <p:bldP spid="13387" grpId="0" autoUpdateAnimBg="0"/>
      <p:bldP spid="13389" grpId="0" autoUpdateAnimBg="0"/>
      <p:bldP spid="13390" grpId="0" autoUpdateAnimBg="0"/>
      <p:bldP spid="13392" grpId="0" autoUpdateAnimBg="0"/>
      <p:bldP spid="13393" grpId="0" autoUpdateAnimBg="0"/>
      <p:bldP spid="13396" grpId="0" autoUpdateAnimBg="0"/>
      <p:bldP spid="13397" grpId="0" autoUpdateAnimBg="0"/>
      <p:bldP spid="13398" grpId="0" autoUpdateAnimBg="0"/>
      <p:bldP spid="13399" grpId="0" autoUpdateAnimBg="0"/>
      <p:bldP spid="13401" grpId="0" autoUpdateAnimBg="0"/>
      <p:bldP spid="13403" grpId="0" autoUpdateAnimBg="0"/>
      <p:bldP spid="13405" grpId="0" autoUpdateAnimBg="0"/>
      <p:bldP spid="13406" grpId="0" autoUpdateAnimBg="0"/>
      <p:bldP spid="13408" grpId="0" autoUpdateAnimBg="0"/>
      <p:bldP spid="13413" grpId="0" autoUpdateAnimBg="0"/>
      <p:bldP spid="1341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C930F96-360E-40C6-8B84-DA9C76FBE9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40CBC4C-4DF2-4CA1-BB8F-7EB0258BE4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581900" cy="6858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An aircraft has a maximum speed of 1000 km h </a:t>
            </a:r>
            <a:r>
              <a:rPr lang="en-US" altLang="en-US" sz="1800" baseline="42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.  If it is flying north into a headwind, speed 100 km h </a:t>
            </a:r>
            <a:r>
              <a:rPr lang="en-US" altLang="en-US" sz="1800" baseline="42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, what is the maximum velocity of the aircraft?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747042E8-3BCE-43B4-987E-3BC21B42D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17</a:t>
            </a:r>
          </a:p>
        </p:txBody>
      </p:sp>
      <p:sp>
        <p:nvSpPr>
          <p:cNvPr id="15366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E24B8197-30EA-4B06-AD84-01D095C7D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67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F051A1D3-94D0-4B72-86F0-FDD0B96ED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68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866CE9A5-60C2-4ABF-9C11-4B61C0C82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75" name="Text Box 15">
            <a:extLst>
              <a:ext uri="{FF2B5EF4-FFF2-40B4-BE49-F238E27FC236}">
                <a16:creationId xmlns:a16="http://schemas.microsoft.com/office/drawing/2014/main" id="{9687F7AF-DD5E-440A-903C-F3660F1C4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graphicFrame>
        <p:nvGraphicFramePr>
          <p:cNvPr id="15396" name="Rectangle 36">
            <a:extLst>
              <a:ext uri="{FF2B5EF4-FFF2-40B4-BE49-F238E27FC236}">
                <a16:creationId xmlns:a16="http://schemas.microsoft.com/office/drawing/2014/main" id="{9B70122E-B1CB-4998-AD34-F4D05E98ECD5}"/>
              </a:ext>
            </a:extLst>
          </p:cNvPr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0" imgH="0" progId="MS_ClipArt_Gallery.2">
                  <p:embed/>
                </p:oleObj>
              </mc:Choice>
              <mc:Fallback>
                <p:oleObj name="Clip" r:id="rId5" imgW="0" imgH="0" progId="MS_ClipArt_Gallery.2">
                  <p:embed/>
                  <p:pic>
                    <p:nvPicPr>
                      <p:cNvPr id="0" name="Rectangle 36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07" name="Text Box 47">
            <a:extLst>
              <a:ext uri="{FF2B5EF4-FFF2-40B4-BE49-F238E27FC236}">
                <a16:creationId xmlns:a16="http://schemas.microsoft.com/office/drawing/2014/main" id="{CC1BD2C7-0DDF-4070-87F8-45434CF35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15425" name="Rectangle 65">
            <a:extLst>
              <a:ext uri="{FF2B5EF4-FFF2-40B4-BE49-F238E27FC236}">
                <a16:creationId xmlns:a16="http://schemas.microsoft.com/office/drawing/2014/main" id="{63229592-616B-4380-8672-96A524E47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7700" y="3021013"/>
            <a:ext cx="3949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Maximum velocity is 900 km h</a:t>
            </a:r>
            <a:r>
              <a:rPr lang="en-US" altLang="en-US" sz="1800" baseline="42000">
                <a:solidFill>
                  <a:srgbClr val="990000"/>
                </a:solidFill>
              </a:rPr>
              <a:t>-1</a:t>
            </a:r>
            <a:r>
              <a:rPr lang="en-US" altLang="en-US" sz="1800">
                <a:solidFill>
                  <a:srgbClr val="990000"/>
                </a:solidFill>
              </a:rPr>
              <a:t>   North </a:t>
            </a:r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17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4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17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 advAuto="0"/>
      <p:bldP spid="15375" grpId="0" autoUpdateAnimBg="0"/>
      <p:bldP spid="1542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246EEDF-0C03-46A0-A6F1-929E00DF19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BAF611B4-FD18-4773-8129-E90945F8ED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708900" cy="6858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 model aircraft is flying north with a velocity of 24 m s</a:t>
            </a:r>
            <a:r>
              <a:rPr lang="en-US" altLang="en-US" sz="1800" baseline="44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.  A wind is blowing from the west at 10 m s</a:t>
            </a:r>
            <a:r>
              <a:rPr lang="en-US" altLang="en-US" sz="1800" baseline="44000">
                <a:latin typeface="Times New Roman" panose="02020603050405020304" pitchFamily="18" charset="0"/>
              </a:rPr>
              <a:t>-1. </a:t>
            </a:r>
            <a:r>
              <a:rPr lang="en-US" altLang="en-US" sz="1800">
                <a:latin typeface="Times New Roman" panose="02020603050405020304" pitchFamily="18" charset="0"/>
              </a:rPr>
              <a:t> What is the resultant velocity of the plane?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406ED4B2-DF78-4555-AD6D-0228F7D65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622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18</a:t>
            </a:r>
          </a:p>
        </p:txBody>
      </p:sp>
      <p:sp>
        <p:nvSpPr>
          <p:cNvPr id="17414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93456B9B-D46D-4079-B235-64064FE17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5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F9A1C641-E339-4058-8352-9EBFF2BE8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6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C3EC9600-38C9-43F9-B2A5-70F92C578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7" name="Text Box 9">
            <a:extLst>
              <a:ext uri="{FF2B5EF4-FFF2-40B4-BE49-F238E27FC236}">
                <a16:creationId xmlns:a16="http://schemas.microsoft.com/office/drawing/2014/main" id="{7BC26552-D9AA-4DB3-A1F1-61F956C77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17422" name="Text Box 14">
            <a:extLst>
              <a:ext uri="{FF2B5EF4-FFF2-40B4-BE49-F238E27FC236}">
                <a16:creationId xmlns:a16="http://schemas.microsoft.com/office/drawing/2014/main" id="{0EDDC9EE-84DA-4C73-908D-3DF99CD67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17423" name="Line 15">
            <a:extLst>
              <a:ext uri="{FF2B5EF4-FFF2-40B4-BE49-F238E27FC236}">
                <a16:creationId xmlns:a16="http://schemas.microsoft.com/office/drawing/2014/main" id="{492BA712-C0EF-4E0F-93B7-74056D95F6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16200" y="3289300"/>
            <a:ext cx="0" cy="1143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4" name="Text Box 16">
            <a:extLst>
              <a:ext uri="{FF2B5EF4-FFF2-40B4-BE49-F238E27FC236}">
                <a16:creationId xmlns:a16="http://schemas.microsoft.com/office/drawing/2014/main" id="{F978B8B1-D082-480E-ABC5-09FDB5BF1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733800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24 m s</a:t>
            </a:r>
            <a:r>
              <a:rPr lang="en-US" altLang="en-US" sz="1400" baseline="42000"/>
              <a:t>-1</a:t>
            </a:r>
            <a:endParaRPr lang="en-US" altLang="en-US" sz="1400"/>
          </a:p>
        </p:txBody>
      </p:sp>
      <p:sp>
        <p:nvSpPr>
          <p:cNvPr id="17425" name="Line 17">
            <a:extLst>
              <a:ext uri="{FF2B5EF4-FFF2-40B4-BE49-F238E27FC236}">
                <a16:creationId xmlns:a16="http://schemas.microsoft.com/office/drawing/2014/main" id="{83D4886E-7B44-4B51-B691-89C96D5718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3289300"/>
            <a:ext cx="6350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6" name="Text Box 18">
            <a:extLst>
              <a:ext uri="{FF2B5EF4-FFF2-40B4-BE49-F238E27FC236}">
                <a16:creationId xmlns:a16="http://schemas.microsoft.com/office/drawing/2014/main" id="{B7CBAF88-2F63-486B-B328-B65DA6D39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5300" y="2984500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10 m s</a:t>
            </a:r>
            <a:r>
              <a:rPr lang="en-US" altLang="en-US" sz="1400" baseline="42000"/>
              <a:t>-1</a:t>
            </a:r>
            <a:endParaRPr lang="en-US" altLang="en-US" sz="1400"/>
          </a:p>
        </p:txBody>
      </p:sp>
      <p:sp>
        <p:nvSpPr>
          <p:cNvPr id="17427" name="Line 19">
            <a:extLst>
              <a:ext uri="{FF2B5EF4-FFF2-40B4-BE49-F238E27FC236}">
                <a16:creationId xmlns:a16="http://schemas.microsoft.com/office/drawing/2014/main" id="{C7A4E3DA-8E94-46FD-B0DC-7FB30C2292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3289300"/>
            <a:ext cx="0" cy="1143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28" name="Text Box 20">
            <a:extLst>
              <a:ext uri="{FF2B5EF4-FFF2-40B4-BE49-F238E27FC236}">
                <a16:creationId xmlns:a16="http://schemas.microsoft.com/office/drawing/2014/main" id="{7457AAC4-2EC2-4521-B02C-355A4520D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505200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24 m s</a:t>
            </a:r>
            <a:r>
              <a:rPr lang="en-US" altLang="en-US" sz="1400" baseline="42000"/>
              <a:t>-1</a:t>
            </a:r>
            <a:endParaRPr lang="en-US" altLang="en-US" sz="1400"/>
          </a:p>
        </p:txBody>
      </p:sp>
      <p:sp>
        <p:nvSpPr>
          <p:cNvPr id="17429" name="Line 21">
            <a:extLst>
              <a:ext uri="{FF2B5EF4-FFF2-40B4-BE49-F238E27FC236}">
                <a16:creationId xmlns:a16="http://schemas.microsoft.com/office/drawing/2014/main" id="{A5D74E2F-74E8-4411-A32C-DC78387F3C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3289300"/>
            <a:ext cx="6350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30" name="Text Box 22">
            <a:extLst>
              <a:ext uri="{FF2B5EF4-FFF2-40B4-BE49-F238E27FC236}">
                <a16:creationId xmlns:a16="http://schemas.microsoft.com/office/drawing/2014/main" id="{1A274378-E503-4C4E-9C1E-99A5B00C4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984500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10 m s</a:t>
            </a:r>
            <a:r>
              <a:rPr lang="en-US" altLang="en-US" sz="1400" baseline="42000"/>
              <a:t>-1</a:t>
            </a:r>
            <a:endParaRPr lang="en-US" altLang="en-US" sz="1400"/>
          </a:p>
        </p:txBody>
      </p:sp>
      <p:sp>
        <p:nvSpPr>
          <p:cNvPr id="17431" name="Line 23">
            <a:extLst>
              <a:ext uri="{FF2B5EF4-FFF2-40B4-BE49-F238E27FC236}">
                <a16:creationId xmlns:a16="http://schemas.microsoft.com/office/drawing/2014/main" id="{F32757AA-76C9-41ED-89E7-FD9AA4FAAD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14800" y="3289300"/>
            <a:ext cx="635000" cy="11430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32" name="Text Box 24">
            <a:extLst>
              <a:ext uri="{FF2B5EF4-FFF2-40B4-BE49-F238E27FC236}">
                <a16:creationId xmlns:a16="http://schemas.microsoft.com/office/drawing/2014/main" id="{24861FC9-572B-483E-B890-10F555A04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800" y="3289300"/>
            <a:ext cx="14732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</a:t>
            </a:r>
            <a:r>
              <a:rPr lang="en-US" altLang="en-US" sz="1400"/>
              <a:t> = 10</a:t>
            </a:r>
            <a:r>
              <a:rPr lang="en-US" altLang="en-US" sz="1400" baseline="42000"/>
              <a:t>2</a:t>
            </a:r>
            <a:r>
              <a:rPr lang="en-US" altLang="en-US" sz="1400"/>
              <a:t> +24</a:t>
            </a:r>
            <a:r>
              <a:rPr lang="en-US" altLang="en-US" sz="1400" baseline="42000"/>
              <a:t>2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 </a:t>
            </a:r>
            <a:r>
              <a:rPr lang="en-US" altLang="en-US" sz="1400"/>
              <a:t> =  676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 = 26</a:t>
            </a:r>
            <a:endParaRPr lang="en-US" altLang="en-US" sz="1400" baseline="46000"/>
          </a:p>
        </p:txBody>
      </p:sp>
      <p:sp>
        <p:nvSpPr>
          <p:cNvPr id="17433" name="Text Box 25">
            <a:extLst>
              <a:ext uri="{FF2B5EF4-FFF2-40B4-BE49-F238E27FC236}">
                <a16:creationId xmlns:a16="http://schemas.microsoft.com/office/drawing/2014/main" id="{6F4456DF-AD0B-4B1F-8EDB-56F7CDF0B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6600" y="3733800"/>
            <a:ext cx="939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26 m s</a:t>
            </a:r>
            <a:r>
              <a:rPr lang="en-US" altLang="en-US" sz="1400" baseline="42000"/>
              <a:t>-1</a:t>
            </a:r>
          </a:p>
        </p:txBody>
      </p:sp>
      <p:sp>
        <p:nvSpPr>
          <p:cNvPr id="17434" name="Freeform 26">
            <a:extLst>
              <a:ext uri="{FF2B5EF4-FFF2-40B4-BE49-F238E27FC236}">
                <a16:creationId xmlns:a16="http://schemas.microsoft.com/office/drawing/2014/main" id="{D94BE037-6E86-46F8-B864-3486B2060877}"/>
              </a:ext>
            </a:extLst>
          </p:cNvPr>
          <p:cNvSpPr>
            <a:spLocks/>
          </p:cNvSpPr>
          <p:nvPr/>
        </p:nvSpPr>
        <p:spPr bwMode="auto">
          <a:xfrm>
            <a:off x="4114800" y="3886200"/>
            <a:ext cx="241300" cy="152400"/>
          </a:xfrm>
          <a:custGeom>
            <a:avLst/>
            <a:gdLst>
              <a:gd name="T0" fmla="*/ 0 w 248"/>
              <a:gd name="T1" fmla="*/ 0 h 168"/>
              <a:gd name="T2" fmla="*/ 152 w 248"/>
              <a:gd name="T3" fmla="*/ 40 h 168"/>
              <a:gd name="T4" fmla="*/ 248 w 248"/>
              <a:gd name="T5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8" h="168">
                <a:moveTo>
                  <a:pt x="0" y="0"/>
                </a:moveTo>
                <a:cubicBezTo>
                  <a:pt x="55" y="6"/>
                  <a:pt x="111" y="12"/>
                  <a:pt x="152" y="40"/>
                </a:cubicBezTo>
                <a:cubicBezTo>
                  <a:pt x="193" y="68"/>
                  <a:pt x="232" y="147"/>
                  <a:pt x="248" y="16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35" name="Rectangle 27">
            <a:extLst>
              <a:ext uri="{FF2B5EF4-FFF2-40B4-BE49-F238E27FC236}">
                <a16:creationId xmlns:a16="http://schemas.microsoft.com/office/drawing/2014/main" id="{13EB54DC-117A-48AE-B3C5-DAB30F093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5410200"/>
            <a:ext cx="3282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Resultant velocity is 26 ms</a:t>
            </a:r>
            <a:r>
              <a:rPr lang="en-US" altLang="en-US" sz="1800" baseline="42000">
                <a:solidFill>
                  <a:srgbClr val="990000"/>
                </a:solidFill>
              </a:rPr>
              <a:t>-1</a:t>
            </a:r>
            <a:r>
              <a:rPr lang="en-US" altLang="en-US" sz="1800">
                <a:solidFill>
                  <a:srgbClr val="990000"/>
                </a:solidFill>
              </a:rPr>
              <a:t>(023)</a:t>
            </a:r>
            <a:endParaRPr lang="en-US" altLang="en-US" sz="1400"/>
          </a:p>
        </p:txBody>
      </p:sp>
      <p:graphicFrame>
        <p:nvGraphicFramePr>
          <p:cNvPr id="17436" name="Object 28">
            <a:extLst>
              <a:ext uri="{FF2B5EF4-FFF2-40B4-BE49-F238E27FC236}">
                <a16:creationId xmlns:a16="http://schemas.microsoft.com/office/drawing/2014/main" id="{50C86C19-7DB9-4B00-9128-50DDC7B42D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21488" y="4038600"/>
          <a:ext cx="178752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09680" imgH="1143000" progId="Equation.3">
                  <p:embed/>
                </p:oleObj>
              </mc:Choice>
              <mc:Fallback>
                <p:oleObj name="Equation" r:id="rId8" imgW="2209680" imgH="11430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1488" y="4038600"/>
                        <a:ext cx="1787525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37" name="Object 29">
            <a:extLst>
              <a:ext uri="{FF2B5EF4-FFF2-40B4-BE49-F238E27FC236}">
                <a16:creationId xmlns:a16="http://schemas.microsoft.com/office/drawing/2014/main" id="{F3F1D098-E655-4CDB-A3F8-9C2B78B3FD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3952875"/>
          <a:ext cx="2016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03040" imgH="279360" progId="Equation.3">
                  <p:embed/>
                </p:oleObj>
              </mc:Choice>
              <mc:Fallback>
                <p:oleObj name="Equation" r:id="rId10" imgW="203040" imgH="27936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952875"/>
                        <a:ext cx="2016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18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18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18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18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018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 advAuto="0"/>
      <p:bldP spid="17417" grpId="0" autoUpdateAnimBg="0"/>
      <p:bldP spid="17424" grpId="0" autoUpdateAnimBg="0"/>
      <p:bldP spid="17426" grpId="0" autoUpdateAnimBg="0"/>
      <p:bldP spid="17428" grpId="0" autoUpdateAnimBg="0"/>
      <p:bldP spid="17430" grpId="0" autoUpdateAnimBg="0"/>
      <p:bldP spid="17432" grpId="0" autoUpdateAnimBg="0"/>
      <p:bldP spid="17433" grpId="0" autoUpdateAnimBg="0"/>
      <p:bldP spid="17435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93A08BF-39B2-447D-A38D-2E4AE3FB2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9529797-A1F1-4CC8-990F-B0F60C073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6858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An aircraft pilot wishes to fly north at 800 km h</a:t>
            </a:r>
            <a:r>
              <a:rPr lang="en-US" altLang="en-US" sz="1800" baseline="44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.  A wind is blowing at 80 km h</a:t>
            </a:r>
            <a:r>
              <a:rPr lang="en-US" altLang="en-US" sz="1800" baseline="44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 from the west.  What speed and course must he select to fly the desired course?</a:t>
            </a:r>
          </a:p>
          <a:p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EEBA4DAA-1684-4D0E-80C6-239E7F2EE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66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19</a:t>
            </a:r>
          </a:p>
        </p:txBody>
      </p:sp>
      <p:sp>
        <p:nvSpPr>
          <p:cNvPr id="19462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84EC86D7-58C1-40CC-ABB4-860CEF45C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3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1A06060B-75B2-45F0-8511-70E78E74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4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9DB72014-B648-44C3-8681-175ACAA3C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5" name="Text Box 9">
            <a:extLst>
              <a:ext uri="{FF2B5EF4-FFF2-40B4-BE49-F238E27FC236}">
                <a16:creationId xmlns:a16="http://schemas.microsoft.com/office/drawing/2014/main" id="{82FB4E52-05D1-4F8F-8A45-D2615FA55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19470" name="Text Box 14">
            <a:extLst>
              <a:ext uri="{FF2B5EF4-FFF2-40B4-BE49-F238E27FC236}">
                <a16:creationId xmlns:a16="http://schemas.microsoft.com/office/drawing/2014/main" id="{201FEED3-527E-4CC5-AB5D-800F3F0D5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19471" name="Line 15">
            <a:extLst>
              <a:ext uri="{FF2B5EF4-FFF2-40B4-BE49-F238E27FC236}">
                <a16:creationId xmlns:a16="http://schemas.microsoft.com/office/drawing/2014/main" id="{C5361151-09DC-4E03-B05F-3A15732586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48013" y="3971925"/>
            <a:ext cx="0" cy="15748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2" name="Rectangle 16">
            <a:extLst>
              <a:ext uri="{FF2B5EF4-FFF2-40B4-BE49-F238E27FC236}">
                <a16:creationId xmlns:a16="http://schemas.microsoft.com/office/drawing/2014/main" id="{438962E8-5D6B-4C33-80DB-309D3EDAC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013" y="4532313"/>
            <a:ext cx="14843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800 km h</a:t>
            </a:r>
            <a:r>
              <a:rPr lang="en-US" altLang="en-US" sz="1400" baseline="44000"/>
              <a:t>-1</a:t>
            </a:r>
          </a:p>
          <a:p>
            <a:r>
              <a:rPr lang="en-US" altLang="en-US" sz="1400"/>
              <a:t>(Resultant course)</a:t>
            </a:r>
            <a:endParaRPr lang="en-US" altLang="en-US" sz="1400" baseline="44000"/>
          </a:p>
        </p:txBody>
      </p:sp>
      <p:sp>
        <p:nvSpPr>
          <p:cNvPr id="19473" name="Line 17">
            <a:extLst>
              <a:ext uri="{FF2B5EF4-FFF2-40B4-BE49-F238E27FC236}">
                <a16:creationId xmlns:a16="http://schemas.microsoft.com/office/drawing/2014/main" id="{5644E471-5223-4E14-931C-49BE3CAF6C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4913" y="3971925"/>
            <a:ext cx="6731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4" name="Rectangle 18">
            <a:extLst>
              <a:ext uri="{FF2B5EF4-FFF2-40B4-BE49-F238E27FC236}">
                <a16:creationId xmlns:a16="http://schemas.microsoft.com/office/drawing/2014/main" id="{35444549-B7BB-4768-A75F-812486146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0" y="3667125"/>
            <a:ext cx="8620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80 km h</a:t>
            </a:r>
            <a:r>
              <a:rPr lang="en-US" altLang="en-US" sz="1400" baseline="44000"/>
              <a:t>-1</a:t>
            </a:r>
          </a:p>
        </p:txBody>
      </p:sp>
      <p:sp>
        <p:nvSpPr>
          <p:cNvPr id="19475" name="Line 19">
            <a:extLst>
              <a:ext uri="{FF2B5EF4-FFF2-40B4-BE49-F238E27FC236}">
                <a16:creationId xmlns:a16="http://schemas.microsoft.com/office/drawing/2014/main" id="{886ED24D-F89C-455B-A60A-C7F582B270A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74913" y="3971925"/>
            <a:ext cx="673100" cy="157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6" name="Rectangle 20">
            <a:extLst>
              <a:ext uri="{FF2B5EF4-FFF2-40B4-BE49-F238E27FC236}">
                <a16:creationId xmlns:a16="http://schemas.microsoft.com/office/drawing/2014/main" id="{98A66736-0108-4B1E-AFA7-255367ABF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532313"/>
            <a:ext cx="12525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Course to steer</a:t>
            </a:r>
            <a:endParaRPr lang="en-US" altLang="en-US" sz="1400" baseline="44000"/>
          </a:p>
        </p:txBody>
      </p:sp>
      <p:grpSp>
        <p:nvGrpSpPr>
          <p:cNvPr id="19487" name="Group 31">
            <a:extLst>
              <a:ext uri="{FF2B5EF4-FFF2-40B4-BE49-F238E27FC236}">
                <a16:creationId xmlns:a16="http://schemas.microsoft.com/office/drawing/2014/main" id="{383D56CF-8F1D-4569-A34B-BD189BA88BC0}"/>
              </a:ext>
            </a:extLst>
          </p:cNvPr>
          <p:cNvGrpSpPr>
            <a:grpSpLocks/>
          </p:cNvGrpSpPr>
          <p:nvPr/>
        </p:nvGrpSpPr>
        <p:grpSpPr bwMode="auto">
          <a:xfrm rot="-1495444">
            <a:off x="2776538" y="3051175"/>
            <a:ext cx="603250" cy="615950"/>
            <a:chOff x="4196" y="2130"/>
            <a:chExt cx="852" cy="941"/>
          </a:xfrm>
        </p:grpSpPr>
        <p:sp>
          <p:nvSpPr>
            <p:cNvPr id="19485" name="Freeform 29">
              <a:extLst>
                <a:ext uri="{FF2B5EF4-FFF2-40B4-BE49-F238E27FC236}">
                  <a16:creationId xmlns:a16="http://schemas.microsoft.com/office/drawing/2014/main" id="{449D654D-6837-459C-91A5-16F3468DD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" y="2175"/>
              <a:ext cx="852" cy="896"/>
            </a:xfrm>
            <a:custGeom>
              <a:avLst/>
              <a:gdLst>
                <a:gd name="T0" fmla="*/ 762 w 1703"/>
                <a:gd name="T1" fmla="*/ 0 h 1792"/>
                <a:gd name="T2" fmla="*/ 941 w 1703"/>
                <a:gd name="T3" fmla="*/ 0 h 1792"/>
                <a:gd name="T4" fmla="*/ 941 w 1703"/>
                <a:gd name="T5" fmla="*/ 672 h 1792"/>
                <a:gd name="T6" fmla="*/ 1703 w 1703"/>
                <a:gd name="T7" fmla="*/ 1119 h 1792"/>
                <a:gd name="T8" fmla="*/ 1703 w 1703"/>
                <a:gd name="T9" fmla="*/ 1344 h 1792"/>
                <a:gd name="T10" fmla="*/ 941 w 1703"/>
                <a:gd name="T11" fmla="*/ 1075 h 1792"/>
                <a:gd name="T12" fmla="*/ 941 w 1703"/>
                <a:gd name="T13" fmla="*/ 1479 h 1792"/>
                <a:gd name="T14" fmla="*/ 1119 w 1703"/>
                <a:gd name="T15" fmla="*/ 1613 h 1792"/>
                <a:gd name="T16" fmla="*/ 1119 w 1703"/>
                <a:gd name="T17" fmla="*/ 1792 h 1792"/>
                <a:gd name="T18" fmla="*/ 851 w 1703"/>
                <a:gd name="T19" fmla="*/ 1703 h 1792"/>
                <a:gd name="T20" fmla="*/ 583 w 1703"/>
                <a:gd name="T21" fmla="*/ 1792 h 1792"/>
                <a:gd name="T22" fmla="*/ 583 w 1703"/>
                <a:gd name="T23" fmla="*/ 1613 h 1792"/>
                <a:gd name="T24" fmla="*/ 762 w 1703"/>
                <a:gd name="T25" fmla="*/ 1479 h 1792"/>
                <a:gd name="T26" fmla="*/ 762 w 1703"/>
                <a:gd name="T27" fmla="*/ 1075 h 1792"/>
                <a:gd name="T28" fmla="*/ 0 w 1703"/>
                <a:gd name="T29" fmla="*/ 1344 h 1792"/>
                <a:gd name="T30" fmla="*/ 0 w 1703"/>
                <a:gd name="T31" fmla="*/ 1119 h 1792"/>
                <a:gd name="T32" fmla="*/ 762 w 1703"/>
                <a:gd name="T33" fmla="*/ 672 h 1792"/>
                <a:gd name="T34" fmla="*/ 762 w 1703"/>
                <a:gd name="T35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03" h="1792">
                  <a:moveTo>
                    <a:pt x="762" y="0"/>
                  </a:moveTo>
                  <a:lnTo>
                    <a:pt x="941" y="0"/>
                  </a:lnTo>
                  <a:lnTo>
                    <a:pt x="941" y="672"/>
                  </a:lnTo>
                  <a:lnTo>
                    <a:pt x="1703" y="1119"/>
                  </a:lnTo>
                  <a:lnTo>
                    <a:pt x="1703" y="1344"/>
                  </a:lnTo>
                  <a:lnTo>
                    <a:pt x="941" y="1075"/>
                  </a:lnTo>
                  <a:lnTo>
                    <a:pt x="941" y="1479"/>
                  </a:lnTo>
                  <a:lnTo>
                    <a:pt x="1119" y="1613"/>
                  </a:lnTo>
                  <a:lnTo>
                    <a:pt x="1119" y="1792"/>
                  </a:lnTo>
                  <a:lnTo>
                    <a:pt x="851" y="1703"/>
                  </a:lnTo>
                  <a:lnTo>
                    <a:pt x="583" y="1792"/>
                  </a:lnTo>
                  <a:lnTo>
                    <a:pt x="583" y="1613"/>
                  </a:lnTo>
                  <a:lnTo>
                    <a:pt x="762" y="1479"/>
                  </a:lnTo>
                  <a:lnTo>
                    <a:pt x="762" y="1075"/>
                  </a:lnTo>
                  <a:lnTo>
                    <a:pt x="0" y="1344"/>
                  </a:lnTo>
                  <a:lnTo>
                    <a:pt x="0" y="1119"/>
                  </a:lnTo>
                  <a:lnTo>
                    <a:pt x="762" y="672"/>
                  </a:lnTo>
                  <a:lnTo>
                    <a:pt x="7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86" name="Oval 30">
              <a:extLst>
                <a:ext uri="{FF2B5EF4-FFF2-40B4-BE49-F238E27FC236}">
                  <a16:creationId xmlns:a16="http://schemas.microsoft.com/office/drawing/2014/main" id="{DDC80CEF-02F6-489E-B4D5-75E000A58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6" y="2130"/>
              <a:ext cx="90" cy="9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488" name="Text Box 32">
            <a:extLst>
              <a:ext uri="{FF2B5EF4-FFF2-40B4-BE49-F238E27FC236}">
                <a16:creationId xmlns:a16="http://schemas.microsoft.com/office/drawing/2014/main" id="{A8124E05-681B-44D2-BDC7-6FC62D457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300" y="3289300"/>
            <a:ext cx="14732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</a:t>
            </a:r>
            <a:r>
              <a:rPr lang="en-US" altLang="en-US" sz="1400"/>
              <a:t> = 800</a:t>
            </a:r>
            <a:r>
              <a:rPr lang="en-US" altLang="en-US" sz="1400" baseline="42000"/>
              <a:t>2</a:t>
            </a:r>
            <a:r>
              <a:rPr lang="en-US" altLang="en-US" sz="1400"/>
              <a:t> +80</a:t>
            </a:r>
            <a:r>
              <a:rPr lang="en-US" altLang="en-US" sz="1400" baseline="42000"/>
              <a:t>2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 </a:t>
            </a:r>
            <a:r>
              <a:rPr lang="en-US" altLang="en-US" sz="1400"/>
              <a:t> =  64640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 = 804</a:t>
            </a:r>
            <a:endParaRPr lang="en-US" altLang="en-US" sz="1400" baseline="46000"/>
          </a:p>
        </p:txBody>
      </p:sp>
      <p:sp>
        <p:nvSpPr>
          <p:cNvPr id="19494" name="Arc 38">
            <a:extLst>
              <a:ext uri="{FF2B5EF4-FFF2-40B4-BE49-F238E27FC236}">
                <a16:creationId xmlns:a16="http://schemas.microsoft.com/office/drawing/2014/main" id="{B638CFC4-7994-4FAA-9D66-FC16A929EBE3}"/>
              </a:ext>
            </a:extLst>
          </p:cNvPr>
          <p:cNvSpPr>
            <a:spLocks/>
          </p:cNvSpPr>
          <p:nvPr/>
        </p:nvSpPr>
        <p:spPr bwMode="auto">
          <a:xfrm rot="19283342" flipH="1">
            <a:off x="2886075" y="5367338"/>
            <a:ext cx="476250" cy="460375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7636 w 43200"/>
              <a:gd name="T1" fmla="*/ 367 h 43200"/>
              <a:gd name="T2" fmla="*/ 7955 w 43200"/>
              <a:gd name="T3" fmla="*/ 4856 h 43200"/>
              <a:gd name="T4" fmla="*/ 21600 w 43200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43200" fill="none" extrusionOk="0">
                <a:moveTo>
                  <a:pt x="17635" y="366"/>
                </a:moveTo>
                <a:cubicBezTo>
                  <a:pt x="18943" y="122"/>
                  <a:pt x="202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0" y="15106"/>
                  <a:pt x="2921" y="8957"/>
                  <a:pt x="7954" y="4855"/>
                </a:cubicBezTo>
              </a:path>
              <a:path w="43200" h="43200" stroke="0" extrusionOk="0">
                <a:moveTo>
                  <a:pt x="17635" y="366"/>
                </a:moveTo>
                <a:cubicBezTo>
                  <a:pt x="18943" y="122"/>
                  <a:pt x="20270" y="0"/>
                  <a:pt x="21600" y="0"/>
                </a:cubicBezTo>
                <a:cubicBezTo>
                  <a:pt x="33529" y="0"/>
                  <a:pt x="43200" y="9670"/>
                  <a:pt x="43200" y="21600"/>
                </a:cubicBezTo>
                <a:cubicBezTo>
                  <a:pt x="43200" y="33529"/>
                  <a:pt x="33529" y="43200"/>
                  <a:pt x="21600" y="43200"/>
                </a:cubicBezTo>
                <a:cubicBezTo>
                  <a:pt x="9670" y="43200"/>
                  <a:pt x="0" y="33529"/>
                  <a:pt x="0" y="21600"/>
                </a:cubicBezTo>
                <a:cubicBezTo>
                  <a:pt x="0" y="15106"/>
                  <a:pt x="2921" y="8957"/>
                  <a:pt x="7954" y="4855"/>
                </a:cubicBezTo>
                <a:lnTo>
                  <a:pt x="2160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9495" name="Object 39">
            <a:extLst>
              <a:ext uri="{FF2B5EF4-FFF2-40B4-BE49-F238E27FC236}">
                <a16:creationId xmlns:a16="http://schemas.microsoft.com/office/drawing/2014/main" id="{2E2DD270-AC6B-4193-B22D-DBBC16C0A8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48300" y="4443413"/>
          <a:ext cx="21463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654280" imgH="1143000" progId="Equation.3">
                  <p:embed/>
                </p:oleObj>
              </mc:Choice>
              <mc:Fallback>
                <p:oleObj name="Equation" r:id="rId7" imgW="2654280" imgH="114300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8300" y="4443413"/>
                        <a:ext cx="21463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96" name="Object 40">
            <a:extLst>
              <a:ext uri="{FF2B5EF4-FFF2-40B4-BE49-F238E27FC236}">
                <a16:creationId xmlns:a16="http://schemas.microsoft.com/office/drawing/2014/main" id="{33C1ADD1-0488-45AC-924E-F4014C9168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27350" y="4837113"/>
          <a:ext cx="2016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03040" imgH="279360" progId="Equation.3">
                  <p:embed/>
                </p:oleObj>
              </mc:Choice>
              <mc:Fallback>
                <p:oleObj name="Equation" r:id="rId9" imgW="203040" imgH="279360" progId="Equation.3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350" y="4837113"/>
                        <a:ext cx="2016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97" name="Rectangle 41">
            <a:extLst>
              <a:ext uri="{FF2B5EF4-FFF2-40B4-BE49-F238E27FC236}">
                <a16:creationId xmlns:a16="http://schemas.microsoft.com/office/drawing/2014/main" id="{5F1902CE-659D-4515-A2F8-133CC749E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1650" y="5776913"/>
            <a:ext cx="3397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Course to select is 804 km h</a:t>
            </a:r>
            <a:r>
              <a:rPr lang="en-US" altLang="en-US" sz="1800" baseline="42000">
                <a:solidFill>
                  <a:srgbClr val="990000"/>
                </a:solidFill>
              </a:rPr>
              <a:t>-1</a:t>
            </a:r>
            <a:r>
              <a:rPr lang="en-US" altLang="en-US" sz="1800">
                <a:solidFill>
                  <a:srgbClr val="990000"/>
                </a:solidFill>
              </a:rPr>
              <a:t>(354)</a:t>
            </a:r>
            <a:endParaRPr lang="en-US" altLang="en-US" sz="1400"/>
          </a:p>
        </p:txBody>
      </p:sp>
      <p:sp>
        <p:nvSpPr>
          <p:cNvPr id="19498" name="Rectangle 42">
            <a:extLst>
              <a:ext uri="{FF2B5EF4-FFF2-40B4-BE49-F238E27FC236}">
                <a16:creationId xmlns:a16="http://schemas.microsoft.com/office/drawing/2014/main" id="{4E0961D2-0811-4B8A-9D68-B28EB5D79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3400" y="4837113"/>
            <a:ext cx="950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804 km h</a:t>
            </a:r>
            <a:r>
              <a:rPr lang="en-US" altLang="en-US" sz="1400" baseline="44000"/>
              <a:t>-1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19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19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19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4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19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9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 advAuto="0"/>
      <p:bldP spid="19465" grpId="0" autoUpdateAnimBg="0"/>
      <p:bldP spid="19472" grpId="0" autoUpdateAnimBg="0"/>
      <p:bldP spid="19474" grpId="0" autoUpdateAnimBg="0"/>
      <p:bldP spid="19476" grpId="0" autoUpdateAnimBg="0"/>
      <p:bldP spid="19488" grpId="0" autoUpdateAnimBg="0"/>
      <p:bldP spid="19497" grpId="0" autoUpdateAnimBg="0"/>
      <p:bldP spid="1949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AFC429B-E07B-43CD-A005-C751E30C08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A2153A4-D894-4C3A-AEB0-0E792DC09D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8077200" cy="6858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Find the average speed and average velocity of the following:                             An orienteer who runs 5 km due south, 4 km due west and then 2 km north in       1 hour.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8174D0E7-2EE0-4FA8-A608-4601F51E6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596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21</a:t>
            </a:r>
          </a:p>
        </p:txBody>
      </p:sp>
      <p:sp>
        <p:nvSpPr>
          <p:cNvPr id="21510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56C679E2-D7E7-4079-A877-51D2998A1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1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E91F4DB7-37DC-4BDB-8DBF-493D63178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2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1FEE3309-486C-4967-A08B-0640F99E8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13" name="Text Box 9">
            <a:extLst>
              <a:ext uri="{FF2B5EF4-FFF2-40B4-BE49-F238E27FC236}">
                <a16:creationId xmlns:a16="http://schemas.microsoft.com/office/drawing/2014/main" id="{D1D9FB9C-3DBA-44A8-9C91-8993762D6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21518" name="Text Box 14">
            <a:extLst>
              <a:ext uri="{FF2B5EF4-FFF2-40B4-BE49-F238E27FC236}">
                <a16:creationId xmlns:a16="http://schemas.microsoft.com/office/drawing/2014/main" id="{F281F53B-2975-4E6F-93E1-8ACA608BF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21519" name="Line 15">
            <a:extLst>
              <a:ext uri="{FF2B5EF4-FFF2-40B4-BE49-F238E27FC236}">
                <a16:creationId xmlns:a16="http://schemas.microsoft.com/office/drawing/2014/main" id="{671694E0-E6E9-4D8B-8F0F-D3BF4DE35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5700" y="3505200"/>
            <a:ext cx="0" cy="1524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0" name="Rectangle 16">
            <a:extLst>
              <a:ext uri="{FF2B5EF4-FFF2-40B4-BE49-F238E27FC236}">
                <a16:creationId xmlns:a16="http://schemas.microsoft.com/office/drawing/2014/main" id="{BA74674F-325D-4DD2-9BB0-C682AE15B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3971925"/>
            <a:ext cx="544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5 km</a:t>
            </a:r>
            <a:endParaRPr lang="en-US" altLang="en-US" sz="1400" baseline="44000"/>
          </a:p>
        </p:txBody>
      </p:sp>
      <p:sp>
        <p:nvSpPr>
          <p:cNvPr id="21521" name="Line 17">
            <a:extLst>
              <a:ext uri="{FF2B5EF4-FFF2-40B4-BE49-F238E27FC236}">
                <a16:creationId xmlns:a16="http://schemas.microsoft.com/office/drawing/2014/main" id="{1ECBF0C0-0B67-4BC7-9E9B-5BBFB936F60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92400" y="5029200"/>
            <a:ext cx="10033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2" name="Rectangle 18">
            <a:extLst>
              <a:ext uri="{FF2B5EF4-FFF2-40B4-BE49-F238E27FC236}">
                <a16:creationId xmlns:a16="http://schemas.microsoft.com/office/drawing/2014/main" id="{203C580B-20B5-4A50-A077-0F5187B65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2588" y="5029200"/>
            <a:ext cx="544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4 km</a:t>
            </a:r>
            <a:endParaRPr lang="en-US" altLang="en-US" sz="1400" baseline="44000"/>
          </a:p>
        </p:txBody>
      </p:sp>
      <p:sp>
        <p:nvSpPr>
          <p:cNvPr id="21525" name="Line 21">
            <a:extLst>
              <a:ext uri="{FF2B5EF4-FFF2-40B4-BE49-F238E27FC236}">
                <a16:creationId xmlns:a16="http://schemas.microsoft.com/office/drawing/2014/main" id="{7849869D-5EDC-41AB-8756-0A10839E63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92400" y="4533900"/>
            <a:ext cx="0" cy="495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26" name="Rectangle 22">
            <a:extLst>
              <a:ext uri="{FF2B5EF4-FFF2-40B4-BE49-F238E27FC236}">
                <a16:creationId xmlns:a16="http://schemas.microsoft.com/office/drawing/2014/main" id="{583706DE-9542-431A-9F66-37B2BE753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7888" y="4724400"/>
            <a:ext cx="544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2 km</a:t>
            </a:r>
            <a:endParaRPr lang="en-US" altLang="en-US" sz="1400" baseline="44000"/>
          </a:p>
        </p:txBody>
      </p:sp>
      <p:sp>
        <p:nvSpPr>
          <p:cNvPr id="21527" name="Line 23">
            <a:extLst>
              <a:ext uri="{FF2B5EF4-FFF2-40B4-BE49-F238E27FC236}">
                <a16:creationId xmlns:a16="http://schemas.microsoft.com/office/drawing/2014/main" id="{B8ABCEB2-6E1C-44B0-84DF-354C09C236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92400" y="3505200"/>
            <a:ext cx="1003300" cy="10287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21528" name="Object 24">
            <a:extLst>
              <a:ext uri="{FF2B5EF4-FFF2-40B4-BE49-F238E27FC236}">
                <a16:creationId xmlns:a16="http://schemas.microsoft.com/office/drawing/2014/main" id="{4800C5BD-12C0-4CC6-916D-6E638B9BB6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8700" y="3249613"/>
          <a:ext cx="660400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60240" imgH="723600" progId="Equation.3">
                  <p:embed/>
                </p:oleObj>
              </mc:Choice>
              <mc:Fallback>
                <p:oleObj name="Equation" r:id="rId11" imgW="660240" imgH="7236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8700" y="3249613"/>
                        <a:ext cx="660400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29" name="Object 25">
            <a:extLst>
              <a:ext uri="{FF2B5EF4-FFF2-40B4-BE49-F238E27FC236}">
                <a16:creationId xmlns:a16="http://schemas.microsoft.com/office/drawing/2014/main" id="{47513F82-ED54-4AEF-8CB1-6D025812DA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00750" y="3001963"/>
          <a:ext cx="15367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36480" imgH="1218960" progId="Equation.3">
                  <p:embed/>
                </p:oleObj>
              </mc:Choice>
              <mc:Fallback>
                <p:oleObj name="Equation" r:id="rId13" imgW="1536480" imgH="121896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0" y="3001963"/>
                        <a:ext cx="15367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30" name="Line 26">
            <a:extLst>
              <a:ext uri="{FF2B5EF4-FFF2-40B4-BE49-F238E27FC236}">
                <a16:creationId xmlns:a16="http://schemas.microsoft.com/office/drawing/2014/main" id="{E5E3C269-7ACE-42CA-9CA8-4B250E9C721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2400" y="4533900"/>
            <a:ext cx="1003300" cy="0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31" name="Rectangle 27">
            <a:extLst>
              <a:ext uri="{FF2B5EF4-FFF2-40B4-BE49-F238E27FC236}">
                <a16:creationId xmlns:a16="http://schemas.microsoft.com/office/drawing/2014/main" id="{AFDEF8F0-1FF5-401F-AC6E-5C116552EE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3819525"/>
            <a:ext cx="544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5 km</a:t>
            </a:r>
            <a:endParaRPr lang="en-US" altLang="en-US" sz="1400" baseline="44000"/>
          </a:p>
        </p:txBody>
      </p:sp>
      <p:graphicFrame>
        <p:nvGraphicFramePr>
          <p:cNvPr id="21532" name="Object 28">
            <a:extLst>
              <a:ext uri="{FF2B5EF4-FFF2-40B4-BE49-F238E27FC236}">
                <a16:creationId xmlns:a16="http://schemas.microsoft.com/office/drawing/2014/main" id="{55A1077E-0B1A-4148-B426-7D72A96C6C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8700" y="4533900"/>
          <a:ext cx="6604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660240" imgH="723600" progId="Equation.3">
                  <p:embed/>
                </p:oleObj>
              </mc:Choice>
              <mc:Fallback>
                <p:oleObj name="Equation" r:id="rId15" imgW="660240" imgH="7236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8700" y="4533900"/>
                        <a:ext cx="6604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3" name="Object 29">
            <a:extLst>
              <a:ext uri="{FF2B5EF4-FFF2-40B4-BE49-F238E27FC236}">
                <a16:creationId xmlns:a16="http://schemas.microsoft.com/office/drawing/2014/main" id="{972F8502-F249-46B2-BDF7-95E05EFD95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54700" y="4533900"/>
          <a:ext cx="1447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447560" imgH="1143000" progId="Equation.3">
                  <p:embed/>
                </p:oleObj>
              </mc:Choice>
              <mc:Fallback>
                <p:oleObj name="Equation" r:id="rId16" imgW="1447560" imgH="11430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700" y="4533900"/>
                        <a:ext cx="1447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34" name="Line 30">
            <a:extLst>
              <a:ext uri="{FF2B5EF4-FFF2-40B4-BE49-F238E27FC236}">
                <a16:creationId xmlns:a16="http://schemas.microsoft.com/office/drawing/2014/main" id="{D906CBFE-3299-4324-9217-EFA4C44E08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95700" y="3001963"/>
            <a:ext cx="0" cy="503237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535" name="Arc 31">
            <a:extLst>
              <a:ext uri="{FF2B5EF4-FFF2-40B4-BE49-F238E27FC236}">
                <a16:creationId xmlns:a16="http://schemas.microsoft.com/office/drawing/2014/main" id="{A9CF0BAE-E20E-4A75-8822-F619477FD0E9}"/>
              </a:ext>
            </a:extLst>
          </p:cNvPr>
          <p:cNvSpPr>
            <a:spLocks/>
          </p:cNvSpPr>
          <p:nvPr/>
        </p:nvSpPr>
        <p:spPr bwMode="auto">
          <a:xfrm rot="19283342" flipH="1">
            <a:off x="3467100" y="3411538"/>
            <a:ext cx="476250" cy="407987"/>
          </a:xfrm>
          <a:custGeom>
            <a:avLst/>
            <a:gdLst>
              <a:gd name="G0" fmla="+- 21600 0 0"/>
              <a:gd name="G1" fmla="+- 16744 0 0"/>
              <a:gd name="G2" fmla="+- 21600 0 0"/>
              <a:gd name="T0" fmla="*/ 43154 w 43200"/>
              <a:gd name="T1" fmla="*/ 15337 h 38344"/>
              <a:gd name="T2" fmla="*/ 7955 w 43200"/>
              <a:gd name="T3" fmla="*/ 0 h 38344"/>
              <a:gd name="T4" fmla="*/ 21600 w 43200"/>
              <a:gd name="T5" fmla="*/ 16744 h 38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38344" fill="none" extrusionOk="0">
                <a:moveTo>
                  <a:pt x="43154" y="15336"/>
                </a:moveTo>
                <a:cubicBezTo>
                  <a:pt x="43184" y="15805"/>
                  <a:pt x="43200" y="16274"/>
                  <a:pt x="43200" y="16744"/>
                </a:cubicBezTo>
                <a:cubicBezTo>
                  <a:pt x="43200" y="28673"/>
                  <a:pt x="33529" y="38344"/>
                  <a:pt x="21600" y="38344"/>
                </a:cubicBezTo>
                <a:cubicBezTo>
                  <a:pt x="9670" y="38344"/>
                  <a:pt x="0" y="28673"/>
                  <a:pt x="0" y="16744"/>
                </a:cubicBezTo>
                <a:cubicBezTo>
                  <a:pt x="0" y="10250"/>
                  <a:pt x="2921" y="4101"/>
                  <a:pt x="7954" y="-1"/>
                </a:cubicBezTo>
              </a:path>
              <a:path w="43200" h="38344" stroke="0" extrusionOk="0">
                <a:moveTo>
                  <a:pt x="43154" y="15336"/>
                </a:moveTo>
                <a:cubicBezTo>
                  <a:pt x="43184" y="15805"/>
                  <a:pt x="43200" y="16274"/>
                  <a:pt x="43200" y="16744"/>
                </a:cubicBezTo>
                <a:cubicBezTo>
                  <a:pt x="43200" y="28673"/>
                  <a:pt x="33529" y="38344"/>
                  <a:pt x="21600" y="38344"/>
                </a:cubicBezTo>
                <a:cubicBezTo>
                  <a:pt x="9670" y="38344"/>
                  <a:pt x="0" y="28673"/>
                  <a:pt x="0" y="16744"/>
                </a:cubicBezTo>
                <a:cubicBezTo>
                  <a:pt x="0" y="10250"/>
                  <a:pt x="2921" y="4101"/>
                  <a:pt x="7954" y="-1"/>
                </a:cubicBezTo>
                <a:lnTo>
                  <a:pt x="21600" y="16744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21536" name="Object 32">
            <a:extLst>
              <a:ext uri="{FF2B5EF4-FFF2-40B4-BE49-F238E27FC236}">
                <a16:creationId xmlns:a16="http://schemas.microsoft.com/office/drawing/2014/main" id="{9BC96A79-0475-46F3-886E-50BE4C3EFC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67100" y="3844925"/>
          <a:ext cx="2016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03040" imgH="279360" progId="Equation.3">
                  <p:embed/>
                </p:oleObj>
              </mc:Choice>
              <mc:Fallback>
                <p:oleObj name="Equation" r:id="rId18" imgW="203040" imgH="27936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7100" y="3844925"/>
                        <a:ext cx="2016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37" name="Object 33">
            <a:extLst>
              <a:ext uri="{FF2B5EF4-FFF2-40B4-BE49-F238E27FC236}">
                <a16:creationId xmlns:a16="http://schemas.microsoft.com/office/drawing/2014/main" id="{3D33E40D-42D5-4F5B-8452-DDEE3097C7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94025" y="5486400"/>
          <a:ext cx="1541463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904760" imgH="1143000" progId="Equation.3">
                  <p:embed/>
                </p:oleObj>
              </mc:Choice>
              <mc:Fallback>
                <p:oleObj name="Equation" r:id="rId20" imgW="1904760" imgH="1143000" progId="Equation.3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4025" y="5486400"/>
                        <a:ext cx="1541463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38" name="Rectangle 34">
            <a:extLst>
              <a:ext uri="{FF2B5EF4-FFF2-40B4-BE49-F238E27FC236}">
                <a16:creationId xmlns:a16="http://schemas.microsoft.com/office/drawing/2014/main" id="{6917AEF9-ACB7-4450-BCE2-410136A45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700" y="5867400"/>
            <a:ext cx="3276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Average velocity is 5 km h</a:t>
            </a:r>
            <a:r>
              <a:rPr lang="en-US" altLang="en-US" sz="1800" baseline="42000">
                <a:solidFill>
                  <a:srgbClr val="990000"/>
                </a:solidFill>
              </a:rPr>
              <a:t>-1</a:t>
            </a:r>
            <a:r>
              <a:rPr lang="en-US" altLang="en-US" sz="1800">
                <a:solidFill>
                  <a:srgbClr val="990000"/>
                </a:solidFill>
              </a:rPr>
              <a:t>(223)</a:t>
            </a:r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21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21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21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21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021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021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5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021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5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021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  <p:bldP spid="21513" grpId="0" autoUpdateAnimBg="0"/>
      <p:bldP spid="21520" grpId="0" autoUpdateAnimBg="0"/>
      <p:bldP spid="21522" grpId="0" autoUpdateAnimBg="0"/>
      <p:bldP spid="21526" grpId="0" autoUpdateAnimBg="0"/>
      <p:bldP spid="21531" grpId="0" autoUpdateAnimBg="0"/>
      <p:bldP spid="2153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97FEE67-9DD7-460B-A104-F4667E92C7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BDF7BDA-D336-45BB-A42B-9ACAB971DE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6858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 ship is sailing east at 4 m s</a:t>
            </a:r>
            <a:r>
              <a:rPr lang="en-US" altLang="en-US" sz="1800" baseline="44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.  A passenger walks due north at 2 m s</a:t>
            </a:r>
            <a:r>
              <a:rPr lang="en-US" altLang="en-US" sz="1800" baseline="44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.  What is the resultant  velocity of the passenger relative to the sea?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58D227FA-F918-4BCE-A10B-397E79AFF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22</a:t>
            </a:r>
          </a:p>
        </p:txBody>
      </p:sp>
      <p:sp>
        <p:nvSpPr>
          <p:cNvPr id="23558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8C86CCAC-BB3A-4F05-AF8E-290010249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9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19C186A2-9F5F-4318-9129-27BB80B6A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60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B7A32817-B891-42DA-BB8E-1832E3206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A2ABE736-FE19-429A-99BE-102D2B0FB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23566" name="Text Box 14">
            <a:extLst>
              <a:ext uri="{FF2B5EF4-FFF2-40B4-BE49-F238E27FC236}">
                <a16:creationId xmlns:a16="http://schemas.microsoft.com/office/drawing/2014/main" id="{EC6CDEE8-E814-48F5-97DB-47D34CCB3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23567" name="Line 15">
            <a:extLst>
              <a:ext uri="{FF2B5EF4-FFF2-40B4-BE49-F238E27FC236}">
                <a16:creationId xmlns:a16="http://schemas.microsoft.com/office/drawing/2014/main" id="{608848FB-4BE8-4363-B42C-33BDAA227F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632200"/>
            <a:ext cx="15367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68" name="Text Box 16">
            <a:extLst>
              <a:ext uri="{FF2B5EF4-FFF2-40B4-BE49-F238E27FC236}">
                <a16:creationId xmlns:a16="http://schemas.microsoft.com/office/drawing/2014/main" id="{FE9D43B7-AADC-45C6-AF1B-08758572E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00" y="3632200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4 m s</a:t>
            </a:r>
            <a:r>
              <a:rPr lang="en-US" altLang="en-US" sz="1400" baseline="42000"/>
              <a:t>-1</a:t>
            </a:r>
            <a:endParaRPr lang="en-US" altLang="en-US" sz="1400"/>
          </a:p>
        </p:txBody>
      </p:sp>
      <p:sp>
        <p:nvSpPr>
          <p:cNvPr id="23569" name="Line 17">
            <a:extLst>
              <a:ext uri="{FF2B5EF4-FFF2-40B4-BE49-F238E27FC236}">
                <a16:creationId xmlns:a16="http://schemas.microsoft.com/office/drawing/2014/main" id="{8D69D09E-9877-40D0-A3F5-AA5F7F3886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89300" y="2921000"/>
            <a:ext cx="0" cy="711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70" name="Text Box 18">
            <a:extLst>
              <a:ext uri="{FF2B5EF4-FFF2-40B4-BE49-F238E27FC236}">
                <a16:creationId xmlns:a16="http://schemas.microsoft.com/office/drawing/2014/main" id="{CE48DCF9-68DF-4406-B8F7-B2C6A62A7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0" y="3136900"/>
            <a:ext cx="762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2 m s</a:t>
            </a:r>
            <a:r>
              <a:rPr lang="en-US" altLang="en-US" sz="1400" baseline="42000"/>
              <a:t>-1</a:t>
            </a:r>
            <a:endParaRPr lang="en-US" altLang="en-US" sz="1400"/>
          </a:p>
        </p:txBody>
      </p:sp>
      <p:sp>
        <p:nvSpPr>
          <p:cNvPr id="23571" name="Line 19">
            <a:extLst>
              <a:ext uri="{FF2B5EF4-FFF2-40B4-BE49-F238E27FC236}">
                <a16:creationId xmlns:a16="http://schemas.microsoft.com/office/drawing/2014/main" id="{82D0ABB1-ADFE-49EF-AF16-65336EDD01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52600" y="2921000"/>
            <a:ext cx="1536700" cy="71120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72" name="Text Box 20">
            <a:extLst>
              <a:ext uri="{FF2B5EF4-FFF2-40B4-BE49-F238E27FC236}">
                <a16:creationId xmlns:a16="http://schemas.microsoft.com/office/drawing/2014/main" id="{0C580526-6B31-4C3A-819E-8045550AA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013" y="2994025"/>
            <a:ext cx="14732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</a:t>
            </a:r>
            <a:r>
              <a:rPr lang="en-US" altLang="en-US" sz="1400"/>
              <a:t> = 4</a:t>
            </a:r>
            <a:r>
              <a:rPr lang="en-US" altLang="en-US" sz="1400" baseline="42000"/>
              <a:t>2</a:t>
            </a:r>
            <a:r>
              <a:rPr lang="en-US" altLang="en-US" sz="1400"/>
              <a:t> +2</a:t>
            </a:r>
            <a:r>
              <a:rPr lang="en-US" altLang="en-US" sz="1400" baseline="42000"/>
              <a:t>2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</a:t>
            </a:r>
            <a:r>
              <a:rPr lang="en-US" altLang="en-US" sz="1400" baseline="46000"/>
              <a:t>2 </a:t>
            </a:r>
            <a:r>
              <a:rPr lang="en-US" altLang="en-US" sz="1400"/>
              <a:t> =  20</a:t>
            </a:r>
          </a:p>
          <a:p>
            <a:pPr>
              <a:spcBef>
                <a:spcPct val="50000"/>
              </a:spcBef>
            </a:pPr>
            <a:r>
              <a:rPr lang="en-US" altLang="en-US" sz="1400"/>
              <a:t>R = 4.47</a:t>
            </a:r>
            <a:endParaRPr lang="en-US" altLang="en-US" sz="1400" baseline="46000"/>
          </a:p>
        </p:txBody>
      </p:sp>
      <p:sp>
        <p:nvSpPr>
          <p:cNvPr id="23573" name="Text Box 21">
            <a:extLst>
              <a:ext uri="{FF2B5EF4-FFF2-40B4-BE49-F238E27FC236}">
                <a16:creationId xmlns:a16="http://schemas.microsoft.com/office/drawing/2014/main" id="{14EA598B-E05D-4BBE-9575-5697C18F6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994025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4.5 m s</a:t>
            </a:r>
            <a:r>
              <a:rPr lang="en-US" altLang="en-US" sz="1400" baseline="42000"/>
              <a:t>-1</a:t>
            </a:r>
            <a:endParaRPr lang="en-US" altLang="en-US" sz="1400"/>
          </a:p>
        </p:txBody>
      </p:sp>
      <p:graphicFrame>
        <p:nvGraphicFramePr>
          <p:cNvPr id="23574" name="Object 22">
            <a:extLst>
              <a:ext uri="{FF2B5EF4-FFF2-40B4-BE49-F238E27FC236}">
                <a16:creationId xmlns:a16="http://schemas.microsoft.com/office/drawing/2014/main" id="{69BE81C7-5A78-4EFF-B217-4CB95E0B9B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47900" y="3352800"/>
          <a:ext cx="2016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3040" imgH="279360" progId="Equation.3">
                  <p:embed/>
                </p:oleObj>
              </mc:Choice>
              <mc:Fallback>
                <p:oleObj name="Equation" r:id="rId8" imgW="203040" imgH="27936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900" y="3352800"/>
                        <a:ext cx="2016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75" name="Object 23">
            <a:extLst>
              <a:ext uri="{FF2B5EF4-FFF2-40B4-BE49-F238E27FC236}">
                <a16:creationId xmlns:a16="http://schemas.microsoft.com/office/drawing/2014/main" id="{03B74EAB-DE5E-4FF9-B06E-5DE17EA8B6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27263" y="4279900"/>
          <a:ext cx="2106612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03160" imgH="1143000" progId="Equation.3">
                  <p:embed/>
                </p:oleObj>
              </mc:Choice>
              <mc:Fallback>
                <p:oleObj name="Equation" r:id="rId10" imgW="2603160" imgH="11430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7263" y="4279900"/>
                        <a:ext cx="2106612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76" name="Line 24">
            <a:extLst>
              <a:ext uri="{FF2B5EF4-FFF2-40B4-BE49-F238E27FC236}">
                <a16:creationId xmlns:a16="http://schemas.microsoft.com/office/drawing/2014/main" id="{872F6E41-A61B-4703-B755-E9B1021BB5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128963"/>
            <a:ext cx="0" cy="503237"/>
          </a:xfrm>
          <a:prstGeom prst="line">
            <a:avLst/>
          </a:prstGeom>
          <a:noFill/>
          <a:ln w="9525" cap="rnd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77" name="Freeform 25">
            <a:extLst>
              <a:ext uri="{FF2B5EF4-FFF2-40B4-BE49-F238E27FC236}">
                <a16:creationId xmlns:a16="http://schemas.microsoft.com/office/drawing/2014/main" id="{205B1AA3-1CD9-4523-99A1-5BB1F3154C5C}"/>
              </a:ext>
            </a:extLst>
          </p:cNvPr>
          <p:cNvSpPr>
            <a:spLocks/>
          </p:cNvSpPr>
          <p:nvPr/>
        </p:nvSpPr>
        <p:spPr bwMode="auto">
          <a:xfrm>
            <a:off x="1752600" y="3298825"/>
            <a:ext cx="304800" cy="206375"/>
          </a:xfrm>
          <a:custGeom>
            <a:avLst/>
            <a:gdLst>
              <a:gd name="T0" fmla="*/ 0 w 248"/>
              <a:gd name="T1" fmla="*/ 0 h 168"/>
              <a:gd name="T2" fmla="*/ 152 w 248"/>
              <a:gd name="T3" fmla="*/ 40 h 168"/>
              <a:gd name="T4" fmla="*/ 248 w 248"/>
              <a:gd name="T5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8" h="168">
                <a:moveTo>
                  <a:pt x="0" y="0"/>
                </a:moveTo>
                <a:cubicBezTo>
                  <a:pt x="55" y="6"/>
                  <a:pt x="111" y="12"/>
                  <a:pt x="152" y="40"/>
                </a:cubicBezTo>
                <a:cubicBezTo>
                  <a:pt x="193" y="68"/>
                  <a:pt x="232" y="147"/>
                  <a:pt x="248" y="16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78" name="Rectangle 26">
            <a:extLst>
              <a:ext uri="{FF2B5EF4-FFF2-40B4-BE49-F238E27FC236}">
                <a16:creationId xmlns:a16="http://schemas.microsoft.com/office/drawing/2014/main" id="{876BA32E-B9E7-403E-88BD-92A7FA25A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700" y="4662488"/>
            <a:ext cx="3397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Resultant velocity is 4.5 m s</a:t>
            </a:r>
            <a:r>
              <a:rPr lang="en-US" altLang="en-US" sz="1800" baseline="42000">
                <a:solidFill>
                  <a:srgbClr val="990000"/>
                </a:solidFill>
              </a:rPr>
              <a:t>-1</a:t>
            </a:r>
            <a:r>
              <a:rPr lang="en-US" altLang="en-US" sz="1800">
                <a:solidFill>
                  <a:srgbClr val="990000"/>
                </a:solidFill>
              </a:rPr>
              <a:t>(063)</a:t>
            </a:r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22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22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22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22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022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53" presetID="17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 advAuto="0"/>
      <p:bldP spid="23561" grpId="0" autoUpdateAnimBg="0"/>
      <p:bldP spid="23568" grpId="0" autoUpdateAnimBg="0"/>
      <p:bldP spid="23570" grpId="0" autoUpdateAnimBg="0"/>
      <p:bldP spid="23572" grpId="0" autoUpdateAnimBg="0"/>
      <p:bldP spid="23573" grpId="0" autoUpdateAnimBg="0"/>
      <p:bldP spid="2357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B8B75FB-2A53-42D5-995E-FEB3E0A8D9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7AA87FD6-3DF8-4347-A270-6DA31FC12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05000"/>
            <a:ext cx="7391400" cy="6096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 man pulls a garden roller with a maximum force of 50 N.  </a:t>
            </a:r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B3F5C3A9-0CB3-4BB5-BBC4-D4FB73E94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23</a:t>
            </a:r>
          </a:p>
        </p:txBody>
      </p:sp>
      <p:sp>
        <p:nvSpPr>
          <p:cNvPr id="25606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87AC6C39-25C8-49C8-95BE-F832DFCD1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07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3E6B70B1-3CA4-4732-B344-CB193DF6D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08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8EEBF06F-DABF-4A45-BE94-0EA734C75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10" name="Text Box 10">
            <a:extLst>
              <a:ext uri="{FF2B5EF4-FFF2-40B4-BE49-F238E27FC236}">
                <a16:creationId xmlns:a16="http://schemas.microsoft.com/office/drawing/2014/main" id="{64AC6908-5A56-4D2E-B398-68873E29D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25620" name="Text Box 20">
            <a:extLst>
              <a:ext uri="{FF2B5EF4-FFF2-40B4-BE49-F238E27FC236}">
                <a16:creationId xmlns:a16="http://schemas.microsoft.com/office/drawing/2014/main" id="{35461214-54B7-443F-9CB2-06C834C56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25621" name="Rectangle 21">
            <a:extLst>
              <a:ext uri="{FF2B5EF4-FFF2-40B4-BE49-F238E27FC236}">
                <a16:creationId xmlns:a16="http://schemas.microsoft.com/office/drawing/2014/main" id="{3299FF57-5E41-47F4-B099-3E8CFE3BB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736975"/>
            <a:ext cx="3340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Find his effective horizontal force</a:t>
            </a:r>
            <a:r>
              <a:rPr lang="en-US" altLang="en-US" sz="1400"/>
              <a:t>.</a:t>
            </a:r>
          </a:p>
        </p:txBody>
      </p:sp>
      <p:sp>
        <p:nvSpPr>
          <p:cNvPr id="25622" name="Oval 22">
            <a:extLst>
              <a:ext uri="{FF2B5EF4-FFF2-40B4-BE49-F238E27FC236}">
                <a16:creationId xmlns:a16="http://schemas.microsoft.com/office/drawing/2014/main" id="{41609C54-9E4D-41EF-B5BE-2B5490F1D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700" y="3175000"/>
            <a:ext cx="330200" cy="330200"/>
          </a:xfrm>
          <a:prstGeom prst="ellipse">
            <a:avLst/>
          </a:prstGeom>
          <a:solidFill>
            <a:srgbClr val="99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23" name="Line 23">
            <a:extLst>
              <a:ext uri="{FF2B5EF4-FFF2-40B4-BE49-F238E27FC236}">
                <a16:creationId xmlns:a16="http://schemas.microsoft.com/office/drawing/2014/main" id="{5CC02D00-08F5-40A0-B18E-2E387FB3901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11400" y="3505200"/>
            <a:ext cx="3390900" cy="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24" name="Line 24">
            <a:extLst>
              <a:ext uri="{FF2B5EF4-FFF2-40B4-BE49-F238E27FC236}">
                <a16:creationId xmlns:a16="http://schemas.microsoft.com/office/drawing/2014/main" id="{620C2600-6AE2-450C-B9B4-2ED50B78EB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25800" y="3340100"/>
            <a:ext cx="7493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25" name="Line 25">
            <a:extLst>
              <a:ext uri="{FF2B5EF4-FFF2-40B4-BE49-F238E27FC236}">
                <a16:creationId xmlns:a16="http://schemas.microsoft.com/office/drawing/2014/main" id="{EAFE4CB8-25C5-42D6-AC36-3B978635A1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25800" y="2921000"/>
            <a:ext cx="1041400" cy="4191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26" name="Text Box 26">
            <a:extLst>
              <a:ext uri="{FF2B5EF4-FFF2-40B4-BE49-F238E27FC236}">
                <a16:creationId xmlns:a16="http://schemas.microsoft.com/office/drawing/2014/main" id="{D46F375B-62BA-471E-9AC6-7B1717C0F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0" y="2616200"/>
            <a:ext cx="647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50 N</a:t>
            </a:r>
          </a:p>
        </p:txBody>
      </p:sp>
      <p:sp>
        <p:nvSpPr>
          <p:cNvPr id="25628" name="Text Box 28">
            <a:extLst>
              <a:ext uri="{FF2B5EF4-FFF2-40B4-BE49-F238E27FC236}">
                <a16:creationId xmlns:a16="http://schemas.microsoft.com/office/drawing/2014/main" id="{B8C756C9-D8F4-4336-ADB5-30AB17569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0" y="3035300"/>
            <a:ext cx="647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F</a:t>
            </a:r>
            <a:r>
              <a:rPr lang="en-US" altLang="en-US" sz="1400" baseline="-25000"/>
              <a:t>H</a:t>
            </a:r>
            <a:endParaRPr lang="en-US" altLang="en-US" sz="1400"/>
          </a:p>
        </p:txBody>
      </p:sp>
      <p:sp>
        <p:nvSpPr>
          <p:cNvPr id="25629" name="Line 29">
            <a:extLst>
              <a:ext uri="{FF2B5EF4-FFF2-40B4-BE49-F238E27FC236}">
                <a16:creationId xmlns:a16="http://schemas.microsoft.com/office/drawing/2014/main" id="{5697A633-7CED-4946-97E6-A23FDAA251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5000" y="3340100"/>
            <a:ext cx="5715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25630" name="Object 30">
            <a:extLst>
              <a:ext uri="{FF2B5EF4-FFF2-40B4-BE49-F238E27FC236}">
                <a16:creationId xmlns:a16="http://schemas.microsoft.com/office/drawing/2014/main" id="{9864D898-5523-4B81-9DE9-5A0F2B7B15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4305300"/>
          <a:ext cx="1587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87240" imgH="368280" progId="Equation.3">
                  <p:embed/>
                </p:oleObj>
              </mc:Choice>
              <mc:Fallback>
                <p:oleObj name="Equation" r:id="rId8" imgW="1587240" imgH="36828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305300"/>
                        <a:ext cx="1587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31" name="Text Box 31">
            <a:extLst>
              <a:ext uri="{FF2B5EF4-FFF2-40B4-BE49-F238E27FC236}">
                <a16:creationId xmlns:a16="http://schemas.microsoft.com/office/drawing/2014/main" id="{4092D378-5AF6-4749-A40C-0629ED78C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0" y="3035300"/>
            <a:ext cx="647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30</a:t>
            </a:r>
            <a:r>
              <a:rPr lang="en-US" altLang="en-US" sz="1400" baseline="42000"/>
              <a:t>o</a:t>
            </a:r>
            <a:endParaRPr lang="en-US" altLang="en-US" sz="1400"/>
          </a:p>
        </p:txBody>
      </p:sp>
      <p:graphicFrame>
        <p:nvGraphicFramePr>
          <p:cNvPr id="25632" name="Object 32">
            <a:extLst>
              <a:ext uri="{FF2B5EF4-FFF2-40B4-BE49-F238E27FC236}">
                <a16:creationId xmlns:a16="http://schemas.microsoft.com/office/drawing/2014/main" id="{6FA7A979-CC5C-4703-93E4-A11219110A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4673600"/>
          <a:ext cx="17780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7680" imgH="838080" progId="Equation.3">
                  <p:embed/>
                </p:oleObj>
              </mc:Choice>
              <mc:Fallback>
                <p:oleObj name="Equation" r:id="rId10" imgW="1777680" imgH="83808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4673600"/>
                        <a:ext cx="17780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33" name="Rectangle 33">
            <a:extLst>
              <a:ext uri="{FF2B5EF4-FFF2-40B4-BE49-F238E27FC236}">
                <a16:creationId xmlns:a16="http://schemas.microsoft.com/office/drawing/2014/main" id="{2617D149-28F4-449F-BF3E-4235573AD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5576888"/>
            <a:ext cx="40894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Without changing the force applied, explain how he could increase this effective force</a:t>
            </a:r>
            <a:r>
              <a:rPr lang="en-US" altLang="en-US" sz="1400"/>
              <a:t>.</a:t>
            </a:r>
          </a:p>
        </p:txBody>
      </p:sp>
      <p:sp>
        <p:nvSpPr>
          <p:cNvPr id="25634" name="Rectangle 34">
            <a:extLst>
              <a:ext uri="{FF2B5EF4-FFF2-40B4-BE49-F238E27FC236}">
                <a16:creationId xmlns:a16="http://schemas.microsoft.com/office/drawing/2014/main" id="{991F4052-B3F3-4013-BD0A-22368CB78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0" y="5867400"/>
            <a:ext cx="4457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990000"/>
                </a:solidFill>
              </a:rPr>
              <a:t>Reduce the angle at which the force is applied.</a:t>
            </a:r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23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23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23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23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023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 advAuto="0"/>
      <p:bldP spid="25610" grpId="0" autoUpdateAnimBg="0"/>
      <p:bldP spid="25621" grpId="0" autoUpdateAnimBg="0"/>
      <p:bldP spid="25626" grpId="0" autoUpdateAnimBg="0"/>
      <p:bldP spid="25628" grpId="0" autoUpdateAnimBg="0"/>
      <p:bldP spid="25631" grpId="0" autoUpdateAnimBg="0"/>
      <p:bldP spid="25633" grpId="0" autoUpdateAnimBg="0"/>
      <p:bldP spid="2563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9B7C8E68-9B2F-4747-A8FB-704804E643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3DAE759D-A464-4D32-9B05-A608EE267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24</a:t>
            </a:r>
          </a:p>
        </p:txBody>
      </p:sp>
      <p:sp>
        <p:nvSpPr>
          <p:cNvPr id="27654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4084133E-148B-499C-A670-FDA54812C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55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563D70CC-1C9E-4184-8783-A97E4CC08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56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B1A1DB79-B63F-4319-8F61-416602D2E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60" name="Text Box 12">
            <a:extLst>
              <a:ext uri="{FF2B5EF4-FFF2-40B4-BE49-F238E27FC236}">
                <a16:creationId xmlns:a16="http://schemas.microsoft.com/office/drawing/2014/main" id="{0BCA5768-CF77-4A57-B31D-919BB0C0C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27674" name="Text Box 26">
            <a:extLst>
              <a:ext uri="{FF2B5EF4-FFF2-40B4-BE49-F238E27FC236}">
                <a16:creationId xmlns:a16="http://schemas.microsoft.com/office/drawing/2014/main" id="{02A3706B-F7DF-4C85-8A27-D408F84DA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27676" name="Rectangle 28">
            <a:extLst>
              <a:ext uri="{FF2B5EF4-FFF2-40B4-BE49-F238E27FC236}">
                <a16:creationId xmlns:a16="http://schemas.microsoft.com/office/drawing/2014/main" id="{BEBC0AE8-A51D-4A89-A07B-B7D449FC9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05000"/>
            <a:ext cx="7391400" cy="609600"/>
          </a:xfrm>
          <a:noFill/>
          <a:ln/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 barge is dragged along a canal as shown below.  </a:t>
            </a:r>
          </a:p>
        </p:txBody>
      </p:sp>
      <p:sp>
        <p:nvSpPr>
          <p:cNvPr id="27677" name="Rectangle 29">
            <a:extLst>
              <a:ext uri="{FF2B5EF4-FFF2-40B4-BE49-F238E27FC236}">
                <a16:creationId xmlns:a16="http://schemas.microsoft.com/office/drawing/2014/main" id="{BC9D17FD-35F1-48E3-AD08-9FEB780ED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295775"/>
            <a:ext cx="5365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What is the component of the force parallel to the canal?</a:t>
            </a:r>
            <a:endParaRPr lang="en-US" altLang="en-US" sz="1400"/>
          </a:p>
        </p:txBody>
      </p:sp>
      <p:sp>
        <p:nvSpPr>
          <p:cNvPr id="27679" name="Line 31">
            <a:extLst>
              <a:ext uri="{FF2B5EF4-FFF2-40B4-BE49-F238E27FC236}">
                <a16:creationId xmlns:a16="http://schemas.microsoft.com/office/drawing/2014/main" id="{39A2DCE3-3489-4879-9E75-5C20A1EC416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000500"/>
            <a:ext cx="3924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80" name="Line 32">
            <a:extLst>
              <a:ext uri="{FF2B5EF4-FFF2-40B4-BE49-F238E27FC236}">
                <a16:creationId xmlns:a16="http://schemas.microsoft.com/office/drawing/2014/main" id="{58D8AD5D-8E84-4D85-B37B-D934118706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38500" y="3454400"/>
            <a:ext cx="14351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81" name="Line 33">
            <a:extLst>
              <a:ext uri="{FF2B5EF4-FFF2-40B4-BE49-F238E27FC236}">
                <a16:creationId xmlns:a16="http://schemas.microsoft.com/office/drawing/2014/main" id="{DFF5C896-C8A9-49EC-B9E7-E12C7F0C01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38500" y="2514600"/>
            <a:ext cx="1219200" cy="939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82" name="Text Box 34">
            <a:extLst>
              <a:ext uri="{FF2B5EF4-FFF2-40B4-BE49-F238E27FC236}">
                <a16:creationId xmlns:a16="http://schemas.microsoft.com/office/drawing/2014/main" id="{7D3D69FB-6810-427B-9CB0-9D923D841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0" y="2425700"/>
            <a:ext cx="647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500 N</a:t>
            </a:r>
          </a:p>
        </p:txBody>
      </p:sp>
      <p:graphicFrame>
        <p:nvGraphicFramePr>
          <p:cNvPr id="27685" name="Object 37">
            <a:extLst>
              <a:ext uri="{FF2B5EF4-FFF2-40B4-BE49-F238E27FC236}">
                <a16:creationId xmlns:a16="http://schemas.microsoft.com/office/drawing/2014/main" id="{ECE506D2-4EF3-4B5C-BF77-048FE4E474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1100" y="4840288"/>
          <a:ext cx="1587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87240" imgH="368280" progId="Equation.3">
                  <p:embed/>
                </p:oleObj>
              </mc:Choice>
              <mc:Fallback>
                <p:oleObj name="Equation" r:id="rId6" imgW="1587240" imgH="36828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4840288"/>
                        <a:ext cx="1587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86" name="Text Box 38">
            <a:extLst>
              <a:ext uri="{FF2B5EF4-FFF2-40B4-BE49-F238E27FC236}">
                <a16:creationId xmlns:a16="http://schemas.microsoft.com/office/drawing/2014/main" id="{0A6FFDE3-1F76-4C2E-8C9B-B0B02D711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149600"/>
            <a:ext cx="647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45</a:t>
            </a:r>
            <a:r>
              <a:rPr lang="en-US" altLang="en-US" sz="1400" baseline="42000"/>
              <a:t>o</a:t>
            </a:r>
            <a:endParaRPr lang="en-US" altLang="en-US" sz="1400"/>
          </a:p>
        </p:txBody>
      </p:sp>
      <p:graphicFrame>
        <p:nvGraphicFramePr>
          <p:cNvPr id="27687" name="Object 39">
            <a:extLst>
              <a:ext uri="{FF2B5EF4-FFF2-40B4-BE49-F238E27FC236}">
                <a16:creationId xmlns:a16="http://schemas.microsoft.com/office/drawing/2014/main" id="{BDEBCD4D-6E9D-440A-A5A4-AED25357E5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1100" y="5397500"/>
          <a:ext cx="19304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30320" imgH="838080" progId="Equation.3">
                  <p:embed/>
                </p:oleObj>
              </mc:Choice>
              <mc:Fallback>
                <p:oleObj name="Equation" r:id="rId8" imgW="1930320" imgH="838080" progId="Equation.3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5397500"/>
                        <a:ext cx="19304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89" name="Rectangle 41">
            <a:extLst>
              <a:ext uri="{FF2B5EF4-FFF2-40B4-BE49-F238E27FC236}">
                <a16:creationId xmlns:a16="http://schemas.microsoft.com/office/drawing/2014/main" id="{2E254848-6290-4C58-9D73-681FD716E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3340100"/>
            <a:ext cx="1117600" cy="304800"/>
          </a:xfrm>
          <a:prstGeom prst="rect">
            <a:avLst/>
          </a:prstGeom>
          <a:solidFill>
            <a:srgbClr val="40282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90" name="Line 42">
            <a:extLst>
              <a:ext uri="{FF2B5EF4-FFF2-40B4-BE49-F238E27FC236}">
                <a16:creationId xmlns:a16="http://schemas.microsoft.com/office/drawing/2014/main" id="{1810116B-07BA-4E29-8A02-11D8879996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035300"/>
            <a:ext cx="3924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691" name="Oval 43">
            <a:extLst>
              <a:ext uri="{FF2B5EF4-FFF2-40B4-BE49-F238E27FC236}">
                <a16:creationId xmlns:a16="http://schemas.microsoft.com/office/drawing/2014/main" id="{89CF4050-B264-41A7-BC63-8888FC390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100" y="3340100"/>
            <a:ext cx="406400" cy="304800"/>
          </a:xfrm>
          <a:prstGeom prst="ellipse">
            <a:avLst/>
          </a:prstGeom>
          <a:solidFill>
            <a:srgbClr val="40282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24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6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24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76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24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60" grpId="0" autoUpdateAnimBg="0"/>
      <p:bldP spid="27676" grpId="0" build="p" autoUpdateAnimBg="0" advAuto="0"/>
      <p:bldP spid="27677" grpId="0" autoUpdateAnimBg="0"/>
      <p:bldP spid="27682" grpId="0" autoUpdateAnimBg="0"/>
      <p:bldP spid="276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C4C7D58-9540-4166-8873-51A73F743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393EBA9-0D7F-428F-98B9-94B0AEC37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848600" cy="6985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 toy train of mass 0.2 kg, is given a push of 10 N at an angle of 30</a:t>
            </a:r>
            <a:r>
              <a:rPr lang="en-US" altLang="en-US" sz="1800" baseline="40000">
                <a:latin typeface="Times New Roman" panose="02020603050405020304" pitchFamily="18" charset="0"/>
              </a:rPr>
              <a:t>o</a:t>
            </a:r>
            <a:r>
              <a:rPr lang="en-US" altLang="en-US" sz="1800">
                <a:latin typeface="Times New Roman" panose="02020603050405020304" pitchFamily="18" charset="0"/>
              </a:rPr>
              <a:t>  to the rails.  Calculate: 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23385B3D-1F1D-4256-BC78-2C10F8E37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29702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DD2D5B73-5B9A-445B-9A80-746E045C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3" name="AutoShape 7">
            <a:hlinkClick r:id="" action="ppaction://hlinkshowjump?jump=nextslide" highlightClick="1" endSnd="1"/>
            <a:extLst>
              <a:ext uri="{FF2B5EF4-FFF2-40B4-BE49-F238E27FC236}">
                <a16:creationId xmlns:a16="http://schemas.microsoft.com/office/drawing/2014/main" id="{F4391181-3399-4461-9170-C2A61B81F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381000" cy="381000"/>
          </a:xfrm>
          <a:prstGeom prst="actionButtonForwardNext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4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7D4333F9-5B6F-40C1-B8C1-4F7E21F90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DFD827AA-56F9-414C-A026-55998F18D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29739" name="Text Box 43">
            <a:extLst>
              <a:ext uri="{FF2B5EF4-FFF2-40B4-BE49-F238E27FC236}">
                <a16:creationId xmlns:a16="http://schemas.microsoft.com/office/drawing/2014/main" id="{54103922-4769-4789-A8EA-68D05ECFE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sp>
        <p:nvSpPr>
          <p:cNvPr id="29740" name="Text Box 44">
            <a:extLst>
              <a:ext uri="{FF2B5EF4-FFF2-40B4-BE49-F238E27FC236}">
                <a16:creationId xmlns:a16="http://schemas.microsoft.com/office/drawing/2014/main" id="{0CB2FFCE-863C-4B0E-920B-8A0887BCC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6350" y="16002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25</a:t>
            </a:r>
          </a:p>
        </p:txBody>
      </p:sp>
      <p:sp>
        <p:nvSpPr>
          <p:cNvPr id="29741" name="Rectangle 45">
            <a:extLst>
              <a:ext uri="{FF2B5EF4-FFF2-40B4-BE49-F238E27FC236}">
                <a16:creationId xmlns:a16="http://schemas.microsoft.com/office/drawing/2014/main" id="{4B656C95-A38F-4089-B292-2C439C6B3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200" y="2755900"/>
            <a:ext cx="4235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a) the component of the force along the rails</a:t>
            </a:r>
            <a:endParaRPr lang="en-US" altLang="en-US" sz="1400"/>
          </a:p>
        </p:txBody>
      </p:sp>
      <p:graphicFrame>
        <p:nvGraphicFramePr>
          <p:cNvPr id="29742" name="Object 46">
            <a:extLst>
              <a:ext uri="{FF2B5EF4-FFF2-40B4-BE49-F238E27FC236}">
                <a16:creationId xmlns:a16="http://schemas.microsoft.com/office/drawing/2014/main" id="{9D5C47F1-4C76-43D9-B7AB-5496D92000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1100" y="3430588"/>
          <a:ext cx="15875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87240" imgH="368280" progId="Equation.3">
                  <p:embed/>
                </p:oleObj>
              </mc:Choice>
              <mc:Fallback>
                <p:oleObj name="Equation" r:id="rId9" imgW="1587240" imgH="368280" progId="Equation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1100" y="3430588"/>
                        <a:ext cx="15875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43" name="Object 47">
            <a:extLst>
              <a:ext uri="{FF2B5EF4-FFF2-40B4-BE49-F238E27FC236}">
                <a16:creationId xmlns:a16="http://schemas.microsoft.com/office/drawing/2014/main" id="{E9B4B417-AF47-4B16-B76F-714FBA432D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6300" y="3430588"/>
          <a:ext cx="17526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52480" imgH="838080" progId="Equation.3">
                  <p:embed/>
                </p:oleObj>
              </mc:Choice>
              <mc:Fallback>
                <p:oleObj name="Equation" r:id="rId11" imgW="1752480" imgH="83808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6300" y="3430588"/>
                        <a:ext cx="17526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45" name="Rectangle 49">
            <a:extLst>
              <a:ext uri="{FF2B5EF4-FFF2-40B4-BE49-F238E27FC236}">
                <a16:creationId xmlns:a16="http://schemas.microsoft.com/office/drawing/2014/main" id="{70DDB9AB-46E6-4581-A027-356CB8027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3200" y="4268788"/>
            <a:ext cx="2933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b) the acceleration of the train</a:t>
            </a:r>
            <a:endParaRPr lang="en-US" altLang="en-US" sz="1400"/>
          </a:p>
        </p:txBody>
      </p:sp>
      <p:graphicFrame>
        <p:nvGraphicFramePr>
          <p:cNvPr id="29746" name="Object 50">
            <a:extLst>
              <a:ext uri="{FF2B5EF4-FFF2-40B4-BE49-F238E27FC236}">
                <a16:creationId xmlns:a16="http://schemas.microsoft.com/office/drawing/2014/main" id="{B21BC066-6371-4E5F-83CC-09A9E8BA01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1300" y="4705350"/>
          <a:ext cx="762000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61760" imgH="723600" progId="Equation.3">
                  <p:embed/>
                </p:oleObj>
              </mc:Choice>
              <mc:Fallback>
                <p:oleObj name="Equation" r:id="rId13" imgW="761760" imgH="72360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0" y="4705350"/>
                        <a:ext cx="762000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47" name="Object 51">
            <a:extLst>
              <a:ext uri="{FF2B5EF4-FFF2-40B4-BE49-F238E27FC236}">
                <a16:creationId xmlns:a16="http://schemas.microsoft.com/office/drawing/2014/main" id="{18BDC08B-611B-48ED-8A96-8CAA677A44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4635500"/>
          <a:ext cx="16510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650960" imgH="1218960" progId="Equation.3">
                  <p:embed/>
                </p:oleObj>
              </mc:Choice>
              <mc:Fallback>
                <p:oleObj name="Equation" r:id="rId15" imgW="1650960" imgH="121896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635500"/>
                        <a:ext cx="16510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25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7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25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7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25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7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25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7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025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7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025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 advAuto="0"/>
      <p:bldP spid="29706" grpId="0" autoUpdateAnimBg="0"/>
      <p:bldP spid="29741" grpId="0" autoUpdateAnimBg="0"/>
      <p:bldP spid="2974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E95DAB5-5AFE-4D66-AAD5-F4AE4D8358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7772400" cy="1562100"/>
          </a:xfrm>
        </p:spPr>
        <p:txBody>
          <a:bodyPr/>
          <a:lstStyle/>
          <a:p>
            <a:r>
              <a:rPr lang="en-US" altLang="en-US" b="1">
                <a:latin typeface="Arial" panose="020B0604020202020204" pitchFamily="34" charset="0"/>
              </a:rPr>
              <a:t>Physics Support Materials</a:t>
            </a:r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</a:rPr>
              <a:t>Higher     </a:t>
            </a:r>
            <a:r>
              <a:rPr lang="en-US" altLang="en-US" sz="2000">
                <a:latin typeface="Arial" panose="020B0604020202020204" pitchFamily="34" charset="0"/>
              </a:rPr>
              <a:t>Mechanics and Properties of Matter</a:t>
            </a:r>
            <a:endParaRPr lang="en-US" altLang="en-US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C115E95-2777-41C4-9B37-D6B8D81A59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9800" y="2057400"/>
            <a:ext cx="7391400" cy="685800"/>
          </a:xfrm>
        </p:spPr>
        <p:txBody>
          <a:bodyPr/>
          <a:lstStyle/>
          <a:p>
            <a:r>
              <a:rPr lang="en-US" altLang="en-US" sz="1800">
                <a:latin typeface="Times New Roman" panose="02020603050405020304" pitchFamily="18" charset="0"/>
              </a:rPr>
              <a:t>A football is kicked up at an angle of  70</a:t>
            </a:r>
            <a:r>
              <a:rPr lang="en-US" altLang="en-US" sz="1800" baseline="40000">
                <a:latin typeface="Times New Roman" panose="02020603050405020304" pitchFamily="18" charset="0"/>
              </a:rPr>
              <a:t>o</a:t>
            </a:r>
            <a:r>
              <a:rPr lang="en-US" altLang="en-US" sz="1800">
                <a:latin typeface="Times New Roman" panose="02020603050405020304" pitchFamily="18" charset="0"/>
              </a:rPr>
              <a:t> at 15 m s</a:t>
            </a:r>
            <a:r>
              <a:rPr lang="en-US" altLang="en-US" sz="1800" baseline="44000">
                <a:latin typeface="Times New Roman" panose="02020603050405020304" pitchFamily="18" charset="0"/>
              </a:rPr>
              <a:t>-1</a:t>
            </a:r>
            <a:r>
              <a:rPr lang="en-US" altLang="en-US" sz="1800">
                <a:latin typeface="Times New Roman" panose="02020603050405020304" pitchFamily="18" charset="0"/>
              </a:rPr>
              <a:t>.  Calculate: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56DFAB4B-E873-494F-BBC6-A5A6E99B6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26</a:t>
            </a:r>
          </a:p>
        </p:txBody>
      </p:sp>
      <p:sp>
        <p:nvSpPr>
          <p:cNvPr id="31750" name="AutoShape 6">
            <a:hlinkClick r:id="" action="ppaction://hlinkshowjump?jump=firstslide" highlightClick="1" endSnd="1"/>
            <a:extLst>
              <a:ext uri="{FF2B5EF4-FFF2-40B4-BE49-F238E27FC236}">
                <a16:creationId xmlns:a16="http://schemas.microsoft.com/office/drawing/2014/main" id="{6925F87D-21D3-471C-A399-1527ACBFF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381000" cy="381000"/>
          </a:xfrm>
          <a:prstGeom prst="actionButtonBeginning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52" name="AutoShape 8">
            <a:hlinkClick r:id="" action="ppaction://hlinkshowjump?jump=previousslide" highlightClick="1" endSnd="1"/>
            <a:extLst>
              <a:ext uri="{FF2B5EF4-FFF2-40B4-BE49-F238E27FC236}">
                <a16:creationId xmlns:a16="http://schemas.microsoft.com/office/drawing/2014/main" id="{47D35D83-931D-48A2-AD82-AF41BA881E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381000" cy="381000"/>
          </a:xfrm>
          <a:prstGeom prst="actionButtonBackPrevious">
            <a:avLst/>
          </a:prstGeom>
          <a:solidFill>
            <a:srgbClr val="00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753" name="Text Box 9">
            <a:extLst>
              <a:ext uri="{FF2B5EF4-FFF2-40B4-BE49-F238E27FC236}">
                <a16:creationId xmlns:a16="http://schemas.microsoft.com/office/drawing/2014/main" id="{601A67CC-A174-4ADC-90F0-807BAB64A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213" y="6324600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/>
              <a:t>Click the mouse to continue</a:t>
            </a:r>
            <a:endParaRPr lang="en-US" altLang="en-US"/>
          </a:p>
        </p:txBody>
      </p:sp>
      <p:sp>
        <p:nvSpPr>
          <p:cNvPr id="31754" name="Rectangle 10">
            <a:extLst>
              <a:ext uri="{FF2B5EF4-FFF2-40B4-BE49-F238E27FC236}">
                <a16:creationId xmlns:a16="http://schemas.microsoft.com/office/drawing/2014/main" id="{742C2AAE-E101-4487-B9D4-36AE186E1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530475"/>
            <a:ext cx="7785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a) the horizontal component of the velocity .</a:t>
            </a:r>
            <a:endParaRPr lang="en-US" altLang="en-US" sz="1400"/>
          </a:p>
        </p:txBody>
      </p:sp>
      <p:sp>
        <p:nvSpPr>
          <p:cNvPr id="31758" name="Text Box 14">
            <a:extLst>
              <a:ext uri="{FF2B5EF4-FFF2-40B4-BE49-F238E27FC236}">
                <a16:creationId xmlns:a16="http://schemas.microsoft.com/office/drawing/2014/main" id="{5B7485F7-50DD-4AE6-839B-14DA95419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900" y="1447800"/>
            <a:ext cx="1308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>
                <a:solidFill>
                  <a:schemeClr val="accent1"/>
                </a:solidFill>
                <a:latin typeface="Arial" panose="020B0604020202020204" pitchFamily="34" charset="0"/>
              </a:rPr>
              <a:t> Vectors</a:t>
            </a:r>
            <a:endParaRPr lang="en-US" altLang="en-US"/>
          </a:p>
        </p:txBody>
      </p:sp>
      <p:graphicFrame>
        <p:nvGraphicFramePr>
          <p:cNvPr id="31759" name="Object 15">
            <a:extLst>
              <a:ext uri="{FF2B5EF4-FFF2-40B4-BE49-F238E27FC236}">
                <a16:creationId xmlns:a16="http://schemas.microsoft.com/office/drawing/2014/main" id="{CB58F4B4-F22F-42E2-886C-9F843E6A5A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0950" y="3240088"/>
          <a:ext cx="14478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47560" imgH="368280" progId="Equation.3">
                  <p:embed/>
                </p:oleObj>
              </mc:Choice>
              <mc:Fallback>
                <p:oleObj name="Equation" r:id="rId9" imgW="1447560" imgH="36828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0950" y="3240088"/>
                        <a:ext cx="14478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0" name="Object 16">
            <a:extLst>
              <a:ext uri="{FF2B5EF4-FFF2-40B4-BE49-F238E27FC236}">
                <a16:creationId xmlns:a16="http://schemas.microsoft.com/office/drawing/2014/main" id="{E0529F42-6796-4866-B598-85B7701389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35550" y="3240088"/>
          <a:ext cx="170180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01720" imgH="863280" progId="Equation.3">
                  <p:embed/>
                </p:oleObj>
              </mc:Choice>
              <mc:Fallback>
                <p:oleObj name="Equation" r:id="rId11" imgW="1701720" imgH="86328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5550" y="3240088"/>
                        <a:ext cx="1701800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1" name="Rectangle 17">
            <a:extLst>
              <a:ext uri="{FF2B5EF4-FFF2-40B4-BE49-F238E27FC236}">
                <a16:creationId xmlns:a16="http://schemas.microsoft.com/office/drawing/2014/main" id="{3E10FAB0-AD84-4D58-BA82-C16D387AE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7313" y="4102100"/>
            <a:ext cx="7785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>
                <a:effectLst>
                  <a:outerShdw blurRad="38100" dist="38100" dir="2700000" algn="tl">
                    <a:srgbClr val="000000"/>
                  </a:outerShdw>
                </a:effectLst>
              </a:rPr>
              <a:t>b) the vertical component of the velocity .</a:t>
            </a:r>
            <a:endParaRPr lang="en-US" altLang="en-US" sz="1400"/>
          </a:p>
        </p:txBody>
      </p:sp>
      <p:graphicFrame>
        <p:nvGraphicFramePr>
          <p:cNvPr id="31762" name="Object 18">
            <a:extLst>
              <a:ext uri="{FF2B5EF4-FFF2-40B4-BE49-F238E27FC236}">
                <a16:creationId xmlns:a16="http://schemas.microsoft.com/office/drawing/2014/main" id="{E1B3AA20-7420-4F3F-A922-DB4339897A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9050" y="4654550"/>
          <a:ext cx="1371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71600" imgH="380880" progId="Equation.3">
                  <p:embed/>
                </p:oleObj>
              </mc:Choice>
              <mc:Fallback>
                <p:oleObj name="Equation" r:id="rId13" imgW="1371600" imgH="38088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9050" y="4654550"/>
                        <a:ext cx="1371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63" name="Object 19">
            <a:extLst>
              <a:ext uri="{FF2B5EF4-FFF2-40B4-BE49-F238E27FC236}">
                <a16:creationId xmlns:a16="http://schemas.microsoft.com/office/drawing/2014/main" id="{E328F3E8-1FEC-4C46-B911-6BD2BAD5F9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75163" y="4654550"/>
          <a:ext cx="1714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714320" imgH="888840" progId="Equation.3">
                  <p:embed/>
                </p:oleObj>
              </mc:Choice>
              <mc:Fallback>
                <p:oleObj name="Equation" r:id="rId15" imgW="1714320" imgH="88884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5163" y="4654550"/>
                        <a:ext cx="1714500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26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026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26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026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026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026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 advAuto="0"/>
      <p:bldP spid="31753" grpId="0" autoUpdateAnimBg="0"/>
      <p:bldP spid="31754" grpId="0" autoUpdateAnimBg="0"/>
      <p:bldP spid="31761" grpId="0" autoUpdateAnimBg="0"/>
    </p:bldLst>
  </p:timing>
</p:sld>
</file>

<file path=ppt/theme/theme1.xml><?xml version="1.0" encoding="utf-8"?>
<a:theme xmlns:a="http://schemas.openxmlformats.org/drawingml/2006/main" name="high voltage">
  <a:themeElements>
    <a:clrScheme name="">
      <a:dk1>
        <a:srgbClr val="001932"/>
      </a:dk1>
      <a:lt1>
        <a:srgbClr val="FFFFFF"/>
      </a:lt1>
      <a:dk2>
        <a:srgbClr val="2181B7"/>
      </a:dk2>
      <a:lt2>
        <a:srgbClr val="CCFFFF"/>
      </a:lt2>
      <a:accent1>
        <a:srgbClr val="99FFCC"/>
      </a:accent1>
      <a:accent2>
        <a:srgbClr val="01B0FF"/>
      </a:accent2>
      <a:accent3>
        <a:srgbClr val="ABC1D8"/>
      </a:accent3>
      <a:accent4>
        <a:srgbClr val="DADADA"/>
      </a:accent4>
      <a:accent5>
        <a:srgbClr val="CAFFE2"/>
      </a:accent5>
      <a:accent6>
        <a:srgbClr val="019FE7"/>
      </a:accent6>
      <a:hlink>
        <a:srgbClr val="FF0066"/>
      </a:hlink>
      <a:folHlink>
        <a:srgbClr val="1C6D9A"/>
      </a:folHlink>
    </a:clrScheme>
    <a:fontScheme name="high voltage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high voltage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8">
        <a:dk1>
          <a:srgbClr val="000000"/>
        </a:dk1>
        <a:lt1>
          <a:srgbClr val="FFFFFF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D60093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C20085"/>
        </a:accent6>
        <a:hlink>
          <a:srgbClr val="9966FF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Files\MSOffice\Templates\Presentation Designs\high voltage.pot</Template>
  <TotalTime>0</TotalTime>
  <Words>976</Words>
  <Application>Microsoft Office PowerPoint</Application>
  <PresentationFormat>On-screen Show (4:3)</PresentationFormat>
  <Paragraphs>172</Paragraphs>
  <Slides>13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Times New Roman</vt:lpstr>
      <vt:lpstr>Impact</vt:lpstr>
      <vt:lpstr>Monotype Sorts</vt:lpstr>
      <vt:lpstr>Arial Narrow</vt:lpstr>
      <vt:lpstr>Arial</vt:lpstr>
      <vt:lpstr>high voltage</vt:lpstr>
      <vt:lpstr>Microsoft Equation 3.0</vt:lpstr>
      <vt:lpstr>Microsoft Clip Gallery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  <vt:lpstr>Physics Support Materials Higher     Mechanics and Properties of Matter</vt:lpstr>
    </vt:vector>
  </TitlesOfParts>
  <Company>Dell Computer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Support Materials Higher     Mechanics and Properties of Matter</dc:title>
  <dc:creator>John</dc:creator>
  <cp:lastModifiedBy>Mrs Hargreaves</cp:lastModifiedBy>
  <cp:revision>28</cp:revision>
  <dcterms:created xsi:type="dcterms:W3CDTF">1999-05-19T13:33:44Z</dcterms:created>
  <dcterms:modified xsi:type="dcterms:W3CDTF">2021-08-23T19:12:23Z</dcterms:modified>
</cp:coreProperties>
</file>