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8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8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Hargreaves" userId="16d29ebe-5fd1-4f7c-a551-c4871f6cfdc9" providerId="ADAL" clId="{4A189958-99F0-46C3-8B68-490BF4C48E2A}"/>
    <pc:docChg chg="modSld">
      <pc:chgData name="Mrs Hargreaves" userId="16d29ebe-5fd1-4f7c-a551-c4871f6cfdc9" providerId="ADAL" clId="{4A189958-99F0-46C3-8B68-490BF4C48E2A}" dt="2021-09-15T17:45:59.155" v="0" actId="14100"/>
      <pc:docMkLst>
        <pc:docMk/>
      </pc:docMkLst>
      <pc:sldChg chg="modSp mod">
        <pc:chgData name="Mrs Hargreaves" userId="16d29ebe-5fd1-4f7c-a551-c4871f6cfdc9" providerId="ADAL" clId="{4A189958-99F0-46C3-8B68-490BF4C48E2A}" dt="2021-09-15T17:45:59.155" v="0" actId="14100"/>
        <pc:sldMkLst>
          <pc:docMk/>
          <pc:sldMk cId="1700981794" sldId="257"/>
        </pc:sldMkLst>
        <pc:spChg chg="mod">
          <ac:chgData name="Mrs Hargreaves" userId="16d29ebe-5fd1-4f7c-a551-c4871f6cfdc9" providerId="ADAL" clId="{4A189958-99F0-46C3-8B68-490BF4C48E2A}" dt="2021-09-15T17:45:59.155" v="0" actId="14100"/>
          <ac:spMkLst>
            <pc:docMk/>
            <pc:sldMk cId="1700981794" sldId="257"/>
            <ac:spMk id="3" creationId="{B30F383D-1681-449A-B936-B919EA2FB61D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none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9/17/2021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1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56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410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9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70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180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9/17/2021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21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403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79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40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6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62" r:id="rId5"/>
    <p:sldLayoutId id="2147483668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800" i="1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EA4E4267-CAF0-4C38-8DC6-CD3B1A9F04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0EE3ACC5-126D-4BA4-8B45-7F0B5B839C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384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B2868F7-FE10-4289-A5BD-90763C7A2F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Jeff&amp;#39;s Work › Live life on Impulse">
            <a:extLst>
              <a:ext uri="{FF2B5EF4-FFF2-40B4-BE49-F238E27FC236}">
                <a16:creationId xmlns:a16="http://schemas.microsoft.com/office/drawing/2014/main" id="{4FA17149-78D2-4CEB-A276-88498B09DB0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9910" y="691390"/>
            <a:ext cx="3229275" cy="32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BD94142C-10EE-487C-A327-404FDF358F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501" y="4212709"/>
            <a:ext cx="10905302" cy="199706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5F7FAC2D-7A74-4939-A917-A1A5AF9356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348" y="4379135"/>
            <a:ext cx="10579608" cy="1664208"/>
          </a:xfrm>
          <a:prstGeom prst="rect">
            <a:avLst/>
          </a:prstGeom>
          <a:noFill/>
          <a:ln w="6350" cap="sq" cmpd="sng" algn="ctr">
            <a:solidFill>
              <a:schemeClr val="bg1"/>
            </a:solidFill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6E9C4F-7F3A-4F75-81E7-CE82024E2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5032" y="4519486"/>
            <a:ext cx="10366743" cy="1054907"/>
          </a:xfrm>
        </p:spPr>
        <p:txBody>
          <a:bodyPr>
            <a:normAutofit/>
          </a:bodyPr>
          <a:lstStyle/>
          <a:p>
            <a:r>
              <a:rPr lang="en-GB" sz="4800">
                <a:solidFill>
                  <a:schemeClr val="bg1"/>
                </a:solidFill>
              </a:rPr>
              <a:t>Momentum (formula)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D4BD91-7D22-4D87-AA94-6DED6BB98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5033" y="5576777"/>
            <a:ext cx="10366744" cy="37745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GB" sz="2000" dirty="0">
                <a:solidFill>
                  <a:schemeClr val="bg1"/>
                </a:solidFill>
              </a:rPr>
              <a:t>And impulse</a:t>
            </a:r>
          </a:p>
        </p:txBody>
      </p:sp>
      <p:pic>
        <p:nvPicPr>
          <p:cNvPr id="1028" name="Picture 4" descr="Deodorant GIFs - Get the best GIF on GIPHY">
            <a:extLst>
              <a:ext uri="{FF2B5EF4-FFF2-40B4-BE49-F238E27FC236}">
                <a16:creationId xmlns:a16="http://schemas.microsoft.com/office/drawing/2014/main" id="{75C0C7A6-6846-42E6-8F83-49C7F96862E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671" y="300908"/>
            <a:ext cx="3038615" cy="364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03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593F4-9116-46D6-A7F8-D784A2CB7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8215"/>
            <a:ext cx="10058400" cy="656817"/>
          </a:xfrm>
        </p:spPr>
        <p:txBody>
          <a:bodyPr/>
          <a:lstStyle/>
          <a:p>
            <a:r>
              <a:rPr lang="en-GB" dirty="0"/>
              <a:t>Newton’s Third Law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0F383D-1681-449A-B936-B919EA2FB6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38463" y="1155032"/>
                <a:ext cx="10058400" cy="4653333"/>
              </a:xfrm>
            </p:spPr>
            <p:txBody>
              <a:bodyPr>
                <a:noAutofit/>
              </a:bodyPr>
              <a:lstStyle/>
              <a:p>
                <a:r>
                  <a:rPr lang="en-GB" sz="2800" dirty="0" smtClean="0"/>
                  <a:t>For every action there is an equal but opposite reaction!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GB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m:rPr>
                            <m:nor/>
                          </m:rPr>
                          <a:rPr lang="en-GB" sz="2800" dirty="0"/>
                          <m:t> </m:t>
                        </m:r>
                      </m:e>
                      <m:sub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2800" dirty="0" smtClean="0"/>
              </a:p>
              <a:p>
                <a:r>
                  <a:rPr lang="en-GB" sz="2800" dirty="0" smtClean="0"/>
                  <a:t>We </a:t>
                </a:r>
                <a:r>
                  <a:rPr lang="en-GB" sz="2800" dirty="0"/>
                  <a:t>know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𝑚𝑎</m:t>
                    </m:r>
                    <m:r>
                      <a:rPr lang="en-GB" sz="28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dirty="0" smtClean="0"/>
                  <a:t>therefore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GB" sz="2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GB" sz="2800" dirty="0"/>
                          <m:t> </m:t>
                        </m:r>
                      </m:sub>
                    </m:sSub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GB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GB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800" dirty="0"/>
                          <m:t> </m:t>
                        </m:r>
                      </m:sub>
                    </m:sSub>
                  </m:oMath>
                </a14:m>
                <a:endParaRPr lang="en-GB" sz="2800" dirty="0" smtClean="0"/>
              </a:p>
              <a:p>
                <a:r>
                  <a:rPr lang="en-GB" sz="2800" dirty="0" smtClean="0"/>
                  <a:t>But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GB" sz="2800" dirty="0" smtClean="0"/>
                  <a:t> so substituting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f>
                      <m:f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8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80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GB" sz="2800" i="1" dirty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f>
                      <m:f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8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GB" sz="2800" dirty="0" smtClean="0"/>
              </a:p>
              <a:p>
                <a:r>
                  <a:rPr lang="en-GB" sz="2800" dirty="0" smtClean="0"/>
                  <a:t>Now the time of contact is the same so </a:t>
                </a:r>
                <a:r>
                  <a:rPr lang="en-GB" sz="2800" i="1" dirty="0" smtClean="0"/>
                  <a:t>t</a:t>
                </a:r>
                <a:r>
                  <a:rPr lang="en-GB" sz="2800" dirty="0" smtClean="0"/>
                  <a:t> cancels giving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800" i="1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2800" i="1" dirty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 smtClean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800" i="1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 smtClean="0"/>
                  <a:t>)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0F383D-1681-449A-B936-B919EA2FB6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38463" y="1155032"/>
                <a:ext cx="10058400" cy="4653333"/>
              </a:xfrm>
              <a:blipFill>
                <a:blip r:embed="rId2"/>
                <a:stretch>
                  <a:fillRect l="-1091" t="-131" b="-188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098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)=−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40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4000" dirty="0" smtClean="0"/>
                  <a:t>)</a:t>
                </a:r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sz="4000" dirty="0" smtClean="0"/>
                  <a:t>Expand the brackets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4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4000" b="0" i="0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GB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000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sz="400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4000" dirty="0"/>
                  <a:t/>
                </a:r>
                <a:br>
                  <a:rPr lang="en-GB" sz="4000" dirty="0"/>
                </a:br>
                <a:r>
                  <a:rPr lang="en-GB" sz="4000" dirty="0" smtClean="0"/>
                  <a:t>Rearrange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GB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000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sz="400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4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4000" dirty="0" smtClean="0"/>
              </a:p>
              <a:p>
                <a:r>
                  <a:rPr lang="en-GB" sz="4000" dirty="0" smtClean="0"/>
                  <a:t>Now lets look what this means and rearrange it</a:t>
                </a:r>
                <a:endParaRPr lang="en-GB" sz="4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939" t="-791" b="-118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288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GB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000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sz="400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4000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4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40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66800" y="1812759"/>
                <a:ext cx="10058400" cy="4684294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2800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800" dirty="0" smtClean="0"/>
                  <a:t> is the change in momentum of object 1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GB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sz="280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800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28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2800" dirty="0"/>
                  <a:t> is the change in momentum of object </a:t>
                </a:r>
                <a:r>
                  <a:rPr lang="en-GB" sz="2800" dirty="0" smtClean="0"/>
                  <a:t>2</a:t>
                </a:r>
              </a:p>
              <a:p>
                <a:r>
                  <a:rPr lang="en-GB" sz="2800" dirty="0" smtClean="0"/>
                  <a:t>So this says </a:t>
                </a:r>
              </a:p>
              <a:p>
                <a:r>
                  <a:rPr lang="en-GB" sz="2800" b="1" dirty="0"/>
                  <a:t>T</a:t>
                </a:r>
                <a:r>
                  <a:rPr lang="en-GB" sz="2800" b="1" dirty="0" smtClean="0"/>
                  <a:t>he change in momentum of object 1 is equal to the change in momentum of object 2. (notice that if object 1 gains momentum, object 2 loses momentum)</a:t>
                </a:r>
              </a:p>
              <a:p>
                <a:r>
                  <a:rPr lang="en-GB" sz="2800" b="1" dirty="0" smtClean="0"/>
                  <a:t>Isn’t this another way of saying “In the absence of external forces momentum is conserved”</a:t>
                </a:r>
                <a:endParaRPr lang="en-GB" sz="2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1812759"/>
                <a:ext cx="10058400" cy="4684294"/>
              </a:xfrm>
              <a:blipFill>
                <a:blip r:embed="rId3"/>
                <a:stretch>
                  <a:fillRect l="-1091" t="-130" b="-2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40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3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3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3600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3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3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3600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3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GB" sz="3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3600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sz="360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3600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3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3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3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360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sz="4800" dirty="0" smtClean="0">
                    <a:sym typeface="Symbol" panose="05050102010706020507" pitchFamily="18" charset="2"/>
                  </a:rPr>
                  <a:t>momentum or p is called IMPULSE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4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800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sz="48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8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4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f>
                      <m:fPr>
                        <m:ctrlPr>
                          <a:rPr lang="en-GB" sz="4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4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sz="4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4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GB" sz="4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sz="48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4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800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sz="4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48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4800" i="1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4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f>
                      <m:fPr>
                        <m:ctrlPr>
                          <a:rPr lang="en-GB" sz="4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4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sz="48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4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4800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GB" sz="48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GB" sz="4800" dirty="0" smtClean="0">
                  <a:sym typeface="Symbol" panose="05050102010706020507" pitchFamily="18" charset="2"/>
                </a:endParaRPr>
              </a:p>
              <a:p>
                <a:r>
                  <a:rPr lang="en-GB" sz="4800" dirty="0" smtClean="0">
                    <a:sym typeface="Symbol" panose="05050102010706020507" pitchFamily="18" charset="2"/>
                  </a:rPr>
                  <a:t>Impulse must also equal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4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8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48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4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GB" sz="4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8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sz="4800" i="1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GB" sz="4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4800" dirty="0" smtClean="0">
                    <a:sym typeface="Symbol" panose="05050102010706020507" pitchFamily="18" charset="2"/>
                  </a:rPr>
                  <a:t>) so also has units Ns</a:t>
                </a:r>
              </a:p>
              <a:p>
                <a:endParaRPr lang="en-GB" sz="4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242" t="-3006" b="-36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74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Force time graphs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03120"/>
            <a:ext cx="3922295" cy="3849624"/>
          </a:xfrm>
        </p:spPr>
        <p:txBody>
          <a:bodyPr>
            <a:normAutofit/>
          </a:bodyPr>
          <a:lstStyle/>
          <a:p>
            <a:r>
              <a:rPr lang="en-GB" sz="3200" b="1" i="1" dirty="0" smtClean="0"/>
              <a:t>Impulse or change in momentum must also be equal to the AREA under an F-t graph</a:t>
            </a:r>
            <a:endParaRPr lang="en-GB" sz="3200" b="1" i="1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001627" y="1249788"/>
            <a:ext cx="4123573" cy="4557454"/>
            <a:chOff x="863" y="1858"/>
            <a:chExt cx="3615" cy="3345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863" y="1858"/>
              <a:ext cx="3615" cy="3345"/>
              <a:chOff x="866" y="1762"/>
              <a:chExt cx="3615" cy="3345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1245" y="1890"/>
                <a:ext cx="2835" cy="2850"/>
                <a:chOff x="1245" y="1890"/>
                <a:chExt cx="2835" cy="2850"/>
              </a:xfrm>
            </p:grpSpPr>
            <p:cxnSp>
              <p:nvCxnSpPr>
                <p:cNvPr id="12" name="Line 260"/>
                <p:cNvCxnSpPr/>
                <p:nvPr/>
              </p:nvCxnSpPr>
              <p:spPr bwMode="auto">
                <a:xfrm flipV="1">
                  <a:off x="1425" y="1890"/>
                  <a:ext cx="0" cy="285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3" name="Line 261"/>
                <p:cNvCxnSpPr/>
                <p:nvPr/>
              </p:nvCxnSpPr>
              <p:spPr bwMode="auto">
                <a:xfrm flipV="1">
                  <a:off x="1245" y="4545"/>
                  <a:ext cx="2835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4" name="Line 262"/>
                <p:cNvCxnSpPr/>
                <p:nvPr/>
              </p:nvCxnSpPr>
              <p:spPr bwMode="auto">
                <a:xfrm flipV="1">
                  <a:off x="1410" y="2595"/>
                  <a:ext cx="1140" cy="195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5" name="Line 263"/>
                <p:cNvCxnSpPr/>
                <p:nvPr/>
              </p:nvCxnSpPr>
              <p:spPr bwMode="auto">
                <a:xfrm flipH="1" flipV="1">
                  <a:off x="2520" y="2595"/>
                  <a:ext cx="1140" cy="195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8" name="Text Box 264"/>
              <p:cNvSpPr txBox="1">
                <a:spLocks noChangeArrowheads="1"/>
              </p:cNvSpPr>
              <p:nvPr/>
            </p:nvSpPr>
            <p:spPr bwMode="auto">
              <a:xfrm>
                <a:off x="3765" y="4075"/>
                <a:ext cx="716" cy="5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320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  <p:sp>
            <p:nvSpPr>
              <p:cNvPr id="9" name="Text Box 265"/>
              <p:cNvSpPr txBox="1">
                <a:spLocks noChangeArrowheads="1"/>
              </p:cNvSpPr>
              <p:nvPr/>
            </p:nvSpPr>
            <p:spPr bwMode="auto">
              <a:xfrm>
                <a:off x="866" y="1762"/>
                <a:ext cx="49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320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</a:p>
            </p:txBody>
          </p:sp>
          <p:sp>
            <p:nvSpPr>
              <p:cNvPr id="10" name="Text Box 266"/>
              <p:cNvSpPr txBox="1">
                <a:spLocks noChangeArrowheads="1"/>
              </p:cNvSpPr>
              <p:nvPr/>
            </p:nvSpPr>
            <p:spPr bwMode="auto">
              <a:xfrm>
                <a:off x="3401" y="4492"/>
                <a:ext cx="49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320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GB" sz="32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 Box 267"/>
              <p:cNvSpPr txBox="1">
                <a:spLocks noChangeArrowheads="1"/>
              </p:cNvSpPr>
              <p:nvPr/>
            </p:nvSpPr>
            <p:spPr bwMode="auto">
              <a:xfrm>
                <a:off x="941" y="2362"/>
                <a:ext cx="67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320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lang="en-GB" sz="32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Text Box 2"/>
            <p:cNvSpPr txBox="1">
              <a:spLocks noChangeArrowheads="1"/>
            </p:cNvSpPr>
            <p:nvPr/>
          </p:nvSpPr>
          <p:spPr bwMode="auto">
            <a:xfrm>
              <a:off x="1071" y="4589"/>
              <a:ext cx="695" cy="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GB" sz="3200">
                  <a:solidFill>
                    <a:srgbClr val="FF0000"/>
                  </a:solidFill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GB" sz="320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724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Force time graphs</a:t>
            </a:r>
            <a:endParaRPr lang="en-GB" dirty="0"/>
          </a:p>
        </p:txBody>
      </p:sp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7042485" y="1336749"/>
            <a:ext cx="4082716" cy="4518619"/>
            <a:chOff x="863" y="1858"/>
            <a:chExt cx="3615" cy="3345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863" y="1858"/>
              <a:ext cx="3615" cy="3345"/>
              <a:chOff x="866" y="1762"/>
              <a:chExt cx="3615" cy="3345"/>
            </a:xfrm>
          </p:grpSpPr>
          <p:grpSp>
            <p:nvGrpSpPr>
              <p:cNvPr id="22" name="Group 21"/>
              <p:cNvGrpSpPr>
                <a:grpSpLocks/>
              </p:cNvGrpSpPr>
              <p:nvPr/>
            </p:nvGrpSpPr>
            <p:grpSpPr bwMode="auto">
              <a:xfrm>
                <a:off x="1245" y="1890"/>
                <a:ext cx="2835" cy="2850"/>
                <a:chOff x="1245" y="1890"/>
                <a:chExt cx="2835" cy="2850"/>
              </a:xfrm>
            </p:grpSpPr>
            <p:cxnSp>
              <p:nvCxnSpPr>
                <p:cNvPr id="27" name="Line 260"/>
                <p:cNvCxnSpPr/>
                <p:nvPr/>
              </p:nvCxnSpPr>
              <p:spPr bwMode="auto">
                <a:xfrm flipV="1">
                  <a:off x="1425" y="1890"/>
                  <a:ext cx="0" cy="285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8" name="Line 261"/>
                <p:cNvCxnSpPr/>
                <p:nvPr/>
              </p:nvCxnSpPr>
              <p:spPr bwMode="auto">
                <a:xfrm flipV="1">
                  <a:off x="1245" y="4545"/>
                  <a:ext cx="2835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9" name="Line 262"/>
                <p:cNvCxnSpPr/>
                <p:nvPr/>
              </p:nvCxnSpPr>
              <p:spPr bwMode="auto">
                <a:xfrm flipV="1">
                  <a:off x="1410" y="2595"/>
                  <a:ext cx="1140" cy="195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0" name="Line 263"/>
                <p:cNvCxnSpPr/>
                <p:nvPr/>
              </p:nvCxnSpPr>
              <p:spPr bwMode="auto">
                <a:xfrm flipH="1" flipV="1">
                  <a:off x="2520" y="2595"/>
                  <a:ext cx="1140" cy="195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3" name="Text Box 264"/>
              <p:cNvSpPr txBox="1">
                <a:spLocks noChangeArrowheads="1"/>
              </p:cNvSpPr>
              <p:nvPr/>
            </p:nvSpPr>
            <p:spPr bwMode="auto">
              <a:xfrm>
                <a:off x="3765" y="4075"/>
                <a:ext cx="716" cy="5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280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</a:p>
            </p:txBody>
          </p:sp>
          <p:sp>
            <p:nvSpPr>
              <p:cNvPr id="24" name="Text Box 265"/>
              <p:cNvSpPr txBox="1">
                <a:spLocks noChangeArrowheads="1"/>
              </p:cNvSpPr>
              <p:nvPr/>
            </p:nvSpPr>
            <p:spPr bwMode="auto">
              <a:xfrm>
                <a:off x="866" y="1762"/>
                <a:ext cx="49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2800" dirty="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</a:p>
            </p:txBody>
          </p:sp>
          <p:sp>
            <p:nvSpPr>
              <p:cNvPr id="25" name="Text Box 266"/>
              <p:cNvSpPr txBox="1">
                <a:spLocks noChangeArrowheads="1"/>
              </p:cNvSpPr>
              <p:nvPr/>
            </p:nvSpPr>
            <p:spPr bwMode="auto">
              <a:xfrm>
                <a:off x="3401" y="4492"/>
                <a:ext cx="49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280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GB" sz="28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Text Box 267"/>
              <p:cNvSpPr txBox="1">
                <a:spLocks noChangeArrowheads="1"/>
              </p:cNvSpPr>
              <p:nvPr/>
            </p:nvSpPr>
            <p:spPr bwMode="auto">
              <a:xfrm>
                <a:off x="941" y="2362"/>
                <a:ext cx="67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2800" dirty="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lang="en-GB" sz="2800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1071" y="4589"/>
              <a:ext cx="695" cy="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GB" sz="2800">
                  <a:solidFill>
                    <a:srgbClr val="FF0000"/>
                  </a:solidFill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GB" sz="280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730774" y="1962378"/>
            <a:ext cx="6096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dirty="0">
                <a:solidFill>
                  <a:srgbClr val="0000FF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force-time graphs:</a:t>
            </a:r>
            <a:endParaRPr lang="en-GB" altLang="en-US" sz="28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dirty="0">
                <a:solidFill>
                  <a:srgbClr val="0000FF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area under graph</a:t>
            </a:r>
            <a:endParaRPr lang="en-GB" altLang="en-US" sz="28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dirty="0">
                <a:solidFill>
                  <a:srgbClr val="0000FF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Ft</a:t>
            </a:r>
            <a:endParaRPr lang="en-GB" altLang="en-US" sz="28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dirty="0">
                <a:solidFill>
                  <a:srgbClr val="0000FF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GB" altLang="en-US" sz="2800" dirty="0">
                <a:solidFill>
                  <a:srgbClr val="0000FF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GB" altLang="en-US" sz="2800" dirty="0">
                <a:solidFill>
                  <a:srgbClr val="0000FF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 (change in momentum)</a:t>
            </a:r>
            <a:endParaRPr lang="en-GB" altLang="en-US" sz="2800" dirty="0">
              <a:sym typeface="Symbol" panose="05050102010706020507" pitchFamily="18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dirty="0">
                <a:solidFill>
                  <a:srgbClr val="0000FF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 impulse</a:t>
            </a:r>
            <a:endParaRPr lang="en-GB" altLang="en-US" sz="2800" dirty="0">
              <a:sym typeface="Symbol" panose="05050102010706020507" pitchFamily="18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Impulse 	= area under the graph</a:t>
            </a:r>
            <a:endParaRPr lang="en-GB" altLang="en-US" sz="2800" dirty="0">
              <a:sym typeface="Symbol" panose="05050102010706020507" pitchFamily="18" charset="2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GB" altLang="en-US" sz="2800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½</a:t>
            </a:r>
            <a:r>
              <a:rPr lang="en-GB" altLang="en-US" sz="2800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x 12 x 5 = 30 N s.</a:t>
            </a:r>
            <a:endParaRPr lang="en-GB" altLang="en-US" sz="2800" dirty="0">
              <a:solidFill>
                <a:srgbClr val="0000FF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3549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644213"/>
              </p:ext>
            </p:extLst>
          </p:nvPr>
        </p:nvGraphicFramePr>
        <p:xfrm>
          <a:off x="609599" y="594161"/>
          <a:ext cx="8928901" cy="1715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Picture" r:id="rId3" imgW="4318000" imgH="825500" progId="Word.Picture.8">
                  <p:embed/>
                </p:oleObj>
              </mc:Choice>
              <mc:Fallback>
                <p:oleObj name="Picture" r:id="rId3" imgW="4318000" imgH="825500" progId="Word.Picture.8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599" y="594161"/>
                        <a:ext cx="8928901" cy="17159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1660358" y="1066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1660358" y="1651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7" name="Rectangle 32"/>
          <p:cNvSpPr>
            <a:spLocks noChangeArrowheads="1"/>
          </p:cNvSpPr>
          <p:nvPr/>
        </p:nvSpPr>
        <p:spPr bwMode="auto">
          <a:xfrm>
            <a:off x="1660358" y="1651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2842" y="1778001"/>
            <a:ext cx="4231316" cy="446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1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5433439"/>
              </p:ext>
            </p:extLst>
          </p:nvPr>
        </p:nvGraphicFramePr>
        <p:xfrm>
          <a:off x="4329497" y="1076088"/>
          <a:ext cx="7541661" cy="4756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r:id="rId3" imgW="4343400" imgH="2273300" progId="Equation.DSMT4">
                  <p:embed/>
                </p:oleObj>
              </mc:Choice>
              <mc:Fallback>
                <p:oleObj r:id="rId3" imgW="4343400" imgH="22733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9497" y="1076088"/>
                        <a:ext cx="7541661" cy="47564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946483" y="1066800"/>
            <a:ext cx="5053263" cy="5213985"/>
            <a:chOff x="818" y="8635"/>
            <a:chExt cx="3326" cy="3346"/>
          </a:xfrm>
        </p:grpSpPr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818" y="8635"/>
              <a:ext cx="3326" cy="3346"/>
              <a:chOff x="821" y="9697"/>
              <a:chExt cx="3326" cy="3346"/>
            </a:xfrm>
          </p:grpSpPr>
          <p:cxnSp>
            <p:nvCxnSpPr>
              <p:cNvPr id="9" name="Line 406"/>
              <p:cNvCxnSpPr/>
              <p:nvPr/>
            </p:nvCxnSpPr>
            <p:spPr bwMode="auto">
              <a:xfrm flipV="1">
                <a:off x="1380" y="9825"/>
                <a:ext cx="0" cy="28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" name="Line 407"/>
              <p:cNvCxnSpPr/>
              <p:nvPr/>
            </p:nvCxnSpPr>
            <p:spPr bwMode="auto">
              <a:xfrm flipV="1">
                <a:off x="1200" y="12480"/>
                <a:ext cx="2835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Line 408"/>
              <p:cNvCxnSpPr/>
              <p:nvPr/>
            </p:nvCxnSpPr>
            <p:spPr bwMode="auto">
              <a:xfrm flipV="1">
                <a:off x="1365" y="12045"/>
                <a:ext cx="345" cy="43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Line 409"/>
              <p:cNvCxnSpPr/>
              <p:nvPr/>
            </p:nvCxnSpPr>
            <p:spPr bwMode="auto">
              <a:xfrm flipH="1" flipV="1">
                <a:off x="2055" y="11040"/>
                <a:ext cx="1560" cy="145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" name="Text Box 410"/>
              <p:cNvSpPr txBox="1">
                <a:spLocks noChangeArrowheads="1"/>
              </p:cNvSpPr>
              <p:nvPr/>
            </p:nvSpPr>
            <p:spPr bwMode="auto">
              <a:xfrm>
                <a:off x="3652" y="12027"/>
                <a:ext cx="49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280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en-GB" sz="28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 Box 411"/>
              <p:cNvSpPr txBox="1">
                <a:spLocks noChangeArrowheads="1"/>
              </p:cNvSpPr>
              <p:nvPr/>
            </p:nvSpPr>
            <p:spPr bwMode="auto">
              <a:xfrm>
                <a:off x="821" y="9697"/>
                <a:ext cx="49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280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endParaRPr lang="en-GB" sz="28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 Box 412"/>
              <p:cNvSpPr txBox="1">
                <a:spLocks noChangeArrowheads="1"/>
              </p:cNvSpPr>
              <p:nvPr/>
            </p:nvSpPr>
            <p:spPr bwMode="auto">
              <a:xfrm>
                <a:off x="3356" y="12427"/>
                <a:ext cx="49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280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GB" sz="28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 Box 413"/>
              <p:cNvSpPr txBox="1">
                <a:spLocks noChangeArrowheads="1"/>
              </p:cNvSpPr>
              <p:nvPr/>
            </p:nvSpPr>
            <p:spPr bwMode="auto">
              <a:xfrm>
                <a:off x="896" y="10747"/>
                <a:ext cx="67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280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endParaRPr lang="en-GB" sz="28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" name="Line 414"/>
              <p:cNvCxnSpPr/>
              <p:nvPr/>
            </p:nvCxnSpPr>
            <p:spPr bwMode="auto">
              <a:xfrm flipV="1">
                <a:off x="1695" y="11025"/>
                <a:ext cx="375" cy="106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8" name="Text Box 415"/>
              <p:cNvSpPr txBox="1">
                <a:spLocks noChangeArrowheads="1"/>
              </p:cNvSpPr>
              <p:nvPr/>
            </p:nvSpPr>
            <p:spPr bwMode="auto">
              <a:xfrm>
                <a:off x="896" y="11827"/>
                <a:ext cx="67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280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GB" sz="28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 Box 416"/>
              <p:cNvSpPr txBox="1">
                <a:spLocks noChangeArrowheads="1"/>
              </p:cNvSpPr>
              <p:nvPr/>
            </p:nvSpPr>
            <p:spPr bwMode="auto">
              <a:xfrm>
                <a:off x="1480" y="12428"/>
                <a:ext cx="49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280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GB" sz="28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 Box 417"/>
              <p:cNvSpPr txBox="1">
                <a:spLocks noChangeArrowheads="1"/>
              </p:cNvSpPr>
              <p:nvPr/>
            </p:nvSpPr>
            <p:spPr bwMode="auto">
              <a:xfrm>
                <a:off x="1825" y="12428"/>
                <a:ext cx="495" cy="6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</a:pPr>
                <a:r>
                  <a:rPr lang="en-GB" sz="280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GB" sz="28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Line 418"/>
              <p:cNvCxnSpPr/>
              <p:nvPr/>
            </p:nvCxnSpPr>
            <p:spPr bwMode="auto">
              <a:xfrm flipV="1">
                <a:off x="1695" y="12075"/>
                <a:ext cx="0" cy="39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Line 419"/>
              <p:cNvCxnSpPr/>
              <p:nvPr/>
            </p:nvCxnSpPr>
            <p:spPr bwMode="auto">
              <a:xfrm flipV="1">
                <a:off x="2055" y="11025"/>
                <a:ext cx="0" cy="1425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Line 420"/>
              <p:cNvCxnSpPr/>
              <p:nvPr/>
            </p:nvCxnSpPr>
            <p:spPr bwMode="auto">
              <a:xfrm flipV="1">
                <a:off x="1380" y="12090"/>
                <a:ext cx="330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Line 421"/>
              <p:cNvCxnSpPr/>
              <p:nvPr/>
            </p:nvCxnSpPr>
            <p:spPr bwMode="auto">
              <a:xfrm flipV="1">
                <a:off x="1410" y="11055"/>
                <a:ext cx="67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962" y="11358"/>
              <a:ext cx="589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en-GB" sz="2800">
                  <a:solidFill>
                    <a:srgbClr val="FF0000"/>
                  </a:solidFill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GB" sz="280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1660358" y="1066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1660358" y="1651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7" name="Rectangle 32"/>
          <p:cNvSpPr>
            <a:spLocks noChangeArrowheads="1"/>
          </p:cNvSpPr>
          <p:nvPr/>
        </p:nvSpPr>
        <p:spPr bwMode="auto">
          <a:xfrm>
            <a:off x="1660358" y="1651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78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Georgia Pro Cond Blac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346219e1-681e-4c5f-baa7-59e01490ad14" xsi:nil="true"/>
    <Templates xmlns="346219e1-681e-4c5f-baa7-59e01490ad14" xsi:nil="true"/>
    <Teachers xmlns="346219e1-681e-4c5f-baa7-59e01490ad14">
      <UserInfo>
        <DisplayName/>
        <AccountId xsi:nil="true"/>
        <AccountType/>
      </UserInfo>
    </Teachers>
    <Students xmlns="346219e1-681e-4c5f-baa7-59e01490ad14">
      <UserInfo>
        <DisplayName/>
        <AccountId xsi:nil="true"/>
        <AccountType/>
      </UserInfo>
    </Students>
    <Student_Groups xmlns="346219e1-681e-4c5f-baa7-59e01490ad14">
      <UserInfo>
        <DisplayName/>
        <AccountId xsi:nil="true"/>
        <AccountType/>
      </UserInfo>
    </Student_Groups>
    <Math_Settings xmlns="346219e1-681e-4c5f-baa7-59e01490ad14" xsi:nil="true"/>
    <Has_Teacher_Only_SectionGroup xmlns="346219e1-681e-4c5f-baa7-59e01490ad14" xsi:nil="true"/>
    <Is_Collaboration_Space_Locked xmlns="346219e1-681e-4c5f-baa7-59e01490ad14" xsi:nil="true"/>
    <Teams_Channel_Section_Location xmlns="346219e1-681e-4c5f-baa7-59e01490ad14" xsi:nil="true"/>
    <FolderType xmlns="346219e1-681e-4c5f-baa7-59e01490ad14" xsi:nil="true"/>
    <Owner xmlns="346219e1-681e-4c5f-baa7-59e01490ad14">
      <UserInfo>
        <DisplayName/>
        <AccountId xsi:nil="true"/>
        <AccountType/>
      </UserInfo>
    </Owner>
    <Distribution_Groups xmlns="346219e1-681e-4c5f-baa7-59e01490ad14" xsi:nil="true"/>
    <IMAddress xmlns="http://schemas.microsoft.com/sharepoint/v3" xsi:nil="true"/>
    <Invited_Teachers xmlns="346219e1-681e-4c5f-baa7-59e01490ad14" xsi:nil="true"/>
    <LMS_Mappings xmlns="346219e1-681e-4c5f-baa7-59e01490ad14" xsi:nil="true"/>
    <Self_Registration_Enabled0 xmlns="346219e1-681e-4c5f-baa7-59e01490ad14" xsi:nil="true"/>
    <NotebookType xmlns="346219e1-681e-4c5f-baa7-59e01490ad14" xsi:nil="true"/>
    <AppVersion xmlns="346219e1-681e-4c5f-baa7-59e01490ad14" xsi:nil="true"/>
    <TeamsChannelId xmlns="346219e1-681e-4c5f-baa7-59e01490ad14" xsi:nil="true"/>
    <DefaultSectionNames xmlns="346219e1-681e-4c5f-baa7-59e01490ad14" xsi:nil="true"/>
    <CultureName xmlns="346219e1-681e-4c5f-baa7-59e01490ad14" xsi:nil="true"/>
    <Invited_Students xmlns="346219e1-681e-4c5f-baa7-59e01490ad14" xsi:nil="true"/>
    <IsNotebookLocked xmlns="346219e1-681e-4c5f-baa7-59e01490ad1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F9E95D84F5204C82A817EFF84E160C" ma:contentTypeVersion="37" ma:contentTypeDescription="Create a new document." ma:contentTypeScope="" ma:versionID="f3075e8e098f4a0ff7ec52ae7731d45b">
  <xsd:schema xmlns:xsd="http://www.w3.org/2001/XMLSchema" xmlns:xs="http://www.w3.org/2001/XMLSchema" xmlns:p="http://schemas.microsoft.com/office/2006/metadata/properties" xmlns:ns1="http://schemas.microsoft.com/sharepoint/v3" xmlns:ns3="047d31ed-db1b-45f8-951b-70f32d0d50e7" xmlns:ns4="346219e1-681e-4c5f-baa7-59e01490ad14" targetNamespace="http://schemas.microsoft.com/office/2006/metadata/properties" ma:root="true" ma:fieldsID="c5f230b722b9f75a495f836c524f0184" ns1:_="" ns3:_="" ns4:_="">
    <xsd:import namespace="http://schemas.microsoft.com/sharepoint/v3"/>
    <xsd:import namespace="047d31ed-db1b-45f8-951b-70f32d0d50e7"/>
    <xsd:import namespace="346219e1-681e-4c5f-baa7-59e01490ad1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1:IMAddress" minOccurs="0"/>
                <xsd:element ref="ns3:SharingHintHash" minOccurs="0"/>
                <xsd:element ref="ns3:SharedWithDetails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CultureName" minOccurs="0"/>
                <xsd:element ref="ns4:TeamsChannelId" minOccurs="0"/>
                <xsd:element ref="ns4:Math_Settings" minOccurs="0"/>
                <xsd:element ref="ns4:Templates" minOccurs="0"/>
                <xsd:element ref="ns4:Distribution_Groups" minOccurs="0"/>
                <xsd:element ref="ns4:LMS_Mappings" minOccurs="0"/>
                <xsd:element ref="ns4:Self_Registration_Enabled0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Teams_Channel_Section_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MAddress" ma:index="9" nillable="true" ma:displayName="IM Address" ma:internalName="IMAddres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7d31ed-db1b-45f8-951b-70f32d0d50e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Sharing Hint Hash" ma:internalName="SharingHintHash" ma:readOnly="true">
      <xsd:simpleType>
        <xsd:restriction base="dms:Text"/>
      </xsd:simple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6219e1-681e-4c5f-baa7-59e01490ad14" elementFormDefault="qualified">
    <xsd:import namespace="http://schemas.microsoft.com/office/2006/documentManagement/types"/>
    <xsd:import namespace="http://schemas.microsoft.com/office/infopath/2007/PartnerControls"/>
    <xsd:element name="NotebookType" ma:index="12" nillable="true" ma:displayName="Notebook Type" ma:indexed="true" ma:internalName="NotebookType">
      <xsd:simpleType>
        <xsd:restriction base="dms:Text"/>
      </xsd:simpleType>
    </xsd:element>
    <xsd:element name="FolderType" ma:index="13" nillable="true" ma:displayName="Folder Type" ma:internalName="FolderType">
      <xsd:simpleType>
        <xsd:restriction base="dms:Text"/>
      </xsd:simpleType>
    </xsd:element>
    <xsd:element name="Owner" ma:index="14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chers" ma:index="17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8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9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2" nillable="true" ma:displayName="Self_Registration_Enabled" ma:internalName="Self_Registration_Enabled">
      <xsd:simpleType>
        <xsd:restriction base="dms:Boolean"/>
      </xsd:simpleType>
    </xsd:element>
    <xsd:element name="MediaServiceMetadata" ma:index="2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6" nillable="true" ma:displayName="MediaServiceAutoTags" ma:internalName="MediaServiceAutoTags" ma:readOnly="true">
      <xsd:simpleType>
        <xsd:restriction base="dms:Text"/>
      </xsd:simpleType>
    </xsd:element>
    <xsd:element name="MediaServiceOCR" ma:index="2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30" nillable="true" ma:displayName="Location" ma:internalName="MediaServiceLocation" ma:readOnly="true">
      <xsd:simpleType>
        <xsd:restriction base="dms:Text"/>
      </xsd:simpleType>
    </xsd:element>
    <xsd:element name="MediaServiceAutoKeyPoints" ma:index="3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CultureName" ma:index="33" nillable="true" ma:displayName="Culture Name" ma:internalName="CultureName">
      <xsd:simpleType>
        <xsd:restriction base="dms:Text"/>
      </xsd:simpleType>
    </xsd:element>
    <xsd:element name="TeamsChannelId" ma:index="34" nillable="true" ma:displayName="Teams Channel Id" ma:internalName="TeamsChannelId">
      <xsd:simpleType>
        <xsd:restriction base="dms:Text"/>
      </xsd:simpleType>
    </xsd:element>
    <xsd:element name="Math_Settings" ma:index="35" nillable="true" ma:displayName="Math Settings" ma:internalName="Math_Settings">
      <xsd:simpleType>
        <xsd:restriction base="dms:Text"/>
      </xsd:simpleType>
    </xsd:element>
    <xsd:element name="Templates" ma:index="36" nillable="true" ma:displayName="Templates" ma:internalName="Templates">
      <xsd:simpleType>
        <xsd:restriction base="dms:Note">
          <xsd:maxLength value="255"/>
        </xsd:restriction>
      </xsd:simpleType>
    </xsd:element>
    <xsd:element name="Distribution_Groups" ma:index="37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8" nillable="true" ma:displayName="LMS Mappings" ma:internalName="LMS_Mappings">
      <xsd:simpleType>
        <xsd:restriction base="dms:Note">
          <xsd:maxLength value="255"/>
        </xsd:restriction>
      </xsd:simpleType>
    </xsd:element>
    <xsd:element name="Self_Registration_Enabled0" ma:index="39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4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1" nillable="true" ma:displayName="Is Collaboration Space Locked" ma:internalName="Is_Collaboration_Space_Locked">
      <xsd:simpleType>
        <xsd:restriction base="dms:Boolean"/>
      </xsd:simpleType>
    </xsd:element>
    <xsd:element name="IsNotebookLocked" ma:index="42" nillable="true" ma:displayName="Is Notebook Locked" ma:internalName="IsNotebookLocked">
      <xsd:simpleType>
        <xsd:restriction base="dms:Boolean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B2D1C8-4BFF-44EB-8855-20208E49B778}">
  <ds:schemaRefs>
    <ds:schemaRef ds:uri="http://purl.org/dc/elements/1.1/"/>
    <ds:schemaRef ds:uri="http://schemas.microsoft.com/office/2006/metadata/properties"/>
    <ds:schemaRef ds:uri="346219e1-681e-4c5f-baa7-59e01490ad14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047d31ed-db1b-45f8-951b-70f32d0d50e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8514E2A-2EB3-4612-83EE-BF64201C8E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5F5A3F-324D-41F6-89D8-7FFBB94BA4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47d31ed-db1b-45f8-951b-70f32d0d50e7"/>
    <ds:schemaRef ds:uri="346219e1-681e-4c5f-baa7-59e01490ad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688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</vt:lpstr>
      <vt:lpstr>Cambria Math</vt:lpstr>
      <vt:lpstr>Comic Sans MS</vt:lpstr>
      <vt:lpstr>Garamond</vt:lpstr>
      <vt:lpstr>Georgia Pro</vt:lpstr>
      <vt:lpstr>Georgia Pro Cond Black</vt:lpstr>
      <vt:lpstr>Symbol</vt:lpstr>
      <vt:lpstr>Times New Roman</vt:lpstr>
      <vt:lpstr>Trebuchet MS</vt:lpstr>
      <vt:lpstr>SavonVTI</vt:lpstr>
      <vt:lpstr>Equation.DSMT4</vt:lpstr>
      <vt:lpstr>Picture</vt:lpstr>
      <vt:lpstr>Momentum (formula)</vt:lpstr>
      <vt:lpstr>Newton’s Third Law</vt:lpstr>
      <vt:lpstr>m_1 (v_1-u_1)=-m_2 (v_2-u_2)</vt:lpstr>
      <vt:lpstr>m_1 v_1-m_1 u_1=〖m_2 u〗_2-m_2 v_2</vt:lpstr>
      <vt:lpstr>m_1 v_1-m_1 u_1=〖m_2 u〗_2-m_2 v_2</vt:lpstr>
      <vt:lpstr>Force time graphs</vt:lpstr>
      <vt:lpstr>Force time graphs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Momentum (formula)</dc:title>
  <dc:creator>Mrs Hargreaves</dc:creator>
  <cp:lastModifiedBy>Mrs Hargreaves</cp:lastModifiedBy>
  <cp:revision>8</cp:revision>
  <dcterms:created xsi:type="dcterms:W3CDTF">2021-09-15T16:30:35Z</dcterms:created>
  <dcterms:modified xsi:type="dcterms:W3CDTF">2021-09-17T10:49:50Z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0x0101006FF9E95D84F5204C82A817EFF84E160C</vt:lpwstr>
  </property>
</Properties>
</file>