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9" r:id="rId6"/>
    <p:sldId id="257" r:id="rId7"/>
    <p:sldId id="258" r:id="rId8"/>
    <p:sldId id="259" r:id="rId9"/>
    <p:sldId id="260" r:id="rId10"/>
    <p:sldId id="262" r:id="rId11"/>
    <p:sldId id="263" r:id="rId12"/>
    <p:sldId id="261" r:id="rId13"/>
    <p:sldId id="264" r:id="rId14"/>
    <p:sldId id="281" r:id="rId15"/>
    <p:sldId id="278" r:id="rId16"/>
    <p:sldId id="265" r:id="rId17"/>
    <p:sldId id="266" r:id="rId18"/>
    <p:sldId id="267" r:id="rId19"/>
    <p:sldId id="276" r:id="rId20"/>
    <p:sldId id="268" r:id="rId21"/>
    <p:sldId id="269" r:id="rId22"/>
    <p:sldId id="270" r:id="rId23"/>
    <p:sldId id="271" r:id="rId24"/>
    <p:sldId id="272" r:id="rId25"/>
    <p:sldId id="273" r:id="rId26"/>
    <p:sldId id="274" r:id="rId27"/>
    <p:sldId id="275" r:id="rId28"/>
    <p:sldId id="277" r:id="rId29"/>
    <p:sldId id="28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964038-B952-429F-873C-167582FF74F2}"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87181210-B6F6-48EA-98E2-239378D2898F}">
      <dgm:prSet/>
      <dgm:spPr/>
      <dgm:t>
        <a:bodyPr/>
        <a:lstStyle/>
        <a:p>
          <a:r>
            <a:rPr lang="en-GB"/>
            <a:t>D.C In direct current the electrons flow in one direction only.</a:t>
          </a:r>
          <a:endParaRPr lang="en-US"/>
        </a:p>
      </dgm:t>
    </dgm:pt>
    <dgm:pt modelId="{2602B0F6-9D98-4F58-A67A-BC2157AC1CEF}" type="parTrans" cxnId="{63AE47EB-6A82-4B80-97E1-B85B50A96BFE}">
      <dgm:prSet/>
      <dgm:spPr/>
      <dgm:t>
        <a:bodyPr/>
        <a:lstStyle/>
        <a:p>
          <a:endParaRPr lang="en-US"/>
        </a:p>
      </dgm:t>
    </dgm:pt>
    <dgm:pt modelId="{C71D1CE1-650D-443E-9E7D-55010324FDE0}" type="sibTrans" cxnId="{63AE47EB-6A82-4B80-97E1-B85B50A96BFE}">
      <dgm:prSet/>
      <dgm:spPr/>
      <dgm:t>
        <a:bodyPr/>
        <a:lstStyle/>
        <a:p>
          <a:endParaRPr lang="en-US"/>
        </a:p>
      </dgm:t>
    </dgm:pt>
    <dgm:pt modelId="{5AFF438E-5084-4B77-8557-0F6A4CF9B2D5}">
      <dgm:prSet/>
      <dgm:spPr/>
      <dgm:t>
        <a:bodyPr/>
        <a:lstStyle/>
        <a:p>
          <a:r>
            <a:rPr lang="en-GB"/>
            <a:t>A.C. In alternating current the electrons change direction (many times per second)</a:t>
          </a:r>
          <a:endParaRPr lang="en-US"/>
        </a:p>
      </dgm:t>
    </dgm:pt>
    <dgm:pt modelId="{5F93B268-BCBE-4C78-82CC-1E7480632929}" type="parTrans" cxnId="{AED9A1A8-F2AA-4DC8-9183-9725CD1B9CE5}">
      <dgm:prSet/>
      <dgm:spPr/>
      <dgm:t>
        <a:bodyPr/>
        <a:lstStyle/>
        <a:p>
          <a:endParaRPr lang="en-US"/>
        </a:p>
      </dgm:t>
    </dgm:pt>
    <dgm:pt modelId="{4867B166-E428-442F-AA1F-279303D396F4}" type="sibTrans" cxnId="{AED9A1A8-F2AA-4DC8-9183-9725CD1B9CE5}">
      <dgm:prSet/>
      <dgm:spPr/>
      <dgm:t>
        <a:bodyPr/>
        <a:lstStyle/>
        <a:p>
          <a:endParaRPr lang="en-US"/>
        </a:p>
      </dgm:t>
    </dgm:pt>
    <dgm:pt modelId="{2B6AC245-2BB5-463B-BE56-0EB81D128B73}">
      <dgm:prSet/>
      <dgm:spPr/>
      <dgm:t>
        <a:bodyPr/>
        <a:lstStyle/>
        <a:p>
          <a:r>
            <a:rPr lang="en-GB" dirty="0"/>
            <a:t>(</a:t>
          </a:r>
          <a:r>
            <a:rPr lang="en-GB" i="1" dirty="0"/>
            <a:t>Higher definition for A.C……….. </a:t>
          </a:r>
          <a:endParaRPr lang="en-US" dirty="0"/>
        </a:p>
      </dgm:t>
    </dgm:pt>
    <dgm:pt modelId="{78C35119-366F-4E33-BF38-3EB6E3FEA955}" type="parTrans" cxnId="{EE7B027E-8EDE-4BB8-AE7D-80A827491DD9}">
      <dgm:prSet/>
      <dgm:spPr/>
      <dgm:t>
        <a:bodyPr/>
        <a:lstStyle/>
        <a:p>
          <a:endParaRPr lang="en-US"/>
        </a:p>
      </dgm:t>
    </dgm:pt>
    <dgm:pt modelId="{6748A0C5-4275-45E2-806F-0BC73DBA7719}" type="sibTrans" cxnId="{EE7B027E-8EDE-4BB8-AE7D-80A827491DD9}">
      <dgm:prSet/>
      <dgm:spPr/>
      <dgm:t>
        <a:bodyPr/>
        <a:lstStyle/>
        <a:p>
          <a:endParaRPr lang="en-US"/>
        </a:p>
      </dgm:t>
    </dgm:pt>
    <dgm:pt modelId="{23F0802F-3902-40DF-BDAD-BA057747AE23}">
      <dgm:prSet/>
      <dgm:spPr/>
      <dgm:t>
        <a:bodyPr/>
        <a:lstStyle/>
        <a:p>
          <a:r>
            <a:rPr lang="en-GB" i="1"/>
            <a:t>a current which changes direction and instantaneous value with time)</a:t>
          </a:r>
          <a:endParaRPr lang="en-US"/>
        </a:p>
      </dgm:t>
    </dgm:pt>
    <dgm:pt modelId="{0412BE8A-F38A-411B-B3BB-3A9F4EFC0A66}" type="parTrans" cxnId="{8E9D3978-A23D-4362-AB0C-64A602B9E84F}">
      <dgm:prSet/>
      <dgm:spPr/>
      <dgm:t>
        <a:bodyPr/>
        <a:lstStyle/>
        <a:p>
          <a:endParaRPr lang="en-US"/>
        </a:p>
      </dgm:t>
    </dgm:pt>
    <dgm:pt modelId="{E51D9A18-15B4-4FCB-BB81-44518E4787C9}" type="sibTrans" cxnId="{8E9D3978-A23D-4362-AB0C-64A602B9E84F}">
      <dgm:prSet/>
      <dgm:spPr/>
      <dgm:t>
        <a:bodyPr/>
        <a:lstStyle/>
        <a:p>
          <a:endParaRPr lang="en-US"/>
        </a:p>
      </dgm:t>
    </dgm:pt>
    <dgm:pt modelId="{C2D01D3B-3D9B-47C2-83BE-37AD903C722E}" type="pres">
      <dgm:prSet presAssocID="{A3964038-B952-429F-873C-167582FF74F2}" presName="Name0" presStyleCnt="0">
        <dgm:presLayoutVars>
          <dgm:dir/>
          <dgm:resizeHandles val="exact"/>
        </dgm:presLayoutVars>
      </dgm:prSet>
      <dgm:spPr/>
    </dgm:pt>
    <dgm:pt modelId="{445352BB-0E50-4FDA-AFF4-CE1E878CEBB3}" type="pres">
      <dgm:prSet presAssocID="{87181210-B6F6-48EA-98E2-239378D2898F}" presName="node" presStyleLbl="node1" presStyleIdx="0" presStyleCnt="4">
        <dgm:presLayoutVars>
          <dgm:bulletEnabled val="1"/>
        </dgm:presLayoutVars>
      </dgm:prSet>
      <dgm:spPr/>
    </dgm:pt>
    <dgm:pt modelId="{24769235-70F5-4DF0-91C6-2A02417AE482}" type="pres">
      <dgm:prSet presAssocID="{C71D1CE1-650D-443E-9E7D-55010324FDE0}" presName="sibTrans" presStyleLbl="sibTrans1D1" presStyleIdx="0" presStyleCnt="3"/>
      <dgm:spPr/>
    </dgm:pt>
    <dgm:pt modelId="{CA6078F7-1340-482F-ABB4-785ED8DFC053}" type="pres">
      <dgm:prSet presAssocID="{C71D1CE1-650D-443E-9E7D-55010324FDE0}" presName="connectorText" presStyleLbl="sibTrans1D1" presStyleIdx="0" presStyleCnt="3"/>
      <dgm:spPr/>
    </dgm:pt>
    <dgm:pt modelId="{075907C6-6CC5-4F07-9FB0-6D68B3C4FEF3}" type="pres">
      <dgm:prSet presAssocID="{5AFF438E-5084-4B77-8557-0F6A4CF9B2D5}" presName="node" presStyleLbl="node1" presStyleIdx="1" presStyleCnt="4">
        <dgm:presLayoutVars>
          <dgm:bulletEnabled val="1"/>
        </dgm:presLayoutVars>
      </dgm:prSet>
      <dgm:spPr/>
    </dgm:pt>
    <dgm:pt modelId="{7F091D6D-ED82-4C0A-82E6-D8804360301F}" type="pres">
      <dgm:prSet presAssocID="{4867B166-E428-442F-AA1F-279303D396F4}" presName="sibTrans" presStyleLbl="sibTrans1D1" presStyleIdx="1" presStyleCnt="3"/>
      <dgm:spPr/>
    </dgm:pt>
    <dgm:pt modelId="{1D4B2390-387B-43B4-8DA8-DD35B796EE04}" type="pres">
      <dgm:prSet presAssocID="{4867B166-E428-442F-AA1F-279303D396F4}" presName="connectorText" presStyleLbl="sibTrans1D1" presStyleIdx="1" presStyleCnt="3"/>
      <dgm:spPr/>
    </dgm:pt>
    <dgm:pt modelId="{B4E97E2C-E777-4ABA-8C18-6C420E5915C2}" type="pres">
      <dgm:prSet presAssocID="{2B6AC245-2BB5-463B-BE56-0EB81D128B73}" presName="node" presStyleLbl="node1" presStyleIdx="2" presStyleCnt="4">
        <dgm:presLayoutVars>
          <dgm:bulletEnabled val="1"/>
        </dgm:presLayoutVars>
      </dgm:prSet>
      <dgm:spPr/>
    </dgm:pt>
    <dgm:pt modelId="{0E7629F1-BC86-45C0-9E5F-8F534B406D76}" type="pres">
      <dgm:prSet presAssocID="{6748A0C5-4275-45E2-806F-0BC73DBA7719}" presName="sibTrans" presStyleLbl="sibTrans1D1" presStyleIdx="2" presStyleCnt="3"/>
      <dgm:spPr/>
    </dgm:pt>
    <dgm:pt modelId="{0CA74365-8523-459B-BD87-0FCD07E79322}" type="pres">
      <dgm:prSet presAssocID="{6748A0C5-4275-45E2-806F-0BC73DBA7719}" presName="connectorText" presStyleLbl="sibTrans1D1" presStyleIdx="2" presStyleCnt="3"/>
      <dgm:spPr/>
    </dgm:pt>
    <dgm:pt modelId="{38FFC54A-269E-4107-8080-8843E6B6603C}" type="pres">
      <dgm:prSet presAssocID="{23F0802F-3902-40DF-BDAD-BA057747AE23}" presName="node" presStyleLbl="node1" presStyleIdx="3" presStyleCnt="4">
        <dgm:presLayoutVars>
          <dgm:bulletEnabled val="1"/>
        </dgm:presLayoutVars>
      </dgm:prSet>
      <dgm:spPr/>
    </dgm:pt>
  </dgm:ptLst>
  <dgm:cxnLst>
    <dgm:cxn modelId="{20E6DE09-5118-4BA9-8603-4EF2C1F6C07C}" type="presOf" srcId="{4867B166-E428-442F-AA1F-279303D396F4}" destId="{1D4B2390-387B-43B4-8DA8-DD35B796EE04}" srcOrd="1" destOrd="0" presId="urn:microsoft.com/office/officeart/2016/7/layout/RepeatingBendingProcessNew"/>
    <dgm:cxn modelId="{FCB9090B-A85D-457C-85CF-75D18AFF6059}" type="presOf" srcId="{6748A0C5-4275-45E2-806F-0BC73DBA7719}" destId="{0E7629F1-BC86-45C0-9E5F-8F534B406D76}" srcOrd="0" destOrd="0" presId="urn:microsoft.com/office/officeart/2016/7/layout/RepeatingBendingProcessNew"/>
    <dgm:cxn modelId="{BBB7E72D-2998-4674-8824-5EF901DBE48A}" type="presOf" srcId="{2B6AC245-2BB5-463B-BE56-0EB81D128B73}" destId="{B4E97E2C-E777-4ABA-8C18-6C420E5915C2}" srcOrd="0" destOrd="0" presId="urn:microsoft.com/office/officeart/2016/7/layout/RepeatingBendingProcessNew"/>
    <dgm:cxn modelId="{72B8C83D-91DD-4603-B579-80DC14FDA70B}" type="presOf" srcId="{87181210-B6F6-48EA-98E2-239378D2898F}" destId="{445352BB-0E50-4FDA-AFF4-CE1E878CEBB3}" srcOrd="0" destOrd="0" presId="urn:microsoft.com/office/officeart/2016/7/layout/RepeatingBendingProcessNew"/>
    <dgm:cxn modelId="{8B8CF565-FE96-48E5-BB16-9F1B50E65DE6}" type="presOf" srcId="{C71D1CE1-650D-443E-9E7D-55010324FDE0}" destId="{24769235-70F5-4DF0-91C6-2A02417AE482}" srcOrd="0" destOrd="0" presId="urn:microsoft.com/office/officeart/2016/7/layout/RepeatingBendingProcessNew"/>
    <dgm:cxn modelId="{8E9D3978-A23D-4362-AB0C-64A602B9E84F}" srcId="{A3964038-B952-429F-873C-167582FF74F2}" destId="{23F0802F-3902-40DF-BDAD-BA057747AE23}" srcOrd="3" destOrd="0" parTransId="{0412BE8A-F38A-411B-B3BB-3A9F4EFC0A66}" sibTransId="{E51D9A18-15B4-4FCB-BB81-44518E4787C9}"/>
    <dgm:cxn modelId="{F4A36D79-9890-4997-9B06-BE408FAFBD8E}" type="presOf" srcId="{5AFF438E-5084-4B77-8557-0F6A4CF9B2D5}" destId="{075907C6-6CC5-4F07-9FB0-6D68B3C4FEF3}" srcOrd="0" destOrd="0" presId="urn:microsoft.com/office/officeart/2016/7/layout/RepeatingBendingProcessNew"/>
    <dgm:cxn modelId="{EE7B027E-8EDE-4BB8-AE7D-80A827491DD9}" srcId="{A3964038-B952-429F-873C-167582FF74F2}" destId="{2B6AC245-2BB5-463B-BE56-0EB81D128B73}" srcOrd="2" destOrd="0" parTransId="{78C35119-366F-4E33-BF38-3EB6E3FEA955}" sibTransId="{6748A0C5-4275-45E2-806F-0BC73DBA7719}"/>
    <dgm:cxn modelId="{3BDBE97F-2554-4697-A502-1AFCCB0C06D2}" type="presOf" srcId="{A3964038-B952-429F-873C-167582FF74F2}" destId="{C2D01D3B-3D9B-47C2-83BE-37AD903C722E}" srcOrd="0" destOrd="0" presId="urn:microsoft.com/office/officeart/2016/7/layout/RepeatingBendingProcessNew"/>
    <dgm:cxn modelId="{32DF6382-4561-4A6B-AE3C-917C87EE7472}" type="presOf" srcId="{6748A0C5-4275-45E2-806F-0BC73DBA7719}" destId="{0CA74365-8523-459B-BD87-0FCD07E79322}" srcOrd="1" destOrd="0" presId="urn:microsoft.com/office/officeart/2016/7/layout/RepeatingBendingProcessNew"/>
    <dgm:cxn modelId="{28274395-AADB-4A22-BD3F-C604FA61535A}" type="presOf" srcId="{C71D1CE1-650D-443E-9E7D-55010324FDE0}" destId="{CA6078F7-1340-482F-ABB4-785ED8DFC053}" srcOrd="1" destOrd="0" presId="urn:microsoft.com/office/officeart/2016/7/layout/RepeatingBendingProcessNew"/>
    <dgm:cxn modelId="{AED9A1A8-F2AA-4DC8-9183-9725CD1B9CE5}" srcId="{A3964038-B952-429F-873C-167582FF74F2}" destId="{5AFF438E-5084-4B77-8557-0F6A4CF9B2D5}" srcOrd="1" destOrd="0" parTransId="{5F93B268-BCBE-4C78-82CC-1E7480632929}" sibTransId="{4867B166-E428-442F-AA1F-279303D396F4}"/>
    <dgm:cxn modelId="{CC1B7FB1-874E-4098-9FD6-5C197295E761}" type="presOf" srcId="{23F0802F-3902-40DF-BDAD-BA057747AE23}" destId="{38FFC54A-269E-4107-8080-8843E6B6603C}" srcOrd="0" destOrd="0" presId="urn:microsoft.com/office/officeart/2016/7/layout/RepeatingBendingProcessNew"/>
    <dgm:cxn modelId="{46C99BC3-7076-4C1B-8245-E122125FF03D}" type="presOf" srcId="{4867B166-E428-442F-AA1F-279303D396F4}" destId="{7F091D6D-ED82-4C0A-82E6-D8804360301F}" srcOrd="0" destOrd="0" presId="urn:microsoft.com/office/officeart/2016/7/layout/RepeatingBendingProcessNew"/>
    <dgm:cxn modelId="{63AE47EB-6A82-4B80-97E1-B85B50A96BFE}" srcId="{A3964038-B952-429F-873C-167582FF74F2}" destId="{87181210-B6F6-48EA-98E2-239378D2898F}" srcOrd="0" destOrd="0" parTransId="{2602B0F6-9D98-4F58-A67A-BC2157AC1CEF}" sibTransId="{C71D1CE1-650D-443E-9E7D-55010324FDE0}"/>
    <dgm:cxn modelId="{A1A831BF-7226-4906-AF6C-B6A01525A6B2}" type="presParOf" srcId="{C2D01D3B-3D9B-47C2-83BE-37AD903C722E}" destId="{445352BB-0E50-4FDA-AFF4-CE1E878CEBB3}" srcOrd="0" destOrd="0" presId="urn:microsoft.com/office/officeart/2016/7/layout/RepeatingBendingProcessNew"/>
    <dgm:cxn modelId="{A87E8772-49CF-45DD-91AA-81618CCEDB9C}" type="presParOf" srcId="{C2D01D3B-3D9B-47C2-83BE-37AD903C722E}" destId="{24769235-70F5-4DF0-91C6-2A02417AE482}" srcOrd="1" destOrd="0" presId="urn:microsoft.com/office/officeart/2016/7/layout/RepeatingBendingProcessNew"/>
    <dgm:cxn modelId="{42ECEA5D-32FB-490D-A063-B8773EDC5FE3}" type="presParOf" srcId="{24769235-70F5-4DF0-91C6-2A02417AE482}" destId="{CA6078F7-1340-482F-ABB4-785ED8DFC053}" srcOrd="0" destOrd="0" presId="urn:microsoft.com/office/officeart/2016/7/layout/RepeatingBendingProcessNew"/>
    <dgm:cxn modelId="{CA0DB12F-9309-4297-A9DC-50DB15E92424}" type="presParOf" srcId="{C2D01D3B-3D9B-47C2-83BE-37AD903C722E}" destId="{075907C6-6CC5-4F07-9FB0-6D68B3C4FEF3}" srcOrd="2" destOrd="0" presId="urn:microsoft.com/office/officeart/2016/7/layout/RepeatingBendingProcessNew"/>
    <dgm:cxn modelId="{6940D4B5-E5E5-4ABF-8EAD-93E82B274B32}" type="presParOf" srcId="{C2D01D3B-3D9B-47C2-83BE-37AD903C722E}" destId="{7F091D6D-ED82-4C0A-82E6-D8804360301F}" srcOrd="3" destOrd="0" presId="urn:microsoft.com/office/officeart/2016/7/layout/RepeatingBendingProcessNew"/>
    <dgm:cxn modelId="{9DD5FB50-2F62-410C-B031-0003A2E0FB66}" type="presParOf" srcId="{7F091D6D-ED82-4C0A-82E6-D8804360301F}" destId="{1D4B2390-387B-43B4-8DA8-DD35B796EE04}" srcOrd="0" destOrd="0" presId="urn:microsoft.com/office/officeart/2016/7/layout/RepeatingBendingProcessNew"/>
    <dgm:cxn modelId="{DA120EF4-D17D-4ED7-B648-78916FE256C4}" type="presParOf" srcId="{C2D01D3B-3D9B-47C2-83BE-37AD903C722E}" destId="{B4E97E2C-E777-4ABA-8C18-6C420E5915C2}" srcOrd="4" destOrd="0" presId="urn:microsoft.com/office/officeart/2016/7/layout/RepeatingBendingProcessNew"/>
    <dgm:cxn modelId="{D9E3C21D-054C-4928-B5DC-74C6AE154A96}" type="presParOf" srcId="{C2D01D3B-3D9B-47C2-83BE-37AD903C722E}" destId="{0E7629F1-BC86-45C0-9E5F-8F534B406D76}" srcOrd="5" destOrd="0" presId="urn:microsoft.com/office/officeart/2016/7/layout/RepeatingBendingProcessNew"/>
    <dgm:cxn modelId="{AFB5FF94-CFAF-4E2E-9C4B-3896E956A79F}" type="presParOf" srcId="{0E7629F1-BC86-45C0-9E5F-8F534B406D76}" destId="{0CA74365-8523-459B-BD87-0FCD07E79322}" srcOrd="0" destOrd="0" presId="urn:microsoft.com/office/officeart/2016/7/layout/RepeatingBendingProcessNew"/>
    <dgm:cxn modelId="{CEB9B4EE-BAA0-47D5-8ACE-6BC02F3A0C01}" type="presParOf" srcId="{C2D01D3B-3D9B-47C2-83BE-37AD903C722E}" destId="{38FFC54A-269E-4107-8080-8843E6B6603C}"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69235-70F5-4DF0-91C6-2A02417AE482}">
      <dsp:nvSpPr>
        <dsp:cNvPr id="0" name=""/>
        <dsp:cNvSpPr/>
      </dsp:nvSpPr>
      <dsp:spPr>
        <a:xfrm>
          <a:off x="3245059" y="1579264"/>
          <a:ext cx="715827" cy="91440"/>
        </a:xfrm>
        <a:custGeom>
          <a:avLst/>
          <a:gdLst/>
          <a:ahLst/>
          <a:cxnLst/>
          <a:rect l="0" t="0" r="0" b="0"/>
          <a:pathLst>
            <a:path>
              <a:moveTo>
                <a:pt x="0" y="45720"/>
              </a:moveTo>
              <a:lnTo>
                <a:pt x="71582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84312" y="1621252"/>
        <a:ext cx="37321" cy="7464"/>
      </dsp:txXfrm>
    </dsp:sp>
    <dsp:sp modelId="{445352BB-0E50-4FDA-AFF4-CE1E878CEBB3}">
      <dsp:nvSpPr>
        <dsp:cNvPr id="0" name=""/>
        <dsp:cNvSpPr/>
      </dsp:nvSpPr>
      <dsp:spPr>
        <a:xfrm>
          <a:off x="1520" y="651382"/>
          <a:ext cx="3245338" cy="194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24" tIns="166924" rIns="159024" bIns="166924" numCol="1" spcCol="1270" anchor="ctr" anchorCtr="0">
          <a:noAutofit/>
        </a:bodyPr>
        <a:lstStyle/>
        <a:p>
          <a:pPr marL="0" lvl="0" indent="0" algn="ctr" defTabSz="1066800">
            <a:lnSpc>
              <a:spcPct val="90000"/>
            </a:lnSpc>
            <a:spcBef>
              <a:spcPct val="0"/>
            </a:spcBef>
            <a:spcAft>
              <a:spcPct val="35000"/>
            </a:spcAft>
            <a:buNone/>
          </a:pPr>
          <a:r>
            <a:rPr lang="en-GB" sz="2400" kern="1200"/>
            <a:t>D.C In direct current the electrons flow in one direction only.</a:t>
          </a:r>
          <a:endParaRPr lang="en-US" sz="2400" kern="1200"/>
        </a:p>
      </dsp:txBody>
      <dsp:txXfrm>
        <a:off x="1520" y="651382"/>
        <a:ext cx="3245338" cy="1947203"/>
      </dsp:txXfrm>
    </dsp:sp>
    <dsp:sp modelId="{7F091D6D-ED82-4C0A-82E6-D8804360301F}">
      <dsp:nvSpPr>
        <dsp:cNvPr id="0" name=""/>
        <dsp:cNvSpPr/>
      </dsp:nvSpPr>
      <dsp:spPr>
        <a:xfrm>
          <a:off x="1624189" y="2596786"/>
          <a:ext cx="3991766" cy="715827"/>
        </a:xfrm>
        <a:custGeom>
          <a:avLst/>
          <a:gdLst/>
          <a:ahLst/>
          <a:cxnLst/>
          <a:rect l="0" t="0" r="0" b="0"/>
          <a:pathLst>
            <a:path>
              <a:moveTo>
                <a:pt x="3991766" y="0"/>
              </a:moveTo>
              <a:lnTo>
                <a:pt x="3991766" y="375013"/>
              </a:lnTo>
              <a:lnTo>
                <a:pt x="0" y="375013"/>
              </a:lnTo>
              <a:lnTo>
                <a:pt x="0" y="715827"/>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18549" y="2950967"/>
        <a:ext cx="203047" cy="7464"/>
      </dsp:txXfrm>
    </dsp:sp>
    <dsp:sp modelId="{075907C6-6CC5-4F07-9FB0-6D68B3C4FEF3}">
      <dsp:nvSpPr>
        <dsp:cNvPr id="0" name=""/>
        <dsp:cNvSpPr/>
      </dsp:nvSpPr>
      <dsp:spPr>
        <a:xfrm>
          <a:off x="3993286" y="651382"/>
          <a:ext cx="3245338" cy="194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24" tIns="166924" rIns="159024" bIns="166924" numCol="1" spcCol="1270" anchor="ctr" anchorCtr="0">
          <a:noAutofit/>
        </a:bodyPr>
        <a:lstStyle/>
        <a:p>
          <a:pPr marL="0" lvl="0" indent="0" algn="ctr" defTabSz="1066800">
            <a:lnSpc>
              <a:spcPct val="90000"/>
            </a:lnSpc>
            <a:spcBef>
              <a:spcPct val="0"/>
            </a:spcBef>
            <a:spcAft>
              <a:spcPct val="35000"/>
            </a:spcAft>
            <a:buNone/>
          </a:pPr>
          <a:r>
            <a:rPr lang="en-GB" sz="2400" kern="1200"/>
            <a:t>A.C. In alternating current the electrons change direction (many times per second)</a:t>
          </a:r>
          <a:endParaRPr lang="en-US" sz="2400" kern="1200"/>
        </a:p>
      </dsp:txBody>
      <dsp:txXfrm>
        <a:off x="3993286" y="651382"/>
        <a:ext cx="3245338" cy="1947203"/>
      </dsp:txXfrm>
    </dsp:sp>
    <dsp:sp modelId="{0E7629F1-BC86-45C0-9E5F-8F534B406D76}">
      <dsp:nvSpPr>
        <dsp:cNvPr id="0" name=""/>
        <dsp:cNvSpPr/>
      </dsp:nvSpPr>
      <dsp:spPr>
        <a:xfrm>
          <a:off x="3245059" y="4272895"/>
          <a:ext cx="715827" cy="91440"/>
        </a:xfrm>
        <a:custGeom>
          <a:avLst/>
          <a:gdLst/>
          <a:ahLst/>
          <a:cxnLst/>
          <a:rect l="0" t="0" r="0" b="0"/>
          <a:pathLst>
            <a:path>
              <a:moveTo>
                <a:pt x="0" y="45720"/>
              </a:moveTo>
              <a:lnTo>
                <a:pt x="71582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84312" y="4314883"/>
        <a:ext cx="37321" cy="7464"/>
      </dsp:txXfrm>
    </dsp:sp>
    <dsp:sp modelId="{B4E97E2C-E777-4ABA-8C18-6C420E5915C2}">
      <dsp:nvSpPr>
        <dsp:cNvPr id="0" name=""/>
        <dsp:cNvSpPr/>
      </dsp:nvSpPr>
      <dsp:spPr>
        <a:xfrm>
          <a:off x="1520" y="3345013"/>
          <a:ext cx="3245338" cy="194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24" tIns="166924" rIns="159024" bIns="166924" numCol="1" spcCol="1270" anchor="ctr" anchorCtr="0">
          <a:noAutofit/>
        </a:bodyPr>
        <a:lstStyle/>
        <a:p>
          <a:pPr marL="0" lvl="0" indent="0" algn="ctr" defTabSz="1066800">
            <a:lnSpc>
              <a:spcPct val="90000"/>
            </a:lnSpc>
            <a:spcBef>
              <a:spcPct val="0"/>
            </a:spcBef>
            <a:spcAft>
              <a:spcPct val="35000"/>
            </a:spcAft>
            <a:buNone/>
          </a:pPr>
          <a:r>
            <a:rPr lang="en-GB" sz="2400" kern="1200" dirty="0"/>
            <a:t>(</a:t>
          </a:r>
          <a:r>
            <a:rPr lang="en-GB" sz="2400" i="1" kern="1200" dirty="0"/>
            <a:t>Higher definition for A.C……….. </a:t>
          </a:r>
          <a:endParaRPr lang="en-US" sz="2400" kern="1200" dirty="0"/>
        </a:p>
      </dsp:txBody>
      <dsp:txXfrm>
        <a:off x="1520" y="3345013"/>
        <a:ext cx="3245338" cy="1947203"/>
      </dsp:txXfrm>
    </dsp:sp>
    <dsp:sp modelId="{38FFC54A-269E-4107-8080-8843E6B6603C}">
      <dsp:nvSpPr>
        <dsp:cNvPr id="0" name=""/>
        <dsp:cNvSpPr/>
      </dsp:nvSpPr>
      <dsp:spPr>
        <a:xfrm>
          <a:off x="3993286" y="3345013"/>
          <a:ext cx="3245338" cy="1947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9024" tIns="166924" rIns="159024" bIns="166924" numCol="1" spcCol="1270" anchor="ctr" anchorCtr="0">
          <a:noAutofit/>
        </a:bodyPr>
        <a:lstStyle/>
        <a:p>
          <a:pPr marL="0" lvl="0" indent="0" algn="ctr" defTabSz="1066800">
            <a:lnSpc>
              <a:spcPct val="90000"/>
            </a:lnSpc>
            <a:spcBef>
              <a:spcPct val="0"/>
            </a:spcBef>
            <a:spcAft>
              <a:spcPct val="35000"/>
            </a:spcAft>
            <a:buNone/>
          </a:pPr>
          <a:r>
            <a:rPr lang="en-GB" sz="2400" i="1" kern="1200"/>
            <a:t>a current which changes direction and instantaneous value with time)</a:t>
          </a:r>
          <a:endParaRPr lang="en-US" sz="2400" kern="1200"/>
        </a:p>
      </dsp:txBody>
      <dsp:txXfrm>
        <a:off x="3993286" y="3345013"/>
        <a:ext cx="3245338" cy="194720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Saturday, September 25, 2021</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112216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Saturday, September 25, 2021</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769752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Saturday, September 25, 2021</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466934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Saturday, September 25, 2021</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1076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Saturday, September 25, 2021</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657356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Saturday, September 25, 2021</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18738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Saturday, September 25, 2021</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46653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Saturday, September 25, 2021</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9032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Saturday, September 25, 2021</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92432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Saturday, September 25, 2021</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17430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Saturday, September 25, 2021</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38720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800" cap="all" spc="300" baseline="0">
                <a:solidFill>
                  <a:srgbClr val="FFFFFF"/>
                </a:solidFill>
              </a:defRPr>
            </a:lvl1pPr>
          </a:lstStyle>
          <a:p>
            <a:fld id="{AE0C963C-C1DB-4AFD-9DDC-0691666BF49B}" type="datetime2">
              <a:rPr lang="en-US" smtClean="0"/>
              <a:pPr/>
              <a:t>Saturday, September 25, 2021</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8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32025924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commons.wikimedia.org/w/index.php?curid=3307024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media" Target="../media/media8.mp4"/><Relationship Id="rId7"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video" Target="../media/media9.mp4"/><Relationship Id="rId11" Type="http://schemas.openxmlformats.org/officeDocument/2006/relationships/image" Target="../media/image290.png"/><Relationship Id="rId5" Type="http://schemas.microsoft.com/office/2007/relationships/media" Target="../media/media9.mp4"/><Relationship Id="rId10" Type="http://schemas.openxmlformats.org/officeDocument/2006/relationships/image" Target="../media/image29.png"/><Relationship Id="rId4" Type="http://schemas.openxmlformats.org/officeDocument/2006/relationships/video" Target="../media/media8.mp4"/><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96123-1B32-4CB1-B2ED-E34BBC26B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38AEF148-202D-49C3-BFF4-77786B2E04B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372119" y="10"/>
            <a:ext cx="12191980" cy="6857990"/>
          </a:xfrm>
          <a:prstGeom prst="rect">
            <a:avLst/>
          </a:prstGeom>
        </p:spPr>
      </p:pic>
      <p:sp>
        <p:nvSpPr>
          <p:cNvPr id="11" name="Rectangle 10">
            <a:extLst>
              <a:ext uri="{FF2B5EF4-FFF2-40B4-BE49-F238E27FC236}">
                <a16:creationId xmlns:a16="http://schemas.microsoft.com/office/drawing/2014/main" id="{54F04D94-5D02-443B-801E-0CAC1D4E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6400372"/>
            <a:ext cx="12192000" cy="45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7DA40C-10B8-4678-8433-AA03ED65E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CEB9FC-5FB4-48A4-AB69-77584A8EEEA4}"/>
              </a:ext>
            </a:extLst>
          </p:cNvPr>
          <p:cNvSpPr>
            <a:spLocks noGrp="1"/>
          </p:cNvSpPr>
          <p:nvPr>
            <p:ph type="ctrTitle"/>
          </p:nvPr>
        </p:nvSpPr>
        <p:spPr>
          <a:xfrm>
            <a:off x="2562206" y="682750"/>
            <a:ext cx="5344886" cy="4062547"/>
          </a:xfrm>
        </p:spPr>
        <p:txBody>
          <a:bodyPr anchor="b">
            <a:normAutofit/>
          </a:bodyPr>
          <a:lstStyle/>
          <a:p>
            <a:pPr algn="l"/>
            <a:r>
              <a:rPr lang="en-GB" dirty="0">
                <a:solidFill>
                  <a:schemeClr val="bg1"/>
                </a:solidFill>
              </a:rPr>
              <a:t>Electricity	</a:t>
            </a:r>
          </a:p>
        </p:txBody>
      </p:sp>
      <p:sp>
        <p:nvSpPr>
          <p:cNvPr id="3" name="Subtitle 2">
            <a:extLst>
              <a:ext uri="{FF2B5EF4-FFF2-40B4-BE49-F238E27FC236}">
                <a16:creationId xmlns:a16="http://schemas.microsoft.com/office/drawing/2014/main" id="{AB59E99D-EC2E-4DB1-8BEC-1628CC5FEC56}"/>
              </a:ext>
            </a:extLst>
          </p:cNvPr>
          <p:cNvSpPr>
            <a:spLocks noGrp="1"/>
          </p:cNvSpPr>
          <p:nvPr>
            <p:ph type="subTitle" idx="1"/>
          </p:nvPr>
        </p:nvSpPr>
        <p:spPr>
          <a:xfrm>
            <a:off x="2660442" y="4972117"/>
            <a:ext cx="5344886" cy="1136468"/>
          </a:xfrm>
        </p:spPr>
        <p:txBody>
          <a:bodyPr>
            <a:normAutofit lnSpcReduction="10000"/>
          </a:bodyPr>
          <a:lstStyle/>
          <a:p>
            <a:pPr algn="l"/>
            <a:r>
              <a:rPr lang="en-GB" dirty="0">
                <a:solidFill>
                  <a:schemeClr val="bg1"/>
                </a:solidFill>
              </a:rPr>
              <a:t>N5 Electricity</a:t>
            </a:r>
          </a:p>
          <a:p>
            <a:pPr algn="l"/>
            <a:r>
              <a:rPr lang="en-GB" dirty="0">
                <a:solidFill>
                  <a:schemeClr val="bg1"/>
                </a:solidFill>
              </a:rPr>
              <a:t>Section 9&amp;10 of the compendium </a:t>
            </a:r>
          </a:p>
        </p:txBody>
      </p:sp>
      <p:sp>
        <p:nvSpPr>
          <p:cNvPr id="15" name="Rectangle 14">
            <a:extLst>
              <a:ext uri="{FF2B5EF4-FFF2-40B4-BE49-F238E27FC236}">
                <a16:creationId xmlns:a16="http://schemas.microsoft.com/office/drawing/2014/main" id="{6FF3D9AA-2746-40BA-A174-3C45EA458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0BF160C-EC5F-45F5-9B8D-197AFA37B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0635850-C6B7-4CCB-BA00-4B82EFC337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30" y="3758164"/>
            <a:ext cx="1840183" cy="2870595"/>
          </a:xfrm>
          <a:prstGeom prst="rect">
            <a:avLst/>
          </a:prstGeom>
        </p:spPr>
      </p:pic>
    </p:spTree>
    <p:extLst>
      <p:ext uri="{BB962C8B-B14F-4D97-AF65-F5344CB8AC3E}">
        <p14:creationId xmlns:p14="http://schemas.microsoft.com/office/powerpoint/2010/main" val="18128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1" name="Rectangle 140">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6B5E2-3C38-479A-8359-9CF9EC6A7930}"/>
              </a:ext>
            </a:extLst>
          </p:cNvPr>
          <p:cNvSpPr>
            <a:spLocks noGrp="1"/>
          </p:cNvSpPr>
          <p:nvPr>
            <p:ph type="title"/>
          </p:nvPr>
        </p:nvSpPr>
        <p:spPr>
          <a:xfrm>
            <a:off x="667569" y="5553718"/>
            <a:ext cx="7203004" cy="1054645"/>
          </a:xfrm>
        </p:spPr>
        <p:txBody>
          <a:bodyPr vert="horz" lIns="0" tIns="0" rIns="0" bIns="0" rtlCol="0" anchor="ctr">
            <a:normAutofit/>
          </a:bodyPr>
          <a:lstStyle/>
          <a:p>
            <a:r>
              <a:rPr lang="en-US" sz="3200" spc="750">
                <a:solidFill>
                  <a:schemeClr val="bg1"/>
                </a:solidFill>
              </a:rPr>
              <a:t>Electric fields caused by charges</a:t>
            </a:r>
          </a:p>
        </p:txBody>
      </p:sp>
      <p:pic>
        <p:nvPicPr>
          <p:cNvPr id="3076" name="Picture 4" descr="Force lines of an electric field from positive and negative point charges. ">
            <a:extLst>
              <a:ext uri="{FF2B5EF4-FFF2-40B4-BE49-F238E27FC236}">
                <a16:creationId xmlns:a16="http://schemas.microsoft.com/office/drawing/2014/main" id="{38004C2E-A46F-46FE-9931-5507C3E7B15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859"/>
          <a:stretch/>
        </p:blipFill>
        <p:spPr bwMode="auto">
          <a:xfrm>
            <a:off x="217966" y="674598"/>
            <a:ext cx="11756067" cy="4121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889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0A83AA9-4FFD-4024-8FCD-64AA77C6E803}"/>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dirty="0">
                <a:solidFill>
                  <a:schemeClr val="bg1"/>
                </a:solidFill>
              </a:rPr>
              <a:t>The Van De </a:t>
            </a:r>
            <a:r>
              <a:rPr lang="en-US" sz="3200" spc="750" dirty="0" err="1">
                <a:solidFill>
                  <a:schemeClr val="bg1"/>
                </a:solidFill>
              </a:rPr>
              <a:t>GraafF</a:t>
            </a:r>
            <a:endParaRPr lang="en-US" sz="3200" spc="750" dirty="0">
              <a:solidFill>
                <a:schemeClr val="bg1"/>
              </a:solidFill>
            </a:endParaRPr>
          </a:p>
        </p:txBody>
      </p:sp>
      <p:pic>
        <p:nvPicPr>
          <p:cNvPr id="5" name="Content Placeholder 4">
            <a:extLst>
              <a:ext uri="{FF2B5EF4-FFF2-40B4-BE49-F238E27FC236}">
                <a16:creationId xmlns:a16="http://schemas.microsoft.com/office/drawing/2014/main" id="{C9C1990A-1E10-466C-90BB-DF121CBB40B8}"/>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79004" y="139953"/>
            <a:ext cx="5083070" cy="6578091"/>
          </a:xfrm>
          <a:prstGeom prst="rect">
            <a:avLst/>
          </a:prstGeom>
        </p:spPr>
      </p:pic>
      <p:sp>
        <p:nvSpPr>
          <p:cNvPr id="6" name="TextBox 5">
            <a:extLst>
              <a:ext uri="{FF2B5EF4-FFF2-40B4-BE49-F238E27FC236}">
                <a16:creationId xmlns:a16="http://schemas.microsoft.com/office/drawing/2014/main" id="{F8B35BE5-5C05-4C2D-89AD-DF8FF877193D}"/>
              </a:ext>
            </a:extLst>
          </p:cNvPr>
          <p:cNvSpPr txBox="1"/>
          <p:nvPr/>
        </p:nvSpPr>
        <p:spPr>
          <a:xfrm>
            <a:off x="474243" y="4465674"/>
            <a:ext cx="2382127" cy="1754326"/>
          </a:xfrm>
          <a:prstGeom prst="rect">
            <a:avLst/>
          </a:prstGeom>
          <a:noFill/>
        </p:spPr>
        <p:txBody>
          <a:bodyPr wrap="none" rtlCol="0">
            <a:spAutoFit/>
          </a:bodyPr>
          <a:lstStyle/>
          <a:p>
            <a:r>
              <a:rPr lang="en-GB" b="1" dirty="0"/>
              <a:t>An example of</a:t>
            </a:r>
          </a:p>
          <a:p>
            <a:r>
              <a:rPr lang="en-GB" b="1" dirty="0"/>
              <a:t>Fields</a:t>
            </a:r>
          </a:p>
          <a:p>
            <a:r>
              <a:rPr lang="en-GB" b="1" dirty="0"/>
              <a:t>Forces</a:t>
            </a:r>
          </a:p>
          <a:p>
            <a:r>
              <a:rPr lang="en-GB" b="1" dirty="0"/>
              <a:t>Charge</a:t>
            </a:r>
          </a:p>
          <a:p>
            <a:r>
              <a:rPr lang="en-GB" b="1" dirty="0"/>
              <a:t>Current</a:t>
            </a:r>
          </a:p>
          <a:p>
            <a:r>
              <a:rPr lang="en-GB" b="1" dirty="0"/>
              <a:t>…and Physics is fun</a:t>
            </a:r>
            <a:r>
              <a:rPr lang="en-GB" dirty="0"/>
              <a:t>!</a:t>
            </a:r>
          </a:p>
        </p:txBody>
      </p:sp>
      <p:sp>
        <p:nvSpPr>
          <p:cNvPr id="15" name="TextBox 14">
            <a:extLst>
              <a:ext uri="{FF2B5EF4-FFF2-40B4-BE49-F238E27FC236}">
                <a16:creationId xmlns:a16="http://schemas.microsoft.com/office/drawing/2014/main" id="{652C1731-AE6E-4887-879E-20A0A54A968D}"/>
              </a:ext>
            </a:extLst>
          </p:cNvPr>
          <p:cNvSpPr txBox="1"/>
          <p:nvPr/>
        </p:nvSpPr>
        <p:spPr>
          <a:xfrm>
            <a:off x="65314" y="164041"/>
            <a:ext cx="3783875" cy="1477328"/>
          </a:xfrm>
          <a:prstGeom prst="rect">
            <a:avLst/>
          </a:prstGeom>
          <a:noFill/>
        </p:spPr>
        <p:txBody>
          <a:bodyPr wrap="square">
            <a:spAutoFit/>
          </a:bodyPr>
          <a:lstStyle/>
          <a:p>
            <a:r>
              <a:rPr lang="en-GB" dirty="0">
                <a:solidFill>
                  <a:schemeClr val="accent2">
                    <a:lumMod val="75000"/>
                  </a:schemeClr>
                </a:solidFill>
              </a:rPr>
              <a:t>By </a:t>
            </a:r>
            <a:r>
              <a:rPr lang="en-GB" dirty="0" err="1">
                <a:solidFill>
                  <a:schemeClr val="accent2">
                    <a:lumMod val="75000"/>
                  </a:schemeClr>
                </a:solidFill>
              </a:rPr>
              <a:t>Omphalosskeptic</a:t>
            </a:r>
            <a:r>
              <a:rPr lang="en-GB" dirty="0">
                <a:solidFill>
                  <a:schemeClr val="accent2">
                    <a:lumMod val="75000"/>
                  </a:schemeClr>
                </a:solidFill>
              </a:rPr>
              <a:t> - Own work, CC BY-SA 3.0, </a:t>
            </a:r>
            <a:r>
              <a:rPr lang="en-GB" dirty="0">
                <a:solidFill>
                  <a:schemeClr val="accent2">
                    <a:lumMod val="75000"/>
                  </a:schemeClr>
                </a:solidFill>
                <a:hlinkClick r:id="rId4"/>
              </a:rPr>
              <a:t>https://commons.wikimedia.org/w/index.php?curid=33070240</a:t>
            </a:r>
            <a:endParaRPr lang="en-GB" dirty="0">
              <a:solidFill>
                <a:schemeClr val="accent2">
                  <a:lumMod val="75000"/>
                </a:schemeClr>
              </a:solidFill>
            </a:endParaRPr>
          </a:p>
          <a:p>
            <a:endParaRPr lang="en-GB" dirty="0">
              <a:solidFill>
                <a:schemeClr val="accent2">
                  <a:lumMod val="75000"/>
                </a:schemeClr>
              </a:solidFill>
            </a:endParaRPr>
          </a:p>
        </p:txBody>
      </p:sp>
    </p:spTree>
    <p:extLst>
      <p:ext uri="{BB962C8B-B14F-4D97-AF65-F5344CB8AC3E}">
        <p14:creationId xmlns:p14="http://schemas.microsoft.com/office/powerpoint/2010/main" val="872656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41E15B-6D91-411D-8DBA-EAA4D666AE96}"/>
              </a:ext>
            </a:extLst>
          </p:cNvPr>
          <p:cNvSpPr>
            <a:spLocks noGrp="1"/>
          </p:cNvSpPr>
          <p:nvPr>
            <p:ph type="title"/>
          </p:nvPr>
        </p:nvSpPr>
        <p:spPr>
          <a:xfrm>
            <a:off x="457200" y="868280"/>
            <a:ext cx="3390645" cy="3363597"/>
          </a:xfrm>
        </p:spPr>
        <p:txBody>
          <a:bodyPr>
            <a:normAutofit/>
          </a:bodyPr>
          <a:lstStyle/>
          <a:p>
            <a:pPr algn="r"/>
            <a:r>
              <a:rPr lang="en-GB" sz="3200" dirty="0">
                <a:solidFill>
                  <a:schemeClr val="bg1"/>
                </a:solidFill>
              </a:rPr>
              <a:t>outcomes</a:t>
            </a:r>
          </a:p>
        </p:txBody>
      </p:sp>
      <p:graphicFrame>
        <p:nvGraphicFramePr>
          <p:cNvPr id="4" name="Content Placeholder 3">
            <a:extLst>
              <a:ext uri="{FF2B5EF4-FFF2-40B4-BE49-F238E27FC236}">
                <a16:creationId xmlns:a16="http://schemas.microsoft.com/office/drawing/2014/main" id="{C4C8A0B9-FBF4-4C94-BCC3-F0BCF5513731}"/>
              </a:ext>
            </a:extLst>
          </p:cNvPr>
          <p:cNvGraphicFramePr>
            <a:graphicFrameLocks noGrp="1"/>
          </p:cNvGraphicFramePr>
          <p:nvPr>
            <p:ph idx="1"/>
            <p:extLst>
              <p:ext uri="{D42A27DB-BD31-4B8C-83A1-F6EECF244321}">
                <p14:modId xmlns:p14="http://schemas.microsoft.com/office/powerpoint/2010/main" val="1919700056"/>
              </p:ext>
            </p:extLst>
          </p:nvPr>
        </p:nvGraphicFramePr>
        <p:xfrm>
          <a:off x="4494654" y="840049"/>
          <a:ext cx="7240148" cy="5177903"/>
        </p:xfrm>
        <a:graphic>
          <a:graphicData uri="http://schemas.openxmlformats.org/drawingml/2006/table">
            <a:tbl>
              <a:tblPr firstRow="1" firstCol="1" bandRow="1">
                <a:tableStyleId>{5C22544A-7EE6-4342-B048-85BDC9FD1C3A}</a:tableStyleId>
              </a:tblPr>
              <a:tblGrid>
                <a:gridCol w="994431">
                  <a:extLst>
                    <a:ext uri="{9D8B030D-6E8A-4147-A177-3AD203B41FA5}">
                      <a16:colId xmlns:a16="http://schemas.microsoft.com/office/drawing/2014/main" val="242950748"/>
                    </a:ext>
                  </a:extLst>
                </a:gridCol>
                <a:gridCol w="5909479">
                  <a:extLst>
                    <a:ext uri="{9D8B030D-6E8A-4147-A177-3AD203B41FA5}">
                      <a16:colId xmlns:a16="http://schemas.microsoft.com/office/drawing/2014/main" val="1852130284"/>
                    </a:ext>
                  </a:extLst>
                </a:gridCol>
                <a:gridCol w="336238">
                  <a:extLst>
                    <a:ext uri="{9D8B030D-6E8A-4147-A177-3AD203B41FA5}">
                      <a16:colId xmlns:a16="http://schemas.microsoft.com/office/drawing/2014/main" val="3805203502"/>
                    </a:ext>
                  </a:extLst>
                </a:gridCol>
              </a:tblGrid>
              <a:tr h="659909">
                <a:tc gridSpan="3">
                  <a:txBody>
                    <a:bodyPr/>
                    <a:lstStyle/>
                    <a:p>
                      <a:pPr algn="l">
                        <a:lnSpc>
                          <a:spcPct val="115000"/>
                        </a:lnSpc>
                        <a:spcBef>
                          <a:spcPts val="600"/>
                        </a:spcBef>
                        <a:spcAft>
                          <a:spcPts val="1000"/>
                        </a:spcAft>
                      </a:pPr>
                      <a:r>
                        <a:rPr lang="en-GB" sz="3600">
                          <a:effectLst/>
                        </a:rPr>
                        <a:t>Electrical Charge Carriers </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42250622"/>
                  </a:ext>
                </a:extLst>
              </a:tr>
              <a:tr h="1346232">
                <a:tc>
                  <a:txBody>
                    <a:bodyPr/>
                    <a:lstStyle/>
                    <a:p>
                      <a:pPr algn="ctr">
                        <a:lnSpc>
                          <a:spcPct val="115000"/>
                        </a:lnSpc>
                        <a:spcAft>
                          <a:spcPts val="1000"/>
                        </a:spcAft>
                      </a:pPr>
                      <a:r>
                        <a:rPr lang="en-GB" sz="2500">
                          <a:effectLst/>
                        </a:rPr>
                        <a:t>9.1</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I can define electrical current as the electrical charge transferred per unit time.</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 </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382070452"/>
                  </a:ext>
                </a:extLst>
              </a:tr>
              <a:tr h="912765">
                <a:tc>
                  <a:txBody>
                    <a:bodyPr/>
                    <a:lstStyle/>
                    <a:p>
                      <a:pPr algn="ctr">
                        <a:lnSpc>
                          <a:spcPct val="115000"/>
                        </a:lnSpc>
                        <a:spcAft>
                          <a:spcPts val="1000"/>
                        </a:spcAft>
                      </a:pPr>
                      <a:r>
                        <a:rPr lang="en-GB" sz="2500">
                          <a:effectLst/>
                        </a:rPr>
                        <a:t>9.2</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I can carry out calculations using Q=It where t is measured in seconds.</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 </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285700011"/>
                  </a:ext>
                </a:extLst>
              </a:tr>
              <a:tr h="912765">
                <a:tc>
                  <a:txBody>
                    <a:bodyPr/>
                    <a:lstStyle/>
                    <a:p>
                      <a:pPr algn="ctr">
                        <a:lnSpc>
                          <a:spcPct val="115000"/>
                        </a:lnSpc>
                        <a:spcAft>
                          <a:spcPts val="1000"/>
                        </a:spcAft>
                      </a:pPr>
                      <a:r>
                        <a:rPr lang="en-GB" sz="2500">
                          <a:effectLst/>
                        </a:rPr>
                        <a:t>9.3</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dirty="0">
                          <a:effectLst/>
                        </a:rPr>
                        <a:t>I can explain the difference between A.C. and D.C.</a:t>
                      </a:r>
                      <a:endParaRPr lang="en-GB" sz="25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 </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559207374"/>
                  </a:ext>
                </a:extLst>
              </a:tr>
              <a:tr h="1346232">
                <a:tc>
                  <a:txBody>
                    <a:bodyPr/>
                    <a:lstStyle/>
                    <a:p>
                      <a:pPr algn="ctr">
                        <a:lnSpc>
                          <a:spcPct val="115000"/>
                        </a:lnSpc>
                        <a:spcAft>
                          <a:spcPts val="1000"/>
                        </a:spcAft>
                      </a:pPr>
                      <a:r>
                        <a:rPr lang="en-GB" sz="2500">
                          <a:effectLst/>
                        </a:rPr>
                        <a:t>9.4</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a:effectLst/>
                        </a:rPr>
                        <a:t>I can compare the traces of a.c with d.c when viewed on an oscilloscope or data logging software.</a:t>
                      </a:r>
                      <a:endParaRPr lang="en-GB" sz="25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54198" marR="154198" marT="0" marB="0" anchor="ctr"/>
                </a:tc>
                <a:tc>
                  <a:txBody>
                    <a:bodyPr/>
                    <a:lstStyle/>
                    <a:p>
                      <a:pPr algn="just">
                        <a:lnSpc>
                          <a:spcPct val="115000"/>
                        </a:lnSpc>
                        <a:spcAft>
                          <a:spcPts val="1000"/>
                        </a:spcAft>
                      </a:pPr>
                      <a:r>
                        <a:rPr lang="en-GB" sz="2500" dirty="0">
                          <a:effectLst/>
                        </a:rPr>
                        <a:t> </a:t>
                      </a:r>
                      <a:endParaRPr lang="en-GB" sz="25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475629806"/>
                  </a:ext>
                </a:extLst>
              </a:tr>
            </a:tbl>
          </a:graphicData>
        </a:graphic>
      </p:graphicFrame>
    </p:spTree>
    <p:extLst>
      <p:ext uri="{BB962C8B-B14F-4D97-AF65-F5344CB8AC3E}">
        <p14:creationId xmlns:p14="http://schemas.microsoft.com/office/powerpoint/2010/main" val="2075954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070A-B13F-44CE-842C-43292384233C}"/>
              </a:ext>
            </a:extLst>
          </p:cNvPr>
          <p:cNvSpPr>
            <a:spLocks noGrp="1"/>
          </p:cNvSpPr>
          <p:nvPr>
            <p:ph type="title"/>
          </p:nvPr>
        </p:nvSpPr>
        <p:spPr/>
        <p:txBody>
          <a:bodyPr/>
          <a:lstStyle/>
          <a:p>
            <a:r>
              <a:rPr lang="en-GB" dirty="0"/>
              <a:t>When electric charge moves we have a current</a:t>
            </a:r>
          </a:p>
        </p:txBody>
      </p:sp>
      <p:pic>
        <p:nvPicPr>
          <p:cNvPr id="7" name="Screen Recording 6">
            <a:hlinkClick r:id="" action="ppaction://media"/>
            <a:extLst>
              <a:ext uri="{FF2B5EF4-FFF2-40B4-BE49-F238E27FC236}">
                <a16:creationId xmlns:a16="http://schemas.microsoft.com/office/drawing/2014/main" id="{55D31864-FEE4-49F4-9CAD-DBC10015702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71600" y="2616200"/>
            <a:ext cx="10240963" cy="2951163"/>
          </a:xfrm>
        </p:spPr>
      </p:pic>
      <p:sp>
        <p:nvSpPr>
          <p:cNvPr id="3" name="Rectangle 2">
            <a:extLst>
              <a:ext uri="{FF2B5EF4-FFF2-40B4-BE49-F238E27FC236}">
                <a16:creationId xmlns:a16="http://schemas.microsoft.com/office/drawing/2014/main" id="{A7291C49-9582-4D02-BABC-EB6B21EE812D}"/>
              </a:ext>
            </a:extLst>
          </p:cNvPr>
          <p:cNvSpPr/>
          <p:nvPr/>
        </p:nvSpPr>
        <p:spPr>
          <a:xfrm>
            <a:off x="923109" y="2098766"/>
            <a:ext cx="11138262" cy="409302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2232611"/>
      </p:ext>
    </p:extLst>
  </p:cSld>
  <p:clrMapOvr>
    <a:masterClrMapping/>
  </p:clrMapOvr>
  <mc:AlternateContent xmlns:mc="http://schemas.openxmlformats.org/markup-compatibility/2006" xmlns:p14="http://schemas.microsoft.com/office/powerpoint/2010/main">
    <mc:Choice Requires="p14">
      <p:transition spd="slow" p14:dur="2000" advTm="18845"/>
    </mc:Choice>
    <mc:Fallback xmlns="">
      <p:transition spd="slow" advTm="18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creen Recording 3">
            <a:hlinkClick r:id="" action="ppaction://media"/>
            <a:extLst>
              <a:ext uri="{FF2B5EF4-FFF2-40B4-BE49-F238E27FC236}">
                <a16:creationId xmlns:a16="http://schemas.microsoft.com/office/drawing/2014/main" id="{3FE257E1-D53C-44AC-B6DE-94E9DCDC8B7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61001" y="156433"/>
            <a:ext cx="8837458" cy="5810629"/>
          </a:xfrm>
          <a:prstGeom prst="rect">
            <a:avLst/>
          </a:prstGeom>
        </p:spPr>
      </p:pic>
      <p:sp>
        <p:nvSpPr>
          <p:cNvPr id="2" name="Title 1">
            <a:extLst>
              <a:ext uri="{FF2B5EF4-FFF2-40B4-BE49-F238E27FC236}">
                <a16:creationId xmlns:a16="http://schemas.microsoft.com/office/drawing/2014/main" id="{7C37CDFB-0FCF-4638-9690-D4B52A0F84C2}"/>
              </a:ext>
            </a:extLst>
          </p:cNvPr>
          <p:cNvSpPr>
            <a:spLocks noGrp="1"/>
          </p:cNvSpPr>
          <p:nvPr>
            <p:ph type="title"/>
          </p:nvPr>
        </p:nvSpPr>
        <p:spPr>
          <a:xfrm>
            <a:off x="635672" y="5814411"/>
            <a:ext cx="7203004" cy="1054645"/>
          </a:xfrm>
        </p:spPr>
        <p:txBody>
          <a:bodyPr vert="horz" lIns="0" tIns="0" rIns="0" bIns="0" rtlCol="0" anchor="ctr">
            <a:normAutofit/>
          </a:bodyPr>
          <a:lstStyle/>
          <a:p>
            <a:r>
              <a:rPr lang="en-US" sz="3200" spc="750" dirty="0">
                <a:solidFill>
                  <a:schemeClr val="bg1"/>
                </a:solidFill>
              </a:rPr>
              <a:t>Electric Current</a:t>
            </a:r>
          </a:p>
        </p:txBody>
      </p:sp>
    </p:spTree>
    <p:extLst>
      <p:ext uri="{BB962C8B-B14F-4D97-AF65-F5344CB8AC3E}">
        <p14:creationId xmlns:p14="http://schemas.microsoft.com/office/powerpoint/2010/main" val="3132283259"/>
      </p:ext>
    </p:extLst>
  </p:cSld>
  <p:clrMapOvr>
    <a:masterClrMapping/>
  </p:clrMapOvr>
  <mc:AlternateContent xmlns:mc="http://schemas.openxmlformats.org/markup-compatibility/2006" xmlns:p14="http://schemas.microsoft.com/office/powerpoint/2010/main">
    <mc:Choice Requires="p14">
      <p:transition spd="slow" p14:dur="2000" advTm="53495"/>
    </mc:Choice>
    <mc:Fallback xmlns="">
      <p:transition spd="slow" advTm="53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4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D6A2A3-F101-46F7-8B6F-1C699CAFE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A0980E7-9138-4A22-B4EA-07F95B1EF35A}"/>
                  </a:ext>
                </a:extLst>
              </p:cNvPr>
              <p:cNvSpPr>
                <a:spLocks noGrp="1"/>
              </p:cNvSpPr>
              <p:nvPr>
                <p:ph type="title"/>
              </p:nvPr>
            </p:nvSpPr>
            <p:spPr>
              <a:xfrm>
                <a:off x="1371600" y="457200"/>
                <a:ext cx="4911393" cy="1556724"/>
              </a:xfrm>
            </p:spPr>
            <p:txBody>
              <a:bodyPr anchor="b">
                <a:normAutofit/>
              </a:bodyPr>
              <a:lstStyle/>
              <a:p>
                <a:r>
                  <a:rPr lang="en-GB" dirty="0"/>
                  <a:t>Questions on</a:t>
                </a:r>
                <a14:m>
                  <m:oMath xmlns:m="http://schemas.openxmlformats.org/officeDocument/2006/math">
                    <m:r>
                      <a:rPr lang="en-GB" b="1" i="0" smtClean="0">
                        <a:latin typeface="Cambria Math" panose="02040503050406030204" pitchFamily="18" charset="0"/>
                      </a:rPr>
                      <m:t>   </m:t>
                    </m:r>
                    <m:r>
                      <a:rPr lang="en-GB" b="1" i="1" smtClean="0">
                        <a:latin typeface="Cambria Math" panose="02040503050406030204" pitchFamily="18" charset="0"/>
                      </a:rPr>
                      <m:t>𝑸</m:t>
                    </m:r>
                    <m:r>
                      <a:rPr lang="en-GB" b="1" i="1" smtClean="0">
                        <a:latin typeface="Cambria Math" panose="02040503050406030204" pitchFamily="18" charset="0"/>
                      </a:rPr>
                      <m:t>=</m:t>
                    </m:r>
                    <m:r>
                      <a:rPr lang="en-GB" b="1" i="1" smtClean="0">
                        <a:latin typeface="Cambria Math" panose="02040503050406030204" pitchFamily="18" charset="0"/>
                      </a:rPr>
                      <m:t>𝑰𝒕</m:t>
                    </m:r>
                  </m:oMath>
                </a14:m>
                <a:endParaRPr lang="en-GB" dirty="0">
                  <a:latin typeface="Times New Roman" panose="02020603050405020304" pitchFamily="18" charset="0"/>
                  <a:cs typeface="Times New Roman" panose="02020603050405020304" pitchFamily="18" charset="0"/>
                </a:endParaRPr>
              </a:p>
            </p:txBody>
          </p:sp>
        </mc:Choice>
        <mc:Fallback xmlns="">
          <p:sp>
            <p:nvSpPr>
              <p:cNvPr id="2" name="Title 1">
                <a:extLst>
                  <a:ext uri="{FF2B5EF4-FFF2-40B4-BE49-F238E27FC236}">
                    <a16:creationId xmlns:a16="http://schemas.microsoft.com/office/drawing/2014/main" id="{BA0980E7-9138-4A22-B4EA-07F95B1EF35A}"/>
                  </a:ext>
                </a:extLst>
              </p:cNvPr>
              <p:cNvSpPr>
                <a:spLocks noGrp="1" noRot="1" noChangeAspect="1" noMove="1" noResize="1" noEditPoints="1" noAdjustHandles="1" noChangeArrowheads="1" noChangeShapeType="1" noTextEdit="1"/>
              </p:cNvSpPr>
              <p:nvPr>
                <p:ph type="title"/>
              </p:nvPr>
            </p:nvSpPr>
            <p:spPr>
              <a:xfrm>
                <a:off x="1371600" y="457200"/>
                <a:ext cx="4911393" cy="1556724"/>
              </a:xfrm>
              <a:blipFill>
                <a:blip r:embed="rId2"/>
                <a:stretch>
                  <a:fillRect l="-5583" b="-18039"/>
                </a:stretch>
              </a:blipFill>
            </p:spPr>
            <p:txBody>
              <a:bodyPr/>
              <a:lstStyle/>
              <a:p>
                <a:r>
                  <a:rPr lang="en-GB">
                    <a:noFill/>
                  </a:rPr>
                  <a:t> </a:t>
                </a:r>
              </a:p>
            </p:txBody>
          </p:sp>
        </mc:Fallback>
      </mc:AlternateContent>
      <p:sp>
        <p:nvSpPr>
          <p:cNvPr id="3" name="Content Placeholder 2">
            <a:extLst>
              <a:ext uri="{FF2B5EF4-FFF2-40B4-BE49-F238E27FC236}">
                <a16:creationId xmlns:a16="http://schemas.microsoft.com/office/drawing/2014/main" id="{35E0248C-87D4-4108-B524-75E4401282F7}"/>
              </a:ext>
            </a:extLst>
          </p:cNvPr>
          <p:cNvSpPr>
            <a:spLocks noGrp="1"/>
          </p:cNvSpPr>
          <p:nvPr>
            <p:ph idx="1"/>
          </p:nvPr>
        </p:nvSpPr>
        <p:spPr>
          <a:xfrm>
            <a:off x="244549" y="2345635"/>
            <a:ext cx="6038444" cy="3583940"/>
          </a:xfrm>
        </p:spPr>
        <p:txBody>
          <a:bodyPr anchor="t">
            <a:normAutofit fontScale="92500" lnSpcReduction="10000"/>
          </a:bodyPr>
          <a:lstStyle/>
          <a:p>
            <a:pPr marL="342900" indent="-342900">
              <a:spcBef>
                <a:spcPts val="0"/>
              </a:spcBef>
              <a:buFont typeface="+mj-lt"/>
              <a:buAutoNum type="arabicPeriod"/>
            </a:pP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State the number of types of charge.</a:t>
            </a:r>
            <a:endParaRPr lang="en-GB" sz="2800" dirty="0">
              <a:latin typeface="Trebuchet MS" panose="020B0603020202020204" pitchFamily="34" charset="0"/>
              <a:ea typeface="Times New Roman" panose="02020603050405020304" pitchFamily="18" charset="0"/>
            </a:endParaRPr>
          </a:p>
          <a:p>
            <a:pPr marL="342900" indent="-342900">
              <a:spcBef>
                <a:spcPts val="0"/>
              </a:spcBef>
              <a:buFont typeface="+mj-lt"/>
              <a:buAutoNum type="arabicPeriod"/>
            </a:pP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State what happens when:</a:t>
            </a:r>
            <a:endParaRPr lang="en-GB" sz="2800" dirty="0">
              <a:effectLst/>
              <a:latin typeface="Trebuchet MS" panose="020B0603020202020204" pitchFamily="34" charset="0"/>
              <a:ea typeface="Times New Roman" panose="02020603050405020304" pitchFamily="18" charset="0"/>
            </a:endParaRPr>
          </a:p>
          <a:p>
            <a:pPr marL="342900" lvl="0" indent="-342900">
              <a:spcBef>
                <a:spcPts val="0"/>
              </a:spcBef>
              <a:buFont typeface="+mj-lt"/>
              <a:buAutoNum type="romanLcParenR"/>
            </a:pP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two positive charges are brought close together,</a:t>
            </a:r>
            <a:endParaRPr lang="en-GB" sz="2800" dirty="0">
              <a:effectLst/>
              <a:latin typeface="Trebuchet MS" panose="020B0603020202020204" pitchFamily="34" charset="0"/>
              <a:ea typeface="Times New Roman" panose="02020603050405020304" pitchFamily="18" charset="0"/>
            </a:endParaRPr>
          </a:p>
          <a:p>
            <a:pPr marL="342900" lvl="0" indent="-342900">
              <a:spcBef>
                <a:spcPts val="0"/>
              </a:spcBef>
              <a:buFont typeface="+mj-lt"/>
              <a:buAutoNum type="romanLcParenR"/>
            </a:pP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two negative charges are brought close together,</a:t>
            </a:r>
            <a:endParaRPr lang="en-GB" sz="2800" dirty="0">
              <a:effectLst/>
              <a:latin typeface="Trebuchet MS" panose="020B0603020202020204" pitchFamily="34" charset="0"/>
              <a:ea typeface="Times New Roman" panose="02020603050405020304" pitchFamily="18" charset="0"/>
            </a:endParaRPr>
          </a:p>
          <a:p>
            <a:pPr marL="342900" lvl="0" indent="-342900">
              <a:spcBef>
                <a:spcPts val="0"/>
              </a:spcBef>
              <a:buFont typeface="+mj-lt"/>
              <a:buAutoNum type="romanLcParenR"/>
            </a:pPr>
            <a:r>
              <a:rPr lang="en-US" sz="2800" dirty="0">
                <a:effectLst/>
                <a:latin typeface="Trebuchet MS" panose="020B0603020202020204" pitchFamily="34" charset="0"/>
                <a:ea typeface="Times New Roman" panose="02020603050405020304" pitchFamily="18" charset="0"/>
                <a:cs typeface="Times New Roman" panose="02020603050405020304" pitchFamily="18" charset="0"/>
              </a:rPr>
              <a:t>a positive and negative charge are brought close together</a:t>
            </a:r>
            <a:endParaRPr lang="en-GB" sz="2800" dirty="0">
              <a:effectLst/>
              <a:latin typeface="Trebuchet MS" panose="020B0603020202020204" pitchFamily="34" charset="0"/>
              <a:ea typeface="Times New Roman" panose="02020603050405020304" pitchFamily="18" charset="0"/>
            </a:endParaRPr>
          </a:p>
          <a:p>
            <a:pPr marL="0" indent="0">
              <a:buNone/>
            </a:pPr>
            <a:endParaRPr lang="en-GB" sz="1600" dirty="0"/>
          </a:p>
        </p:txBody>
      </p:sp>
      <p:sp>
        <p:nvSpPr>
          <p:cNvPr id="11" name="Rectangle 10">
            <a:extLst>
              <a:ext uri="{FF2B5EF4-FFF2-40B4-BE49-F238E27FC236}">
                <a16:creationId xmlns:a16="http://schemas.microsoft.com/office/drawing/2014/main" id="{529E760E-527D-4053-A309-F2BDE1250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53D448-4ED1-429A-A28C-8316DE7CA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DC638A7D-0D45-4266-818B-B253E1B5BF77}"/>
              </a:ext>
            </a:extLst>
          </p:cNvPr>
          <p:cNvGraphicFramePr>
            <a:graphicFrameLocks noGrp="1"/>
          </p:cNvGraphicFramePr>
          <p:nvPr>
            <p:extLst>
              <p:ext uri="{D42A27DB-BD31-4B8C-83A1-F6EECF244321}">
                <p14:modId xmlns:p14="http://schemas.microsoft.com/office/powerpoint/2010/main" val="1297462527"/>
              </p:ext>
            </p:extLst>
          </p:nvPr>
        </p:nvGraphicFramePr>
        <p:xfrm>
          <a:off x="6644639" y="939685"/>
          <a:ext cx="5090163" cy="4507408"/>
        </p:xfrm>
        <a:graphic>
          <a:graphicData uri="http://schemas.openxmlformats.org/drawingml/2006/table">
            <a:tbl>
              <a:tblPr>
                <a:tableStyleId>{616DA210-FB5B-4158-B5E0-FEB733F419BA}</a:tableStyleId>
              </a:tblPr>
              <a:tblGrid>
                <a:gridCol w="636730">
                  <a:extLst>
                    <a:ext uri="{9D8B030D-6E8A-4147-A177-3AD203B41FA5}">
                      <a16:colId xmlns:a16="http://schemas.microsoft.com/office/drawing/2014/main" val="787300156"/>
                    </a:ext>
                  </a:extLst>
                </a:gridCol>
                <a:gridCol w="1571746">
                  <a:extLst>
                    <a:ext uri="{9D8B030D-6E8A-4147-A177-3AD203B41FA5}">
                      <a16:colId xmlns:a16="http://schemas.microsoft.com/office/drawing/2014/main" val="3971716814"/>
                    </a:ext>
                  </a:extLst>
                </a:gridCol>
                <a:gridCol w="1143077">
                  <a:extLst>
                    <a:ext uri="{9D8B030D-6E8A-4147-A177-3AD203B41FA5}">
                      <a16:colId xmlns:a16="http://schemas.microsoft.com/office/drawing/2014/main" val="1706256343"/>
                    </a:ext>
                  </a:extLst>
                </a:gridCol>
                <a:gridCol w="1738610">
                  <a:extLst>
                    <a:ext uri="{9D8B030D-6E8A-4147-A177-3AD203B41FA5}">
                      <a16:colId xmlns:a16="http://schemas.microsoft.com/office/drawing/2014/main" val="1095436462"/>
                    </a:ext>
                  </a:extLst>
                </a:gridCol>
              </a:tblGrid>
              <a:tr h="563426">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CHARGE</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TIME</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CURRENT</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2359012345"/>
                  </a:ext>
                </a:extLst>
              </a:tr>
              <a:tr h="563426">
                <a:tc>
                  <a:txBody>
                    <a:bodyPr/>
                    <a:lstStyle/>
                    <a:p>
                      <a:pPr algn="ctr">
                        <a:spcBef>
                          <a:spcPts val="425"/>
                        </a:spcBef>
                        <a:spcAft>
                          <a:spcPts val="235"/>
                        </a:spcAft>
                      </a:pPr>
                      <a:r>
                        <a:rPr lang="en-US" sz="2200" cap="none" spc="0">
                          <a:solidFill>
                            <a:schemeClr val="tx1"/>
                          </a:solidFill>
                          <a:effectLst/>
                        </a:rPr>
                        <a:t>a)</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200C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40s</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1955869193"/>
                  </a:ext>
                </a:extLst>
              </a:tr>
              <a:tr h="563426">
                <a:tc>
                  <a:txBody>
                    <a:bodyPr/>
                    <a:lstStyle/>
                    <a:p>
                      <a:pPr algn="ctr">
                        <a:spcBef>
                          <a:spcPts val="425"/>
                        </a:spcBef>
                        <a:spcAft>
                          <a:spcPts val="235"/>
                        </a:spcAft>
                      </a:pPr>
                      <a:r>
                        <a:rPr lang="en-US" sz="2200" cap="none" spc="0">
                          <a:solidFill>
                            <a:schemeClr val="tx1"/>
                          </a:solidFill>
                          <a:effectLst/>
                        </a:rPr>
                        <a:t>b)</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15s</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4A</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3747101519"/>
                  </a:ext>
                </a:extLst>
              </a:tr>
              <a:tr h="563426">
                <a:tc>
                  <a:txBody>
                    <a:bodyPr/>
                    <a:lstStyle/>
                    <a:p>
                      <a:pPr algn="ctr">
                        <a:spcBef>
                          <a:spcPts val="425"/>
                        </a:spcBef>
                        <a:spcAft>
                          <a:spcPts val="235"/>
                        </a:spcAft>
                      </a:pPr>
                      <a:r>
                        <a:rPr lang="en-US" sz="2200" cap="none" spc="0">
                          <a:solidFill>
                            <a:schemeClr val="tx1"/>
                          </a:solidFill>
                          <a:effectLst/>
                        </a:rPr>
                        <a:t>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900C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5A</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1692300101"/>
                  </a:ext>
                </a:extLst>
              </a:tr>
              <a:tr h="563426">
                <a:tc>
                  <a:txBody>
                    <a:bodyPr/>
                    <a:lstStyle/>
                    <a:p>
                      <a:pPr algn="ctr">
                        <a:spcBef>
                          <a:spcPts val="425"/>
                        </a:spcBef>
                        <a:spcAft>
                          <a:spcPts val="235"/>
                        </a:spcAft>
                      </a:pPr>
                      <a:r>
                        <a:rPr lang="en-US" sz="2200" cap="none" spc="0">
                          <a:solidFill>
                            <a:schemeClr val="tx1"/>
                          </a:solidFill>
                          <a:effectLst/>
                        </a:rPr>
                        <a:t>d)</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3min</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7.5 mA</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7677701"/>
                  </a:ext>
                </a:extLst>
              </a:tr>
              <a:tr h="563426">
                <a:tc>
                  <a:txBody>
                    <a:bodyPr/>
                    <a:lstStyle/>
                    <a:p>
                      <a:pPr algn="ctr">
                        <a:spcBef>
                          <a:spcPts val="425"/>
                        </a:spcBef>
                        <a:spcAft>
                          <a:spcPts val="235"/>
                        </a:spcAft>
                      </a:pPr>
                      <a:r>
                        <a:rPr lang="en-US" sz="2200" cap="none" spc="0">
                          <a:solidFill>
                            <a:schemeClr val="tx1"/>
                          </a:solidFill>
                          <a:effectLst/>
                        </a:rPr>
                        <a:t>e)</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l60 mC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0.04s</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756435155"/>
                  </a:ext>
                </a:extLst>
              </a:tr>
              <a:tr h="563426">
                <a:tc>
                  <a:txBody>
                    <a:bodyPr/>
                    <a:lstStyle/>
                    <a:p>
                      <a:pPr algn="ctr">
                        <a:spcBef>
                          <a:spcPts val="425"/>
                        </a:spcBef>
                        <a:spcAft>
                          <a:spcPts val="235"/>
                        </a:spcAft>
                      </a:pPr>
                      <a:r>
                        <a:rPr lang="en-US" sz="2200" cap="none" spc="0">
                          <a:solidFill>
                            <a:schemeClr val="tx1"/>
                          </a:solidFill>
                          <a:effectLst/>
                        </a:rPr>
                        <a:t>f)</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900 mC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4.5 :A</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725308843"/>
                  </a:ext>
                </a:extLst>
              </a:tr>
              <a:tr h="563426">
                <a:tc>
                  <a:txBody>
                    <a:bodyPr/>
                    <a:lstStyle/>
                    <a:p>
                      <a:pPr algn="ctr">
                        <a:spcBef>
                          <a:spcPts val="425"/>
                        </a:spcBef>
                        <a:spcAft>
                          <a:spcPts val="235"/>
                        </a:spcAft>
                      </a:pPr>
                      <a:r>
                        <a:rPr lang="en-US" sz="2200" cap="none" spc="0">
                          <a:solidFill>
                            <a:schemeClr val="tx1"/>
                          </a:solidFill>
                          <a:effectLst/>
                        </a:rPr>
                        <a:t>g)</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648kC</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a:solidFill>
                            <a:schemeClr val="tx1"/>
                          </a:solidFill>
                          <a:effectLst/>
                        </a:rPr>
                        <a:t> 24h</a:t>
                      </a:r>
                      <a:endParaRPr lang="en-GB" sz="2200" cap="none" spc="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tc>
                  <a:txBody>
                    <a:bodyPr/>
                    <a:lstStyle/>
                    <a:p>
                      <a:pPr algn="ctr">
                        <a:spcBef>
                          <a:spcPts val="425"/>
                        </a:spcBef>
                        <a:spcAft>
                          <a:spcPts val="235"/>
                        </a:spcAft>
                      </a:pPr>
                      <a:r>
                        <a:rPr lang="en-US" sz="2200" cap="none" spc="0" dirty="0">
                          <a:solidFill>
                            <a:schemeClr val="tx1"/>
                          </a:solidFill>
                          <a:effectLst/>
                        </a:rPr>
                        <a:t> </a:t>
                      </a:r>
                      <a:endParaRPr lang="en-GB" sz="2200" cap="none" spc="0" dirty="0">
                        <a:solidFill>
                          <a:schemeClr val="tx1"/>
                        </a:solidFill>
                        <a:effectLst/>
                        <a:latin typeface="Times New Roman" panose="02020603050405020304" pitchFamily="18" charset="0"/>
                        <a:ea typeface="Times New Roman" panose="02020603050405020304" pitchFamily="18" charset="0"/>
                      </a:endParaRPr>
                    </a:p>
                  </a:txBody>
                  <a:tcPr marL="115999" marR="82857" marT="0" marB="165713" anchor="ctr"/>
                </a:tc>
                <a:extLst>
                  <a:ext uri="{0D108BD9-81ED-4DB2-BD59-A6C34878D82A}">
                    <a16:rowId xmlns:a16="http://schemas.microsoft.com/office/drawing/2014/main" val="268760538"/>
                  </a:ext>
                </a:extLst>
              </a:tr>
            </a:tbl>
          </a:graphicData>
        </a:graphic>
      </p:graphicFrame>
    </p:spTree>
    <p:extLst>
      <p:ext uri="{BB962C8B-B14F-4D97-AF65-F5344CB8AC3E}">
        <p14:creationId xmlns:p14="http://schemas.microsoft.com/office/powerpoint/2010/main" val="211880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9D99A3-9F51-4B12-BCD9-D7041A38A839}"/>
              </a:ext>
            </a:extLst>
          </p:cNvPr>
          <p:cNvSpPr>
            <a:spLocks noGrp="1"/>
          </p:cNvSpPr>
          <p:nvPr>
            <p:ph idx="1"/>
          </p:nvPr>
        </p:nvSpPr>
        <p:spPr>
          <a:xfrm>
            <a:off x="269967" y="217714"/>
            <a:ext cx="11360331" cy="6422571"/>
          </a:xfrm>
        </p:spPr>
        <p:txBody>
          <a:bodyPr>
            <a:normAutofit/>
          </a:bodyPr>
          <a:lstStyle/>
          <a:p>
            <a:pPr marL="0" indent="0">
              <a:spcBef>
                <a:spcPts val="0"/>
              </a:spcBef>
              <a:spcAft>
                <a:spcPts val="300"/>
              </a:spcAft>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 lightning strike lasts for 2.8 </a:t>
            </a:r>
            <a:r>
              <a:rPr lang="en-US"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ms</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delivers 50.4 C of charge. Calculate the current during the lightning strike.</a:t>
            </a:r>
            <a:endParaRPr lang="en-GB" sz="2400" dirty="0">
              <a:effectLst/>
              <a:latin typeface="Times New Roman" panose="02020603050405020304" pitchFamily="18" charset="0"/>
              <a:ea typeface="Times New Roman" panose="02020603050405020304" pitchFamily="18" charset="0"/>
            </a:endParaRPr>
          </a:p>
          <a:p>
            <a:pPr marL="0" indent="0">
              <a:spcBef>
                <a:spcPts val="0"/>
              </a:spcBef>
              <a:spcAft>
                <a:spcPts val="300"/>
              </a:spcAft>
              <a:buNone/>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 Calculate the charge which flows along a wire when 25 </a:t>
            </a:r>
            <a:r>
              <a:rPr lang="en-US" sz="2400" dirty="0">
                <a:solidFill>
                  <a:srgbClr val="000000"/>
                </a:solidFill>
                <a:latin typeface="WP Greek Century"/>
                <a:ea typeface="Times New Roman" panose="02020603050405020304" pitchFamily="18" charset="0"/>
                <a:cs typeface="Times New Roman" panose="02020603050405020304" pitchFamily="18" charset="0"/>
                <a:sym typeface="Symbol" panose="05050102010706020507" pitchFamily="18" charset="2"/>
              </a:rPr>
              <a:t></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passes for 2 h?</a:t>
            </a:r>
            <a:endParaRPr lang="en-GB" sz="2400" dirty="0">
              <a:effectLst/>
              <a:latin typeface="Times New Roman" panose="02020603050405020304" pitchFamily="18" charset="0"/>
              <a:ea typeface="Times New Roman" panose="02020603050405020304" pitchFamily="18" charset="0"/>
            </a:endParaRPr>
          </a:p>
          <a:p>
            <a:pPr marL="0" indent="0">
              <a:spcBef>
                <a:spcPts val="0"/>
              </a:spcBef>
              <a:spcAft>
                <a:spcPts val="300"/>
              </a:spcAft>
              <a:buNone/>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 If a capacitor stores 20 </a:t>
            </a:r>
            <a:r>
              <a:rPr lang="en-US"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of charge and the average discharge current is 0.4 </a:t>
            </a:r>
            <a:r>
              <a:rPr lang="en-US" sz="2400" dirty="0">
                <a:solidFill>
                  <a:srgbClr val="000000"/>
                </a:solidFill>
                <a:latin typeface="WP Greek Century"/>
                <a:ea typeface="Times New Roman" panose="02020603050405020304" pitchFamily="18" charset="0"/>
                <a:cs typeface="Times New Roman" panose="02020603050405020304" pitchFamily="18" charset="0"/>
                <a:sym typeface="Symbol" panose="05050102010706020507" pitchFamily="18" charset="2"/>
              </a:rPr>
              <a:t> </a:t>
            </a:r>
            <a:r>
              <a:rPr lang="en-US"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 </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calculate the time it take to fully discharge </a:t>
            </a:r>
            <a:endParaRPr lang="en-GB" sz="2400" dirty="0">
              <a:effectLst/>
              <a:latin typeface="Times New Roman" panose="02020603050405020304" pitchFamily="18" charset="0"/>
              <a:ea typeface="Times New Roman" panose="02020603050405020304" pitchFamily="18" charset="0"/>
            </a:endParaRPr>
          </a:p>
          <a:p>
            <a:pPr marL="0" indent="0">
              <a:spcBef>
                <a:spcPts val="0"/>
              </a:spcBef>
              <a:spcAft>
                <a:spcPts val="300"/>
              </a:spcAft>
              <a:buNone/>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 If 72 </a:t>
            </a:r>
            <a:r>
              <a:rPr lang="en-US"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kC</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of charge flows through a resistor in 4 h, calculate the current.</a:t>
            </a:r>
            <a:endParaRPr lang="en-GB" sz="2400" dirty="0">
              <a:effectLst/>
              <a:latin typeface="Times New Roman" panose="02020603050405020304" pitchFamily="18" charset="0"/>
              <a:ea typeface="Times New Roman" panose="02020603050405020304" pitchFamily="18" charset="0"/>
            </a:endParaRPr>
          </a:p>
          <a:p>
            <a:pPr marL="0" indent="0">
              <a:spcBef>
                <a:spcPts val="0"/>
              </a:spcBef>
              <a:spcAft>
                <a:spcPts val="300"/>
              </a:spcAft>
              <a:buNone/>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 Calculate the charge transported if a current of 3 mA passes for 6 min.</a:t>
            </a:r>
            <a:endParaRPr lang="en-GB" sz="2400" dirty="0">
              <a:effectLst/>
              <a:latin typeface="Times New Roman" panose="02020603050405020304" pitchFamily="18" charset="0"/>
              <a:ea typeface="Times New Roman" panose="02020603050405020304" pitchFamily="18" charset="0"/>
            </a:endParaRPr>
          </a:p>
          <a:p>
            <a:pPr marL="0" indent="0">
              <a:spcBef>
                <a:spcPts val="0"/>
              </a:spcBef>
              <a:spcAft>
                <a:spcPts val="300"/>
              </a:spcAft>
              <a:buNone/>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 In a television set there is a current of 2.8 A drawn from the plug and a current of 75 mA passing along the tube to the screen.</a:t>
            </a:r>
            <a:endParaRPr lang="en-GB" sz="2400" dirty="0">
              <a:effectLst/>
              <a:latin typeface="Times New Roman" panose="02020603050405020304" pitchFamily="18" charset="0"/>
              <a:ea typeface="Times New Roman" panose="02020603050405020304" pitchFamily="18" charset="0"/>
            </a:endParaRPr>
          </a:p>
          <a:p>
            <a:pPr marL="342900" lvl="0" indent="-342900">
              <a:lnSpc>
                <a:spcPct val="130000"/>
              </a:lnSpc>
              <a:spcBef>
                <a:spcPts val="0"/>
              </a:spcBef>
              <a:spcAft>
                <a:spcPts val="300"/>
              </a:spcAft>
              <a:buFont typeface="+mj-lt"/>
              <a:buAutoNum type="romanLcParenR"/>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Calculate the charge is delivered to the set in 5 min.</a:t>
            </a:r>
            <a:endParaRPr lang="en-GB" sz="2400" dirty="0">
              <a:effectLst/>
              <a:latin typeface="Times New Roman" panose="02020603050405020304" pitchFamily="18" charset="0"/>
              <a:ea typeface="Times New Roman" panose="02020603050405020304" pitchFamily="18" charset="0"/>
            </a:endParaRPr>
          </a:p>
          <a:p>
            <a:pPr marL="342900" lvl="0" indent="-342900">
              <a:lnSpc>
                <a:spcPct val="130000"/>
              </a:lnSpc>
              <a:spcBef>
                <a:spcPts val="0"/>
              </a:spcBef>
              <a:spcAft>
                <a:spcPts val="300"/>
              </a:spcAft>
              <a:buFont typeface="+mj-lt"/>
              <a:buAutoNum type="romanLcParenR"/>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Calculate the charge delivered to the screen in 5 min.</a:t>
            </a:r>
            <a:endParaRPr lang="en-GB" sz="2400" dirty="0">
              <a:effectLst/>
              <a:latin typeface="Times New Roman" panose="02020603050405020304" pitchFamily="18" charset="0"/>
              <a:ea typeface="Times New Roman" panose="02020603050405020304" pitchFamily="18" charset="0"/>
            </a:endParaRPr>
          </a:p>
          <a:p>
            <a:pPr marL="342900" lvl="0" indent="-342900">
              <a:lnSpc>
                <a:spcPct val="130000"/>
              </a:lnSpc>
              <a:spcBef>
                <a:spcPts val="0"/>
              </a:spcBef>
              <a:spcAft>
                <a:spcPts val="300"/>
              </a:spcAft>
              <a:buFont typeface="+mj-lt"/>
              <a:buAutoNum type="romanLcParenR"/>
            </a:pP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each electron has a charge of 1.6 x 10 </a:t>
            </a:r>
            <a:r>
              <a:rPr lang="en-US" sz="2400"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-19</a:t>
            </a:r>
            <a:r>
              <a:rPr lang="en-US"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 determine the number of electrons delivered to the screen in 5 min.</a:t>
            </a:r>
            <a:endParaRPr lang="en-GB" sz="24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714338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FACBBC4-DB66-4F0A-B862-F9C311646195}"/>
              </a:ext>
            </a:extLst>
          </p:cNvPr>
          <p:cNvSpPr>
            <a:spLocks noGrp="1" noChangeArrowheads="1"/>
          </p:cNvSpPr>
          <p:nvPr>
            <p:ph type="title"/>
          </p:nvPr>
        </p:nvSpPr>
        <p:spPr>
          <a:xfrm>
            <a:off x="1371600" y="795528"/>
            <a:ext cx="10241280" cy="397546"/>
          </a:xfrm>
        </p:spPr>
        <p:txBody>
          <a:bodyPr>
            <a:normAutofit fontScale="90000"/>
          </a:bodyPr>
          <a:lstStyle/>
          <a:p>
            <a:pPr eaLnBrk="1" hangingPunct="1"/>
            <a:r>
              <a:rPr lang="en-GB" altLang="en-US" dirty="0"/>
              <a:t>Electrical Energy Sources</a:t>
            </a:r>
          </a:p>
        </p:txBody>
      </p:sp>
      <p:pic>
        <p:nvPicPr>
          <p:cNvPr id="3075" name="Picture 3" descr="Three pin plug in standard electrical socket.">
            <a:extLst>
              <a:ext uri="{FF2B5EF4-FFF2-40B4-BE49-F238E27FC236}">
                <a16:creationId xmlns:a16="http://schemas.microsoft.com/office/drawing/2014/main" id="{DAB77BD6-4B68-4460-AE63-3C9F005ACE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1628775"/>
            <a:ext cx="3282950"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Rechargeable alkaline electric battery">
            <a:extLst>
              <a:ext uri="{FF2B5EF4-FFF2-40B4-BE49-F238E27FC236}">
                <a16:creationId xmlns:a16="http://schemas.microsoft.com/office/drawing/2014/main" id="{DAFB6C10-AAB0-46AF-A277-B5728F0EF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0" y="1628776"/>
            <a:ext cx="2732088"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a:extLst>
              <a:ext uri="{FF2B5EF4-FFF2-40B4-BE49-F238E27FC236}">
                <a16:creationId xmlns:a16="http://schemas.microsoft.com/office/drawing/2014/main" id="{7A8011CF-9398-446A-A168-23F886C466FE}"/>
              </a:ext>
            </a:extLst>
          </p:cNvPr>
          <p:cNvSpPr txBox="1">
            <a:spLocks noChangeArrowheads="1"/>
          </p:cNvSpPr>
          <p:nvPr/>
        </p:nvSpPr>
        <p:spPr bwMode="auto">
          <a:xfrm>
            <a:off x="3143251" y="6021388"/>
            <a:ext cx="64817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800"/>
              <a:t>What’s the difference?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Rechargeable alkaline electric battery">
            <a:extLst>
              <a:ext uri="{FF2B5EF4-FFF2-40B4-BE49-F238E27FC236}">
                <a16:creationId xmlns:a16="http://schemas.microsoft.com/office/drawing/2014/main" id="{026D49A5-FBA7-40D9-A1EA-4C1D3B48E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1341439"/>
            <a:ext cx="2732088"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Line 6">
            <a:extLst>
              <a:ext uri="{FF2B5EF4-FFF2-40B4-BE49-F238E27FC236}">
                <a16:creationId xmlns:a16="http://schemas.microsoft.com/office/drawing/2014/main" id="{83A4E6C3-69C0-4059-B441-9B30E6C82389}"/>
              </a:ext>
            </a:extLst>
          </p:cNvPr>
          <p:cNvSpPr>
            <a:spLocks noChangeShapeType="1"/>
          </p:cNvSpPr>
          <p:nvPr/>
        </p:nvSpPr>
        <p:spPr bwMode="auto">
          <a:xfrm>
            <a:off x="8040688" y="2276475"/>
            <a:ext cx="0" cy="1944688"/>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00" name="Line 7">
            <a:extLst>
              <a:ext uri="{FF2B5EF4-FFF2-40B4-BE49-F238E27FC236}">
                <a16:creationId xmlns:a16="http://schemas.microsoft.com/office/drawing/2014/main" id="{7E119CC2-155C-4BCA-A8C0-441A36E76A96}"/>
              </a:ext>
            </a:extLst>
          </p:cNvPr>
          <p:cNvSpPr>
            <a:spLocks noChangeShapeType="1"/>
          </p:cNvSpPr>
          <p:nvPr/>
        </p:nvSpPr>
        <p:spPr bwMode="auto">
          <a:xfrm>
            <a:off x="8328025" y="2852738"/>
            <a:ext cx="0" cy="6477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01" name="Text Box 8">
            <a:extLst>
              <a:ext uri="{FF2B5EF4-FFF2-40B4-BE49-F238E27FC236}">
                <a16:creationId xmlns:a16="http://schemas.microsoft.com/office/drawing/2014/main" id="{9F2149D4-A2FF-4E47-8AFA-F4CBDF0FB669}"/>
              </a:ext>
            </a:extLst>
          </p:cNvPr>
          <p:cNvSpPr txBox="1">
            <a:spLocks noChangeArrowheads="1"/>
          </p:cNvSpPr>
          <p:nvPr/>
        </p:nvSpPr>
        <p:spPr bwMode="auto">
          <a:xfrm>
            <a:off x="5159376" y="1484313"/>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latin typeface="Comic Sans MS" panose="030F0702030302020204" pitchFamily="66" charset="0"/>
              </a:rPr>
              <a:t>+ve</a:t>
            </a:r>
          </a:p>
        </p:txBody>
      </p:sp>
      <p:sp>
        <p:nvSpPr>
          <p:cNvPr id="4102" name="Rectangle 10">
            <a:extLst>
              <a:ext uri="{FF2B5EF4-FFF2-40B4-BE49-F238E27FC236}">
                <a16:creationId xmlns:a16="http://schemas.microsoft.com/office/drawing/2014/main" id="{DB96FD14-8E0D-463D-807D-436A26307FAA}"/>
              </a:ext>
            </a:extLst>
          </p:cNvPr>
          <p:cNvSpPr>
            <a:spLocks noGrp="1" noChangeArrowheads="1"/>
          </p:cNvSpPr>
          <p:nvPr>
            <p:ph type="title"/>
          </p:nvPr>
        </p:nvSpPr>
        <p:spPr>
          <a:xfrm>
            <a:off x="1371600" y="322217"/>
            <a:ext cx="10241280" cy="827135"/>
          </a:xfrm>
        </p:spPr>
        <p:txBody>
          <a:bodyPr>
            <a:normAutofit/>
          </a:bodyPr>
          <a:lstStyle/>
          <a:p>
            <a:pPr eaLnBrk="1" hangingPunct="1"/>
            <a:r>
              <a:rPr lang="en-GB" altLang="en-US" dirty="0"/>
              <a:t>Direct Current (DC) </a:t>
            </a:r>
          </a:p>
        </p:txBody>
      </p:sp>
      <p:sp>
        <p:nvSpPr>
          <p:cNvPr id="4103" name="Text Box 9">
            <a:extLst>
              <a:ext uri="{FF2B5EF4-FFF2-40B4-BE49-F238E27FC236}">
                <a16:creationId xmlns:a16="http://schemas.microsoft.com/office/drawing/2014/main" id="{C9F44BF3-7A32-4AA9-9F1B-9044DA4B8CE6}"/>
              </a:ext>
            </a:extLst>
          </p:cNvPr>
          <p:cNvSpPr txBox="1">
            <a:spLocks noChangeArrowheads="1"/>
          </p:cNvSpPr>
          <p:nvPr/>
        </p:nvSpPr>
        <p:spPr bwMode="auto">
          <a:xfrm>
            <a:off x="4943476" y="4941888"/>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latin typeface="Comic Sans MS" panose="030F0702030302020204" pitchFamily="66" charset="0"/>
              </a:rPr>
              <a:t>-ve</a:t>
            </a:r>
          </a:p>
        </p:txBody>
      </p:sp>
      <p:sp>
        <p:nvSpPr>
          <p:cNvPr id="4104" name="Text Box 11">
            <a:extLst>
              <a:ext uri="{FF2B5EF4-FFF2-40B4-BE49-F238E27FC236}">
                <a16:creationId xmlns:a16="http://schemas.microsoft.com/office/drawing/2014/main" id="{647074E2-5BA8-4D65-8C43-ADCC68C40A52}"/>
              </a:ext>
            </a:extLst>
          </p:cNvPr>
          <p:cNvSpPr txBox="1">
            <a:spLocks noChangeArrowheads="1"/>
          </p:cNvSpPr>
          <p:nvPr/>
        </p:nvSpPr>
        <p:spPr bwMode="auto">
          <a:xfrm>
            <a:off x="7535863" y="1700213"/>
            <a:ext cx="792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latin typeface="Comic Sans MS" panose="030F0702030302020204" pitchFamily="66" charset="0"/>
              </a:rPr>
              <a:t>+ve</a:t>
            </a:r>
          </a:p>
        </p:txBody>
      </p:sp>
      <p:sp>
        <p:nvSpPr>
          <p:cNvPr id="4105" name="Text Box 12">
            <a:extLst>
              <a:ext uri="{FF2B5EF4-FFF2-40B4-BE49-F238E27FC236}">
                <a16:creationId xmlns:a16="http://schemas.microsoft.com/office/drawing/2014/main" id="{870B305F-1902-4DAB-A486-BC7EED49FA87}"/>
              </a:ext>
            </a:extLst>
          </p:cNvPr>
          <p:cNvSpPr txBox="1">
            <a:spLocks noChangeArrowheads="1"/>
          </p:cNvSpPr>
          <p:nvPr/>
        </p:nvSpPr>
        <p:spPr bwMode="auto">
          <a:xfrm>
            <a:off x="8112126" y="2349500"/>
            <a:ext cx="792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latin typeface="Comic Sans MS" panose="030F0702030302020204" pitchFamily="66" charset="0"/>
              </a:rPr>
              <a:t>-ve</a:t>
            </a:r>
          </a:p>
        </p:txBody>
      </p:sp>
      <p:sp>
        <p:nvSpPr>
          <p:cNvPr id="4106" name="Text Box 13">
            <a:extLst>
              <a:ext uri="{FF2B5EF4-FFF2-40B4-BE49-F238E27FC236}">
                <a16:creationId xmlns:a16="http://schemas.microsoft.com/office/drawing/2014/main" id="{4327BE3C-335C-4EA7-81EF-F3AFF4B17A73}"/>
              </a:ext>
            </a:extLst>
          </p:cNvPr>
          <p:cNvSpPr txBox="1">
            <a:spLocks noChangeArrowheads="1"/>
          </p:cNvSpPr>
          <p:nvPr/>
        </p:nvSpPr>
        <p:spPr bwMode="auto">
          <a:xfrm>
            <a:off x="3287714" y="5708650"/>
            <a:ext cx="6480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dirty="0"/>
              <a:t>Cells are typically 1.5V DC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Copy of Scope 0V">
            <a:extLst>
              <a:ext uri="{FF2B5EF4-FFF2-40B4-BE49-F238E27FC236}">
                <a16:creationId xmlns:a16="http://schemas.microsoft.com/office/drawing/2014/main" id="{D5400B6A-9BCA-4C82-B957-6D4C83451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6922" y="1419227"/>
            <a:ext cx="7339012"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6">
            <a:extLst>
              <a:ext uri="{FF2B5EF4-FFF2-40B4-BE49-F238E27FC236}">
                <a16:creationId xmlns:a16="http://schemas.microsoft.com/office/drawing/2014/main" id="{69CF8695-FE2C-4370-8A0B-8778EAE668B8}"/>
              </a:ext>
            </a:extLst>
          </p:cNvPr>
          <p:cNvSpPr>
            <a:spLocks noChangeArrowheads="1"/>
          </p:cNvSpPr>
          <p:nvPr/>
        </p:nvSpPr>
        <p:spPr bwMode="auto">
          <a:xfrm>
            <a:off x="4152901" y="3068639"/>
            <a:ext cx="1871663" cy="288925"/>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24" name="Line 7">
            <a:extLst>
              <a:ext uri="{FF2B5EF4-FFF2-40B4-BE49-F238E27FC236}">
                <a16:creationId xmlns:a16="http://schemas.microsoft.com/office/drawing/2014/main" id="{02420073-EF23-4555-AF21-60FD3CD29DF4}"/>
              </a:ext>
            </a:extLst>
          </p:cNvPr>
          <p:cNvSpPr>
            <a:spLocks noChangeShapeType="1"/>
          </p:cNvSpPr>
          <p:nvPr/>
        </p:nvSpPr>
        <p:spPr bwMode="auto">
          <a:xfrm>
            <a:off x="4151313" y="3141663"/>
            <a:ext cx="1873250" cy="0"/>
          </a:xfrm>
          <a:prstGeom prst="line">
            <a:avLst/>
          </a:prstGeom>
          <a:noFill/>
          <a:ln w="38100">
            <a:solidFill>
              <a:srgbClr val="00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25" name="Line 8">
            <a:extLst>
              <a:ext uri="{FF2B5EF4-FFF2-40B4-BE49-F238E27FC236}">
                <a16:creationId xmlns:a16="http://schemas.microsoft.com/office/drawing/2014/main" id="{D66E40DB-59E5-4037-AB6C-197DCBDEE0A4}"/>
              </a:ext>
            </a:extLst>
          </p:cNvPr>
          <p:cNvSpPr>
            <a:spLocks noChangeShapeType="1"/>
          </p:cNvSpPr>
          <p:nvPr/>
        </p:nvSpPr>
        <p:spPr bwMode="auto">
          <a:xfrm flipH="1">
            <a:off x="8183564" y="1196976"/>
            <a:ext cx="649287" cy="936625"/>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26" name="Text Box 9">
            <a:extLst>
              <a:ext uri="{FF2B5EF4-FFF2-40B4-BE49-F238E27FC236}">
                <a16:creationId xmlns:a16="http://schemas.microsoft.com/office/drawing/2014/main" id="{128E5CC1-AE97-423A-A829-5241C7001FB7}"/>
              </a:ext>
            </a:extLst>
          </p:cNvPr>
          <p:cNvSpPr txBox="1">
            <a:spLocks noChangeArrowheads="1"/>
          </p:cNvSpPr>
          <p:nvPr/>
        </p:nvSpPr>
        <p:spPr bwMode="auto">
          <a:xfrm>
            <a:off x="7896225" y="4048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5127" name="Text Box 11">
            <a:extLst>
              <a:ext uri="{FF2B5EF4-FFF2-40B4-BE49-F238E27FC236}">
                <a16:creationId xmlns:a16="http://schemas.microsoft.com/office/drawing/2014/main" id="{DAE7B498-9B59-4750-8528-A780CE9E136D}"/>
              </a:ext>
            </a:extLst>
          </p:cNvPr>
          <p:cNvSpPr txBox="1">
            <a:spLocks noChangeArrowheads="1"/>
          </p:cNvSpPr>
          <p:nvPr/>
        </p:nvSpPr>
        <p:spPr bwMode="auto">
          <a:xfrm>
            <a:off x="8040689" y="549275"/>
            <a:ext cx="19446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Time base ms/division</a:t>
            </a:r>
          </a:p>
        </p:txBody>
      </p:sp>
      <p:sp>
        <p:nvSpPr>
          <p:cNvPr id="5128" name="Line 12">
            <a:extLst>
              <a:ext uri="{FF2B5EF4-FFF2-40B4-BE49-F238E27FC236}">
                <a16:creationId xmlns:a16="http://schemas.microsoft.com/office/drawing/2014/main" id="{C6D5FFB1-09A4-4D16-AE7E-B6AC327665C6}"/>
              </a:ext>
            </a:extLst>
          </p:cNvPr>
          <p:cNvSpPr>
            <a:spLocks noChangeShapeType="1"/>
          </p:cNvSpPr>
          <p:nvPr/>
        </p:nvSpPr>
        <p:spPr bwMode="auto">
          <a:xfrm flipH="1" flipV="1">
            <a:off x="9480550" y="3716338"/>
            <a:ext cx="719138" cy="6477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29" name="Text Box 13">
            <a:extLst>
              <a:ext uri="{FF2B5EF4-FFF2-40B4-BE49-F238E27FC236}">
                <a16:creationId xmlns:a16="http://schemas.microsoft.com/office/drawing/2014/main" id="{701BB619-779B-414F-916C-68505274B7F3}"/>
              </a:ext>
            </a:extLst>
          </p:cNvPr>
          <p:cNvSpPr txBox="1">
            <a:spLocks noChangeArrowheads="1"/>
          </p:cNvSpPr>
          <p:nvPr/>
        </p:nvSpPr>
        <p:spPr bwMode="auto">
          <a:xfrm>
            <a:off x="9696450" y="4508501"/>
            <a:ext cx="971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Y axis</a:t>
            </a:r>
          </a:p>
          <a:p>
            <a:pPr eaLnBrk="1" hangingPunct="1">
              <a:spcBef>
                <a:spcPct val="50000"/>
              </a:spcBef>
            </a:pPr>
            <a:r>
              <a:rPr lang="en-GB" altLang="en-US" b="1"/>
              <a:t>V/div</a:t>
            </a:r>
          </a:p>
        </p:txBody>
      </p:sp>
      <p:sp>
        <p:nvSpPr>
          <p:cNvPr id="5130" name="Line 14">
            <a:extLst>
              <a:ext uri="{FF2B5EF4-FFF2-40B4-BE49-F238E27FC236}">
                <a16:creationId xmlns:a16="http://schemas.microsoft.com/office/drawing/2014/main" id="{65FE0035-BE74-49D9-A53E-096179E63E30}"/>
              </a:ext>
            </a:extLst>
          </p:cNvPr>
          <p:cNvSpPr>
            <a:spLocks noChangeShapeType="1"/>
          </p:cNvSpPr>
          <p:nvPr/>
        </p:nvSpPr>
        <p:spPr bwMode="auto">
          <a:xfrm>
            <a:off x="4943475" y="1052514"/>
            <a:ext cx="2592388" cy="2592387"/>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31" name="Text Box 15">
            <a:extLst>
              <a:ext uri="{FF2B5EF4-FFF2-40B4-BE49-F238E27FC236}">
                <a16:creationId xmlns:a16="http://schemas.microsoft.com/office/drawing/2014/main" id="{F8912F1E-FF2F-4545-B226-81B33BBBB5EF}"/>
              </a:ext>
            </a:extLst>
          </p:cNvPr>
          <p:cNvSpPr txBox="1">
            <a:spLocks noChangeArrowheads="1"/>
          </p:cNvSpPr>
          <p:nvPr/>
        </p:nvSpPr>
        <p:spPr bwMode="auto">
          <a:xfrm>
            <a:off x="4727575" y="692151"/>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AC/DC switch</a:t>
            </a:r>
          </a:p>
        </p:txBody>
      </p:sp>
      <p:sp>
        <p:nvSpPr>
          <p:cNvPr id="5132" name="Text Box 16">
            <a:extLst>
              <a:ext uri="{FF2B5EF4-FFF2-40B4-BE49-F238E27FC236}">
                <a16:creationId xmlns:a16="http://schemas.microsoft.com/office/drawing/2014/main" id="{DE3D100D-FE7D-4B0D-BD9C-D5D5DDDEC8E9}"/>
              </a:ext>
            </a:extLst>
          </p:cNvPr>
          <p:cNvSpPr txBox="1">
            <a:spLocks noChangeArrowheads="1"/>
          </p:cNvSpPr>
          <p:nvPr/>
        </p:nvSpPr>
        <p:spPr bwMode="auto">
          <a:xfrm>
            <a:off x="3790951" y="2997201"/>
            <a:ext cx="504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0V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45A13-8C9F-464B-BEE5-00F1E5A1402D}"/>
              </a:ext>
            </a:extLst>
          </p:cNvPr>
          <p:cNvSpPr>
            <a:spLocks noGrp="1"/>
          </p:cNvSpPr>
          <p:nvPr>
            <p:ph type="title"/>
          </p:nvPr>
        </p:nvSpPr>
        <p:spPr>
          <a:xfrm>
            <a:off x="457200" y="868280"/>
            <a:ext cx="3390645" cy="3363597"/>
          </a:xfrm>
        </p:spPr>
        <p:txBody>
          <a:bodyPr>
            <a:normAutofit/>
          </a:bodyPr>
          <a:lstStyle/>
          <a:p>
            <a:pPr algn="r"/>
            <a:r>
              <a:rPr lang="en-GB" sz="3200" dirty="0">
                <a:solidFill>
                  <a:schemeClr val="bg1"/>
                </a:solidFill>
              </a:rPr>
              <a:t>Outcomes</a:t>
            </a:r>
          </a:p>
        </p:txBody>
      </p:sp>
      <p:graphicFrame>
        <p:nvGraphicFramePr>
          <p:cNvPr id="4" name="Content Placeholder 3">
            <a:extLst>
              <a:ext uri="{FF2B5EF4-FFF2-40B4-BE49-F238E27FC236}">
                <a16:creationId xmlns:a16="http://schemas.microsoft.com/office/drawing/2014/main" id="{071F6FAF-F8EB-465A-AB03-C332D77B6715}"/>
              </a:ext>
            </a:extLst>
          </p:cNvPr>
          <p:cNvGraphicFramePr>
            <a:graphicFrameLocks noGrp="1"/>
          </p:cNvGraphicFramePr>
          <p:nvPr>
            <p:ph idx="1"/>
            <p:extLst>
              <p:ext uri="{D42A27DB-BD31-4B8C-83A1-F6EECF244321}">
                <p14:modId xmlns:p14="http://schemas.microsoft.com/office/powerpoint/2010/main" val="1303401146"/>
              </p:ext>
            </p:extLst>
          </p:nvPr>
        </p:nvGraphicFramePr>
        <p:xfrm>
          <a:off x="4422999" y="103173"/>
          <a:ext cx="7383837" cy="6651652"/>
        </p:xfrm>
        <a:graphic>
          <a:graphicData uri="http://schemas.openxmlformats.org/drawingml/2006/table">
            <a:tbl>
              <a:tblPr firstRow="1" firstCol="1" bandRow="1">
                <a:tableStyleId>{5C22544A-7EE6-4342-B048-85BDC9FD1C3A}</a:tableStyleId>
              </a:tblPr>
              <a:tblGrid>
                <a:gridCol w="1178072">
                  <a:extLst>
                    <a:ext uri="{9D8B030D-6E8A-4147-A177-3AD203B41FA5}">
                      <a16:colId xmlns:a16="http://schemas.microsoft.com/office/drawing/2014/main" val="1588223257"/>
                    </a:ext>
                  </a:extLst>
                </a:gridCol>
                <a:gridCol w="6205765">
                  <a:extLst>
                    <a:ext uri="{9D8B030D-6E8A-4147-A177-3AD203B41FA5}">
                      <a16:colId xmlns:a16="http://schemas.microsoft.com/office/drawing/2014/main" val="4115491324"/>
                    </a:ext>
                  </a:extLst>
                </a:gridCol>
              </a:tblGrid>
              <a:tr h="512532">
                <a:tc gridSpan="2">
                  <a:txBody>
                    <a:bodyPr/>
                    <a:lstStyle/>
                    <a:p>
                      <a:pPr algn="l">
                        <a:lnSpc>
                          <a:spcPct val="115000"/>
                        </a:lnSpc>
                        <a:spcBef>
                          <a:spcPts val="600"/>
                        </a:spcBef>
                        <a:spcAft>
                          <a:spcPts val="1000"/>
                        </a:spcAft>
                      </a:pPr>
                      <a:r>
                        <a:rPr lang="en-GB" sz="2400">
                          <a:effectLst/>
                        </a:rPr>
                        <a:t>Potential Difference (Voltage)</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hMerge="1">
                  <a:txBody>
                    <a:bodyPr/>
                    <a:lstStyle/>
                    <a:p>
                      <a:endParaRPr lang="en-GB"/>
                    </a:p>
                  </a:txBody>
                  <a:tcPr/>
                </a:tc>
                <a:extLst>
                  <a:ext uri="{0D108BD9-81ED-4DB2-BD59-A6C34878D82A}">
                    <a16:rowId xmlns:a16="http://schemas.microsoft.com/office/drawing/2014/main" val="1964638556"/>
                  </a:ext>
                </a:extLst>
              </a:tr>
              <a:tr h="746767">
                <a:tc>
                  <a:txBody>
                    <a:bodyPr/>
                    <a:lstStyle/>
                    <a:p>
                      <a:pPr algn="ctr">
                        <a:lnSpc>
                          <a:spcPct val="115000"/>
                        </a:lnSpc>
                        <a:spcAft>
                          <a:spcPts val="1000"/>
                        </a:spcAft>
                      </a:pPr>
                      <a:r>
                        <a:rPr lang="en-GB" sz="2400">
                          <a:effectLst/>
                        </a:rPr>
                        <a:t>10.1</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know that a charged particle experiences a force in an electric field</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2556211902"/>
                  </a:ext>
                </a:extLst>
              </a:tr>
              <a:tr h="746767">
                <a:tc>
                  <a:txBody>
                    <a:bodyPr/>
                    <a:lstStyle/>
                    <a:p>
                      <a:pPr algn="ctr">
                        <a:lnSpc>
                          <a:spcPct val="115000"/>
                        </a:lnSpc>
                        <a:spcAft>
                          <a:spcPts val="1000"/>
                        </a:spcAft>
                      </a:pPr>
                      <a:r>
                        <a:rPr lang="en-GB" sz="2400">
                          <a:effectLst/>
                        </a:rPr>
                        <a:t>10.2</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can describe the effect of electric fields on a charged particle</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2847299131"/>
                  </a:ext>
                </a:extLst>
              </a:tr>
              <a:tr h="746767">
                <a:tc>
                  <a:txBody>
                    <a:bodyPr/>
                    <a:lstStyle/>
                    <a:p>
                      <a:pPr algn="ctr">
                        <a:lnSpc>
                          <a:spcPct val="115000"/>
                        </a:lnSpc>
                        <a:spcAft>
                          <a:spcPts val="1000"/>
                        </a:spcAft>
                      </a:pPr>
                      <a:r>
                        <a:rPr lang="en-GB" sz="2400">
                          <a:effectLst/>
                        </a:rPr>
                        <a:t>10.3</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know the path a charged particle takes between two oppositely charged parallel plate</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4141622565"/>
                  </a:ext>
                </a:extLst>
              </a:tr>
              <a:tr h="746767">
                <a:tc>
                  <a:txBody>
                    <a:bodyPr/>
                    <a:lstStyle/>
                    <a:p>
                      <a:pPr algn="ctr">
                        <a:lnSpc>
                          <a:spcPct val="115000"/>
                        </a:lnSpc>
                        <a:spcAft>
                          <a:spcPts val="1000"/>
                        </a:spcAft>
                      </a:pPr>
                      <a:r>
                        <a:rPr lang="en-GB" sz="2400">
                          <a:effectLst/>
                        </a:rPr>
                        <a:t>10.4</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know the path a charged particle takes near a single point charge</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3344786618"/>
                  </a:ext>
                </a:extLst>
              </a:tr>
              <a:tr h="746767">
                <a:tc>
                  <a:txBody>
                    <a:bodyPr/>
                    <a:lstStyle/>
                    <a:p>
                      <a:pPr algn="ctr">
                        <a:lnSpc>
                          <a:spcPct val="115000"/>
                        </a:lnSpc>
                        <a:spcAft>
                          <a:spcPts val="1000"/>
                        </a:spcAft>
                      </a:pPr>
                      <a:r>
                        <a:rPr lang="en-GB" sz="2400">
                          <a:effectLst/>
                        </a:rPr>
                        <a:t>10.5</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know the path a charged particle takes between two oppositely charged points</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1279010568"/>
                  </a:ext>
                </a:extLst>
              </a:tr>
              <a:tr h="746767">
                <a:tc>
                  <a:txBody>
                    <a:bodyPr/>
                    <a:lstStyle/>
                    <a:p>
                      <a:pPr algn="ctr">
                        <a:lnSpc>
                          <a:spcPct val="115000"/>
                        </a:lnSpc>
                        <a:spcAft>
                          <a:spcPts val="1000"/>
                        </a:spcAft>
                      </a:pPr>
                      <a:r>
                        <a:rPr lang="en-GB" sz="2400">
                          <a:effectLst/>
                        </a:rPr>
                        <a:t>10.6</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a:effectLst/>
                        </a:rPr>
                        <a:t>I know the path a charged particle takes between two like charged points</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3353104172"/>
                  </a:ext>
                </a:extLst>
              </a:tr>
              <a:tr h="1131217">
                <a:tc>
                  <a:txBody>
                    <a:bodyPr/>
                    <a:lstStyle/>
                    <a:p>
                      <a:pPr algn="ctr">
                        <a:lnSpc>
                          <a:spcPct val="115000"/>
                        </a:lnSpc>
                        <a:spcAft>
                          <a:spcPts val="1000"/>
                        </a:spcAft>
                      </a:pPr>
                      <a:r>
                        <a:rPr lang="en-GB" sz="2400">
                          <a:effectLst/>
                        </a:rPr>
                        <a:t>10.7</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tc>
                  <a:txBody>
                    <a:bodyPr/>
                    <a:lstStyle/>
                    <a:p>
                      <a:pPr algn="just">
                        <a:lnSpc>
                          <a:spcPct val="115000"/>
                        </a:lnSpc>
                        <a:spcAft>
                          <a:spcPts val="1000"/>
                        </a:spcAft>
                      </a:pPr>
                      <a:r>
                        <a:rPr lang="en-GB" sz="2400" dirty="0">
                          <a:effectLst/>
                        </a:rPr>
                        <a:t>I can define the potential difference (voltage) of the supply as a measure of the energy given to the charge carriers in a circuit.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98272" marR="98272" marT="0" marB="0" anchor="ctr"/>
                </a:tc>
                <a:extLst>
                  <a:ext uri="{0D108BD9-81ED-4DB2-BD59-A6C34878D82A}">
                    <a16:rowId xmlns:a16="http://schemas.microsoft.com/office/drawing/2014/main" val="3275738493"/>
                  </a:ext>
                </a:extLst>
              </a:tr>
            </a:tbl>
          </a:graphicData>
        </a:graphic>
      </p:graphicFrame>
    </p:spTree>
    <p:extLst>
      <p:ext uri="{BB962C8B-B14F-4D97-AF65-F5344CB8AC3E}">
        <p14:creationId xmlns:p14="http://schemas.microsoft.com/office/powerpoint/2010/main" val="260332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3BA1E52B-468D-488B-835E-2ECA767CE823}"/>
              </a:ext>
            </a:extLst>
          </p:cNvPr>
          <p:cNvSpPr>
            <a:spLocks noGrp="1" noChangeArrowheads="1"/>
          </p:cNvSpPr>
          <p:nvPr>
            <p:ph type="title"/>
          </p:nvPr>
        </p:nvSpPr>
        <p:spPr>
          <a:xfrm>
            <a:off x="1371600" y="795528"/>
            <a:ext cx="10241280" cy="133160"/>
          </a:xfrm>
        </p:spPr>
        <p:txBody>
          <a:bodyPr>
            <a:normAutofit fontScale="90000"/>
          </a:bodyPr>
          <a:lstStyle/>
          <a:p>
            <a:pPr eaLnBrk="1" hangingPunct="1"/>
            <a:r>
              <a:rPr lang="en-GB" altLang="en-US" dirty="0"/>
              <a:t>Direct Current</a:t>
            </a:r>
          </a:p>
        </p:txBody>
      </p:sp>
      <p:pic>
        <p:nvPicPr>
          <p:cNvPr id="6147" name="Picture 4" descr="DC -ve">
            <a:extLst>
              <a:ext uri="{FF2B5EF4-FFF2-40B4-BE49-F238E27FC236}">
                <a16:creationId xmlns:a16="http://schemas.microsoft.com/office/drawing/2014/main" id="{64978F1E-F888-4B32-A90A-CF84BBA72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801" y="2838450"/>
            <a:ext cx="3706813"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6">
            <a:extLst>
              <a:ext uri="{FF2B5EF4-FFF2-40B4-BE49-F238E27FC236}">
                <a16:creationId xmlns:a16="http://schemas.microsoft.com/office/drawing/2014/main" id="{209AE55E-2188-40D4-84B2-BC0977AB3297}"/>
              </a:ext>
            </a:extLst>
          </p:cNvPr>
          <p:cNvSpPr txBox="1">
            <a:spLocks noChangeArrowheads="1"/>
          </p:cNvSpPr>
          <p:nvPr/>
        </p:nvSpPr>
        <p:spPr bwMode="auto">
          <a:xfrm>
            <a:off x="7248525" y="5734051"/>
            <a:ext cx="3024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000"/>
              <a:t>Connections reversed</a:t>
            </a:r>
          </a:p>
        </p:txBody>
      </p:sp>
      <p:pic>
        <p:nvPicPr>
          <p:cNvPr id="6149" name="Picture 7" descr="DC +ve">
            <a:extLst>
              <a:ext uri="{FF2B5EF4-FFF2-40B4-BE49-F238E27FC236}">
                <a16:creationId xmlns:a16="http://schemas.microsoft.com/office/drawing/2014/main" id="{482CA138-AB31-44FC-9CEB-B6D145FFB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2828925"/>
            <a:ext cx="3960812"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0">
            <a:extLst>
              <a:ext uri="{FF2B5EF4-FFF2-40B4-BE49-F238E27FC236}">
                <a16:creationId xmlns:a16="http://schemas.microsoft.com/office/drawing/2014/main" id="{232EDBAE-E03F-48D4-B1D2-35F43D2F9CFF}"/>
              </a:ext>
            </a:extLst>
          </p:cNvPr>
          <p:cNvSpPr txBox="1">
            <a:spLocks noChangeArrowheads="1"/>
          </p:cNvSpPr>
          <p:nvPr/>
        </p:nvSpPr>
        <p:spPr bwMode="auto">
          <a:xfrm>
            <a:off x="2063750" y="5805489"/>
            <a:ext cx="3671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000"/>
              <a:t>Y input positive </a:t>
            </a:r>
          </a:p>
        </p:txBody>
      </p:sp>
      <p:sp>
        <p:nvSpPr>
          <p:cNvPr id="6153" name="Line 11">
            <a:extLst>
              <a:ext uri="{FF2B5EF4-FFF2-40B4-BE49-F238E27FC236}">
                <a16:creationId xmlns:a16="http://schemas.microsoft.com/office/drawing/2014/main" id="{9D49E6A6-5510-4BFE-AD9E-376B64DEEF28}"/>
              </a:ext>
            </a:extLst>
          </p:cNvPr>
          <p:cNvSpPr>
            <a:spLocks noChangeShapeType="1"/>
          </p:cNvSpPr>
          <p:nvPr/>
        </p:nvSpPr>
        <p:spPr bwMode="auto">
          <a:xfrm flipV="1">
            <a:off x="4008438" y="4797426"/>
            <a:ext cx="647700" cy="1223963"/>
          </a:xfrm>
          <a:prstGeom prst="line">
            <a:avLst/>
          </a:prstGeom>
          <a:noFill/>
          <a:ln w="28575">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54" name="Line 12">
            <a:extLst>
              <a:ext uri="{FF2B5EF4-FFF2-40B4-BE49-F238E27FC236}">
                <a16:creationId xmlns:a16="http://schemas.microsoft.com/office/drawing/2014/main" id="{E9C86CBE-826D-40AD-B377-CDF5F7FB261F}"/>
              </a:ext>
            </a:extLst>
          </p:cNvPr>
          <p:cNvSpPr>
            <a:spLocks noChangeShapeType="1"/>
          </p:cNvSpPr>
          <p:nvPr/>
        </p:nvSpPr>
        <p:spPr bwMode="auto">
          <a:xfrm>
            <a:off x="3000375" y="3860801"/>
            <a:ext cx="935038" cy="73025"/>
          </a:xfrm>
          <a:prstGeom prst="line">
            <a:avLst/>
          </a:prstGeom>
          <a:noFill/>
          <a:ln w="9525">
            <a:solidFill>
              <a:srgbClr val="00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55" name="Line 13">
            <a:extLst>
              <a:ext uri="{FF2B5EF4-FFF2-40B4-BE49-F238E27FC236}">
                <a16:creationId xmlns:a16="http://schemas.microsoft.com/office/drawing/2014/main" id="{61E7C5F9-48E4-49D4-8E78-8B53585EC40C}"/>
              </a:ext>
            </a:extLst>
          </p:cNvPr>
          <p:cNvSpPr>
            <a:spLocks noChangeShapeType="1"/>
          </p:cNvSpPr>
          <p:nvPr/>
        </p:nvSpPr>
        <p:spPr bwMode="auto">
          <a:xfrm>
            <a:off x="7391400" y="3716339"/>
            <a:ext cx="935038" cy="73025"/>
          </a:xfrm>
          <a:prstGeom prst="line">
            <a:avLst/>
          </a:prstGeom>
          <a:noFill/>
          <a:ln w="9525">
            <a:solidFill>
              <a:srgbClr val="00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56" name="Line 14">
            <a:extLst>
              <a:ext uri="{FF2B5EF4-FFF2-40B4-BE49-F238E27FC236}">
                <a16:creationId xmlns:a16="http://schemas.microsoft.com/office/drawing/2014/main" id="{518DB54F-0358-4557-B580-75558C54D8A9}"/>
              </a:ext>
            </a:extLst>
          </p:cNvPr>
          <p:cNvSpPr>
            <a:spLocks noChangeShapeType="1"/>
          </p:cNvSpPr>
          <p:nvPr/>
        </p:nvSpPr>
        <p:spPr bwMode="auto">
          <a:xfrm flipH="1">
            <a:off x="3503613" y="1844675"/>
            <a:ext cx="863600" cy="172878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highlight>
                <a:srgbClr val="FF0000"/>
              </a:highlight>
            </a:endParaRPr>
          </a:p>
        </p:txBody>
      </p:sp>
      <p:sp>
        <p:nvSpPr>
          <p:cNvPr id="6157" name="Text Box 15">
            <a:extLst>
              <a:ext uri="{FF2B5EF4-FFF2-40B4-BE49-F238E27FC236}">
                <a16:creationId xmlns:a16="http://schemas.microsoft.com/office/drawing/2014/main" id="{B4921461-3DE7-4285-8BD2-5662442D805B}"/>
              </a:ext>
            </a:extLst>
          </p:cNvPr>
          <p:cNvSpPr txBox="1">
            <a:spLocks noChangeArrowheads="1"/>
          </p:cNvSpPr>
          <p:nvPr/>
        </p:nvSpPr>
        <p:spPr bwMode="auto">
          <a:xfrm>
            <a:off x="3719514" y="1557338"/>
            <a:ext cx="7191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+ 6V</a:t>
            </a:r>
          </a:p>
        </p:txBody>
      </p:sp>
      <p:sp>
        <p:nvSpPr>
          <p:cNvPr id="6158" name="Text Box 17">
            <a:extLst>
              <a:ext uri="{FF2B5EF4-FFF2-40B4-BE49-F238E27FC236}">
                <a16:creationId xmlns:a16="http://schemas.microsoft.com/office/drawing/2014/main" id="{7529C131-646A-4B03-B949-9A94B8B86415}"/>
              </a:ext>
            </a:extLst>
          </p:cNvPr>
          <p:cNvSpPr txBox="1">
            <a:spLocks noChangeArrowheads="1"/>
          </p:cNvSpPr>
          <p:nvPr/>
        </p:nvSpPr>
        <p:spPr bwMode="auto">
          <a:xfrm>
            <a:off x="9480550" y="1700213"/>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- 6V</a:t>
            </a:r>
          </a:p>
        </p:txBody>
      </p:sp>
      <p:pic>
        <p:nvPicPr>
          <p:cNvPr id="6159" name="Picture 18" descr="Rechargeable alkaline electric battery">
            <a:extLst>
              <a:ext uri="{FF2B5EF4-FFF2-40B4-BE49-F238E27FC236}">
                <a16:creationId xmlns:a16="http://schemas.microsoft.com/office/drawing/2014/main" id="{DB7F9C1B-8A68-4503-AA28-D2A8C137E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6589" y="1268413"/>
            <a:ext cx="81597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0" name="Line 19">
            <a:extLst>
              <a:ext uri="{FF2B5EF4-FFF2-40B4-BE49-F238E27FC236}">
                <a16:creationId xmlns:a16="http://schemas.microsoft.com/office/drawing/2014/main" id="{95C8BE17-1AE2-4A70-9F19-BD05F62F1508}"/>
              </a:ext>
            </a:extLst>
          </p:cNvPr>
          <p:cNvSpPr>
            <a:spLocks noChangeShapeType="1"/>
          </p:cNvSpPr>
          <p:nvPr/>
        </p:nvSpPr>
        <p:spPr bwMode="auto">
          <a:xfrm>
            <a:off x="8688389" y="1484314"/>
            <a:ext cx="1368425" cy="730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61" name="Line 20">
            <a:extLst>
              <a:ext uri="{FF2B5EF4-FFF2-40B4-BE49-F238E27FC236}">
                <a16:creationId xmlns:a16="http://schemas.microsoft.com/office/drawing/2014/main" id="{234B0B3E-D15C-41C0-8380-ADFFFD93BEE2}"/>
              </a:ext>
            </a:extLst>
          </p:cNvPr>
          <p:cNvSpPr>
            <a:spLocks noChangeShapeType="1"/>
          </p:cNvSpPr>
          <p:nvPr/>
        </p:nvSpPr>
        <p:spPr bwMode="auto">
          <a:xfrm>
            <a:off x="8616951" y="2349500"/>
            <a:ext cx="1223963"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6162" name="Picture 21" descr="Rechargeable alkaline electric battery">
            <a:extLst>
              <a:ext uri="{FF2B5EF4-FFF2-40B4-BE49-F238E27FC236}">
                <a16:creationId xmlns:a16="http://schemas.microsoft.com/office/drawing/2014/main" id="{3EE748E0-A118-47F7-9F5D-0395A65DCE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4" y="1125538"/>
            <a:ext cx="81597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Line 22">
            <a:extLst>
              <a:ext uri="{FF2B5EF4-FFF2-40B4-BE49-F238E27FC236}">
                <a16:creationId xmlns:a16="http://schemas.microsoft.com/office/drawing/2014/main" id="{1274A6A2-CDB8-4635-8FBA-45D5C49BC3A4}"/>
              </a:ext>
            </a:extLst>
          </p:cNvPr>
          <p:cNvSpPr>
            <a:spLocks noChangeShapeType="1"/>
          </p:cNvSpPr>
          <p:nvPr/>
        </p:nvSpPr>
        <p:spPr bwMode="auto">
          <a:xfrm>
            <a:off x="2855913" y="1341438"/>
            <a:ext cx="122396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64" name="Line 23">
            <a:extLst>
              <a:ext uri="{FF2B5EF4-FFF2-40B4-BE49-F238E27FC236}">
                <a16:creationId xmlns:a16="http://schemas.microsoft.com/office/drawing/2014/main" id="{68E39B5F-F058-4EB7-A99A-4B42E072A6CE}"/>
              </a:ext>
            </a:extLst>
          </p:cNvPr>
          <p:cNvSpPr>
            <a:spLocks noChangeShapeType="1"/>
          </p:cNvSpPr>
          <p:nvPr/>
        </p:nvSpPr>
        <p:spPr bwMode="auto">
          <a:xfrm>
            <a:off x="2782889" y="2133601"/>
            <a:ext cx="1368425" cy="730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65" name="Line 24">
            <a:extLst>
              <a:ext uri="{FF2B5EF4-FFF2-40B4-BE49-F238E27FC236}">
                <a16:creationId xmlns:a16="http://schemas.microsoft.com/office/drawing/2014/main" id="{521653FF-7742-4C57-AB96-3A115388F980}"/>
              </a:ext>
            </a:extLst>
          </p:cNvPr>
          <p:cNvSpPr>
            <a:spLocks noChangeShapeType="1"/>
          </p:cNvSpPr>
          <p:nvPr/>
        </p:nvSpPr>
        <p:spPr bwMode="auto">
          <a:xfrm flipH="1">
            <a:off x="8040689" y="2060575"/>
            <a:ext cx="1800225" cy="194468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FC7C7FA8-469E-40E1-A7A2-02EB411422F8}"/>
              </a:ext>
            </a:extLst>
          </p:cNvPr>
          <p:cNvSpPr>
            <a:spLocks noGrp="1" noChangeArrowheads="1"/>
          </p:cNvSpPr>
          <p:nvPr>
            <p:ph type="title"/>
          </p:nvPr>
        </p:nvSpPr>
        <p:spPr>
          <a:xfrm>
            <a:off x="1371600" y="795528"/>
            <a:ext cx="10241280" cy="310461"/>
          </a:xfrm>
        </p:spPr>
        <p:txBody>
          <a:bodyPr>
            <a:normAutofit fontScale="90000"/>
          </a:bodyPr>
          <a:lstStyle/>
          <a:p>
            <a:pPr eaLnBrk="1" hangingPunct="1"/>
            <a:r>
              <a:rPr lang="en-GB" altLang="en-US" dirty="0"/>
              <a:t>Alternating Current  </a:t>
            </a:r>
          </a:p>
        </p:txBody>
      </p:sp>
      <p:sp>
        <p:nvSpPr>
          <p:cNvPr id="7172" name="Text Box 6">
            <a:extLst>
              <a:ext uri="{FF2B5EF4-FFF2-40B4-BE49-F238E27FC236}">
                <a16:creationId xmlns:a16="http://schemas.microsoft.com/office/drawing/2014/main" id="{911E59C1-B484-4510-BC10-D77123FF5842}"/>
              </a:ext>
            </a:extLst>
          </p:cNvPr>
          <p:cNvSpPr txBox="1">
            <a:spLocks noChangeArrowheads="1"/>
          </p:cNvSpPr>
          <p:nvPr/>
        </p:nvSpPr>
        <p:spPr bwMode="auto">
          <a:xfrm>
            <a:off x="1774825" y="5734050"/>
            <a:ext cx="8642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b="1" dirty="0"/>
              <a:t>The mains supplies 230V AC (Alternating Current) 50Hz</a:t>
            </a:r>
          </a:p>
        </p:txBody>
      </p:sp>
      <p:pic>
        <p:nvPicPr>
          <p:cNvPr id="3" name="Picture 2" descr="A picture containing indoor&#10;&#10;Description automatically generated">
            <a:extLst>
              <a:ext uri="{FF2B5EF4-FFF2-40B4-BE49-F238E27FC236}">
                <a16:creationId xmlns:a16="http://schemas.microsoft.com/office/drawing/2014/main" id="{EBD0E0C6-D201-4C7B-B3E6-385153F8E2D0}"/>
              </a:ext>
            </a:extLst>
          </p:cNvPr>
          <p:cNvPicPr>
            <a:picLocks noChangeAspect="1"/>
          </p:cNvPicPr>
          <p:nvPr/>
        </p:nvPicPr>
        <p:blipFill rotWithShape="1">
          <a:blip r:embed="rId2">
            <a:extLst>
              <a:ext uri="{28A0092B-C50C-407E-A947-70E740481C1C}">
                <a14:useLocalDpi xmlns:a14="http://schemas.microsoft.com/office/drawing/2010/main" val="0"/>
              </a:ext>
            </a:extLst>
          </a:blip>
          <a:srcRect t="23891"/>
          <a:stretch/>
        </p:blipFill>
        <p:spPr>
          <a:xfrm>
            <a:off x="3065417" y="1628503"/>
            <a:ext cx="5719489" cy="38743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AC 1">
            <a:extLst>
              <a:ext uri="{FF2B5EF4-FFF2-40B4-BE49-F238E27FC236}">
                <a16:creationId xmlns:a16="http://schemas.microsoft.com/office/drawing/2014/main" id="{F85A66E2-867C-43F6-B830-EA2506CBF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1773239"/>
            <a:ext cx="3960813"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5" descr="AC2">
            <a:extLst>
              <a:ext uri="{FF2B5EF4-FFF2-40B4-BE49-F238E27FC236}">
                <a16:creationId xmlns:a16="http://schemas.microsoft.com/office/drawing/2014/main" id="{1FF3F4D5-9630-4130-89EC-563592B9D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363" y="1766889"/>
            <a:ext cx="3960812"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6">
            <a:extLst>
              <a:ext uri="{FF2B5EF4-FFF2-40B4-BE49-F238E27FC236}">
                <a16:creationId xmlns:a16="http://schemas.microsoft.com/office/drawing/2014/main" id="{A0187DCF-5BBB-4E3E-90CA-AAFCAEDB1064}"/>
              </a:ext>
            </a:extLst>
          </p:cNvPr>
          <p:cNvSpPr txBox="1">
            <a:spLocks noChangeArrowheads="1"/>
          </p:cNvSpPr>
          <p:nvPr/>
        </p:nvSpPr>
        <p:spPr bwMode="auto">
          <a:xfrm>
            <a:off x="1786620" y="5290186"/>
            <a:ext cx="8719229"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dirty="0"/>
              <a:t>Mains current cycles from positive to negative many times per second (50Hz)</a:t>
            </a:r>
          </a:p>
          <a:p>
            <a:pPr eaLnBrk="1" hangingPunct="1">
              <a:spcBef>
                <a:spcPct val="50000"/>
              </a:spcBef>
            </a:pPr>
            <a:r>
              <a:rPr lang="en-GB" altLang="en-US" b="1" dirty="0"/>
              <a:t>Signal pattern is the same independent of how the leads are connected</a:t>
            </a:r>
          </a:p>
        </p:txBody>
      </p:sp>
      <p:sp>
        <p:nvSpPr>
          <p:cNvPr id="8197" name="Rectangle 7">
            <a:extLst>
              <a:ext uri="{FF2B5EF4-FFF2-40B4-BE49-F238E27FC236}">
                <a16:creationId xmlns:a16="http://schemas.microsoft.com/office/drawing/2014/main" id="{678AC82F-37F1-45BD-A2C9-20D3E32EB004}"/>
              </a:ext>
            </a:extLst>
          </p:cNvPr>
          <p:cNvSpPr>
            <a:spLocks noGrp="1" noChangeArrowheads="1"/>
          </p:cNvSpPr>
          <p:nvPr>
            <p:ph type="title"/>
          </p:nvPr>
        </p:nvSpPr>
        <p:spPr>
          <a:xfrm>
            <a:off x="1441268" y="178435"/>
            <a:ext cx="10241280" cy="1234440"/>
          </a:xfrm>
        </p:spPr>
        <p:txBody>
          <a:bodyPr/>
          <a:lstStyle/>
          <a:p>
            <a:pPr eaLnBrk="1" hangingPunct="1"/>
            <a:r>
              <a:rPr lang="en-GB" altLang="en-US" dirty="0"/>
              <a:t>Alternating Current </a:t>
            </a:r>
          </a:p>
        </p:txBody>
      </p:sp>
      <p:sp>
        <p:nvSpPr>
          <p:cNvPr id="8198" name="Rectangle 8">
            <a:extLst>
              <a:ext uri="{FF2B5EF4-FFF2-40B4-BE49-F238E27FC236}">
                <a16:creationId xmlns:a16="http://schemas.microsoft.com/office/drawing/2014/main" id="{2D96BCDE-A14C-4537-99A1-F2E4B2AF0406}"/>
              </a:ext>
            </a:extLst>
          </p:cNvPr>
          <p:cNvSpPr>
            <a:spLocks noChangeArrowheads="1"/>
          </p:cNvSpPr>
          <p:nvPr/>
        </p:nvSpPr>
        <p:spPr bwMode="auto">
          <a:xfrm>
            <a:off x="1992314" y="1412875"/>
            <a:ext cx="4306887" cy="431800"/>
          </a:xfrm>
          <a:prstGeom prst="rect">
            <a:avLst/>
          </a:prstGeom>
          <a:solidFill>
            <a:schemeClr val="bg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199" name="Rectangle 9">
            <a:extLst>
              <a:ext uri="{FF2B5EF4-FFF2-40B4-BE49-F238E27FC236}">
                <a16:creationId xmlns:a16="http://schemas.microsoft.com/office/drawing/2014/main" id="{6018CC26-4099-44BE-91BC-5A5B450735B4}"/>
              </a:ext>
            </a:extLst>
          </p:cNvPr>
          <p:cNvSpPr>
            <a:spLocks noChangeArrowheads="1"/>
          </p:cNvSpPr>
          <p:nvPr/>
        </p:nvSpPr>
        <p:spPr bwMode="auto">
          <a:xfrm>
            <a:off x="6456363" y="1412875"/>
            <a:ext cx="4032250" cy="431800"/>
          </a:xfrm>
          <a:prstGeom prst="rect">
            <a:avLst/>
          </a:prstGeom>
          <a:solidFill>
            <a:schemeClr val="bg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Copy of DSC00930">
            <a:extLst>
              <a:ext uri="{FF2B5EF4-FFF2-40B4-BE49-F238E27FC236}">
                <a16:creationId xmlns:a16="http://schemas.microsoft.com/office/drawing/2014/main" id="{2667C60D-DFB9-44E0-9A41-EFB659A91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1082675"/>
            <a:ext cx="6048375"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19" name="Group 14">
            <a:extLst>
              <a:ext uri="{FF2B5EF4-FFF2-40B4-BE49-F238E27FC236}">
                <a16:creationId xmlns:a16="http://schemas.microsoft.com/office/drawing/2014/main" id="{7EF7A0C0-0F42-41F5-B9CB-3A039C247524}"/>
              </a:ext>
            </a:extLst>
          </p:cNvPr>
          <p:cNvGrpSpPr>
            <a:grpSpLocks/>
          </p:cNvGrpSpPr>
          <p:nvPr/>
        </p:nvGrpSpPr>
        <p:grpSpPr bwMode="auto">
          <a:xfrm>
            <a:off x="5591176" y="1773238"/>
            <a:ext cx="4608513" cy="792162"/>
            <a:chOff x="2562" y="1117"/>
            <a:chExt cx="2903" cy="499"/>
          </a:xfrm>
        </p:grpSpPr>
        <p:sp>
          <p:nvSpPr>
            <p:cNvPr id="9225" name="Line 5">
              <a:extLst>
                <a:ext uri="{FF2B5EF4-FFF2-40B4-BE49-F238E27FC236}">
                  <a16:creationId xmlns:a16="http://schemas.microsoft.com/office/drawing/2014/main" id="{47A51766-EF5D-4C47-AFDB-50CDFF8876A5}"/>
                </a:ext>
              </a:extLst>
            </p:cNvPr>
            <p:cNvSpPr>
              <a:spLocks noChangeShapeType="1"/>
            </p:cNvSpPr>
            <p:nvPr/>
          </p:nvSpPr>
          <p:spPr bwMode="auto">
            <a:xfrm>
              <a:off x="2562" y="1570"/>
              <a:ext cx="1906"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6" name="Line 6">
              <a:extLst>
                <a:ext uri="{FF2B5EF4-FFF2-40B4-BE49-F238E27FC236}">
                  <a16:creationId xmlns:a16="http://schemas.microsoft.com/office/drawing/2014/main" id="{B7987507-4C17-450D-A980-AE476ABDE1DB}"/>
                </a:ext>
              </a:extLst>
            </p:cNvPr>
            <p:cNvSpPr>
              <a:spLocks noChangeShapeType="1"/>
            </p:cNvSpPr>
            <p:nvPr/>
          </p:nvSpPr>
          <p:spPr bwMode="auto">
            <a:xfrm>
              <a:off x="2744" y="1117"/>
              <a:ext cx="172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7" name="Line 7">
              <a:extLst>
                <a:ext uri="{FF2B5EF4-FFF2-40B4-BE49-F238E27FC236}">
                  <a16:creationId xmlns:a16="http://schemas.microsoft.com/office/drawing/2014/main" id="{0B5AA2AD-FC12-448A-AF9A-D0080640FE87}"/>
                </a:ext>
              </a:extLst>
            </p:cNvPr>
            <p:cNvSpPr>
              <a:spLocks noChangeShapeType="1"/>
            </p:cNvSpPr>
            <p:nvPr/>
          </p:nvSpPr>
          <p:spPr bwMode="auto">
            <a:xfrm>
              <a:off x="4558" y="1162"/>
              <a:ext cx="0" cy="454"/>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8" name="Text Box 8">
              <a:extLst>
                <a:ext uri="{FF2B5EF4-FFF2-40B4-BE49-F238E27FC236}">
                  <a16:creationId xmlns:a16="http://schemas.microsoft.com/office/drawing/2014/main" id="{EC51C523-11FF-4168-B00B-A18AA8E7780A}"/>
                </a:ext>
              </a:extLst>
            </p:cNvPr>
            <p:cNvSpPr txBox="1">
              <a:spLocks noChangeArrowheads="1"/>
            </p:cNvSpPr>
            <p:nvPr/>
          </p:nvSpPr>
          <p:spPr bwMode="auto">
            <a:xfrm>
              <a:off x="4740" y="1298"/>
              <a:ext cx="72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8V peak</a:t>
              </a:r>
            </a:p>
          </p:txBody>
        </p:sp>
      </p:grpSp>
      <p:sp>
        <p:nvSpPr>
          <p:cNvPr id="9220" name="Rectangle 9">
            <a:extLst>
              <a:ext uri="{FF2B5EF4-FFF2-40B4-BE49-F238E27FC236}">
                <a16:creationId xmlns:a16="http://schemas.microsoft.com/office/drawing/2014/main" id="{994D1FFF-2422-4793-B79F-37886BEBEC6F}"/>
              </a:ext>
            </a:extLst>
          </p:cNvPr>
          <p:cNvSpPr>
            <a:spLocks noGrp="1" noChangeArrowheads="1"/>
          </p:cNvSpPr>
          <p:nvPr>
            <p:ph type="title"/>
          </p:nvPr>
        </p:nvSpPr>
        <p:spPr>
          <a:xfrm>
            <a:off x="1992313" y="0"/>
            <a:ext cx="8229600" cy="1143000"/>
          </a:xfrm>
        </p:spPr>
        <p:txBody>
          <a:bodyPr/>
          <a:lstStyle/>
          <a:p>
            <a:pPr eaLnBrk="1" hangingPunct="1"/>
            <a:r>
              <a:rPr lang="en-GB" altLang="en-US"/>
              <a:t>Alternating Current</a:t>
            </a:r>
          </a:p>
        </p:txBody>
      </p:sp>
      <p:sp>
        <p:nvSpPr>
          <p:cNvPr id="9221" name="Line 10">
            <a:extLst>
              <a:ext uri="{FF2B5EF4-FFF2-40B4-BE49-F238E27FC236}">
                <a16:creationId xmlns:a16="http://schemas.microsoft.com/office/drawing/2014/main" id="{AF176316-1F1A-4D1E-A352-79AFFFF10CC9}"/>
              </a:ext>
            </a:extLst>
          </p:cNvPr>
          <p:cNvSpPr>
            <a:spLocks noChangeShapeType="1"/>
          </p:cNvSpPr>
          <p:nvPr/>
        </p:nvSpPr>
        <p:spPr bwMode="auto">
          <a:xfrm flipH="1" flipV="1">
            <a:off x="3575051" y="3933825"/>
            <a:ext cx="288925" cy="23749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2" name="Text Box 11">
            <a:extLst>
              <a:ext uri="{FF2B5EF4-FFF2-40B4-BE49-F238E27FC236}">
                <a16:creationId xmlns:a16="http://schemas.microsoft.com/office/drawing/2014/main" id="{A0F5B623-3100-4AC9-B9B7-1665C4C49649}"/>
              </a:ext>
            </a:extLst>
          </p:cNvPr>
          <p:cNvSpPr txBox="1">
            <a:spLocks noChangeArrowheads="1"/>
          </p:cNvSpPr>
          <p:nvPr/>
        </p:nvSpPr>
        <p:spPr bwMode="auto">
          <a:xfrm>
            <a:off x="4079876" y="6092826"/>
            <a:ext cx="2016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Multimeter 5.8V</a:t>
            </a:r>
          </a:p>
        </p:txBody>
      </p:sp>
      <p:sp>
        <p:nvSpPr>
          <p:cNvPr id="9223" name="Rectangle 12">
            <a:extLst>
              <a:ext uri="{FF2B5EF4-FFF2-40B4-BE49-F238E27FC236}">
                <a16:creationId xmlns:a16="http://schemas.microsoft.com/office/drawing/2014/main" id="{DB0BFA8C-FF2C-484E-A7F1-7FE613812C80}"/>
              </a:ext>
            </a:extLst>
          </p:cNvPr>
          <p:cNvSpPr>
            <a:spLocks noChangeArrowheads="1"/>
          </p:cNvSpPr>
          <p:nvPr/>
        </p:nvSpPr>
        <p:spPr bwMode="auto">
          <a:xfrm>
            <a:off x="1919289" y="1082675"/>
            <a:ext cx="1873250" cy="6492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224" name="Text Box 13">
            <a:extLst>
              <a:ext uri="{FF2B5EF4-FFF2-40B4-BE49-F238E27FC236}">
                <a16:creationId xmlns:a16="http://schemas.microsoft.com/office/drawing/2014/main" id="{FE89DFFF-36F4-48B3-9B8E-973513622992}"/>
              </a:ext>
            </a:extLst>
          </p:cNvPr>
          <p:cNvSpPr txBox="1">
            <a:spLocks noChangeArrowheads="1"/>
          </p:cNvSpPr>
          <p:nvPr/>
        </p:nvSpPr>
        <p:spPr bwMode="auto">
          <a:xfrm>
            <a:off x="7896226" y="6021388"/>
            <a:ext cx="23034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b="1"/>
              <a:t>V</a:t>
            </a:r>
            <a:r>
              <a:rPr lang="en-GB" altLang="en-US" b="1" baseline="-25000"/>
              <a:t>peak </a:t>
            </a:r>
            <a:r>
              <a:rPr lang="en-GB" altLang="en-US" b="1"/>
              <a:t>= √2 V</a:t>
            </a:r>
            <a:r>
              <a:rPr lang="en-GB" altLang="en-US" b="1" baseline="-25000"/>
              <a:t>measured</a:t>
            </a:r>
            <a:endParaRPr lang="en-GB" altLang="en-US"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ACB77E4E-8BE7-4722-B360-A01785E1227C}"/>
              </a:ext>
            </a:extLst>
          </p:cNvPr>
          <p:cNvSpPr>
            <a:spLocks noGrp="1" noChangeArrowheads="1"/>
          </p:cNvSpPr>
          <p:nvPr>
            <p:ph type="title"/>
          </p:nvPr>
        </p:nvSpPr>
        <p:spPr>
          <a:xfrm>
            <a:off x="1371600" y="795528"/>
            <a:ext cx="10241280" cy="711055"/>
          </a:xfrm>
        </p:spPr>
        <p:txBody>
          <a:bodyPr>
            <a:normAutofit fontScale="90000"/>
          </a:bodyPr>
          <a:lstStyle/>
          <a:p>
            <a:pPr eaLnBrk="1" hangingPunct="1"/>
            <a:r>
              <a:rPr lang="en-GB" altLang="en-US" dirty="0"/>
              <a:t>AC and DC, </a:t>
            </a:r>
            <a:br>
              <a:rPr lang="en-GB" altLang="en-US" dirty="0"/>
            </a:br>
            <a:r>
              <a:rPr lang="en-GB" altLang="en-US" dirty="0"/>
              <a:t>notes not definitions</a:t>
            </a:r>
          </a:p>
        </p:txBody>
      </p:sp>
      <p:sp>
        <p:nvSpPr>
          <p:cNvPr id="10243" name="Rectangle 5">
            <a:extLst>
              <a:ext uri="{FF2B5EF4-FFF2-40B4-BE49-F238E27FC236}">
                <a16:creationId xmlns:a16="http://schemas.microsoft.com/office/drawing/2014/main" id="{F3801255-F96E-405C-845F-F278DFF24001}"/>
              </a:ext>
            </a:extLst>
          </p:cNvPr>
          <p:cNvSpPr>
            <a:spLocks noGrp="1" noChangeArrowheads="1"/>
          </p:cNvSpPr>
          <p:nvPr>
            <p:ph type="body" idx="1"/>
          </p:nvPr>
        </p:nvSpPr>
        <p:spPr/>
        <p:txBody>
          <a:bodyPr/>
          <a:lstStyle/>
          <a:p>
            <a:pPr eaLnBrk="1" hangingPunct="1">
              <a:lnSpc>
                <a:spcPct val="90000"/>
              </a:lnSpc>
            </a:pPr>
            <a:r>
              <a:rPr lang="en-GB" altLang="en-US" sz="2400" dirty="0"/>
              <a:t>A cell provides direct current (D.C.). The current flows always in the same direction (negative to positive). A typical cell has a voltage of 1.5 V.</a:t>
            </a:r>
          </a:p>
          <a:p>
            <a:pPr eaLnBrk="1" hangingPunct="1">
              <a:lnSpc>
                <a:spcPct val="90000"/>
              </a:lnSpc>
            </a:pPr>
            <a:endParaRPr lang="en-GB" altLang="en-US" sz="2400" dirty="0"/>
          </a:p>
          <a:p>
            <a:pPr eaLnBrk="1" hangingPunct="1">
              <a:lnSpc>
                <a:spcPct val="90000"/>
              </a:lnSpc>
            </a:pPr>
            <a:r>
              <a:rPr lang="en-GB" altLang="en-US" sz="2400" dirty="0"/>
              <a:t>If the electricity supply is A.C. (alternating current) the current constantly changes direction. Mains electricity is 230V A.C. at 50 Hz. This means that the current cycles from positive to negative 50 times per second (well 100 changes actually).</a:t>
            </a:r>
          </a:p>
          <a:p>
            <a:pPr eaLnBrk="1" hangingPunct="1">
              <a:lnSpc>
                <a:spcPct val="90000"/>
              </a:lnSpc>
            </a:pPr>
            <a:endParaRPr lang="en-GB" altLang="en-US" sz="2400" dirty="0"/>
          </a:p>
          <a:p>
            <a:pPr eaLnBrk="1" hangingPunct="1">
              <a:lnSpc>
                <a:spcPct val="90000"/>
              </a:lnSpc>
            </a:pPr>
            <a:r>
              <a:rPr lang="en-GB" altLang="en-US" sz="2400" dirty="0"/>
              <a:t>The measured AC voltage is less than the peak voltage (by a factor of </a:t>
            </a:r>
            <a:r>
              <a:rPr lang="en-GB" altLang="en-US" sz="2400" dirty="0">
                <a:cs typeface="Arial" panose="020B0604020202020204" pitchFamily="34" charset="0"/>
              </a:rPr>
              <a:t>√2)</a:t>
            </a:r>
            <a:r>
              <a:rPr lang="en-GB" altLang="en-US" sz="2400" dirty="0"/>
              <a:t>. This is called the RMS (root mean square) value.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5AF96-91EC-4693-B0F3-F73B7BCC1F18}"/>
              </a:ext>
            </a:extLst>
          </p:cNvPr>
          <p:cNvSpPr>
            <a:spLocks noGrp="1"/>
          </p:cNvSpPr>
          <p:nvPr>
            <p:ph type="title"/>
          </p:nvPr>
        </p:nvSpPr>
        <p:spPr>
          <a:xfrm>
            <a:off x="457200" y="868280"/>
            <a:ext cx="3390645" cy="3363597"/>
          </a:xfrm>
        </p:spPr>
        <p:txBody>
          <a:bodyPr>
            <a:normAutofit/>
          </a:bodyPr>
          <a:lstStyle/>
          <a:p>
            <a:pPr algn="r"/>
            <a:r>
              <a:rPr lang="en-GB" sz="2700" dirty="0" err="1">
                <a:solidFill>
                  <a:schemeClr val="bg1"/>
                </a:solidFill>
              </a:rPr>
              <a:t>a.C</a:t>
            </a:r>
            <a:r>
              <a:rPr lang="en-GB" sz="2700" dirty="0">
                <a:solidFill>
                  <a:schemeClr val="bg1"/>
                </a:solidFill>
              </a:rPr>
              <a:t> /</a:t>
            </a:r>
            <a:r>
              <a:rPr lang="en-GB" sz="2700" dirty="0" err="1">
                <a:solidFill>
                  <a:schemeClr val="bg1"/>
                </a:solidFill>
              </a:rPr>
              <a:t>d.c</a:t>
            </a:r>
            <a:r>
              <a:rPr lang="en-GB" sz="2700" dirty="0">
                <a:solidFill>
                  <a:schemeClr val="bg1"/>
                </a:solidFill>
              </a:rPr>
              <a:t> definitions</a:t>
            </a:r>
          </a:p>
        </p:txBody>
      </p:sp>
      <p:graphicFrame>
        <p:nvGraphicFramePr>
          <p:cNvPr id="5" name="Content Placeholder 2">
            <a:extLst>
              <a:ext uri="{FF2B5EF4-FFF2-40B4-BE49-F238E27FC236}">
                <a16:creationId xmlns:a16="http://schemas.microsoft.com/office/drawing/2014/main" id="{7DAFFB9C-529B-4417-BEED-22217F7D442B}"/>
              </a:ext>
            </a:extLst>
          </p:cNvPr>
          <p:cNvGraphicFramePr>
            <a:graphicFrameLocks noGrp="1"/>
          </p:cNvGraphicFramePr>
          <p:nvPr>
            <p:ph idx="1"/>
            <p:extLst>
              <p:ext uri="{D42A27DB-BD31-4B8C-83A1-F6EECF244321}">
                <p14:modId xmlns:p14="http://schemas.microsoft.com/office/powerpoint/2010/main" val="112684271"/>
              </p:ext>
            </p:extLst>
          </p:nvPr>
        </p:nvGraphicFramePr>
        <p:xfrm>
          <a:off x="4494654" y="457200"/>
          <a:ext cx="7240146"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7431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E4AB72-1C42-427F-801C-32A12FD69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1D0DAB-A6EF-4589-9F58-98BBC775DDE7}"/>
              </a:ext>
            </a:extLst>
          </p:cNvPr>
          <p:cNvSpPr>
            <a:spLocks noGrp="1"/>
          </p:cNvSpPr>
          <p:nvPr>
            <p:ph type="title"/>
          </p:nvPr>
        </p:nvSpPr>
        <p:spPr>
          <a:xfrm>
            <a:off x="141767" y="176005"/>
            <a:ext cx="5148943" cy="1705383"/>
          </a:xfrm>
        </p:spPr>
        <p:txBody>
          <a:bodyPr anchor="t">
            <a:normAutofit/>
          </a:bodyPr>
          <a:lstStyle/>
          <a:p>
            <a:pPr algn="r"/>
            <a:r>
              <a:rPr lang="en-GB" dirty="0"/>
              <a:t>Voltage	</a:t>
            </a:r>
          </a:p>
        </p:txBody>
      </p:sp>
      <p:sp>
        <p:nvSpPr>
          <p:cNvPr id="11" name="Rectangle 10">
            <a:extLst>
              <a:ext uri="{FF2B5EF4-FFF2-40B4-BE49-F238E27FC236}">
                <a16:creationId xmlns:a16="http://schemas.microsoft.com/office/drawing/2014/main" id="{4CC257D2-6895-4677-996F-1A5FBB7F7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 y="6400800"/>
            <a:ext cx="12191999" cy="457198"/>
          </a:xfrm>
          <a:prstGeom prst="rect">
            <a:avLst/>
          </a:prstGeom>
          <a:gradFill>
            <a:gsLst>
              <a:gs pos="0">
                <a:schemeClr val="accent5">
                  <a:alpha val="80000"/>
                </a:schemeClr>
              </a:gs>
              <a:gs pos="100000">
                <a:schemeClr val="accent6">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28FF51-22A9-49F6-8C79-1FFC470CA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800"/>
            <a:ext cx="8153396" cy="457200"/>
          </a:xfrm>
          <a:prstGeom prst="rect">
            <a:avLst/>
          </a:prstGeom>
          <a:gradFill>
            <a:gsLst>
              <a:gs pos="0">
                <a:schemeClr val="accent6">
                  <a:alpha val="61000"/>
                </a:schemeClr>
              </a:gs>
              <a:gs pos="99000">
                <a:schemeClr val="accent2">
                  <a:alpha val="77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Screen Recording 5">
            <a:hlinkClick r:id="" action="ppaction://media"/>
            <a:extLst>
              <a:ext uri="{FF2B5EF4-FFF2-40B4-BE49-F238E27FC236}">
                <a16:creationId xmlns:a16="http://schemas.microsoft.com/office/drawing/2014/main" id="{EB8FF466-22E0-4493-A838-4E211150842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8516680" y="3053014"/>
            <a:ext cx="2928520" cy="3327014"/>
          </a:xfrm>
          <a:prstGeom prst="rect">
            <a:avLst/>
          </a:prstGeom>
        </p:spPr>
      </p:pic>
      <p:pic>
        <p:nvPicPr>
          <p:cNvPr id="5" name="Screen Recording 4">
            <a:hlinkClick r:id="" action="ppaction://media"/>
            <a:extLst>
              <a:ext uri="{FF2B5EF4-FFF2-40B4-BE49-F238E27FC236}">
                <a16:creationId xmlns:a16="http://schemas.microsoft.com/office/drawing/2014/main" id="{5FBE173B-9486-4B55-96FD-AC961D21FEC9}"/>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7618786" y="0"/>
            <a:ext cx="4215956" cy="2892910"/>
          </a:xfrm>
          <a:prstGeom prst="rect">
            <a:avLst/>
          </a:prstGeom>
        </p:spPr>
      </p:pic>
      <p:sp>
        <p:nvSpPr>
          <p:cNvPr id="7" name="TextBox 6">
            <a:extLst>
              <a:ext uri="{FF2B5EF4-FFF2-40B4-BE49-F238E27FC236}">
                <a16:creationId xmlns:a16="http://schemas.microsoft.com/office/drawing/2014/main" id="{2394A593-FB83-4BB6-9B7A-2ED1A55ECF29}"/>
              </a:ext>
            </a:extLst>
          </p:cNvPr>
          <p:cNvSpPr txBox="1"/>
          <p:nvPr/>
        </p:nvSpPr>
        <p:spPr>
          <a:xfrm>
            <a:off x="180753" y="5339326"/>
            <a:ext cx="4720855" cy="923330"/>
          </a:xfrm>
          <a:prstGeom prst="rect">
            <a:avLst/>
          </a:prstGeom>
          <a:noFill/>
        </p:spPr>
        <p:txBody>
          <a:bodyPr wrap="square" rtlCol="0">
            <a:spAutoFit/>
          </a:bodyPr>
          <a:lstStyle/>
          <a:p>
            <a:r>
              <a:rPr lang="en-GB" dirty="0"/>
              <a:t>The animation shows trucks carrying bags of energy from the battery to the lamp. The lamp takes the energy and transfers it to light</a:t>
            </a:r>
          </a:p>
        </p:txBody>
      </p:sp>
      <p:pic>
        <p:nvPicPr>
          <p:cNvPr id="8" name="Screen Recording 7">
            <a:hlinkClick r:id="" action="ppaction://media"/>
            <a:extLst>
              <a:ext uri="{FF2B5EF4-FFF2-40B4-BE49-F238E27FC236}">
                <a16:creationId xmlns:a16="http://schemas.microsoft.com/office/drawing/2014/main" id="{DDCFB9A3-13B3-415D-9265-45F28089EE8D}"/>
              </a:ext>
            </a:extLst>
          </p:cNvPr>
          <p:cNvPicPr>
            <a:picLocks noChangeAspect="1"/>
          </p:cNvPicPr>
          <p:nvPr>
            <a:videoFile r:link="rId6"/>
            <p:extLst>
              <p:ext uri="{DAA4B4D4-6D71-4841-9C94-3DE7FCFB9230}">
                <p14:media xmlns:p14="http://schemas.microsoft.com/office/powerpoint/2010/main" r:embed="rId5"/>
              </p:ext>
            </p:extLst>
          </p:nvPr>
        </p:nvPicPr>
        <p:blipFill>
          <a:blip r:embed="rId10"/>
          <a:stretch>
            <a:fillRect/>
          </a:stretch>
        </p:blipFill>
        <p:spPr>
          <a:xfrm>
            <a:off x="558475" y="868963"/>
            <a:ext cx="5400312" cy="4459977"/>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13C4AD6-AA72-42C9-AA2D-2DAC3C8AB54A}"/>
                  </a:ext>
                </a:extLst>
              </p:cNvPr>
              <p:cNvSpPr txBox="1"/>
              <p:nvPr/>
            </p:nvSpPr>
            <p:spPr>
              <a:xfrm>
                <a:off x="5880134" y="2983889"/>
                <a:ext cx="2235164" cy="22318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800" b="1" i="1" smtClean="0">
                          <a:latin typeface="Cambria Math" panose="02040503050406030204" pitchFamily="18" charset="0"/>
                        </a:rPr>
                        <m:t>𝑬</m:t>
                      </m:r>
                      <m:r>
                        <a:rPr lang="en-GB" sz="4800" b="1" i="1" smtClean="0">
                          <a:latin typeface="Cambria Math" panose="02040503050406030204" pitchFamily="18" charset="0"/>
                        </a:rPr>
                        <m:t>=</m:t>
                      </m:r>
                      <m:r>
                        <a:rPr lang="en-GB" sz="4800" b="1" i="1" smtClean="0">
                          <a:latin typeface="Cambria Math" panose="02040503050406030204" pitchFamily="18" charset="0"/>
                        </a:rPr>
                        <m:t>𝑸𝑽</m:t>
                      </m:r>
                    </m:oMath>
                  </m:oMathPara>
                </a14:m>
                <a:endParaRPr lang="en-GB" sz="4800" b="1" dirty="0"/>
              </a:p>
              <a:p>
                <a:pPr/>
                <a14:m>
                  <m:oMathPara xmlns:m="http://schemas.openxmlformats.org/officeDocument/2006/math">
                    <m:oMathParaPr>
                      <m:jc m:val="centerGroup"/>
                    </m:oMathParaPr>
                    <m:oMath xmlns:m="http://schemas.openxmlformats.org/officeDocument/2006/math">
                      <m:r>
                        <a:rPr lang="en-GB" sz="4800" b="1" i="1" smtClean="0">
                          <a:solidFill>
                            <a:schemeClr val="accent2">
                              <a:lumMod val="75000"/>
                            </a:schemeClr>
                          </a:solidFill>
                          <a:latin typeface="Cambria Math" panose="02040503050406030204" pitchFamily="18" charset="0"/>
                        </a:rPr>
                        <m:t>𝑽</m:t>
                      </m:r>
                      <m:r>
                        <a:rPr lang="en-GB" sz="4800" b="1" i="1" smtClean="0">
                          <a:solidFill>
                            <a:schemeClr val="accent2">
                              <a:lumMod val="75000"/>
                            </a:schemeClr>
                          </a:solidFill>
                          <a:latin typeface="Cambria Math" panose="02040503050406030204" pitchFamily="18" charset="0"/>
                        </a:rPr>
                        <m:t>=</m:t>
                      </m:r>
                      <m:f>
                        <m:fPr>
                          <m:ctrlPr>
                            <a:rPr lang="en-GB" sz="4800" b="1" i="1" smtClean="0">
                              <a:solidFill>
                                <a:schemeClr val="accent2">
                                  <a:lumMod val="75000"/>
                                </a:schemeClr>
                              </a:solidFill>
                              <a:latin typeface="Cambria Math" panose="02040503050406030204" pitchFamily="18" charset="0"/>
                            </a:rPr>
                          </m:ctrlPr>
                        </m:fPr>
                        <m:num>
                          <m:r>
                            <a:rPr lang="en-GB" sz="4800" b="1" i="1" smtClean="0">
                              <a:solidFill>
                                <a:schemeClr val="accent2">
                                  <a:lumMod val="75000"/>
                                </a:schemeClr>
                              </a:solidFill>
                              <a:latin typeface="Cambria Math" panose="02040503050406030204" pitchFamily="18" charset="0"/>
                            </a:rPr>
                            <m:t>𝑬</m:t>
                          </m:r>
                        </m:num>
                        <m:den>
                          <m:r>
                            <a:rPr lang="en-GB" sz="4800" b="1" i="1" smtClean="0">
                              <a:solidFill>
                                <a:schemeClr val="accent2">
                                  <a:lumMod val="75000"/>
                                </a:schemeClr>
                              </a:solidFill>
                              <a:latin typeface="Cambria Math" panose="02040503050406030204" pitchFamily="18" charset="0"/>
                            </a:rPr>
                            <m:t>𝑸</m:t>
                          </m:r>
                        </m:den>
                      </m:f>
                    </m:oMath>
                  </m:oMathPara>
                </a14:m>
                <a:endParaRPr lang="en-GB" sz="4800" b="1" dirty="0">
                  <a:solidFill>
                    <a:schemeClr val="accent2">
                      <a:lumMod val="75000"/>
                    </a:schemeClr>
                  </a:solidFill>
                </a:endParaRPr>
              </a:p>
            </p:txBody>
          </p:sp>
        </mc:Choice>
        <mc:Fallback xmlns="">
          <p:sp>
            <p:nvSpPr>
              <p:cNvPr id="4" name="TextBox 3">
                <a:extLst>
                  <a:ext uri="{FF2B5EF4-FFF2-40B4-BE49-F238E27FC236}">
                    <a16:creationId xmlns:a16="http://schemas.microsoft.com/office/drawing/2014/main" id="{913C4AD6-AA72-42C9-AA2D-2DAC3C8AB54A}"/>
                  </a:ext>
                </a:extLst>
              </p:cNvPr>
              <p:cNvSpPr txBox="1">
                <a:spLocks noRot="1" noChangeAspect="1" noMove="1" noResize="1" noEditPoints="1" noAdjustHandles="1" noChangeArrowheads="1" noChangeShapeType="1" noTextEdit="1"/>
              </p:cNvSpPr>
              <p:nvPr/>
            </p:nvSpPr>
            <p:spPr>
              <a:xfrm>
                <a:off x="5880134" y="2983889"/>
                <a:ext cx="2235164" cy="2231893"/>
              </a:xfrm>
              <a:prstGeom prst="rect">
                <a:avLst/>
              </a:prstGeom>
              <a:blipFill>
                <a:blip r:embed="rId11"/>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709331622"/>
      </p:ext>
    </p:extLst>
  </p:cSld>
  <p:clrMapOvr>
    <a:masterClrMapping/>
  </p:clrMapOvr>
  <mc:AlternateContent xmlns:mc="http://schemas.openxmlformats.org/markup-compatibility/2006" xmlns:p14="http://schemas.microsoft.com/office/powerpoint/2010/main">
    <mc:Choice Requires="p14">
      <p:transition spd="slow" p14:dur="2000" advTm="6415"/>
    </mc:Choice>
    <mc:Fallback xmlns="">
      <p:transition spd="slow" advTm="64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895" fill="hold"/>
                                        <p:tgtEl>
                                          <p:spTgt spid="5"/>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8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5"/>
                </p:tgtEl>
              </p:cMediaNode>
            </p:video>
            <p:video>
              <p:cMediaNode vol="80000">
                <p:cTn id="20" fill="hold" display="0">
                  <p:stCondLst>
                    <p:cond delay="indefinite"/>
                  </p:stCondLst>
                </p:cTn>
                <p:tgtEl>
                  <p:spTgt spid="6"/>
                </p:tgtEl>
              </p:cMediaNode>
            </p:video>
            <p:video>
              <p:cMediaNode vol="80000">
                <p:cTn id="21" repeatCount="indefinite" fill="hold" display="0">
                  <p:stCondLst>
                    <p:cond delay="indefinite"/>
                  </p:stCondLst>
                </p:cTn>
                <p:tgtEl>
                  <p:spTgt spid="8"/>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D782919-32F9-4127-8B13-E8FF44068B40}"/>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2800" spc="750" dirty="0">
                <a:solidFill>
                  <a:schemeClr val="bg1"/>
                </a:solidFill>
              </a:rPr>
              <a:t>The ATOM &amp; IONISATION</a:t>
            </a:r>
          </a:p>
        </p:txBody>
      </p:sp>
      <p:pic>
        <p:nvPicPr>
          <p:cNvPr id="4" name="Screen Recording 3">
            <a:hlinkClick r:id="" action="ppaction://media"/>
            <a:extLst>
              <a:ext uri="{FF2B5EF4-FFF2-40B4-BE49-F238E27FC236}">
                <a16:creationId xmlns:a16="http://schemas.microsoft.com/office/drawing/2014/main" id="{52306070-8990-4A5C-9CF1-E8C6F88CCD3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03619" y="1034056"/>
            <a:ext cx="7214138" cy="4797402"/>
          </a:xfrm>
          <a:prstGeom prst="rect">
            <a:avLst/>
          </a:prstGeom>
        </p:spPr>
      </p:pic>
    </p:spTree>
    <p:extLst>
      <p:ext uri="{BB962C8B-B14F-4D97-AF65-F5344CB8AC3E}">
        <p14:creationId xmlns:p14="http://schemas.microsoft.com/office/powerpoint/2010/main" val="2896799164"/>
      </p:ext>
    </p:extLst>
  </p:cSld>
  <p:clrMapOvr>
    <a:masterClrMapping/>
  </p:clrMapOvr>
  <mc:AlternateContent xmlns:mc="http://schemas.openxmlformats.org/markup-compatibility/2006" xmlns:p14="http://schemas.microsoft.com/office/powerpoint/2010/main">
    <mc:Choice Requires="p14">
      <p:transition spd="slow" p14:dur="2000" advTm="26795"/>
    </mc:Choice>
    <mc:Fallback xmlns="">
      <p:transition spd="slow" advTm="26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7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ACE9E2ED-2BB1-46AE-A037-86EC1BFB3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973605-8934-4691-9DB3-AC59E160A2CC}"/>
              </a:ext>
            </a:extLst>
          </p:cNvPr>
          <p:cNvSpPr>
            <a:spLocks noGrp="1"/>
          </p:cNvSpPr>
          <p:nvPr>
            <p:ph type="title"/>
          </p:nvPr>
        </p:nvSpPr>
        <p:spPr>
          <a:xfrm>
            <a:off x="1371600" y="1228550"/>
            <a:ext cx="4350870" cy="2947210"/>
          </a:xfrm>
        </p:spPr>
        <p:txBody>
          <a:bodyPr vert="horz" lIns="0" tIns="0" rIns="0" bIns="0" rtlCol="0" anchor="t">
            <a:normAutofit/>
          </a:bodyPr>
          <a:lstStyle/>
          <a:p>
            <a:r>
              <a:rPr lang="en-US" sz="4000" spc="750" dirty="0"/>
              <a:t>The Atom</a:t>
            </a:r>
          </a:p>
        </p:txBody>
      </p:sp>
      <p:sp>
        <p:nvSpPr>
          <p:cNvPr id="16" name="Rectangle 15">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7" y="-3"/>
            <a:ext cx="3611463" cy="6858000"/>
          </a:xfrm>
          <a:prstGeom prst="rect">
            <a:avLst/>
          </a:prstGeom>
          <a:gradFill>
            <a:gsLst>
              <a:gs pos="0">
                <a:schemeClr val="accent5">
                  <a:alpha val="77000"/>
                </a:schemeClr>
              </a:gs>
              <a:gs pos="100000">
                <a:schemeClr val="tx2">
                  <a:lumMod val="50000"/>
                  <a:lumOff val="50000"/>
                  <a:alpha val="5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2000">
                <a:schemeClr val="accent2">
                  <a:alpha val="69000"/>
                </a:schemeClr>
              </a:gs>
              <a:gs pos="99000">
                <a:schemeClr val="accent4">
                  <a:alpha val="74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426853" y="-345671"/>
            <a:ext cx="3429002" cy="4120348"/>
          </a:xfrm>
          <a:prstGeom prst="rect">
            <a:avLst/>
          </a:prstGeom>
          <a:gradFill>
            <a:gsLst>
              <a:gs pos="0">
                <a:schemeClr val="accent5">
                  <a:alpha val="26000"/>
                </a:schemeClr>
              </a:gs>
              <a:gs pos="49000">
                <a:schemeClr val="tx2">
                  <a:lumMod val="75000"/>
                  <a:lumOff val="25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099C8DA2-A5A1-4897-9F15-4FA2DC0DCF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6500"/>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grpSp>
        <p:nvGrpSpPr>
          <p:cNvPr id="11" name="Group 10">
            <a:extLst>
              <a:ext uri="{FF2B5EF4-FFF2-40B4-BE49-F238E27FC236}">
                <a16:creationId xmlns:a16="http://schemas.microsoft.com/office/drawing/2014/main" id="{B14EFED0-DE3A-4F01-AFE5-188AF1D665C3}"/>
              </a:ext>
            </a:extLst>
          </p:cNvPr>
          <p:cNvGrpSpPr/>
          <p:nvPr/>
        </p:nvGrpSpPr>
        <p:grpSpPr>
          <a:xfrm>
            <a:off x="4206240" y="2998381"/>
            <a:ext cx="4040776" cy="807265"/>
            <a:chOff x="4206240" y="2998381"/>
            <a:chExt cx="4040776" cy="807265"/>
          </a:xfrm>
        </p:grpSpPr>
        <p:sp>
          <p:nvSpPr>
            <p:cNvPr id="6" name="Left Brace 5">
              <a:extLst>
                <a:ext uri="{FF2B5EF4-FFF2-40B4-BE49-F238E27FC236}">
                  <a16:creationId xmlns:a16="http://schemas.microsoft.com/office/drawing/2014/main" id="{3B6819E5-221A-4F8B-9D02-AEBD3ADA81DC}"/>
                </a:ext>
              </a:extLst>
            </p:cNvPr>
            <p:cNvSpPr/>
            <p:nvPr/>
          </p:nvSpPr>
          <p:spPr>
            <a:xfrm>
              <a:off x="7846827" y="2998381"/>
              <a:ext cx="400189" cy="807265"/>
            </a:xfrm>
            <a:prstGeom prst="leftBrace">
              <a:avLst>
                <a:gd name="adj1" fmla="val 8333"/>
                <a:gd name="adj2" fmla="val 44267"/>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90DD397E-98B1-4ECF-88D6-27F947DCC49F}"/>
                </a:ext>
              </a:extLst>
            </p:cNvPr>
            <p:cNvCxnSpPr>
              <a:cxnSpLocks/>
            </p:cNvCxnSpPr>
            <p:nvPr/>
          </p:nvCxnSpPr>
          <p:spPr>
            <a:xfrm flipV="1">
              <a:off x="4206240" y="3344091"/>
              <a:ext cx="3501410" cy="849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02FCA3C1-79A0-4D4B-91C4-94266A6AF146}"/>
              </a:ext>
            </a:extLst>
          </p:cNvPr>
          <p:cNvCxnSpPr>
            <a:cxnSpLocks/>
          </p:cNvCxnSpPr>
          <p:nvPr/>
        </p:nvCxnSpPr>
        <p:spPr>
          <a:xfrm>
            <a:off x="4815840" y="2711990"/>
            <a:ext cx="3658241" cy="31153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6A60B61-F9BD-4106-A9C2-891C77FAE514}"/>
              </a:ext>
            </a:extLst>
          </p:cNvPr>
          <p:cNvCxnSpPr>
            <a:cxnSpLocks/>
          </p:cNvCxnSpPr>
          <p:nvPr/>
        </p:nvCxnSpPr>
        <p:spPr>
          <a:xfrm flipV="1">
            <a:off x="4345174" y="3589290"/>
            <a:ext cx="4050491" cy="5742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F3A3D8C-D023-4BB6-93BB-13BD518340DD}"/>
              </a:ext>
            </a:extLst>
          </p:cNvPr>
          <p:cNvCxnSpPr>
            <a:cxnSpLocks/>
          </p:cNvCxnSpPr>
          <p:nvPr/>
        </p:nvCxnSpPr>
        <p:spPr>
          <a:xfrm flipV="1">
            <a:off x="4206240" y="4795684"/>
            <a:ext cx="3501410" cy="849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D8E88EF-14B3-42DA-AA3D-B8A1039C60B2}"/>
              </a:ext>
            </a:extLst>
          </p:cNvPr>
          <p:cNvCxnSpPr>
            <a:cxnSpLocks/>
          </p:cNvCxnSpPr>
          <p:nvPr/>
        </p:nvCxnSpPr>
        <p:spPr>
          <a:xfrm flipV="1">
            <a:off x="3875315" y="5188294"/>
            <a:ext cx="3501410" cy="849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87F5C14-8080-498D-94C2-5AA3E75B133C}"/>
              </a:ext>
            </a:extLst>
          </p:cNvPr>
          <p:cNvSpPr txBox="1"/>
          <p:nvPr/>
        </p:nvSpPr>
        <p:spPr>
          <a:xfrm>
            <a:off x="1371600" y="5086056"/>
            <a:ext cx="2433533" cy="707886"/>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Electron shell (n/a)</a:t>
            </a:r>
          </a:p>
        </p:txBody>
      </p:sp>
      <p:sp>
        <p:nvSpPr>
          <p:cNvPr id="24" name="TextBox 23">
            <a:extLst>
              <a:ext uri="{FF2B5EF4-FFF2-40B4-BE49-F238E27FC236}">
                <a16:creationId xmlns:a16="http://schemas.microsoft.com/office/drawing/2014/main" id="{00A6174D-40F5-4DDA-898C-461B4157B7E5}"/>
              </a:ext>
            </a:extLst>
          </p:cNvPr>
          <p:cNvSpPr txBox="1"/>
          <p:nvPr/>
        </p:nvSpPr>
        <p:spPr>
          <a:xfrm>
            <a:off x="3228605" y="2397276"/>
            <a:ext cx="1619990"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Neutron (0)</a:t>
            </a:r>
          </a:p>
        </p:txBody>
      </p:sp>
      <p:sp>
        <p:nvSpPr>
          <p:cNvPr id="25" name="TextBox 24">
            <a:extLst>
              <a:ext uri="{FF2B5EF4-FFF2-40B4-BE49-F238E27FC236}">
                <a16:creationId xmlns:a16="http://schemas.microsoft.com/office/drawing/2014/main" id="{E7F3D7F4-6F5C-4733-8492-B2137C3856D2}"/>
              </a:ext>
            </a:extLst>
          </p:cNvPr>
          <p:cNvSpPr txBox="1"/>
          <p:nvPr/>
        </p:nvSpPr>
        <p:spPr>
          <a:xfrm>
            <a:off x="2715656" y="3929501"/>
            <a:ext cx="1619990"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Proton (+)</a:t>
            </a:r>
          </a:p>
        </p:txBody>
      </p:sp>
      <p:sp>
        <p:nvSpPr>
          <p:cNvPr id="26" name="TextBox 25">
            <a:extLst>
              <a:ext uri="{FF2B5EF4-FFF2-40B4-BE49-F238E27FC236}">
                <a16:creationId xmlns:a16="http://schemas.microsoft.com/office/drawing/2014/main" id="{C268F110-E36B-40E4-A516-1ED5361FF842}"/>
              </a:ext>
            </a:extLst>
          </p:cNvPr>
          <p:cNvSpPr txBox="1"/>
          <p:nvPr/>
        </p:nvSpPr>
        <p:spPr>
          <a:xfrm>
            <a:off x="2586250" y="4607806"/>
            <a:ext cx="1619990"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Electron (-)</a:t>
            </a:r>
          </a:p>
        </p:txBody>
      </p:sp>
      <p:sp>
        <p:nvSpPr>
          <p:cNvPr id="27" name="TextBox 26">
            <a:extLst>
              <a:ext uri="{FF2B5EF4-FFF2-40B4-BE49-F238E27FC236}">
                <a16:creationId xmlns:a16="http://schemas.microsoft.com/office/drawing/2014/main" id="{FDB07F9C-D422-45CA-8111-C0168AD71AD0}"/>
              </a:ext>
            </a:extLst>
          </p:cNvPr>
          <p:cNvSpPr txBox="1"/>
          <p:nvPr/>
        </p:nvSpPr>
        <p:spPr>
          <a:xfrm>
            <a:off x="2555967" y="3354279"/>
            <a:ext cx="1619990"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Nucleus (+)</a:t>
            </a:r>
          </a:p>
        </p:txBody>
      </p:sp>
    </p:spTree>
    <p:extLst>
      <p:ext uri="{BB962C8B-B14F-4D97-AF65-F5344CB8AC3E}">
        <p14:creationId xmlns:p14="http://schemas.microsoft.com/office/powerpoint/2010/main" val="206875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73605-8934-4691-9DB3-AC59E160A2CC}"/>
              </a:ext>
            </a:extLst>
          </p:cNvPr>
          <p:cNvSpPr>
            <a:spLocks noGrp="1"/>
          </p:cNvSpPr>
          <p:nvPr>
            <p:ph type="title"/>
          </p:nvPr>
        </p:nvSpPr>
        <p:spPr>
          <a:xfrm>
            <a:off x="477668" y="461702"/>
            <a:ext cx="4350870" cy="2947210"/>
          </a:xfrm>
        </p:spPr>
        <p:txBody>
          <a:bodyPr vert="horz" lIns="0" tIns="0" rIns="0" bIns="0" rtlCol="0" anchor="t">
            <a:normAutofit/>
          </a:bodyPr>
          <a:lstStyle/>
          <a:p>
            <a:r>
              <a:rPr lang="en-US" sz="4000" spc="750" dirty="0"/>
              <a:t>The Atom</a:t>
            </a:r>
          </a:p>
        </p:txBody>
      </p:sp>
      <p:pic>
        <p:nvPicPr>
          <p:cNvPr id="5" name="Content Placeholder 4" descr="Diagram&#10;&#10;Description automatically generated">
            <a:extLst>
              <a:ext uri="{FF2B5EF4-FFF2-40B4-BE49-F238E27FC236}">
                <a16:creationId xmlns:a16="http://schemas.microsoft.com/office/drawing/2014/main" id="{099C8DA2-A5A1-4897-9F15-4FA2DC0DCF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6500"/>
          <a:stretch/>
        </p:blipFill>
        <p:spPr>
          <a:xfrm>
            <a:off x="7098263" y="620300"/>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24" name="TextBox 23">
            <a:extLst>
              <a:ext uri="{FF2B5EF4-FFF2-40B4-BE49-F238E27FC236}">
                <a16:creationId xmlns:a16="http://schemas.microsoft.com/office/drawing/2014/main" id="{00A6174D-40F5-4DDA-898C-461B4157B7E5}"/>
              </a:ext>
            </a:extLst>
          </p:cNvPr>
          <p:cNvSpPr txBox="1"/>
          <p:nvPr/>
        </p:nvSpPr>
        <p:spPr>
          <a:xfrm>
            <a:off x="618309" y="2397276"/>
            <a:ext cx="4230286"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Neutron has no charge (0)</a:t>
            </a:r>
          </a:p>
        </p:txBody>
      </p:sp>
      <p:sp>
        <p:nvSpPr>
          <p:cNvPr id="25" name="TextBox 24">
            <a:extLst>
              <a:ext uri="{FF2B5EF4-FFF2-40B4-BE49-F238E27FC236}">
                <a16:creationId xmlns:a16="http://schemas.microsoft.com/office/drawing/2014/main" id="{E7F3D7F4-6F5C-4733-8492-B2137C3856D2}"/>
              </a:ext>
            </a:extLst>
          </p:cNvPr>
          <p:cNvSpPr txBox="1"/>
          <p:nvPr/>
        </p:nvSpPr>
        <p:spPr>
          <a:xfrm>
            <a:off x="905690" y="2842834"/>
            <a:ext cx="4620311" cy="400110"/>
          </a:xfrm>
          <a:prstGeom prst="rect">
            <a:avLst/>
          </a:prstGeom>
          <a:noFill/>
        </p:spPr>
        <p:txBody>
          <a:bodyPr wrap="square" rtlCol="0">
            <a:spAutoFit/>
          </a:bodyPr>
          <a:lstStyle/>
          <a:p>
            <a:r>
              <a:rPr lang="en-GB" sz="2000" b="1" dirty="0">
                <a:solidFill>
                  <a:srgbClr val="FF0000"/>
                </a:solidFill>
                <a:latin typeface="Trebuchet MS" panose="020B0603020202020204" pitchFamily="34" charset="0"/>
              </a:rPr>
              <a:t>Proton has positive charge (+)</a:t>
            </a:r>
          </a:p>
        </p:txBody>
      </p:sp>
      <p:sp>
        <p:nvSpPr>
          <p:cNvPr id="26" name="TextBox 25">
            <a:extLst>
              <a:ext uri="{FF2B5EF4-FFF2-40B4-BE49-F238E27FC236}">
                <a16:creationId xmlns:a16="http://schemas.microsoft.com/office/drawing/2014/main" id="{C268F110-E36B-40E4-A516-1ED5361FF842}"/>
              </a:ext>
            </a:extLst>
          </p:cNvPr>
          <p:cNvSpPr txBox="1"/>
          <p:nvPr/>
        </p:nvSpPr>
        <p:spPr>
          <a:xfrm>
            <a:off x="783576" y="3357164"/>
            <a:ext cx="4230286"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Electron has negative charge (-)</a:t>
            </a:r>
          </a:p>
        </p:txBody>
      </p:sp>
      <p:sp>
        <p:nvSpPr>
          <p:cNvPr id="27" name="TextBox 26">
            <a:extLst>
              <a:ext uri="{FF2B5EF4-FFF2-40B4-BE49-F238E27FC236}">
                <a16:creationId xmlns:a16="http://schemas.microsoft.com/office/drawing/2014/main" id="{FDB07F9C-D422-45CA-8111-C0168AD71AD0}"/>
              </a:ext>
            </a:extLst>
          </p:cNvPr>
          <p:cNvSpPr txBox="1"/>
          <p:nvPr/>
        </p:nvSpPr>
        <p:spPr>
          <a:xfrm>
            <a:off x="276615" y="3916942"/>
            <a:ext cx="7265008" cy="400110"/>
          </a:xfrm>
          <a:prstGeom prst="rect">
            <a:avLst/>
          </a:prstGeom>
          <a:noFill/>
        </p:spPr>
        <p:txBody>
          <a:bodyPr wrap="square" rtlCol="0">
            <a:spAutoFit/>
          </a:bodyPr>
          <a:lstStyle/>
          <a:p>
            <a:pPr algn="ctr"/>
            <a:r>
              <a:rPr lang="en-GB" sz="2000" b="1" dirty="0">
                <a:solidFill>
                  <a:srgbClr val="FF0000"/>
                </a:solidFill>
                <a:latin typeface="Trebuchet MS" panose="020B0603020202020204" pitchFamily="34" charset="0"/>
              </a:rPr>
              <a:t>Nucleus is positively charged due to the protons (+)</a:t>
            </a:r>
          </a:p>
        </p:txBody>
      </p:sp>
      <p:sp>
        <p:nvSpPr>
          <p:cNvPr id="3" name="TextBox 2">
            <a:extLst>
              <a:ext uri="{FF2B5EF4-FFF2-40B4-BE49-F238E27FC236}">
                <a16:creationId xmlns:a16="http://schemas.microsoft.com/office/drawing/2014/main" id="{284A3ACD-7EA1-4CBA-A9D0-27F42E792F94}"/>
              </a:ext>
            </a:extLst>
          </p:cNvPr>
          <p:cNvSpPr txBox="1"/>
          <p:nvPr/>
        </p:nvSpPr>
        <p:spPr>
          <a:xfrm>
            <a:off x="618309" y="1337866"/>
            <a:ext cx="5495109" cy="646331"/>
          </a:xfrm>
          <a:prstGeom prst="rect">
            <a:avLst/>
          </a:prstGeom>
          <a:noFill/>
        </p:spPr>
        <p:txBody>
          <a:bodyPr wrap="square" rtlCol="0">
            <a:spAutoFit/>
          </a:bodyPr>
          <a:lstStyle/>
          <a:p>
            <a:r>
              <a:rPr lang="en-GB" b="1" dirty="0">
                <a:solidFill>
                  <a:srgbClr val="FF0000"/>
                </a:solidFill>
                <a:latin typeface="Trebuchet MS" panose="020B0603020202020204" pitchFamily="34" charset="0"/>
              </a:rPr>
              <a:t>The atom has an overall charge of 0 (zero) as the number of protons = number of electrons</a:t>
            </a:r>
          </a:p>
        </p:txBody>
      </p:sp>
      <p:sp>
        <p:nvSpPr>
          <p:cNvPr id="4" name="TextBox 3">
            <a:extLst>
              <a:ext uri="{FF2B5EF4-FFF2-40B4-BE49-F238E27FC236}">
                <a16:creationId xmlns:a16="http://schemas.microsoft.com/office/drawing/2014/main" id="{7307D36A-E278-4919-97FB-BB31FE061FD6}"/>
              </a:ext>
            </a:extLst>
          </p:cNvPr>
          <p:cNvSpPr txBox="1"/>
          <p:nvPr/>
        </p:nvSpPr>
        <p:spPr>
          <a:xfrm>
            <a:off x="783576" y="5133131"/>
            <a:ext cx="7961218" cy="646331"/>
          </a:xfrm>
          <a:prstGeom prst="rect">
            <a:avLst/>
          </a:prstGeom>
          <a:noFill/>
        </p:spPr>
        <p:txBody>
          <a:bodyPr wrap="none" rtlCol="0">
            <a:spAutoFit/>
          </a:bodyPr>
          <a:lstStyle/>
          <a:p>
            <a:r>
              <a:rPr lang="en-GB" b="1" dirty="0"/>
              <a:t>CHARGE THE PHYSICS PROPERTY OF MATTER THAT CAUSES</a:t>
            </a:r>
          </a:p>
          <a:p>
            <a:r>
              <a:rPr lang="en-GB" b="1" dirty="0"/>
              <a:t>IT TO EXPERIENCE A FORCE IN AN ELECTRIC OR MAGNETIC FIELD</a:t>
            </a:r>
          </a:p>
        </p:txBody>
      </p:sp>
      <p:sp>
        <p:nvSpPr>
          <p:cNvPr id="7" name="TextBox 6">
            <a:extLst>
              <a:ext uri="{FF2B5EF4-FFF2-40B4-BE49-F238E27FC236}">
                <a16:creationId xmlns:a16="http://schemas.microsoft.com/office/drawing/2014/main" id="{7C991DF8-B151-4F6E-A088-C702BD0F58A2}"/>
              </a:ext>
            </a:extLst>
          </p:cNvPr>
          <p:cNvSpPr txBox="1"/>
          <p:nvPr/>
        </p:nvSpPr>
        <p:spPr>
          <a:xfrm>
            <a:off x="1715588" y="6396298"/>
            <a:ext cx="7976992" cy="523220"/>
          </a:xfrm>
          <a:prstGeom prst="rect">
            <a:avLst/>
          </a:prstGeom>
          <a:noFill/>
        </p:spPr>
        <p:txBody>
          <a:bodyPr wrap="none" rtlCol="0">
            <a:spAutoFit/>
          </a:bodyPr>
          <a:lstStyle/>
          <a:p>
            <a:r>
              <a:rPr lang="en-GB" sz="2800" b="1" dirty="0">
                <a:solidFill>
                  <a:srgbClr val="FF0000"/>
                </a:solidFill>
              </a:rPr>
              <a:t>Charge Q, measured in COULOMBS symbol C</a:t>
            </a:r>
          </a:p>
        </p:txBody>
      </p:sp>
    </p:spTree>
    <p:extLst>
      <p:ext uri="{BB962C8B-B14F-4D97-AF65-F5344CB8AC3E}">
        <p14:creationId xmlns:p14="http://schemas.microsoft.com/office/powerpoint/2010/main" val="315939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mph" presetSubtype="0" fill="hold" grpId="0" nodeType="clickEffect">
                                  <p:stCondLst>
                                    <p:cond delay="0"/>
                                  </p:stCondLst>
                                  <p:childTnLst>
                                    <p:animScale>
                                      <p:cBhvr>
                                        <p:cTn id="31"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15">
            <a:extLst>
              <a:ext uri="{FF2B5EF4-FFF2-40B4-BE49-F238E27FC236}">
                <a16:creationId xmlns:a16="http://schemas.microsoft.com/office/drawing/2014/main" id="{F82025A0-5D1F-4054-8273-6A919D75D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7">
            <a:extLst>
              <a:ext uri="{FF2B5EF4-FFF2-40B4-BE49-F238E27FC236}">
                <a16:creationId xmlns:a16="http://schemas.microsoft.com/office/drawing/2014/main" id="{C6244B84-452A-4BE8-BEA4-A7CCA098C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1793"/>
            <a:ext cx="12193492" cy="6869793"/>
          </a:xfrm>
          <a:prstGeom prst="rect">
            <a:avLst/>
          </a:prstGeom>
          <a:gradFill>
            <a:gsLst>
              <a:gs pos="0">
                <a:schemeClr val="accent5">
                  <a:alpha val="83000"/>
                </a:schemeClr>
              </a:gs>
              <a:gs pos="100000">
                <a:schemeClr val="accent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96220EA9-AB07-4E8F-9E57-B281453FF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14750" y="-1068668"/>
            <a:ext cx="6439521" cy="8517963"/>
          </a:xfrm>
          <a:prstGeom prst="rect">
            <a:avLst/>
          </a:prstGeom>
          <a:gradFill>
            <a:gsLst>
              <a:gs pos="51000">
                <a:schemeClr val="accent2">
                  <a:lumMod val="60000"/>
                  <a:lumOff val="40000"/>
                  <a:alpha val="33000"/>
                </a:schemeClr>
              </a:gs>
              <a:gs pos="100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1">
            <a:extLst>
              <a:ext uri="{FF2B5EF4-FFF2-40B4-BE49-F238E27FC236}">
                <a16:creationId xmlns:a16="http://schemas.microsoft.com/office/drawing/2014/main" id="{CC44646F-1A59-47A2-AD5D-54DCAECD5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1102" y="-2661103"/>
            <a:ext cx="6869793" cy="12191998"/>
          </a:xfrm>
          <a:prstGeom prst="rect">
            <a:avLst/>
          </a:prstGeom>
          <a:gradFill>
            <a:gsLst>
              <a:gs pos="6000">
                <a:schemeClr val="accent2">
                  <a:alpha val="45000"/>
                </a:schemeClr>
              </a:gs>
              <a:gs pos="74000">
                <a:schemeClr val="accent4">
                  <a:alpha val="2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C7544BED-FB42-4737-9370-482C3CE0D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49752" y="-3761546"/>
            <a:ext cx="4692495" cy="12192001"/>
          </a:xfrm>
          <a:prstGeom prst="rect">
            <a:avLst/>
          </a:prstGeom>
          <a:gradFill>
            <a:gsLst>
              <a:gs pos="0">
                <a:schemeClr val="accent4">
                  <a:alpha val="0"/>
                </a:schemeClr>
              </a:gs>
              <a:gs pos="99000">
                <a:schemeClr val="accent5">
                  <a:alpha val="32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C6B5E2-3C38-479A-8359-9CF9EC6A7930}"/>
              </a:ext>
            </a:extLst>
          </p:cNvPr>
          <p:cNvSpPr>
            <a:spLocks noGrp="1"/>
          </p:cNvSpPr>
          <p:nvPr>
            <p:ph type="title"/>
          </p:nvPr>
        </p:nvSpPr>
        <p:spPr>
          <a:xfrm>
            <a:off x="940820" y="696199"/>
            <a:ext cx="10353774" cy="950759"/>
          </a:xfrm>
        </p:spPr>
        <p:txBody>
          <a:bodyPr vert="horz" lIns="0" tIns="0" rIns="0" bIns="0" rtlCol="0" anchor="ctr">
            <a:normAutofit/>
          </a:bodyPr>
          <a:lstStyle/>
          <a:p>
            <a:pPr algn="ctr">
              <a:lnSpc>
                <a:spcPct val="90000"/>
              </a:lnSpc>
            </a:pPr>
            <a:r>
              <a:rPr lang="en-US" sz="3200" spc="750">
                <a:solidFill>
                  <a:schemeClr val="bg1"/>
                </a:solidFill>
              </a:rPr>
              <a:t>Electric fields caused by charges</a:t>
            </a:r>
          </a:p>
        </p:txBody>
      </p:sp>
      <p:pic>
        <p:nvPicPr>
          <p:cNvPr id="4" name="Graphic 3">
            <a:extLst>
              <a:ext uri="{FF2B5EF4-FFF2-40B4-BE49-F238E27FC236}">
                <a16:creationId xmlns:a16="http://schemas.microsoft.com/office/drawing/2014/main" id="{324D194F-0F94-49DE-B11C-F3F9FC94AC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3800" y="2108953"/>
            <a:ext cx="3267948" cy="3267948"/>
          </a:xfrm>
          <a:prstGeom prst="rect">
            <a:avLst/>
          </a:prstGeom>
        </p:spPr>
      </p:pic>
      <p:pic>
        <p:nvPicPr>
          <p:cNvPr id="10" name="Content Placeholder 9">
            <a:extLst>
              <a:ext uri="{FF2B5EF4-FFF2-40B4-BE49-F238E27FC236}">
                <a16:creationId xmlns:a16="http://schemas.microsoft.com/office/drawing/2014/main" id="{9109BB78-A7D8-43D6-AD48-4F36F7956EDA}"/>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96337" y="2108953"/>
            <a:ext cx="3343995" cy="3343995"/>
          </a:xfrm>
        </p:spPr>
      </p:pic>
    </p:spTree>
    <p:extLst>
      <p:ext uri="{BB962C8B-B14F-4D97-AF65-F5344CB8AC3E}">
        <p14:creationId xmlns:p14="http://schemas.microsoft.com/office/powerpoint/2010/main" val="46885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93DAF4AA-9270-40B5-B73C-B11B9A92F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7DA20-08D7-4923-AC15-29768DC72D8C}"/>
              </a:ext>
            </a:extLst>
          </p:cNvPr>
          <p:cNvSpPr>
            <a:spLocks noGrp="1"/>
          </p:cNvSpPr>
          <p:nvPr>
            <p:ph type="title"/>
          </p:nvPr>
        </p:nvSpPr>
        <p:spPr>
          <a:xfrm>
            <a:off x="221974" y="197179"/>
            <a:ext cx="5327375" cy="1560022"/>
          </a:xfrm>
        </p:spPr>
        <p:txBody>
          <a:bodyPr anchor="b">
            <a:normAutofit/>
          </a:bodyPr>
          <a:lstStyle/>
          <a:p>
            <a:r>
              <a:rPr lang="en-GB" dirty="0"/>
              <a:t>Electric fields</a:t>
            </a:r>
          </a:p>
        </p:txBody>
      </p:sp>
      <p:sp>
        <p:nvSpPr>
          <p:cNvPr id="3" name="Content Placeholder 2">
            <a:extLst>
              <a:ext uri="{FF2B5EF4-FFF2-40B4-BE49-F238E27FC236}">
                <a16:creationId xmlns:a16="http://schemas.microsoft.com/office/drawing/2014/main" id="{8B075856-569A-4D0C-A1E2-039349714BA6}"/>
              </a:ext>
            </a:extLst>
          </p:cNvPr>
          <p:cNvSpPr>
            <a:spLocks noGrp="1"/>
          </p:cNvSpPr>
          <p:nvPr>
            <p:ph idx="1"/>
          </p:nvPr>
        </p:nvSpPr>
        <p:spPr>
          <a:xfrm>
            <a:off x="286223" y="2183681"/>
            <a:ext cx="5327373" cy="2917119"/>
          </a:xfrm>
        </p:spPr>
        <p:txBody>
          <a:bodyPr>
            <a:normAutofit fontScale="85000" lnSpcReduction="20000"/>
          </a:bodyPr>
          <a:lstStyle/>
          <a:p>
            <a:r>
              <a:rPr lang="en-GB" sz="2800" dirty="0"/>
              <a:t>Charged particles apply forces to other charged particles.</a:t>
            </a:r>
          </a:p>
          <a:p>
            <a:r>
              <a:rPr lang="en-GB" sz="2800" dirty="0"/>
              <a:t>The area around a charge where forces are experienced is called an electric field.</a:t>
            </a:r>
          </a:p>
          <a:p>
            <a:r>
              <a:rPr lang="en-GB" sz="2800" dirty="0"/>
              <a:t>The field lines are drawn to show the acceleration and direction on a </a:t>
            </a:r>
            <a:r>
              <a:rPr lang="en-GB" sz="2800" b="1" dirty="0"/>
              <a:t>positive unit test charge placed in the field</a:t>
            </a:r>
            <a:endParaRPr lang="en-GB" sz="2800" dirty="0"/>
          </a:p>
        </p:txBody>
      </p:sp>
      <p:sp>
        <p:nvSpPr>
          <p:cNvPr id="17" name="Rectangle 10">
            <a:extLst>
              <a:ext uri="{FF2B5EF4-FFF2-40B4-BE49-F238E27FC236}">
                <a16:creationId xmlns:a16="http://schemas.microsoft.com/office/drawing/2014/main" id="{31D5E60A-D6B1-4F21-A993-313958AF0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15300" y="-4"/>
            <a:ext cx="4076699" cy="6858003"/>
          </a:xfrm>
          <a:prstGeom prst="rect">
            <a:avLst/>
          </a:prstGeom>
          <a:gradFill>
            <a:gsLst>
              <a:gs pos="8000">
                <a:schemeClr val="accent6"/>
              </a:gs>
              <a:gs pos="100000">
                <a:schemeClr val="accent5">
                  <a:alpha val="9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5B7BB16B-E108-4C64-97D5-7AC67CC5E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24863" y="1390436"/>
            <a:ext cx="6857572" cy="4076700"/>
          </a:xfrm>
          <a:prstGeom prst="rect">
            <a:avLst/>
          </a:prstGeom>
          <a:gradFill>
            <a:gsLst>
              <a:gs pos="0">
                <a:schemeClr val="accent4">
                  <a:alpha val="13000"/>
                </a:schemeClr>
              </a:gs>
              <a:gs pos="99000">
                <a:schemeClr val="accent2">
                  <a:alpha val="5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5F6A003-4671-4F7B-A12E-2946D61E4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85110" y="1451112"/>
            <a:ext cx="6858001" cy="3955771"/>
          </a:xfrm>
          <a:prstGeom prst="rect">
            <a:avLst/>
          </a:prstGeom>
          <a:gradFill>
            <a:gsLst>
              <a:gs pos="0">
                <a:schemeClr val="accent6">
                  <a:alpha val="0"/>
                </a:schemeClr>
              </a:gs>
              <a:gs pos="72000">
                <a:schemeClr val="tx2">
                  <a:lumMod val="75000"/>
                  <a:lumOff val="25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creen Recording 3">
            <a:hlinkClick r:id="" action="ppaction://media"/>
            <a:extLst>
              <a:ext uri="{FF2B5EF4-FFF2-40B4-BE49-F238E27FC236}">
                <a16:creationId xmlns:a16="http://schemas.microsoft.com/office/drawing/2014/main" id="{2E72FCB4-F908-4A2E-B9C4-07BE26EEA5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99818" y="1028698"/>
            <a:ext cx="5346679" cy="4852111"/>
          </a:xfrm>
          <a:prstGeom prst="rect">
            <a:avLst/>
          </a:prstGeom>
        </p:spPr>
      </p:pic>
    </p:spTree>
    <p:extLst>
      <p:ext uri="{BB962C8B-B14F-4D97-AF65-F5344CB8AC3E}">
        <p14:creationId xmlns:p14="http://schemas.microsoft.com/office/powerpoint/2010/main" val="1792054553"/>
      </p:ext>
    </p:extLst>
  </p:cSld>
  <p:clrMapOvr>
    <a:masterClrMapping/>
  </p:clrMapOvr>
  <mc:AlternateContent xmlns:mc="http://schemas.openxmlformats.org/markup-compatibility/2006" xmlns:p14="http://schemas.microsoft.com/office/powerpoint/2010/main">
    <mc:Choice Requires="p14">
      <p:transition spd="slow" p14:dur="2000" advTm="55831"/>
    </mc:Choice>
    <mc:Fallback xmlns="">
      <p:transition spd="slow" advTm="55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8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03995A8-7AFB-46FC-8683-CEBAFC810E31}"/>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dirty="0">
                <a:solidFill>
                  <a:schemeClr val="bg1"/>
                </a:solidFill>
              </a:rPr>
              <a:t>Direction of the electric field and field lines</a:t>
            </a:r>
          </a:p>
        </p:txBody>
      </p:sp>
      <p:pic>
        <p:nvPicPr>
          <p:cNvPr id="4" name="Screen Recording 3">
            <a:hlinkClick r:id="" action="ppaction://media"/>
            <a:extLst>
              <a:ext uri="{FF2B5EF4-FFF2-40B4-BE49-F238E27FC236}">
                <a16:creationId xmlns:a16="http://schemas.microsoft.com/office/drawing/2014/main" id="{C2B4A4FD-F65B-4CF9-8A2C-3688056DCFD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831838" y="457200"/>
            <a:ext cx="6557700" cy="5951114"/>
          </a:xfrm>
          <a:prstGeom prst="rect">
            <a:avLst/>
          </a:prstGeom>
        </p:spPr>
      </p:pic>
    </p:spTree>
    <p:extLst>
      <p:ext uri="{BB962C8B-B14F-4D97-AF65-F5344CB8AC3E}">
        <p14:creationId xmlns:p14="http://schemas.microsoft.com/office/powerpoint/2010/main" val="665124247"/>
      </p:ext>
    </p:extLst>
  </p:cSld>
  <p:clrMapOvr>
    <a:masterClrMapping/>
  </p:clrMapOvr>
  <mc:AlternateContent xmlns:mc="http://schemas.openxmlformats.org/markup-compatibility/2006" xmlns:p14="http://schemas.microsoft.com/office/powerpoint/2010/main">
    <mc:Choice Requires="p14">
      <p:transition spd="slow" p14:dur="2000" advTm="164171"/>
    </mc:Choice>
    <mc:Fallback xmlns="">
      <p:transition spd="slow" advTm="164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1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24">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AC6B5E2-3C38-479A-8359-9CF9EC6A7930}"/>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a:solidFill>
                  <a:schemeClr val="bg1"/>
                </a:solidFill>
              </a:rPr>
              <a:t>Electric fields caused by charges</a:t>
            </a:r>
          </a:p>
        </p:txBody>
      </p:sp>
      <p:pic>
        <p:nvPicPr>
          <p:cNvPr id="8" name="Content Placeholder 7">
            <a:extLst>
              <a:ext uri="{FF2B5EF4-FFF2-40B4-BE49-F238E27FC236}">
                <a16:creationId xmlns:a16="http://schemas.microsoft.com/office/drawing/2014/main" id="{1802CC7A-AE4A-42C8-8AD3-35EC0A66DAF0}"/>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3619" y="727455"/>
            <a:ext cx="7214138" cy="5410603"/>
          </a:xfrm>
          <a:prstGeom prst="rect">
            <a:avLst/>
          </a:prstGeom>
        </p:spPr>
      </p:pic>
    </p:spTree>
    <p:extLst>
      <p:ext uri="{BB962C8B-B14F-4D97-AF65-F5344CB8AC3E}">
        <p14:creationId xmlns:p14="http://schemas.microsoft.com/office/powerpoint/2010/main" val="142330721"/>
      </p:ext>
    </p:extLst>
  </p:cSld>
  <p:clrMapOvr>
    <a:masterClrMapping/>
  </p:clrMapOvr>
</p:sld>
</file>

<file path=ppt/theme/theme1.xml><?xml version="1.0" encoding="utf-8"?>
<a:theme xmlns:a="http://schemas.openxmlformats.org/drawingml/2006/main" name="GradientRise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Avenir">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475518B876AB46A159D578E8876576" ma:contentTypeVersion="4" ma:contentTypeDescription="Create a new document." ma:contentTypeScope="" ma:versionID="cac1a4b3765e99349ab92106ae7c571e">
  <xsd:schema xmlns:xsd="http://www.w3.org/2001/XMLSchema" xmlns:xs="http://www.w3.org/2001/XMLSchema" xmlns:p="http://schemas.microsoft.com/office/2006/metadata/properties" xmlns:ns2="c8ee3d00-0285-49ee-b291-37e12c4d8a60" targetNamespace="http://schemas.microsoft.com/office/2006/metadata/properties" ma:root="true" ma:fieldsID="53eb286976def43b12b2af73e2f811ce" ns2:_="">
    <xsd:import namespace="c8ee3d00-0285-49ee-b291-37e12c4d8a6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ee3d00-0285-49ee-b291-37e12c4d8a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9365A9-9EB1-4388-8EBC-6A3E8CFFC834}">
  <ds:schemaRefs>
    <ds:schemaRef ds:uri="http://purl.org/dc/terms/"/>
    <ds:schemaRef ds:uri="http://schemas.microsoft.com/office/2006/documentManagement/types"/>
    <ds:schemaRef ds:uri="c8ee3d00-0285-49ee-b291-37e12c4d8a60"/>
    <ds:schemaRef ds:uri="http://schemas.microsoft.com/office/2006/metadata/properties"/>
    <ds:schemaRef ds:uri="http://schemas.openxmlformats.org/package/2006/metadata/core-properties"/>
    <ds:schemaRef ds:uri="http://purl.org/dc/elements/1.1/"/>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5A2557BA-A716-40BA-9006-83A16AA73519}">
  <ds:schemaRefs>
    <ds:schemaRef ds:uri="http://schemas.microsoft.com/sharepoint/v3/contenttype/forms"/>
  </ds:schemaRefs>
</ds:datastoreItem>
</file>

<file path=customXml/itemProps3.xml><?xml version="1.0" encoding="utf-8"?>
<ds:datastoreItem xmlns:ds="http://schemas.openxmlformats.org/officeDocument/2006/customXml" ds:itemID="{CEE46C1E-D1A4-42B5-87FF-441E1E89CA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ee3d00-0285-49ee-b291-37e12c4d8a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1023</Words>
  <Application>Microsoft Office PowerPoint</Application>
  <PresentationFormat>Widescreen</PresentationFormat>
  <Paragraphs>156</Paragraphs>
  <Slides>26</Slides>
  <Notes>0</Notes>
  <HiddenSlides>0</HiddenSlides>
  <MMClips>9</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Cambria Math</vt:lpstr>
      <vt:lpstr>Comic Sans MS</vt:lpstr>
      <vt:lpstr>Gill Sans Nova</vt:lpstr>
      <vt:lpstr>Times New Roman</vt:lpstr>
      <vt:lpstr>Trebuchet MS</vt:lpstr>
      <vt:lpstr>WP Greek Century</vt:lpstr>
      <vt:lpstr>GradientRiseVTI</vt:lpstr>
      <vt:lpstr>Electricity </vt:lpstr>
      <vt:lpstr>Outcomes</vt:lpstr>
      <vt:lpstr>The ATOM &amp; IONISATION</vt:lpstr>
      <vt:lpstr>The Atom</vt:lpstr>
      <vt:lpstr>The Atom</vt:lpstr>
      <vt:lpstr>Electric fields caused by charges</vt:lpstr>
      <vt:lpstr>Electric fields</vt:lpstr>
      <vt:lpstr>Direction of the electric field and field lines</vt:lpstr>
      <vt:lpstr>Electric fields caused by charges</vt:lpstr>
      <vt:lpstr>Electric fields caused by charges</vt:lpstr>
      <vt:lpstr>The Van De GraafF</vt:lpstr>
      <vt:lpstr>outcomes</vt:lpstr>
      <vt:lpstr>When electric charge moves we have a current</vt:lpstr>
      <vt:lpstr>Electric Current</vt:lpstr>
      <vt:lpstr>Questions on   Q=It</vt:lpstr>
      <vt:lpstr>PowerPoint Presentation</vt:lpstr>
      <vt:lpstr>Electrical Energy Sources</vt:lpstr>
      <vt:lpstr>Direct Current (DC) </vt:lpstr>
      <vt:lpstr>PowerPoint Presentation</vt:lpstr>
      <vt:lpstr>Direct Current</vt:lpstr>
      <vt:lpstr>Alternating Current  </vt:lpstr>
      <vt:lpstr>Alternating Current </vt:lpstr>
      <vt:lpstr>Alternating Current</vt:lpstr>
      <vt:lpstr>AC and DC,  notes not definitions</vt:lpstr>
      <vt:lpstr>a.C /d.c definitions</vt:lpstr>
      <vt:lpstr>Voltage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dc:title>
  <dc:creator>Mrs Hargreaves</dc:creator>
  <cp:lastModifiedBy>Mrs Hargreaves</cp:lastModifiedBy>
  <cp:revision>2</cp:revision>
  <dcterms:created xsi:type="dcterms:W3CDTF">2021-09-24T18:12:49Z</dcterms:created>
  <dcterms:modified xsi:type="dcterms:W3CDTF">2021-09-25T06:32:10Z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0x01010091475518B876AB46A159D578E8876576</vt:lpwstr>
  </property>
</Properties>
</file>