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8" r:id="rId5"/>
    <p:sldId id="261" r:id="rId6"/>
    <p:sldId id="262" r:id="rId7"/>
    <p:sldId id="263" r:id="rId8"/>
    <p:sldId id="264" r:id="rId9"/>
  </p:sldIdLst>
  <p:sldSz cx="7199313" cy="10080625"/>
  <p:notesSz cx="6888163" cy="100171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6" autoAdjust="0"/>
    <p:restoredTop sz="94660"/>
  </p:normalViewPr>
  <p:slideViewPr>
    <p:cSldViewPr snapToGrid="0">
      <p:cViewPr varScale="1">
        <p:scale>
          <a:sx n="50" d="100"/>
          <a:sy n="50" d="100"/>
        </p:scale>
        <p:origin x="21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949" y="1649770"/>
            <a:ext cx="6119416" cy="3509551"/>
          </a:xfrm>
        </p:spPr>
        <p:txBody>
          <a:bodyPr anchor="b"/>
          <a:lstStyle>
            <a:lvl1pPr algn="ctr"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9914" y="5294662"/>
            <a:ext cx="5399485" cy="2433817"/>
          </a:xfrm>
        </p:spPr>
        <p:txBody>
          <a:bodyPr/>
          <a:lstStyle>
            <a:lvl1pPr marL="0" indent="0" algn="ctr">
              <a:buNone/>
              <a:defRPr sz="1890"/>
            </a:lvl1pPr>
            <a:lvl2pPr marL="359954" indent="0" algn="ctr">
              <a:buNone/>
              <a:defRPr sz="1575"/>
            </a:lvl2pPr>
            <a:lvl3pPr marL="719907" indent="0" algn="ctr">
              <a:buNone/>
              <a:defRPr sz="1417"/>
            </a:lvl3pPr>
            <a:lvl4pPr marL="1079861" indent="0" algn="ctr">
              <a:buNone/>
              <a:defRPr sz="1260"/>
            </a:lvl4pPr>
            <a:lvl5pPr marL="1439814" indent="0" algn="ctr">
              <a:buNone/>
              <a:defRPr sz="1260"/>
            </a:lvl5pPr>
            <a:lvl6pPr marL="1799768" indent="0" algn="ctr">
              <a:buNone/>
              <a:defRPr sz="1260"/>
            </a:lvl6pPr>
            <a:lvl7pPr marL="2159721" indent="0" algn="ctr">
              <a:buNone/>
              <a:defRPr sz="1260"/>
            </a:lvl7pPr>
            <a:lvl8pPr marL="2519675" indent="0" algn="ctr">
              <a:buNone/>
              <a:defRPr sz="1260"/>
            </a:lvl8pPr>
            <a:lvl9pPr marL="2879628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317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31270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52009" y="536700"/>
            <a:ext cx="1552352" cy="854286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4953" y="536700"/>
            <a:ext cx="4567064" cy="854286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06165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506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1204" y="2513159"/>
            <a:ext cx="6209407" cy="4193259"/>
          </a:xfrm>
        </p:spPr>
        <p:txBody>
          <a:bodyPr anchor="b"/>
          <a:lstStyle>
            <a:lvl1pPr>
              <a:defRPr sz="4724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1204" y="6746088"/>
            <a:ext cx="6209407" cy="2205136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59954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19907" indent="0">
              <a:buNone/>
              <a:defRPr sz="1417">
                <a:solidFill>
                  <a:schemeClr val="tx1">
                    <a:tint val="75000"/>
                  </a:schemeClr>
                </a:solidFill>
              </a:defRPr>
            </a:lvl3pPr>
            <a:lvl4pPr marL="107986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39814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79976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59721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1967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79628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7809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4953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44652" y="2683500"/>
            <a:ext cx="3059708" cy="639606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858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1" y="536702"/>
            <a:ext cx="6209407" cy="194845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891" y="2471154"/>
            <a:ext cx="3045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891" y="3682228"/>
            <a:ext cx="3045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644652" y="2471154"/>
            <a:ext cx="3060646" cy="1211074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59954" indent="0">
              <a:buNone/>
              <a:defRPr sz="1575" b="1"/>
            </a:lvl2pPr>
            <a:lvl3pPr marL="719907" indent="0">
              <a:buNone/>
              <a:defRPr sz="1417" b="1"/>
            </a:lvl3pPr>
            <a:lvl4pPr marL="1079861" indent="0">
              <a:buNone/>
              <a:defRPr sz="1260" b="1"/>
            </a:lvl4pPr>
            <a:lvl5pPr marL="1439814" indent="0">
              <a:buNone/>
              <a:defRPr sz="1260" b="1"/>
            </a:lvl5pPr>
            <a:lvl6pPr marL="1799768" indent="0">
              <a:buNone/>
              <a:defRPr sz="1260" b="1"/>
            </a:lvl6pPr>
            <a:lvl7pPr marL="2159721" indent="0">
              <a:buNone/>
              <a:defRPr sz="1260" b="1"/>
            </a:lvl7pPr>
            <a:lvl8pPr marL="2519675" indent="0">
              <a:buNone/>
              <a:defRPr sz="1260" b="1"/>
            </a:lvl8pPr>
            <a:lvl9pPr marL="2879628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644652" y="3682228"/>
            <a:ext cx="3060646" cy="54160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70713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435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320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0646" y="1451426"/>
            <a:ext cx="3644652" cy="7163777"/>
          </a:xfrm>
        </p:spPr>
        <p:txBody>
          <a:bodyPr/>
          <a:lstStyle>
            <a:lvl1pPr>
              <a:defRPr sz="2519"/>
            </a:lvl1pPr>
            <a:lvl2pPr>
              <a:defRPr sz="2204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887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890" y="672042"/>
            <a:ext cx="2321966" cy="2352146"/>
          </a:xfrm>
        </p:spPr>
        <p:txBody>
          <a:bodyPr anchor="b"/>
          <a:lstStyle>
            <a:lvl1pPr>
              <a:defRPr sz="251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060646" y="1451426"/>
            <a:ext cx="3644652" cy="7163777"/>
          </a:xfrm>
        </p:spPr>
        <p:txBody>
          <a:bodyPr anchor="t"/>
          <a:lstStyle>
            <a:lvl1pPr marL="0" indent="0">
              <a:buNone/>
              <a:defRPr sz="2519"/>
            </a:lvl1pPr>
            <a:lvl2pPr marL="359954" indent="0">
              <a:buNone/>
              <a:defRPr sz="2204"/>
            </a:lvl2pPr>
            <a:lvl3pPr marL="719907" indent="0">
              <a:buNone/>
              <a:defRPr sz="1890"/>
            </a:lvl3pPr>
            <a:lvl4pPr marL="1079861" indent="0">
              <a:buNone/>
              <a:defRPr sz="1575"/>
            </a:lvl4pPr>
            <a:lvl5pPr marL="1439814" indent="0">
              <a:buNone/>
              <a:defRPr sz="1575"/>
            </a:lvl5pPr>
            <a:lvl6pPr marL="1799768" indent="0">
              <a:buNone/>
              <a:defRPr sz="1575"/>
            </a:lvl6pPr>
            <a:lvl7pPr marL="2159721" indent="0">
              <a:buNone/>
              <a:defRPr sz="1575"/>
            </a:lvl7pPr>
            <a:lvl8pPr marL="2519675" indent="0">
              <a:buNone/>
              <a:defRPr sz="1575"/>
            </a:lvl8pPr>
            <a:lvl9pPr marL="2879628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890" y="3024188"/>
            <a:ext cx="2321966" cy="5602681"/>
          </a:xfrm>
        </p:spPr>
        <p:txBody>
          <a:bodyPr/>
          <a:lstStyle>
            <a:lvl1pPr marL="0" indent="0">
              <a:buNone/>
              <a:defRPr sz="1260"/>
            </a:lvl1pPr>
            <a:lvl2pPr marL="359954" indent="0">
              <a:buNone/>
              <a:defRPr sz="1102"/>
            </a:lvl2pPr>
            <a:lvl3pPr marL="719907" indent="0">
              <a:buNone/>
              <a:defRPr sz="945"/>
            </a:lvl3pPr>
            <a:lvl4pPr marL="1079861" indent="0">
              <a:buNone/>
              <a:defRPr sz="787"/>
            </a:lvl4pPr>
            <a:lvl5pPr marL="1439814" indent="0">
              <a:buNone/>
              <a:defRPr sz="787"/>
            </a:lvl5pPr>
            <a:lvl6pPr marL="1799768" indent="0">
              <a:buNone/>
              <a:defRPr sz="787"/>
            </a:lvl6pPr>
            <a:lvl7pPr marL="2159721" indent="0">
              <a:buNone/>
              <a:defRPr sz="787"/>
            </a:lvl7pPr>
            <a:lvl8pPr marL="2519675" indent="0">
              <a:buNone/>
              <a:defRPr sz="787"/>
            </a:lvl8pPr>
            <a:lvl9pPr marL="2879628" indent="0">
              <a:buNone/>
              <a:defRPr sz="78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929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4953" y="536702"/>
            <a:ext cx="6209407" cy="194845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4953" y="2683500"/>
            <a:ext cx="6209407" cy="6396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4953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B237A-2742-4778-A0B3-7B55A2B06D76}" type="datetimeFigureOut">
              <a:rPr lang="en-GB" smtClean="0"/>
              <a:t>16/03/2019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84773" y="9343248"/>
            <a:ext cx="2429768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4515" y="9343248"/>
            <a:ext cx="1619845" cy="536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AAC0FC-A216-4713-827A-819264A1FA3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162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19907" rtl="0" eaLnBrk="1" latinLnBrk="0" hangingPunct="1">
        <a:lnSpc>
          <a:spcPct val="90000"/>
        </a:lnSpc>
        <a:spcBef>
          <a:spcPct val="0"/>
        </a:spcBef>
        <a:buNone/>
        <a:defRPr sz="346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9977" indent="-179977" algn="l" defTabSz="719907" rtl="0" eaLnBrk="1" latinLnBrk="0" hangingPunct="1">
        <a:lnSpc>
          <a:spcPct val="90000"/>
        </a:lnSpc>
        <a:spcBef>
          <a:spcPts val="787"/>
        </a:spcBef>
        <a:buFont typeface="Arial" panose="020B0604020202020204" pitchFamily="34" charset="0"/>
        <a:buChar char="•"/>
        <a:defRPr sz="2204" kern="1200">
          <a:solidFill>
            <a:schemeClr val="tx1"/>
          </a:solidFill>
          <a:latin typeface="+mn-lt"/>
          <a:ea typeface="+mn-ea"/>
          <a:cs typeface="+mn-cs"/>
        </a:defRPr>
      </a:lvl1pPr>
      <a:lvl2pPr marL="539930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899884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59837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619791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97974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339698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699652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3059605" indent="-179977" algn="l" defTabSz="719907" rtl="0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1pPr>
      <a:lvl2pPr marL="35995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2pPr>
      <a:lvl3pPr marL="719907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3pPr>
      <a:lvl4pPr marL="107986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4pPr>
      <a:lvl5pPr marL="1439814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5pPr>
      <a:lvl6pPr marL="179976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6pPr>
      <a:lvl7pPr marL="2159721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7pPr>
      <a:lvl8pPr marL="2519675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8pPr>
      <a:lvl9pPr marL="2879628" algn="l" defTabSz="719907" rtl="0" eaLnBrk="1" latinLnBrk="0" hangingPunct="1">
        <a:defRPr sz="141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table">
            <a:extLst>
              <a:ext uri="{FF2B5EF4-FFF2-40B4-BE49-F238E27FC236}">
                <a16:creationId xmlns:a16="http://schemas.microsoft.com/office/drawing/2014/main" id="{1094F5F3-6407-452B-89C7-3EEF2613E6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289" y="-251536"/>
            <a:ext cx="7199314" cy="1058369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47867" y="190109"/>
            <a:ext cx="260701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>
              <a:latin typeface="Comic Sans MS" panose="030F0702030302020204" pitchFamily="66" charset="0"/>
            </a:endParaRP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Peak Voltage &amp; Peak current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5836" y="2321335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V</a:t>
            </a:r>
            <a:r>
              <a:rPr lang="en-GB" sz="2400" baseline="-25000" dirty="0">
                <a:latin typeface="Comic Sans MS" panose="030F0702030302020204" pitchFamily="66" charset="0"/>
              </a:rPr>
              <a:t>rms</a:t>
            </a:r>
          </a:p>
          <a:p>
            <a:pPr algn="ctr"/>
            <a:endParaRPr lang="en-GB" sz="2400" dirty="0">
              <a:latin typeface="Comic Sans MS" panose="030F0702030302020204" pitchFamily="66" charset="0"/>
            </a:endParaRP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I</a:t>
            </a:r>
            <a:r>
              <a:rPr lang="en-GB" sz="2400" baseline="-25000" dirty="0">
                <a:latin typeface="Comic Sans MS" panose="030F0702030302020204" pitchFamily="66" charset="0"/>
              </a:rPr>
              <a:t>rms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82371" y="2339738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Formulae for V</a:t>
            </a:r>
            <a:r>
              <a:rPr lang="en-GB" sz="2400" baseline="-25000" dirty="0">
                <a:latin typeface="Comic Sans MS" panose="030F0702030302020204" pitchFamily="66" charset="0"/>
              </a:rPr>
              <a:t>rms </a:t>
            </a:r>
            <a:r>
              <a:rPr lang="en-GB" sz="2400" dirty="0">
                <a:latin typeface="Comic Sans MS" panose="030F0702030302020204" pitchFamily="66" charset="0"/>
              </a:rPr>
              <a:t>&amp; I</a:t>
            </a:r>
            <a:r>
              <a:rPr lang="en-GB" sz="2400" baseline="-25000" dirty="0">
                <a:latin typeface="Comic Sans MS" panose="030F0702030302020204" pitchFamily="66" charset="0"/>
              </a:rPr>
              <a:t>rms</a:t>
            </a:r>
          </a:p>
          <a:p>
            <a:pPr algn="ctr"/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838" y="4392444"/>
            <a:ext cx="2607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Find frequency of an </a:t>
            </a:r>
            <a:r>
              <a:rPr lang="en-GB" sz="2000" dirty="0" err="1">
                <a:latin typeface="Comic Sans MS" panose="030F0702030302020204" pitchFamily="66" charset="0"/>
              </a:rPr>
              <a:t>a.c</a:t>
            </a:r>
            <a:r>
              <a:rPr lang="en-GB" sz="2000" dirty="0">
                <a:latin typeface="Comic Sans MS" panose="030F0702030302020204" pitchFamily="66" charset="0"/>
              </a:rPr>
              <a:t>. supply from an oscilloscope</a:t>
            </a:r>
          </a:p>
          <a:p>
            <a:pPr algn="ctr"/>
            <a:endParaRPr lang="en-GB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082371" y="4461039"/>
            <a:ext cx="26070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Find the peak voltage from an oscilloscope</a:t>
            </a:r>
          </a:p>
          <a:p>
            <a:endParaRPr lang="en-GB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505836" y="6228183"/>
            <a:ext cx="2607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Use appropriate relationships to solve problems involving potential difference, current, power and resistance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82372" y="6475379"/>
            <a:ext cx="26070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Use appropriate relationships to solve problems involving potential divider circuits.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05837" y="8640211"/>
            <a:ext cx="26070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Define electromotive force (EMF)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1" y="8887401"/>
            <a:ext cx="260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Internal resistance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5836" y="476067"/>
            <a:ext cx="2607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Describe </a:t>
            </a:r>
            <a:r>
              <a:rPr lang="en-GB" sz="2400" dirty="0" err="1">
                <a:latin typeface="Comic Sans MS" panose="030F0702030302020204" pitchFamily="66" charset="0"/>
              </a:rPr>
              <a:t>a.c</a:t>
            </a:r>
            <a:r>
              <a:rPr lang="en-GB" sz="2400" dirty="0">
                <a:latin typeface="Comic Sans MS" panose="030F0702030302020204" pitchFamily="66" charset="0"/>
              </a:rPr>
              <a:t> and </a:t>
            </a:r>
            <a:r>
              <a:rPr lang="en-GB" sz="2400" dirty="0" err="1">
                <a:latin typeface="Comic Sans MS" panose="030F0702030302020204" pitchFamily="66" charset="0"/>
              </a:rPr>
              <a:t>d.c.</a:t>
            </a:r>
            <a:r>
              <a:rPr lang="en-GB" sz="2400" dirty="0"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36A372-96E2-439F-832D-81BEF29E246D}"/>
              </a:ext>
            </a:extLst>
          </p:cNvPr>
          <p:cNvSpPr txBox="1"/>
          <p:nvPr/>
        </p:nvSpPr>
        <p:spPr>
          <a:xfrm>
            <a:off x="0" y="144730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6BA76D-5B6D-4DF9-9896-A90F60931916}"/>
              </a:ext>
            </a:extLst>
          </p:cNvPr>
          <p:cNvSpPr txBox="1"/>
          <p:nvPr/>
        </p:nvSpPr>
        <p:spPr>
          <a:xfrm>
            <a:off x="3599657" y="144730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DA9ADEC-2276-4446-9D2D-DB5B2B842B60}"/>
              </a:ext>
            </a:extLst>
          </p:cNvPr>
          <p:cNvSpPr txBox="1"/>
          <p:nvPr/>
        </p:nvSpPr>
        <p:spPr>
          <a:xfrm>
            <a:off x="0" y="351788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50DCC5-386D-4128-9DAF-FDF5CE04E405}"/>
              </a:ext>
            </a:extLst>
          </p:cNvPr>
          <p:cNvSpPr txBox="1"/>
          <p:nvPr/>
        </p:nvSpPr>
        <p:spPr>
          <a:xfrm>
            <a:off x="3618683" y="3539364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4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14A6798-D627-473F-A93A-7841666E4294}"/>
              </a:ext>
            </a:extLst>
          </p:cNvPr>
          <p:cNvSpPr txBox="1"/>
          <p:nvPr/>
        </p:nvSpPr>
        <p:spPr>
          <a:xfrm>
            <a:off x="18288" y="573279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5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F809F28-24F7-48F1-8717-819AA35DEE4B}"/>
              </a:ext>
            </a:extLst>
          </p:cNvPr>
          <p:cNvSpPr txBox="1"/>
          <p:nvPr/>
        </p:nvSpPr>
        <p:spPr>
          <a:xfrm>
            <a:off x="3618683" y="5652902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6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461806-9E22-4177-BAE6-7E43478DBC71}"/>
              </a:ext>
            </a:extLst>
          </p:cNvPr>
          <p:cNvSpPr txBox="1"/>
          <p:nvPr/>
        </p:nvSpPr>
        <p:spPr>
          <a:xfrm>
            <a:off x="0" y="7761826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7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E8ACF8-0AB3-4454-BC9C-0BD3920E321C}"/>
              </a:ext>
            </a:extLst>
          </p:cNvPr>
          <p:cNvSpPr txBox="1"/>
          <p:nvPr/>
        </p:nvSpPr>
        <p:spPr>
          <a:xfrm>
            <a:off x="3618683" y="7778348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8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4DFC427-8F30-4BE0-A45A-8A1F63933BE9}"/>
              </a:ext>
            </a:extLst>
          </p:cNvPr>
          <p:cNvSpPr txBox="1"/>
          <p:nvPr/>
        </p:nvSpPr>
        <p:spPr>
          <a:xfrm>
            <a:off x="0" y="9604989"/>
            <a:ext cx="329184" cy="371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9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D7F4F8C-A412-42C5-A9F1-9003D353B521}"/>
              </a:ext>
            </a:extLst>
          </p:cNvPr>
          <p:cNvSpPr txBox="1"/>
          <p:nvPr/>
        </p:nvSpPr>
        <p:spPr>
          <a:xfrm>
            <a:off x="3599656" y="965551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1138776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72465" y="77947"/>
            <a:ext cx="33724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>
                <a:latin typeface="Comic Sans MS" panose="030F0702030302020204" pitchFamily="66" charset="0"/>
              </a:rPr>
              <a:t>a.c</a:t>
            </a:r>
            <a:r>
              <a:rPr lang="en-GB" dirty="0">
                <a:latin typeface="Comic Sans MS" panose="030F0702030302020204" pitchFamily="66" charset="0"/>
              </a:rPr>
              <a:t>. is a current which changes direction and instantaneous value with time.</a:t>
            </a:r>
          </a:p>
          <a:p>
            <a:r>
              <a:rPr lang="en-GB" dirty="0" err="1">
                <a:latin typeface="Comic Sans MS" panose="030F0702030302020204" pitchFamily="66" charset="0"/>
              </a:rPr>
              <a:t>d.c.</a:t>
            </a:r>
            <a:r>
              <a:rPr lang="en-GB" dirty="0">
                <a:latin typeface="Comic Sans MS" panose="030F0702030302020204" pitchFamily="66" charset="0"/>
              </a:rPr>
              <a:t> is a current which travels in one direction.</a:t>
            </a:r>
          </a:p>
          <a:p>
            <a:endParaRPr lang="en-GB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4082370" y="2172035"/>
            <a:ext cx="260701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values given to an </a:t>
            </a:r>
            <a:r>
              <a:rPr lang="en-GB" dirty="0" err="1">
                <a:latin typeface="Comic Sans MS" panose="030F0702030302020204" pitchFamily="66" charset="0"/>
              </a:rPr>
              <a:t>a.c</a:t>
            </a:r>
            <a:r>
              <a:rPr lang="en-GB" dirty="0">
                <a:latin typeface="Comic Sans MS" panose="030F0702030302020204" pitchFamily="66" charset="0"/>
              </a:rPr>
              <a:t> supply that would have the same heating effect as an equivalent </a:t>
            </a:r>
            <a:r>
              <a:rPr lang="en-GB" dirty="0" err="1">
                <a:latin typeface="Comic Sans MS" panose="030F0702030302020204" pitchFamily="66" charset="0"/>
              </a:rPr>
              <a:t>d.c</a:t>
            </a:r>
            <a:r>
              <a:rPr lang="en-GB" dirty="0">
                <a:latin typeface="Comic Sans MS" panose="030F0702030302020204" pitchFamily="66" charset="0"/>
              </a:rPr>
              <a:t> supply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5837" y="4130999"/>
            <a:ext cx="260701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Count the number of divisions for the amplitude of the wave. Multiply this by the number of volts per division.</a:t>
            </a:r>
          </a:p>
          <a:p>
            <a:endParaRPr lang="en-GB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082371" y="4293447"/>
                <a:ext cx="2607013" cy="16165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latin typeface="Comic Sans MS" panose="030F0702030302020204" pitchFamily="66" charset="0"/>
                  </a:rPr>
                  <a:t>Find the period (time for one wave (T)).</a:t>
                </a:r>
              </a:p>
              <a:p>
                <a:pPr algn="ctr"/>
                <a:endParaRPr lang="en-GB" dirty="0">
                  <a:latin typeface="Comic Sans MS" panose="030F0702030302020204" pitchFamily="66" charset="0"/>
                </a:endParaRPr>
              </a:p>
              <a:p>
                <a:pPr algn="ctr"/>
                <a:r>
                  <a:rPr lang="en-GB" dirty="0">
                    <a:latin typeface="Comic Sans MS" panose="030F0702030302020204" pitchFamily="66" charset="0"/>
                  </a:rPr>
                  <a:t>frequency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den>
                    </m:f>
                  </m:oMath>
                </a14:m>
                <a:endParaRPr lang="en-GB" dirty="0">
                  <a:latin typeface="Comic Sans MS" panose="030F0702030302020204" pitchFamily="66" charset="0"/>
                </a:endParaRPr>
              </a:p>
              <a:p>
                <a:pPr algn="ctr"/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2371" y="4293447"/>
                <a:ext cx="2607013" cy="1616533"/>
              </a:xfrm>
              <a:prstGeom prst="rect">
                <a:avLst/>
              </a:prstGeom>
              <a:blipFill>
                <a:blip r:embed="rId2"/>
                <a:stretch>
                  <a:fillRect t="-1509" r="-117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13"/>
          <p:cNvSpPr txBox="1"/>
          <p:nvPr/>
        </p:nvSpPr>
        <p:spPr>
          <a:xfrm>
            <a:off x="505837" y="8640211"/>
            <a:ext cx="26070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The resistance of a power supply.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2370" y="8363212"/>
            <a:ext cx="26070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The total amount of energy given to each coulomb of charge by a power supply.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00024" y="133875"/>
            <a:ext cx="33724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The maximum voltage / current produced by an </a:t>
            </a:r>
            <a:r>
              <a:rPr lang="en-GB" dirty="0" err="1">
                <a:latin typeface="Comic Sans MS" panose="030F0702030302020204" pitchFamily="66" charset="0"/>
              </a:rPr>
              <a:t>a.c</a:t>
            </a:r>
            <a:r>
              <a:rPr lang="en-GB" dirty="0">
                <a:latin typeface="Comic Sans MS" panose="030F0702030302020204" pitchFamily="66" charset="0"/>
              </a:rPr>
              <a:t>. supply. These can be measured using an oscilloscope.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F1348C0-C934-431F-9221-6837E2DDF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699" y="2234090"/>
            <a:ext cx="1133475" cy="13239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568B3E-A221-4EA2-9B60-BFEFBB5325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1951" y="6243750"/>
            <a:ext cx="1847850" cy="1866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EB06D47-4302-41AD-AE34-1A61F01F4D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055" y="6470434"/>
            <a:ext cx="1704307" cy="142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4832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6374336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076008" y="286026"/>
            <a:ext cx="2607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Terminal potential difference</a:t>
            </a:r>
          </a:p>
          <a:p>
            <a:endParaRPr lang="en-GB" sz="2400" dirty="0">
              <a:latin typeface="Comic Sans MS" panose="030F0702030302020204" pitchFamily="66" charset="0"/>
            </a:endParaRPr>
          </a:p>
          <a:p>
            <a:endParaRPr lang="en-GB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505836" y="2321335"/>
            <a:ext cx="2607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Short circuit current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82370" y="2552586"/>
            <a:ext cx="2607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E = V</a:t>
            </a:r>
            <a:r>
              <a:rPr lang="en-GB" sz="2400" baseline="-25000" dirty="0">
                <a:latin typeface="Comic Sans MS" panose="030F0702030302020204" pitchFamily="66" charset="0"/>
              </a:rPr>
              <a:t>tpd</a:t>
            </a:r>
            <a:r>
              <a:rPr lang="en-GB" sz="2400" dirty="0">
                <a:latin typeface="Comic Sans MS" panose="030F0702030302020204" pitchFamily="66" charset="0"/>
              </a:rPr>
              <a:t> + </a:t>
            </a:r>
            <a:r>
              <a:rPr lang="en-GB" sz="2400" dirty="0" err="1">
                <a:latin typeface="Comic Sans MS" panose="030F0702030302020204" pitchFamily="66" charset="0"/>
              </a:rPr>
              <a:t>Ir</a:t>
            </a:r>
            <a:endParaRPr lang="en-GB" sz="2400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5835" y="720134"/>
            <a:ext cx="2607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Lost volts</a:t>
            </a:r>
          </a:p>
        </p:txBody>
      </p:sp>
      <p:sp>
        <p:nvSpPr>
          <p:cNvPr id="17" name="TextBox 17">
            <a:extLst>
              <a:ext uri="{FF2B5EF4-FFF2-40B4-BE49-F238E27FC236}">
                <a16:creationId xmlns:a16="http://schemas.microsoft.com/office/drawing/2014/main" id="{50643769-25FF-4323-9A15-0D613DBB8E9F}"/>
              </a:ext>
            </a:extLst>
          </p:cNvPr>
          <p:cNvSpPr txBox="1"/>
          <p:nvPr/>
        </p:nvSpPr>
        <p:spPr>
          <a:xfrm>
            <a:off x="21146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11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F7009D4-71B2-47CC-BC6E-23344E654F7F}"/>
              </a:ext>
            </a:extLst>
          </p:cNvPr>
          <p:cNvSpPr txBox="1"/>
          <p:nvPr/>
        </p:nvSpPr>
        <p:spPr>
          <a:xfrm>
            <a:off x="3609241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12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54C519B-9C3C-44F1-8854-E10066B4C465}"/>
              </a:ext>
            </a:extLst>
          </p:cNvPr>
          <p:cNvSpPr txBox="1"/>
          <p:nvPr/>
        </p:nvSpPr>
        <p:spPr>
          <a:xfrm>
            <a:off x="-6418" y="359430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13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3E9AEAF-C11C-436B-AFD6-1B0B91BF7173}"/>
              </a:ext>
            </a:extLst>
          </p:cNvPr>
          <p:cNvSpPr txBox="1"/>
          <p:nvPr/>
        </p:nvSpPr>
        <p:spPr>
          <a:xfrm>
            <a:off x="3609241" y="359233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14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72A4F89-A677-4738-A4A4-4A00DCF0875B}"/>
              </a:ext>
            </a:extLst>
          </p:cNvPr>
          <p:cNvSpPr txBox="1"/>
          <p:nvPr/>
        </p:nvSpPr>
        <p:spPr>
          <a:xfrm>
            <a:off x="-10746" y="572860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15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130C590-F044-483D-A373-C8A97C9BE27F}"/>
              </a:ext>
            </a:extLst>
          </p:cNvPr>
          <p:cNvSpPr txBox="1"/>
          <p:nvPr/>
        </p:nvSpPr>
        <p:spPr>
          <a:xfrm>
            <a:off x="3593295" y="570013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16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C711B5-D2DF-4E20-A14A-29B65B443BFB}"/>
              </a:ext>
            </a:extLst>
          </p:cNvPr>
          <p:cNvSpPr txBox="1"/>
          <p:nvPr/>
        </p:nvSpPr>
        <p:spPr>
          <a:xfrm>
            <a:off x="-16841" y="785557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17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28D2538-AF65-460A-90E7-DEB5D61E88AC}"/>
              </a:ext>
            </a:extLst>
          </p:cNvPr>
          <p:cNvSpPr txBox="1"/>
          <p:nvPr/>
        </p:nvSpPr>
        <p:spPr>
          <a:xfrm>
            <a:off x="3609241" y="77985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18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3FD073D2-B66C-4BFF-B6F7-C27FDB028CD0}"/>
              </a:ext>
            </a:extLst>
          </p:cNvPr>
          <p:cNvSpPr txBox="1"/>
          <p:nvPr/>
        </p:nvSpPr>
        <p:spPr>
          <a:xfrm>
            <a:off x="-1977" y="975185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19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9CF324D-280A-427B-A8B7-A038A4BA6642}"/>
              </a:ext>
            </a:extLst>
          </p:cNvPr>
          <p:cNvSpPr txBox="1"/>
          <p:nvPr/>
        </p:nvSpPr>
        <p:spPr>
          <a:xfrm>
            <a:off x="3609241" y="97220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20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842FC56-90EA-4187-8F2D-72691EB98314}"/>
                  </a:ext>
                </a:extLst>
              </p:cNvPr>
              <p:cNvSpPr txBox="1"/>
              <p:nvPr/>
            </p:nvSpPr>
            <p:spPr>
              <a:xfrm>
                <a:off x="4749124" y="6619163"/>
                <a:ext cx="2607013" cy="7945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C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2842FC56-90EA-4187-8F2D-72691EB983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9124" y="6619163"/>
                <a:ext cx="2607013" cy="794576"/>
              </a:xfrm>
              <a:prstGeom prst="rect">
                <a:avLst/>
              </a:prstGeom>
              <a:blipFill>
                <a:blip r:embed="rId2"/>
                <a:stretch>
                  <a:fillRect l="-5841" b="-123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094EDD6-B754-404A-A0E1-3DA2CC458845}"/>
              </a:ext>
            </a:extLst>
          </p:cNvPr>
          <p:cNvSpPr txBox="1"/>
          <p:nvPr/>
        </p:nvSpPr>
        <p:spPr>
          <a:xfrm>
            <a:off x="4082370" y="8445324"/>
            <a:ext cx="2607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Find the total energy stored in a capacitor from a charge vs potential difference graph.</a:t>
            </a:r>
          </a:p>
          <a:p>
            <a:endParaRPr lang="en-GB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04DE965-0424-4AB0-A6C1-7221348FED84}"/>
              </a:ext>
            </a:extLst>
          </p:cNvPr>
          <p:cNvSpPr txBox="1"/>
          <p:nvPr/>
        </p:nvSpPr>
        <p:spPr>
          <a:xfrm>
            <a:off x="505834" y="4369352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Describe an experiment to find the EMF and internal resistance of a supply.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3BC617E-8803-414C-8E3C-2184DAFF0822}"/>
              </a:ext>
            </a:extLst>
          </p:cNvPr>
          <p:cNvSpPr txBox="1"/>
          <p:nvPr/>
        </p:nvSpPr>
        <p:spPr>
          <a:xfrm>
            <a:off x="4091954" y="4130470"/>
            <a:ext cx="260701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Be able to find the EMF, internal resistance and short circuit current from a graph of V</a:t>
            </a:r>
            <a:r>
              <a:rPr lang="en-GB" baseline="-25000" dirty="0">
                <a:latin typeface="Comic Sans MS" panose="030F0702030302020204" pitchFamily="66" charset="0"/>
              </a:rPr>
              <a:t>tpd</a:t>
            </a:r>
            <a:r>
              <a:rPr lang="en-GB" dirty="0">
                <a:latin typeface="Comic Sans MS" panose="030F0702030302020204" pitchFamily="66" charset="0"/>
              </a:rPr>
              <a:t> vs current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4E0B427-32B3-466E-B827-A27497E0DCD4}"/>
              </a:ext>
            </a:extLst>
          </p:cNvPr>
          <p:cNvSpPr txBox="1"/>
          <p:nvPr/>
        </p:nvSpPr>
        <p:spPr>
          <a:xfrm>
            <a:off x="505835" y="6677850"/>
            <a:ext cx="26070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Define Capacitance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C5B5F0C-C547-485C-9734-8AD9F80AA06E}"/>
              </a:ext>
            </a:extLst>
          </p:cNvPr>
          <p:cNvSpPr txBox="1"/>
          <p:nvPr/>
        </p:nvSpPr>
        <p:spPr>
          <a:xfrm>
            <a:off x="1227638" y="8622464"/>
            <a:ext cx="26070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Q = It</a:t>
            </a:r>
          </a:p>
        </p:txBody>
      </p:sp>
    </p:spTree>
    <p:extLst>
      <p:ext uri="{BB962C8B-B14F-4D97-AF65-F5344CB8AC3E}">
        <p14:creationId xmlns:p14="http://schemas.microsoft.com/office/powerpoint/2010/main" val="1416759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4261827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5838" y="4335294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7679" y="-7944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B85427-307D-4FF7-825B-D2BF679B1D6D}"/>
              </a:ext>
            </a:extLst>
          </p:cNvPr>
          <p:cNvSpPr txBox="1"/>
          <p:nvPr/>
        </p:nvSpPr>
        <p:spPr>
          <a:xfrm>
            <a:off x="4082370" y="166516"/>
            <a:ext cx="260701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omic Sans MS" panose="030F0702030302020204" pitchFamily="66" charset="0"/>
              </a:rPr>
              <a:t>V</a:t>
            </a:r>
            <a:r>
              <a:rPr lang="en-GB" sz="1600" baseline="-25000" dirty="0">
                <a:latin typeface="Comic Sans MS" panose="030F0702030302020204" pitchFamily="66" charset="0"/>
              </a:rPr>
              <a:t>lost</a:t>
            </a:r>
            <a:r>
              <a:rPr lang="en-GB" sz="1600" dirty="0">
                <a:latin typeface="Comic Sans MS" panose="030F0702030302020204" pitchFamily="66" charset="0"/>
              </a:rPr>
              <a:t> = </a:t>
            </a:r>
            <a:r>
              <a:rPr lang="en-GB" sz="1600" dirty="0" err="1">
                <a:latin typeface="Comic Sans MS" panose="030F0702030302020204" pitchFamily="66" charset="0"/>
              </a:rPr>
              <a:t>Ir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The voltage across the internal resistance when a load resistance is connected.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A8EBAB-1274-48B8-8ACB-D8C38B7B4634}"/>
              </a:ext>
            </a:extLst>
          </p:cNvPr>
          <p:cNvSpPr txBox="1"/>
          <p:nvPr/>
        </p:nvSpPr>
        <p:spPr>
          <a:xfrm>
            <a:off x="391107" y="57189"/>
            <a:ext cx="260701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omic Sans MS" panose="030F0702030302020204" pitchFamily="66" charset="0"/>
              </a:rPr>
              <a:t>V</a:t>
            </a:r>
            <a:r>
              <a:rPr lang="en-GB" sz="1600" baseline="-25000" dirty="0">
                <a:latin typeface="Comic Sans MS" panose="030F0702030302020204" pitchFamily="66" charset="0"/>
              </a:rPr>
              <a:t>tpd</a:t>
            </a:r>
            <a:r>
              <a:rPr lang="en-GB" sz="1600" dirty="0">
                <a:latin typeface="Comic Sans MS" panose="030F0702030302020204" pitchFamily="66" charset="0"/>
              </a:rPr>
              <a:t> = E – V</a:t>
            </a:r>
            <a:r>
              <a:rPr lang="en-GB" sz="1600" baseline="-25000" dirty="0">
                <a:latin typeface="Comic Sans MS" panose="030F0702030302020204" pitchFamily="66" charset="0"/>
              </a:rPr>
              <a:t>lost</a:t>
            </a: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The voltage across the terminals of a supply when a load resistance is connected.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CC73025-8BE1-4B19-A6B7-F30B33EA59ED}"/>
              </a:ext>
            </a:extLst>
          </p:cNvPr>
          <p:cNvSpPr txBox="1"/>
          <p:nvPr/>
        </p:nvSpPr>
        <p:spPr>
          <a:xfrm>
            <a:off x="3756234" y="1956413"/>
            <a:ext cx="325599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>
                <a:latin typeface="Comic Sans MS" panose="030F0702030302020204" pitchFamily="66" charset="0"/>
              </a:rPr>
              <a:t>The current drawn from a supply when the terminals are connected together with no load resistance. This can produce a large current and can be dangerous.</a:t>
            </a: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I = E/r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E7FD1B6-6758-4D47-8FCC-939445974BAF}"/>
              </a:ext>
            </a:extLst>
          </p:cNvPr>
          <p:cNvSpPr txBox="1"/>
          <p:nvPr/>
        </p:nvSpPr>
        <p:spPr>
          <a:xfrm>
            <a:off x="337948" y="4061562"/>
            <a:ext cx="271332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V = -</a:t>
            </a:r>
            <a:r>
              <a:rPr lang="en-GB" dirty="0" err="1">
                <a:latin typeface="Comic Sans MS" panose="030F0702030302020204" pitchFamily="66" charset="0"/>
              </a:rPr>
              <a:t>rI</a:t>
            </a:r>
            <a:r>
              <a:rPr lang="en-GB" dirty="0">
                <a:latin typeface="Comic Sans MS" panose="030F0702030302020204" pitchFamily="66" charset="0"/>
              </a:rPr>
              <a:t> + E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(Y = mx + c)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EMF = Y-intercept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Internal resistance = negative the gradient.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Short circuit current = current when V</a:t>
            </a:r>
            <a:r>
              <a:rPr lang="en-GB" baseline="-25000" dirty="0">
                <a:latin typeface="Comic Sans MS" panose="030F0702030302020204" pitchFamily="66" charset="0"/>
              </a:rPr>
              <a:t>tpd</a:t>
            </a:r>
            <a:r>
              <a:rPr lang="en-GB" dirty="0">
                <a:latin typeface="Comic Sans MS" panose="030F0702030302020204" pitchFamily="66" charset="0"/>
              </a:rPr>
              <a:t> = 0 </a:t>
            </a:r>
          </a:p>
          <a:p>
            <a:pPr algn="ctr"/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4D6CDE3-24CA-42A8-A931-A0A2F3A9DE2B}"/>
              </a:ext>
            </a:extLst>
          </p:cNvPr>
          <p:cNvSpPr txBox="1"/>
          <p:nvPr/>
        </p:nvSpPr>
        <p:spPr>
          <a:xfrm>
            <a:off x="270801" y="8394295"/>
            <a:ext cx="287551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energy stored by a capacitor is equal to the area under a charge vs potential difference graph.</a:t>
            </a:r>
          </a:p>
          <a:p>
            <a:endParaRPr lang="en-GB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9A7D105-52B9-438C-B196-9B7F6DA486C5}"/>
              </a:ext>
            </a:extLst>
          </p:cNvPr>
          <p:cNvSpPr txBox="1"/>
          <p:nvPr/>
        </p:nvSpPr>
        <p:spPr>
          <a:xfrm>
            <a:off x="270801" y="6369886"/>
            <a:ext cx="3110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C = Capacitance – measured in farads (F)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Q = Charge – measured in coulombs (C)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V = potential difference – measured in volts (V)</a:t>
            </a:r>
            <a:endParaRPr lang="en-GB" baseline="300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8817EDB-5006-4D62-8D72-C0D8FD5D6B0F}"/>
              </a:ext>
            </a:extLst>
          </p:cNvPr>
          <p:cNvSpPr txBox="1"/>
          <p:nvPr/>
        </p:nvSpPr>
        <p:spPr>
          <a:xfrm>
            <a:off x="391107" y="2079524"/>
            <a:ext cx="2607013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600" baseline="-250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 E = V</a:t>
            </a:r>
            <a:r>
              <a:rPr lang="en-GB" sz="1600" baseline="-25000" dirty="0">
                <a:latin typeface="Comic Sans MS" panose="030F0702030302020204" pitchFamily="66" charset="0"/>
              </a:rPr>
              <a:t>tpd</a:t>
            </a:r>
            <a:r>
              <a:rPr lang="en-GB" sz="1600" dirty="0">
                <a:latin typeface="Comic Sans MS" panose="030F0702030302020204" pitchFamily="66" charset="0"/>
              </a:rPr>
              <a:t> + V</a:t>
            </a:r>
            <a:r>
              <a:rPr lang="en-GB" sz="1600" baseline="-25000" dirty="0">
                <a:latin typeface="Comic Sans MS" panose="030F0702030302020204" pitchFamily="66" charset="0"/>
              </a:rPr>
              <a:t>lost</a:t>
            </a:r>
          </a:p>
          <a:p>
            <a:pPr algn="ctr"/>
            <a:endParaRPr lang="en-GB" sz="1600" baseline="-250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E = IR + </a:t>
            </a:r>
            <a:r>
              <a:rPr lang="en-GB" sz="1600" dirty="0" err="1">
                <a:latin typeface="Comic Sans MS" panose="030F0702030302020204" pitchFamily="66" charset="0"/>
              </a:rPr>
              <a:t>Ir</a:t>
            </a:r>
            <a:endParaRPr lang="en-GB" sz="1600" dirty="0">
              <a:latin typeface="Comic Sans MS" panose="030F0702030302020204" pitchFamily="66" charset="0"/>
            </a:endParaRPr>
          </a:p>
          <a:p>
            <a:pPr algn="ctr"/>
            <a:endParaRPr lang="en-GB" sz="1600" dirty="0">
              <a:latin typeface="Comic Sans MS" panose="030F0702030302020204" pitchFamily="66" charset="0"/>
            </a:endParaRPr>
          </a:p>
          <a:p>
            <a:pPr algn="ctr"/>
            <a:r>
              <a:rPr lang="en-GB" sz="1600" dirty="0">
                <a:latin typeface="Comic Sans MS" panose="030F0702030302020204" pitchFamily="66" charset="0"/>
              </a:rPr>
              <a:t>E = I (R + r)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6548B5F-BECD-4411-8914-4A6D91973B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354" y="4044865"/>
            <a:ext cx="2625029" cy="199089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9EE8F3C5-4054-4702-945C-DC9C5D0E150C}"/>
              </a:ext>
            </a:extLst>
          </p:cNvPr>
          <p:cNvSpPr txBox="1"/>
          <p:nvPr/>
        </p:nvSpPr>
        <p:spPr>
          <a:xfrm>
            <a:off x="3776001" y="6407986"/>
            <a:ext cx="31105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A capacitor of 1 farad capacitance will store 1 coulomb of charge when the potential difference across it is 1 volt. </a:t>
            </a:r>
            <a:endParaRPr lang="en-GB" baseline="300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B67364-43F4-44FA-9887-47170A7D46CD}"/>
              </a:ext>
            </a:extLst>
          </p:cNvPr>
          <p:cNvSpPr txBox="1"/>
          <p:nvPr/>
        </p:nvSpPr>
        <p:spPr>
          <a:xfrm>
            <a:off x="3831329" y="8279995"/>
            <a:ext cx="311054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Q = Charge – measured in coulombs (C)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I = Current – measured in amperes (A) </a:t>
            </a:r>
          </a:p>
          <a:p>
            <a:pPr algn="ctr"/>
            <a:r>
              <a:rPr lang="en-GB" dirty="0">
                <a:latin typeface="Comic Sans MS" panose="030F0702030302020204" pitchFamily="66" charset="0"/>
              </a:rPr>
              <a:t>t = time – measured in seconds (s)</a:t>
            </a:r>
            <a:endParaRPr lang="en-GB" baseline="30000" dirty="0">
              <a:latin typeface="Comic Sans MS" panose="030F0702030302020204" pitchFamily="66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0511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Box 17">
            <a:extLst>
              <a:ext uri="{FF2B5EF4-FFF2-40B4-BE49-F238E27FC236}">
                <a16:creationId xmlns:a16="http://schemas.microsoft.com/office/drawing/2014/main" id="{50643769-25FF-4323-9A15-0D613DBB8E9F}"/>
              </a:ext>
            </a:extLst>
          </p:cNvPr>
          <p:cNvSpPr txBox="1"/>
          <p:nvPr/>
        </p:nvSpPr>
        <p:spPr>
          <a:xfrm>
            <a:off x="21146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21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F7009D4-71B2-47CC-BC6E-23344E654F7F}"/>
              </a:ext>
            </a:extLst>
          </p:cNvPr>
          <p:cNvSpPr txBox="1"/>
          <p:nvPr/>
        </p:nvSpPr>
        <p:spPr>
          <a:xfrm>
            <a:off x="3609241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22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54C519B-9C3C-44F1-8854-E10066B4C465}"/>
              </a:ext>
            </a:extLst>
          </p:cNvPr>
          <p:cNvSpPr txBox="1"/>
          <p:nvPr/>
        </p:nvSpPr>
        <p:spPr>
          <a:xfrm>
            <a:off x="-6418" y="359430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23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3E9AEAF-C11C-436B-AFD6-1B0B91BF7173}"/>
              </a:ext>
            </a:extLst>
          </p:cNvPr>
          <p:cNvSpPr txBox="1"/>
          <p:nvPr/>
        </p:nvSpPr>
        <p:spPr>
          <a:xfrm>
            <a:off x="3609241" y="359233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24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72A4F89-A677-4738-A4A4-4A00DCF0875B}"/>
              </a:ext>
            </a:extLst>
          </p:cNvPr>
          <p:cNvSpPr txBox="1"/>
          <p:nvPr/>
        </p:nvSpPr>
        <p:spPr>
          <a:xfrm>
            <a:off x="-10746" y="572860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25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130C590-F044-483D-A373-C8A97C9BE27F}"/>
              </a:ext>
            </a:extLst>
          </p:cNvPr>
          <p:cNvSpPr txBox="1"/>
          <p:nvPr/>
        </p:nvSpPr>
        <p:spPr>
          <a:xfrm>
            <a:off x="3593295" y="570013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26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C711B5-D2DF-4E20-A14A-29B65B443BFB}"/>
              </a:ext>
            </a:extLst>
          </p:cNvPr>
          <p:cNvSpPr txBox="1"/>
          <p:nvPr/>
        </p:nvSpPr>
        <p:spPr>
          <a:xfrm>
            <a:off x="-16841" y="785557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27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28D2538-AF65-460A-90E7-DEB5D61E88AC}"/>
              </a:ext>
            </a:extLst>
          </p:cNvPr>
          <p:cNvSpPr txBox="1"/>
          <p:nvPr/>
        </p:nvSpPr>
        <p:spPr>
          <a:xfrm>
            <a:off x="3609241" y="77985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28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3FD073D2-B66C-4BFF-B6F7-C27FDB028CD0}"/>
              </a:ext>
            </a:extLst>
          </p:cNvPr>
          <p:cNvSpPr txBox="1"/>
          <p:nvPr/>
        </p:nvSpPr>
        <p:spPr>
          <a:xfrm>
            <a:off x="-1977" y="975185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29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9CF324D-280A-427B-A8B7-A038A4BA6642}"/>
              </a:ext>
            </a:extLst>
          </p:cNvPr>
          <p:cNvSpPr txBox="1"/>
          <p:nvPr/>
        </p:nvSpPr>
        <p:spPr>
          <a:xfrm>
            <a:off x="3609241" y="97220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F7874B6-2FEB-47D2-BF76-88F8518088B0}"/>
              </a:ext>
            </a:extLst>
          </p:cNvPr>
          <p:cNvSpPr txBox="1"/>
          <p:nvPr/>
        </p:nvSpPr>
        <p:spPr>
          <a:xfrm>
            <a:off x="4076007" y="344191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Sketch a graph of voltage vs time for a charging capacitor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BDF7009-E955-4C82-B6B7-678B88C207C0}"/>
              </a:ext>
            </a:extLst>
          </p:cNvPr>
          <p:cNvSpPr txBox="1"/>
          <p:nvPr/>
        </p:nvSpPr>
        <p:spPr>
          <a:xfrm>
            <a:off x="4076007" y="8853408"/>
            <a:ext cx="260701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Valence band</a:t>
            </a:r>
          </a:p>
          <a:p>
            <a:endParaRPr lang="en-GB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AAA25FE0-D19E-4079-A32E-BF4035D16CE5}"/>
              </a:ext>
            </a:extLst>
          </p:cNvPr>
          <p:cNvSpPr txBox="1"/>
          <p:nvPr/>
        </p:nvSpPr>
        <p:spPr>
          <a:xfrm>
            <a:off x="465871" y="447273"/>
            <a:ext cx="2607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Equations to find the energy stored by a capacitor</a:t>
            </a:r>
          </a:p>
          <a:p>
            <a:endParaRPr lang="en-GB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382165A-7D17-45BC-8EFD-C6615780EFAD}"/>
              </a:ext>
            </a:extLst>
          </p:cNvPr>
          <p:cNvSpPr txBox="1"/>
          <p:nvPr/>
        </p:nvSpPr>
        <p:spPr>
          <a:xfrm>
            <a:off x="3755430" y="4217369"/>
            <a:ext cx="33327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the effect of changing resistance on the charging and discharging curves for a capacitor?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30047512-26E7-445C-A125-8D166DEFC2C4}"/>
              </a:ext>
            </a:extLst>
          </p:cNvPr>
          <p:cNvSpPr txBox="1"/>
          <p:nvPr/>
        </p:nvSpPr>
        <p:spPr>
          <a:xfrm>
            <a:off x="3926797" y="6228784"/>
            <a:ext cx="305783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experiments to measure the current and voltage for charging and discharging capacitors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549DE9C-B0C2-4DAD-BA62-7A04F0A19A7D}"/>
              </a:ext>
            </a:extLst>
          </p:cNvPr>
          <p:cNvSpPr txBox="1"/>
          <p:nvPr/>
        </p:nvSpPr>
        <p:spPr>
          <a:xfrm>
            <a:off x="400717" y="8831130"/>
            <a:ext cx="28774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Conduction band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BEB9440-2B43-4A64-858C-F8C6DF315CFE}"/>
              </a:ext>
            </a:extLst>
          </p:cNvPr>
          <p:cNvSpPr txBox="1"/>
          <p:nvPr/>
        </p:nvSpPr>
        <p:spPr>
          <a:xfrm>
            <a:off x="589857" y="2420641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Sketch a graph of current vs time for a charging capacitor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E216F53-1135-47F2-B019-98793C54EA34}"/>
              </a:ext>
            </a:extLst>
          </p:cNvPr>
          <p:cNvSpPr txBox="1"/>
          <p:nvPr/>
        </p:nvSpPr>
        <p:spPr>
          <a:xfrm>
            <a:off x="4152207" y="2401591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Sketch a graph of voltage vs time for a discharging capacitor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79E7412-6B31-4E0D-A9C1-FC010DB056D9}"/>
              </a:ext>
            </a:extLst>
          </p:cNvPr>
          <p:cNvSpPr txBox="1"/>
          <p:nvPr/>
        </p:nvSpPr>
        <p:spPr>
          <a:xfrm>
            <a:off x="516292" y="4462227"/>
            <a:ext cx="2607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Sketch a graph of current vs time for a discharging capacitor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5DD15A-C3A9-42FD-AF2C-0555D5E17CC8}"/>
              </a:ext>
            </a:extLst>
          </p:cNvPr>
          <p:cNvSpPr txBox="1"/>
          <p:nvPr/>
        </p:nvSpPr>
        <p:spPr>
          <a:xfrm>
            <a:off x="153446" y="6351856"/>
            <a:ext cx="33327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the effect of changing capacitance on the charging and discharging curves for capacitors?</a:t>
            </a:r>
          </a:p>
        </p:txBody>
      </p:sp>
    </p:spTree>
    <p:extLst>
      <p:ext uri="{BB962C8B-B14F-4D97-AF65-F5344CB8AC3E}">
        <p14:creationId xmlns:p14="http://schemas.microsoft.com/office/powerpoint/2010/main" val="38643167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5838" y="4335294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7679" y="-7944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AEC1094-B473-4B8F-9298-512993B19E12}"/>
              </a:ext>
            </a:extLst>
          </p:cNvPr>
          <p:cNvSpPr txBox="1"/>
          <p:nvPr/>
        </p:nvSpPr>
        <p:spPr>
          <a:xfrm>
            <a:off x="0" y="8332133"/>
            <a:ext cx="352112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The range of possible energies an electron can have and still be part of an atom.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D361E6FE-9A14-4A5D-960D-9B27D88D2E2E}"/>
              </a:ext>
            </a:extLst>
          </p:cNvPr>
          <p:cNvSpPr txBox="1"/>
          <p:nvPr/>
        </p:nvSpPr>
        <p:spPr>
          <a:xfrm>
            <a:off x="3521122" y="8406194"/>
            <a:ext cx="35996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latin typeface="Comic Sans MS" panose="030F0702030302020204" pitchFamily="66" charset="0"/>
              </a:rPr>
              <a:t>The range of possible energy levels for free electrons. These are electrons that have gained enough energy to escape the valence band.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41E62FA-7FD9-4387-BD4C-E96D31DA86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1441" y="514982"/>
            <a:ext cx="3258102" cy="76944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D1CBFDB-FF99-42B8-8BC6-64E8A50A84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46" y="188357"/>
            <a:ext cx="3186758" cy="154685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5D7855B-6396-40A5-8A07-B5798FE649F7}"/>
              </a:ext>
            </a:extLst>
          </p:cNvPr>
          <p:cNvSpPr/>
          <p:nvPr/>
        </p:nvSpPr>
        <p:spPr>
          <a:xfrm>
            <a:off x="312342" y="1386350"/>
            <a:ext cx="621108" cy="2329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EE8BE20-45DD-48CB-A196-CAB1D648376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3479" y="2233984"/>
            <a:ext cx="2685085" cy="141577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CE484B96-0004-4D2F-AD79-02B1E56B3E76}"/>
              </a:ext>
            </a:extLst>
          </p:cNvPr>
          <p:cNvSpPr/>
          <p:nvPr/>
        </p:nvSpPr>
        <p:spPr>
          <a:xfrm>
            <a:off x="6096000" y="2589124"/>
            <a:ext cx="647700" cy="47792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981A5F8-8C52-4E7D-AE24-9DA3395D667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583" y="2214054"/>
            <a:ext cx="3255956" cy="14777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3958AC3-4A15-4442-9B41-913A71E508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0499" y="4101969"/>
            <a:ext cx="2622655" cy="184824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10E38D7-AC7B-4639-9354-1A6A74BE8E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288" y="4275414"/>
            <a:ext cx="2980268" cy="15297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1016BB6-7220-488B-9BFB-7A68D1460F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59558" y="6402431"/>
            <a:ext cx="3163038" cy="16369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DC402C1-04B5-4134-AEE5-04733C3D622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3450" y="6117570"/>
            <a:ext cx="1870283" cy="203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5432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7" name="TextBox 17">
            <a:extLst>
              <a:ext uri="{FF2B5EF4-FFF2-40B4-BE49-F238E27FC236}">
                <a16:creationId xmlns:a16="http://schemas.microsoft.com/office/drawing/2014/main" id="{50643769-25FF-4323-9A15-0D613DBB8E9F}"/>
              </a:ext>
            </a:extLst>
          </p:cNvPr>
          <p:cNvSpPr txBox="1"/>
          <p:nvPr/>
        </p:nvSpPr>
        <p:spPr>
          <a:xfrm>
            <a:off x="21146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31</a:t>
            </a:r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FF7009D4-71B2-47CC-BC6E-23344E654F7F}"/>
              </a:ext>
            </a:extLst>
          </p:cNvPr>
          <p:cNvSpPr txBox="1"/>
          <p:nvPr/>
        </p:nvSpPr>
        <p:spPr>
          <a:xfrm>
            <a:off x="3609241" y="1483439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32</a:t>
            </a:r>
          </a:p>
        </p:txBody>
      </p:sp>
      <p:sp>
        <p:nvSpPr>
          <p:cNvPr id="19" name="TextBox 19">
            <a:extLst>
              <a:ext uri="{FF2B5EF4-FFF2-40B4-BE49-F238E27FC236}">
                <a16:creationId xmlns:a16="http://schemas.microsoft.com/office/drawing/2014/main" id="{D54C519B-9C3C-44F1-8854-E10066B4C465}"/>
              </a:ext>
            </a:extLst>
          </p:cNvPr>
          <p:cNvSpPr txBox="1"/>
          <p:nvPr/>
        </p:nvSpPr>
        <p:spPr>
          <a:xfrm>
            <a:off x="-6418" y="3594308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33</a:t>
            </a:r>
          </a:p>
        </p:txBody>
      </p:sp>
      <p:sp>
        <p:nvSpPr>
          <p:cNvPr id="20" name="TextBox 20">
            <a:extLst>
              <a:ext uri="{FF2B5EF4-FFF2-40B4-BE49-F238E27FC236}">
                <a16:creationId xmlns:a16="http://schemas.microsoft.com/office/drawing/2014/main" id="{03E9AEAF-C11C-436B-AFD6-1B0B91BF7173}"/>
              </a:ext>
            </a:extLst>
          </p:cNvPr>
          <p:cNvSpPr txBox="1"/>
          <p:nvPr/>
        </p:nvSpPr>
        <p:spPr>
          <a:xfrm>
            <a:off x="3609241" y="3592331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34</a:t>
            </a:r>
          </a:p>
        </p:txBody>
      </p:sp>
      <p:sp>
        <p:nvSpPr>
          <p:cNvPr id="21" name="TextBox 21">
            <a:extLst>
              <a:ext uri="{FF2B5EF4-FFF2-40B4-BE49-F238E27FC236}">
                <a16:creationId xmlns:a16="http://schemas.microsoft.com/office/drawing/2014/main" id="{C72A4F89-A677-4738-A4A4-4A00DCF0875B}"/>
              </a:ext>
            </a:extLst>
          </p:cNvPr>
          <p:cNvSpPr txBox="1"/>
          <p:nvPr/>
        </p:nvSpPr>
        <p:spPr>
          <a:xfrm>
            <a:off x="-10746" y="572860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35</a:t>
            </a:r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1130C590-F044-483D-A373-C8A97C9BE27F}"/>
              </a:ext>
            </a:extLst>
          </p:cNvPr>
          <p:cNvSpPr txBox="1"/>
          <p:nvPr/>
        </p:nvSpPr>
        <p:spPr>
          <a:xfrm>
            <a:off x="3593295" y="5700130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36</a:t>
            </a:r>
          </a:p>
        </p:txBody>
      </p:sp>
      <p:sp>
        <p:nvSpPr>
          <p:cNvPr id="23" name="TextBox 23">
            <a:extLst>
              <a:ext uri="{FF2B5EF4-FFF2-40B4-BE49-F238E27FC236}">
                <a16:creationId xmlns:a16="http://schemas.microsoft.com/office/drawing/2014/main" id="{72C711B5-D2DF-4E20-A14A-29B65B443BFB}"/>
              </a:ext>
            </a:extLst>
          </p:cNvPr>
          <p:cNvSpPr txBox="1"/>
          <p:nvPr/>
        </p:nvSpPr>
        <p:spPr>
          <a:xfrm>
            <a:off x="-16841" y="785557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37</a:t>
            </a: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528D2538-AF65-460A-90E7-DEB5D61E88AC}"/>
              </a:ext>
            </a:extLst>
          </p:cNvPr>
          <p:cNvSpPr txBox="1"/>
          <p:nvPr/>
        </p:nvSpPr>
        <p:spPr>
          <a:xfrm>
            <a:off x="3609241" y="77985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38</a:t>
            </a:r>
          </a:p>
        </p:txBody>
      </p:sp>
      <p:sp>
        <p:nvSpPr>
          <p:cNvPr id="25" name="TextBox 25">
            <a:extLst>
              <a:ext uri="{FF2B5EF4-FFF2-40B4-BE49-F238E27FC236}">
                <a16:creationId xmlns:a16="http://schemas.microsoft.com/office/drawing/2014/main" id="{3FD073D2-B66C-4BFF-B6F7-C27FDB028CD0}"/>
              </a:ext>
            </a:extLst>
          </p:cNvPr>
          <p:cNvSpPr txBox="1"/>
          <p:nvPr/>
        </p:nvSpPr>
        <p:spPr>
          <a:xfrm>
            <a:off x="-1977" y="9751854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39</a:t>
            </a:r>
          </a:p>
        </p:txBody>
      </p:sp>
      <p:sp>
        <p:nvSpPr>
          <p:cNvPr id="26" name="TextBox 26">
            <a:extLst>
              <a:ext uri="{FF2B5EF4-FFF2-40B4-BE49-F238E27FC236}">
                <a16:creationId xmlns:a16="http://schemas.microsoft.com/office/drawing/2014/main" id="{B9CF324D-280A-427B-A8B7-A038A4BA6642}"/>
              </a:ext>
            </a:extLst>
          </p:cNvPr>
          <p:cNvSpPr txBox="1"/>
          <p:nvPr/>
        </p:nvSpPr>
        <p:spPr>
          <a:xfrm>
            <a:off x="3609241" y="9722026"/>
            <a:ext cx="482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/>
              <a:t>40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FF8370E-A249-4728-B4C8-3D1B1F9E7A30}"/>
              </a:ext>
            </a:extLst>
          </p:cNvPr>
          <p:cNvSpPr txBox="1"/>
          <p:nvPr/>
        </p:nvSpPr>
        <p:spPr>
          <a:xfrm>
            <a:off x="4039592" y="2605995"/>
            <a:ext cx="26070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P-n junction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2D76D6-3FF8-4B03-9215-A6CAAAB09B74}"/>
              </a:ext>
            </a:extLst>
          </p:cNvPr>
          <p:cNvSpPr txBox="1"/>
          <p:nvPr/>
        </p:nvSpPr>
        <p:spPr>
          <a:xfrm>
            <a:off x="360153" y="4706126"/>
            <a:ext cx="2770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Forward bias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76D244A-54F8-41F0-AAD9-2B1C166B05E7}"/>
              </a:ext>
            </a:extLst>
          </p:cNvPr>
          <p:cNvSpPr txBox="1"/>
          <p:nvPr/>
        </p:nvSpPr>
        <p:spPr>
          <a:xfrm>
            <a:off x="4091954" y="4687198"/>
            <a:ext cx="27707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Reverse bias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D5DC7CD-230A-402C-8C1B-B301B27643D6}"/>
              </a:ext>
            </a:extLst>
          </p:cNvPr>
          <p:cNvSpPr txBox="1"/>
          <p:nvPr/>
        </p:nvSpPr>
        <p:spPr>
          <a:xfrm>
            <a:off x="562061" y="90759"/>
            <a:ext cx="26070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the band structure of insulators, semiconductors and conductors</a:t>
            </a:r>
          </a:p>
          <a:p>
            <a:endParaRPr lang="en-GB" sz="20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EAB5FFA-DDA0-4C01-90FD-EA2D01FD0444}"/>
              </a:ext>
            </a:extLst>
          </p:cNvPr>
          <p:cNvSpPr txBox="1"/>
          <p:nvPr/>
        </p:nvSpPr>
        <p:spPr>
          <a:xfrm>
            <a:off x="3959820" y="322632"/>
            <a:ext cx="3035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how an n-type semiconductor is formed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C3FF8CFE-9CD5-4752-881D-90E90505BDFD}"/>
              </a:ext>
            </a:extLst>
          </p:cNvPr>
          <p:cNvSpPr txBox="1"/>
          <p:nvPr/>
        </p:nvSpPr>
        <p:spPr>
          <a:xfrm>
            <a:off x="562062" y="6523582"/>
            <a:ext cx="260701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omic Sans MS" panose="030F0702030302020204" pitchFamily="66" charset="0"/>
              </a:rPr>
              <a:t>Describe how an LED emits light</a:t>
            </a:r>
          </a:p>
          <a:p>
            <a:endParaRPr lang="en-GB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370CC55-AEE3-4F79-B158-254DD817D123}"/>
              </a:ext>
            </a:extLst>
          </p:cNvPr>
          <p:cNvSpPr txBox="1"/>
          <p:nvPr/>
        </p:nvSpPr>
        <p:spPr>
          <a:xfrm>
            <a:off x="3850597" y="6523582"/>
            <a:ext cx="3035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Photovoltaic mode (solar cells)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575FC99-8407-43DE-B7B4-E1FD47B6FC2C}"/>
              </a:ext>
            </a:extLst>
          </p:cNvPr>
          <p:cNvSpPr txBox="1"/>
          <p:nvPr/>
        </p:nvSpPr>
        <p:spPr>
          <a:xfrm>
            <a:off x="348051" y="8681334"/>
            <a:ext cx="3035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Photoconductive mode</a:t>
            </a:r>
          </a:p>
          <a:p>
            <a:pPr algn="ctr"/>
            <a:r>
              <a:rPr lang="en-GB" sz="2000" dirty="0">
                <a:latin typeface="Comic Sans MS" panose="030F0702030302020204" pitchFamily="66" charset="0"/>
              </a:rPr>
              <a:t>(LDR)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62532EF-10B7-4A0E-977D-E0CAC7DF75FE}"/>
              </a:ext>
            </a:extLst>
          </p:cNvPr>
          <p:cNvSpPr txBox="1"/>
          <p:nvPr/>
        </p:nvSpPr>
        <p:spPr>
          <a:xfrm>
            <a:off x="348051" y="2340619"/>
            <a:ext cx="3035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Describe how a p-type semiconductor is formed</a:t>
            </a:r>
          </a:p>
        </p:txBody>
      </p:sp>
    </p:spTree>
    <p:extLst>
      <p:ext uri="{BB962C8B-B14F-4D97-AF65-F5344CB8AC3E}">
        <p14:creationId xmlns:p14="http://schemas.microsoft.com/office/powerpoint/2010/main" val="1804479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9135393"/>
              </p:ext>
            </p:extLst>
          </p:nvPr>
        </p:nvGraphicFramePr>
        <p:xfrm>
          <a:off x="0" y="-272375"/>
          <a:ext cx="7199314" cy="1058369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5996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996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  <a:p>
                      <a:endParaRPr lang="en-GB" dirty="0"/>
                    </a:p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16739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R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737679" y="-79441"/>
            <a:ext cx="2607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322FD0F-3CAD-4686-9C1F-EADBCDF9E0F8}"/>
              </a:ext>
            </a:extLst>
          </p:cNvPr>
          <p:cNvSpPr txBox="1"/>
          <p:nvPr/>
        </p:nvSpPr>
        <p:spPr>
          <a:xfrm>
            <a:off x="218992" y="228600"/>
            <a:ext cx="31807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A material such as silicon has impurities added with an extra outer electron e.g. Arsenic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92409F-CC93-4CB1-833B-A1FAA112F27D}"/>
              </a:ext>
            </a:extLst>
          </p:cNvPr>
          <p:cNvSpPr txBox="1"/>
          <p:nvPr/>
        </p:nvSpPr>
        <p:spPr>
          <a:xfrm>
            <a:off x="3795479" y="6160879"/>
            <a:ext cx="313898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dirty="0">
                <a:solidFill>
                  <a:prstClr val="black"/>
                </a:solidFill>
                <a:latin typeface="Comic Sans MS" panose="030F0702030302020204" pitchFamily="66" charset="0"/>
              </a:rPr>
              <a:t>An LED is a forward biased p-n junction. When an electron and a hole recombine. The electron moves from the conduction band into the valence band and emits a photon of light.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0395E39-8500-4E7E-B7AF-9DA87B009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7290" y="0"/>
            <a:ext cx="3093031" cy="175077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4E6FFDB-BF91-4963-8742-CFE64079E308}"/>
              </a:ext>
            </a:extLst>
          </p:cNvPr>
          <p:cNvSpPr txBox="1"/>
          <p:nvPr/>
        </p:nvSpPr>
        <p:spPr>
          <a:xfrm>
            <a:off x="3753760" y="2078921"/>
            <a:ext cx="318070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sz="2000" dirty="0">
                <a:solidFill>
                  <a:prstClr val="black"/>
                </a:solidFill>
                <a:latin typeface="Comic Sans MS" panose="030F0702030302020204" pitchFamily="66" charset="0"/>
              </a:rPr>
              <a:t>A material such as silicon has impurities added with one fewer extra outer electron e.g. Indium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C5F86D-EDB0-497D-9D7F-FD77A0DDCF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7" y="2211366"/>
            <a:ext cx="3557873" cy="15035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ED11DE9-79B5-4154-99A5-0BCB30D78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1627" y="4172003"/>
            <a:ext cx="3434478" cy="16949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6FE19F3-4D06-4C1B-A7C9-087B83947A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4134" y="4309771"/>
            <a:ext cx="3100558" cy="155716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327D2C9-6076-40C1-B33B-1D780D098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4660" y="6198680"/>
            <a:ext cx="2971800" cy="112395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46126197-D422-4CC7-A43A-D15A12B2D2FD}"/>
              </a:ext>
            </a:extLst>
          </p:cNvPr>
          <p:cNvSpPr txBox="1"/>
          <p:nvPr/>
        </p:nvSpPr>
        <p:spPr>
          <a:xfrm>
            <a:off x="357913" y="7322630"/>
            <a:ext cx="287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No bias applied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92CEA25-3BBA-4F56-8DC6-F64680E2C3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22366" y="8288170"/>
            <a:ext cx="2873000" cy="114341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882A1105-ECE1-4FAE-8C98-B9F073557EA7}"/>
              </a:ext>
            </a:extLst>
          </p:cNvPr>
          <p:cNvSpPr txBox="1"/>
          <p:nvPr/>
        </p:nvSpPr>
        <p:spPr>
          <a:xfrm>
            <a:off x="3795479" y="9527547"/>
            <a:ext cx="2873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>
                <a:latin typeface="Comic Sans MS" panose="030F0702030302020204" pitchFamily="66" charset="0"/>
              </a:rPr>
              <a:t>Reverse bias</a:t>
            </a:r>
          </a:p>
        </p:txBody>
      </p:sp>
    </p:spTree>
    <p:extLst>
      <p:ext uri="{BB962C8B-B14F-4D97-AF65-F5344CB8AC3E}">
        <p14:creationId xmlns:p14="http://schemas.microsoft.com/office/powerpoint/2010/main" val="2301362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901</TotalTime>
  <Words>809</Words>
  <Application>Microsoft Office PowerPoint</Application>
  <PresentationFormat>Custom</PresentationFormat>
  <Paragraphs>137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Fife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Andrew Stuart</dc:creator>
  <cp:lastModifiedBy>David Kennedy</cp:lastModifiedBy>
  <cp:revision>160</cp:revision>
  <cp:lastPrinted>2019-03-16T20:19:51Z</cp:lastPrinted>
  <dcterms:created xsi:type="dcterms:W3CDTF">2015-09-22T07:38:10Z</dcterms:created>
  <dcterms:modified xsi:type="dcterms:W3CDTF">2019-03-16T20:42:12Z</dcterms:modified>
</cp:coreProperties>
</file>