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58" r:id="rId5"/>
  </p:sldIdLst>
  <p:sldSz cx="7199313" cy="10080625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6" autoAdjust="0"/>
    <p:restoredTop sz="94660"/>
  </p:normalViewPr>
  <p:slideViewPr>
    <p:cSldViewPr snapToGrid="0">
      <p:cViewPr varScale="1">
        <p:scale>
          <a:sx n="79" d="100"/>
          <a:sy n="79" d="100"/>
        </p:scale>
        <p:origin x="28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649770"/>
            <a:ext cx="6119416" cy="3509551"/>
          </a:xfrm>
        </p:spPr>
        <p:txBody>
          <a:bodyPr anchor="b"/>
          <a:lstStyle>
            <a:lvl1pPr algn="ctr">
              <a:defRPr sz="47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5294662"/>
            <a:ext cx="5399485" cy="2433817"/>
          </a:xfr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25/03/2019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170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25/03/2019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127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536700"/>
            <a:ext cx="1552352" cy="85428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536700"/>
            <a:ext cx="4567064" cy="85428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25/03/2019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0616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25/03/2019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066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4" y="2513159"/>
            <a:ext cx="6209407" cy="4193259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4" y="6746088"/>
            <a:ext cx="6209407" cy="2205136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/>
                </a:solidFill>
              </a:defRPr>
            </a:lvl1pPr>
            <a:lvl2pPr marL="35995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1990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3pPr>
            <a:lvl4pPr marL="107986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39814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79976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5972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1967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7962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25/03/2019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7809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2683500"/>
            <a:ext cx="3059708" cy="63960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2683500"/>
            <a:ext cx="3059708" cy="63960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25/03/2019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858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536702"/>
            <a:ext cx="6209407" cy="194845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2471154"/>
            <a:ext cx="3045646" cy="1211074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3682228"/>
            <a:ext cx="3045646" cy="54160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2471154"/>
            <a:ext cx="3060646" cy="1211074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3682228"/>
            <a:ext cx="3060646" cy="54160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25/03/2019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071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25/03/2019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43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25/03/2019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4320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672042"/>
            <a:ext cx="2321966" cy="2352146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6" y="1451426"/>
            <a:ext cx="3644652" cy="7163777"/>
          </a:xfr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3024188"/>
            <a:ext cx="2321966" cy="5602681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25/03/2019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887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672042"/>
            <a:ext cx="2321966" cy="2352146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1451426"/>
            <a:ext cx="3644652" cy="7163777"/>
          </a:xfrm>
        </p:spPr>
        <p:txBody>
          <a:bodyPr anchor="t"/>
          <a:lstStyle>
            <a:lvl1pPr marL="0" indent="0">
              <a:buNone/>
              <a:defRPr sz="2519"/>
            </a:lvl1pPr>
            <a:lvl2pPr marL="359954" indent="0">
              <a:buNone/>
              <a:defRPr sz="2204"/>
            </a:lvl2pPr>
            <a:lvl3pPr marL="719907" indent="0">
              <a:buNone/>
              <a:defRPr sz="1890"/>
            </a:lvl3pPr>
            <a:lvl4pPr marL="1079861" indent="0">
              <a:buNone/>
              <a:defRPr sz="1575"/>
            </a:lvl4pPr>
            <a:lvl5pPr marL="1439814" indent="0">
              <a:buNone/>
              <a:defRPr sz="1575"/>
            </a:lvl5pPr>
            <a:lvl6pPr marL="1799768" indent="0">
              <a:buNone/>
              <a:defRPr sz="1575"/>
            </a:lvl6pPr>
            <a:lvl7pPr marL="2159721" indent="0">
              <a:buNone/>
              <a:defRPr sz="1575"/>
            </a:lvl7pPr>
            <a:lvl8pPr marL="2519675" indent="0">
              <a:buNone/>
              <a:defRPr sz="1575"/>
            </a:lvl8pPr>
            <a:lvl9pPr marL="2879628" indent="0">
              <a:buNone/>
              <a:defRPr sz="157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3024188"/>
            <a:ext cx="2321966" cy="5602681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25/03/2019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293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4953" y="536702"/>
            <a:ext cx="6209407" cy="1948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53" y="2683500"/>
            <a:ext cx="6209407" cy="639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953" y="9343248"/>
            <a:ext cx="1619845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B237A-2742-4778-A0B3-7B55A2B06D76}" type="datetimeFigureOut">
              <a:rPr lang="en-GB" smtClean="0"/>
              <a:t>25/03/2019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4773" y="9343248"/>
            <a:ext cx="2429768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4515" y="9343248"/>
            <a:ext cx="1619845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162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19907" rtl="0" eaLnBrk="1" latinLnBrk="0" hangingPunct="1">
        <a:lnSpc>
          <a:spcPct val="90000"/>
        </a:lnSpc>
        <a:spcBef>
          <a:spcPct val="0"/>
        </a:spcBef>
        <a:buNone/>
        <a:defRPr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37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table">
            <a:extLst>
              <a:ext uri="{FF2B5EF4-FFF2-40B4-BE49-F238E27FC236}">
                <a16:creationId xmlns:a16="http://schemas.microsoft.com/office/drawing/2014/main" id="{1094F5F3-6407-452B-89C7-3EEF2613E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289" y="-251536"/>
            <a:ext cx="7199314" cy="105836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47867" y="205174"/>
            <a:ext cx="2607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Random uncertainty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5836" y="2321335"/>
            <a:ext cx="26070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Systematic uncertainty</a:t>
            </a:r>
            <a:endParaRPr lang="en-GB" sz="2400" baseline="-250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82371" y="2339738"/>
            <a:ext cx="2607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Absolute uncertainty</a:t>
            </a:r>
            <a:endParaRPr lang="en-GB" sz="2400" baseline="-250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5838" y="4335294"/>
            <a:ext cx="2607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Percentage Uncertainty</a:t>
            </a:r>
          </a:p>
          <a:p>
            <a:pPr algn="ctr"/>
            <a:endParaRPr lang="en-GB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4082371" y="4461039"/>
            <a:ext cx="2607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Uncertainty in a final answer.</a:t>
            </a:r>
          </a:p>
          <a:p>
            <a:endParaRPr lang="en-GB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505836" y="6328128"/>
            <a:ext cx="2607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u="sng" dirty="0">
                <a:latin typeface="Comic Sans MS" panose="030F0702030302020204" pitchFamily="66" charset="0"/>
              </a:rPr>
              <a:t>Prefixes</a:t>
            </a:r>
          </a:p>
          <a:p>
            <a:pPr algn="ctr"/>
            <a:endParaRPr lang="en-GB" sz="2400" u="sng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err="1">
                <a:latin typeface="Comic Sans MS" panose="030F0702030302020204" pitchFamily="66" charset="0"/>
              </a:rPr>
              <a:t>pico</a:t>
            </a:r>
            <a:r>
              <a:rPr lang="en-GB" sz="2400" dirty="0">
                <a:latin typeface="Comic Sans MS" panose="030F0702030302020204" pitchFamily="66" charset="0"/>
              </a:rPr>
              <a:t> (p)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5836" y="533217"/>
            <a:ext cx="26070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Scale reading uncertainty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36A372-96E2-439F-832D-81BEF29E246D}"/>
              </a:ext>
            </a:extLst>
          </p:cNvPr>
          <p:cNvSpPr txBox="1"/>
          <p:nvPr/>
        </p:nvSpPr>
        <p:spPr>
          <a:xfrm>
            <a:off x="0" y="1447304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6BA76D-5B6D-4DF9-9896-A90F60931916}"/>
              </a:ext>
            </a:extLst>
          </p:cNvPr>
          <p:cNvSpPr txBox="1"/>
          <p:nvPr/>
        </p:nvSpPr>
        <p:spPr>
          <a:xfrm>
            <a:off x="3599657" y="1447304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DA9ADEC-2276-4446-9D2D-DB5B2B842B60}"/>
              </a:ext>
            </a:extLst>
          </p:cNvPr>
          <p:cNvSpPr txBox="1"/>
          <p:nvPr/>
        </p:nvSpPr>
        <p:spPr>
          <a:xfrm>
            <a:off x="0" y="3517886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750DCC5-386D-4128-9DAF-FDF5CE04E405}"/>
              </a:ext>
            </a:extLst>
          </p:cNvPr>
          <p:cNvSpPr txBox="1"/>
          <p:nvPr/>
        </p:nvSpPr>
        <p:spPr>
          <a:xfrm>
            <a:off x="3618683" y="3539364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14A6798-D627-473F-A93A-7841666E4294}"/>
              </a:ext>
            </a:extLst>
          </p:cNvPr>
          <p:cNvSpPr txBox="1"/>
          <p:nvPr/>
        </p:nvSpPr>
        <p:spPr>
          <a:xfrm>
            <a:off x="18288" y="5732792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F809F28-24F7-48F1-8717-819AA35DEE4B}"/>
              </a:ext>
            </a:extLst>
          </p:cNvPr>
          <p:cNvSpPr txBox="1"/>
          <p:nvPr/>
        </p:nvSpPr>
        <p:spPr>
          <a:xfrm>
            <a:off x="3618683" y="5652902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4461806-9E22-4177-BAE6-7E43478DBC71}"/>
              </a:ext>
            </a:extLst>
          </p:cNvPr>
          <p:cNvSpPr txBox="1"/>
          <p:nvPr/>
        </p:nvSpPr>
        <p:spPr>
          <a:xfrm>
            <a:off x="0" y="7761826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7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E8ACF8-0AB3-4454-BC9C-0BD3920E321C}"/>
              </a:ext>
            </a:extLst>
          </p:cNvPr>
          <p:cNvSpPr txBox="1"/>
          <p:nvPr/>
        </p:nvSpPr>
        <p:spPr>
          <a:xfrm>
            <a:off x="3618683" y="7778348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8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4DFC427-8F30-4BE0-A45A-8A1F63933BE9}"/>
              </a:ext>
            </a:extLst>
          </p:cNvPr>
          <p:cNvSpPr txBox="1"/>
          <p:nvPr/>
        </p:nvSpPr>
        <p:spPr>
          <a:xfrm>
            <a:off x="0" y="9604989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9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D7F4F8C-A412-42C5-A9F1-9003D353B521}"/>
              </a:ext>
            </a:extLst>
          </p:cNvPr>
          <p:cNvSpPr txBox="1"/>
          <p:nvPr/>
        </p:nvSpPr>
        <p:spPr>
          <a:xfrm>
            <a:off x="3599656" y="9655511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10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BCCBC5D-EB84-4B7E-80A1-CE304032B049}"/>
              </a:ext>
            </a:extLst>
          </p:cNvPr>
          <p:cNvSpPr txBox="1"/>
          <p:nvPr/>
        </p:nvSpPr>
        <p:spPr>
          <a:xfrm>
            <a:off x="3934836" y="6328128"/>
            <a:ext cx="2607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u="sng" dirty="0">
                <a:latin typeface="Comic Sans MS" panose="030F0702030302020204" pitchFamily="66" charset="0"/>
              </a:rPr>
              <a:t>Prefixes</a:t>
            </a:r>
          </a:p>
          <a:p>
            <a:pPr algn="ctr"/>
            <a:endParaRPr lang="en-GB" sz="2400" u="sng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err="1">
                <a:latin typeface="Comic Sans MS" panose="030F0702030302020204" pitchFamily="66" charset="0"/>
              </a:rPr>
              <a:t>nano</a:t>
            </a:r>
            <a:r>
              <a:rPr lang="en-GB" sz="2400" dirty="0">
                <a:latin typeface="Comic Sans MS" panose="030F0702030302020204" pitchFamily="66" charset="0"/>
              </a:rPr>
              <a:t> (n)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8984B0B-B324-4400-9CFF-01E751B541E6}"/>
              </a:ext>
            </a:extLst>
          </p:cNvPr>
          <p:cNvSpPr txBox="1"/>
          <p:nvPr/>
        </p:nvSpPr>
        <p:spPr>
          <a:xfrm>
            <a:off x="507848" y="8473362"/>
            <a:ext cx="2607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u="sng" dirty="0">
                <a:latin typeface="Comic Sans MS" panose="030F0702030302020204" pitchFamily="66" charset="0"/>
              </a:rPr>
              <a:t>Prefixes</a:t>
            </a:r>
          </a:p>
          <a:p>
            <a:pPr algn="ctr"/>
            <a:endParaRPr lang="en-GB" sz="2400" u="sng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micro (µ)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59CA8D7-264C-4FEF-98DC-F8CF4B699EAC}"/>
              </a:ext>
            </a:extLst>
          </p:cNvPr>
          <p:cNvSpPr txBox="1"/>
          <p:nvPr/>
        </p:nvSpPr>
        <p:spPr>
          <a:xfrm>
            <a:off x="3947867" y="8512186"/>
            <a:ext cx="2607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u="sng" dirty="0">
                <a:latin typeface="Comic Sans MS" panose="030F0702030302020204" pitchFamily="66" charset="0"/>
              </a:rPr>
              <a:t>Prefixes</a:t>
            </a:r>
          </a:p>
          <a:p>
            <a:pPr algn="ctr"/>
            <a:endParaRPr lang="en-GB" sz="2400" u="sng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milli (m)</a:t>
            </a:r>
          </a:p>
        </p:txBody>
      </p:sp>
    </p:spTree>
    <p:extLst>
      <p:ext uri="{BB962C8B-B14F-4D97-AF65-F5344CB8AC3E}">
        <p14:creationId xmlns:p14="http://schemas.microsoft.com/office/powerpoint/2010/main" val="2113877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4627017"/>
              </p:ext>
            </p:extLst>
          </p:nvPr>
        </p:nvGraphicFramePr>
        <p:xfrm>
          <a:off x="0" y="-272375"/>
          <a:ext cx="7199314" cy="105836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9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772465" y="77947"/>
            <a:ext cx="337241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Uncertainty in a measurement due to the scale used.</a:t>
            </a:r>
          </a:p>
          <a:p>
            <a:r>
              <a:rPr lang="en-GB" sz="1600" dirty="0">
                <a:latin typeface="Comic Sans MS" panose="030F0702030302020204" pitchFamily="66" charset="0"/>
              </a:rPr>
              <a:t>= ± 1 of smallest division </a:t>
            </a:r>
            <a:r>
              <a:rPr lang="en-GB" sz="1600">
                <a:latin typeface="Comic Sans MS" panose="030F0702030302020204" pitchFamily="66" charset="0"/>
              </a:rPr>
              <a:t>for </a:t>
            </a:r>
            <a:r>
              <a:rPr lang="en-GB" sz="1600" smtClean="0">
                <a:latin typeface="Comic Sans MS" panose="030F0702030302020204" pitchFamily="66" charset="0"/>
              </a:rPr>
              <a:t>digital</a:t>
            </a:r>
            <a:r>
              <a:rPr lang="en-GB" sz="1600" smtClean="0">
                <a:latin typeface="Comic Sans MS" panose="030F0702030302020204" pitchFamily="66" charset="0"/>
              </a:rPr>
              <a:t> </a:t>
            </a:r>
            <a:r>
              <a:rPr lang="en-GB" sz="1600" dirty="0">
                <a:latin typeface="Comic Sans MS" panose="030F0702030302020204" pitchFamily="66" charset="0"/>
              </a:rPr>
              <a:t>scales.</a:t>
            </a:r>
          </a:p>
          <a:p>
            <a:r>
              <a:rPr lang="en-GB" sz="1600" dirty="0">
                <a:latin typeface="Comic Sans MS" panose="030F0702030302020204" pitchFamily="66" charset="0"/>
              </a:rPr>
              <a:t>= ± 1/2 of smallest division for analogue scales.</a:t>
            </a:r>
          </a:p>
          <a:p>
            <a:endParaRPr lang="en-GB" sz="1600" dirty="0">
              <a:latin typeface="Comic Sans MS" panose="030F0702030302020204" pitchFamily="66" charset="0"/>
            </a:endParaRPr>
          </a:p>
          <a:p>
            <a:endParaRPr lang="en-GB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3772466" y="2172035"/>
            <a:ext cx="31045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When readings taken are all too large or too small. This can be caused by measurement techniques or experiment design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5837" y="4130999"/>
            <a:ext cx="26070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The largest percentage uncertainty of all the individual uncertainties.</a:t>
            </a:r>
          </a:p>
          <a:p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200024" y="133875"/>
            <a:ext cx="3372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The uncertainty that occurs due to variations in repeated measurements.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B265C4-41C9-456D-B1D9-3450CFA50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045" y="1008929"/>
            <a:ext cx="2600325" cy="52387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F0159DC-DB58-486C-A33C-277D24E23688}"/>
              </a:ext>
            </a:extLst>
          </p:cNvPr>
          <p:cNvSpPr txBox="1"/>
          <p:nvPr/>
        </p:nvSpPr>
        <p:spPr>
          <a:xfrm>
            <a:off x="200024" y="2172035"/>
            <a:ext cx="31045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An uncertainty given with the appropriate unit.</a:t>
            </a:r>
          </a:p>
          <a:p>
            <a:pPr algn="ctr"/>
            <a:endParaRPr lang="en-GB" dirty="0">
              <a:latin typeface="Comic Sans MS" panose="030F0702030302020204" pitchFamily="66" charset="0"/>
            </a:endParaRP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E.g.   6.5 V  ± 0.1 V</a:t>
            </a:r>
          </a:p>
          <a:p>
            <a:pPr algn="ctr"/>
            <a:endParaRPr lang="en-GB" dirty="0">
              <a:latin typeface="Comic Sans MS" panose="030F0702030302020204" pitchFamily="66" charset="0"/>
            </a:endParaRP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(6.5  ± 0.1) V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A605A6-23C0-4018-829A-ED6B91D21045}"/>
              </a:ext>
            </a:extLst>
          </p:cNvPr>
          <p:cNvSpPr txBox="1"/>
          <p:nvPr/>
        </p:nvSpPr>
        <p:spPr>
          <a:xfrm>
            <a:off x="3772465" y="4130999"/>
            <a:ext cx="31045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An uncertainty given as a percentage.</a:t>
            </a:r>
          </a:p>
          <a:p>
            <a:pPr algn="ctr"/>
            <a:endParaRPr lang="en-GB" dirty="0">
              <a:latin typeface="Comic Sans MS" panose="030F0702030302020204" pitchFamily="66" charset="0"/>
            </a:endParaRPr>
          </a:p>
          <a:p>
            <a:pPr algn="ctr"/>
            <a:r>
              <a:rPr lang="en-GB" dirty="0" err="1">
                <a:latin typeface="Comic Sans MS" panose="030F0702030302020204" pitchFamily="66" charset="0"/>
              </a:rPr>
              <a:t>E,g</a:t>
            </a:r>
            <a:r>
              <a:rPr lang="en-GB" dirty="0">
                <a:latin typeface="Comic Sans MS" panose="030F0702030302020204" pitchFamily="66" charset="0"/>
              </a:rPr>
              <a:t>.   6.5 V  ± 1.5 %</a:t>
            </a:r>
          </a:p>
          <a:p>
            <a:pPr algn="ctr"/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60ABD7-B051-4657-B695-BC93A101FCD6}"/>
              </a:ext>
            </a:extLst>
          </p:cNvPr>
          <p:cNvSpPr txBox="1"/>
          <p:nvPr/>
        </p:nvSpPr>
        <p:spPr>
          <a:xfrm>
            <a:off x="505837" y="6744926"/>
            <a:ext cx="26070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1 x 10</a:t>
            </a:r>
            <a:r>
              <a:rPr lang="en-GB" sz="3200" baseline="30000" dirty="0">
                <a:latin typeface="Comic Sans MS" panose="030F0702030302020204" pitchFamily="66" charset="0"/>
              </a:rPr>
              <a:t>-9</a:t>
            </a: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B1B49E7-F7D7-46CD-97F0-0890CACF0889}"/>
              </a:ext>
            </a:extLst>
          </p:cNvPr>
          <p:cNvSpPr txBox="1"/>
          <p:nvPr/>
        </p:nvSpPr>
        <p:spPr>
          <a:xfrm>
            <a:off x="4021250" y="6744926"/>
            <a:ext cx="26070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1 x 10</a:t>
            </a:r>
            <a:r>
              <a:rPr lang="en-GB" sz="3200" baseline="30000" dirty="0">
                <a:latin typeface="Comic Sans MS" panose="030F0702030302020204" pitchFamily="66" charset="0"/>
              </a:rPr>
              <a:t>-12</a:t>
            </a: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20225E-D1F0-4C33-A63C-0BE56F07A6B3}"/>
              </a:ext>
            </a:extLst>
          </p:cNvPr>
          <p:cNvSpPr txBox="1"/>
          <p:nvPr/>
        </p:nvSpPr>
        <p:spPr>
          <a:xfrm>
            <a:off x="524887" y="8916626"/>
            <a:ext cx="26070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1 x 10</a:t>
            </a:r>
            <a:r>
              <a:rPr lang="en-GB" sz="3200" baseline="30000" dirty="0">
                <a:latin typeface="Comic Sans MS" panose="030F0702030302020204" pitchFamily="66" charset="0"/>
              </a:rPr>
              <a:t>-3</a:t>
            </a: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B566A8A-CE3B-41DF-A9F6-AB9266083A4A}"/>
              </a:ext>
            </a:extLst>
          </p:cNvPr>
          <p:cNvSpPr txBox="1"/>
          <p:nvPr/>
        </p:nvSpPr>
        <p:spPr>
          <a:xfrm>
            <a:off x="4030087" y="8859476"/>
            <a:ext cx="26070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1 x 10</a:t>
            </a:r>
            <a:r>
              <a:rPr lang="en-GB" sz="3200" baseline="30000" dirty="0">
                <a:latin typeface="Comic Sans MS" panose="030F0702030302020204" pitchFamily="66" charset="0"/>
              </a:rPr>
              <a:t>-6</a:t>
            </a: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483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374336"/>
              </p:ext>
            </p:extLst>
          </p:nvPr>
        </p:nvGraphicFramePr>
        <p:xfrm>
          <a:off x="0" y="-272375"/>
          <a:ext cx="7199314" cy="105836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9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" name="TextBox 17">
            <a:extLst>
              <a:ext uri="{FF2B5EF4-FFF2-40B4-BE49-F238E27FC236}">
                <a16:creationId xmlns:a16="http://schemas.microsoft.com/office/drawing/2014/main" id="{50643769-25FF-4323-9A15-0D613DBB8E9F}"/>
              </a:ext>
            </a:extLst>
          </p:cNvPr>
          <p:cNvSpPr txBox="1"/>
          <p:nvPr/>
        </p:nvSpPr>
        <p:spPr>
          <a:xfrm>
            <a:off x="21146" y="1483439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11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FF7009D4-71B2-47CC-BC6E-23344E654F7F}"/>
              </a:ext>
            </a:extLst>
          </p:cNvPr>
          <p:cNvSpPr txBox="1"/>
          <p:nvPr/>
        </p:nvSpPr>
        <p:spPr>
          <a:xfrm>
            <a:off x="3609241" y="1483439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12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D54C519B-9C3C-44F1-8854-E10066B4C465}"/>
              </a:ext>
            </a:extLst>
          </p:cNvPr>
          <p:cNvSpPr txBox="1"/>
          <p:nvPr/>
        </p:nvSpPr>
        <p:spPr>
          <a:xfrm>
            <a:off x="-6418" y="3594308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13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03E9AEAF-C11C-436B-AFD6-1B0B91BF7173}"/>
              </a:ext>
            </a:extLst>
          </p:cNvPr>
          <p:cNvSpPr txBox="1"/>
          <p:nvPr/>
        </p:nvSpPr>
        <p:spPr>
          <a:xfrm>
            <a:off x="3609241" y="3592331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14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C72A4F89-A677-4738-A4A4-4A00DCF0875B}"/>
              </a:ext>
            </a:extLst>
          </p:cNvPr>
          <p:cNvSpPr txBox="1"/>
          <p:nvPr/>
        </p:nvSpPr>
        <p:spPr>
          <a:xfrm>
            <a:off x="-10746" y="5728600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15</a:t>
            </a: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1130C590-F044-483D-A373-C8A97C9BE27F}"/>
              </a:ext>
            </a:extLst>
          </p:cNvPr>
          <p:cNvSpPr txBox="1"/>
          <p:nvPr/>
        </p:nvSpPr>
        <p:spPr>
          <a:xfrm>
            <a:off x="3593295" y="5700130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16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72C711B5-D2DF-4E20-A14A-29B65B443BFB}"/>
              </a:ext>
            </a:extLst>
          </p:cNvPr>
          <p:cNvSpPr txBox="1"/>
          <p:nvPr/>
        </p:nvSpPr>
        <p:spPr>
          <a:xfrm>
            <a:off x="-16841" y="7855574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17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528D2538-AF65-460A-90E7-DEB5D61E88AC}"/>
              </a:ext>
            </a:extLst>
          </p:cNvPr>
          <p:cNvSpPr txBox="1"/>
          <p:nvPr/>
        </p:nvSpPr>
        <p:spPr>
          <a:xfrm>
            <a:off x="3609241" y="7798526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18</a:t>
            </a:r>
          </a:p>
        </p:txBody>
      </p:sp>
      <p:sp>
        <p:nvSpPr>
          <p:cNvPr id="25" name="TextBox 25">
            <a:extLst>
              <a:ext uri="{FF2B5EF4-FFF2-40B4-BE49-F238E27FC236}">
                <a16:creationId xmlns:a16="http://schemas.microsoft.com/office/drawing/2014/main" id="{3FD073D2-B66C-4BFF-B6F7-C27FDB028CD0}"/>
              </a:ext>
            </a:extLst>
          </p:cNvPr>
          <p:cNvSpPr txBox="1"/>
          <p:nvPr/>
        </p:nvSpPr>
        <p:spPr>
          <a:xfrm>
            <a:off x="-1977" y="9751854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19</a:t>
            </a:r>
          </a:p>
        </p:txBody>
      </p:sp>
      <p:sp>
        <p:nvSpPr>
          <p:cNvPr id="26" name="TextBox 26">
            <a:extLst>
              <a:ext uri="{FF2B5EF4-FFF2-40B4-BE49-F238E27FC236}">
                <a16:creationId xmlns:a16="http://schemas.microsoft.com/office/drawing/2014/main" id="{B9CF324D-280A-427B-A8B7-A038A4BA6642}"/>
              </a:ext>
            </a:extLst>
          </p:cNvPr>
          <p:cNvSpPr txBox="1"/>
          <p:nvPr/>
        </p:nvSpPr>
        <p:spPr>
          <a:xfrm>
            <a:off x="3609241" y="9722026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20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AA1A870-9E25-4E3B-8213-3D3A1E2CF01B}"/>
              </a:ext>
            </a:extLst>
          </p:cNvPr>
          <p:cNvSpPr txBox="1"/>
          <p:nvPr/>
        </p:nvSpPr>
        <p:spPr>
          <a:xfrm>
            <a:off x="465872" y="194779"/>
            <a:ext cx="2607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u="sng" dirty="0">
                <a:latin typeface="Comic Sans MS" panose="030F0702030302020204" pitchFamily="66" charset="0"/>
              </a:rPr>
              <a:t>Prefixes</a:t>
            </a:r>
          </a:p>
          <a:p>
            <a:pPr algn="ctr"/>
            <a:endParaRPr lang="en-GB" sz="2400" u="sng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kilo (k)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96A5105-2A97-4902-8C73-E91090EBBA84}"/>
              </a:ext>
            </a:extLst>
          </p:cNvPr>
          <p:cNvSpPr txBox="1"/>
          <p:nvPr/>
        </p:nvSpPr>
        <p:spPr>
          <a:xfrm>
            <a:off x="3933517" y="193983"/>
            <a:ext cx="2607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u="sng" dirty="0">
                <a:latin typeface="Comic Sans MS" panose="030F0702030302020204" pitchFamily="66" charset="0"/>
              </a:rPr>
              <a:t>Prefixes</a:t>
            </a:r>
          </a:p>
          <a:p>
            <a:pPr algn="ctr"/>
            <a:endParaRPr lang="en-GB" sz="2400" u="sng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mega (M)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4FF33C2-B44D-4476-A619-7AA443291621}"/>
              </a:ext>
            </a:extLst>
          </p:cNvPr>
          <p:cNvSpPr txBox="1"/>
          <p:nvPr/>
        </p:nvSpPr>
        <p:spPr>
          <a:xfrm>
            <a:off x="505834" y="2196180"/>
            <a:ext cx="2607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u="sng" dirty="0">
                <a:latin typeface="Comic Sans MS" panose="030F0702030302020204" pitchFamily="66" charset="0"/>
              </a:rPr>
              <a:t>Prefixes</a:t>
            </a:r>
          </a:p>
          <a:p>
            <a:pPr algn="ctr"/>
            <a:endParaRPr lang="en-GB" sz="2400" u="sng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giga (G)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C8585C3-8147-47D5-94CB-3CCE1EE8FB5C}"/>
              </a:ext>
            </a:extLst>
          </p:cNvPr>
          <p:cNvSpPr txBox="1"/>
          <p:nvPr/>
        </p:nvSpPr>
        <p:spPr>
          <a:xfrm>
            <a:off x="3850597" y="2171686"/>
            <a:ext cx="2607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u="sng" dirty="0">
                <a:latin typeface="Comic Sans MS" panose="030F0702030302020204" pitchFamily="66" charset="0"/>
              </a:rPr>
              <a:t>Prefixes</a:t>
            </a:r>
          </a:p>
          <a:p>
            <a:pPr algn="ctr"/>
            <a:endParaRPr lang="en-GB" sz="2400" u="sng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tera (T)</a:t>
            </a:r>
          </a:p>
        </p:txBody>
      </p:sp>
    </p:spTree>
    <p:extLst>
      <p:ext uri="{BB962C8B-B14F-4D97-AF65-F5344CB8AC3E}">
        <p14:creationId xmlns:p14="http://schemas.microsoft.com/office/powerpoint/2010/main" val="141675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261827"/>
              </p:ext>
            </p:extLst>
          </p:nvPr>
        </p:nvGraphicFramePr>
        <p:xfrm>
          <a:off x="0" y="-272375"/>
          <a:ext cx="7199314" cy="105836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9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5838" y="4335294"/>
            <a:ext cx="2607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7679" y="-79441"/>
            <a:ext cx="2607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B85427-307D-4FF7-825B-D2BF679B1D6D}"/>
              </a:ext>
            </a:extLst>
          </p:cNvPr>
          <p:cNvSpPr txBox="1"/>
          <p:nvPr/>
        </p:nvSpPr>
        <p:spPr>
          <a:xfrm>
            <a:off x="4080725" y="549632"/>
            <a:ext cx="26070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1 x 10</a:t>
            </a:r>
            <a:r>
              <a:rPr lang="en-GB" sz="3200" baseline="30000" dirty="0">
                <a:latin typeface="Comic Sans MS" panose="030F0702030302020204" pitchFamily="66" charset="0"/>
              </a:rPr>
              <a:t>3</a:t>
            </a: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78B1B5-4FA4-4A31-A957-FD196BAC229D}"/>
              </a:ext>
            </a:extLst>
          </p:cNvPr>
          <p:cNvSpPr txBox="1"/>
          <p:nvPr/>
        </p:nvSpPr>
        <p:spPr>
          <a:xfrm>
            <a:off x="505838" y="549632"/>
            <a:ext cx="26070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1 x 10</a:t>
            </a:r>
            <a:r>
              <a:rPr lang="en-GB" sz="3200" baseline="30000" dirty="0">
                <a:latin typeface="Comic Sans MS" panose="030F0702030302020204" pitchFamily="66" charset="0"/>
              </a:rPr>
              <a:t>6</a:t>
            </a: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1B1090-7E6A-4C1F-9370-1248EA950C42}"/>
              </a:ext>
            </a:extLst>
          </p:cNvPr>
          <p:cNvSpPr txBox="1"/>
          <p:nvPr/>
        </p:nvSpPr>
        <p:spPr>
          <a:xfrm>
            <a:off x="4080724" y="2448857"/>
            <a:ext cx="26070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1 x 10</a:t>
            </a:r>
            <a:r>
              <a:rPr lang="en-GB" sz="3200" baseline="30000" dirty="0">
                <a:latin typeface="Comic Sans MS" panose="030F0702030302020204" pitchFamily="66" charset="0"/>
              </a:rPr>
              <a:t>9</a:t>
            </a: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9ED6D6-C2AA-45C7-87EB-4432D08DC928}"/>
              </a:ext>
            </a:extLst>
          </p:cNvPr>
          <p:cNvSpPr txBox="1"/>
          <p:nvPr/>
        </p:nvSpPr>
        <p:spPr>
          <a:xfrm>
            <a:off x="505838" y="2466979"/>
            <a:ext cx="26070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1 x 10</a:t>
            </a:r>
            <a:r>
              <a:rPr lang="en-GB" sz="3200" baseline="30000" dirty="0">
                <a:latin typeface="Comic Sans MS" panose="030F0702030302020204" pitchFamily="66" charset="0"/>
              </a:rPr>
              <a:t>12</a:t>
            </a: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051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952</TotalTime>
  <Words>210</Words>
  <Application>Microsoft Office PowerPoint</Application>
  <PresentationFormat>Custom</PresentationFormat>
  <Paragraphs>78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Fife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Stuart</dc:creator>
  <cp:lastModifiedBy>David Kennedy</cp:lastModifiedBy>
  <cp:revision>163</cp:revision>
  <cp:lastPrinted>2019-03-16T19:42:58Z</cp:lastPrinted>
  <dcterms:created xsi:type="dcterms:W3CDTF">2015-09-22T07:38:10Z</dcterms:created>
  <dcterms:modified xsi:type="dcterms:W3CDTF">2019-03-25T09:25:05Z</dcterms:modified>
</cp:coreProperties>
</file>