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handoutMasterIdLst>
    <p:handoutMasterId r:id="rId20"/>
  </p:handoutMasterIdLst>
  <p:sldIdLst>
    <p:sldId id="257" r:id="rId2"/>
    <p:sldId id="256" r:id="rId3"/>
    <p:sldId id="260" r:id="rId4"/>
    <p:sldId id="268" r:id="rId5"/>
    <p:sldId id="264" r:id="rId6"/>
    <p:sldId id="269" r:id="rId7"/>
    <p:sldId id="265" r:id="rId8"/>
    <p:sldId id="266" r:id="rId9"/>
    <p:sldId id="270" r:id="rId10"/>
    <p:sldId id="273" r:id="rId11"/>
    <p:sldId id="274" r:id="rId12"/>
    <p:sldId id="261" r:id="rId13"/>
    <p:sldId id="263" r:id="rId14"/>
    <p:sldId id="271" r:id="rId15"/>
    <p:sldId id="272" r:id="rId16"/>
    <p:sldId id="259" r:id="rId17"/>
    <p:sldId id="275" r:id="rId18"/>
    <p:sldId id="276" r:id="rId19"/>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33CC33"/>
    <a:srgbClr val="CC3300"/>
    <a:srgbClr val="FF9933"/>
    <a:srgbClr val="3333CC"/>
    <a:srgbClr val="84814E"/>
    <a:srgbClr val="00CC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88" d="100"/>
          <a:sy n="88" d="100"/>
        </p:scale>
        <p:origin x="103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E9A7E68B-AFAC-46CD-A959-8A7832B14CE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GB" altLang="en-US"/>
          </a:p>
        </p:txBody>
      </p:sp>
      <p:sp>
        <p:nvSpPr>
          <p:cNvPr id="49155" name="Rectangle 3">
            <a:extLst>
              <a:ext uri="{FF2B5EF4-FFF2-40B4-BE49-F238E27FC236}">
                <a16:creationId xmlns:a16="http://schemas.microsoft.com/office/drawing/2014/main" id="{04CE1C57-BCCF-4108-B99F-D672FF06D09E}"/>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GB" altLang="en-US"/>
          </a:p>
        </p:txBody>
      </p:sp>
      <p:sp>
        <p:nvSpPr>
          <p:cNvPr id="49156" name="Rectangle 4">
            <a:extLst>
              <a:ext uri="{FF2B5EF4-FFF2-40B4-BE49-F238E27FC236}">
                <a16:creationId xmlns:a16="http://schemas.microsoft.com/office/drawing/2014/main" id="{F8217242-55C4-46AA-A2C7-14C12D34AA8D}"/>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GB" altLang="en-US"/>
          </a:p>
        </p:txBody>
      </p:sp>
      <p:sp>
        <p:nvSpPr>
          <p:cNvPr id="49157" name="Rectangle 5">
            <a:extLst>
              <a:ext uri="{FF2B5EF4-FFF2-40B4-BE49-F238E27FC236}">
                <a16:creationId xmlns:a16="http://schemas.microsoft.com/office/drawing/2014/main" id="{7ECF831B-EF35-495D-8DA4-7EAAC5B2779F}"/>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5E5A9D0-82FD-4CD3-8CA5-9DF172CE8B39}"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EE700F74-66AA-40C8-B1B2-CBF9D1FE6902}"/>
              </a:ext>
            </a:extLst>
          </p:cNvPr>
          <p:cNvGrpSpPr>
            <a:grpSpLocks/>
          </p:cNvGrpSpPr>
          <p:nvPr/>
        </p:nvGrpSpPr>
        <p:grpSpPr bwMode="auto">
          <a:xfrm>
            <a:off x="-3175" y="2438400"/>
            <a:ext cx="9147175" cy="1063625"/>
            <a:chOff x="-2" y="1536"/>
            <a:chExt cx="5762" cy="670"/>
          </a:xfrm>
        </p:grpSpPr>
        <p:grpSp>
          <p:nvGrpSpPr>
            <p:cNvPr id="5" name="Group 3">
              <a:extLst>
                <a:ext uri="{FF2B5EF4-FFF2-40B4-BE49-F238E27FC236}">
                  <a16:creationId xmlns:a16="http://schemas.microsoft.com/office/drawing/2014/main" id="{958F1A7F-0A4D-4C21-8EBD-0AE46D697A2D}"/>
                </a:ext>
              </a:extLst>
            </p:cNvPr>
            <p:cNvGrpSpPr>
              <a:grpSpLocks/>
            </p:cNvGrpSpPr>
            <p:nvPr/>
          </p:nvGrpSpPr>
          <p:grpSpPr bwMode="auto">
            <a:xfrm flipH="1">
              <a:off x="-2" y="1562"/>
              <a:ext cx="5762" cy="638"/>
              <a:chOff x="-2" y="1562"/>
              <a:chExt cx="5762" cy="638"/>
            </a:xfrm>
          </p:grpSpPr>
          <p:sp>
            <p:nvSpPr>
              <p:cNvPr id="8" name="Freeform 4">
                <a:extLst>
                  <a:ext uri="{FF2B5EF4-FFF2-40B4-BE49-F238E27FC236}">
                    <a16:creationId xmlns:a16="http://schemas.microsoft.com/office/drawing/2014/main" id="{2D4872F4-3B26-447D-A4A2-41D62BAA72BE}"/>
                  </a:ext>
                </a:extLst>
              </p:cNvPr>
              <p:cNvSpPr>
                <a:spLocks/>
              </p:cNvSpPr>
              <p:nvPr/>
            </p:nvSpPr>
            <p:spPr bwMode="ltGray">
              <a:xfrm rot="-5400000">
                <a:off x="2559" y="-993"/>
                <a:ext cx="624" cy="5745"/>
              </a:xfrm>
              <a:custGeom>
                <a:avLst/>
                <a:gdLst>
                  <a:gd name="T0" fmla="*/ 0 w 1000"/>
                  <a:gd name="T1" fmla="*/ 0 h 720"/>
                  <a:gd name="T2" fmla="*/ 0 w 1000"/>
                  <a:gd name="T3" fmla="*/ 5745 h 720"/>
                  <a:gd name="T4" fmla="*/ 624 w 1000"/>
                  <a:gd name="T5" fmla="*/ 5745 h 720"/>
                  <a:gd name="T6" fmla="*/ 624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9" name="Freeform 5">
                <a:extLst>
                  <a:ext uri="{FF2B5EF4-FFF2-40B4-BE49-F238E27FC236}">
                    <a16:creationId xmlns:a16="http://schemas.microsoft.com/office/drawing/2014/main" id="{B4CDD4B2-5ADC-4AE4-9FEE-628F150F57C0}"/>
                  </a:ext>
                </a:extLst>
              </p:cNvPr>
              <p:cNvSpPr>
                <a:spLocks/>
              </p:cNvSpPr>
              <p:nvPr/>
            </p:nvSpPr>
            <p:spPr bwMode="ltGray">
              <a:xfrm rot="-5400000">
                <a:off x="1323" y="1669"/>
                <a:ext cx="624" cy="421"/>
              </a:xfrm>
              <a:custGeom>
                <a:avLst/>
                <a:gdLst>
                  <a:gd name="T0" fmla="*/ 0 w 624"/>
                  <a:gd name="T1" fmla="*/ 0 h 317"/>
                  <a:gd name="T2" fmla="*/ 0 w 624"/>
                  <a:gd name="T3" fmla="*/ 361 h 317"/>
                  <a:gd name="T4" fmla="*/ 624 w 624"/>
                  <a:gd name="T5" fmla="*/ 361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 name="Freeform 6">
                <a:extLst>
                  <a:ext uri="{FF2B5EF4-FFF2-40B4-BE49-F238E27FC236}">
                    <a16:creationId xmlns:a16="http://schemas.microsoft.com/office/drawing/2014/main" id="{C9DD8803-3DBA-44A5-8A90-FFC094E5DA0D}"/>
                  </a:ext>
                </a:extLst>
              </p:cNvPr>
              <p:cNvSpPr>
                <a:spLocks/>
              </p:cNvSpPr>
              <p:nvPr/>
            </p:nvSpPr>
            <p:spPr bwMode="ltGray">
              <a:xfrm rot="-5400000">
                <a:off x="982" y="1669"/>
                <a:ext cx="624" cy="422"/>
              </a:xfrm>
              <a:custGeom>
                <a:avLst/>
                <a:gdLst>
                  <a:gd name="T0" fmla="*/ 0 w 624"/>
                  <a:gd name="T1" fmla="*/ 0 h 317"/>
                  <a:gd name="T2" fmla="*/ 0 w 624"/>
                  <a:gd name="T3" fmla="*/ 362 h 317"/>
                  <a:gd name="T4" fmla="*/ 624 w 624"/>
                  <a:gd name="T5" fmla="*/ 36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1" name="Freeform 7">
                <a:extLst>
                  <a:ext uri="{FF2B5EF4-FFF2-40B4-BE49-F238E27FC236}">
                    <a16:creationId xmlns:a16="http://schemas.microsoft.com/office/drawing/2014/main" id="{0F1BD516-925B-40AB-BDFD-F3AD5E94AE00}"/>
                  </a:ext>
                </a:extLst>
              </p:cNvPr>
              <p:cNvSpPr>
                <a:spLocks/>
              </p:cNvSpPr>
              <p:nvPr/>
            </p:nvSpPr>
            <p:spPr bwMode="ltGray">
              <a:xfrm rot="-5400000">
                <a:off x="-57" y="1752"/>
                <a:ext cx="624" cy="255"/>
              </a:xfrm>
              <a:custGeom>
                <a:avLst/>
                <a:gdLst>
                  <a:gd name="T0" fmla="*/ 0 w 624"/>
                  <a:gd name="T1" fmla="*/ 37 h 370"/>
                  <a:gd name="T2" fmla="*/ 0 w 624"/>
                  <a:gd name="T3" fmla="*/ 224 h 370"/>
                  <a:gd name="T4" fmla="*/ 624 w 624"/>
                  <a:gd name="T5" fmla="*/ 224 h 370"/>
                  <a:gd name="T6" fmla="*/ 624 w 624"/>
                  <a:gd name="T7" fmla="*/ 37 h 370"/>
                  <a:gd name="T8" fmla="*/ 384 w 624"/>
                  <a:gd name="T9" fmla="*/ 6 h 370"/>
                  <a:gd name="T10" fmla="*/ 0 w 624"/>
                  <a:gd name="T11" fmla="*/ 37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GB"/>
              </a:p>
            </p:txBody>
          </p:sp>
          <p:sp>
            <p:nvSpPr>
              <p:cNvPr id="12" name="Freeform 8">
                <a:extLst>
                  <a:ext uri="{FF2B5EF4-FFF2-40B4-BE49-F238E27FC236}">
                    <a16:creationId xmlns:a16="http://schemas.microsoft.com/office/drawing/2014/main" id="{8F27FAF1-0ADB-4D8A-A6D8-DE245A297595}"/>
                  </a:ext>
                </a:extLst>
              </p:cNvPr>
              <p:cNvSpPr>
                <a:spLocks/>
              </p:cNvSpPr>
              <p:nvPr/>
            </p:nvSpPr>
            <p:spPr bwMode="ltGray">
              <a:xfrm rot="-5400000">
                <a:off x="664" y="1733"/>
                <a:ext cx="624" cy="294"/>
              </a:xfrm>
              <a:custGeom>
                <a:avLst/>
                <a:gdLst>
                  <a:gd name="T0" fmla="*/ 0 w 624"/>
                  <a:gd name="T1" fmla="*/ 0 h 317"/>
                  <a:gd name="T2" fmla="*/ 0 w 624"/>
                  <a:gd name="T3" fmla="*/ 252 h 317"/>
                  <a:gd name="T4" fmla="*/ 624 w 624"/>
                  <a:gd name="T5" fmla="*/ 25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3" name="Freeform 9">
                <a:extLst>
                  <a:ext uri="{FF2B5EF4-FFF2-40B4-BE49-F238E27FC236}">
                    <a16:creationId xmlns:a16="http://schemas.microsoft.com/office/drawing/2014/main" id="{E0CB1768-DAFB-491B-9695-C5213D77FBB4}"/>
                  </a:ext>
                </a:extLst>
              </p:cNvPr>
              <p:cNvSpPr>
                <a:spLocks/>
              </p:cNvSpPr>
              <p:nvPr/>
            </p:nvSpPr>
            <p:spPr bwMode="ltGray">
              <a:xfrm rot="-5400000">
                <a:off x="442" y="1699"/>
                <a:ext cx="624" cy="362"/>
              </a:xfrm>
              <a:custGeom>
                <a:avLst/>
                <a:gdLst>
                  <a:gd name="T0" fmla="*/ 0 w 624"/>
                  <a:gd name="T1" fmla="*/ 0 h 272"/>
                  <a:gd name="T2" fmla="*/ 0 w 624"/>
                  <a:gd name="T3" fmla="*/ 362 h 272"/>
                  <a:gd name="T4" fmla="*/ 240 w 624"/>
                  <a:gd name="T5" fmla="*/ 319 h 272"/>
                  <a:gd name="T6" fmla="*/ 624 w 624"/>
                  <a:gd name="T7" fmla="*/ 36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4" name="Freeform 10">
                <a:extLst>
                  <a:ext uri="{FF2B5EF4-FFF2-40B4-BE49-F238E27FC236}">
                    <a16:creationId xmlns:a16="http://schemas.microsoft.com/office/drawing/2014/main" id="{5B5DDBA8-9599-4F8C-BD66-012996C559E5}"/>
                  </a:ext>
                </a:extLst>
              </p:cNvPr>
              <p:cNvSpPr>
                <a:spLocks/>
              </p:cNvSpPr>
              <p:nvPr/>
            </p:nvSpPr>
            <p:spPr bwMode="ltGray">
              <a:xfrm rot="-5400000">
                <a:off x="156" y="1726"/>
                <a:ext cx="632" cy="315"/>
              </a:xfrm>
              <a:custGeom>
                <a:avLst/>
                <a:gdLst>
                  <a:gd name="T0" fmla="*/ 8 w 632"/>
                  <a:gd name="T1" fmla="*/ 39 h 362"/>
                  <a:gd name="T2" fmla="*/ 8 w 632"/>
                  <a:gd name="T3" fmla="*/ 276 h 362"/>
                  <a:gd name="T4" fmla="*/ 248 w 632"/>
                  <a:gd name="T5" fmla="*/ 276 h 362"/>
                  <a:gd name="T6" fmla="*/ 632 w 632"/>
                  <a:gd name="T7" fmla="*/ 276 h 362"/>
                  <a:gd name="T8" fmla="*/ 632 w 632"/>
                  <a:gd name="T9" fmla="*/ 39 h 362"/>
                  <a:gd name="T10" fmla="*/ 104 w 632"/>
                  <a:gd name="T11" fmla="*/ 39 h 362"/>
                  <a:gd name="T12" fmla="*/ 8 w 632"/>
                  <a:gd name="T13" fmla="*/ 39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5" name="Freeform 11">
                <a:extLst>
                  <a:ext uri="{FF2B5EF4-FFF2-40B4-BE49-F238E27FC236}">
                    <a16:creationId xmlns:a16="http://schemas.microsoft.com/office/drawing/2014/main" id="{22D57202-1789-46AB-8436-1EDEDE9480EA}"/>
                  </a:ext>
                </a:extLst>
              </p:cNvPr>
              <p:cNvSpPr>
                <a:spLocks/>
              </p:cNvSpPr>
              <p:nvPr/>
            </p:nvSpPr>
            <p:spPr bwMode="ltGray">
              <a:xfrm rot="-5400000">
                <a:off x="3211" y="1664"/>
                <a:ext cx="624" cy="421"/>
              </a:xfrm>
              <a:custGeom>
                <a:avLst/>
                <a:gdLst>
                  <a:gd name="T0" fmla="*/ 0 w 624"/>
                  <a:gd name="T1" fmla="*/ 0 h 317"/>
                  <a:gd name="T2" fmla="*/ 0 w 624"/>
                  <a:gd name="T3" fmla="*/ 361 h 317"/>
                  <a:gd name="T4" fmla="*/ 624 w 624"/>
                  <a:gd name="T5" fmla="*/ 361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6" name="Freeform 12">
                <a:extLst>
                  <a:ext uri="{FF2B5EF4-FFF2-40B4-BE49-F238E27FC236}">
                    <a16:creationId xmlns:a16="http://schemas.microsoft.com/office/drawing/2014/main" id="{40C8F9C9-693A-4FD5-A886-8E26EF2773EE}"/>
                  </a:ext>
                </a:extLst>
              </p:cNvPr>
              <p:cNvSpPr>
                <a:spLocks/>
              </p:cNvSpPr>
              <p:nvPr/>
            </p:nvSpPr>
            <p:spPr bwMode="ltGray">
              <a:xfrm rot="-5400000">
                <a:off x="2870" y="1664"/>
                <a:ext cx="624" cy="422"/>
              </a:xfrm>
              <a:custGeom>
                <a:avLst/>
                <a:gdLst>
                  <a:gd name="T0" fmla="*/ 0 w 624"/>
                  <a:gd name="T1" fmla="*/ 0 h 317"/>
                  <a:gd name="T2" fmla="*/ 0 w 624"/>
                  <a:gd name="T3" fmla="*/ 362 h 317"/>
                  <a:gd name="T4" fmla="*/ 624 w 624"/>
                  <a:gd name="T5" fmla="*/ 36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7" name="Freeform 13">
                <a:extLst>
                  <a:ext uri="{FF2B5EF4-FFF2-40B4-BE49-F238E27FC236}">
                    <a16:creationId xmlns:a16="http://schemas.microsoft.com/office/drawing/2014/main" id="{7B08C19D-DCA2-428B-B6A7-BE7F364308B0}"/>
                  </a:ext>
                </a:extLst>
              </p:cNvPr>
              <p:cNvSpPr>
                <a:spLocks/>
              </p:cNvSpPr>
              <p:nvPr/>
            </p:nvSpPr>
            <p:spPr bwMode="ltGray">
              <a:xfrm rot="-5400000">
                <a:off x="1830" y="1747"/>
                <a:ext cx="624" cy="255"/>
              </a:xfrm>
              <a:custGeom>
                <a:avLst/>
                <a:gdLst>
                  <a:gd name="T0" fmla="*/ 0 w 624"/>
                  <a:gd name="T1" fmla="*/ 37 h 370"/>
                  <a:gd name="T2" fmla="*/ 0 w 624"/>
                  <a:gd name="T3" fmla="*/ 224 h 370"/>
                  <a:gd name="T4" fmla="*/ 624 w 624"/>
                  <a:gd name="T5" fmla="*/ 224 h 370"/>
                  <a:gd name="T6" fmla="*/ 624 w 624"/>
                  <a:gd name="T7" fmla="*/ 37 h 370"/>
                  <a:gd name="T8" fmla="*/ 384 w 624"/>
                  <a:gd name="T9" fmla="*/ 6 h 370"/>
                  <a:gd name="T10" fmla="*/ 0 w 624"/>
                  <a:gd name="T11" fmla="*/ 37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GB"/>
              </a:p>
            </p:txBody>
          </p:sp>
          <p:sp>
            <p:nvSpPr>
              <p:cNvPr id="18" name="Freeform 14">
                <a:extLst>
                  <a:ext uri="{FF2B5EF4-FFF2-40B4-BE49-F238E27FC236}">
                    <a16:creationId xmlns:a16="http://schemas.microsoft.com/office/drawing/2014/main" id="{8C7067F9-1132-4190-BA25-E86FC7ED6C66}"/>
                  </a:ext>
                </a:extLst>
              </p:cNvPr>
              <p:cNvSpPr>
                <a:spLocks/>
              </p:cNvSpPr>
              <p:nvPr/>
            </p:nvSpPr>
            <p:spPr bwMode="ltGray">
              <a:xfrm rot="-5400000">
                <a:off x="2551" y="1728"/>
                <a:ext cx="624" cy="294"/>
              </a:xfrm>
              <a:custGeom>
                <a:avLst/>
                <a:gdLst>
                  <a:gd name="T0" fmla="*/ 0 w 624"/>
                  <a:gd name="T1" fmla="*/ 0 h 317"/>
                  <a:gd name="T2" fmla="*/ 0 w 624"/>
                  <a:gd name="T3" fmla="*/ 252 h 317"/>
                  <a:gd name="T4" fmla="*/ 624 w 624"/>
                  <a:gd name="T5" fmla="*/ 25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9" name="Freeform 15">
                <a:extLst>
                  <a:ext uri="{FF2B5EF4-FFF2-40B4-BE49-F238E27FC236}">
                    <a16:creationId xmlns:a16="http://schemas.microsoft.com/office/drawing/2014/main" id="{DED29135-4CD3-49BC-89FF-52518F50532E}"/>
                  </a:ext>
                </a:extLst>
              </p:cNvPr>
              <p:cNvSpPr>
                <a:spLocks/>
              </p:cNvSpPr>
              <p:nvPr/>
            </p:nvSpPr>
            <p:spPr bwMode="ltGray">
              <a:xfrm rot="-5400000">
                <a:off x="2330" y="1694"/>
                <a:ext cx="624" cy="361"/>
              </a:xfrm>
              <a:custGeom>
                <a:avLst/>
                <a:gdLst>
                  <a:gd name="T0" fmla="*/ 0 w 624"/>
                  <a:gd name="T1" fmla="*/ 0 h 272"/>
                  <a:gd name="T2" fmla="*/ 0 w 624"/>
                  <a:gd name="T3" fmla="*/ 361 h 272"/>
                  <a:gd name="T4" fmla="*/ 240 w 624"/>
                  <a:gd name="T5" fmla="*/ 319 h 272"/>
                  <a:gd name="T6" fmla="*/ 624 w 624"/>
                  <a:gd name="T7" fmla="*/ 361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20" name="Freeform 16">
                <a:extLst>
                  <a:ext uri="{FF2B5EF4-FFF2-40B4-BE49-F238E27FC236}">
                    <a16:creationId xmlns:a16="http://schemas.microsoft.com/office/drawing/2014/main" id="{A1AF4422-983D-4E21-A87D-83620904792C}"/>
                  </a:ext>
                </a:extLst>
              </p:cNvPr>
              <p:cNvSpPr>
                <a:spLocks/>
              </p:cNvSpPr>
              <p:nvPr/>
            </p:nvSpPr>
            <p:spPr bwMode="ltGray">
              <a:xfrm rot="-5400000">
                <a:off x="2043" y="1721"/>
                <a:ext cx="632" cy="316"/>
              </a:xfrm>
              <a:custGeom>
                <a:avLst/>
                <a:gdLst>
                  <a:gd name="T0" fmla="*/ 8 w 632"/>
                  <a:gd name="T1" fmla="*/ 39 h 362"/>
                  <a:gd name="T2" fmla="*/ 8 w 632"/>
                  <a:gd name="T3" fmla="*/ 277 h 362"/>
                  <a:gd name="T4" fmla="*/ 248 w 632"/>
                  <a:gd name="T5" fmla="*/ 277 h 362"/>
                  <a:gd name="T6" fmla="*/ 632 w 632"/>
                  <a:gd name="T7" fmla="*/ 277 h 362"/>
                  <a:gd name="T8" fmla="*/ 632 w 632"/>
                  <a:gd name="T9" fmla="*/ 39 h 362"/>
                  <a:gd name="T10" fmla="*/ 104 w 632"/>
                  <a:gd name="T11" fmla="*/ 39 h 362"/>
                  <a:gd name="T12" fmla="*/ 8 w 632"/>
                  <a:gd name="T13" fmla="*/ 39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21" name="Freeform 17">
                <a:extLst>
                  <a:ext uri="{FF2B5EF4-FFF2-40B4-BE49-F238E27FC236}">
                    <a16:creationId xmlns:a16="http://schemas.microsoft.com/office/drawing/2014/main" id="{15E2D85F-8323-4ADB-92E5-EA9CDFF9A4FF}"/>
                  </a:ext>
                </a:extLst>
              </p:cNvPr>
              <p:cNvSpPr>
                <a:spLocks/>
              </p:cNvSpPr>
              <p:nvPr/>
            </p:nvSpPr>
            <p:spPr bwMode="ltGray">
              <a:xfrm rot="-5400000">
                <a:off x="4077" y="1669"/>
                <a:ext cx="624" cy="421"/>
              </a:xfrm>
              <a:custGeom>
                <a:avLst/>
                <a:gdLst>
                  <a:gd name="T0" fmla="*/ 0 w 624"/>
                  <a:gd name="T1" fmla="*/ 0 h 317"/>
                  <a:gd name="T2" fmla="*/ 0 w 624"/>
                  <a:gd name="T3" fmla="*/ 361 h 317"/>
                  <a:gd name="T4" fmla="*/ 624 w 624"/>
                  <a:gd name="T5" fmla="*/ 361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22" name="Freeform 18">
                <a:extLst>
                  <a:ext uri="{FF2B5EF4-FFF2-40B4-BE49-F238E27FC236}">
                    <a16:creationId xmlns:a16="http://schemas.microsoft.com/office/drawing/2014/main" id="{03EF9319-7750-4D4E-96FA-ED8ACDD57B5D}"/>
                  </a:ext>
                </a:extLst>
              </p:cNvPr>
              <p:cNvSpPr>
                <a:spLocks/>
              </p:cNvSpPr>
              <p:nvPr/>
            </p:nvSpPr>
            <p:spPr bwMode="ltGray">
              <a:xfrm rot="-5400000">
                <a:off x="3736" y="1669"/>
                <a:ext cx="624" cy="422"/>
              </a:xfrm>
              <a:custGeom>
                <a:avLst/>
                <a:gdLst>
                  <a:gd name="T0" fmla="*/ 0 w 624"/>
                  <a:gd name="T1" fmla="*/ 0 h 317"/>
                  <a:gd name="T2" fmla="*/ 0 w 624"/>
                  <a:gd name="T3" fmla="*/ 362 h 317"/>
                  <a:gd name="T4" fmla="*/ 624 w 624"/>
                  <a:gd name="T5" fmla="*/ 36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23" name="Freeform 19">
                <a:extLst>
                  <a:ext uri="{FF2B5EF4-FFF2-40B4-BE49-F238E27FC236}">
                    <a16:creationId xmlns:a16="http://schemas.microsoft.com/office/drawing/2014/main" id="{F1C29053-365B-41D9-9035-FB798C76B2A8}"/>
                  </a:ext>
                </a:extLst>
              </p:cNvPr>
              <p:cNvSpPr>
                <a:spLocks/>
              </p:cNvSpPr>
              <p:nvPr/>
            </p:nvSpPr>
            <p:spPr bwMode="ltGray">
              <a:xfrm rot="-5400000">
                <a:off x="4584" y="1747"/>
                <a:ext cx="624" cy="255"/>
              </a:xfrm>
              <a:custGeom>
                <a:avLst/>
                <a:gdLst>
                  <a:gd name="T0" fmla="*/ 0 w 624"/>
                  <a:gd name="T1" fmla="*/ 37 h 370"/>
                  <a:gd name="T2" fmla="*/ 0 w 624"/>
                  <a:gd name="T3" fmla="*/ 224 h 370"/>
                  <a:gd name="T4" fmla="*/ 624 w 624"/>
                  <a:gd name="T5" fmla="*/ 224 h 370"/>
                  <a:gd name="T6" fmla="*/ 624 w 624"/>
                  <a:gd name="T7" fmla="*/ 37 h 370"/>
                  <a:gd name="T8" fmla="*/ 384 w 624"/>
                  <a:gd name="T9" fmla="*/ 6 h 370"/>
                  <a:gd name="T10" fmla="*/ 0 w 624"/>
                  <a:gd name="T11" fmla="*/ 37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GB"/>
              </a:p>
            </p:txBody>
          </p:sp>
          <p:sp>
            <p:nvSpPr>
              <p:cNvPr id="24" name="Freeform 20">
                <a:extLst>
                  <a:ext uri="{FF2B5EF4-FFF2-40B4-BE49-F238E27FC236}">
                    <a16:creationId xmlns:a16="http://schemas.microsoft.com/office/drawing/2014/main" id="{4F9ECDD2-B19D-4B2E-8520-9F6D87DDC8EC}"/>
                  </a:ext>
                </a:extLst>
              </p:cNvPr>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25" name="Freeform 21">
                <a:extLst>
                  <a:ext uri="{FF2B5EF4-FFF2-40B4-BE49-F238E27FC236}">
                    <a16:creationId xmlns:a16="http://schemas.microsoft.com/office/drawing/2014/main" id="{C02BBA26-5BAB-49DB-9207-4BA9F6B9D25B}"/>
                  </a:ext>
                </a:extLst>
              </p:cNvPr>
              <p:cNvSpPr>
                <a:spLocks/>
              </p:cNvSpPr>
              <p:nvPr/>
            </p:nvSpPr>
            <p:spPr bwMode="ltGray">
              <a:xfrm rot="-5400000">
                <a:off x="5084" y="1694"/>
                <a:ext cx="624" cy="361"/>
              </a:xfrm>
              <a:custGeom>
                <a:avLst/>
                <a:gdLst>
                  <a:gd name="T0" fmla="*/ 0 w 624"/>
                  <a:gd name="T1" fmla="*/ 0 h 272"/>
                  <a:gd name="T2" fmla="*/ 0 w 624"/>
                  <a:gd name="T3" fmla="*/ 361 h 272"/>
                  <a:gd name="T4" fmla="*/ 240 w 624"/>
                  <a:gd name="T5" fmla="*/ 319 h 272"/>
                  <a:gd name="T6" fmla="*/ 624 w 624"/>
                  <a:gd name="T7" fmla="*/ 361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26" name="Freeform 22">
                <a:extLst>
                  <a:ext uri="{FF2B5EF4-FFF2-40B4-BE49-F238E27FC236}">
                    <a16:creationId xmlns:a16="http://schemas.microsoft.com/office/drawing/2014/main" id="{878695AD-ABE8-4797-9F0C-4C86ADA7EDB5}"/>
                  </a:ext>
                </a:extLst>
              </p:cNvPr>
              <p:cNvSpPr>
                <a:spLocks/>
              </p:cNvSpPr>
              <p:nvPr/>
            </p:nvSpPr>
            <p:spPr bwMode="ltGray">
              <a:xfrm rot="-5400000">
                <a:off x="4797" y="1721"/>
                <a:ext cx="632" cy="316"/>
              </a:xfrm>
              <a:custGeom>
                <a:avLst/>
                <a:gdLst>
                  <a:gd name="T0" fmla="*/ 8 w 632"/>
                  <a:gd name="T1" fmla="*/ 39 h 362"/>
                  <a:gd name="T2" fmla="*/ 8 w 632"/>
                  <a:gd name="T3" fmla="*/ 277 h 362"/>
                  <a:gd name="T4" fmla="*/ 248 w 632"/>
                  <a:gd name="T5" fmla="*/ 277 h 362"/>
                  <a:gd name="T6" fmla="*/ 632 w 632"/>
                  <a:gd name="T7" fmla="*/ 277 h 362"/>
                  <a:gd name="T8" fmla="*/ 632 w 632"/>
                  <a:gd name="T9" fmla="*/ 39 h 362"/>
                  <a:gd name="T10" fmla="*/ 104 w 632"/>
                  <a:gd name="T11" fmla="*/ 39 h 362"/>
                  <a:gd name="T12" fmla="*/ 8 w 632"/>
                  <a:gd name="T13" fmla="*/ 39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grpSp>
        <p:sp>
          <p:nvSpPr>
            <p:cNvPr id="6" name="Freeform 23">
              <a:extLst>
                <a:ext uri="{FF2B5EF4-FFF2-40B4-BE49-F238E27FC236}">
                  <a16:creationId xmlns:a16="http://schemas.microsoft.com/office/drawing/2014/main" id="{AC94CCB2-EFE2-4106-9535-76C3D67DE623}"/>
                </a:ext>
              </a:extLst>
            </p:cNvPr>
            <p:cNvSpPr>
              <a:spLocks/>
            </p:cNvSpPr>
            <p:nvPr/>
          </p:nvSpPr>
          <p:spPr bwMode="ltGray">
            <a:xfrm flipH="1">
              <a:off x="-2" y="1536"/>
              <a:ext cx="5762" cy="412"/>
            </a:xfrm>
            <a:custGeom>
              <a:avLst/>
              <a:gdLst>
                <a:gd name="T0" fmla="*/ 0 w 5762"/>
                <a:gd name="T1" fmla="*/ 210 h 385"/>
                <a:gd name="T2" fmla="*/ 5762 w 5762"/>
                <a:gd name="T3" fmla="*/ 201 h 385"/>
                <a:gd name="T4" fmla="*/ 5762 w 5762"/>
                <a:gd name="T5" fmla="*/ 4 h 385"/>
                <a:gd name="T6" fmla="*/ 0 w 5762"/>
                <a:gd name="T7" fmla="*/ 0 h 385"/>
                <a:gd name="T8" fmla="*/ 0 w 5762"/>
                <a:gd name="T9" fmla="*/ 210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7" name="Freeform 24">
              <a:extLst>
                <a:ext uri="{FF2B5EF4-FFF2-40B4-BE49-F238E27FC236}">
                  <a16:creationId xmlns:a16="http://schemas.microsoft.com/office/drawing/2014/main" id="{DF150733-E8DE-4895-B26B-63E27A56B59C}"/>
                </a:ext>
              </a:extLst>
            </p:cNvPr>
            <p:cNvSpPr>
              <a:spLocks/>
            </p:cNvSpPr>
            <p:nvPr/>
          </p:nvSpPr>
          <p:spPr bwMode="ltGray">
            <a:xfrm flipH="1">
              <a:off x="-2" y="2017"/>
              <a:ext cx="5761" cy="189"/>
            </a:xfrm>
            <a:custGeom>
              <a:avLst/>
              <a:gdLst>
                <a:gd name="T0" fmla="*/ 0 w 5761"/>
                <a:gd name="T1" fmla="*/ 28 h 189"/>
                <a:gd name="T2" fmla="*/ 5761 w 5761"/>
                <a:gd name="T3" fmla="*/ 0 h 189"/>
                <a:gd name="T4" fmla="*/ 576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grpSp>
      <p:sp>
        <p:nvSpPr>
          <p:cNvPr id="4121" name="Rectangle 25"/>
          <p:cNvSpPr>
            <a:spLocks noGrp="1" noChangeArrowheads="1"/>
          </p:cNvSpPr>
          <p:nvPr>
            <p:ph type="ctrTitle"/>
          </p:nvPr>
        </p:nvSpPr>
        <p:spPr>
          <a:xfrm>
            <a:off x="1173163" y="198438"/>
            <a:ext cx="7772400" cy="2286000"/>
          </a:xfrm>
        </p:spPr>
        <p:txBody>
          <a:bodyPr anchor="b">
            <a:spAutoFit/>
          </a:bodyPr>
          <a:lstStyle>
            <a:lvl1pPr>
              <a:defRPr sz="7200"/>
            </a:lvl1pPr>
          </a:lstStyle>
          <a:p>
            <a:pPr lvl="0"/>
            <a:r>
              <a:rPr lang="en-GB" altLang="en-US" noProof="0"/>
              <a:t>Click to edit Master title style</a:t>
            </a:r>
          </a:p>
        </p:txBody>
      </p:sp>
      <p:sp>
        <p:nvSpPr>
          <p:cNvPr id="4122" name="Rectangle 26"/>
          <p:cNvSpPr>
            <a:spLocks noGrp="1" noChangeArrowheads="1"/>
          </p:cNvSpPr>
          <p:nvPr>
            <p:ph type="subTitle" idx="1"/>
          </p:nvPr>
        </p:nvSpPr>
        <p:spPr>
          <a:xfrm>
            <a:off x="1166813" y="3886200"/>
            <a:ext cx="6400800" cy="1752600"/>
          </a:xfrm>
        </p:spPr>
        <p:txBody>
          <a:bodyPr/>
          <a:lstStyle>
            <a:lvl1pPr marL="0" indent="0">
              <a:buFont typeface="Wingdings" pitchFamily="2" charset="2"/>
              <a:buNone/>
              <a:defRPr sz="4000"/>
            </a:lvl1pPr>
          </a:lstStyle>
          <a:p>
            <a:pPr lvl="0"/>
            <a:r>
              <a:rPr lang="en-GB" altLang="en-US" noProof="0"/>
              <a:t>Click to edit Master subtitle style</a:t>
            </a:r>
          </a:p>
        </p:txBody>
      </p:sp>
      <p:sp>
        <p:nvSpPr>
          <p:cNvPr id="27" name="Rectangle 27">
            <a:extLst>
              <a:ext uri="{FF2B5EF4-FFF2-40B4-BE49-F238E27FC236}">
                <a16:creationId xmlns:a16="http://schemas.microsoft.com/office/drawing/2014/main" id="{72B4CAC7-A4B0-4221-A95D-0AD9CD814FDE}"/>
              </a:ext>
            </a:extLst>
          </p:cNvPr>
          <p:cNvSpPr>
            <a:spLocks noGrp="1" noChangeArrowheads="1"/>
          </p:cNvSpPr>
          <p:nvPr>
            <p:ph type="dt" sz="half" idx="10"/>
          </p:nvPr>
        </p:nvSpPr>
        <p:spPr>
          <a:xfrm>
            <a:off x="1166813" y="6248400"/>
            <a:ext cx="1905000" cy="457200"/>
          </a:xfrm>
        </p:spPr>
        <p:txBody>
          <a:bodyPr/>
          <a:lstStyle>
            <a:lvl1pPr>
              <a:defRPr smtClean="0">
                <a:solidFill>
                  <a:srgbClr val="000000"/>
                </a:solidFill>
              </a:defRPr>
            </a:lvl1pPr>
          </a:lstStyle>
          <a:p>
            <a:pPr>
              <a:defRPr/>
            </a:pPr>
            <a:endParaRPr lang="en-GB" altLang="en-US"/>
          </a:p>
        </p:txBody>
      </p:sp>
      <p:sp>
        <p:nvSpPr>
          <p:cNvPr id="28" name="Rectangle 28">
            <a:extLst>
              <a:ext uri="{FF2B5EF4-FFF2-40B4-BE49-F238E27FC236}">
                <a16:creationId xmlns:a16="http://schemas.microsoft.com/office/drawing/2014/main" id="{C697B8FE-C218-4C71-984A-DAC3F6FE186B}"/>
              </a:ext>
            </a:extLst>
          </p:cNvPr>
          <p:cNvSpPr>
            <a:spLocks noGrp="1" noChangeArrowheads="1"/>
          </p:cNvSpPr>
          <p:nvPr>
            <p:ph type="ftr" sz="quarter" idx="11"/>
          </p:nvPr>
        </p:nvSpPr>
        <p:spPr/>
        <p:txBody>
          <a:bodyPr/>
          <a:lstStyle>
            <a:lvl1pPr>
              <a:defRPr smtClean="0">
                <a:solidFill>
                  <a:srgbClr val="000000"/>
                </a:solidFill>
              </a:defRPr>
            </a:lvl1pPr>
          </a:lstStyle>
          <a:p>
            <a:pPr>
              <a:defRPr/>
            </a:pPr>
            <a:endParaRPr lang="en-GB" altLang="en-US"/>
          </a:p>
        </p:txBody>
      </p:sp>
      <p:sp>
        <p:nvSpPr>
          <p:cNvPr id="29" name="Rectangle 29">
            <a:extLst>
              <a:ext uri="{FF2B5EF4-FFF2-40B4-BE49-F238E27FC236}">
                <a16:creationId xmlns:a16="http://schemas.microsoft.com/office/drawing/2014/main" id="{ACB89ABE-A859-4BC4-B5BA-1FEFE43B4A79}"/>
              </a:ext>
            </a:extLst>
          </p:cNvPr>
          <p:cNvSpPr>
            <a:spLocks noGrp="1" noChangeArrowheads="1"/>
          </p:cNvSpPr>
          <p:nvPr>
            <p:ph type="sldNum" sz="quarter" idx="12"/>
          </p:nvPr>
        </p:nvSpPr>
        <p:spPr/>
        <p:txBody>
          <a:bodyPr/>
          <a:lstStyle>
            <a:lvl1pPr>
              <a:defRPr>
                <a:solidFill>
                  <a:srgbClr val="000000"/>
                </a:solidFill>
              </a:defRPr>
            </a:lvl1pPr>
          </a:lstStyle>
          <a:p>
            <a:fld id="{84B23D89-A9C1-4AC9-97F9-41ED072E5B37}" type="slidenum">
              <a:rPr lang="en-GB" altLang="en-US"/>
              <a:pPr/>
              <a:t>‹#›</a:t>
            </a:fld>
            <a:endParaRPr lang="en-GB" altLang="en-US"/>
          </a:p>
        </p:txBody>
      </p:sp>
    </p:spTree>
    <p:extLst>
      <p:ext uri="{BB962C8B-B14F-4D97-AF65-F5344CB8AC3E}">
        <p14:creationId xmlns:p14="http://schemas.microsoft.com/office/powerpoint/2010/main" val="1246045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7">
            <a:extLst>
              <a:ext uri="{FF2B5EF4-FFF2-40B4-BE49-F238E27FC236}">
                <a16:creationId xmlns:a16="http://schemas.microsoft.com/office/drawing/2014/main" id="{0DDB2BC2-A130-4A8B-A13A-6B42C6C47A4D}"/>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28">
            <a:extLst>
              <a:ext uri="{FF2B5EF4-FFF2-40B4-BE49-F238E27FC236}">
                <a16:creationId xmlns:a16="http://schemas.microsoft.com/office/drawing/2014/main" id="{3FC7B501-2C77-4154-9975-CA4F9C01AD12}"/>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29">
            <a:extLst>
              <a:ext uri="{FF2B5EF4-FFF2-40B4-BE49-F238E27FC236}">
                <a16:creationId xmlns:a16="http://schemas.microsoft.com/office/drawing/2014/main" id="{C191131D-5F7D-4836-B0AA-484AC43935F2}"/>
              </a:ext>
            </a:extLst>
          </p:cNvPr>
          <p:cNvSpPr>
            <a:spLocks noGrp="1" noChangeArrowheads="1"/>
          </p:cNvSpPr>
          <p:nvPr>
            <p:ph type="sldNum" sz="quarter" idx="12"/>
          </p:nvPr>
        </p:nvSpPr>
        <p:spPr>
          <a:ln/>
        </p:spPr>
        <p:txBody>
          <a:bodyPr/>
          <a:lstStyle>
            <a:lvl1pPr>
              <a:defRPr/>
            </a:lvl1pPr>
          </a:lstStyle>
          <a:p>
            <a:fld id="{8A028B40-C58E-4283-89BE-45DB93C131D8}" type="slidenum">
              <a:rPr lang="en-GB" altLang="en-US"/>
              <a:pPr/>
              <a:t>‹#›</a:t>
            </a:fld>
            <a:endParaRPr lang="en-GB" altLang="en-US"/>
          </a:p>
        </p:txBody>
      </p:sp>
    </p:spTree>
    <p:extLst>
      <p:ext uri="{BB962C8B-B14F-4D97-AF65-F5344CB8AC3E}">
        <p14:creationId xmlns:p14="http://schemas.microsoft.com/office/powerpoint/2010/main" val="4035008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7">
            <a:extLst>
              <a:ext uri="{FF2B5EF4-FFF2-40B4-BE49-F238E27FC236}">
                <a16:creationId xmlns:a16="http://schemas.microsoft.com/office/drawing/2014/main" id="{E6EBF744-8FA1-4464-A980-4DC8BFAC7CCC}"/>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28">
            <a:extLst>
              <a:ext uri="{FF2B5EF4-FFF2-40B4-BE49-F238E27FC236}">
                <a16:creationId xmlns:a16="http://schemas.microsoft.com/office/drawing/2014/main" id="{329D17A8-9EA1-471E-970B-46A0BC1A619E}"/>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29">
            <a:extLst>
              <a:ext uri="{FF2B5EF4-FFF2-40B4-BE49-F238E27FC236}">
                <a16:creationId xmlns:a16="http://schemas.microsoft.com/office/drawing/2014/main" id="{476A2A80-07E6-4D12-90E3-D629CB3B8D46}"/>
              </a:ext>
            </a:extLst>
          </p:cNvPr>
          <p:cNvSpPr>
            <a:spLocks noGrp="1" noChangeArrowheads="1"/>
          </p:cNvSpPr>
          <p:nvPr>
            <p:ph type="sldNum" sz="quarter" idx="12"/>
          </p:nvPr>
        </p:nvSpPr>
        <p:spPr>
          <a:ln/>
        </p:spPr>
        <p:txBody>
          <a:bodyPr/>
          <a:lstStyle>
            <a:lvl1pPr>
              <a:defRPr/>
            </a:lvl1pPr>
          </a:lstStyle>
          <a:p>
            <a:fld id="{3560717C-857A-4CF8-8194-3F57AB46CEEA}" type="slidenum">
              <a:rPr lang="en-GB" altLang="en-US"/>
              <a:pPr/>
              <a:t>‹#›</a:t>
            </a:fld>
            <a:endParaRPr lang="en-GB" altLang="en-US"/>
          </a:p>
        </p:txBody>
      </p:sp>
    </p:spTree>
    <p:extLst>
      <p:ext uri="{BB962C8B-B14F-4D97-AF65-F5344CB8AC3E}">
        <p14:creationId xmlns:p14="http://schemas.microsoft.com/office/powerpoint/2010/main" val="1867256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7">
            <a:extLst>
              <a:ext uri="{FF2B5EF4-FFF2-40B4-BE49-F238E27FC236}">
                <a16:creationId xmlns:a16="http://schemas.microsoft.com/office/drawing/2014/main" id="{5017AFEA-BE86-4A9B-B552-459DEFA2B949}"/>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28">
            <a:extLst>
              <a:ext uri="{FF2B5EF4-FFF2-40B4-BE49-F238E27FC236}">
                <a16:creationId xmlns:a16="http://schemas.microsoft.com/office/drawing/2014/main" id="{A719E9BC-73D3-4323-ADB5-B1ED5B2081BF}"/>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29">
            <a:extLst>
              <a:ext uri="{FF2B5EF4-FFF2-40B4-BE49-F238E27FC236}">
                <a16:creationId xmlns:a16="http://schemas.microsoft.com/office/drawing/2014/main" id="{69D2E484-FEAF-454E-99AA-EB592E0ED0B6}"/>
              </a:ext>
            </a:extLst>
          </p:cNvPr>
          <p:cNvSpPr>
            <a:spLocks noGrp="1" noChangeArrowheads="1"/>
          </p:cNvSpPr>
          <p:nvPr>
            <p:ph type="sldNum" sz="quarter" idx="12"/>
          </p:nvPr>
        </p:nvSpPr>
        <p:spPr>
          <a:ln/>
        </p:spPr>
        <p:txBody>
          <a:bodyPr/>
          <a:lstStyle>
            <a:lvl1pPr>
              <a:defRPr/>
            </a:lvl1pPr>
          </a:lstStyle>
          <a:p>
            <a:fld id="{FF553B23-55EF-406B-96C0-3189D83F960B}" type="slidenum">
              <a:rPr lang="en-GB" altLang="en-US"/>
              <a:pPr/>
              <a:t>‹#›</a:t>
            </a:fld>
            <a:endParaRPr lang="en-GB" altLang="en-US"/>
          </a:p>
        </p:txBody>
      </p:sp>
    </p:spTree>
    <p:extLst>
      <p:ext uri="{BB962C8B-B14F-4D97-AF65-F5344CB8AC3E}">
        <p14:creationId xmlns:p14="http://schemas.microsoft.com/office/powerpoint/2010/main" val="1771180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27">
            <a:extLst>
              <a:ext uri="{FF2B5EF4-FFF2-40B4-BE49-F238E27FC236}">
                <a16:creationId xmlns:a16="http://schemas.microsoft.com/office/drawing/2014/main" id="{52F0A12E-3B43-4F4F-B14E-5D02D458ACAF}"/>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28">
            <a:extLst>
              <a:ext uri="{FF2B5EF4-FFF2-40B4-BE49-F238E27FC236}">
                <a16:creationId xmlns:a16="http://schemas.microsoft.com/office/drawing/2014/main" id="{C17347C8-2B33-419B-B89B-32B39D2846F5}"/>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9" name="Rectangle 29">
            <a:extLst>
              <a:ext uri="{FF2B5EF4-FFF2-40B4-BE49-F238E27FC236}">
                <a16:creationId xmlns:a16="http://schemas.microsoft.com/office/drawing/2014/main" id="{9C26114C-719C-41DE-AA70-D1B7B50C73A5}"/>
              </a:ext>
            </a:extLst>
          </p:cNvPr>
          <p:cNvSpPr>
            <a:spLocks noGrp="1" noChangeArrowheads="1"/>
          </p:cNvSpPr>
          <p:nvPr>
            <p:ph type="sldNum" sz="quarter" idx="12"/>
          </p:nvPr>
        </p:nvSpPr>
        <p:spPr>
          <a:ln/>
        </p:spPr>
        <p:txBody>
          <a:bodyPr/>
          <a:lstStyle>
            <a:lvl1pPr>
              <a:defRPr/>
            </a:lvl1pPr>
          </a:lstStyle>
          <a:p>
            <a:fld id="{CC3B794C-6204-4E3B-82AA-2A581276DE5B}" type="slidenum">
              <a:rPr lang="en-GB" altLang="en-US"/>
              <a:pPr/>
              <a:t>‹#›</a:t>
            </a:fld>
            <a:endParaRPr lang="en-GB" altLang="en-US"/>
          </a:p>
        </p:txBody>
      </p:sp>
    </p:spTree>
    <p:extLst>
      <p:ext uri="{BB962C8B-B14F-4D97-AF65-F5344CB8AC3E}">
        <p14:creationId xmlns:p14="http://schemas.microsoft.com/office/powerpoint/2010/main" val="772457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27">
            <a:extLst>
              <a:ext uri="{FF2B5EF4-FFF2-40B4-BE49-F238E27FC236}">
                <a16:creationId xmlns:a16="http://schemas.microsoft.com/office/drawing/2014/main" id="{38B8D481-47F4-42E4-8887-159536636E43}"/>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28">
            <a:extLst>
              <a:ext uri="{FF2B5EF4-FFF2-40B4-BE49-F238E27FC236}">
                <a16:creationId xmlns:a16="http://schemas.microsoft.com/office/drawing/2014/main" id="{B4C933FF-9E9A-4BAD-8ADB-94A81F1950B7}"/>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5" name="Rectangle 29">
            <a:extLst>
              <a:ext uri="{FF2B5EF4-FFF2-40B4-BE49-F238E27FC236}">
                <a16:creationId xmlns:a16="http://schemas.microsoft.com/office/drawing/2014/main" id="{7F1648C0-CD57-4CDA-BA81-CCB2970B3F4B}"/>
              </a:ext>
            </a:extLst>
          </p:cNvPr>
          <p:cNvSpPr>
            <a:spLocks noGrp="1" noChangeArrowheads="1"/>
          </p:cNvSpPr>
          <p:nvPr>
            <p:ph type="sldNum" sz="quarter" idx="12"/>
          </p:nvPr>
        </p:nvSpPr>
        <p:spPr>
          <a:ln/>
        </p:spPr>
        <p:txBody>
          <a:bodyPr/>
          <a:lstStyle>
            <a:lvl1pPr>
              <a:defRPr/>
            </a:lvl1pPr>
          </a:lstStyle>
          <a:p>
            <a:fld id="{B3B04F7D-6707-4D08-9565-5863FF103152}" type="slidenum">
              <a:rPr lang="en-GB" altLang="en-US"/>
              <a:pPr/>
              <a:t>‹#›</a:t>
            </a:fld>
            <a:endParaRPr lang="en-GB" altLang="en-US"/>
          </a:p>
        </p:txBody>
      </p:sp>
    </p:spTree>
    <p:extLst>
      <p:ext uri="{BB962C8B-B14F-4D97-AF65-F5344CB8AC3E}">
        <p14:creationId xmlns:p14="http://schemas.microsoft.com/office/powerpoint/2010/main" val="3433473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7">
            <a:extLst>
              <a:ext uri="{FF2B5EF4-FFF2-40B4-BE49-F238E27FC236}">
                <a16:creationId xmlns:a16="http://schemas.microsoft.com/office/drawing/2014/main" id="{6CC31234-1336-48D1-B961-13E5909BA2AE}"/>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3" name="Rectangle 28">
            <a:extLst>
              <a:ext uri="{FF2B5EF4-FFF2-40B4-BE49-F238E27FC236}">
                <a16:creationId xmlns:a16="http://schemas.microsoft.com/office/drawing/2014/main" id="{64A97BD6-35F3-4B05-94E9-428E86C480F1}"/>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4" name="Rectangle 29">
            <a:extLst>
              <a:ext uri="{FF2B5EF4-FFF2-40B4-BE49-F238E27FC236}">
                <a16:creationId xmlns:a16="http://schemas.microsoft.com/office/drawing/2014/main" id="{8C7DF778-E68D-4605-A787-E66976CD45B5}"/>
              </a:ext>
            </a:extLst>
          </p:cNvPr>
          <p:cNvSpPr>
            <a:spLocks noGrp="1" noChangeArrowheads="1"/>
          </p:cNvSpPr>
          <p:nvPr>
            <p:ph type="sldNum" sz="quarter" idx="12"/>
          </p:nvPr>
        </p:nvSpPr>
        <p:spPr>
          <a:ln/>
        </p:spPr>
        <p:txBody>
          <a:bodyPr/>
          <a:lstStyle>
            <a:lvl1pPr>
              <a:defRPr/>
            </a:lvl1pPr>
          </a:lstStyle>
          <a:p>
            <a:fld id="{99CB31F2-A90B-4571-88C6-1E603B0A46FE}" type="slidenum">
              <a:rPr lang="en-GB" altLang="en-US"/>
              <a:pPr/>
              <a:t>‹#›</a:t>
            </a:fld>
            <a:endParaRPr lang="en-GB" altLang="en-US"/>
          </a:p>
        </p:txBody>
      </p:sp>
    </p:spTree>
    <p:extLst>
      <p:ext uri="{BB962C8B-B14F-4D97-AF65-F5344CB8AC3E}">
        <p14:creationId xmlns:p14="http://schemas.microsoft.com/office/powerpoint/2010/main" val="2343697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
            <a:extLst>
              <a:ext uri="{FF2B5EF4-FFF2-40B4-BE49-F238E27FC236}">
                <a16:creationId xmlns:a16="http://schemas.microsoft.com/office/drawing/2014/main" id="{E80BBC4D-9037-49FC-B06A-BDFE03EC88C1}"/>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28">
            <a:extLst>
              <a:ext uri="{FF2B5EF4-FFF2-40B4-BE49-F238E27FC236}">
                <a16:creationId xmlns:a16="http://schemas.microsoft.com/office/drawing/2014/main" id="{C5BA64D5-1171-40DA-BDEA-9156643C9D5D}"/>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29">
            <a:extLst>
              <a:ext uri="{FF2B5EF4-FFF2-40B4-BE49-F238E27FC236}">
                <a16:creationId xmlns:a16="http://schemas.microsoft.com/office/drawing/2014/main" id="{C791A438-5062-4E50-AF03-77C6F7E76622}"/>
              </a:ext>
            </a:extLst>
          </p:cNvPr>
          <p:cNvSpPr>
            <a:spLocks noGrp="1" noChangeArrowheads="1"/>
          </p:cNvSpPr>
          <p:nvPr>
            <p:ph type="sldNum" sz="quarter" idx="12"/>
          </p:nvPr>
        </p:nvSpPr>
        <p:spPr>
          <a:ln/>
        </p:spPr>
        <p:txBody>
          <a:bodyPr/>
          <a:lstStyle>
            <a:lvl1pPr>
              <a:defRPr/>
            </a:lvl1pPr>
          </a:lstStyle>
          <a:p>
            <a:fld id="{1DB69756-2997-41F2-8296-3A954CE0101E}" type="slidenum">
              <a:rPr lang="en-GB" altLang="en-US"/>
              <a:pPr/>
              <a:t>‹#›</a:t>
            </a:fld>
            <a:endParaRPr lang="en-GB" altLang="en-US"/>
          </a:p>
        </p:txBody>
      </p:sp>
    </p:spTree>
    <p:extLst>
      <p:ext uri="{BB962C8B-B14F-4D97-AF65-F5344CB8AC3E}">
        <p14:creationId xmlns:p14="http://schemas.microsoft.com/office/powerpoint/2010/main" val="3562785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
            <a:extLst>
              <a:ext uri="{FF2B5EF4-FFF2-40B4-BE49-F238E27FC236}">
                <a16:creationId xmlns:a16="http://schemas.microsoft.com/office/drawing/2014/main" id="{A7CD64A7-446B-451F-B48C-03E6B17C012A}"/>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28">
            <a:extLst>
              <a:ext uri="{FF2B5EF4-FFF2-40B4-BE49-F238E27FC236}">
                <a16:creationId xmlns:a16="http://schemas.microsoft.com/office/drawing/2014/main" id="{EAF37A12-46C4-4E89-A834-71DDB323082C}"/>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29">
            <a:extLst>
              <a:ext uri="{FF2B5EF4-FFF2-40B4-BE49-F238E27FC236}">
                <a16:creationId xmlns:a16="http://schemas.microsoft.com/office/drawing/2014/main" id="{F1A27DBE-6E07-4B9D-A761-09E77AA2572F}"/>
              </a:ext>
            </a:extLst>
          </p:cNvPr>
          <p:cNvSpPr>
            <a:spLocks noGrp="1" noChangeArrowheads="1"/>
          </p:cNvSpPr>
          <p:nvPr>
            <p:ph type="sldNum" sz="quarter" idx="12"/>
          </p:nvPr>
        </p:nvSpPr>
        <p:spPr>
          <a:ln/>
        </p:spPr>
        <p:txBody>
          <a:bodyPr/>
          <a:lstStyle>
            <a:lvl1pPr>
              <a:defRPr/>
            </a:lvl1pPr>
          </a:lstStyle>
          <a:p>
            <a:fld id="{A6A1F469-6C84-4A32-9F28-A9D5DCCA762E}" type="slidenum">
              <a:rPr lang="en-GB" altLang="en-US"/>
              <a:pPr/>
              <a:t>‹#›</a:t>
            </a:fld>
            <a:endParaRPr lang="en-GB" altLang="en-US"/>
          </a:p>
        </p:txBody>
      </p:sp>
    </p:spTree>
    <p:extLst>
      <p:ext uri="{BB962C8B-B14F-4D97-AF65-F5344CB8AC3E}">
        <p14:creationId xmlns:p14="http://schemas.microsoft.com/office/powerpoint/2010/main" val="2934639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7">
            <a:extLst>
              <a:ext uri="{FF2B5EF4-FFF2-40B4-BE49-F238E27FC236}">
                <a16:creationId xmlns:a16="http://schemas.microsoft.com/office/drawing/2014/main" id="{A6FEF362-3E03-4349-A7D3-FC9E7EDDFFCA}"/>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28">
            <a:extLst>
              <a:ext uri="{FF2B5EF4-FFF2-40B4-BE49-F238E27FC236}">
                <a16:creationId xmlns:a16="http://schemas.microsoft.com/office/drawing/2014/main" id="{8BDBF5D7-D262-4872-B800-46B7B0664FC2}"/>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29">
            <a:extLst>
              <a:ext uri="{FF2B5EF4-FFF2-40B4-BE49-F238E27FC236}">
                <a16:creationId xmlns:a16="http://schemas.microsoft.com/office/drawing/2014/main" id="{4FA99386-10ED-4003-9012-062E39F63DA9}"/>
              </a:ext>
            </a:extLst>
          </p:cNvPr>
          <p:cNvSpPr>
            <a:spLocks noGrp="1" noChangeArrowheads="1"/>
          </p:cNvSpPr>
          <p:nvPr>
            <p:ph type="sldNum" sz="quarter" idx="12"/>
          </p:nvPr>
        </p:nvSpPr>
        <p:spPr>
          <a:ln/>
        </p:spPr>
        <p:txBody>
          <a:bodyPr/>
          <a:lstStyle>
            <a:lvl1pPr>
              <a:defRPr/>
            </a:lvl1pPr>
          </a:lstStyle>
          <a:p>
            <a:fld id="{A475C88D-D397-4F06-B3F6-5834B847986A}" type="slidenum">
              <a:rPr lang="en-GB" altLang="en-US"/>
              <a:pPr/>
              <a:t>‹#›</a:t>
            </a:fld>
            <a:endParaRPr lang="en-GB" altLang="en-US"/>
          </a:p>
        </p:txBody>
      </p:sp>
    </p:spTree>
    <p:extLst>
      <p:ext uri="{BB962C8B-B14F-4D97-AF65-F5344CB8AC3E}">
        <p14:creationId xmlns:p14="http://schemas.microsoft.com/office/powerpoint/2010/main" val="3151365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457200"/>
            <a:ext cx="1943100" cy="56388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173163" y="457200"/>
            <a:ext cx="56769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7">
            <a:extLst>
              <a:ext uri="{FF2B5EF4-FFF2-40B4-BE49-F238E27FC236}">
                <a16:creationId xmlns:a16="http://schemas.microsoft.com/office/drawing/2014/main" id="{676DCB1C-CD90-4C39-91F3-D42D2D970BAD}"/>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28">
            <a:extLst>
              <a:ext uri="{FF2B5EF4-FFF2-40B4-BE49-F238E27FC236}">
                <a16:creationId xmlns:a16="http://schemas.microsoft.com/office/drawing/2014/main" id="{9C5FE6CA-A82E-4024-8B3A-6E9D7A729457}"/>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29">
            <a:extLst>
              <a:ext uri="{FF2B5EF4-FFF2-40B4-BE49-F238E27FC236}">
                <a16:creationId xmlns:a16="http://schemas.microsoft.com/office/drawing/2014/main" id="{95964AC3-C355-4A53-B9F9-91E7EB834DCD}"/>
              </a:ext>
            </a:extLst>
          </p:cNvPr>
          <p:cNvSpPr>
            <a:spLocks noGrp="1" noChangeArrowheads="1"/>
          </p:cNvSpPr>
          <p:nvPr>
            <p:ph type="sldNum" sz="quarter" idx="12"/>
          </p:nvPr>
        </p:nvSpPr>
        <p:spPr>
          <a:ln/>
        </p:spPr>
        <p:txBody>
          <a:bodyPr/>
          <a:lstStyle>
            <a:lvl1pPr>
              <a:defRPr/>
            </a:lvl1pPr>
          </a:lstStyle>
          <a:p>
            <a:fld id="{2775C918-CE48-4D99-8398-7149B2080BFD}" type="slidenum">
              <a:rPr lang="en-GB" altLang="en-US"/>
              <a:pPr/>
              <a:t>‹#›</a:t>
            </a:fld>
            <a:endParaRPr lang="en-GB" altLang="en-US"/>
          </a:p>
        </p:txBody>
      </p:sp>
    </p:spTree>
    <p:extLst>
      <p:ext uri="{BB962C8B-B14F-4D97-AF65-F5344CB8AC3E}">
        <p14:creationId xmlns:p14="http://schemas.microsoft.com/office/powerpoint/2010/main" val="2466293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AA893E60-D307-479A-98ED-207300F39432}"/>
              </a:ext>
            </a:extLst>
          </p:cNvPr>
          <p:cNvGrpSpPr>
            <a:grpSpLocks/>
          </p:cNvGrpSpPr>
          <p:nvPr/>
        </p:nvGrpSpPr>
        <p:grpSpPr bwMode="auto">
          <a:xfrm>
            <a:off x="0" y="-4763"/>
            <a:ext cx="1063625" cy="6858001"/>
            <a:chOff x="0" y="-3"/>
            <a:chExt cx="670" cy="4320"/>
          </a:xfrm>
        </p:grpSpPr>
        <p:grpSp>
          <p:nvGrpSpPr>
            <p:cNvPr id="1032" name="Group 3">
              <a:extLst>
                <a:ext uri="{FF2B5EF4-FFF2-40B4-BE49-F238E27FC236}">
                  <a16:creationId xmlns:a16="http://schemas.microsoft.com/office/drawing/2014/main" id="{7C648F19-8221-49D5-A168-37A21E7C0189}"/>
                </a:ext>
              </a:extLst>
            </p:cNvPr>
            <p:cNvGrpSpPr>
              <a:grpSpLocks/>
            </p:cNvGrpSpPr>
            <p:nvPr/>
          </p:nvGrpSpPr>
          <p:grpSpPr bwMode="auto">
            <a:xfrm rot="16200000" flipH="1">
              <a:off x="-1815" y="1838"/>
              <a:ext cx="4320" cy="638"/>
              <a:chOff x="-2" y="1562"/>
              <a:chExt cx="5762" cy="638"/>
            </a:xfrm>
          </p:grpSpPr>
          <p:sp>
            <p:nvSpPr>
              <p:cNvPr id="1035" name="Freeform 4">
                <a:extLst>
                  <a:ext uri="{FF2B5EF4-FFF2-40B4-BE49-F238E27FC236}">
                    <a16:creationId xmlns:a16="http://schemas.microsoft.com/office/drawing/2014/main" id="{A8A6738B-828A-4B7B-A00F-3F910F509D35}"/>
                  </a:ext>
                </a:extLst>
              </p:cNvPr>
              <p:cNvSpPr>
                <a:spLocks/>
              </p:cNvSpPr>
              <p:nvPr/>
            </p:nvSpPr>
            <p:spPr bwMode="ltGray">
              <a:xfrm rot="-5400000">
                <a:off x="2559" y="-993"/>
                <a:ext cx="624" cy="5745"/>
              </a:xfrm>
              <a:custGeom>
                <a:avLst/>
                <a:gdLst>
                  <a:gd name="T0" fmla="*/ 0 w 1000"/>
                  <a:gd name="T1" fmla="*/ 0 h 720"/>
                  <a:gd name="T2" fmla="*/ 0 w 1000"/>
                  <a:gd name="T3" fmla="*/ 5745 h 720"/>
                  <a:gd name="T4" fmla="*/ 624 w 1000"/>
                  <a:gd name="T5" fmla="*/ 5745 h 720"/>
                  <a:gd name="T6" fmla="*/ 624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36" name="Freeform 5">
                <a:extLst>
                  <a:ext uri="{FF2B5EF4-FFF2-40B4-BE49-F238E27FC236}">
                    <a16:creationId xmlns:a16="http://schemas.microsoft.com/office/drawing/2014/main" id="{E533A238-B836-4FEF-B80C-C1A96DAE4180}"/>
                  </a:ext>
                </a:extLst>
              </p:cNvPr>
              <p:cNvSpPr>
                <a:spLocks/>
              </p:cNvSpPr>
              <p:nvPr/>
            </p:nvSpPr>
            <p:spPr bwMode="ltGray">
              <a:xfrm rot="-5400000">
                <a:off x="1323" y="1669"/>
                <a:ext cx="624" cy="421"/>
              </a:xfrm>
              <a:custGeom>
                <a:avLst/>
                <a:gdLst>
                  <a:gd name="T0" fmla="*/ 0 w 624"/>
                  <a:gd name="T1" fmla="*/ 0 h 317"/>
                  <a:gd name="T2" fmla="*/ 0 w 624"/>
                  <a:gd name="T3" fmla="*/ 361 h 317"/>
                  <a:gd name="T4" fmla="*/ 624 w 624"/>
                  <a:gd name="T5" fmla="*/ 361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37" name="Freeform 6">
                <a:extLst>
                  <a:ext uri="{FF2B5EF4-FFF2-40B4-BE49-F238E27FC236}">
                    <a16:creationId xmlns:a16="http://schemas.microsoft.com/office/drawing/2014/main" id="{650FAD2C-C49F-4475-955F-65802B4BBF68}"/>
                  </a:ext>
                </a:extLst>
              </p:cNvPr>
              <p:cNvSpPr>
                <a:spLocks/>
              </p:cNvSpPr>
              <p:nvPr/>
            </p:nvSpPr>
            <p:spPr bwMode="ltGray">
              <a:xfrm rot="-5400000">
                <a:off x="982" y="1669"/>
                <a:ext cx="624" cy="422"/>
              </a:xfrm>
              <a:custGeom>
                <a:avLst/>
                <a:gdLst>
                  <a:gd name="T0" fmla="*/ 0 w 624"/>
                  <a:gd name="T1" fmla="*/ 0 h 317"/>
                  <a:gd name="T2" fmla="*/ 0 w 624"/>
                  <a:gd name="T3" fmla="*/ 362 h 317"/>
                  <a:gd name="T4" fmla="*/ 624 w 624"/>
                  <a:gd name="T5" fmla="*/ 36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38" name="Freeform 7">
                <a:extLst>
                  <a:ext uri="{FF2B5EF4-FFF2-40B4-BE49-F238E27FC236}">
                    <a16:creationId xmlns:a16="http://schemas.microsoft.com/office/drawing/2014/main" id="{C22B0CE8-4ED2-4777-BFC2-BFDD1B55DBDD}"/>
                  </a:ext>
                </a:extLst>
              </p:cNvPr>
              <p:cNvSpPr>
                <a:spLocks/>
              </p:cNvSpPr>
              <p:nvPr/>
            </p:nvSpPr>
            <p:spPr bwMode="ltGray">
              <a:xfrm rot="-5400000">
                <a:off x="-57" y="1752"/>
                <a:ext cx="624" cy="255"/>
              </a:xfrm>
              <a:custGeom>
                <a:avLst/>
                <a:gdLst>
                  <a:gd name="T0" fmla="*/ 0 w 624"/>
                  <a:gd name="T1" fmla="*/ 37 h 370"/>
                  <a:gd name="T2" fmla="*/ 0 w 624"/>
                  <a:gd name="T3" fmla="*/ 224 h 370"/>
                  <a:gd name="T4" fmla="*/ 624 w 624"/>
                  <a:gd name="T5" fmla="*/ 224 h 370"/>
                  <a:gd name="T6" fmla="*/ 624 w 624"/>
                  <a:gd name="T7" fmla="*/ 37 h 370"/>
                  <a:gd name="T8" fmla="*/ 384 w 624"/>
                  <a:gd name="T9" fmla="*/ 6 h 370"/>
                  <a:gd name="T10" fmla="*/ 0 w 624"/>
                  <a:gd name="T11" fmla="*/ 37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GB"/>
              </a:p>
            </p:txBody>
          </p:sp>
          <p:sp>
            <p:nvSpPr>
              <p:cNvPr id="1039" name="Freeform 8">
                <a:extLst>
                  <a:ext uri="{FF2B5EF4-FFF2-40B4-BE49-F238E27FC236}">
                    <a16:creationId xmlns:a16="http://schemas.microsoft.com/office/drawing/2014/main" id="{7FFE49B2-BF3D-404E-AC64-2CA79450A7EB}"/>
                  </a:ext>
                </a:extLst>
              </p:cNvPr>
              <p:cNvSpPr>
                <a:spLocks/>
              </p:cNvSpPr>
              <p:nvPr/>
            </p:nvSpPr>
            <p:spPr bwMode="ltGray">
              <a:xfrm rot="-5400000">
                <a:off x="664" y="1733"/>
                <a:ext cx="624" cy="294"/>
              </a:xfrm>
              <a:custGeom>
                <a:avLst/>
                <a:gdLst>
                  <a:gd name="T0" fmla="*/ 0 w 624"/>
                  <a:gd name="T1" fmla="*/ 0 h 317"/>
                  <a:gd name="T2" fmla="*/ 0 w 624"/>
                  <a:gd name="T3" fmla="*/ 252 h 317"/>
                  <a:gd name="T4" fmla="*/ 624 w 624"/>
                  <a:gd name="T5" fmla="*/ 25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40" name="Freeform 9">
                <a:extLst>
                  <a:ext uri="{FF2B5EF4-FFF2-40B4-BE49-F238E27FC236}">
                    <a16:creationId xmlns:a16="http://schemas.microsoft.com/office/drawing/2014/main" id="{D22F451F-2FE3-4810-89DD-D18DEAF42BD7}"/>
                  </a:ext>
                </a:extLst>
              </p:cNvPr>
              <p:cNvSpPr>
                <a:spLocks/>
              </p:cNvSpPr>
              <p:nvPr/>
            </p:nvSpPr>
            <p:spPr bwMode="ltGray">
              <a:xfrm rot="-5400000">
                <a:off x="442" y="1699"/>
                <a:ext cx="624" cy="362"/>
              </a:xfrm>
              <a:custGeom>
                <a:avLst/>
                <a:gdLst>
                  <a:gd name="T0" fmla="*/ 0 w 624"/>
                  <a:gd name="T1" fmla="*/ 0 h 272"/>
                  <a:gd name="T2" fmla="*/ 0 w 624"/>
                  <a:gd name="T3" fmla="*/ 362 h 272"/>
                  <a:gd name="T4" fmla="*/ 240 w 624"/>
                  <a:gd name="T5" fmla="*/ 319 h 272"/>
                  <a:gd name="T6" fmla="*/ 624 w 624"/>
                  <a:gd name="T7" fmla="*/ 36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41" name="Freeform 10">
                <a:extLst>
                  <a:ext uri="{FF2B5EF4-FFF2-40B4-BE49-F238E27FC236}">
                    <a16:creationId xmlns:a16="http://schemas.microsoft.com/office/drawing/2014/main" id="{72092C8D-E6C2-48B1-951A-1FBE96EA029A}"/>
                  </a:ext>
                </a:extLst>
              </p:cNvPr>
              <p:cNvSpPr>
                <a:spLocks/>
              </p:cNvSpPr>
              <p:nvPr/>
            </p:nvSpPr>
            <p:spPr bwMode="ltGray">
              <a:xfrm rot="-5400000">
                <a:off x="156" y="1726"/>
                <a:ext cx="632" cy="315"/>
              </a:xfrm>
              <a:custGeom>
                <a:avLst/>
                <a:gdLst>
                  <a:gd name="T0" fmla="*/ 8 w 632"/>
                  <a:gd name="T1" fmla="*/ 39 h 362"/>
                  <a:gd name="T2" fmla="*/ 8 w 632"/>
                  <a:gd name="T3" fmla="*/ 276 h 362"/>
                  <a:gd name="T4" fmla="*/ 248 w 632"/>
                  <a:gd name="T5" fmla="*/ 276 h 362"/>
                  <a:gd name="T6" fmla="*/ 632 w 632"/>
                  <a:gd name="T7" fmla="*/ 276 h 362"/>
                  <a:gd name="T8" fmla="*/ 632 w 632"/>
                  <a:gd name="T9" fmla="*/ 39 h 362"/>
                  <a:gd name="T10" fmla="*/ 104 w 632"/>
                  <a:gd name="T11" fmla="*/ 39 h 362"/>
                  <a:gd name="T12" fmla="*/ 8 w 632"/>
                  <a:gd name="T13" fmla="*/ 39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42" name="Freeform 11">
                <a:extLst>
                  <a:ext uri="{FF2B5EF4-FFF2-40B4-BE49-F238E27FC236}">
                    <a16:creationId xmlns:a16="http://schemas.microsoft.com/office/drawing/2014/main" id="{DE11D6D7-9113-4956-AE3E-BA8D98508096}"/>
                  </a:ext>
                </a:extLst>
              </p:cNvPr>
              <p:cNvSpPr>
                <a:spLocks/>
              </p:cNvSpPr>
              <p:nvPr/>
            </p:nvSpPr>
            <p:spPr bwMode="ltGray">
              <a:xfrm rot="-5400000">
                <a:off x="3211" y="1664"/>
                <a:ext cx="624" cy="421"/>
              </a:xfrm>
              <a:custGeom>
                <a:avLst/>
                <a:gdLst>
                  <a:gd name="T0" fmla="*/ 0 w 624"/>
                  <a:gd name="T1" fmla="*/ 0 h 317"/>
                  <a:gd name="T2" fmla="*/ 0 w 624"/>
                  <a:gd name="T3" fmla="*/ 361 h 317"/>
                  <a:gd name="T4" fmla="*/ 624 w 624"/>
                  <a:gd name="T5" fmla="*/ 361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43" name="Freeform 12">
                <a:extLst>
                  <a:ext uri="{FF2B5EF4-FFF2-40B4-BE49-F238E27FC236}">
                    <a16:creationId xmlns:a16="http://schemas.microsoft.com/office/drawing/2014/main" id="{F3F99CEB-6654-4BD2-9073-443BC5678FD4}"/>
                  </a:ext>
                </a:extLst>
              </p:cNvPr>
              <p:cNvSpPr>
                <a:spLocks/>
              </p:cNvSpPr>
              <p:nvPr/>
            </p:nvSpPr>
            <p:spPr bwMode="ltGray">
              <a:xfrm rot="-5400000">
                <a:off x="2870" y="1664"/>
                <a:ext cx="624" cy="422"/>
              </a:xfrm>
              <a:custGeom>
                <a:avLst/>
                <a:gdLst>
                  <a:gd name="T0" fmla="*/ 0 w 624"/>
                  <a:gd name="T1" fmla="*/ 0 h 317"/>
                  <a:gd name="T2" fmla="*/ 0 w 624"/>
                  <a:gd name="T3" fmla="*/ 362 h 317"/>
                  <a:gd name="T4" fmla="*/ 624 w 624"/>
                  <a:gd name="T5" fmla="*/ 36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44" name="Freeform 13">
                <a:extLst>
                  <a:ext uri="{FF2B5EF4-FFF2-40B4-BE49-F238E27FC236}">
                    <a16:creationId xmlns:a16="http://schemas.microsoft.com/office/drawing/2014/main" id="{D989F83A-D177-4A73-B67A-E946B631CE3A}"/>
                  </a:ext>
                </a:extLst>
              </p:cNvPr>
              <p:cNvSpPr>
                <a:spLocks/>
              </p:cNvSpPr>
              <p:nvPr/>
            </p:nvSpPr>
            <p:spPr bwMode="ltGray">
              <a:xfrm rot="-5400000">
                <a:off x="1830" y="1747"/>
                <a:ext cx="624" cy="255"/>
              </a:xfrm>
              <a:custGeom>
                <a:avLst/>
                <a:gdLst>
                  <a:gd name="T0" fmla="*/ 0 w 624"/>
                  <a:gd name="T1" fmla="*/ 37 h 370"/>
                  <a:gd name="T2" fmla="*/ 0 w 624"/>
                  <a:gd name="T3" fmla="*/ 224 h 370"/>
                  <a:gd name="T4" fmla="*/ 624 w 624"/>
                  <a:gd name="T5" fmla="*/ 224 h 370"/>
                  <a:gd name="T6" fmla="*/ 624 w 624"/>
                  <a:gd name="T7" fmla="*/ 37 h 370"/>
                  <a:gd name="T8" fmla="*/ 384 w 624"/>
                  <a:gd name="T9" fmla="*/ 6 h 370"/>
                  <a:gd name="T10" fmla="*/ 0 w 624"/>
                  <a:gd name="T11" fmla="*/ 37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GB"/>
              </a:p>
            </p:txBody>
          </p:sp>
          <p:sp>
            <p:nvSpPr>
              <p:cNvPr id="1045" name="Freeform 14">
                <a:extLst>
                  <a:ext uri="{FF2B5EF4-FFF2-40B4-BE49-F238E27FC236}">
                    <a16:creationId xmlns:a16="http://schemas.microsoft.com/office/drawing/2014/main" id="{971804DA-969D-41FD-8466-4E371ADE729E}"/>
                  </a:ext>
                </a:extLst>
              </p:cNvPr>
              <p:cNvSpPr>
                <a:spLocks/>
              </p:cNvSpPr>
              <p:nvPr/>
            </p:nvSpPr>
            <p:spPr bwMode="ltGray">
              <a:xfrm rot="-5400000">
                <a:off x="2551" y="1728"/>
                <a:ext cx="624" cy="294"/>
              </a:xfrm>
              <a:custGeom>
                <a:avLst/>
                <a:gdLst>
                  <a:gd name="T0" fmla="*/ 0 w 624"/>
                  <a:gd name="T1" fmla="*/ 0 h 317"/>
                  <a:gd name="T2" fmla="*/ 0 w 624"/>
                  <a:gd name="T3" fmla="*/ 252 h 317"/>
                  <a:gd name="T4" fmla="*/ 624 w 624"/>
                  <a:gd name="T5" fmla="*/ 25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46" name="Freeform 15">
                <a:extLst>
                  <a:ext uri="{FF2B5EF4-FFF2-40B4-BE49-F238E27FC236}">
                    <a16:creationId xmlns:a16="http://schemas.microsoft.com/office/drawing/2014/main" id="{AA6DFC8E-F587-4743-B258-89BB189DC9D3}"/>
                  </a:ext>
                </a:extLst>
              </p:cNvPr>
              <p:cNvSpPr>
                <a:spLocks/>
              </p:cNvSpPr>
              <p:nvPr/>
            </p:nvSpPr>
            <p:spPr bwMode="ltGray">
              <a:xfrm rot="-5400000">
                <a:off x="2330" y="1694"/>
                <a:ext cx="624" cy="361"/>
              </a:xfrm>
              <a:custGeom>
                <a:avLst/>
                <a:gdLst>
                  <a:gd name="T0" fmla="*/ 0 w 624"/>
                  <a:gd name="T1" fmla="*/ 0 h 272"/>
                  <a:gd name="T2" fmla="*/ 0 w 624"/>
                  <a:gd name="T3" fmla="*/ 361 h 272"/>
                  <a:gd name="T4" fmla="*/ 240 w 624"/>
                  <a:gd name="T5" fmla="*/ 319 h 272"/>
                  <a:gd name="T6" fmla="*/ 624 w 624"/>
                  <a:gd name="T7" fmla="*/ 361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47" name="Freeform 16">
                <a:extLst>
                  <a:ext uri="{FF2B5EF4-FFF2-40B4-BE49-F238E27FC236}">
                    <a16:creationId xmlns:a16="http://schemas.microsoft.com/office/drawing/2014/main" id="{EFFF9121-2BAC-49D8-AE17-491F4E17CB1C}"/>
                  </a:ext>
                </a:extLst>
              </p:cNvPr>
              <p:cNvSpPr>
                <a:spLocks/>
              </p:cNvSpPr>
              <p:nvPr/>
            </p:nvSpPr>
            <p:spPr bwMode="ltGray">
              <a:xfrm rot="-5400000">
                <a:off x="2043" y="1721"/>
                <a:ext cx="632" cy="316"/>
              </a:xfrm>
              <a:custGeom>
                <a:avLst/>
                <a:gdLst>
                  <a:gd name="T0" fmla="*/ 8 w 632"/>
                  <a:gd name="T1" fmla="*/ 39 h 362"/>
                  <a:gd name="T2" fmla="*/ 8 w 632"/>
                  <a:gd name="T3" fmla="*/ 277 h 362"/>
                  <a:gd name="T4" fmla="*/ 248 w 632"/>
                  <a:gd name="T5" fmla="*/ 277 h 362"/>
                  <a:gd name="T6" fmla="*/ 632 w 632"/>
                  <a:gd name="T7" fmla="*/ 277 h 362"/>
                  <a:gd name="T8" fmla="*/ 632 w 632"/>
                  <a:gd name="T9" fmla="*/ 39 h 362"/>
                  <a:gd name="T10" fmla="*/ 104 w 632"/>
                  <a:gd name="T11" fmla="*/ 39 h 362"/>
                  <a:gd name="T12" fmla="*/ 8 w 632"/>
                  <a:gd name="T13" fmla="*/ 39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48" name="Freeform 17">
                <a:extLst>
                  <a:ext uri="{FF2B5EF4-FFF2-40B4-BE49-F238E27FC236}">
                    <a16:creationId xmlns:a16="http://schemas.microsoft.com/office/drawing/2014/main" id="{E34864A2-B766-4209-90C1-52F0B9360860}"/>
                  </a:ext>
                </a:extLst>
              </p:cNvPr>
              <p:cNvSpPr>
                <a:spLocks/>
              </p:cNvSpPr>
              <p:nvPr/>
            </p:nvSpPr>
            <p:spPr bwMode="ltGray">
              <a:xfrm rot="-5400000">
                <a:off x="4077" y="1669"/>
                <a:ext cx="624" cy="421"/>
              </a:xfrm>
              <a:custGeom>
                <a:avLst/>
                <a:gdLst>
                  <a:gd name="T0" fmla="*/ 0 w 624"/>
                  <a:gd name="T1" fmla="*/ 0 h 317"/>
                  <a:gd name="T2" fmla="*/ 0 w 624"/>
                  <a:gd name="T3" fmla="*/ 361 h 317"/>
                  <a:gd name="T4" fmla="*/ 624 w 624"/>
                  <a:gd name="T5" fmla="*/ 361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49" name="Freeform 18">
                <a:extLst>
                  <a:ext uri="{FF2B5EF4-FFF2-40B4-BE49-F238E27FC236}">
                    <a16:creationId xmlns:a16="http://schemas.microsoft.com/office/drawing/2014/main" id="{430117B0-A361-4F3E-A105-4F9B6A4C13B8}"/>
                  </a:ext>
                </a:extLst>
              </p:cNvPr>
              <p:cNvSpPr>
                <a:spLocks/>
              </p:cNvSpPr>
              <p:nvPr/>
            </p:nvSpPr>
            <p:spPr bwMode="ltGray">
              <a:xfrm rot="-5400000">
                <a:off x="3736" y="1669"/>
                <a:ext cx="624" cy="422"/>
              </a:xfrm>
              <a:custGeom>
                <a:avLst/>
                <a:gdLst>
                  <a:gd name="T0" fmla="*/ 0 w 624"/>
                  <a:gd name="T1" fmla="*/ 0 h 317"/>
                  <a:gd name="T2" fmla="*/ 0 w 624"/>
                  <a:gd name="T3" fmla="*/ 362 h 317"/>
                  <a:gd name="T4" fmla="*/ 624 w 624"/>
                  <a:gd name="T5" fmla="*/ 36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50" name="Freeform 19">
                <a:extLst>
                  <a:ext uri="{FF2B5EF4-FFF2-40B4-BE49-F238E27FC236}">
                    <a16:creationId xmlns:a16="http://schemas.microsoft.com/office/drawing/2014/main" id="{A9D1EE28-F195-4516-9BF8-214809E26741}"/>
                  </a:ext>
                </a:extLst>
              </p:cNvPr>
              <p:cNvSpPr>
                <a:spLocks/>
              </p:cNvSpPr>
              <p:nvPr/>
            </p:nvSpPr>
            <p:spPr bwMode="ltGray">
              <a:xfrm rot="-5400000">
                <a:off x="4584" y="1747"/>
                <a:ext cx="624" cy="255"/>
              </a:xfrm>
              <a:custGeom>
                <a:avLst/>
                <a:gdLst>
                  <a:gd name="T0" fmla="*/ 0 w 624"/>
                  <a:gd name="T1" fmla="*/ 37 h 370"/>
                  <a:gd name="T2" fmla="*/ 0 w 624"/>
                  <a:gd name="T3" fmla="*/ 224 h 370"/>
                  <a:gd name="T4" fmla="*/ 624 w 624"/>
                  <a:gd name="T5" fmla="*/ 224 h 370"/>
                  <a:gd name="T6" fmla="*/ 624 w 624"/>
                  <a:gd name="T7" fmla="*/ 37 h 370"/>
                  <a:gd name="T8" fmla="*/ 384 w 624"/>
                  <a:gd name="T9" fmla="*/ 6 h 370"/>
                  <a:gd name="T10" fmla="*/ 0 w 624"/>
                  <a:gd name="T11" fmla="*/ 37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GB"/>
              </a:p>
            </p:txBody>
          </p:sp>
          <p:sp>
            <p:nvSpPr>
              <p:cNvPr id="1051" name="Freeform 20">
                <a:extLst>
                  <a:ext uri="{FF2B5EF4-FFF2-40B4-BE49-F238E27FC236}">
                    <a16:creationId xmlns:a16="http://schemas.microsoft.com/office/drawing/2014/main" id="{69202D7C-E76E-49A4-84BD-4AA9E05CD8B9}"/>
                  </a:ext>
                </a:extLst>
              </p:cNvPr>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52" name="Freeform 21">
                <a:extLst>
                  <a:ext uri="{FF2B5EF4-FFF2-40B4-BE49-F238E27FC236}">
                    <a16:creationId xmlns:a16="http://schemas.microsoft.com/office/drawing/2014/main" id="{1C9716D7-8109-420F-8AED-2AC8DDAD7C88}"/>
                  </a:ext>
                </a:extLst>
              </p:cNvPr>
              <p:cNvSpPr>
                <a:spLocks/>
              </p:cNvSpPr>
              <p:nvPr/>
            </p:nvSpPr>
            <p:spPr bwMode="ltGray">
              <a:xfrm rot="-5400000">
                <a:off x="5084" y="1694"/>
                <a:ext cx="624" cy="361"/>
              </a:xfrm>
              <a:custGeom>
                <a:avLst/>
                <a:gdLst>
                  <a:gd name="T0" fmla="*/ 0 w 624"/>
                  <a:gd name="T1" fmla="*/ 0 h 272"/>
                  <a:gd name="T2" fmla="*/ 0 w 624"/>
                  <a:gd name="T3" fmla="*/ 361 h 272"/>
                  <a:gd name="T4" fmla="*/ 240 w 624"/>
                  <a:gd name="T5" fmla="*/ 319 h 272"/>
                  <a:gd name="T6" fmla="*/ 624 w 624"/>
                  <a:gd name="T7" fmla="*/ 361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1053" name="Freeform 22">
                <a:extLst>
                  <a:ext uri="{FF2B5EF4-FFF2-40B4-BE49-F238E27FC236}">
                    <a16:creationId xmlns:a16="http://schemas.microsoft.com/office/drawing/2014/main" id="{FE11DBD6-E21A-491F-B495-EB458CCF88B0}"/>
                  </a:ext>
                </a:extLst>
              </p:cNvPr>
              <p:cNvSpPr>
                <a:spLocks/>
              </p:cNvSpPr>
              <p:nvPr/>
            </p:nvSpPr>
            <p:spPr bwMode="ltGray">
              <a:xfrm rot="-5400000">
                <a:off x="4797" y="1721"/>
                <a:ext cx="632" cy="316"/>
              </a:xfrm>
              <a:custGeom>
                <a:avLst/>
                <a:gdLst>
                  <a:gd name="T0" fmla="*/ 8 w 632"/>
                  <a:gd name="T1" fmla="*/ 39 h 362"/>
                  <a:gd name="T2" fmla="*/ 8 w 632"/>
                  <a:gd name="T3" fmla="*/ 277 h 362"/>
                  <a:gd name="T4" fmla="*/ 248 w 632"/>
                  <a:gd name="T5" fmla="*/ 277 h 362"/>
                  <a:gd name="T6" fmla="*/ 632 w 632"/>
                  <a:gd name="T7" fmla="*/ 277 h 362"/>
                  <a:gd name="T8" fmla="*/ 632 w 632"/>
                  <a:gd name="T9" fmla="*/ 39 h 362"/>
                  <a:gd name="T10" fmla="*/ 104 w 632"/>
                  <a:gd name="T11" fmla="*/ 39 h 362"/>
                  <a:gd name="T12" fmla="*/ 8 w 632"/>
                  <a:gd name="T13" fmla="*/ 39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grpSp>
        <p:sp>
          <p:nvSpPr>
            <p:cNvPr id="1033" name="Freeform 23">
              <a:extLst>
                <a:ext uri="{FF2B5EF4-FFF2-40B4-BE49-F238E27FC236}">
                  <a16:creationId xmlns:a16="http://schemas.microsoft.com/office/drawing/2014/main" id="{FD76A00C-61BF-4EB8-A937-F6CB65404A88}"/>
                </a:ext>
              </a:extLst>
            </p:cNvPr>
            <p:cNvSpPr>
              <a:spLocks/>
            </p:cNvSpPr>
            <p:nvPr/>
          </p:nvSpPr>
          <p:spPr bwMode="ltGray">
            <a:xfrm rot="16200000" flipH="1">
              <a:off x="-1954" y="1951"/>
              <a:ext cx="4320" cy="412"/>
            </a:xfrm>
            <a:custGeom>
              <a:avLst/>
              <a:gdLst>
                <a:gd name="T0" fmla="*/ 0 w 5762"/>
                <a:gd name="T1" fmla="*/ 210 h 385"/>
                <a:gd name="T2" fmla="*/ 4320 w 5762"/>
                <a:gd name="T3" fmla="*/ 201 h 385"/>
                <a:gd name="T4" fmla="*/ 4320 w 5762"/>
                <a:gd name="T5" fmla="*/ 4 h 385"/>
                <a:gd name="T6" fmla="*/ 0 w 5762"/>
                <a:gd name="T7" fmla="*/ 0 h 385"/>
                <a:gd name="T8" fmla="*/ 0 w 5762"/>
                <a:gd name="T9" fmla="*/ 210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034" name="Freeform 24">
              <a:extLst>
                <a:ext uri="{FF2B5EF4-FFF2-40B4-BE49-F238E27FC236}">
                  <a16:creationId xmlns:a16="http://schemas.microsoft.com/office/drawing/2014/main" id="{FA375EE4-61E7-4EA6-9831-6A23D60BCF83}"/>
                </a:ext>
              </a:extLst>
            </p:cNvPr>
            <p:cNvSpPr>
              <a:spLocks/>
            </p:cNvSpPr>
            <p:nvPr/>
          </p:nvSpPr>
          <p:spPr bwMode="ltGray">
            <a:xfrm rot="16200000" flipH="1">
              <a:off x="-1584" y="2062"/>
              <a:ext cx="4319" cy="189"/>
            </a:xfrm>
            <a:custGeom>
              <a:avLst/>
              <a:gdLst>
                <a:gd name="T0" fmla="*/ 0 w 5761"/>
                <a:gd name="T1" fmla="*/ 28 h 189"/>
                <a:gd name="T2" fmla="*/ 4319 w 5761"/>
                <a:gd name="T3" fmla="*/ 0 h 189"/>
                <a:gd name="T4" fmla="*/ 4319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grpSp>
      <p:sp>
        <p:nvSpPr>
          <p:cNvPr id="1027" name="Rectangle 25">
            <a:extLst>
              <a:ext uri="{FF2B5EF4-FFF2-40B4-BE49-F238E27FC236}">
                <a16:creationId xmlns:a16="http://schemas.microsoft.com/office/drawing/2014/main" id="{A0C0FF4C-D180-48AA-B2C9-72A774D22C3B}"/>
              </a:ext>
            </a:extLst>
          </p:cNvPr>
          <p:cNvSpPr>
            <a:spLocks noGrp="1" noChangeArrowheads="1"/>
          </p:cNvSpPr>
          <p:nvPr>
            <p:ph type="title"/>
          </p:nvPr>
        </p:nvSpPr>
        <p:spPr bwMode="auto">
          <a:xfrm>
            <a:off x="1173163" y="457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8" name="Rectangle 26">
            <a:extLst>
              <a:ext uri="{FF2B5EF4-FFF2-40B4-BE49-F238E27FC236}">
                <a16:creationId xmlns:a16="http://schemas.microsoft.com/office/drawing/2014/main" id="{F0106C24-51BD-4A40-B7B9-47E6412DCC2F}"/>
              </a:ext>
            </a:extLst>
          </p:cNvPr>
          <p:cNvSpPr>
            <a:spLocks noGrp="1" noChangeArrowheads="1"/>
          </p:cNvSpPr>
          <p:nvPr>
            <p:ph type="body" idx="1"/>
          </p:nvPr>
        </p:nvSpPr>
        <p:spPr bwMode="auto">
          <a:xfrm>
            <a:off x="1173163"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3099" name="Rectangle 27">
            <a:extLst>
              <a:ext uri="{FF2B5EF4-FFF2-40B4-BE49-F238E27FC236}">
                <a16:creationId xmlns:a16="http://schemas.microsoft.com/office/drawing/2014/main" id="{08D151DA-7199-4F10-B9BC-1F9E6C97A781}"/>
              </a:ext>
            </a:extLst>
          </p:cNvPr>
          <p:cNvSpPr>
            <a:spLocks noGrp="1" noChangeArrowheads="1"/>
          </p:cNvSpPr>
          <p:nvPr>
            <p:ph type="dt" sz="half" idx="2"/>
          </p:nvPr>
        </p:nvSpPr>
        <p:spPr bwMode="auto">
          <a:xfrm>
            <a:off x="1173163" y="6265863"/>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smtClean="0">
                <a:latin typeface="+mn-lt"/>
              </a:defRPr>
            </a:lvl1pPr>
          </a:lstStyle>
          <a:p>
            <a:pPr>
              <a:defRPr/>
            </a:pPr>
            <a:endParaRPr lang="en-GB" altLang="en-US"/>
          </a:p>
        </p:txBody>
      </p:sp>
      <p:sp>
        <p:nvSpPr>
          <p:cNvPr id="3100" name="Rectangle 28">
            <a:extLst>
              <a:ext uri="{FF2B5EF4-FFF2-40B4-BE49-F238E27FC236}">
                <a16:creationId xmlns:a16="http://schemas.microsoft.com/office/drawing/2014/main" id="{256E9E34-8935-4BED-AF27-D7BFE6B8CB46}"/>
              </a:ext>
            </a:extLst>
          </p:cNvPr>
          <p:cNvSpPr>
            <a:spLocks noGrp="1" noChangeArrowheads="1"/>
          </p:cNvSpPr>
          <p:nvPr>
            <p:ph type="ftr" sz="quarter" idx="3"/>
          </p:nvPr>
        </p:nvSpPr>
        <p:spPr bwMode="auto">
          <a:xfrm>
            <a:off x="35814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smtClean="0">
                <a:latin typeface="+mn-lt"/>
              </a:defRPr>
            </a:lvl1pPr>
          </a:lstStyle>
          <a:p>
            <a:pPr>
              <a:defRPr/>
            </a:pPr>
            <a:endParaRPr lang="en-GB" altLang="en-US"/>
          </a:p>
        </p:txBody>
      </p:sp>
      <p:sp>
        <p:nvSpPr>
          <p:cNvPr id="3101" name="Rectangle 29">
            <a:extLst>
              <a:ext uri="{FF2B5EF4-FFF2-40B4-BE49-F238E27FC236}">
                <a16:creationId xmlns:a16="http://schemas.microsoft.com/office/drawing/2014/main" id="{3C4D110B-11BD-4411-B52B-286F0B89AADA}"/>
              </a:ext>
            </a:extLst>
          </p:cNvPr>
          <p:cNvSpPr>
            <a:spLocks noGrp="1" noChangeArrowheads="1"/>
          </p:cNvSpPr>
          <p:nvPr>
            <p:ph type="sldNum" sz="quarter" idx="4"/>
          </p:nvPr>
        </p:nvSpPr>
        <p:spPr bwMode="auto">
          <a:xfrm>
            <a:off x="7010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latin typeface="Arial" panose="020B0604020202020204" pitchFamily="34" charset="0"/>
              </a:defRPr>
            </a:lvl1pPr>
          </a:lstStyle>
          <a:p>
            <a:fld id="{45828C71-1DCB-4CCC-AB9D-9D70F7F9BAEE}"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8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3.wav"/><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6.xml"/><Relationship Id="rId6" Type="http://schemas.openxmlformats.org/officeDocument/2006/relationships/oleObject" Target="../embeddings/oleObject3.bin"/><Relationship Id="rId5" Type="http://schemas.openxmlformats.org/officeDocument/2006/relationships/image" Target="../media/image2.w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9E124716-47F4-4439-B00A-9053C1A6633B}"/>
              </a:ext>
            </a:extLst>
          </p:cNvPr>
          <p:cNvSpPr>
            <a:spLocks noGrp="1" noChangeArrowheads="1"/>
          </p:cNvSpPr>
          <p:nvPr>
            <p:ph type="title"/>
          </p:nvPr>
        </p:nvSpPr>
        <p:spPr>
          <a:xfrm>
            <a:off x="457200" y="381000"/>
            <a:ext cx="7772400" cy="396875"/>
          </a:xfrm>
        </p:spPr>
        <p:txBody>
          <a:bodyPr/>
          <a:lstStyle/>
          <a:p>
            <a:pPr algn="ctr" eaLnBrk="1" hangingPunct="1"/>
            <a:r>
              <a:rPr lang="en-GB" altLang="en-US" sz="2000">
                <a:solidFill>
                  <a:srgbClr val="0000FF"/>
                </a:solidFill>
                <a:latin typeface="Comic Sans MS" panose="030F0702030302020204" pitchFamily="66" charset="0"/>
              </a:rPr>
              <a:t>LOCKERBIE ACADEMY PHYSICS DEPT</a:t>
            </a:r>
          </a:p>
        </p:txBody>
      </p:sp>
      <p:sp>
        <p:nvSpPr>
          <p:cNvPr id="25603" name="Rectangle 3">
            <a:extLst>
              <a:ext uri="{FF2B5EF4-FFF2-40B4-BE49-F238E27FC236}">
                <a16:creationId xmlns:a16="http://schemas.microsoft.com/office/drawing/2014/main" id="{934C3EF3-9F0D-45D1-A9B6-F661E05B433F}"/>
              </a:ext>
            </a:extLst>
          </p:cNvPr>
          <p:cNvSpPr>
            <a:spLocks noGrp="1" noChangeArrowheads="1"/>
          </p:cNvSpPr>
          <p:nvPr>
            <p:ph type="body" idx="1"/>
          </p:nvPr>
        </p:nvSpPr>
        <p:spPr>
          <a:xfrm>
            <a:off x="762000" y="5867400"/>
            <a:ext cx="7772400" cy="685800"/>
          </a:xfrm>
        </p:spPr>
        <p:txBody>
          <a:bodyPr/>
          <a:lstStyle/>
          <a:p>
            <a:pPr algn="ctr" eaLnBrk="1" hangingPunct="1">
              <a:buFont typeface="Wingdings" panose="05000000000000000000" pitchFamily="2" charset="2"/>
              <a:buNone/>
            </a:pPr>
            <a:r>
              <a:rPr lang="en-GB" altLang="en-US" b="1">
                <a:solidFill>
                  <a:srgbClr val="FF0000"/>
                </a:solidFill>
                <a:latin typeface="Comic Sans MS" panose="030F0702030302020204" pitchFamily="66" charset="0"/>
              </a:rPr>
              <a:t>HIGHER PHYSICS- MECHANICS</a:t>
            </a:r>
          </a:p>
        </p:txBody>
      </p:sp>
      <p:grpSp>
        <p:nvGrpSpPr>
          <p:cNvPr id="25604" name="Group 4">
            <a:extLst>
              <a:ext uri="{FF2B5EF4-FFF2-40B4-BE49-F238E27FC236}">
                <a16:creationId xmlns:a16="http://schemas.microsoft.com/office/drawing/2014/main" id="{8DFD8901-6BCF-4C48-BC7C-E595858CD986}"/>
              </a:ext>
            </a:extLst>
          </p:cNvPr>
          <p:cNvGrpSpPr>
            <a:grpSpLocks/>
          </p:cNvGrpSpPr>
          <p:nvPr/>
        </p:nvGrpSpPr>
        <p:grpSpPr bwMode="auto">
          <a:xfrm>
            <a:off x="1860550" y="869950"/>
            <a:ext cx="4814888" cy="4802188"/>
            <a:chOff x="1172" y="548"/>
            <a:chExt cx="3033" cy="3025"/>
          </a:xfrm>
        </p:grpSpPr>
        <p:sp>
          <p:nvSpPr>
            <p:cNvPr id="3077" name="Freeform 5">
              <a:extLst>
                <a:ext uri="{FF2B5EF4-FFF2-40B4-BE49-F238E27FC236}">
                  <a16:creationId xmlns:a16="http://schemas.microsoft.com/office/drawing/2014/main" id="{3964F381-9602-4818-8EFB-F18274294BA4}"/>
                </a:ext>
              </a:extLst>
            </p:cNvPr>
            <p:cNvSpPr>
              <a:spLocks/>
            </p:cNvSpPr>
            <p:nvPr/>
          </p:nvSpPr>
          <p:spPr bwMode="auto">
            <a:xfrm>
              <a:off x="1458" y="796"/>
              <a:ext cx="2478" cy="2478"/>
            </a:xfrm>
            <a:custGeom>
              <a:avLst/>
              <a:gdLst>
                <a:gd name="T0" fmla="*/ 2478 w 9910"/>
                <a:gd name="T1" fmla="*/ 1239 h 9910"/>
                <a:gd name="T2" fmla="*/ 2467 w 9910"/>
                <a:gd name="T3" fmla="*/ 1407 h 9910"/>
                <a:gd name="T4" fmla="*/ 2380 w 9910"/>
                <a:gd name="T5" fmla="*/ 1720 h 9910"/>
                <a:gd name="T6" fmla="*/ 2219 w 9910"/>
                <a:gd name="T7" fmla="*/ 1995 h 9910"/>
                <a:gd name="T8" fmla="*/ 1995 w 9910"/>
                <a:gd name="T9" fmla="*/ 2219 h 9910"/>
                <a:gd name="T10" fmla="*/ 1720 w 9910"/>
                <a:gd name="T11" fmla="*/ 2380 h 9910"/>
                <a:gd name="T12" fmla="*/ 1406 w 9910"/>
                <a:gd name="T13" fmla="*/ 2467 h 9910"/>
                <a:gd name="T14" fmla="*/ 1239 w 9910"/>
                <a:gd name="T15" fmla="*/ 2478 h 9910"/>
                <a:gd name="T16" fmla="*/ 1071 w 9910"/>
                <a:gd name="T17" fmla="*/ 2467 h 9910"/>
                <a:gd name="T18" fmla="*/ 758 w 9910"/>
                <a:gd name="T19" fmla="*/ 2380 h 9910"/>
                <a:gd name="T20" fmla="*/ 483 w 9910"/>
                <a:gd name="T21" fmla="*/ 2219 h 9910"/>
                <a:gd name="T22" fmla="*/ 259 w 9910"/>
                <a:gd name="T23" fmla="*/ 1995 h 9910"/>
                <a:gd name="T24" fmla="*/ 98 w 9910"/>
                <a:gd name="T25" fmla="*/ 1720 h 9910"/>
                <a:gd name="T26" fmla="*/ 11 w 9910"/>
                <a:gd name="T27" fmla="*/ 1407 h 9910"/>
                <a:gd name="T28" fmla="*/ 0 w 9910"/>
                <a:gd name="T29" fmla="*/ 1239 h 9910"/>
                <a:gd name="T30" fmla="*/ 11 w 9910"/>
                <a:gd name="T31" fmla="*/ 1072 h 9910"/>
                <a:gd name="T32" fmla="*/ 98 w 9910"/>
                <a:gd name="T33" fmla="*/ 758 h 9910"/>
                <a:gd name="T34" fmla="*/ 259 w 9910"/>
                <a:gd name="T35" fmla="*/ 484 h 9910"/>
                <a:gd name="T36" fmla="*/ 483 w 9910"/>
                <a:gd name="T37" fmla="*/ 260 h 9910"/>
                <a:gd name="T38" fmla="*/ 758 w 9910"/>
                <a:gd name="T39" fmla="*/ 98 h 9910"/>
                <a:gd name="T40" fmla="*/ 1071 w 9910"/>
                <a:gd name="T41" fmla="*/ 12 h 9910"/>
                <a:gd name="T42" fmla="*/ 1239 w 9910"/>
                <a:gd name="T43" fmla="*/ 0 h 9910"/>
                <a:gd name="T44" fmla="*/ 1406 w 9910"/>
                <a:gd name="T45" fmla="*/ 12 h 9910"/>
                <a:gd name="T46" fmla="*/ 1720 w 9910"/>
                <a:gd name="T47" fmla="*/ 98 h 9910"/>
                <a:gd name="T48" fmla="*/ 1995 w 9910"/>
                <a:gd name="T49" fmla="*/ 260 h 9910"/>
                <a:gd name="T50" fmla="*/ 2219 w 9910"/>
                <a:gd name="T51" fmla="*/ 484 h 9910"/>
                <a:gd name="T52" fmla="*/ 2380 w 9910"/>
                <a:gd name="T53" fmla="*/ 758 h 9910"/>
                <a:gd name="T54" fmla="*/ 2466 w 9910"/>
                <a:gd name="T55" fmla="*/ 1072 h 9910"/>
                <a:gd name="T56" fmla="*/ 2478 w 9910"/>
                <a:gd name="T57" fmla="*/ 1239 h 9910"/>
                <a:gd name="T58" fmla="*/ 2477 w 9910"/>
                <a:gd name="T59" fmla="*/ 1239 h 9910"/>
                <a:gd name="T60" fmla="*/ 2478 w 9910"/>
                <a:gd name="T61" fmla="*/ 1239 h 9910"/>
                <a:gd name="T62" fmla="*/ 2477 w 9910"/>
                <a:gd name="T63" fmla="*/ 1239 h 9910"/>
                <a:gd name="T64" fmla="*/ 2478 w 9910"/>
                <a:gd name="T65" fmla="*/ 1239 h 9910"/>
                <a:gd name="T66" fmla="*/ 2478 w 9910"/>
                <a:gd name="T67" fmla="*/ 1239 h 99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910" h="9910">
                  <a:moveTo>
                    <a:pt x="9910" y="4955"/>
                  </a:moveTo>
                  <a:lnTo>
                    <a:pt x="9865" y="5625"/>
                  </a:lnTo>
                  <a:lnTo>
                    <a:pt x="9518" y="6880"/>
                  </a:lnTo>
                  <a:lnTo>
                    <a:pt x="8873" y="7977"/>
                  </a:lnTo>
                  <a:lnTo>
                    <a:pt x="7977" y="8874"/>
                  </a:lnTo>
                  <a:lnTo>
                    <a:pt x="6877" y="9519"/>
                  </a:lnTo>
                  <a:lnTo>
                    <a:pt x="5624" y="9865"/>
                  </a:lnTo>
                  <a:lnTo>
                    <a:pt x="4955" y="9910"/>
                  </a:lnTo>
                  <a:lnTo>
                    <a:pt x="4285" y="9865"/>
                  </a:lnTo>
                  <a:lnTo>
                    <a:pt x="3030" y="9519"/>
                  </a:lnTo>
                  <a:lnTo>
                    <a:pt x="1932" y="8874"/>
                  </a:lnTo>
                  <a:lnTo>
                    <a:pt x="1035" y="7977"/>
                  </a:lnTo>
                  <a:lnTo>
                    <a:pt x="391" y="6880"/>
                  </a:lnTo>
                  <a:lnTo>
                    <a:pt x="44" y="5625"/>
                  </a:lnTo>
                  <a:lnTo>
                    <a:pt x="0" y="4955"/>
                  </a:lnTo>
                  <a:lnTo>
                    <a:pt x="44" y="4286"/>
                  </a:lnTo>
                  <a:lnTo>
                    <a:pt x="391" y="3033"/>
                  </a:lnTo>
                  <a:lnTo>
                    <a:pt x="1035" y="1934"/>
                  </a:lnTo>
                  <a:lnTo>
                    <a:pt x="1932" y="1038"/>
                  </a:lnTo>
                  <a:lnTo>
                    <a:pt x="3030" y="392"/>
                  </a:lnTo>
                  <a:lnTo>
                    <a:pt x="4285" y="46"/>
                  </a:lnTo>
                  <a:lnTo>
                    <a:pt x="4955" y="0"/>
                  </a:lnTo>
                  <a:lnTo>
                    <a:pt x="5624" y="46"/>
                  </a:lnTo>
                  <a:lnTo>
                    <a:pt x="6877" y="392"/>
                  </a:lnTo>
                  <a:lnTo>
                    <a:pt x="7977" y="1038"/>
                  </a:lnTo>
                  <a:lnTo>
                    <a:pt x="8873" y="1934"/>
                  </a:lnTo>
                  <a:lnTo>
                    <a:pt x="9517" y="3033"/>
                  </a:lnTo>
                  <a:lnTo>
                    <a:pt x="9863" y="4286"/>
                  </a:lnTo>
                  <a:lnTo>
                    <a:pt x="9909" y="4955"/>
                  </a:lnTo>
                  <a:lnTo>
                    <a:pt x="9908" y="4955"/>
                  </a:lnTo>
                  <a:lnTo>
                    <a:pt x="9909" y="4955"/>
                  </a:lnTo>
                  <a:lnTo>
                    <a:pt x="9908" y="4955"/>
                  </a:lnTo>
                  <a:lnTo>
                    <a:pt x="9909" y="4955"/>
                  </a:lnTo>
                  <a:lnTo>
                    <a:pt x="9910" y="4955"/>
                  </a:lnTo>
                </a:path>
              </a:pathLst>
            </a:custGeom>
            <a:noFill/>
            <a:ln w="20638">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78" name="Line 6">
              <a:extLst>
                <a:ext uri="{FF2B5EF4-FFF2-40B4-BE49-F238E27FC236}">
                  <a16:creationId xmlns:a16="http://schemas.microsoft.com/office/drawing/2014/main" id="{C4CA4E2A-B4AC-4D27-869D-5A032602FD57}"/>
                </a:ext>
              </a:extLst>
            </p:cNvPr>
            <p:cNvSpPr>
              <a:spLocks noChangeShapeType="1"/>
            </p:cNvSpPr>
            <p:nvPr/>
          </p:nvSpPr>
          <p:spPr bwMode="auto">
            <a:xfrm>
              <a:off x="1456" y="2037"/>
              <a:ext cx="2480" cy="1"/>
            </a:xfrm>
            <a:prstGeom prst="line">
              <a:avLst/>
            </a:prstGeom>
            <a:noFill/>
            <a:ln w="30163">
              <a:solidFill>
                <a:schemeClr val="tx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79" name="Line 7">
              <a:extLst>
                <a:ext uri="{FF2B5EF4-FFF2-40B4-BE49-F238E27FC236}">
                  <a16:creationId xmlns:a16="http://schemas.microsoft.com/office/drawing/2014/main" id="{E4655EB8-F5CA-4AB3-9B1F-F9040A01A295}"/>
                </a:ext>
              </a:extLst>
            </p:cNvPr>
            <p:cNvSpPr>
              <a:spLocks noChangeShapeType="1"/>
            </p:cNvSpPr>
            <p:nvPr/>
          </p:nvSpPr>
          <p:spPr bwMode="auto">
            <a:xfrm>
              <a:off x="1551" y="1560"/>
              <a:ext cx="2290" cy="1"/>
            </a:xfrm>
            <a:prstGeom prst="line">
              <a:avLst/>
            </a:prstGeom>
            <a:noFill/>
            <a:ln w="30163">
              <a:solidFill>
                <a:schemeClr val="tx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80" name="Line 8">
              <a:extLst>
                <a:ext uri="{FF2B5EF4-FFF2-40B4-BE49-F238E27FC236}">
                  <a16:creationId xmlns:a16="http://schemas.microsoft.com/office/drawing/2014/main" id="{BDC2D706-D3E5-4805-B1DE-4356A8DD256F}"/>
                </a:ext>
              </a:extLst>
            </p:cNvPr>
            <p:cNvSpPr>
              <a:spLocks noChangeShapeType="1"/>
            </p:cNvSpPr>
            <p:nvPr/>
          </p:nvSpPr>
          <p:spPr bwMode="auto">
            <a:xfrm>
              <a:off x="1875" y="1121"/>
              <a:ext cx="1641" cy="1"/>
            </a:xfrm>
            <a:prstGeom prst="line">
              <a:avLst/>
            </a:prstGeom>
            <a:noFill/>
            <a:ln w="30163">
              <a:solidFill>
                <a:schemeClr val="tx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81" name="Line 9">
              <a:extLst>
                <a:ext uri="{FF2B5EF4-FFF2-40B4-BE49-F238E27FC236}">
                  <a16:creationId xmlns:a16="http://schemas.microsoft.com/office/drawing/2014/main" id="{5643C4EE-2D3B-4264-85EE-8B2FB4B1887A}"/>
                </a:ext>
              </a:extLst>
            </p:cNvPr>
            <p:cNvSpPr>
              <a:spLocks noChangeShapeType="1"/>
            </p:cNvSpPr>
            <p:nvPr/>
          </p:nvSpPr>
          <p:spPr bwMode="auto">
            <a:xfrm>
              <a:off x="1551" y="2514"/>
              <a:ext cx="2271" cy="1"/>
            </a:xfrm>
            <a:prstGeom prst="line">
              <a:avLst/>
            </a:prstGeom>
            <a:noFill/>
            <a:ln w="30163">
              <a:solidFill>
                <a:schemeClr val="tx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82" name="Line 10">
              <a:extLst>
                <a:ext uri="{FF2B5EF4-FFF2-40B4-BE49-F238E27FC236}">
                  <a16:creationId xmlns:a16="http://schemas.microsoft.com/office/drawing/2014/main" id="{343859F3-4E22-4D23-9D00-8853CE7F059A}"/>
                </a:ext>
              </a:extLst>
            </p:cNvPr>
            <p:cNvSpPr>
              <a:spLocks noChangeShapeType="1"/>
            </p:cNvSpPr>
            <p:nvPr/>
          </p:nvSpPr>
          <p:spPr bwMode="auto">
            <a:xfrm>
              <a:off x="1914" y="2991"/>
              <a:ext cx="1564" cy="1"/>
            </a:xfrm>
            <a:prstGeom prst="line">
              <a:avLst/>
            </a:prstGeom>
            <a:noFill/>
            <a:ln w="30163">
              <a:solidFill>
                <a:schemeClr val="tx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83" name="Line 11">
              <a:extLst>
                <a:ext uri="{FF2B5EF4-FFF2-40B4-BE49-F238E27FC236}">
                  <a16:creationId xmlns:a16="http://schemas.microsoft.com/office/drawing/2014/main" id="{8DF9F7EB-4D5B-4BE7-8C12-2BFF51C8F7F7}"/>
                </a:ext>
              </a:extLst>
            </p:cNvPr>
            <p:cNvSpPr>
              <a:spLocks noChangeShapeType="1"/>
            </p:cNvSpPr>
            <p:nvPr/>
          </p:nvSpPr>
          <p:spPr bwMode="auto">
            <a:xfrm>
              <a:off x="2410" y="835"/>
              <a:ext cx="1" cy="2404"/>
            </a:xfrm>
            <a:prstGeom prst="line">
              <a:avLst/>
            </a:prstGeom>
            <a:noFill/>
            <a:ln w="30163">
              <a:solidFill>
                <a:schemeClr val="tx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84" name="Line 12">
              <a:extLst>
                <a:ext uri="{FF2B5EF4-FFF2-40B4-BE49-F238E27FC236}">
                  <a16:creationId xmlns:a16="http://schemas.microsoft.com/office/drawing/2014/main" id="{356EE665-91E9-4C48-9703-9DF344230A1B}"/>
                </a:ext>
              </a:extLst>
            </p:cNvPr>
            <p:cNvSpPr>
              <a:spLocks noChangeShapeType="1"/>
            </p:cNvSpPr>
            <p:nvPr/>
          </p:nvSpPr>
          <p:spPr bwMode="auto">
            <a:xfrm>
              <a:off x="3001" y="854"/>
              <a:ext cx="1" cy="2366"/>
            </a:xfrm>
            <a:prstGeom prst="line">
              <a:avLst/>
            </a:prstGeom>
            <a:noFill/>
            <a:ln w="30163">
              <a:solidFill>
                <a:schemeClr val="tx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85" name="Line 13">
              <a:extLst>
                <a:ext uri="{FF2B5EF4-FFF2-40B4-BE49-F238E27FC236}">
                  <a16:creationId xmlns:a16="http://schemas.microsoft.com/office/drawing/2014/main" id="{969260A1-D461-4B41-B2BA-4D611BFC107E}"/>
                </a:ext>
              </a:extLst>
            </p:cNvPr>
            <p:cNvSpPr>
              <a:spLocks noChangeShapeType="1"/>
            </p:cNvSpPr>
            <p:nvPr/>
          </p:nvSpPr>
          <p:spPr bwMode="auto">
            <a:xfrm>
              <a:off x="1799" y="1198"/>
              <a:ext cx="1" cy="1679"/>
            </a:xfrm>
            <a:prstGeom prst="line">
              <a:avLst/>
            </a:prstGeom>
            <a:noFill/>
            <a:ln w="30163">
              <a:solidFill>
                <a:schemeClr val="tx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86" name="Line 14">
              <a:extLst>
                <a:ext uri="{FF2B5EF4-FFF2-40B4-BE49-F238E27FC236}">
                  <a16:creationId xmlns:a16="http://schemas.microsoft.com/office/drawing/2014/main" id="{3991F2D6-3067-4407-9052-BBE5B960956F}"/>
                </a:ext>
              </a:extLst>
            </p:cNvPr>
            <p:cNvSpPr>
              <a:spLocks noChangeShapeType="1"/>
            </p:cNvSpPr>
            <p:nvPr/>
          </p:nvSpPr>
          <p:spPr bwMode="auto">
            <a:xfrm>
              <a:off x="3593" y="1198"/>
              <a:ext cx="1" cy="1679"/>
            </a:xfrm>
            <a:prstGeom prst="line">
              <a:avLst/>
            </a:prstGeom>
            <a:noFill/>
            <a:ln w="30163">
              <a:solidFill>
                <a:schemeClr val="tx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87" name="Freeform 15">
              <a:extLst>
                <a:ext uri="{FF2B5EF4-FFF2-40B4-BE49-F238E27FC236}">
                  <a16:creationId xmlns:a16="http://schemas.microsoft.com/office/drawing/2014/main" id="{5C6D9907-21A4-4991-85C6-DE765EFAB041}"/>
                </a:ext>
              </a:extLst>
            </p:cNvPr>
            <p:cNvSpPr>
              <a:spLocks/>
            </p:cNvSpPr>
            <p:nvPr/>
          </p:nvSpPr>
          <p:spPr bwMode="auto">
            <a:xfrm>
              <a:off x="1704" y="1064"/>
              <a:ext cx="1965" cy="1984"/>
            </a:xfrm>
            <a:custGeom>
              <a:avLst/>
              <a:gdLst>
                <a:gd name="T0" fmla="*/ 0 w 7861"/>
                <a:gd name="T1" fmla="*/ 973 h 7937"/>
                <a:gd name="T2" fmla="*/ 52 w 7861"/>
                <a:gd name="T3" fmla="*/ 820 h 7937"/>
                <a:gd name="T4" fmla="*/ 149 w 7861"/>
                <a:gd name="T5" fmla="*/ 553 h 7937"/>
                <a:gd name="T6" fmla="*/ 326 w 7861"/>
                <a:gd name="T7" fmla="*/ 173 h 7937"/>
                <a:gd name="T8" fmla="*/ 409 w 7861"/>
                <a:gd name="T9" fmla="*/ 63 h 7937"/>
                <a:gd name="T10" fmla="*/ 451 w 7861"/>
                <a:gd name="T11" fmla="*/ 28 h 7937"/>
                <a:gd name="T12" fmla="*/ 492 w 7861"/>
                <a:gd name="T13" fmla="*/ 7 h 7937"/>
                <a:gd name="T14" fmla="*/ 534 w 7861"/>
                <a:gd name="T15" fmla="*/ 0 h 7937"/>
                <a:gd name="T16" fmla="*/ 534 w 7861"/>
                <a:gd name="T17" fmla="*/ 0 h 7937"/>
                <a:gd name="T18" fmla="*/ 555 w 7861"/>
                <a:gd name="T19" fmla="*/ 3 h 7937"/>
                <a:gd name="T20" fmla="*/ 576 w 7861"/>
                <a:gd name="T21" fmla="*/ 13 h 7937"/>
                <a:gd name="T22" fmla="*/ 597 w 7861"/>
                <a:gd name="T23" fmla="*/ 29 h 7937"/>
                <a:gd name="T24" fmla="*/ 617 w 7861"/>
                <a:gd name="T25" fmla="*/ 50 h 7937"/>
                <a:gd name="T26" fmla="*/ 659 w 7861"/>
                <a:gd name="T27" fmla="*/ 106 h 7937"/>
                <a:gd name="T28" fmla="*/ 699 w 7861"/>
                <a:gd name="T29" fmla="*/ 180 h 7937"/>
                <a:gd name="T30" fmla="*/ 780 w 7861"/>
                <a:gd name="T31" fmla="*/ 364 h 7937"/>
                <a:gd name="T32" fmla="*/ 936 w 7861"/>
                <a:gd name="T33" fmla="*/ 787 h 7937"/>
                <a:gd name="T34" fmla="*/ 1011 w 7861"/>
                <a:gd name="T35" fmla="*/ 973 h 7937"/>
                <a:gd name="T36" fmla="*/ 1049 w 7861"/>
                <a:gd name="T37" fmla="*/ 1062 h 7937"/>
                <a:gd name="T38" fmla="*/ 1123 w 7861"/>
                <a:gd name="T39" fmla="*/ 1270 h 7937"/>
                <a:gd name="T40" fmla="*/ 1274 w 7861"/>
                <a:gd name="T41" fmla="*/ 1705 h 7937"/>
                <a:gd name="T42" fmla="*/ 1351 w 7861"/>
                <a:gd name="T43" fmla="*/ 1873 h 7937"/>
                <a:gd name="T44" fmla="*/ 1390 w 7861"/>
                <a:gd name="T45" fmla="*/ 1933 h 7937"/>
                <a:gd name="T46" fmla="*/ 1429 w 7861"/>
                <a:gd name="T47" fmla="*/ 1971 h 7937"/>
                <a:gd name="T48" fmla="*/ 1449 w 7861"/>
                <a:gd name="T49" fmla="*/ 1981 h 7937"/>
                <a:gd name="T50" fmla="*/ 1469 w 7861"/>
                <a:gd name="T51" fmla="*/ 1984 h 7937"/>
                <a:gd name="T52" fmla="*/ 1469 w 7861"/>
                <a:gd name="T53" fmla="*/ 1984 h 7937"/>
                <a:gd name="T54" fmla="*/ 1509 w 7861"/>
                <a:gd name="T55" fmla="*/ 1976 h 7937"/>
                <a:gd name="T56" fmla="*/ 1549 w 7861"/>
                <a:gd name="T57" fmla="*/ 1954 h 7937"/>
                <a:gd name="T58" fmla="*/ 1589 w 7861"/>
                <a:gd name="T59" fmla="*/ 1918 h 7937"/>
                <a:gd name="T60" fmla="*/ 1630 w 7861"/>
                <a:gd name="T61" fmla="*/ 1868 h 7937"/>
                <a:gd name="T62" fmla="*/ 1712 w 7861"/>
                <a:gd name="T63" fmla="*/ 1724 h 7937"/>
                <a:gd name="T64" fmla="*/ 1795 w 7861"/>
                <a:gd name="T65" fmla="*/ 1524 h 7937"/>
                <a:gd name="T66" fmla="*/ 1965 w 7861"/>
                <a:gd name="T67" fmla="*/ 954 h 7937"/>
                <a:gd name="T68" fmla="*/ 1965 w 7861"/>
                <a:gd name="T69" fmla="*/ 954 h 793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861" h="7937">
                  <a:moveTo>
                    <a:pt x="0" y="3892"/>
                  </a:moveTo>
                  <a:lnTo>
                    <a:pt x="208" y="3282"/>
                  </a:lnTo>
                  <a:lnTo>
                    <a:pt x="598" y="2211"/>
                  </a:lnTo>
                  <a:lnTo>
                    <a:pt x="1305" y="692"/>
                  </a:lnTo>
                  <a:lnTo>
                    <a:pt x="1638" y="252"/>
                  </a:lnTo>
                  <a:lnTo>
                    <a:pt x="1803" y="112"/>
                  </a:lnTo>
                  <a:lnTo>
                    <a:pt x="1969" y="29"/>
                  </a:lnTo>
                  <a:lnTo>
                    <a:pt x="2136" y="0"/>
                  </a:lnTo>
                  <a:lnTo>
                    <a:pt x="2137" y="0"/>
                  </a:lnTo>
                  <a:lnTo>
                    <a:pt x="2221" y="14"/>
                  </a:lnTo>
                  <a:lnTo>
                    <a:pt x="2304" y="52"/>
                  </a:lnTo>
                  <a:lnTo>
                    <a:pt x="2387" y="115"/>
                  </a:lnTo>
                  <a:lnTo>
                    <a:pt x="2470" y="199"/>
                  </a:lnTo>
                  <a:lnTo>
                    <a:pt x="2635" y="424"/>
                  </a:lnTo>
                  <a:lnTo>
                    <a:pt x="2797" y="719"/>
                  </a:lnTo>
                  <a:lnTo>
                    <a:pt x="3119" y="1455"/>
                  </a:lnTo>
                  <a:lnTo>
                    <a:pt x="3743" y="3148"/>
                  </a:lnTo>
                  <a:lnTo>
                    <a:pt x="4046" y="3892"/>
                  </a:lnTo>
                  <a:lnTo>
                    <a:pt x="4195" y="4248"/>
                  </a:lnTo>
                  <a:lnTo>
                    <a:pt x="4494" y="5079"/>
                  </a:lnTo>
                  <a:lnTo>
                    <a:pt x="5098" y="6819"/>
                  </a:lnTo>
                  <a:lnTo>
                    <a:pt x="5406" y="7494"/>
                  </a:lnTo>
                  <a:lnTo>
                    <a:pt x="5561" y="7733"/>
                  </a:lnTo>
                  <a:lnTo>
                    <a:pt x="5718" y="7885"/>
                  </a:lnTo>
                  <a:lnTo>
                    <a:pt x="5797" y="7924"/>
                  </a:lnTo>
                  <a:lnTo>
                    <a:pt x="5876" y="7937"/>
                  </a:lnTo>
                  <a:lnTo>
                    <a:pt x="5877" y="7937"/>
                  </a:lnTo>
                  <a:lnTo>
                    <a:pt x="6036" y="7906"/>
                  </a:lnTo>
                  <a:lnTo>
                    <a:pt x="6196" y="7817"/>
                  </a:lnTo>
                  <a:lnTo>
                    <a:pt x="6358" y="7673"/>
                  </a:lnTo>
                  <a:lnTo>
                    <a:pt x="6520" y="7471"/>
                  </a:lnTo>
                  <a:lnTo>
                    <a:pt x="6849" y="6898"/>
                  </a:lnTo>
                  <a:lnTo>
                    <a:pt x="7182" y="6097"/>
                  </a:lnTo>
                  <a:lnTo>
                    <a:pt x="7860" y="3815"/>
                  </a:lnTo>
                  <a:lnTo>
                    <a:pt x="7861" y="3815"/>
                  </a:lnTo>
                </a:path>
              </a:pathLst>
            </a:custGeom>
            <a:noFill/>
            <a:ln w="30163">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16">
              <a:extLst>
                <a:ext uri="{FF2B5EF4-FFF2-40B4-BE49-F238E27FC236}">
                  <a16:creationId xmlns:a16="http://schemas.microsoft.com/office/drawing/2014/main" id="{A04CC961-1A7F-46D9-A593-74D8957C9E4E}"/>
                </a:ext>
              </a:extLst>
            </p:cNvPr>
            <p:cNvSpPr>
              <a:spLocks/>
            </p:cNvSpPr>
            <p:nvPr/>
          </p:nvSpPr>
          <p:spPr bwMode="auto">
            <a:xfrm>
              <a:off x="1172" y="1780"/>
              <a:ext cx="204" cy="216"/>
            </a:xfrm>
            <a:custGeom>
              <a:avLst/>
              <a:gdLst>
                <a:gd name="T0" fmla="*/ 186 w 816"/>
                <a:gd name="T1" fmla="*/ 216 h 862"/>
                <a:gd name="T2" fmla="*/ 0 w 816"/>
                <a:gd name="T3" fmla="*/ 216 h 862"/>
                <a:gd name="T4" fmla="*/ 1 w 816"/>
                <a:gd name="T5" fmla="*/ 163 h 862"/>
                <a:gd name="T6" fmla="*/ 56 w 816"/>
                <a:gd name="T7" fmla="*/ 164 h 862"/>
                <a:gd name="T8" fmla="*/ 111 w 816"/>
                <a:gd name="T9" fmla="*/ 166 h 862"/>
                <a:gd name="T10" fmla="*/ 165 w 816"/>
                <a:gd name="T11" fmla="*/ 169 h 862"/>
                <a:gd name="T12" fmla="*/ 182 w 816"/>
                <a:gd name="T13" fmla="*/ 0 h 862"/>
                <a:gd name="T14" fmla="*/ 204 w 816"/>
                <a:gd name="T15" fmla="*/ 4 h 862"/>
                <a:gd name="T16" fmla="*/ 186 w 816"/>
                <a:gd name="T17" fmla="*/ 216 h 862"/>
                <a:gd name="T18" fmla="*/ 186 w 816"/>
                <a:gd name="T19" fmla="*/ 216 h 8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6" h="862">
                  <a:moveTo>
                    <a:pt x="742" y="862"/>
                  </a:moveTo>
                  <a:lnTo>
                    <a:pt x="0" y="862"/>
                  </a:lnTo>
                  <a:lnTo>
                    <a:pt x="5" y="649"/>
                  </a:lnTo>
                  <a:lnTo>
                    <a:pt x="222" y="655"/>
                  </a:lnTo>
                  <a:lnTo>
                    <a:pt x="442" y="664"/>
                  </a:lnTo>
                  <a:lnTo>
                    <a:pt x="658" y="673"/>
                  </a:lnTo>
                  <a:lnTo>
                    <a:pt x="727" y="0"/>
                  </a:lnTo>
                  <a:lnTo>
                    <a:pt x="816" y="15"/>
                  </a:lnTo>
                  <a:lnTo>
                    <a:pt x="742" y="862"/>
                  </a:lnTo>
                  <a:close/>
                </a:path>
              </a:pathLst>
            </a:custGeom>
            <a:solidFill>
              <a:srgbClr val="000000"/>
            </a:solidFill>
            <a:ln w="14288">
              <a:solidFill>
                <a:schemeClr val="tx2"/>
              </a:solidFill>
              <a:prstDash val="solid"/>
              <a:round/>
              <a:headEnd/>
              <a:tailEnd/>
            </a:ln>
          </p:spPr>
          <p:txBody>
            <a:bodyPr/>
            <a:lstStyle/>
            <a:p>
              <a:endParaRPr lang="en-GB"/>
            </a:p>
          </p:txBody>
        </p:sp>
        <p:sp>
          <p:nvSpPr>
            <p:cNvPr id="3089" name="Freeform 17">
              <a:extLst>
                <a:ext uri="{FF2B5EF4-FFF2-40B4-BE49-F238E27FC236}">
                  <a16:creationId xmlns:a16="http://schemas.microsoft.com/office/drawing/2014/main" id="{8D74840E-0E66-46E4-8A66-EDE0EBE7A642}"/>
                </a:ext>
              </a:extLst>
            </p:cNvPr>
            <p:cNvSpPr>
              <a:spLocks/>
            </p:cNvSpPr>
            <p:nvPr/>
          </p:nvSpPr>
          <p:spPr bwMode="auto">
            <a:xfrm>
              <a:off x="1267" y="1511"/>
              <a:ext cx="153" cy="232"/>
            </a:xfrm>
            <a:custGeom>
              <a:avLst/>
              <a:gdLst>
                <a:gd name="T0" fmla="*/ 44 w 614"/>
                <a:gd name="T1" fmla="*/ 228 h 930"/>
                <a:gd name="T2" fmla="*/ 36 w 614"/>
                <a:gd name="T3" fmla="*/ 225 h 930"/>
                <a:gd name="T4" fmla="*/ 28 w 614"/>
                <a:gd name="T5" fmla="*/ 221 h 930"/>
                <a:gd name="T6" fmla="*/ 21 w 614"/>
                <a:gd name="T7" fmla="*/ 216 h 930"/>
                <a:gd name="T8" fmla="*/ 16 w 614"/>
                <a:gd name="T9" fmla="*/ 209 h 930"/>
                <a:gd name="T10" fmla="*/ 11 w 614"/>
                <a:gd name="T11" fmla="*/ 202 h 930"/>
                <a:gd name="T12" fmla="*/ 5 w 614"/>
                <a:gd name="T13" fmla="*/ 189 h 930"/>
                <a:gd name="T14" fmla="*/ 2 w 614"/>
                <a:gd name="T15" fmla="*/ 179 h 930"/>
                <a:gd name="T16" fmla="*/ 0 w 614"/>
                <a:gd name="T17" fmla="*/ 155 h 930"/>
                <a:gd name="T18" fmla="*/ 1 w 614"/>
                <a:gd name="T19" fmla="*/ 130 h 930"/>
                <a:gd name="T20" fmla="*/ 5 w 614"/>
                <a:gd name="T21" fmla="*/ 113 h 930"/>
                <a:gd name="T22" fmla="*/ 7 w 614"/>
                <a:gd name="T23" fmla="*/ 102 h 930"/>
                <a:gd name="T24" fmla="*/ 11 w 614"/>
                <a:gd name="T25" fmla="*/ 89 h 930"/>
                <a:gd name="T26" fmla="*/ 15 w 614"/>
                <a:gd name="T27" fmla="*/ 77 h 930"/>
                <a:gd name="T28" fmla="*/ 20 w 614"/>
                <a:gd name="T29" fmla="*/ 66 h 930"/>
                <a:gd name="T30" fmla="*/ 25 w 614"/>
                <a:gd name="T31" fmla="*/ 55 h 930"/>
                <a:gd name="T32" fmla="*/ 34 w 614"/>
                <a:gd name="T33" fmla="*/ 41 h 930"/>
                <a:gd name="T34" fmla="*/ 43 w 614"/>
                <a:gd name="T35" fmla="*/ 29 h 930"/>
                <a:gd name="T36" fmla="*/ 50 w 614"/>
                <a:gd name="T37" fmla="*/ 21 h 930"/>
                <a:gd name="T38" fmla="*/ 60 w 614"/>
                <a:gd name="T39" fmla="*/ 12 h 930"/>
                <a:gd name="T40" fmla="*/ 67 w 614"/>
                <a:gd name="T41" fmla="*/ 7 h 930"/>
                <a:gd name="T42" fmla="*/ 75 w 614"/>
                <a:gd name="T43" fmla="*/ 3 h 930"/>
                <a:gd name="T44" fmla="*/ 86 w 614"/>
                <a:gd name="T45" fmla="*/ 0 h 930"/>
                <a:gd name="T46" fmla="*/ 97 w 614"/>
                <a:gd name="T47" fmla="*/ 0 h 930"/>
                <a:gd name="T48" fmla="*/ 109 w 614"/>
                <a:gd name="T49" fmla="*/ 2 h 930"/>
                <a:gd name="T50" fmla="*/ 118 w 614"/>
                <a:gd name="T51" fmla="*/ 6 h 930"/>
                <a:gd name="T52" fmla="*/ 127 w 614"/>
                <a:gd name="T53" fmla="*/ 12 h 930"/>
                <a:gd name="T54" fmla="*/ 136 w 614"/>
                <a:gd name="T55" fmla="*/ 18 h 930"/>
                <a:gd name="T56" fmla="*/ 142 w 614"/>
                <a:gd name="T57" fmla="*/ 26 h 930"/>
                <a:gd name="T58" fmla="*/ 147 w 614"/>
                <a:gd name="T59" fmla="*/ 35 h 930"/>
                <a:gd name="T60" fmla="*/ 151 w 614"/>
                <a:gd name="T61" fmla="*/ 45 h 930"/>
                <a:gd name="T62" fmla="*/ 152 w 614"/>
                <a:gd name="T63" fmla="*/ 57 h 930"/>
                <a:gd name="T64" fmla="*/ 153 w 614"/>
                <a:gd name="T65" fmla="*/ 69 h 930"/>
                <a:gd name="T66" fmla="*/ 152 w 614"/>
                <a:gd name="T67" fmla="*/ 83 h 930"/>
                <a:gd name="T68" fmla="*/ 151 w 614"/>
                <a:gd name="T69" fmla="*/ 97 h 930"/>
                <a:gd name="T70" fmla="*/ 149 w 614"/>
                <a:gd name="T71" fmla="*/ 111 h 930"/>
                <a:gd name="T72" fmla="*/ 146 w 614"/>
                <a:gd name="T73" fmla="*/ 125 h 930"/>
                <a:gd name="T74" fmla="*/ 142 w 614"/>
                <a:gd name="T75" fmla="*/ 138 h 930"/>
                <a:gd name="T76" fmla="*/ 136 w 614"/>
                <a:gd name="T77" fmla="*/ 155 h 930"/>
                <a:gd name="T78" fmla="*/ 132 w 614"/>
                <a:gd name="T79" fmla="*/ 166 h 930"/>
                <a:gd name="T80" fmla="*/ 125 w 614"/>
                <a:gd name="T81" fmla="*/ 180 h 930"/>
                <a:gd name="T82" fmla="*/ 118 w 614"/>
                <a:gd name="T83" fmla="*/ 192 h 930"/>
                <a:gd name="T84" fmla="*/ 112 w 614"/>
                <a:gd name="T85" fmla="*/ 200 h 930"/>
                <a:gd name="T86" fmla="*/ 99 w 614"/>
                <a:gd name="T87" fmla="*/ 214 h 930"/>
                <a:gd name="T88" fmla="*/ 88 w 614"/>
                <a:gd name="T89" fmla="*/ 223 h 930"/>
                <a:gd name="T90" fmla="*/ 78 w 614"/>
                <a:gd name="T91" fmla="*/ 230 h 930"/>
                <a:gd name="T92" fmla="*/ 69 w 614"/>
                <a:gd name="T93" fmla="*/ 232 h 930"/>
                <a:gd name="T94" fmla="*/ 48 w 614"/>
                <a:gd name="T95" fmla="*/ 228 h 9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14" h="930">
                  <a:moveTo>
                    <a:pt x="191" y="915"/>
                  </a:moveTo>
                  <a:lnTo>
                    <a:pt x="177" y="913"/>
                  </a:lnTo>
                  <a:lnTo>
                    <a:pt x="158" y="907"/>
                  </a:lnTo>
                  <a:lnTo>
                    <a:pt x="143" y="900"/>
                  </a:lnTo>
                  <a:lnTo>
                    <a:pt x="129" y="894"/>
                  </a:lnTo>
                  <a:lnTo>
                    <a:pt x="114" y="886"/>
                  </a:lnTo>
                  <a:lnTo>
                    <a:pt x="99" y="875"/>
                  </a:lnTo>
                  <a:lnTo>
                    <a:pt x="84" y="865"/>
                  </a:lnTo>
                  <a:lnTo>
                    <a:pt x="74" y="854"/>
                  </a:lnTo>
                  <a:lnTo>
                    <a:pt x="64" y="839"/>
                  </a:lnTo>
                  <a:lnTo>
                    <a:pt x="55" y="826"/>
                  </a:lnTo>
                  <a:lnTo>
                    <a:pt x="45" y="809"/>
                  </a:lnTo>
                  <a:lnTo>
                    <a:pt x="35" y="794"/>
                  </a:lnTo>
                  <a:lnTo>
                    <a:pt x="20" y="759"/>
                  </a:lnTo>
                  <a:lnTo>
                    <a:pt x="15" y="738"/>
                  </a:lnTo>
                  <a:lnTo>
                    <a:pt x="10" y="718"/>
                  </a:lnTo>
                  <a:lnTo>
                    <a:pt x="0" y="661"/>
                  </a:lnTo>
                  <a:lnTo>
                    <a:pt x="0" y="623"/>
                  </a:lnTo>
                  <a:lnTo>
                    <a:pt x="0" y="560"/>
                  </a:lnTo>
                  <a:lnTo>
                    <a:pt x="5" y="520"/>
                  </a:lnTo>
                  <a:lnTo>
                    <a:pt x="10" y="496"/>
                  </a:lnTo>
                  <a:lnTo>
                    <a:pt x="20" y="454"/>
                  </a:lnTo>
                  <a:lnTo>
                    <a:pt x="25" y="431"/>
                  </a:lnTo>
                  <a:lnTo>
                    <a:pt x="30" y="408"/>
                  </a:lnTo>
                  <a:lnTo>
                    <a:pt x="35" y="384"/>
                  </a:lnTo>
                  <a:lnTo>
                    <a:pt x="45" y="357"/>
                  </a:lnTo>
                  <a:lnTo>
                    <a:pt x="55" y="334"/>
                  </a:lnTo>
                  <a:lnTo>
                    <a:pt x="60" y="310"/>
                  </a:lnTo>
                  <a:lnTo>
                    <a:pt x="69" y="287"/>
                  </a:lnTo>
                  <a:lnTo>
                    <a:pt x="79" y="266"/>
                  </a:lnTo>
                  <a:lnTo>
                    <a:pt x="89" y="242"/>
                  </a:lnTo>
                  <a:lnTo>
                    <a:pt x="99" y="221"/>
                  </a:lnTo>
                  <a:lnTo>
                    <a:pt x="124" y="183"/>
                  </a:lnTo>
                  <a:lnTo>
                    <a:pt x="138" y="165"/>
                  </a:lnTo>
                  <a:lnTo>
                    <a:pt x="148" y="148"/>
                  </a:lnTo>
                  <a:lnTo>
                    <a:pt x="172" y="116"/>
                  </a:lnTo>
                  <a:lnTo>
                    <a:pt x="186" y="101"/>
                  </a:lnTo>
                  <a:lnTo>
                    <a:pt x="201" y="86"/>
                  </a:lnTo>
                  <a:lnTo>
                    <a:pt x="216" y="74"/>
                  </a:lnTo>
                  <a:lnTo>
                    <a:pt x="241" y="50"/>
                  </a:lnTo>
                  <a:lnTo>
                    <a:pt x="260" y="38"/>
                  </a:lnTo>
                  <a:lnTo>
                    <a:pt x="270" y="29"/>
                  </a:lnTo>
                  <a:lnTo>
                    <a:pt x="285" y="21"/>
                  </a:lnTo>
                  <a:lnTo>
                    <a:pt x="300" y="14"/>
                  </a:lnTo>
                  <a:lnTo>
                    <a:pt x="315" y="8"/>
                  </a:lnTo>
                  <a:lnTo>
                    <a:pt x="344" y="2"/>
                  </a:lnTo>
                  <a:lnTo>
                    <a:pt x="374" y="0"/>
                  </a:lnTo>
                  <a:lnTo>
                    <a:pt x="389" y="0"/>
                  </a:lnTo>
                  <a:lnTo>
                    <a:pt x="403" y="2"/>
                  </a:lnTo>
                  <a:lnTo>
                    <a:pt x="438" y="8"/>
                  </a:lnTo>
                  <a:lnTo>
                    <a:pt x="448" y="14"/>
                  </a:lnTo>
                  <a:lnTo>
                    <a:pt x="472" y="23"/>
                  </a:lnTo>
                  <a:lnTo>
                    <a:pt x="491" y="32"/>
                  </a:lnTo>
                  <a:lnTo>
                    <a:pt x="511" y="47"/>
                  </a:lnTo>
                  <a:lnTo>
                    <a:pt x="530" y="59"/>
                  </a:lnTo>
                  <a:lnTo>
                    <a:pt x="545" y="74"/>
                  </a:lnTo>
                  <a:lnTo>
                    <a:pt x="560" y="88"/>
                  </a:lnTo>
                  <a:lnTo>
                    <a:pt x="570" y="103"/>
                  </a:lnTo>
                  <a:lnTo>
                    <a:pt x="580" y="120"/>
                  </a:lnTo>
                  <a:lnTo>
                    <a:pt x="589" y="141"/>
                  </a:lnTo>
                  <a:lnTo>
                    <a:pt x="594" y="160"/>
                  </a:lnTo>
                  <a:lnTo>
                    <a:pt x="604" y="180"/>
                  </a:lnTo>
                  <a:lnTo>
                    <a:pt x="609" y="203"/>
                  </a:lnTo>
                  <a:lnTo>
                    <a:pt x="609" y="228"/>
                  </a:lnTo>
                  <a:lnTo>
                    <a:pt x="614" y="251"/>
                  </a:lnTo>
                  <a:lnTo>
                    <a:pt x="614" y="277"/>
                  </a:lnTo>
                  <a:lnTo>
                    <a:pt x="614" y="304"/>
                  </a:lnTo>
                  <a:lnTo>
                    <a:pt x="609" y="331"/>
                  </a:lnTo>
                  <a:lnTo>
                    <a:pt x="609" y="359"/>
                  </a:lnTo>
                  <a:lnTo>
                    <a:pt x="604" y="387"/>
                  </a:lnTo>
                  <a:lnTo>
                    <a:pt x="604" y="414"/>
                  </a:lnTo>
                  <a:lnTo>
                    <a:pt x="599" y="443"/>
                  </a:lnTo>
                  <a:lnTo>
                    <a:pt x="589" y="473"/>
                  </a:lnTo>
                  <a:lnTo>
                    <a:pt x="585" y="502"/>
                  </a:lnTo>
                  <a:lnTo>
                    <a:pt x="575" y="532"/>
                  </a:lnTo>
                  <a:lnTo>
                    <a:pt x="570" y="555"/>
                  </a:lnTo>
                  <a:lnTo>
                    <a:pt x="550" y="602"/>
                  </a:lnTo>
                  <a:lnTo>
                    <a:pt x="545" y="623"/>
                  </a:lnTo>
                  <a:lnTo>
                    <a:pt x="535" y="644"/>
                  </a:lnTo>
                  <a:lnTo>
                    <a:pt x="530" y="664"/>
                  </a:lnTo>
                  <a:lnTo>
                    <a:pt x="520" y="682"/>
                  </a:lnTo>
                  <a:lnTo>
                    <a:pt x="501" y="721"/>
                  </a:lnTo>
                  <a:lnTo>
                    <a:pt x="482" y="756"/>
                  </a:lnTo>
                  <a:lnTo>
                    <a:pt x="472" y="771"/>
                  </a:lnTo>
                  <a:lnTo>
                    <a:pt x="458" y="788"/>
                  </a:lnTo>
                  <a:lnTo>
                    <a:pt x="448" y="803"/>
                  </a:lnTo>
                  <a:lnTo>
                    <a:pt x="423" y="833"/>
                  </a:lnTo>
                  <a:lnTo>
                    <a:pt x="398" y="856"/>
                  </a:lnTo>
                  <a:lnTo>
                    <a:pt x="379" y="877"/>
                  </a:lnTo>
                  <a:lnTo>
                    <a:pt x="354" y="894"/>
                  </a:lnTo>
                  <a:lnTo>
                    <a:pt x="334" y="909"/>
                  </a:lnTo>
                  <a:lnTo>
                    <a:pt x="315" y="921"/>
                  </a:lnTo>
                  <a:lnTo>
                    <a:pt x="295" y="928"/>
                  </a:lnTo>
                  <a:lnTo>
                    <a:pt x="275" y="930"/>
                  </a:lnTo>
                  <a:lnTo>
                    <a:pt x="260" y="928"/>
                  </a:lnTo>
                  <a:lnTo>
                    <a:pt x="191" y="915"/>
                  </a:lnTo>
                  <a:close/>
                </a:path>
              </a:pathLst>
            </a:custGeom>
            <a:solidFill>
              <a:srgbClr val="000000"/>
            </a:solidFill>
            <a:ln w="14288">
              <a:solidFill>
                <a:schemeClr val="tx2"/>
              </a:solidFill>
              <a:prstDash val="solid"/>
              <a:round/>
              <a:headEnd/>
              <a:tailEnd/>
            </a:ln>
          </p:spPr>
          <p:txBody>
            <a:bodyPr/>
            <a:lstStyle/>
            <a:p>
              <a:endParaRPr lang="en-GB"/>
            </a:p>
          </p:txBody>
        </p:sp>
        <p:sp>
          <p:nvSpPr>
            <p:cNvPr id="3090" name="Freeform 18">
              <a:extLst>
                <a:ext uri="{FF2B5EF4-FFF2-40B4-BE49-F238E27FC236}">
                  <a16:creationId xmlns:a16="http://schemas.microsoft.com/office/drawing/2014/main" id="{68E3EA00-9960-4F8A-B3B7-2C1F4FCC104F}"/>
                </a:ext>
              </a:extLst>
            </p:cNvPr>
            <p:cNvSpPr>
              <a:spLocks/>
            </p:cNvSpPr>
            <p:nvPr/>
          </p:nvSpPr>
          <p:spPr bwMode="auto">
            <a:xfrm>
              <a:off x="1289" y="1552"/>
              <a:ext cx="109" cy="147"/>
            </a:xfrm>
            <a:custGeom>
              <a:avLst/>
              <a:gdLst>
                <a:gd name="T0" fmla="*/ 38 w 436"/>
                <a:gd name="T1" fmla="*/ 146 h 588"/>
                <a:gd name="T2" fmla="*/ 44 w 436"/>
                <a:gd name="T3" fmla="*/ 147 h 588"/>
                <a:gd name="T4" fmla="*/ 50 w 436"/>
                <a:gd name="T5" fmla="*/ 147 h 588"/>
                <a:gd name="T6" fmla="*/ 58 w 436"/>
                <a:gd name="T7" fmla="*/ 145 h 588"/>
                <a:gd name="T8" fmla="*/ 64 w 436"/>
                <a:gd name="T9" fmla="*/ 143 h 588"/>
                <a:gd name="T10" fmla="*/ 71 w 436"/>
                <a:gd name="T11" fmla="*/ 139 h 588"/>
                <a:gd name="T12" fmla="*/ 75 w 436"/>
                <a:gd name="T13" fmla="*/ 136 h 588"/>
                <a:gd name="T14" fmla="*/ 82 w 436"/>
                <a:gd name="T15" fmla="*/ 129 h 588"/>
                <a:gd name="T16" fmla="*/ 90 w 436"/>
                <a:gd name="T17" fmla="*/ 119 h 588"/>
                <a:gd name="T18" fmla="*/ 96 w 436"/>
                <a:gd name="T19" fmla="*/ 107 h 588"/>
                <a:gd name="T20" fmla="*/ 101 w 436"/>
                <a:gd name="T21" fmla="*/ 94 h 588"/>
                <a:gd name="T22" fmla="*/ 106 w 436"/>
                <a:gd name="T23" fmla="*/ 79 h 588"/>
                <a:gd name="T24" fmla="*/ 108 w 436"/>
                <a:gd name="T25" fmla="*/ 65 h 588"/>
                <a:gd name="T26" fmla="*/ 109 w 436"/>
                <a:gd name="T27" fmla="*/ 52 h 588"/>
                <a:gd name="T28" fmla="*/ 108 w 436"/>
                <a:gd name="T29" fmla="*/ 40 h 588"/>
                <a:gd name="T30" fmla="*/ 104 w 436"/>
                <a:gd name="T31" fmla="*/ 28 h 588"/>
                <a:gd name="T32" fmla="*/ 103 w 436"/>
                <a:gd name="T33" fmla="*/ 23 h 588"/>
                <a:gd name="T34" fmla="*/ 100 w 436"/>
                <a:gd name="T35" fmla="*/ 19 h 588"/>
                <a:gd name="T36" fmla="*/ 92 w 436"/>
                <a:gd name="T37" fmla="*/ 11 h 588"/>
                <a:gd name="T38" fmla="*/ 87 w 436"/>
                <a:gd name="T39" fmla="*/ 7 h 588"/>
                <a:gd name="T40" fmla="*/ 82 w 436"/>
                <a:gd name="T41" fmla="*/ 5 h 588"/>
                <a:gd name="T42" fmla="*/ 76 w 436"/>
                <a:gd name="T43" fmla="*/ 2 h 588"/>
                <a:gd name="T44" fmla="*/ 70 w 436"/>
                <a:gd name="T45" fmla="*/ 1 h 588"/>
                <a:gd name="T46" fmla="*/ 65 w 436"/>
                <a:gd name="T47" fmla="*/ 0 h 588"/>
                <a:gd name="T48" fmla="*/ 54 w 436"/>
                <a:gd name="T49" fmla="*/ 1 h 588"/>
                <a:gd name="T50" fmla="*/ 49 w 436"/>
                <a:gd name="T51" fmla="*/ 2 h 588"/>
                <a:gd name="T52" fmla="*/ 41 w 436"/>
                <a:gd name="T53" fmla="*/ 6 h 588"/>
                <a:gd name="T54" fmla="*/ 36 w 436"/>
                <a:gd name="T55" fmla="*/ 9 h 588"/>
                <a:gd name="T56" fmla="*/ 29 w 436"/>
                <a:gd name="T57" fmla="*/ 16 h 588"/>
                <a:gd name="T58" fmla="*/ 21 w 436"/>
                <a:gd name="T59" fmla="*/ 26 h 588"/>
                <a:gd name="T60" fmla="*/ 14 w 436"/>
                <a:gd name="T61" fmla="*/ 38 h 588"/>
                <a:gd name="T62" fmla="*/ 8 w 436"/>
                <a:gd name="T63" fmla="*/ 52 h 588"/>
                <a:gd name="T64" fmla="*/ 3 w 436"/>
                <a:gd name="T65" fmla="*/ 68 h 588"/>
                <a:gd name="T66" fmla="*/ 0 w 436"/>
                <a:gd name="T67" fmla="*/ 83 h 588"/>
                <a:gd name="T68" fmla="*/ 0 w 436"/>
                <a:gd name="T69" fmla="*/ 97 h 588"/>
                <a:gd name="T70" fmla="*/ 1 w 436"/>
                <a:gd name="T71" fmla="*/ 110 h 588"/>
                <a:gd name="T72" fmla="*/ 5 w 436"/>
                <a:gd name="T73" fmla="*/ 122 h 588"/>
                <a:gd name="T74" fmla="*/ 9 w 436"/>
                <a:gd name="T75" fmla="*/ 132 h 588"/>
                <a:gd name="T76" fmla="*/ 14 w 436"/>
                <a:gd name="T77" fmla="*/ 138 h 588"/>
                <a:gd name="T78" fmla="*/ 20 w 436"/>
                <a:gd name="T79" fmla="*/ 142 h 588"/>
                <a:gd name="T80" fmla="*/ 36 w 436"/>
                <a:gd name="T81" fmla="*/ 145 h 5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36" h="588">
                  <a:moveTo>
                    <a:pt x="142" y="581"/>
                  </a:moveTo>
                  <a:lnTo>
                    <a:pt x="152" y="585"/>
                  </a:lnTo>
                  <a:lnTo>
                    <a:pt x="167" y="588"/>
                  </a:lnTo>
                  <a:lnTo>
                    <a:pt x="176" y="588"/>
                  </a:lnTo>
                  <a:lnTo>
                    <a:pt x="186" y="588"/>
                  </a:lnTo>
                  <a:lnTo>
                    <a:pt x="201" y="588"/>
                  </a:lnTo>
                  <a:lnTo>
                    <a:pt x="211" y="585"/>
                  </a:lnTo>
                  <a:lnTo>
                    <a:pt x="231" y="581"/>
                  </a:lnTo>
                  <a:lnTo>
                    <a:pt x="245" y="579"/>
                  </a:lnTo>
                  <a:lnTo>
                    <a:pt x="255" y="573"/>
                  </a:lnTo>
                  <a:lnTo>
                    <a:pt x="265" y="570"/>
                  </a:lnTo>
                  <a:lnTo>
                    <a:pt x="285" y="556"/>
                  </a:lnTo>
                  <a:lnTo>
                    <a:pt x="290" y="549"/>
                  </a:lnTo>
                  <a:lnTo>
                    <a:pt x="300" y="543"/>
                  </a:lnTo>
                  <a:lnTo>
                    <a:pt x="309" y="535"/>
                  </a:lnTo>
                  <a:lnTo>
                    <a:pt x="329" y="514"/>
                  </a:lnTo>
                  <a:lnTo>
                    <a:pt x="344" y="496"/>
                  </a:lnTo>
                  <a:lnTo>
                    <a:pt x="359" y="475"/>
                  </a:lnTo>
                  <a:lnTo>
                    <a:pt x="369" y="452"/>
                  </a:lnTo>
                  <a:lnTo>
                    <a:pt x="383" y="429"/>
                  </a:lnTo>
                  <a:lnTo>
                    <a:pt x="393" y="405"/>
                  </a:lnTo>
                  <a:lnTo>
                    <a:pt x="402" y="376"/>
                  </a:lnTo>
                  <a:lnTo>
                    <a:pt x="412" y="346"/>
                  </a:lnTo>
                  <a:lnTo>
                    <a:pt x="422" y="316"/>
                  </a:lnTo>
                  <a:lnTo>
                    <a:pt x="427" y="289"/>
                  </a:lnTo>
                  <a:lnTo>
                    <a:pt x="431" y="260"/>
                  </a:lnTo>
                  <a:lnTo>
                    <a:pt x="431" y="234"/>
                  </a:lnTo>
                  <a:lnTo>
                    <a:pt x="436" y="207"/>
                  </a:lnTo>
                  <a:lnTo>
                    <a:pt x="431" y="183"/>
                  </a:lnTo>
                  <a:lnTo>
                    <a:pt x="431" y="160"/>
                  </a:lnTo>
                  <a:lnTo>
                    <a:pt x="427" y="137"/>
                  </a:lnTo>
                  <a:lnTo>
                    <a:pt x="417" y="112"/>
                  </a:lnTo>
                  <a:lnTo>
                    <a:pt x="417" y="103"/>
                  </a:lnTo>
                  <a:lnTo>
                    <a:pt x="412" y="92"/>
                  </a:lnTo>
                  <a:lnTo>
                    <a:pt x="402" y="82"/>
                  </a:lnTo>
                  <a:lnTo>
                    <a:pt x="398" y="74"/>
                  </a:lnTo>
                  <a:lnTo>
                    <a:pt x="383" y="56"/>
                  </a:lnTo>
                  <a:lnTo>
                    <a:pt x="369" y="42"/>
                  </a:lnTo>
                  <a:lnTo>
                    <a:pt x="359" y="36"/>
                  </a:lnTo>
                  <a:lnTo>
                    <a:pt x="349" y="29"/>
                  </a:lnTo>
                  <a:lnTo>
                    <a:pt x="339" y="23"/>
                  </a:lnTo>
                  <a:lnTo>
                    <a:pt x="329" y="18"/>
                  </a:lnTo>
                  <a:lnTo>
                    <a:pt x="319" y="12"/>
                  </a:lnTo>
                  <a:lnTo>
                    <a:pt x="305" y="8"/>
                  </a:lnTo>
                  <a:lnTo>
                    <a:pt x="295" y="6"/>
                  </a:lnTo>
                  <a:lnTo>
                    <a:pt x="280" y="4"/>
                  </a:lnTo>
                  <a:lnTo>
                    <a:pt x="270" y="0"/>
                  </a:lnTo>
                  <a:lnTo>
                    <a:pt x="260" y="0"/>
                  </a:lnTo>
                  <a:lnTo>
                    <a:pt x="236" y="0"/>
                  </a:lnTo>
                  <a:lnTo>
                    <a:pt x="216" y="4"/>
                  </a:lnTo>
                  <a:lnTo>
                    <a:pt x="206" y="6"/>
                  </a:lnTo>
                  <a:lnTo>
                    <a:pt x="196" y="8"/>
                  </a:lnTo>
                  <a:lnTo>
                    <a:pt x="176" y="15"/>
                  </a:lnTo>
                  <a:lnTo>
                    <a:pt x="162" y="23"/>
                  </a:lnTo>
                  <a:lnTo>
                    <a:pt x="152" y="29"/>
                  </a:lnTo>
                  <a:lnTo>
                    <a:pt x="142" y="36"/>
                  </a:lnTo>
                  <a:lnTo>
                    <a:pt x="137" y="44"/>
                  </a:lnTo>
                  <a:lnTo>
                    <a:pt x="117" y="63"/>
                  </a:lnTo>
                  <a:lnTo>
                    <a:pt x="97" y="82"/>
                  </a:lnTo>
                  <a:lnTo>
                    <a:pt x="83" y="103"/>
                  </a:lnTo>
                  <a:lnTo>
                    <a:pt x="69" y="127"/>
                  </a:lnTo>
                  <a:lnTo>
                    <a:pt x="54" y="151"/>
                  </a:lnTo>
                  <a:lnTo>
                    <a:pt x="45" y="181"/>
                  </a:lnTo>
                  <a:lnTo>
                    <a:pt x="30" y="209"/>
                  </a:lnTo>
                  <a:lnTo>
                    <a:pt x="20" y="239"/>
                  </a:lnTo>
                  <a:lnTo>
                    <a:pt x="10" y="272"/>
                  </a:lnTo>
                  <a:lnTo>
                    <a:pt x="5" y="302"/>
                  </a:lnTo>
                  <a:lnTo>
                    <a:pt x="0" y="331"/>
                  </a:lnTo>
                  <a:lnTo>
                    <a:pt x="0" y="361"/>
                  </a:lnTo>
                  <a:lnTo>
                    <a:pt x="0" y="387"/>
                  </a:lnTo>
                  <a:lnTo>
                    <a:pt x="0" y="414"/>
                  </a:lnTo>
                  <a:lnTo>
                    <a:pt x="5" y="440"/>
                  </a:lnTo>
                  <a:lnTo>
                    <a:pt x="10" y="464"/>
                  </a:lnTo>
                  <a:lnTo>
                    <a:pt x="20" y="488"/>
                  </a:lnTo>
                  <a:lnTo>
                    <a:pt x="30" y="509"/>
                  </a:lnTo>
                  <a:lnTo>
                    <a:pt x="35" y="526"/>
                  </a:lnTo>
                  <a:lnTo>
                    <a:pt x="45" y="541"/>
                  </a:lnTo>
                  <a:lnTo>
                    <a:pt x="54" y="553"/>
                  </a:lnTo>
                  <a:lnTo>
                    <a:pt x="69" y="562"/>
                  </a:lnTo>
                  <a:lnTo>
                    <a:pt x="79" y="567"/>
                  </a:lnTo>
                  <a:lnTo>
                    <a:pt x="88" y="573"/>
                  </a:lnTo>
                  <a:lnTo>
                    <a:pt x="142" y="581"/>
                  </a:lnTo>
                  <a:close/>
                </a:path>
              </a:pathLst>
            </a:custGeom>
            <a:solidFill>
              <a:srgbClr val="FFFFFF"/>
            </a:solidFill>
            <a:ln w="14288">
              <a:solidFill>
                <a:schemeClr val="tx2"/>
              </a:solidFill>
              <a:prstDash val="solid"/>
              <a:round/>
              <a:headEnd/>
              <a:tailEnd/>
            </a:ln>
          </p:spPr>
          <p:txBody>
            <a:bodyPr/>
            <a:lstStyle/>
            <a:p>
              <a:endParaRPr lang="en-GB"/>
            </a:p>
          </p:txBody>
        </p:sp>
        <p:sp>
          <p:nvSpPr>
            <p:cNvPr id="3091" name="Freeform 19">
              <a:extLst>
                <a:ext uri="{FF2B5EF4-FFF2-40B4-BE49-F238E27FC236}">
                  <a16:creationId xmlns:a16="http://schemas.microsoft.com/office/drawing/2014/main" id="{C4453B16-11B5-42CC-BF4A-1C62FA9188F4}"/>
                </a:ext>
              </a:extLst>
            </p:cNvPr>
            <p:cNvSpPr>
              <a:spLocks/>
            </p:cNvSpPr>
            <p:nvPr/>
          </p:nvSpPr>
          <p:spPr bwMode="auto">
            <a:xfrm>
              <a:off x="1360" y="1275"/>
              <a:ext cx="168" cy="210"/>
            </a:xfrm>
            <a:custGeom>
              <a:avLst/>
              <a:gdLst>
                <a:gd name="T0" fmla="*/ 157 w 673"/>
                <a:gd name="T1" fmla="*/ 23 h 839"/>
                <a:gd name="T2" fmla="*/ 163 w 673"/>
                <a:gd name="T3" fmla="*/ 33 h 839"/>
                <a:gd name="T4" fmla="*/ 166 w 673"/>
                <a:gd name="T5" fmla="*/ 42 h 839"/>
                <a:gd name="T6" fmla="*/ 168 w 673"/>
                <a:gd name="T7" fmla="*/ 65 h 839"/>
                <a:gd name="T8" fmla="*/ 166 w 673"/>
                <a:gd name="T9" fmla="*/ 83 h 839"/>
                <a:gd name="T10" fmla="*/ 154 w 673"/>
                <a:gd name="T11" fmla="*/ 115 h 839"/>
                <a:gd name="T12" fmla="*/ 143 w 673"/>
                <a:gd name="T13" fmla="*/ 138 h 839"/>
                <a:gd name="T14" fmla="*/ 132 w 673"/>
                <a:gd name="T15" fmla="*/ 157 h 839"/>
                <a:gd name="T16" fmla="*/ 122 w 673"/>
                <a:gd name="T17" fmla="*/ 170 h 839"/>
                <a:gd name="T18" fmla="*/ 109 w 673"/>
                <a:gd name="T19" fmla="*/ 184 h 839"/>
                <a:gd name="T20" fmla="*/ 99 w 673"/>
                <a:gd name="T21" fmla="*/ 194 h 839"/>
                <a:gd name="T22" fmla="*/ 85 w 673"/>
                <a:gd name="T23" fmla="*/ 203 h 839"/>
                <a:gd name="T24" fmla="*/ 73 w 673"/>
                <a:gd name="T25" fmla="*/ 207 h 839"/>
                <a:gd name="T26" fmla="*/ 59 w 673"/>
                <a:gd name="T27" fmla="*/ 210 h 839"/>
                <a:gd name="T28" fmla="*/ 43 w 673"/>
                <a:gd name="T29" fmla="*/ 208 h 839"/>
                <a:gd name="T30" fmla="*/ 30 w 673"/>
                <a:gd name="T31" fmla="*/ 203 h 839"/>
                <a:gd name="T32" fmla="*/ 18 w 673"/>
                <a:gd name="T33" fmla="*/ 195 h 839"/>
                <a:gd name="T34" fmla="*/ 8 w 673"/>
                <a:gd name="T35" fmla="*/ 183 h 839"/>
                <a:gd name="T36" fmla="*/ 2 w 673"/>
                <a:gd name="T37" fmla="*/ 169 h 839"/>
                <a:gd name="T38" fmla="*/ 0 w 673"/>
                <a:gd name="T39" fmla="*/ 151 h 839"/>
                <a:gd name="T40" fmla="*/ 1 w 673"/>
                <a:gd name="T41" fmla="*/ 131 h 839"/>
                <a:gd name="T42" fmla="*/ 6 w 673"/>
                <a:gd name="T43" fmla="*/ 108 h 839"/>
                <a:gd name="T44" fmla="*/ 15 w 673"/>
                <a:gd name="T45" fmla="*/ 86 h 839"/>
                <a:gd name="T46" fmla="*/ 27 w 673"/>
                <a:gd name="T47" fmla="*/ 61 h 839"/>
                <a:gd name="T48" fmla="*/ 43 w 673"/>
                <a:gd name="T49" fmla="*/ 38 h 839"/>
                <a:gd name="T50" fmla="*/ 60 w 673"/>
                <a:gd name="T51" fmla="*/ 20 h 839"/>
                <a:gd name="T52" fmla="*/ 78 w 673"/>
                <a:gd name="T53" fmla="*/ 7 h 839"/>
                <a:gd name="T54" fmla="*/ 96 w 673"/>
                <a:gd name="T55" fmla="*/ 1 h 839"/>
                <a:gd name="T56" fmla="*/ 111 w 673"/>
                <a:gd name="T57" fmla="*/ 1 h 839"/>
                <a:gd name="T58" fmla="*/ 85 w 673"/>
                <a:gd name="T59" fmla="*/ 40 h 839"/>
                <a:gd name="T60" fmla="*/ 73 w 673"/>
                <a:gd name="T61" fmla="*/ 42 h 839"/>
                <a:gd name="T62" fmla="*/ 60 w 673"/>
                <a:gd name="T63" fmla="*/ 50 h 839"/>
                <a:gd name="T64" fmla="*/ 50 w 673"/>
                <a:gd name="T65" fmla="*/ 61 h 839"/>
                <a:gd name="T66" fmla="*/ 41 w 673"/>
                <a:gd name="T67" fmla="*/ 74 h 839"/>
                <a:gd name="T68" fmla="*/ 32 w 673"/>
                <a:gd name="T69" fmla="*/ 93 h 839"/>
                <a:gd name="T70" fmla="*/ 26 w 673"/>
                <a:gd name="T71" fmla="*/ 120 h 839"/>
                <a:gd name="T72" fmla="*/ 27 w 673"/>
                <a:gd name="T73" fmla="*/ 138 h 839"/>
                <a:gd name="T74" fmla="*/ 30 w 673"/>
                <a:gd name="T75" fmla="*/ 149 h 839"/>
                <a:gd name="T76" fmla="*/ 39 w 673"/>
                <a:gd name="T77" fmla="*/ 159 h 839"/>
                <a:gd name="T78" fmla="*/ 46 w 673"/>
                <a:gd name="T79" fmla="*/ 163 h 839"/>
                <a:gd name="T80" fmla="*/ 55 w 673"/>
                <a:gd name="T81" fmla="*/ 168 h 839"/>
                <a:gd name="T82" fmla="*/ 70 w 673"/>
                <a:gd name="T83" fmla="*/ 172 h 839"/>
                <a:gd name="T84" fmla="*/ 81 w 673"/>
                <a:gd name="T85" fmla="*/ 171 h 839"/>
                <a:gd name="T86" fmla="*/ 91 w 673"/>
                <a:gd name="T87" fmla="*/ 167 h 839"/>
                <a:gd name="T88" fmla="*/ 105 w 673"/>
                <a:gd name="T89" fmla="*/ 158 h 839"/>
                <a:gd name="T90" fmla="*/ 118 w 673"/>
                <a:gd name="T91" fmla="*/ 143 h 839"/>
                <a:gd name="T92" fmla="*/ 129 w 673"/>
                <a:gd name="T93" fmla="*/ 125 h 839"/>
                <a:gd name="T94" fmla="*/ 138 w 673"/>
                <a:gd name="T95" fmla="*/ 104 h 839"/>
                <a:gd name="T96" fmla="*/ 141 w 673"/>
                <a:gd name="T97" fmla="*/ 89 h 839"/>
                <a:gd name="T98" fmla="*/ 142 w 673"/>
                <a:gd name="T99" fmla="*/ 77 h 839"/>
                <a:gd name="T100" fmla="*/ 141 w 673"/>
                <a:gd name="T101" fmla="*/ 68 h 839"/>
                <a:gd name="T102" fmla="*/ 137 w 673"/>
                <a:gd name="T103" fmla="*/ 61 h 839"/>
                <a:gd name="T104" fmla="*/ 134 w 673"/>
                <a:gd name="T105" fmla="*/ 58 h 839"/>
                <a:gd name="T106" fmla="*/ 131 w 673"/>
                <a:gd name="T107" fmla="*/ 56 h 839"/>
                <a:gd name="T108" fmla="*/ 131 w 673"/>
                <a:gd name="T109" fmla="*/ 56 h 83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73" h="839">
                  <a:moveTo>
                    <a:pt x="525" y="222"/>
                  </a:moveTo>
                  <a:lnTo>
                    <a:pt x="618" y="84"/>
                  </a:lnTo>
                  <a:lnTo>
                    <a:pt x="628" y="92"/>
                  </a:lnTo>
                  <a:lnTo>
                    <a:pt x="633" y="101"/>
                  </a:lnTo>
                  <a:lnTo>
                    <a:pt x="648" y="122"/>
                  </a:lnTo>
                  <a:lnTo>
                    <a:pt x="653" y="133"/>
                  </a:lnTo>
                  <a:lnTo>
                    <a:pt x="658" y="143"/>
                  </a:lnTo>
                  <a:lnTo>
                    <a:pt x="663" y="154"/>
                  </a:lnTo>
                  <a:lnTo>
                    <a:pt x="663" y="166"/>
                  </a:lnTo>
                  <a:lnTo>
                    <a:pt x="668" y="190"/>
                  </a:lnTo>
                  <a:lnTo>
                    <a:pt x="673" y="216"/>
                  </a:lnTo>
                  <a:lnTo>
                    <a:pt x="673" y="258"/>
                  </a:lnTo>
                  <a:lnTo>
                    <a:pt x="673" y="272"/>
                  </a:lnTo>
                  <a:lnTo>
                    <a:pt x="668" y="302"/>
                  </a:lnTo>
                  <a:lnTo>
                    <a:pt x="663" y="332"/>
                  </a:lnTo>
                  <a:lnTo>
                    <a:pt x="653" y="364"/>
                  </a:lnTo>
                  <a:lnTo>
                    <a:pt x="648" y="397"/>
                  </a:lnTo>
                  <a:lnTo>
                    <a:pt x="618" y="461"/>
                  </a:lnTo>
                  <a:lnTo>
                    <a:pt x="604" y="494"/>
                  </a:lnTo>
                  <a:lnTo>
                    <a:pt x="589" y="526"/>
                  </a:lnTo>
                  <a:lnTo>
                    <a:pt x="574" y="550"/>
                  </a:lnTo>
                  <a:lnTo>
                    <a:pt x="554" y="588"/>
                  </a:lnTo>
                  <a:lnTo>
                    <a:pt x="540" y="609"/>
                  </a:lnTo>
                  <a:lnTo>
                    <a:pt x="530" y="627"/>
                  </a:lnTo>
                  <a:lnTo>
                    <a:pt x="515" y="644"/>
                  </a:lnTo>
                  <a:lnTo>
                    <a:pt x="500" y="662"/>
                  </a:lnTo>
                  <a:lnTo>
                    <a:pt x="490" y="680"/>
                  </a:lnTo>
                  <a:lnTo>
                    <a:pt x="475" y="695"/>
                  </a:lnTo>
                  <a:lnTo>
                    <a:pt x="451" y="725"/>
                  </a:lnTo>
                  <a:lnTo>
                    <a:pt x="437" y="736"/>
                  </a:lnTo>
                  <a:lnTo>
                    <a:pt x="422" y="750"/>
                  </a:lnTo>
                  <a:lnTo>
                    <a:pt x="413" y="763"/>
                  </a:lnTo>
                  <a:lnTo>
                    <a:pt x="398" y="774"/>
                  </a:lnTo>
                  <a:lnTo>
                    <a:pt x="383" y="784"/>
                  </a:lnTo>
                  <a:lnTo>
                    <a:pt x="368" y="795"/>
                  </a:lnTo>
                  <a:lnTo>
                    <a:pt x="339" y="813"/>
                  </a:lnTo>
                  <a:lnTo>
                    <a:pt x="324" y="818"/>
                  </a:lnTo>
                  <a:lnTo>
                    <a:pt x="309" y="824"/>
                  </a:lnTo>
                  <a:lnTo>
                    <a:pt x="294" y="828"/>
                  </a:lnTo>
                  <a:lnTo>
                    <a:pt x="280" y="833"/>
                  </a:lnTo>
                  <a:lnTo>
                    <a:pt x="265" y="837"/>
                  </a:lnTo>
                  <a:lnTo>
                    <a:pt x="235" y="839"/>
                  </a:lnTo>
                  <a:lnTo>
                    <a:pt x="201" y="837"/>
                  </a:lnTo>
                  <a:lnTo>
                    <a:pt x="186" y="833"/>
                  </a:lnTo>
                  <a:lnTo>
                    <a:pt x="171" y="831"/>
                  </a:lnTo>
                  <a:lnTo>
                    <a:pt x="156" y="828"/>
                  </a:lnTo>
                  <a:lnTo>
                    <a:pt x="142" y="822"/>
                  </a:lnTo>
                  <a:lnTo>
                    <a:pt x="122" y="813"/>
                  </a:lnTo>
                  <a:lnTo>
                    <a:pt x="103" y="801"/>
                  </a:lnTo>
                  <a:lnTo>
                    <a:pt x="89" y="792"/>
                  </a:lnTo>
                  <a:lnTo>
                    <a:pt x="74" y="780"/>
                  </a:lnTo>
                  <a:lnTo>
                    <a:pt x="59" y="765"/>
                  </a:lnTo>
                  <a:lnTo>
                    <a:pt x="44" y="750"/>
                  </a:lnTo>
                  <a:lnTo>
                    <a:pt x="34" y="733"/>
                  </a:lnTo>
                  <a:lnTo>
                    <a:pt x="24" y="716"/>
                  </a:lnTo>
                  <a:lnTo>
                    <a:pt x="15" y="695"/>
                  </a:lnTo>
                  <a:lnTo>
                    <a:pt x="10" y="674"/>
                  </a:lnTo>
                  <a:lnTo>
                    <a:pt x="5" y="653"/>
                  </a:lnTo>
                  <a:lnTo>
                    <a:pt x="0" y="630"/>
                  </a:lnTo>
                  <a:lnTo>
                    <a:pt x="0" y="603"/>
                  </a:lnTo>
                  <a:lnTo>
                    <a:pt x="0" y="577"/>
                  </a:lnTo>
                  <a:lnTo>
                    <a:pt x="0" y="550"/>
                  </a:lnTo>
                  <a:lnTo>
                    <a:pt x="5" y="524"/>
                  </a:lnTo>
                  <a:lnTo>
                    <a:pt x="10" y="490"/>
                  </a:lnTo>
                  <a:lnTo>
                    <a:pt x="15" y="465"/>
                  </a:lnTo>
                  <a:lnTo>
                    <a:pt x="24" y="431"/>
                  </a:lnTo>
                  <a:lnTo>
                    <a:pt x="34" y="402"/>
                  </a:lnTo>
                  <a:lnTo>
                    <a:pt x="44" y="372"/>
                  </a:lnTo>
                  <a:lnTo>
                    <a:pt x="59" y="344"/>
                  </a:lnTo>
                  <a:lnTo>
                    <a:pt x="74" y="314"/>
                  </a:lnTo>
                  <a:lnTo>
                    <a:pt x="89" y="285"/>
                  </a:lnTo>
                  <a:lnTo>
                    <a:pt x="108" y="245"/>
                  </a:lnTo>
                  <a:lnTo>
                    <a:pt x="127" y="213"/>
                  </a:lnTo>
                  <a:lnTo>
                    <a:pt x="151" y="177"/>
                  </a:lnTo>
                  <a:lnTo>
                    <a:pt x="171" y="152"/>
                  </a:lnTo>
                  <a:lnTo>
                    <a:pt x="196" y="125"/>
                  </a:lnTo>
                  <a:lnTo>
                    <a:pt x="220" y="101"/>
                  </a:lnTo>
                  <a:lnTo>
                    <a:pt x="240" y="78"/>
                  </a:lnTo>
                  <a:lnTo>
                    <a:pt x="265" y="59"/>
                  </a:lnTo>
                  <a:lnTo>
                    <a:pt x="289" y="42"/>
                  </a:lnTo>
                  <a:lnTo>
                    <a:pt x="314" y="27"/>
                  </a:lnTo>
                  <a:lnTo>
                    <a:pt x="334" y="19"/>
                  </a:lnTo>
                  <a:lnTo>
                    <a:pt x="358" y="10"/>
                  </a:lnTo>
                  <a:lnTo>
                    <a:pt x="383" y="4"/>
                  </a:lnTo>
                  <a:lnTo>
                    <a:pt x="403" y="0"/>
                  </a:lnTo>
                  <a:lnTo>
                    <a:pt x="422" y="0"/>
                  </a:lnTo>
                  <a:lnTo>
                    <a:pt x="446" y="4"/>
                  </a:lnTo>
                  <a:lnTo>
                    <a:pt x="363" y="154"/>
                  </a:lnTo>
                  <a:lnTo>
                    <a:pt x="353" y="154"/>
                  </a:lnTo>
                  <a:lnTo>
                    <a:pt x="339" y="158"/>
                  </a:lnTo>
                  <a:lnTo>
                    <a:pt x="324" y="158"/>
                  </a:lnTo>
                  <a:lnTo>
                    <a:pt x="309" y="160"/>
                  </a:lnTo>
                  <a:lnTo>
                    <a:pt x="294" y="166"/>
                  </a:lnTo>
                  <a:lnTo>
                    <a:pt x="265" y="181"/>
                  </a:lnTo>
                  <a:lnTo>
                    <a:pt x="255" y="192"/>
                  </a:lnTo>
                  <a:lnTo>
                    <a:pt x="240" y="201"/>
                  </a:lnTo>
                  <a:lnTo>
                    <a:pt x="225" y="216"/>
                  </a:lnTo>
                  <a:lnTo>
                    <a:pt x="215" y="228"/>
                  </a:lnTo>
                  <a:lnTo>
                    <a:pt x="201" y="243"/>
                  </a:lnTo>
                  <a:lnTo>
                    <a:pt x="191" y="260"/>
                  </a:lnTo>
                  <a:lnTo>
                    <a:pt x="176" y="279"/>
                  </a:lnTo>
                  <a:lnTo>
                    <a:pt x="166" y="296"/>
                  </a:lnTo>
                  <a:lnTo>
                    <a:pt x="156" y="314"/>
                  </a:lnTo>
                  <a:lnTo>
                    <a:pt x="142" y="344"/>
                  </a:lnTo>
                  <a:lnTo>
                    <a:pt x="127" y="372"/>
                  </a:lnTo>
                  <a:lnTo>
                    <a:pt x="113" y="429"/>
                  </a:lnTo>
                  <a:lnTo>
                    <a:pt x="108" y="456"/>
                  </a:lnTo>
                  <a:lnTo>
                    <a:pt x="103" y="479"/>
                  </a:lnTo>
                  <a:lnTo>
                    <a:pt x="103" y="505"/>
                  </a:lnTo>
                  <a:lnTo>
                    <a:pt x="103" y="530"/>
                  </a:lnTo>
                  <a:lnTo>
                    <a:pt x="108" y="553"/>
                  </a:lnTo>
                  <a:lnTo>
                    <a:pt x="108" y="562"/>
                  </a:lnTo>
                  <a:lnTo>
                    <a:pt x="113" y="573"/>
                  </a:lnTo>
                  <a:lnTo>
                    <a:pt x="122" y="594"/>
                  </a:lnTo>
                  <a:lnTo>
                    <a:pt x="132" y="612"/>
                  </a:lnTo>
                  <a:lnTo>
                    <a:pt x="137" y="617"/>
                  </a:lnTo>
                  <a:lnTo>
                    <a:pt x="156" y="636"/>
                  </a:lnTo>
                  <a:lnTo>
                    <a:pt x="166" y="642"/>
                  </a:lnTo>
                  <a:lnTo>
                    <a:pt x="171" y="647"/>
                  </a:lnTo>
                  <a:lnTo>
                    <a:pt x="186" y="653"/>
                  </a:lnTo>
                  <a:lnTo>
                    <a:pt x="196" y="659"/>
                  </a:lnTo>
                  <a:lnTo>
                    <a:pt x="206" y="665"/>
                  </a:lnTo>
                  <a:lnTo>
                    <a:pt x="220" y="672"/>
                  </a:lnTo>
                  <a:lnTo>
                    <a:pt x="245" y="677"/>
                  </a:lnTo>
                  <a:lnTo>
                    <a:pt x="255" y="680"/>
                  </a:lnTo>
                  <a:lnTo>
                    <a:pt x="280" y="686"/>
                  </a:lnTo>
                  <a:lnTo>
                    <a:pt x="299" y="686"/>
                  </a:lnTo>
                  <a:lnTo>
                    <a:pt x="314" y="683"/>
                  </a:lnTo>
                  <a:lnTo>
                    <a:pt x="324" y="683"/>
                  </a:lnTo>
                  <a:lnTo>
                    <a:pt x="334" y="680"/>
                  </a:lnTo>
                  <a:lnTo>
                    <a:pt x="353" y="674"/>
                  </a:lnTo>
                  <a:lnTo>
                    <a:pt x="363" y="668"/>
                  </a:lnTo>
                  <a:lnTo>
                    <a:pt x="383" y="659"/>
                  </a:lnTo>
                  <a:lnTo>
                    <a:pt x="403" y="644"/>
                  </a:lnTo>
                  <a:lnTo>
                    <a:pt x="422" y="630"/>
                  </a:lnTo>
                  <a:lnTo>
                    <a:pt x="437" y="612"/>
                  </a:lnTo>
                  <a:lnTo>
                    <a:pt x="456" y="594"/>
                  </a:lnTo>
                  <a:lnTo>
                    <a:pt x="471" y="573"/>
                  </a:lnTo>
                  <a:lnTo>
                    <a:pt x="485" y="550"/>
                  </a:lnTo>
                  <a:lnTo>
                    <a:pt x="500" y="526"/>
                  </a:lnTo>
                  <a:lnTo>
                    <a:pt x="515" y="500"/>
                  </a:lnTo>
                  <a:lnTo>
                    <a:pt x="530" y="479"/>
                  </a:lnTo>
                  <a:lnTo>
                    <a:pt x="540" y="456"/>
                  </a:lnTo>
                  <a:lnTo>
                    <a:pt x="554" y="417"/>
                  </a:lnTo>
                  <a:lnTo>
                    <a:pt x="559" y="397"/>
                  </a:lnTo>
                  <a:lnTo>
                    <a:pt x="564" y="378"/>
                  </a:lnTo>
                  <a:lnTo>
                    <a:pt x="564" y="357"/>
                  </a:lnTo>
                  <a:lnTo>
                    <a:pt x="569" y="340"/>
                  </a:lnTo>
                  <a:lnTo>
                    <a:pt x="569" y="323"/>
                  </a:lnTo>
                  <a:lnTo>
                    <a:pt x="569" y="308"/>
                  </a:lnTo>
                  <a:lnTo>
                    <a:pt x="569" y="293"/>
                  </a:lnTo>
                  <a:lnTo>
                    <a:pt x="564" y="281"/>
                  </a:lnTo>
                  <a:lnTo>
                    <a:pt x="564" y="270"/>
                  </a:lnTo>
                  <a:lnTo>
                    <a:pt x="559" y="258"/>
                  </a:lnTo>
                  <a:lnTo>
                    <a:pt x="554" y="251"/>
                  </a:lnTo>
                  <a:lnTo>
                    <a:pt x="549" y="243"/>
                  </a:lnTo>
                  <a:lnTo>
                    <a:pt x="544" y="240"/>
                  </a:lnTo>
                  <a:lnTo>
                    <a:pt x="540" y="234"/>
                  </a:lnTo>
                  <a:lnTo>
                    <a:pt x="535" y="230"/>
                  </a:lnTo>
                  <a:lnTo>
                    <a:pt x="530" y="226"/>
                  </a:lnTo>
                  <a:lnTo>
                    <a:pt x="525" y="222"/>
                  </a:lnTo>
                  <a:close/>
                </a:path>
              </a:pathLst>
            </a:custGeom>
            <a:solidFill>
              <a:srgbClr val="000000"/>
            </a:solidFill>
            <a:ln w="14288">
              <a:solidFill>
                <a:schemeClr val="tx2"/>
              </a:solidFill>
              <a:prstDash val="solid"/>
              <a:round/>
              <a:headEnd/>
              <a:tailEnd/>
            </a:ln>
          </p:spPr>
          <p:txBody>
            <a:bodyPr/>
            <a:lstStyle/>
            <a:p>
              <a:endParaRPr lang="en-GB"/>
            </a:p>
          </p:txBody>
        </p:sp>
        <p:sp>
          <p:nvSpPr>
            <p:cNvPr id="3092" name="Freeform 20">
              <a:extLst>
                <a:ext uri="{FF2B5EF4-FFF2-40B4-BE49-F238E27FC236}">
                  <a16:creationId xmlns:a16="http://schemas.microsoft.com/office/drawing/2014/main" id="{59A94D30-3B80-4058-818A-057C37AE95A9}"/>
                </a:ext>
              </a:extLst>
            </p:cNvPr>
            <p:cNvSpPr>
              <a:spLocks/>
            </p:cNvSpPr>
            <p:nvPr/>
          </p:nvSpPr>
          <p:spPr bwMode="auto">
            <a:xfrm>
              <a:off x="1416" y="1061"/>
              <a:ext cx="277" cy="231"/>
            </a:xfrm>
            <a:custGeom>
              <a:avLst/>
              <a:gdLst>
                <a:gd name="T0" fmla="*/ 156 w 1106"/>
                <a:gd name="T1" fmla="*/ 231 h 925"/>
                <a:gd name="T2" fmla="*/ 117 w 1106"/>
                <a:gd name="T3" fmla="*/ 206 h 925"/>
                <a:gd name="T4" fmla="*/ 40 w 1106"/>
                <a:gd name="T5" fmla="*/ 159 h 925"/>
                <a:gd name="T6" fmla="*/ 0 w 1106"/>
                <a:gd name="T7" fmla="*/ 134 h 925"/>
                <a:gd name="T8" fmla="*/ 27 w 1106"/>
                <a:gd name="T9" fmla="*/ 97 h 925"/>
                <a:gd name="T10" fmla="*/ 70 w 1106"/>
                <a:gd name="T11" fmla="*/ 125 h 925"/>
                <a:gd name="T12" fmla="*/ 113 w 1106"/>
                <a:gd name="T13" fmla="*/ 154 h 925"/>
                <a:gd name="T14" fmla="*/ 132 w 1106"/>
                <a:gd name="T15" fmla="*/ 43 h 925"/>
                <a:gd name="T16" fmla="*/ 169 w 1106"/>
                <a:gd name="T17" fmla="*/ 0 h 925"/>
                <a:gd name="T18" fmla="*/ 145 w 1106"/>
                <a:gd name="T19" fmla="*/ 104 h 925"/>
                <a:gd name="T20" fmla="*/ 212 w 1106"/>
                <a:gd name="T21" fmla="*/ 89 h 925"/>
                <a:gd name="T22" fmla="*/ 277 w 1106"/>
                <a:gd name="T23" fmla="*/ 78 h 925"/>
                <a:gd name="T24" fmla="*/ 245 w 1106"/>
                <a:gd name="T25" fmla="*/ 113 h 925"/>
                <a:gd name="T26" fmla="*/ 193 w 1106"/>
                <a:gd name="T27" fmla="*/ 123 h 925"/>
                <a:gd name="T28" fmla="*/ 140 w 1106"/>
                <a:gd name="T29" fmla="*/ 135 h 925"/>
                <a:gd name="T30" fmla="*/ 135 w 1106"/>
                <a:gd name="T31" fmla="*/ 169 h 925"/>
                <a:gd name="T32" fmla="*/ 180 w 1106"/>
                <a:gd name="T33" fmla="*/ 198 h 925"/>
                <a:gd name="T34" fmla="*/ 156 w 1106"/>
                <a:gd name="T35" fmla="*/ 231 h 925"/>
                <a:gd name="T36" fmla="*/ 156 w 1106"/>
                <a:gd name="T37" fmla="*/ 231 h 9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06" h="925">
                  <a:moveTo>
                    <a:pt x="624" y="925"/>
                  </a:moveTo>
                  <a:lnTo>
                    <a:pt x="467" y="826"/>
                  </a:lnTo>
                  <a:lnTo>
                    <a:pt x="158" y="636"/>
                  </a:lnTo>
                  <a:lnTo>
                    <a:pt x="0" y="538"/>
                  </a:lnTo>
                  <a:lnTo>
                    <a:pt x="109" y="387"/>
                  </a:lnTo>
                  <a:lnTo>
                    <a:pt x="280" y="502"/>
                  </a:lnTo>
                  <a:lnTo>
                    <a:pt x="453" y="617"/>
                  </a:lnTo>
                  <a:lnTo>
                    <a:pt x="527" y="171"/>
                  </a:lnTo>
                  <a:lnTo>
                    <a:pt x="673" y="0"/>
                  </a:lnTo>
                  <a:lnTo>
                    <a:pt x="580" y="416"/>
                  </a:lnTo>
                  <a:lnTo>
                    <a:pt x="846" y="357"/>
                  </a:lnTo>
                  <a:lnTo>
                    <a:pt x="1106" y="313"/>
                  </a:lnTo>
                  <a:lnTo>
                    <a:pt x="978" y="454"/>
                  </a:lnTo>
                  <a:lnTo>
                    <a:pt x="772" y="494"/>
                  </a:lnTo>
                  <a:lnTo>
                    <a:pt x="560" y="541"/>
                  </a:lnTo>
                  <a:lnTo>
                    <a:pt x="540" y="676"/>
                  </a:lnTo>
                  <a:lnTo>
                    <a:pt x="718" y="794"/>
                  </a:lnTo>
                  <a:lnTo>
                    <a:pt x="624" y="925"/>
                  </a:lnTo>
                  <a:close/>
                </a:path>
              </a:pathLst>
            </a:custGeom>
            <a:solidFill>
              <a:srgbClr val="000000"/>
            </a:solidFill>
            <a:ln w="14288">
              <a:solidFill>
                <a:schemeClr val="tx2"/>
              </a:solidFill>
              <a:prstDash val="solid"/>
              <a:round/>
              <a:headEnd/>
              <a:tailEnd/>
            </a:ln>
          </p:spPr>
          <p:txBody>
            <a:bodyPr/>
            <a:lstStyle/>
            <a:p>
              <a:endParaRPr lang="en-GB"/>
            </a:p>
          </p:txBody>
        </p:sp>
        <p:sp>
          <p:nvSpPr>
            <p:cNvPr id="3093" name="Freeform 21">
              <a:extLst>
                <a:ext uri="{FF2B5EF4-FFF2-40B4-BE49-F238E27FC236}">
                  <a16:creationId xmlns:a16="http://schemas.microsoft.com/office/drawing/2014/main" id="{84D1CF7B-2817-4952-A747-B8CD4D0C23D2}"/>
                </a:ext>
              </a:extLst>
            </p:cNvPr>
            <p:cNvSpPr>
              <a:spLocks/>
            </p:cNvSpPr>
            <p:nvPr/>
          </p:nvSpPr>
          <p:spPr bwMode="auto">
            <a:xfrm>
              <a:off x="1638" y="906"/>
              <a:ext cx="207" cy="190"/>
            </a:xfrm>
            <a:custGeom>
              <a:avLst/>
              <a:gdLst>
                <a:gd name="T0" fmla="*/ 207 w 825"/>
                <a:gd name="T1" fmla="*/ 47 h 759"/>
                <a:gd name="T2" fmla="*/ 206 w 825"/>
                <a:gd name="T3" fmla="*/ 64 h 759"/>
                <a:gd name="T4" fmla="*/ 200 w 825"/>
                <a:gd name="T5" fmla="*/ 82 h 759"/>
                <a:gd name="T6" fmla="*/ 189 w 825"/>
                <a:gd name="T7" fmla="*/ 101 h 759"/>
                <a:gd name="T8" fmla="*/ 172 w 825"/>
                <a:gd name="T9" fmla="*/ 121 h 759"/>
                <a:gd name="T10" fmla="*/ 152 w 825"/>
                <a:gd name="T11" fmla="*/ 141 h 759"/>
                <a:gd name="T12" fmla="*/ 132 w 825"/>
                <a:gd name="T13" fmla="*/ 158 h 759"/>
                <a:gd name="T14" fmla="*/ 118 w 825"/>
                <a:gd name="T15" fmla="*/ 167 h 759"/>
                <a:gd name="T16" fmla="*/ 100 w 825"/>
                <a:gd name="T17" fmla="*/ 178 h 759"/>
                <a:gd name="T18" fmla="*/ 86 w 825"/>
                <a:gd name="T19" fmla="*/ 184 h 759"/>
                <a:gd name="T20" fmla="*/ 69 w 825"/>
                <a:gd name="T21" fmla="*/ 189 h 759"/>
                <a:gd name="T22" fmla="*/ 57 w 825"/>
                <a:gd name="T23" fmla="*/ 190 h 759"/>
                <a:gd name="T24" fmla="*/ 42 w 825"/>
                <a:gd name="T25" fmla="*/ 188 h 759"/>
                <a:gd name="T26" fmla="*/ 31 w 825"/>
                <a:gd name="T27" fmla="*/ 185 h 759"/>
                <a:gd name="T28" fmla="*/ 19 w 825"/>
                <a:gd name="T29" fmla="*/ 176 h 759"/>
                <a:gd name="T30" fmla="*/ 7 w 825"/>
                <a:gd name="T31" fmla="*/ 164 h 759"/>
                <a:gd name="T32" fmla="*/ 3 w 825"/>
                <a:gd name="T33" fmla="*/ 154 h 759"/>
                <a:gd name="T34" fmla="*/ 0 w 825"/>
                <a:gd name="T35" fmla="*/ 143 h 759"/>
                <a:gd name="T36" fmla="*/ 0 w 825"/>
                <a:gd name="T37" fmla="*/ 132 h 759"/>
                <a:gd name="T38" fmla="*/ 3 w 825"/>
                <a:gd name="T39" fmla="*/ 118 h 759"/>
                <a:gd name="T40" fmla="*/ 7 w 825"/>
                <a:gd name="T41" fmla="*/ 104 h 759"/>
                <a:gd name="T42" fmla="*/ 15 w 825"/>
                <a:gd name="T43" fmla="*/ 90 h 759"/>
                <a:gd name="T44" fmla="*/ 27 w 825"/>
                <a:gd name="T45" fmla="*/ 72 h 759"/>
                <a:gd name="T46" fmla="*/ 40 w 825"/>
                <a:gd name="T47" fmla="*/ 58 h 759"/>
                <a:gd name="T48" fmla="*/ 54 w 825"/>
                <a:gd name="T49" fmla="*/ 44 h 759"/>
                <a:gd name="T50" fmla="*/ 69 w 825"/>
                <a:gd name="T51" fmla="*/ 32 h 759"/>
                <a:gd name="T52" fmla="*/ 84 w 825"/>
                <a:gd name="T53" fmla="*/ 22 h 759"/>
                <a:gd name="T54" fmla="*/ 104 w 825"/>
                <a:gd name="T55" fmla="*/ 11 h 759"/>
                <a:gd name="T56" fmla="*/ 123 w 825"/>
                <a:gd name="T57" fmla="*/ 4 h 759"/>
                <a:gd name="T58" fmla="*/ 142 w 825"/>
                <a:gd name="T59" fmla="*/ 0 h 759"/>
                <a:gd name="T60" fmla="*/ 158 w 825"/>
                <a:gd name="T61" fmla="*/ 1 h 759"/>
                <a:gd name="T62" fmla="*/ 169 w 825"/>
                <a:gd name="T63" fmla="*/ 4 h 759"/>
                <a:gd name="T64" fmla="*/ 179 w 825"/>
                <a:gd name="T65" fmla="*/ 10 h 759"/>
                <a:gd name="T66" fmla="*/ 193 w 825"/>
                <a:gd name="T67" fmla="*/ 23 h 759"/>
                <a:gd name="T68" fmla="*/ 53 w 825"/>
                <a:gd name="T69" fmla="*/ 151 h 759"/>
                <a:gd name="T70" fmla="*/ 63 w 825"/>
                <a:gd name="T71" fmla="*/ 155 h 759"/>
                <a:gd name="T72" fmla="*/ 73 w 825"/>
                <a:gd name="T73" fmla="*/ 158 h 759"/>
                <a:gd name="T74" fmla="*/ 90 w 825"/>
                <a:gd name="T75" fmla="*/ 156 h 759"/>
                <a:gd name="T76" fmla="*/ 110 w 825"/>
                <a:gd name="T77" fmla="*/ 148 h 759"/>
                <a:gd name="T78" fmla="*/ 127 w 825"/>
                <a:gd name="T79" fmla="*/ 137 h 759"/>
                <a:gd name="T80" fmla="*/ 148 w 825"/>
                <a:gd name="T81" fmla="*/ 120 h 759"/>
                <a:gd name="T82" fmla="*/ 158 w 825"/>
                <a:gd name="T83" fmla="*/ 108 h 759"/>
                <a:gd name="T84" fmla="*/ 165 w 825"/>
                <a:gd name="T85" fmla="*/ 97 h 759"/>
                <a:gd name="T86" fmla="*/ 170 w 825"/>
                <a:gd name="T87" fmla="*/ 86 h 759"/>
                <a:gd name="T88" fmla="*/ 174 w 825"/>
                <a:gd name="T89" fmla="*/ 78 h 759"/>
                <a:gd name="T90" fmla="*/ 174 w 825"/>
                <a:gd name="T91" fmla="*/ 71 h 759"/>
                <a:gd name="T92" fmla="*/ 172 w 825"/>
                <a:gd name="T93" fmla="*/ 65 h 7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25" h="759">
                  <a:moveTo>
                    <a:pt x="687" y="260"/>
                  </a:moveTo>
                  <a:lnTo>
                    <a:pt x="825" y="165"/>
                  </a:lnTo>
                  <a:lnTo>
                    <a:pt x="825" y="186"/>
                  </a:lnTo>
                  <a:lnTo>
                    <a:pt x="825" y="209"/>
                  </a:lnTo>
                  <a:lnTo>
                    <a:pt x="825" y="230"/>
                  </a:lnTo>
                  <a:lnTo>
                    <a:pt x="821" y="254"/>
                  </a:lnTo>
                  <a:lnTo>
                    <a:pt x="816" y="281"/>
                  </a:lnTo>
                  <a:lnTo>
                    <a:pt x="806" y="304"/>
                  </a:lnTo>
                  <a:lnTo>
                    <a:pt x="796" y="328"/>
                  </a:lnTo>
                  <a:lnTo>
                    <a:pt x="786" y="355"/>
                  </a:lnTo>
                  <a:lnTo>
                    <a:pt x="766" y="378"/>
                  </a:lnTo>
                  <a:lnTo>
                    <a:pt x="752" y="404"/>
                  </a:lnTo>
                  <a:lnTo>
                    <a:pt x="732" y="431"/>
                  </a:lnTo>
                  <a:lnTo>
                    <a:pt x="712" y="455"/>
                  </a:lnTo>
                  <a:lnTo>
                    <a:pt x="687" y="484"/>
                  </a:lnTo>
                  <a:lnTo>
                    <a:pt x="663" y="511"/>
                  </a:lnTo>
                  <a:lnTo>
                    <a:pt x="633" y="537"/>
                  </a:lnTo>
                  <a:lnTo>
                    <a:pt x="605" y="564"/>
                  </a:lnTo>
                  <a:lnTo>
                    <a:pt x="585" y="581"/>
                  </a:lnTo>
                  <a:lnTo>
                    <a:pt x="565" y="596"/>
                  </a:lnTo>
                  <a:lnTo>
                    <a:pt x="526" y="630"/>
                  </a:lnTo>
                  <a:lnTo>
                    <a:pt x="511" y="644"/>
                  </a:lnTo>
                  <a:lnTo>
                    <a:pt x="492" y="655"/>
                  </a:lnTo>
                  <a:lnTo>
                    <a:pt x="472" y="668"/>
                  </a:lnTo>
                  <a:lnTo>
                    <a:pt x="437" y="691"/>
                  </a:lnTo>
                  <a:lnTo>
                    <a:pt x="418" y="700"/>
                  </a:lnTo>
                  <a:lnTo>
                    <a:pt x="398" y="712"/>
                  </a:lnTo>
                  <a:lnTo>
                    <a:pt x="378" y="721"/>
                  </a:lnTo>
                  <a:lnTo>
                    <a:pt x="363" y="727"/>
                  </a:lnTo>
                  <a:lnTo>
                    <a:pt x="344" y="736"/>
                  </a:lnTo>
                  <a:lnTo>
                    <a:pt x="329" y="742"/>
                  </a:lnTo>
                  <a:lnTo>
                    <a:pt x="309" y="747"/>
                  </a:lnTo>
                  <a:lnTo>
                    <a:pt x="276" y="756"/>
                  </a:lnTo>
                  <a:lnTo>
                    <a:pt x="261" y="756"/>
                  </a:lnTo>
                  <a:lnTo>
                    <a:pt x="241" y="759"/>
                  </a:lnTo>
                  <a:lnTo>
                    <a:pt x="227" y="759"/>
                  </a:lnTo>
                  <a:lnTo>
                    <a:pt x="212" y="759"/>
                  </a:lnTo>
                  <a:lnTo>
                    <a:pt x="197" y="759"/>
                  </a:lnTo>
                  <a:lnTo>
                    <a:pt x="167" y="753"/>
                  </a:lnTo>
                  <a:lnTo>
                    <a:pt x="153" y="750"/>
                  </a:lnTo>
                  <a:lnTo>
                    <a:pt x="138" y="744"/>
                  </a:lnTo>
                  <a:lnTo>
                    <a:pt x="123" y="738"/>
                  </a:lnTo>
                  <a:lnTo>
                    <a:pt x="113" y="732"/>
                  </a:lnTo>
                  <a:lnTo>
                    <a:pt x="84" y="715"/>
                  </a:lnTo>
                  <a:lnTo>
                    <a:pt x="74" y="702"/>
                  </a:lnTo>
                  <a:lnTo>
                    <a:pt x="59" y="694"/>
                  </a:lnTo>
                  <a:lnTo>
                    <a:pt x="39" y="668"/>
                  </a:lnTo>
                  <a:lnTo>
                    <a:pt x="29" y="655"/>
                  </a:lnTo>
                  <a:lnTo>
                    <a:pt x="24" y="644"/>
                  </a:lnTo>
                  <a:lnTo>
                    <a:pt x="20" y="630"/>
                  </a:lnTo>
                  <a:lnTo>
                    <a:pt x="10" y="617"/>
                  </a:lnTo>
                  <a:lnTo>
                    <a:pt x="5" y="602"/>
                  </a:lnTo>
                  <a:lnTo>
                    <a:pt x="5" y="588"/>
                  </a:lnTo>
                  <a:lnTo>
                    <a:pt x="0" y="573"/>
                  </a:lnTo>
                  <a:lnTo>
                    <a:pt x="0" y="558"/>
                  </a:lnTo>
                  <a:lnTo>
                    <a:pt x="0" y="541"/>
                  </a:lnTo>
                  <a:lnTo>
                    <a:pt x="0" y="526"/>
                  </a:lnTo>
                  <a:lnTo>
                    <a:pt x="5" y="505"/>
                  </a:lnTo>
                  <a:lnTo>
                    <a:pt x="5" y="488"/>
                  </a:lnTo>
                  <a:lnTo>
                    <a:pt x="10" y="473"/>
                  </a:lnTo>
                  <a:lnTo>
                    <a:pt x="20" y="455"/>
                  </a:lnTo>
                  <a:lnTo>
                    <a:pt x="24" y="434"/>
                  </a:lnTo>
                  <a:lnTo>
                    <a:pt x="29" y="416"/>
                  </a:lnTo>
                  <a:lnTo>
                    <a:pt x="39" y="399"/>
                  </a:lnTo>
                  <a:lnTo>
                    <a:pt x="49" y="378"/>
                  </a:lnTo>
                  <a:lnTo>
                    <a:pt x="59" y="360"/>
                  </a:lnTo>
                  <a:lnTo>
                    <a:pt x="69" y="342"/>
                  </a:lnTo>
                  <a:lnTo>
                    <a:pt x="84" y="322"/>
                  </a:lnTo>
                  <a:lnTo>
                    <a:pt x="108" y="287"/>
                  </a:lnTo>
                  <a:lnTo>
                    <a:pt x="123" y="269"/>
                  </a:lnTo>
                  <a:lnTo>
                    <a:pt x="143" y="248"/>
                  </a:lnTo>
                  <a:lnTo>
                    <a:pt x="158" y="230"/>
                  </a:lnTo>
                  <a:lnTo>
                    <a:pt x="177" y="213"/>
                  </a:lnTo>
                  <a:lnTo>
                    <a:pt x="197" y="195"/>
                  </a:lnTo>
                  <a:lnTo>
                    <a:pt x="217" y="174"/>
                  </a:lnTo>
                  <a:lnTo>
                    <a:pt x="236" y="156"/>
                  </a:lnTo>
                  <a:lnTo>
                    <a:pt x="256" y="142"/>
                  </a:lnTo>
                  <a:lnTo>
                    <a:pt x="276" y="127"/>
                  </a:lnTo>
                  <a:lnTo>
                    <a:pt x="294" y="112"/>
                  </a:lnTo>
                  <a:lnTo>
                    <a:pt x="314" y="97"/>
                  </a:lnTo>
                  <a:lnTo>
                    <a:pt x="334" y="86"/>
                  </a:lnTo>
                  <a:lnTo>
                    <a:pt x="353" y="74"/>
                  </a:lnTo>
                  <a:lnTo>
                    <a:pt x="373" y="62"/>
                  </a:lnTo>
                  <a:lnTo>
                    <a:pt x="413" y="42"/>
                  </a:lnTo>
                  <a:lnTo>
                    <a:pt x="452" y="27"/>
                  </a:lnTo>
                  <a:lnTo>
                    <a:pt x="472" y="21"/>
                  </a:lnTo>
                  <a:lnTo>
                    <a:pt x="492" y="15"/>
                  </a:lnTo>
                  <a:lnTo>
                    <a:pt x="506" y="9"/>
                  </a:lnTo>
                  <a:lnTo>
                    <a:pt x="526" y="6"/>
                  </a:lnTo>
                  <a:lnTo>
                    <a:pt x="565" y="0"/>
                  </a:lnTo>
                  <a:lnTo>
                    <a:pt x="600" y="0"/>
                  </a:lnTo>
                  <a:lnTo>
                    <a:pt x="614" y="0"/>
                  </a:lnTo>
                  <a:lnTo>
                    <a:pt x="628" y="2"/>
                  </a:lnTo>
                  <a:lnTo>
                    <a:pt x="643" y="6"/>
                  </a:lnTo>
                  <a:lnTo>
                    <a:pt x="658" y="9"/>
                  </a:lnTo>
                  <a:lnTo>
                    <a:pt x="673" y="15"/>
                  </a:lnTo>
                  <a:lnTo>
                    <a:pt x="687" y="21"/>
                  </a:lnTo>
                  <a:lnTo>
                    <a:pt x="702" y="29"/>
                  </a:lnTo>
                  <a:lnTo>
                    <a:pt x="712" y="38"/>
                  </a:lnTo>
                  <a:lnTo>
                    <a:pt x="727" y="47"/>
                  </a:lnTo>
                  <a:lnTo>
                    <a:pt x="752" y="68"/>
                  </a:lnTo>
                  <a:lnTo>
                    <a:pt x="771" y="91"/>
                  </a:lnTo>
                  <a:lnTo>
                    <a:pt x="771" y="97"/>
                  </a:lnTo>
                  <a:lnTo>
                    <a:pt x="207" y="594"/>
                  </a:lnTo>
                  <a:lnTo>
                    <a:pt x="212" y="602"/>
                  </a:lnTo>
                  <a:lnTo>
                    <a:pt x="222" y="609"/>
                  </a:lnTo>
                  <a:lnTo>
                    <a:pt x="241" y="617"/>
                  </a:lnTo>
                  <a:lnTo>
                    <a:pt x="251" y="620"/>
                  </a:lnTo>
                  <a:lnTo>
                    <a:pt x="271" y="626"/>
                  </a:lnTo>
                  <a:lnTo>
                    <a:pt x="281" y="626"/>
                  </a:lnTo>
                  <a:lnTo>
                    <a:pt x="289" y="630"/>
                  </a:lnTo>
                  <a:lnTo>
                    <a:pt x="319" y="630"/>
                  </a:lnTo>
                  <a:lnTo>
                    <a:pt x="344" y="626"/>
                  </a:lnTo>
                  <a:lnTo>
                    <a:pt x="358" y="623"/>
                  </a:lnTo>
                  <a:lnTo>
                    <a:pt x="368" y="620"/>
                  </a:lnTo>
                  <a:lnTo>
                    <a:pt x="393" y="611"/>
                  </a:lnTo>
                  <a:lnTo>
                    <a:pt x="437" y="590"/>
                  </a:lnTo>
                  <a:lnTo>
                    <a:pt x="462" y="579"/>
                  </a:lnTo>
                  <a:lnTo>
                    <a:pt x="487" y="564"/>
                  </a:lnTo>
                  <a:lnTo>
                    <a:pt x="506" y="546"/>
                  </a:lnTo>
                  <a:lnTo>
                    <a:pt x="531" y="529"/>
                  </a:lnTo>
                  <a:lnTo>
                    <a:pt x="556" y="508"/>
                  </a:lnTo>
                  <a:lnTo>
                    <a:pt x="590" y="478"/>
                  </a:lnTo>
                  <a:lnTo>
                    <a:pt x="605" y="461"/>
                  </a:lnTo>
                  <a:lnTo>
                    <a:pt x="614" y="446"/>
                  </a:lnTo>
                  <a:lnTo>
                    <a:pt x="628" y="431"/>
                  </a:lnTo>
                  <a:lnTo>
                    <a:pt x="638" y="416"/>
                  </a:lnTo>
                  <a:lnTo>
                    <a:pt x="648" y="402"/>
                  </a:lnTo>
                  <a:lnTo>
                    <a:pt x="658" y="387"/>
                  </a:lnTo>
                  <a:lnTo>
                    <a:pt x="668" y="372"/>
                  </a:lnTo>
                  <a:lnTo>
                    <a:pt x="673" y="357"/>
                  </a:lnTo>
                  <a:lnTo>
                    <a:pt x="678" y="342"/>
                  </a:lnTo>
                  <a:lnTo>
                    <a:pt x="683" y="330"/>
                  </a:lnTo>
                  <a:lnTo>
                    <a:pt x="687" y="319"/>
                  </a:lnTo>
                  <a:lnTo>
                    <a:pt x="692" y="310"/>
                  </a:lnTo>
                  <a:lnTo>
                    <a:pt x="692" y="302"/>
                  </a:lnTo>
                  <a:lnTo>
                    <a:pt x="692" y="292"/>
                  </a:lnTo>
                  <a:lnTo>
                    <a:pt x="692" y="283"/>
                  </a:lnTo>
                  <a:lnTo>
                    <a:pt x="687" y="277"/>
                  </a:lnTo>
                  <a:lnTo>
                    <a:pt x="687" y="272"/>
                  </a:lnTo>
                  <a:lnTo>
                    <a:pt x="687" y="260"/>
                  </a:lnTo>
                  <a:close/>
                </a:path>
              </a:pathLst>
            </a:custGeom>
            <a:solidFill>
              <a:srgbClr val="000000"/>
            </a:solidFill>
            <a:ln w="14288">
              <a:solidFill>
                <a:schemeClr val="tx2"/>
              </a:solidFill>
              <a:prstDash val="solid"/>
              <a:round/>
              <a:headEnd/>
              <a:tailEnd/>
            </a:ln>
          </p:spPr>
          <p:txBody>
            <a:bodyPr/>
            <a:lstStyle/>
            <a:p>
              <a:endParaRPr lang="en-GB"/>
            </a:p>
          </p:txBody>
        </p:sp>
        <p:sp>
          <p:nvSpPr>
            <p:cNvPr id="3094" name="Freeform 22">
              <a:extLst>
                <a:ext uri="{FF2B5EF4-FFF2-40B4-BE49-F238E27FC236}">
                  <a16:creationId xmlns:a16="http://schemas.microsoft.com/office/drawing/2014/main" id="{B352B4CF-C6BF-40E8-A027-62E918979AFB}"/>
                </a:ext>
              </a:extLst>
            </p:cNvPr>
            <p:cNvSpPr>
              <a:spLocks/>
            </p:cNvSpPr>
            <p:nvPr/>
          </p:nvSpPr>
          <p:spPr bwMode="auto">
            <a:xfrm>
              <a:off x="1670" y="934"/>
              <a:ext cx="117" cy="106"/>
            </a:xfrm>
            <a:custGeom>
              <a:avLst/>
              <a:gdLst>
                <a:gd name="T0" fmla="*/ 8 w 467"/>
                <a:gd name="T1" fmla="*/ 106 h 425"/>
                <a:gd name="T2" fmla="*/ 117 w 467"/>
                <a:gd name="T3" fmla="*/ 8 h 425"/>
                <a:gd name="T4" fmla="*/ 113 w 467"/>
                <a:gd name="T5" fmla="*/ 6 h 425"/>
                <a:gd name="T6" fmla="*/ 109 w 467"/>
                <a:gd name="T7" fmla="*/ 4 h 425"/>
                <a:gd name="T8" fmla="*/ 102 w 467"/>
                <a:gd name="T9" fmla="*/ 1 h 425"/>
                <a:gd name="T10" fmla="*/ 98 w 467"/>
                <a:gd name="T11" fmla="*/ 1 h 425"/>
                <a:gd name="T12" fmla="*/ 95 w 467"/>
                <a:gd name="T13" fmla="*/ 0 h 425"/>
                <a:gd name="T14" fmla="*/ 91 w 467"/>
                <a:gd name="T15" fmla="*/ 1 h 425"/>
                <a:gd name="T16" fmla="*/ 87 w 467"/>
                <a:gd name="T17" fmla="*/ 1 h 425"/>
                <a:gd name="T18" fmla="*/ 81 w 467"/>
                <a:gd name="T19" fmla="*/ 2 h 425"/>
                <a:gd name="T20" fmla="*/ 74 w 467"/>
                <a:gd name="T21" fmla="*/ 4 h 425"/>
                <a:gd name="T22" fmla="*/ 68 w 467"/>
                <a:gd name="T23" fmla="*/ 7 h 425"/>
                <a:gd name="T24" fmla="*/ 61 w 467"/>
                <a:gd name="T25" fmla="*/ 9 h 425"/>
                <a:gd name="T26" fmla="*/ 55 w 467"/>
                <a:gd name="T27" fmla="*/ 13 h 425"/>
                <a:gd name="T28" fmla="*/ 48 w 467"/>
                <a:gd name="T29" fmla="*/ 18 h 425"/>
                <a:gd name="T30" fmla="*/ 42 w 467"/>
                <a:gd name="T31" fmla="*/ 23 h 425"/>
                <a:gd name="T32" fmla="*/ 36 w 467"/>
                <a:gd name="T33" fmla="*/ 28 h 425"/>
                <a:gd name="T34" fmla="*/ 30 w 467"/>
                <a:gd name="T35" fmla="*/ 33 h 425"/>
                <a:gd name="T36" fmla="*/ 25 w 467"/>
                <a:gd name="T37" fmla="*/ 39 h 425"/>
                <a:gd name="T38" fmla="*/ 20 w 467"/>
                <a:gd name="T39" fmla="*/ 44 h 425"/>
                <a:gd name="T40" fmla="*/ 16 w 467"/>
                <a:gd name="T41" fmla="*/ 49 h 425"/>
                <a:gd name="T42" fmla="*/ 12 w 467"/>
                <a:gd name="T43" fmla="*/ 55 h 425"/>
                <a:gd name="T44" fmla="*/ 9 w 467"/>
                <a:gd name="T45" fmla="*/ 61 h 425"/>
                <a:gd name="T46" fmla="*/ 6 w 467"/>
                <a:gd name="T47" fmla="*/ 66 h 425"/>
                <a:gd name="T48" fmla="*/ 4 w 467"/>
                <a:gd name="T49" fmla="*/ 72 h 425"/>
                <a:gd name="T50" fmla="*/ 3 w 467"/>
                <a:gd name="T51" fmla="*/ 77 h 425"/>
                <a:gd name="T52" fmla="*/ 1 w 467"/>
                <a:gd name="T53" fmla="*/ 81 h 425"/>
                <a:gd name="T54" fmla="*/ 0 w 467"/>
                <a:gd name="T55" fmla="*/ 86 h 425"/>
                <a:gd name="T56" fmla="*/ 0 w 467"/>
                <a:gd name="T57" fmla="*/ 89 h 425"/>
                <a:gd name="T58" fmla="*/ 0 w 467"/>
                <a:gd name="T59" fmla="*/ 93 h 425"/>
                <a:gd name="T60" fmla="*/ 0 w 467"/>
                <a:gd name="T61" fmla="*/ 96 h 425"/>
                <a:gd name="T62" fmla="*/ 0 w 467"/>
                <a:gd name="T63" fmla="*/ 98 h 425"/>
                <a:gd name="T64" fmla="*/ 1 w 467"/>
                <a:gd name="T65" fmla="*/ 100 h 425"/>
                <a:gd name="T66" fmla="*/ 4 w 467"/>
                <a:gd name="T67" fmla="*/ 101 h 425"/>
                <a:gd name="T68" fmla="*/ 4 w 467"/>
                <a:gd name="T69" fmla="*/ 102 h 425"/>
                <a:gd name="T70" fmla="*/ 5 w 467"/>
                <a:gd name="T71" fmla="*/ 104 h 425"/>
                <a:gd name="T72" fmla="*/ 6 w 467"/>
                <a:gd name="T73" fmla="*/ 105 h 425"/>
                <a:gd name="T74" fmla="*/ 6 w 467"/>
                <a:gd name="T75" fmla="*/ 106 h 425"/>
                <a:gd name="T76" fmla="*/ 8 w 467"/>
                <a:gd name="T77" fmla="*/ 106 h 425"/>
                <a:gd name="T78" fmla="*/ 8 w 467"/>
                <a:gd name="T79" fmla="*/ 106 h 4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67" h="425">
                  <a:moveTo>
                    <a:pt x="30" y="425"/>
                  </a:moveTo>
                  <a:lnTo>
                    <a:pt x="467" y="32"/>
                  </a:lnTo>
                  <a:lnTo>
                    <a:pt x="452" y="23"/>
                  </a:lnTo>
                  <a:lnTo>
                    <a:pt x="437" y="15"/>
                  </a:lnTo>
                  <a:lnTo>
                    <a:pt x="408" y="4"/>
                  </a:lnTo>
                  <a:lnTo>
                    <a:pt x="393" y="4"/>
                  </a:lnTo>
                  <a:lnTo>
                    <a:pt x="378" y="0"/>
                  </a:lnTo>
                  <a:lnTo>
                    <a:pt x="364" y="4"/>
                  </a:lnTo>
                  <a:lnTo>
                    <a:pt x="349" y="4"/>
                  </a:lnTo>
                  <a:lnTo>
                    <a:pt x="324" y="9"/>
                  </a:lnTo>
                  <a:lnTo>
                    <a:pt x="295" y="17"/>
                  </a:lnTo>
                  <a:lnTo>
                    <a:pt x="270" y="27"/>
                  </a:lnTo>
                  <a:lnTo>
                    <a:pt x="245" y="38"/>
                  </a:lnTo>
                  <a:lnTo>
                    <a:pt x="221" y="53"/>
                  </a:lnTo>
                  <a:lnTo>
                    <a:pt x="191" y="74"/>
                  </a:lnTo>
                  <a:lnTo>
                    <a:pt x="166" y="91"/>
                  </a:lnTo>
                  <a:lnTo>
                    <a:pt x="143" y="112"/>
                  </a:lnTo>
                  <a:lnTo>
                    <a:pt x="118" y="133"/>
                  </a:lnTo>
                  <a:lnTo>
                    <a:pt x="99" y="157"/>
                  </a:lnTo>
                  <a:lnTo>
                    <a:pt x="79" y="177"/>
                  </a:lnTo>
                  <a:lnTo>
                    <a:pt x="64" y="198"/>
                  </a:lnTo>
                  <a:lnTo>
                    <a:pt x="49" y="222"/>
                  </a:lnTo>
                  <a:lnTo>
                    <a:pt x="34" y="243"/>
                  </a:lnTo>
                  <a:lnTo>
                    <a:pt x="25" y="266"/>
                  </a:lnTo>
                  <a:lnTo>
                    <a:pt x="15" y="287"/>
                  </a:lnTo>
                  <a:lnTo>
                    <a:pt x="10" y="307"/>
                  </a:lnTo>
                  <a:lnTo>
                    <a:pt x="5" y="325"/>
                  </a:lnTo>
                  <a:lnTo>
                    <a:pt x="0" y="343"/>
                  </a:lnTo>
                  <a:lnTo>
                    <a:pt x="0" y="357"/>
                  </a:lnTo>
                  <a:lnTo>
                    <a:pt x="0" y="372"/>
                  </a:lnTo>
                  <a:lnTo>
                    <a:pt x="0" y="384"/>
                  </a:lnTo>
                  <a:lnTo>
                    <a:pt x="0" y="393"/>
                  </a:lnTo>
                  <a:lnTo>
                    <a:pt x="5" y="399"/>
                  </a:lnTo>
                  <a:lnTo>
                    <a:pt x="15" y="404"/>
                  </a:lnTo>
                  <a:lnTo>
                    <a:pt x="15" y="410"/>
                  </a:lnTo>
                  <a:lnTo>
                    <a:pt x="20" y="417"/>
                  </a:lnTo>
                  <a:lnTo>
                    <a:pt x="25" y="419"/>
                  </a:lnTo>
                  <a:lnTo>
                    <a:pt x="25" y="423"/>
                  </a:lnTo>
                  <a:lnTo>
                    <a:pt x="30" y="425"/>
                  </a:lnTo>
                  <a:close/>
                </a:path>
              </a:pathLst>
            </a:custGeom>
            <a:solidFill>
              <a:srgbClr val="FFFFFF"/>
            </a:solidFill>
            <a:ln w="14288">
              <a:solidFill>
                <a:schemeClr val="tx2"/>
              </a:solidFill>
              <a:prstDash val="solid"/>
              <a:round/>
              <a:headEnd/>
              <a:tailEnd/>
            </a:ln>
          </p:spPr>
          <p:txBody>
            <a:bodyPr/>
            <a:lstStyle/>
            <a:p>
              <a:endParaRPr lang="en-GB"/>
            </a:p>
          </p:txBody>
        </p:sp>
        <p:sp>
          <p:nvSpPr>
            <p:cNvPr id="3095" name="Freeform 23">
              <a:extLst>
                <a:ext uri="{FF2B5EF4-FFF2-40B4-BE49-F238E27FC236}">
                  <a16:creationId xmlns:a16="http://schemas.microsoft.com/office/drawing/2014/main" id="{06865BF7-C438-4754-AC15-99215914A37E}"/>
                </a:ext>
              </a:extLst>
            </p:cNvPr>
            <p:cNvSpPr>
              <a:spLocks/>
            </p:cNvSpPr>
            <p:nvPr/>
          </p:nvSpPr>
          <p:spPr bwMode="auto">
            <a:xfrm>
              <a:off x="1830" y="772"/>
              <a:ext cx="119" cy="176"/>
            </a:xfrm>
            <a:custGeom>
              <a:avLst/>
              <a:gdLst>
                <a:gd name="T0" fmla="*/ 80 w 477"/>
                <a:gd name="T1" fmla="*/ 176 h 706"/>
                <a:gd name="T2" fmla="*/ 27 w 477"/>
                <a:gd name="T3" fmla="*/ 106 h 706"/>
                <a:gd name="T4" fmla="*/ 0 w 477"/>
                <a:gd name="T5" fmla="*/ 71 h 706"/>
                <a:gd name="T6" fmla="*/ 33 w 477"/>
                <a:gd name="T7" fmla="*/ 48 h 706"/>
                <a:gd name="T8" fmla="*/ 44 w 477"/>
                <a:gd name="T9" fmla="*/ 63 h 706"/>
                <a:gd name="T10" fmla="*/ 45 w 477"/>
                <a:gd name="T11" fmla="*/ 59 h 706"/>
                <a:gd name="T12" fmla="*/ 46 w 477"/>
                <a:gd name="T13" fmla="*/ 55 h 706"/>
                <a:gd name="T14" fmla="*/ 48 w 477"/>
                <a:gd name="T15" fmla="*/ 51 h 706"/>
                <a:gd name="T16" fmla="*/ 49 w 477"/>
                <a:gd name="T17" fmla="*/ 47 h 706"/>
                <a:gd name="T18" fmla="*/ 51 w 477"/>
                <a:gd name="T19" fmla="*/ 43 h 706"/>
                <a:gd name="T20" fmla="*/ 53 w 477"/>
                <a:gd name="T21" fmla="*/ 40 h 706"/>
                <a:gd name="T22" fmla="*/ 55 w 477"/>
                <a:gd name="T23" fmla="*/ 37 h 706"/>
                <a:gd name="T24" fmla="*/ 56 w 477"/>
                <a:gd name="T25" fmla="*/ 35 h 706"/>
                <a:gd name="T26" fmla="*/ 59 w 477"/>
                <a:gd name="T27" fmla="*/ 33 h 706"/>
                <a:gd name="T28" fmla="*/ 61 w 477"/>
                <a:gd name="T29" fmla="*/ 30 h 706"/>
                <a:gd name="T30" fmla="*/ 66 w 477"/>
                <a:gd name="T31" fmla="*/ 26 h 706"/>
                <a:gd name="T32" fmla="*/ 69 w 477"/>
                <a:gd name="T33" fmla="*/ 23 h 706"/>
                <a:gd name="T34" fmla="*/ 72 w 477"/>
                <a:gd name="T35" fmla="*/ 21 h 706"/>
                <a:gd name="T36" fmla="*/ 75 w 477"/>
                <a:gd name="T37" fmla="*/ 19 h 706"/>
                <a:gd name="T38" fmla="*/ 77 w 477"/>
                <a:gd name="T39" fmla="*/ 17 h 706"/>
                <a:gd name="T40" fmla="*/ 83 w 477"/>
                <a:gd name="T41" fmla="*/ 15 h 706"/>
                <a:gd name="T42" fmla="*/ 87 w 477"/>
                <a:gd name="T43" fmla="*/ 11 h 706"/>
                <a:gd name="T44" fmla="*/ 98 w 477"/>
                <a:gd name="T45" fmla="*/ 7 h 706"/>
                <a:gd name="T46" fmla="*/ 103 w 477"/>
                <a:gd name="T47" fmla="*/ 5 h 706"/>
                <a:gd name="T48" fmla="*/ 114 w 477"/>
                <a:gd name="T49" fmla="*/ 1 h 706"/>
                <a:gd name="T50" fmla="*/ 119 w 477"/>
                <a:gd name="T51" fmla="*/ 0 h 706"/>
                <a:gd name="T52" fmla="*/ 118 w 477"/>
                <a:gd name="T53" fmla="*/ 24 h 706"/>
                <a:gd name="T54" fmla="*/ 114 w 477"/>
                <a:gd name="T55" fmla="*/ 25 h 706"/>
                <a:gd name="T56" fmla="*/ 109 w 477"/>
                <a:gd name="T57" fmla="*/ 26 h 706"/>
                <a:gd name="T58" fmla="*/ 106 w 477"/>
                <a:gd name="T59" fmla="*/ 27 h 706"/>
                <a:gd name="T60" fmla="*/ 98 w 477"/>
                <a:gd name="T61" fmla="*/ 30 h 706"/>
                <a:gd name="T62" fmla="*/ 95 w 477"/>
                <a:gd name="T63" fmla="*/ 32 h 706"/>
                <a:gd name="T64" fmla="*/ 88 w 477"/>
                <a:gd name="T65" fmla="*/ 35 h 706"/>
                <a:gd name="T66" fmla="*/ 85 w 477"/>
                <a:gd name="T67" fmla="*/ 37 h 706"/>
                <a:gd name="T68" fmla="*/ 82 w 477"/>
                <a:gd name="T69" fmla="*/ 39 h 706"/>
                <a:gd name="T70" fmla="*/ 80 w 477"/>
                <a:gd name="T71" fmla="*/ 41 h 706"/>
                <a:gd name="T72" fmla="*/ 77 w 477"/>
                <a:gd name="T73" fmla="*/ 43 h 706"/>
                <a:gd name="T74" fmla="*/ 75 w 477"/>
                <a:gd name="T75" fmla="*/ 45 h 706"/>
                <a:gd name="T76" fmla="*/ 74 w 477"/>
                <a:gd name="T77" fmla="*/ 47 h 706"/>
                <a:gd name="T78" fmla="*/ 71 w 477"/>
                <a:gd name="T79" fmla="*/ 50 h 706"/>
                <a:gd name="T80" fmla="*/ 67 w 477"/>
                <a:gd name="T81" fmla="*/ 54 h 706"/>
                <a:gd name="T82" fmla="*/ 66 w 477"/>
                <a:gd name="T83" fmla="*/ 56 h 706"/>
                <a:gd name="T84" fmla="*/ 65 w 477"/>
                <a:gd name="T85" fmla="*/ 62 h 706"/>
                <a:gd name="T86" fmla="*/ 64 w 477"/>
                <a:gd name="T87" fmla="*/ 66 h 706"/>
                <a:gd name="T88" fmla="*/ 64 w 477"/>
                <a:gd name="T89" fmla="*/ 68 h 706"/>
                <a:gd name="T90" fmla="*/ 64 w 477"/>
                <a:gd name="T91" fmla="*/ 71 h 706"/>
                <a:gd name="T92" fmla="*/ 64 w 477"/>
                <a:gd name="T93" fmla="*/ 74 h 706"/>
                <a:gd name="T94" fmla="*/ 65 w 477"/>
                <a:gd name="T95" fmla="*/ 77 h 706"/>
                <a:gd name="T96" fmla="*/ 65 w 477"/>
                <a:gd name="T97" fmla="*/ 81 h 706"/>
                <a:gd name="T98" fmla="*/ 66 w 477"/>
                <a:gd name="T99" fmla="*/ 84 h 706"/>
                <a:gd name="T100" fmla="*/ 67 w 477"/>
                <a:gd name="T101" fmla="*/ 87 h 706"/>
                <a:gd name="T102" fmla="*/ 69 w 477"/>
                <a:gd name="T103" fmla="*/ 90 h 706"/>
                <a:gd name="T104" fmla="*/ 71 w 477"/>
                <a:gd name="T105" fmla="*/ 93 h 706"/>
                <a:gd name="T106" fmla="*/ 72 w 477"/>
                <a:gd name="T107" fmla="*/ 96 h 706"/>
                <a:gd name="T108" fmla="*/ 93 w 477"/>
                <a:gd name="T109" fmla="*/ 124 h 706"/>
                <a:gd name="T110" fmla="*/ 113 w 477"/>
                <a:gd name="T111" fmla="*/ 153 h 706"/>
                <a:gd name="T112" fmla="*/ 80 w 477"/>
                <a:gd name="T113" fmla="*/ 176 h 706"/>
                <a:gd name="T114" fmla="*/ 80 w 477"/>
                <a:gd name="T115" fmla="*/ 176 h 7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77" h="706">
                  <a:moveTo>
                    <a:pt x="319" y="706"/>
                  </a:moveTo>
                  <a:lnTo>
                    <a:pt x="109" y="425"/>
                  </a:lnTo>
                  <a:lnTo>
                    <a:pt x="0" y="286"/>
                  </a:lnTo>
                  <a:lnTo>
                    <a:pt x="133" y="194"/>
                  </a:lnTo>
                  <a:lnTo>
                    <a:pt x="177" y="253"/>
                  </a:lnTo>
                  <a:lnTo>
                    <a:pt x="181" y="236"/>
                  </a:lnTo>
                  <a:lnTo>
                    <a:pt x="186" y="221"/>
                  </a:lnTo>
                  <a:lnTo>
                    <a:pt x="191" y="203"/>
                  </a:lnTo>
                  <a:lnTo>
                    <a:pt x="196" y="188"/>
                  </a:lnTo>
                  <a:lnTo>
                    <a:pt x="206" y="173"/>
                  </a:lnTo>
                  <a:lnTo>
                    <a:pt x="211" y="162"/>
                  </a:lnTo>
                  <a:lnTo>
                    <a:pt x="221" y="150"/>
                  </a:lnTo>
                  <a:lnTo>
                    <a:pt x="226" y="141"/>
                  </a:lnTo>
                  <a:lnTo>
                    <a:pt x="236" y="133"/>
                  </a:lnTo>
                  <a:lnTo>
                    <a:pt x="246" y="120"/>
                  </a:lnTo>
                  <a:lnTo>
                    <a:pt x="265" y="103"/>
                  </a:lnTo>
                  <a:lnTo>
                    <a:pt x="275" y="93"/>
                  </a:lnTo>
                  <a:lnTo>
                    <a:pt x="290" y="85"/>
                  </a:lnTo>
                  <a:lnTo>
                    <a:pt x="300" y="76"/>
                  </a:lnTo>
                  <a:lnTo>
                    <a:pt x="310" y="67"/>
                  </a:lnTo>
                  <a:lnTo>
                    <a:pt x="334" y="59"/>
                  </a:lnTo>
                  <a:lnTo>
                    <a:pt x="349" y="46"/>
                  </a:lnTo>
                  <a:lnTo>
                    <a:pt x="393" y="29"/>
                  </a:lnTo>
                  <a:lnTo>
                    <a:pt x="413" y="21"/>
                  </a:lnTo>
                  <a:lnTo>
                    <a:pt x="458" y="6"/>
                  </a:lnTo>
                  <a:lnTo>
                    <a:pt x="477" y="0"/>
                  </a:lnTo>
                  <a:lnTo>
                    <a:pt x="472" y="97"/>
                  </a:lnTo>
                  <a:lnTo>
                    <a:pt x="458" y="99"/>
                  </a:lnTo>
                  <a:lnTo>
                    <a:pt x="438" y="106"/>
                  </a:lnTo>
                  <a:lnTo>
                    <a:pt x="423" y="108"/>
                  </a:lnTo>
                  <a:lnTo>
                    <a:pt x="393" y="120"/>
                  </a:lnTo>
                  <a:lnTo>
                    <a:pt x="379" y="127"/>
                  </a:lnTo>
                  <a:lnTo>
                    <a:pt x="354" y="141"/>
                  </a:lnTo>
                  <a:lnTo>
                    <a:pt x="339" y="150"/>
                  </a:lnTo>
                  <a:lnTo>
                    <a:pt x="329" y="156"/>
                  </a:lnTo>
                  <a:lnTo>
                    <a:pt x="319" y="165"/>
                  </a:lnTo>
                  <a:lnTo>
                    <a:pt x="310" y="173"/>
                  </a:lnTo>
                  <a:lnTo>
                    <a:pt x="300" y="182"/>
                  </a:lnTo>
                  <a:lnTo>
                    <a:pt x="295" y="188"/>
                  </a:lnTo>
                  <a:lnTo>
                    <a:pt x="285" y="201"/>
                  </a:lnTo>
                  <a:lnTo>
                    <a:pt x="270" y="218"/>
                  </a:lnTo>
                  <a:lnTo>
                    <a:pt x="265" y="226"/>
                  </a:lnTo>
                  <a:lnTo>
                    <a:pt x="260" y="247"/>
                  </a:lnTo>
                  <a:lnTo>
                    <a:pt x="255" y="266"/>
                  </a:lnTo>
                  <a:lnTo>
                    <a:pt x="255" y="274"/>
                  </a:lnTo>
                  <a:lnTo>
                    <a:pt x="255" y="283"/>
                  </a:lnTo>
                  <a:lnTo>
                    <a:pt x="255" y="298"/>
                  </a:lnTo>
                  <a:lnTo>
                    <a:pt x="260" y="309"/>
                  </a:lnTo>
                  <a:lnTo>
                    <a:pt x="260" y="324"/>
                  </a:lnTo>
                  <a:lnTo>
                    <a:pt x="265" y="336"/>
                  </a:lnTo>
                  <a:lnTo>
                    <a:pt x="270" y="348"/>
                  </a:lnTo>
                  <a:lnTo>
                    <a:pt x="275" y="363"/>
                  </a:lnTo>
                  <a:lnTo>
                    <a:pt x="285" y="374"/>
                  </a:lnTo>
                  <a:lnTo>
                    <a:pt x="290" y="387"/>
                  </a:lnTo>
                  <a:lnTo>
                    <a:pt x="374" y="499"/>
                  </a:lnTo>
                  <a:lnTo>
                    <a:pt x="453" y="613"/>
                  </a:lnTo>
                  <a:lnTo>
                    <a:pt x="319" y="706"/>
                  </a:lnTo>
                  <a:close/>
                </a:path>
              </a:pathLst>
            </a:custGeom>
            <a:solidFill>
              <a:srgbClr val="000000"/>
            </a:solidFill>
            <a:ln w="14288">
              <a:solidFill>
                <a:schemeClr val="tx2"/>
              </a:solidFill>
              <a:prstDash val="solid"/>
              <a:round/>
              <a:headEnd/>
              <a:tailEnd/>
            </a:ln>
          </p:spPr>
          <p:txBody>
            <a:bodyPr/>
            <a:lstStyle/>
            <a:p>
              <a:endParaRPr lang="en-GB"/>
            </a:p>
          </p:txBody>
        </p:sp>
        <p:sp>
          <p:nvSpPr>
            <p:cNvPr id="3096" name="Freeform 24">
              <a:extLst>
                <a:ext uri="{FF2B5EF4-FFF2-40B4-BE49-F238E27FC236}">
                  <a16:creationId xmlns:a16="http://schemas.microsoft.com/office/drawing/2014/main" id="{D6770053-6A8C-45EB-8D22-2522098B2473}"/>
                </a:ext>
              </a:extLst>
            </p:cNvPr>
            <p:cNvSpPr>
              <a:spLocks/>
            </p:cNvSpPr>
            <p:nvPr/>
          </p:nvSpPr>
          <p:spPr bwMode="auto">
            <a:xfrm>
              <a:off x="1947" y="683"/>
              <a:ext cx="265" cy="184"/>
            </a:xfrm>
            <a:custGeom>
              <a:avLst/>
              <a:gdLst>
                <a:gd name="T0" fmla="*/ 92 w 1060"/>
                <a:gd name="T1" fmla="*/ 184 h 738"/>
                <a:gd name="T2" fmla="*/ 23 w 1060"/>
                <a:gd name="T3" fmla="*/ 68 h 738"/>
                <a:gd name="T4" fmla="*/ 41 w 1060"/>
                <a:gd name="T5" fmla="*/ 8 h 738"/>
                <a:gd name="T6" fmla="*/ 73 w 1060"/>
                <a:gd name="T7" fmla="*/ 64 h 738"/>
                <a:gd name="T8" fmla="*/ 76 w 1060"/>
                <a:gd name="T9" fmla="*/ 57 h 738"/>
                <a:gd name="T10" fmla="*/ 82 w 1060"/>
                <a:gd name="T11" fmla="*/ 50 h 738"/>
                <a:gd name="T12" fmla="*/ 88 w 1060"/>
                <a:gd name="T13" fmla="*/ 44 h 738"/>
                <a:gd name="T14" fmla="*/ 94 w 1060"/>
                <a:gd name="T15" fmla="*/ 37 h 738"/>
                <a:gd name="T16" fmla="*/ 102 w 1060"/>
                <a:gd name="T17" fmla="*/ 32 h 738"/>
                <a:gd name="T18" fmla="*/ 111 w 1060"/>
                <a:gd name="T19" fmla="*/ 26 h 738"/>
                <a:gd name="T20" fmla="*/ 125 w 1060"/>
                <a:gd name="T21" fmla="*/ 18 h 738"/>
                <a:gd name="T22" fmla="*/ 136 w 1060"/>
                <a:gd name="T23" fmla="*/ 14 h 738"/>
                <a:gd name="T24" fmla="*/ 154 w 1060"/>
                <a:gd name="T25" fmla="*/ 8 h 738"/>
                <a:gd name="T26" fmla="*/ 165 w 1060"/>
                <a:gd name="T27" fmla="*/ 4 h 738"/>
                <a:gd name="T28" fmla="*/ 180 w 1060"/>
                <a:gd name="T29" fmla="*/ 1 h 738"/>
                <a:gd name="T30" fmla="*/ 192 w 1060"/>
                <a:gd name="T31" fmla="*/ 0 h 738"/>
                <a:gd name="T32" fmla="*/ 206 w 1060"/>
                <a:gd name="T33" fmla="*/ 0 h 738"/>
                <a:gd name="T34" fmla="*/ 215 w 1060"/>
                <a:gd name="T35" fmla="*/ 1 h 738"/>
                <a:gd name="T36" fmla="*/ 227 w 1060"/>
                <a:gd name="T37" fmla="*/ 4 h 738"/>
                <a:gd name="T38" fmla="*/ 235 w 1060"/>
                <a:gd name="T39" fmla="*/ 7 h 738"/>
                <a:gd name="T40" fmla="*/ 243 w 1060"/>
                <a:gd name="T41" fmla="*/ 12 h 738"/>
                <a:gd name="T42" fmla="*/ 252 w 1060"/>
                <a:gd name="T43" fmla="*/ 20 h 738"/>
                <a:gd name="T44" fmla="*/ 255 w 1060"/>
                <a:gd name="T45" fmla="*/ 26 h 738"/>
                <a:gd name="T46" fmla="*/ 260 w 1060"/>
                <a:gd name="T47" fmla="*/ 35 h 738"/>
                <a:gd name="T48" fmla="*/ 264 w 1060"/>
                <a:gd name="T49" fmla="*/ 46 h 738"/>
                <a:gd name="T50" fmla="*/ 265 w 1060"/>
                <a:gd name="T51" fmla="*/ 57 h 738"/>
                <a:gd name="T52" fmla="*/ 264 w 1060"/>
                <a:gd name="T53" fmla="*/ 65 h 738"/>
                <a:gd name="T54" fmla="*/ 261 w 1060"/>
                <a:gd name="T55" fmla="*/ 72 h 738"/>
                <a:gd name="T56" fmla="*/ 259 w 1060"/>
                <a:gd name="T57" fmla="*/ 80 h 738"/>
                <a:gd name="T58" fmla="*/ 255 w 1060"/>
                <a:gd name="T59" fmla="*/ 87 h 738"/>
                <a:gd name="T60" fmla="*/ 249 w 1060"/>
                <a:gd name="T61" fmla="*/ 94 h 738"/>
                <a:gd name="T62" fmla="*/ 241 w 1060"/>
                <a:gd name="T63" fmla="*/ 104 h 738"/>
                <a:gd name="T64" fmla="*/ 233 w 1060"/>
                <a:gd name="T65" fmla="*/ 110 h 738"/>
                <a:gd name="T66" fmla="*/ 227 w 1060"/>
                <a:gd name="T67" fmla="*/ 116 h 738"/>
                <a:gd name="T68" fmla="*/ 211 w 1060"/>
                <a:gd name="T69" fmla="*/ 127 h 738"/>
                <a:gd name="T70" fmla="*/ 201 w 1060"/>
                <a:gd name="T71" fmla="*/ 133 h 738"/>
                <a:gd name="T72" fmla="*/ 188 w 1060"/>
                <a:gd name="T73" fmla="*/ 139 h 738"/>
                <a:gd name="T74" fmla="*/ 174 w 1060"/>
                <a:gd name="T75" fmla="*/ 145 h 738"/>
                <a:gd name="T76" fmla="*/ 166 w 1060"/>
                <a:gd name="T77" fmla="*/ 148 h 738"/>
                <a:gd name="T78" fmla="*/ 151 w 1060"/>
                <a:gd name="T79" fmla="*/ 153 h 738"/>
                <a:gd name="T80" fmla="*/ 145 w 1060"/>
                <a:gd name="T81" fmla="*/ 154 h 738"/>
                <a:gd name="T82" fmla="*/ 140 w 1060"/>
                <a:gd name="T83" fmla="*/ 155 h 738"/>
                <a:gd name="T84" fmla="*/ 133 w 1060"/>
                <a:gd name="T85" fmla="*/ 155 h 738"/>
                <a:gd name="T86" fmla="*/ 130 w 1060"/>
                <a:gd name="T87" fmla="*/ 154 h 738"/>
                <a:gd name="T88" fmla="*/ 125 w 1060"/>
                <a:gd name="T89" fmla="*/ 155 h 738"/>
                <a:gd name="T90" fmla="*/ 124 w 1060"/>
                <a:gd name="T91" fmla="*/ 155 h 738"/>
                <a:gd name="T92" fmla="*/ 123 w 1060"/>
                <a:gd name="T93" fmla="*/ 157 h 738"/>
                <a:gd name="T94" fmla="*/ 123 w 1060"/>
                <a:gd name="T95" fmla="*/ 159 h 738"/>
                <a:gd name="T96" fmla="*/ 123 w 1060"/>
                <a:gd name="T97" fmla="*/ 161 h 738"/>
                <a:gd name="T98" fmla="*/ 125 w 1060"/>
                <a:gd name="T99" fmla="*/ 164 h 738"/>
                <a:gd name="T100" fmla="*/ 125 w 1060"/>
                <a:gd name="T101" fmla="*/ 167 h 7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60" h="738">
                  <a:moveTo>
                    <a:pt x="501" y="668"/>
                  </a:moveTo>
                  <a:lnTo>
                    <a:pt x="368" y="738"/>
                  </a:lnTo>
                  <a:lnTo>
                    <a:pt x="275" y="585"/>
                  </a:lnTo>
                  <a:lnTo>
                    <a:pt x="93" y="272"/>
                  </a:lnTo>
                  <a:lnTo>
                    <a:pt x="0" y="118"/>
                  </a:lnTo>
                  <a:lnTo>
                    <a:pt x="162" y="33"/>
                  </a:lnTo>
                  <a:lnTo>
                    <a:pt x="226" y="145"/>
                  </a:lnTo>
                  <a:lnTo>
                    <a:pt x="290" y="257"/>
                  </a:lnTo>
                  <a:lnTo>
                    <a:pt x="295" y="243"/>
                  </a:lnTo>
                  <a:lnTo>
                    <a:pt x="305" y="228"/>
                  </a:lnTo>
                  <a:lnTo>
                    <a:pt x="315" y="215"/>
                  </a:lnTo>
                  <a:lnTo>
                    <a:pt x="329" y="201"/>
                  </a:lnTo>
                  <a:lnTo>
                    <a:pt x="339" y="190"/>
                  </a:lnTo>
                  <a:lnTo>
                    <a:pt x="353" y="177"/>
                  </a:lnTo>
                  <a:lnTo>
                    <a:pt x="363" y="165"/>
                  </a:lnTo>
                  <a:lnTo>
                    <a:pt x="377" y="150"/>
                  </a:lnTo>
                  <a:lnTo>
                    <a:pt x="392" y="139"/>
                  </a:lnTo>
                  <a:lnTo>
                    <a:pt x="407" y="127"/>
                  </a:lnTo>
                  <a:lnTo>
                    <a:pt x="427" y="116"/>
                  </a:lnTo>
                  <a:lnTo>
                    <a:pt x="442" y="106"/>
                  </a:lnTo>
                  <a:lnTo>
                    <a:pt x="461" y="95"/>
                  </a:lnTo>
                  <a:lnTo>
                    <a:pt x="501" y="74"/>
                  </a:lnTo>
                  <a:lnTo>
                    <a:pt x="520" y="65"/>
                  </a:lnTo>
                  <a:lnTo>
                    <a:pt x="545" y="56"/>
                  </a:lnTo>
                  <a:lnTo>
                    <a:pt x="565" y="48"/>
                  </a:lnTo>
                  <a:lnTo>
                    <a:pt x="614" y="33"/>
                  </a:lnTo>
                  <a:lnTo>
                    <a:pt x="634" y="23"/>
                  </a:lnTo>
                  <a:lnTo>
                    <a:pt x="658" y="18"/>
                  </a:lnTo>
                  <a:lnTo>
                    <a:pt x="702" y="8"/>
                  </a:lnTo>
                  <a:lnTo>
                    <a:pt x="721" y="6"/>
                  </a:lnTo>
                  <a:lnTo>
                    <a:pt x="746" y="3"/>
                  </a:lnTo>
                  <a:lnTo>
                    <a:pt x="766" y="0"/>
                  </a:lnTo>
                  <a:lnTo>
                    <a:pt x="805" y="0"/>
                  </a:lnTo>
                  <a:lnTo>
                    <a:pt x="825" y="0"/>
                  </a:lnTo>
                  <a:lnTo>
                    <a:pt x="840" y="3"/>
                  </a:lnTo>
                  <a:lnTo>
                    <a:pt x="859" y="6"/>
                  </a:lnTo>
                  <a:lnTo>
                    <a:pt x="894" y="12"/>
                  </a:lnTo>
                  <a:lnTo>
                    <a:pt x="909" y="18"/>
                  </a:lnTo>
                  <a:lnTo>
                    <a:pt x="923" y="23"/>
                  </a:lnTo>
                  <a:lnTo>
                    <a:pt x="938" y="29"/>
                  </a:lnTo>
                  <a:lnTo>
                    <a:pt x="948" y="36"/>
                  </a:lnTo>
                  <a:lnTo>
                    <a:pt x="973" y="50"/>
                  </a:lnTo>
                  <a:lnTo>
                    <a:pt x="987" y="63"/>
                  </a:lnTo>
                  <a:lnTo>
                    <a:pt x="1006" y="80"/>
                  </a:lnTo>
                  <a:lnTo>
                    <a:pt x="1016" y="91"/>
                  </a:lnTo>
                  <a:lnTo>
                    <a:pt x="1021" y="103"/>
                  </a:lnTo>
                  <a:lnTo>
                    <a:pt x="1036" y="127"/>
                  </a:lnTo>
                  <a:lnTo>
                    <a:pt x="1040" y="139"/>
                  </a:lnTo>
                  <a:lnTo>
                    <a:pt x="1045" y="154"/>
                  </a:lnTo>
                  <a:lnTo>
                    <a:pt x="1055" y="186"/>
                  </a:lnTo>
                  <a:lnTo>
                    <a:pt x="1055" y="201"/>
                  </a:lnTo>
                  <a:lnTo>
                    <a:pt x="1060" y="230"/>
                  </a:lnTo>
                  <a:lnTo>
                    <a:pt x="1055" y="245"/>
                  </a:lnTo>
                  <a:lnTo>
                    <a:pt x="1055" y="260"/>
                  </a:lnTo>
                  <a:lnTo>
                    <a:pt x="1050" y="275"/>
                  </a:lnTo>
                  <a:lnTo>
                    <a:pt x="1045" y="289"/>
                  </a:lnTo>
                  <a:lnTo>
                    <a:pt x="1040" y="304"/>
                  </a:lnTo>
                  <a:lnTo>
                    <a:pt x="1036" y="319"/>
                  </a:lnTo>
                  <a:lnTo>
                    <a:pt x="1026" y="334"/>
                  </a:lnTo>
                  <a:lnTo>
                    <a:pt x="1021" y="349"/>
                  </a:lnTo>
                  <a:lnTo>
                    <a:pt x="1011" y="361"/>
                  </a:lnTo>
                  <a:lnTo>
                    <a:pt x="996" y="376"/>
                  </a:lnTo>
                  <a:lnTo>
                    <a:pt x="973" y="405"/>
                  </a:lnTo>
                  <a:lnTo>
                    <a:pt x="963" y="416"/>
                  </a:lnTo>
                  <a:lnTo>
                    <a:pt x="948" y="429"/>
                  </a:lnTo>
                  <a:lnTo>
                    <a:pt x="933" y="443"/>
                  </a:lnTo>
                  <a:lnTo>
                    <a:pt x="923" y="454"/>
                  </a:lnTo>
                  <a:lnTo>
                    <a:pt x="909" y="467"/>
                  </a:lnTo>
                  <a:lnTo>
                    <a:pt x="874" y="488"/>
                  </a:lnTo>
                  <a:lnTo>
                    <a:pt x="844" y="511"/>
                  </a:lnTo>
                  <a:lnTo>
                    <a:pt x="825" y="520"/>
                  </a:lnTo>
                  <a:lnTo>
                    <a:pt x="805" y="532"/>
                  </a:lnTo>
                  <a:lnTo>
                    <a:pt x="771" y="549"/>
                  </a:lnTo>
                  <a:lnTo>
                    <a:pt x="751" y="558"/>
                  </a:lnTo>
                  <a:lnTo>
                    <a:pt x="731" y="567"/>
                  </a:lnTo>
                  <a:lnTo>
                    <a:pt x="697" y="581"/>
                  </a:lnTo>
                  <a:lnTo>
                    <a:pt x="677" y="591"/>
                  </a:lnTo>
                  <a:lnTo>
                    <a:pt x="663" y="594"/>
                  </a:lnTo>
                  <a:lnTo>
                    <a:pt x="634" y="606"/>
                  </a:lnTo>
                  <a:lnTo>
                    <a:pt x="604" y="615"/>
                  </a:lnTo>
                  <a:lnTo>
                    <a:pt x="594" y="617"/>
                  </a:lnTo>
                  <a:lnTo>
                    <a:pt x="580" y="617"/>
                  </a:lnTo>
                  <a:lnTo>
                    <a:pt x="570" y="621"/>
                  </a:lnTo>
                  <a:lnTo>
                    <a:pt x="560" y="621"/>
                  </a:lnTo>
                  <a:lnTo>
                    <a:pt x="540" y="621"/>
                  </a:lnTo>
                  <a:lnTo>
                    <a:pt x="530" y="621"/>
                  </a:lnTo>
                  <a:lnTo>
                    <a:pt x="525" y="617"/>
                  </a:lnTo>
                  <a:lnTo>
                    <a:pt x="520" y="617"/>
                  </a:lnTo>
                  <a:lnTo>
                    <a:pt x="511" y="617"/>
                  </a:lnTo>
                  <a:lnTo>
                    <a:pt x="501" y="621"/>
                  </a:lnTo>
                  <a:lnTo>
                    <a:pt x="496" y="623"/>
                  </a:lnTo>
                  <a:lnTo>
                    <a:pt x="496" y="626"/>
                  </a:lnTo>
                  <a:lnTo>
                    <a:pt x="491" y="629"/>
                  </a:lnTo>
                  <a:lnTo>
                    <a:pt x="491" y="632"/>
                  </a:lnTo>
                  <a:lnTo>
                    <a:pt x="491" y="638"/>
                  </a:lnTo>
                  <a:lnTo>
                    <a:pt x="491" y="641"/>
                  </a:lnTo>
                  <a:lnTo>
                    <a:pt x="491" y="647"/>
                  </a:lnTo>
                  <a:lnTo>
                    <a:pt x="496" y="653"/>
                  </a:lnTo>
                  <a:lnTo>
                    <a:pt x="501" y="659"/>
                  </a:lnTo>
                  <a:lnTo>
                    <a:pt x="501" y="668"/>
                  </a:lnTo>
                  <a:close/>
                </a:path>
              </a:pathLst>
            </a:custGeom>
            <a:solidFill>
              <a:srgbClr val="000000"/>
            </a:solidFill>
            <a:ln w="14288">
              <a:solidFill>
                <a:schemeClr val="tx2"/>
              </a:solidFill>
              <a:prstDash val="solid"/>
              <a:round/>
              <a:headEnd/>
              <a:tailEnd/>
            </a:ln>
          </p:spPr>
          <p:txBody>
            <a:bodyPr/>
            <a:lstStyle/>
            <a:p>
              <a:endParaRPr lang="en-GB"/>
            </a:p>
          </p:txBody>
        </p:sp>
        <p:sp>
          <p:nvSpPr>
            <p:cNvPr id="3097" name="Freeform 25">
              <a:extLst>
                <a:ext uri="{FF2B5EF4-FFF2-40B4-BE49-F238E27FC236}">
                  <a16:creationId xmlns:a16="http://schemas.microsoft.com/office/drawing/2014/main" id="{8403A27A-F73E-4425-AD2F-702CF0B7C45B}"/>
                </a:ext>
              </a:extLst>
            </p:cNvPr>
            <p:cNvSpPr>
              <a:spLocks/>
            </p:cNvSpPr>
            <p:nvPr/>
          </p:nvSpPr>
          <p:spPr bwMode="auto">
            <a:xfrm>
              <a:off x="2030" y="707"/>
              <a:ext cx="141" cy="111"/>
            </a:xfrm>
            <a:custGeom>
              <a:avLst/>
              <a:gdLst>
                <a:gd name="T0" fmla="*/ 11 w 565"/>
                <a:gd name="T1" fmla="*/ 90 h 444"/>
                <a:gd name="T2" fmla="*/ 17 w 565"/>
                <a:gd name="T3" fmla="*/ 98 h 444"/>
                <a:gd name="T4" fmla="*/ 24 w 565"/>
                <a:gd name="T5" fmla="*/ 104 h 444"/>
                <a:gd name="T6" fmla="*/ 29 w 565"/>
                <a:gd name="T7" fmla="*/ 107 h 444"/>
                <a:gd name="T8" fmla="*/ 35 w 565"/>
                <a:gd name="T9" fmla="*/ 110 h 444"/>
                <a:gd name="T10" fmla="*/ 49 w 565"/>
                <a:gd name="T11" fmla="*/ 111 h 444"/>
                <a:gd name="T12" fmla="*/ 56 w 565"/>
                <a:gd name="T13" fmla="*/ 110 h 444"/>
                <a:gd name="T14" fmla="*/ 66 w 565"/>
                <a:gd name="T15" fmla="*/ 110 h 444"/>
                <a:gd name="T16" fmla="*/ 74 w 565"/>
                <a:gd name="T17" fmla="*/ 107 h 444"/>
                <a:gd name="T18" fmla="*/ 81 w 565"/>
                <a:gd name="T19" fmla="*/ 105 h 444"/>
                <a:gd name="T20" fmla="*/ 93 w 565"/>
                <a:gd name="T21" fmla="*/ 101 h 444"/>
                <a:gd name="T22" fmla="*/ 104 w 565"/>
                <a:gd name="T23" fmla="*/ 94 h 444"/>
                <a:gd name="T24" fmla="*/ 115 w 565"/>
                <a:gd name="T25" fmla="*/ 87 h 444"/>
                <a:gd name="T26" fmla="*/ 125 w 565"/>
                <a:gd name="T27" fmla="*/ 78 h 444"/>
                <a:gd name="T28" fmla="*/ 132 w 565"/>
                <a:gd name="T29" fmla="*/ 70 h 444"/>
                <a:gd name="T30" fmla="*/ 135 w 565"/>
                <a:gd name="T31" fmla="*/ 65 h 444"/>
                <a:gd name="T32" fmla="*/ 139 w 565"/>
                <a:gd name="T33" fmla="*/ 58 h 444"/>
                <a:gd name="T34" fmla="*/ 140 w 565"/>
                <a:gd name="T35" fmla="*/ 52 h 444"/>
                <a:gd name="T36" fmla="*/ 141 w 565"/>
                <a:gd name="T37" fmla="*/ 44 h 444"/>
                <a:gd name="T38" fmla="*/ 140 w 565"/>
                <a:gd name="T39" fmla="*/ 37 h 444"/>
                <a:gd name="T40" fmla="*/ 139 w 565"/>
                <a:gd name="T41" fmla="*/ 31 h 444"/>
                <a:gd name="T42" fmla="*/ 134 w 565"/>
                <a:gd name="T43" fmla="*/ 22 h 444"/>
                <a:gd name="T44" fmla="*/ 131 w 565"/>
                <a:gd name="T45" fmla="*/ 17 h 444"/>
                <a:gd name="T46" fmla="*/ 125 w 565"/>
                <a:gd name="T47" fmla="*/ 11 h 444"/>
                <a:gd name="T48" fmla="*/ 119 w 565"/>
                <a:gd name="T49" fmla="*/ 6 h 444"/>
                <a:gd name="T50" fmla="*/ 114 w 565"/>
                <a:gd name="T51" fmla="*/ 4 h 444"/>
                <a:gd name="T52" fmla="*/ 103 w 565"/>
                <a:gd name="T53" fmla="*/ 1 h 444"/>
                <a:gd name="T54" fmla="*/ 91 w 565"/>
                <a:gd name="T55" fmla="*/ 1 h 444"/>
                <a:gd name="T56" fmla="*/ 77 w 565"/>
                <a:gd name="T57" fmla="*/ 2 h 444"/>
                <a:gd name="T58" fmla="*/ 65 w 565"/>
                <a:gd name="T59" fmla="*/ 5 h 444"/>
                <a:gd name="T60" fmla="*/ 51 w 565"/>
                <a:gd name="T61" fmla="*/ 11 h 444"/>
                <a:gd name="T62" fmla="*/ 38 w 565"/>
                <a:gd name="T63" fmla="*/ 17 h 444"/>
                <a:gd name="T64" fmla="*/ 27 w 565"/>
                <a:gd name="T65" fmla="*/ 25 h 444"/>
                <a:gd name="T66" fmla="*/ 17 w 565"/>
                <a:gd name="T67" fmla="*/ 34 h 444"/>
                <a:gd name="T68" fmla="*/ 10 w 565"/>
                <a:gd name="T69" fmla="*/ 44 h 444"/>
                <a:gd name="T70" fmla="*/ 3 w 565"/>
                <a:gd name="T71" fmla="*/ 53 h 444"/>
                <a:gd name="T72" fmla="*/ 1 w 565"/>
                <a:gd name="T73" fmla="*/ 62 h 444"/>
                <a:gd name="T74" fmla="*/ 0 w 565"/>
                <a:gd name="T75" fmla="*/ 70 h 444"/>
                <a:gd name="T76" fmla="*/ 2 w 565"/>
                <a:gd name="T77" fmla="*/ 75 h 444"/>
                <a:gd name="T78" fmla="*/ 7 w 565"/>
                <a:gd name="T79" fmla="*/ 85 h 4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65" h="444">
                  <a:moveTo>
                    <a:pt x="29" y="340"/>
                  </a:moveTo>
                  <a:lnTo>
                    <a:pt x="43" y="361"/>
                  </a:lnTo>
                  <a:lnTo>
                    <a:pt x="53" y="378"/>
                  </a:lnTo>
                  <a:lnTo>
                    <a:pt x="68" y="393"/>
                  </a:lnTo>
                  <a:lnTo>
                    <a:pt x="83" y="406"/>
                  </a:lnTo>
                  <a:lnTo>
                    <a:pt x="98" y="417"/>
                  </a:lnTo>
                  <a:lnTo>
                    <a:pt x="103" y="423"/>
                  </a:lnTo>
                  <a:lnTo>
                    <a:pt x="117" y="429"/>
                  </a:lnTo>
                  <a:lnTo>
                    <a:pt x="127" y="431"/>
                  </a:lnTo>
                  <a:lnTo>
                    <a:pt x="142" y="438"/>
                  </a:lnTo>
                  <a:lnTo>
                    <a:pt x="167" y="440"/>
                  </a:lnTo>
                  <a:lnTo>
                    <a:pt x="196" y="444"/>
                  </a:lnTo>
                  <a:lnTo>
                    <a:pt x="211" y="444"/>
                  </a:lnTo>
                  <a:lnTo>
                    <a:pt x="226" y="440"/>
                  </a:lnTo>
                  <a:lnTo>
                    <a:pt x="236" y="440"/>
                  </a:lnTo>
                  <a:lnTo>
                    <a:pt x="265" y="438"/>
                  </a:lnTo>
                  <a:lnTo>
                    <a:pt x="280" y="431"/>
                  </a:lnTo>
                  <a:lnTo>
                    <a:pt x="295" y="429"/>
                  </a:lnTo>
                  <a:lnTo>
                    <a:pt x="310" y="425"/>
                  </a:lnTo>
                  <a:lnTo>
                    <a:pt x="324" y="420"/>
                  </a:lnTo>
                  <a:lnTo>
                    <a:pt x="353" y="408"/>
                  </a:lnTo>
                  <a:lnTo>
                    <a:pt x="372" y="402"/>
                  </a:lnTo>
                  <a:lnTo>
                    <a:pt x="397" y="391"/>
                  </a:lnTo>
                  <a:lnTo>
                    <a:pt x="417" y="376"/>
                  </a:lnTo>
                  <a:lnTo>
                    <a:pt x="441" y="364"/>
                  </a:lnTo>
                  <a:lnTo>
                    <a:pt x="461" y="349"/>
                  </a:lnTo>
                  <a:lnTo>
                    <a:pt x="481" y="332"/>
                  </a:lnTo>
                  <a:lnTo>
                    <a:pt x="501" y="313"/>
                  </a:lnTo>
                  <a:lnTo>
                    <a:pt x="515" y="298"/>
                  </a:lnTo>
                  <a:lnTo>
                    <a:pt x="530" y="279"/>
                  </a:lnTo>
                  <a:lnTo>
                    <a:pt x="535" y="269"/>
                  </a:lnTo>
                  <a:lnTo>
                    <a:pt x="540" y="258"/>
                  </a:lnTo>
                  <a:lnTo>
                    <a:pt x="550" y="239"/>
                  </a:lnTo>
                  <a:lnTo>
                    <a:pt x="555" y="231"/>
                  </a:lnTo>
                  <a:lnTo>
                    <a:pt x="560" y="219"/>
                  </a:lnTo>
                  <a:lnTo>
                    <a:pt x="560" y="207"/>
                  </a:lnTo>
                  <a:lnTo>
                    <a:pt x="565" y="199"/>
                  </a:lnTo>
                  <a:lnTo>
                    <a:pt x="565" y="175"/>
                  </a:lnTo>
                  <a:lnTo>
                    <a:pt x="565" y="154"/>
                  </a:lnTo>
                  <a:lnTo>
                    <a:pt x="560" y="146"/>
                  </a:lnTo>
                  <a:lnTo>
                    <a:pt x="555" y="133"/>
                  </a:lnTo>
                  <a:lnTo>
                    <a:pt x="555" y="122"/>
                  </a:lnTo>
                  <a:lnTo>
                    <a:pt x="545" y="97"/>
                  </a:lnTo>
                  <a:lnTo>
                    <a:pt x="535" y="89"/>
                  </a:lnTo>
                  <a:lnTo>
                    <a:pt x="530" y="78"/>
                  </a:lnTo>
                  <a:lnTo>
                    <a:pt x="525" y="68"/>
                  </a:lnTo>
                  <a:lnTo>
                    <a:pt x="515" y="59"/>
                  </a:lnTo>
                  <a:lnTo>
                    <a:pt x="501" y="44"/>
                  </a:lnTo>
                  <a:lnTo>
                    <a:pt x="496" y="38"/>
                  </a:lnTo>
                  <a:lnTo>
                    <a:pt x="476" y="24"/>
                  </a:lnTo>
                  <a:lnTo>
                    <a:pt x="466" y="21"/>
                  </a:lnTo>
                  <a:lnTo>
                    <a:pt x="456" y="15"/>
                  </a:lnTo>
                  <a:lnTo>
                    <a:pt x="437" y="9"/>
                  </a:lnTo>
                  <a:lnTo>
                    <a:pt x="412" y="4"/>
                  </a:lnTo>
                  <a:lnTo>
                    <a:pt x="387" y="0"/>
                  </a:lnTo>
                  <a:lnTo>
                    <a:pt x="363" y="4"/>
                  </a:lnTo>
                  <a:lnTo>
                    <a:pt x="338" y="4"/>
                  </a:lnTo>
                  <a:lnTo>
                    <a:pt x="310" y="6"/>
                  </a:lnTo>
                  <a:lnTo>
                    <a:pt x="285" y="12"/>
                  </a:lnTo>
                  <a:lnTo>
                    <a:pt x="260" y="21"/>
                  </a:lnTo>
                  <a:lnTo>
                    <a:pt x="231" y="30"/>
                  </a:lnTo>
                  <a:lnTo>
                    <a:pt x="206" y="42"/>
                  </a:lnTo>
                  <a:lnTo>
                    <a:pt x="177" y="53"/>
                  </a:lnTo>
                  <a:lnTo>
                    <a:pt x="152" y="68"/>
                  </a:lnTo>
                  <a:lnTo>
                    <a:pt x="127" y="83"/>
                  </a:lnTo>
                  <a:lnTo>
                    <a:pt x="108" y="101"/>
                  </a:lnTo>
                  <a:lnTo>
                    <a:pt x="88" y="118"/>
                  </a:lnTo>
                  <a:lnTo>
                    <a:pt x="68" y="137"/>
                  </a:lnTo>
                  <a:lnTo>
                    <a:pt x="53" y="157"/>
                  </a:lnTo>
                  <a:lnTo>
                    <a:pt x="39" y="175"/>
                  </a:lnTo>
                  <a:lnTo>
                    <a:pt x="24" y="195"/>
                  </a:lnTo>
                  <a:lnTo>
                    <a:pt x="14" y="213"/>
                  </a:lnTo>
                  <a:lnTo>
                    <a:pt x="10" y="231"/>
                  </a:lnTo>
                  <a:lnTo>
                    <a:pt x="5" y="249"/>
                  </a:lnTo>
                  <a:lnTo>
                    <a:pt x="5" y="264"/>
                  </a:lnTo>
                  <a:lnTo>
                    <a:pt x="0" y="279"/>
                  </a:lnTo>
                  <a:lnTo>
                    <a:pt x="5" y="290"/>
                  </a:lnTo>
                  <a:lnTo>
                    <a:pt x="10" y="298"/>
                  </a:lnTo>
                  <a:lnTo>
                    <a:pt x="29" y="340"/>
                  </a:lnTo>
                  <a:close/>
                </a:path>
              </a:pathLst>
            </a:custGeom>
            <a:solidFill>
              <a:srgbClr val="FFFFFF"/>
            </a:solidFill>
            <a:ln w="14288">
              <a:solidFill>
                <a:schemeClr val="tx2"/>
              </a:solidFill>
              <a:prstDash val="solid"/>
              <a:round/>
              <a:headEnd/>
              <a:tailEnd/>
            </a:ln>
          </p:spPr>
          <p:txBody>
            <a:bodyPr/>
            <a:lstStyle/>
            <a:p>
              <a:endParaRPr lang="en-GB"/>
            </a:p>
          </p:txBody>
        </p:sp>
        <p:sp>
          <p:nvSpPr>
            <p:cNvPr id="3098" name="Freeform 26">
              <a:extLst>
                <a:ext uri="{FF2B5EF4-FFF2-40B4-BE49-F238E27FC236}">
                  <a16:creationId xmlns:a16="http://schemas.microsoft.com/office/drawing/2014/main" id="{B2418E94-AD86-45D9-B30F-0B220B075F45}"/>
                </a:ext>
              </a:extLst>
            </p:cNvPr>
            <p:cNvSpPr>
              <a:spLocks/>
            </p:cNvSpPr>
            <p:nvPr/>
          </p:nvSpPr>
          <p:spPr bwMode="auto">
            <a:xfrm>
              <a:off x="2238" y="627"/>
              <a:ext cx="82" cy="137"/>
            </a:xfrm>
            <a:custGeom>
              <a:avLst/>
              <a:gdLst>
                <a:gd name="T0" fmla="*/ 41 w 329"/>
                <a:gd name="T1" fmla="*/ 137 h 547"/>
                <a:gd name="T2" fmla="*/ 28 w 329"/>
                <a:gd name="T3" fmla="*/ 96 h 547"/>
                <a:gd name="T4" fmla="*/ 13 w 329"/>
                <a:gd name="T5" fmla="*/ 55 h 547"/>
                <a:gd name="T6" fmla="*/ 0 w 329"/>
                <a:gd name="T7" fmla="*/ 14 h 547"/>
                <a:gd name="T8" fmla="*/ 43 w 329"/>
                <a:gd name="T9" fmla="*/ 0 h 547"/>
                <a:gd name="T10" fmla="*/ 56 w 329"/>
                <a:gd name="T11" fmla="*/ 42 h 547"/>
                <a:gd name="T12" fmla="*/ 82 w 329"/>
                <a:gd name="T13" fmla="*/ 125 h 547"/>
                <a:gd name="T14" fmla="*/ 41 w 329"/>
                <a:gd name="T15" fmla="*/ 137 h 547"/>
                <a:gd name="T16" fmla="*/ 41 w 329"/>
                <a:gd name="T17" fmla="*/ 137 h 5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9" h="547">
                  <a:moveTo>
                    <a:pt x="166" y="547"/>
                  </a:moveTo>
                  <a:lnTo>
                    <a:pt x="113" y="382"/>
                  </a:lnTo>
                  <a:lnTo>
                    <a:pt x="54" y="219"/>
                  </a:lnTo>
                  <a:lnTo>
                    <a:pt x="0" y="54"/>
                  </a:lnTo>
                  <a:lnTo>
                    <a:pt x="171" y="0"/>
                  </a:lnTo>
                  <a:lnTo>
                    <a:pt x="225" y="166"/>
                  </a:lnTo>
                  <a:lnTo>
                    <a:pt x="329" y="499"/>
                  </a:lnTo>
                  <a:lnTo>
                    <a:pt x="166" y="547"/>
                  </a:lnTo>
                  <a:close/>
                </a:path>
              </a:pathLst>
            </a:custGeom>
            <a:solidFill>
              <a:srgbClr val="000000"/>
            </a:solidFill>
            <a:ln w="14288">
              <a:solidFill>
                <a:schemeClr val="tx2"/>
              </a:solidFill>
              <a:prstDash val="solid"/>
              <a:round/>
              <a:headEnd/>
              <a:tailEnd/>
            </a:ln>
          </p:spPr>
          <p:txBody>
            <a:bodyPr/>
            <a:lstStyle/>
            <a:p>
              <a:endParaRPr lang="en-GB"/>
            </a:p>
          </p:txBody>
        </p:sp>
        <p:sp>
          <p:nvSpPr>
            <p:cNvPr id="3099" name="Freeform 27">
              <a:extLst>
                <a:ext uri="{FF2B5EF4-FFF2-40B4-BE49-F238E27FC236}">
                  <a16:creationId xmlns:a16="http://schemas.microsoft.com/office/drawing/2014/main" id="{0446D3C0-50EA-4DB2-BA52-4640FFA15A8F}"/>
                </a:ext>
              </a:extLst>
            </p:cNvPr>
            <p:cNvSpPr>
              <a:spLocks/>
            </p:cNvSpPr>
            <p:nvPr/>
          </p:nvSpPr>
          <p:spPr bwMode="auto">
            <a:xfrm>
              <a:off x="2222" y="581"/>
              <a:ext cx="51" cy="37"/>
            </a:xfrm>
            <a:custGeom>
              <a:avLst/>
              <a:gdLst>
                <a:gd name="T0" fmla="*/ 7 w 207"/>
                <a:gd name="T1" fmla="*/ 37 h 148"/>
                <a:gd name="T2" fmla="*/ 0 w 207"/>
                <a:gd name="T3" fmla="*/ 14 h 148"/>
                <a:gd name="T4" fmla="*/ 45 w 207"/>
                <a:gd name="T5" fmla="*/ 0 h 148"/>
                <a:gd name="T6" fmla="*/ 51 w 207"/>
                <a:gd name="T7" fmla="*/ 23 h 148"/>
                <a:gd name="T8" fmla="*/ 7 w 207"/>
                <a:gd name="T9" fmla="*/ 37 h 148"/>
                <a:gd name="T10" fmla="*/ 7 w 207"/>
                <a:gd name="T11" fmla="*/ 37 h 1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7" h="148">
                  <a:moveTo>
                    <a:pt x="29" y="148"/>
                  </a:moveTo>
                  <a:lnTo>
                    <a:pt x="0" y="54"/>
                  </a:lnTo>
                  <a:lnTo>
                    <a:pt x="182" y="0"/>
                  </a:lnTo>
                  <a:lnTo>
                    <a:pt x="207" y="92"/>
                  </a:lnTo>
                  <a:lnTo>
                    <a:pt x="29" y="148"/>
                  </a:lnTo>
                  <a:close/>
                </a:path>
              </a:pathLst>
            </a:custGeom>
            <a:solidFill>
              <a:srgbClr val="FFFFFF"/>
            </a:solidFill>
            <a:ln w="14288">
              <a:solidFill>
                <a:schemeClr val="tx2"/>
              </a:solidFill>
              <a:prstDash val="solid"/>
              <a:round/>
              <a:headEnd/>
              <a:tailEnd/>
            </a:ln>
          </p:spPr>
          <p:txBody>
            <a:bodyPr/>
            <a:lstStyle/>
            <a:p>
              <a:endParaRPr lang="en-GB"/>
            </a:p>
          </p:txBody>
        </p:sp>
        <p:sp>
          <p:nvSpPr>
            <p:cNvPr id="3100" name="Freeform 28">
              <a:extLst>
                <a:ext uri="{FF2B5EF4-FFF2-40B4-BE49-F238E27FC236}">
                  <a16:creationId xmlns:a16="http://schemas.microsoft.com/office/drawing/2014/main" id="{488C0D90-7D6D-4DD9-B086-4AFF176E2951}"/>
                </a:ext>
              </a:extLst>
            </p:cNvPr>
            <p:cNvSpPr>
              <a:spLocks/>
            </p:cNvSpPr>
            <p:nvPr/>
          </p:nvSpPr>
          <p:spPr bwMode="auto">
            <a:xfrm>
              <a:off x="2348" y="582"/>
              <a:ext cx="246" cy="140"/>
            </a:xfrm>
            <a:custGeom>
              <a:avLst/>
              <a:gdLst>
                <a:gd name="T0" fmla="*/ 243 w 982"/>
                <a:gd name="T1" fmla="*/ 86 h 560"/>
                <a:gd name="T2" fmla="*/ 232 w 982"/>
                <a:gd name="T3" fmla="*/ 100 h 560"/>
                <a:gd name="T4" fmla="*/ 215 w 982"/>
                <a:gd name="T5" fmla="*/ 112 h 560"/>
                <a:gd name="T6" fmla="*/ 194 w 982"/>
                <a:gd name="T7" fmla="*/ 122 h 560"/>
                <a:gd name="T8" fmla="*/ 168 w 982"/>
                <a:gd name="T9" fmla="*/ 130 h 560"/>
                <a:gd name="T10" fmla="*/ 138 w 982"/>
                <a:gd name="T11" fmla="*/ 136 h 560"/>
                <a:gd name="T12" fmla="*/ 118 w 982"/>
                <a:gd name="T13" fmla="*/ 139 h 560"/>
                <a:gd name="T14" fmla="*/ 99 w 982"/>
                <a:gd name="T15" fmla="*/ 140 h 560"/>
                <a:gd name="T16" fmla="*/ 76 w 982"/>
                <a:gd name="T17" fmla="*/ 140 h 560"/>
                <a:gd name="T18" fmla="*/ 60 w 982"/>
                <a:gd name="T19" fmla="*/ 138 h 560"/>
                <a:gd name="T20" fmla="*/ 47 w 982"/>
                <a:gd name="T21" fmla="*/ 136 h 560"/>
                <a:gd name="T22" fmla="*/ 31 w 982"/>
                <a:gd name="T23" fmla="*/ 129 h 560"/>
                <a:gd name="T24" fmla="*/ 21 w 982"/>
                <a:gd name="T25" fmla="*/ 123 h 560"/>
                <a:gd name="T26" fmla="*/ 12 w 982"/>
                <a:gd name="T27" fmla="*/ 115 h 560"/>
                <a:gd name="T28" fmla="*/ 6 w 982"/>
                <a:gd name="T29" fmla="*/ 106 h 560"/>
                <a:gd name="T30" fmla="*/ 1 w 982"/>
                <a:gd name="T31" fmla="*/ 92 h 560"/>
                <a:gd name="T32" fmla="*/ 0 w 982"/>
                <a:gd name="T33" fmla="*/ 80 h 560"/>
                <a:gd name="T34" fmla="*/ 1 w 982"/>
                <a:gd name="T35" fmla="*/ 69 h 560"/>
                <a:gd name="T36" fmla="*/ 6 w 982"/>
                <a:gd name="T37" fmla="*/ 58 h 560"/>
                <a:gd name="T38" fmla="*/ 13 w 982"/>
                <a:gd name="T39" fmla="*/ 49 h 560"/>
                <a:gd name="T40" fmla="*/ 23 w 982"/>
                <a:gd name="T41" fmla="*/ 38 h 560"/>
                <a:gd name="T42" fmla="*/ 36 w 982"/>
                <a:gd name="T43" fmla="*/ 30 h 560"/>
                <a:gd name="T44" fmla="*/ 50 w 982"/>
                <a:gd name="T45" fmla="*/ 22 h 560"/>
                <a:gd name="T46" fmla="*/ 73 w 982"/>
                <a:gd name="T47" fmla="*/ 13 h 560"/>
                <a:gd name="T48" fmla="*/ 91 w 982"/>
                <a:gd name="T49" fmla="*/ 7 h 560"/>
                <a:gd name="T50" fmla="*/ 112 w 982"/>
                <a:gd name="T51" fmla="*/ 4 h 560"/>
                <a:gd name="T52" fmla="*/ 139 w 982"/>
                <a:gd name="T53" fmla="*/ 0 h 560"/>
                <a:gd name="T54" fmla="*/ 158 w 982"/>
                <a:gd name="T55" fmla="*/ 0 h 560"/>
                <a:gd name="T56" fmla="*/ 186 w 982"/>
                <a:gd name="T57" fmla="*/ 4 h 560"/>
                <a:gd name="T58" fmla="*/ 205 w 982"/>
                <a:gd name="T59" fmla="*/ 9 h 560"/>
                <a:gd name="T60" fmla="*/ 226 w 982"/>
                <a:gd name="T61" fmla="*/ 20 h 560"/>
                <a:gd name="T62" fmla="*/ 235 w 982"/>
                <a:gd name="T63" fmla="*/ 28 h 560"/>
                <a:gd name="T64" fmla="*/ 242 w 982"/>
                <a:gd name="T65" fmla="*/ 41 h 560"/>
                <a:gd name="T66" fmla="*/ 245 w 982"/>
                <a:gd name="T67" fmla="*/ 52 h 560"/>
                <a:gd name="T68" fmla="*/ 246 w 982"/>
                <a:gd name="T69" fmla="*/ 61 h 560"/>
                <a:gd name="T70" fmla="*/ 48 w 982"/>
                <a:gd name="T71" fmla="*/ 95 h 560"/>
                <a:gd name="T72" fmla="*/ 54 w 982"/>
                <a:gd name="T73" fmla="*/ 103 h 560"/>
                <a:gd name="T74" fmla="*/ 60 w 982"/>
                <a:gd name="T75" fmla="*/ 108 h 560"/>
                <a:gd name="T76" fmla="*/ 73 w 982"/>
                <a:gd name="T77" fmla="*/ 115 h 560"/>
                <a:gd name="T78" fmla="*/ 84 w 982"/>
                <a:gd name="T79" fmla="*/ 118 h 560"/>
                <a:gd name="T80" fmla="*/ 104 w 982"/>
                <a:gd name="T81" fmla="*/ 120 h 560"/>
                <a:gd name="T82" fmla="*/ 127 w 982"/>
                <a:gd name="T83" fmla="*/ 119 h 560"/>
                <a:gd name="T84" fmla="*/ 153 w 982"/>
                <a:gd name="T85" fmla="*/ 114 h 560"/>
                <a:gd name="T86" fmla="*/ 167 w 982"/>
                <a:gd name="T87" fmla="*/ 110 h 560"/>
                <a:gd name="T88" fmla="*/ 181 w 982"/>
                <a:gd name="T89" fmla="*/ 104 h 560"/>
                <a:gd name="T90" fmla="*/ 190 w 982"/>
                <a:gd name="T91" fmla="*/ 98 h 560"/>
                <a:gd name="T92" fmla="*/ 197 w 982"/>
                <a:gd name="T93" fmla="*/ 92 h 560"/>
                <a:gd name="T94" fmla="*/ 199 w 982"/>
                <a:gd name="T95" fmla="*/ 88 h 560"/>
                <a:gd name="T96" fmla="*/ 202 w 982"/>
                <a:gd name="T97" fmla="*/ 84 h 5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82" h="560">
                  <a:moveTo>
                    <a:pt x="805" y="334"/>
                  </a:moveTo>
                  <a:lnTo>
                    <a:pt x="982" y="327"/>
                  </a:lnTo>
                  <a:lnTo>
                    <a:pt x="972" y="345"/>
                  </a:lnTo>
                  <a:lnTo>
                    <a:pt x="958" y="366"/>
                  </a:lnTo>
                  <a:lnTo>
                    <a:pt x="943" y="383"/>
                  </a:lnTo>
                  <a:lnTo>
                    <a:pt x="928" y="401"/>
                  </a:lnTo>
                  <a:lnTo>
                    <a:pt x="908" y="419"/>
                  </a:lnTo>
                  <a:lnTo>
                    <a:pt x="884" y="433"/>
                  </a:lnTo>
                  <a:lnTo>
                    <a:pt x="859" y="448"/>
                  </a:lnTo>
                  <a:lnTo>
                    <a:pt x="834" y="463"/>
                  </a:lnTo>
                  <a:lnTo>
                    <a:pt x="805" y="475"/>
                  </a:lnTo>
                  <a:lnTo>
                    <a:pt x="775" y="486"/>
                  </a:lnTo>
                  <a:lnTo>
                    <a:pt x="741" y="499"/>
                  </a:lnTo>
                  <a:lnTo>
                    <a:pt x="706" y="510"/>
                  </a:lnTo>
                  <a:lnTo>
                    <a:pt x="672" y="520"/>
                  </a:lnTo>
                  <a:lnTo>
                    <a:pt x="633" y="528"/>
                  </a:lnTo>
                  <a:lnTo>
                    <a:pt x="589" y="537"/>
                  </a:lnTo>
                  <a:lnTo>
                    <a:pt x="550" y="543"/>
                  </a:lnTo>
                  <a:lnTo>
                    <a:pt x="520" y="549"/>
                  </a:lnTo>
                  <a:lnTo>
                    <a:pt x="495" y="552"/>
                  </a:lnTo>
                  <a:lnTo>
                    <a:pt x="471" y="554"/>
                  </a:lnTo>
                  <a:lnTo>
                    <a:pt x="441" y="558"/>
                  </a:lnTo>
                  <a:lnTo>
                    <a:pt x="417" y="558"/>
                  </a:lnTo>
                  <a:lnTo>
                    <a:pt x="397" y="560"/>
                  </a:lnTo>
                  <a:lnTo>
                    <a:pt x="372" y="560"/>
                  </a:lnTo>
                  <a:lnTo>
                    <a:pt x="329" y="560"/>
                  </a:lnTo>
                  <a:lnTo>
                    <a:pt x="304" y="560"/>
                  </a:lnTo>
                  <a:lnTo>
                    <a:pt x="285" y="558"/>
                  </a:lnTo>
                  <a:lnTo>
                    <a:pt x="260" y="558"/>
                  </a:lnTo>
                  <a:lnTo>
                    <a:pt x="240" y="552"/>
                  </a:lnTo>
                  <a:lnTo>
                    <a:pt x="221" y="549"/>
                  </a:lnTo>
                  <a:lnTo>
                    <a:pt x="206" y="545"/>
                  </a:lnTo>
                  <a:lnTo>
                    <a:pt x="186" y="543"/>
                  </a:lnTo>
                  <a:lnTo>
                    <a:pt x="152" y="531"/>
                  </a:lnTo>
                  <a:lnTo>
                    <a:pt x="137" y="525"/>
                  </a:lnTo>
                  <a:lnTo>
                    <a:pt x="122" y="516"/>
                  </a:lnTo>
                  <a:lnTo>
                    <a:pt x="107" y="510"/>
                  </a:lnTo>
                  <a:lnTo>
                    <a:pt x="92" y="501"/>
                  </a:lnTo>
                  <a:lnTo>
                    <a:pt x="83" y="493"/>
                  </a:lnTo>
                  <a:lnTo>
                    <a:pt x="68" y="480"/>
                  </a:lnTo>
                  <a:lnTo>
                    <a:pt x="58" y="472"/>
                  </a:lnTo>
                  <a:lnTo>
                    <a:pt x="48" y="460"/>
                  </a:lnTo>
                  <a:lnTo>
                    <a:pt x="38" y="448"/>
                  </a:lnTo>
                  <a:lnTo>
                    <a:pt x="33" y="437"/>
                  </a:lnTo>
                  <a:lnTo>
                    <a:pt x="25" y="425"/>
                  </a:lnTo>
                  <a:lnTo>
                    <a:pt x="10" y="398"/>
                  </a:lnTo>
                  <a:lnTo>
                    <a:pt x="10" y="383"/>
                  </a:lnTo>
                  <a:lnTo>
                    <a:pt x="5" y="366"/>
                  </a:lnTo>
                  <a:lnTo>
                    <a:pt x="5" y="351"/>
                  </a:lnTo>
                  <a:lnTo>
                    <a:pt x="0" y="336"/>
                  </a:lnTo>
                  <a:lnTo>
                    <a:pt x="0" y="321"/>
                  </a:lnTo>
                  <a:lnTo>
                    <a:pt x="0" y="306"/>
                  </a:lnTo>
                  <a:lnTo>
                    <a:pt x="5" y="292"/>
                  </a:lnTo>
                  <a:lnTo>
                    <a:pt x="5" y="277"/>
                  </a:lnTo>
                  <a:lnTo>
                    <a:pt x="10" y="262"/>
                  </a:lnTo>
                  <a:lnTo>
                    <a:pt x="20" y="247"/>
                  </a:lnTo>
                  <a:lnTo>
                    <a:pt x="25" y="233"/>
                  </a:lnTo>
                  <a:lnTo>
                    <a:pt x="33" y="221"/>
                  </a:lnTo>
                  <a:lnTo>
                    <a:pt x="43" y="207"/>
                  </a:lnTo>
                  <a:lnTo>
                    <a:pt x="53" y="194"/>
                  </a:lnTo>
                  <a:lnTo>
                    <a:pt x="63" y="180"/>
                  </a:lnTo>
                  <a:lnTo>
                    <a:pt x="78" y="165"/>
                  </a:lnTo>
                  <a:lnTo>
                    <a:pt x="92" y="152"/>
                  </a:lnTo>
                  <a:lnTo>
                    <a:pt x="107" y="141"/>
                  </a:lnTo>
                  <a:lnTo>
                    <a:pt x="127" y="129"/>
                  </a:lnTo>
                  <a:lnTo>
                    <a:pt x="142" y="118"/>
                  </a:lnTo>
                  <a:lnTo>
                    <a:pt x="161" y="106"/>
                  </a:lnTo>
                  <a:lnTo>
                    <a:pt x="181" y="97"/>
                  </a:lnTo>
                  <a:lnTo>
                    <a:pt x="201" y="88"/>
                  </a:lnTo>
                  <a:lnTo>
                    <a:pt x="221" y="76"/>
                  </a:lnTo>
                  <a:lnTo>
                    <a:pt x="265" y="59"/>
                  </a:lnTo>
                  <a:lnTo>
                    <a:pt x="290" y="50"/>
                  </a:lnTo>
                  <a:lnTo>
                    <a:pt x="314" y="44"/>
                  </a:lnTo>
                  <a:lnTo>
                    <a:pt x="339" y="35"/>
                  </a:lnTo>
                  <a:lnTo>
                    <a:pt x="362" y="29"/>
                  </a:lnTo>
                  <a:lnTo>
                    <a:pt x="387" y="23"/>
                  </a:lnTo>
                  <a:lnTo>
                    <a:pt x="417" y="17"/>
                  </a:lnTo>
                  <a:lnTo>
                    <a:pt x="446" y="14"/>
                  </a:lnTo>
                  <a:lnTo>
                    <a:pt x="471" y="8"/>
                  </a:lnTo>
                  <a:lnTo>
                    <a:pt x="500" y="6"/>
                  </a:lnTo>
                  <a:lnTo>
                    <a:pt x="555" y="0"/>
                  </a:lnTo>
                  <a:lnTo>
                    <a:pt x="579" y="0"/>
                  </a:lnTo>
                  <a:lnTo>
                    <a:pt x="604" y="0"/>
                  </a:lnTo>
                  <a:lnTo>
                    <a:pt x="629" y="0"/>
                  </a:lnTo>
                  <a:lnTo>
                    <a:pt x="653" y="2"/>
                  </a:lnTo>
                  <a:lnTo>
                    <a:pt x="696" y="6"/>
                  </a:lnTo>
                  <a:lnTo>
                    <a:pt x="741" y="14"/>
                  </a:lnTo>
                  <a:lnTo>
                    <a:pt x="760" y="17"/>
                  </a:lnTo>
                  <a:lnTo>
                    <a:pt x="780" y="23"/>
                  </a:lnTo>
                  <a:lnTo>
                    <a:pt x="820" y="35"/>
                  </a:lnTo>
                  <a:lnTo>
                    <a:pt x="854" y="50"/>
                  </a:lnTo>
                  <a:lnTo>
                    <a:pt x="889" y="70"/>
                  </a:lnTo>
                  <a:lnTo>
                    <a:pt x="903" y="80"/>
                  </a:lnTo>
                  <a:lnTo>
                    <a:pt x="913" y="88"/>
                  </a:lnTo>
                  <a:lnTo>
                    <a:pt x="923" y="99"/>
                  </a:lnTo>
                  <a:lnTo>
                    <a:pt x="938" y="112"/>
                  </a:lnTo>
                  <a:lnTo>
                    <a:pt x="943" y="123"/>
                  </a:lnTo>
                  <a:lnTo>
                    <a:pt x="953" y="135"/>
                  </a:lnTo>
                  <a:lnTo>
                    <a:pt x="967" y="162"/>
                  </a:lnTo>
                  <a:lnTo>
                    <a:pt x="972" y="177"/>
                  </a:lnTo>
                  <a:lnTo>
                    <a:pt x="972" y="188"/>
                  </a:lnTo>
                  <a:lnTo>
                    <a:pt x="977" y="207"/>
                  </a:lnTo>
                  <a:lnTo>
                    <a:pt x="977" y="221"/>
                  </a:lnTo>
                  <a:lnTo>
                    <a:pt x="982" y="236"/>
                  </a:lnTo>
                  <a:lnTo>
                    <a:pt x="982" y="245"/>
                  </a:lnTo>
                  <a:lnTo>
                    <a:pt x="186" y="359"/>
                  </a:lnTo>
                  <a:lnTo>
                    <a:pt x="186" y="368"/>
                  </a:lnTo>
                  <a:lnTo>
                    <a:pt x="191" y="378"/>
                  </a:lnTo>
                  <a:lnTo>
                    <a:pt x="196" y="387"/>
                  </a:lnTo>
                  <a:lnTo>
                    <a:pt x="211" y="404"/>
                  </a:lnTo>
                  <a:lnTo>
                    <a:pt x="216" y="412"/>
                  </a:lnTo>
                  <a:lnTo>
                    <a:pt x="221" y="419"/>
                  </a:lnTo>
                  <a:lnTo>
                    <a:pt x="231" y="425"/>
                  </a:lnTo>
                  <a:lnTo>
                    <a:pt x="240" y="433"/>
                  </a:lnTo>
                  <a:lnTo>
                    <a:pt x="255" y="446"/>
                  </a:lnTo>
                  <a:lnTo>
                    <a:pt x="265" y="448"/>
                  </a:lnTo>
                  <a:lnTo>
                    <a:pt x="290" y="460"/>
                  </a:lnTo>
                  <a:lnTo>
                    <a:pt x="300" y="463"/>
                  </a:lnTo>
                  <a:lnTo>
                    <a:pt x="309" y="467"/>
                  </a:lnTo>
                  <a:lnTo>
                    <a:pt x="334" y="472"/>
                  </a:lnTo>
                  <a:lnTo>
                    <a:pt x="362" y="475"/>
                  </a:lnTo>
                  <a:lnTo>
                    <a:pt x="387" y="478"/>
                  </a:lnTo>
                  <a:lnTo>
                    <a:pt x="417" y="480"/>
                  </a:lnTo>
                  <a:lnTo>
                    <a:pt x="446" y="480"/>
                  </a:lnTo>
                  <a:lnTo>
                    <a:pt x="476" y="478"/>
                  </a:lnTo>
                  <a:lnTo>
                    <a:pt x="505" y="475"/>
                  </a:lnTo>
                  <a:lnTo>
                    <a:pt x="540" y="472"/>
                  </a:lnTo>
                  <a:lnTo>
                    <a:pt x="584" y="463"/>
                  </a:lnTo>
                  <a:lnTo>
                    <a:pt x="609" y="457"/>
                  </a:lnTo>
                  <a:lnTo>
                    <a:pt x="629" y="452"/>
                  </a:lnTo>
                  <a:lnTo>
                    <a:pt x="648" y="446"/>
                  </a:lnTo>
                  <a:lnTo>
                    <a:pt x="668" y="440"/>
                  </a:lnTo>
                  <a:lnTo>
                    <a:pt x="686" y="431"/>
                  </a:lnTo>
                  <a:lnTo>
                    <a:pt x="701" y="425"/>
                  </a:lnTo>
                  <a:lnTo>
                    <a:pt x="721" y="416"/>
                  </a:lnTo>
                  <a:lnTo>
                    <a:pt x="736" y="407"/>
                  </a:lnTo>
                  <a:lnTo>
                    <a:pt x="746" y="398"/>
                  </a:lnTo>
                  <a:lnTo>
                    <a:pt x="760" y="393"/>
                  </a:lnTo>
                  <a:lnTo>
                    <a:pt x="770" y="383"/>
                  </a:lnTo>
                  <a:lnTo>
                    <a:pt x="775" y="378"/>
                  </a:lnTo>
                  <a:lnTo>
                    <a:pt x="785" y="368"/>
                  </a:lnTo>
                  <a:lnTo>
                    <a:pt x="790" y="363"/>
                  </a:lnTo>
                  <a:lnTo>
                    <a:pt x="795" y="353"/>
                  </a:lnTo>
                  <a:lnTo>
                    <a:pt x="795" y="351"/>
                  </a:lnTo>
                  <a:lnTo>
                    <a:pt x="800" y="345"/>
                  </a:lnTo>
                  <a:lnTo>
                    <a:pt x="800" y="338"/>
                  </a:lnTo>
                  <a:lnTo>
                    <a:pt x="805" y="336"/>
                  </a:lnTo>
                  <a:lnTo>
                    <a:pt x="805" y="334"/>
                  </a:lnTo>
                  <a:close/>
                </a:path>
              </a:pathLst>
            </a:custGeom>
            <a:solidFill>
              <a:srgbClr val="000000"/>
            </a:solidFill>
            <a:ln w="14288">
              <a:solidFill>
                <a:schemeClr val="tx2"/>
              </a:solidFill>
              <a:prstDash val="solid"/>
              <a:round/>
              <a:headEnd/>
              <a:tailEnd/>
            </a:ln>
          </p:spPr>
          <p:txBody>
            <a:bodyPr/>
            <a:lstStyle/>
            <a:p>
              <a:endParaRPr lang="en-GB"/>
            </a:p>
          </p:txBody>
        </p:sp>
        <p:sp>
          <p:nvSpPr>
            <p:cNvPr id="3101" name="Freeform 29">
              <a:extLst>
                <a:ext uri="{FF2B5EF4-FFF2-40B4-BE49-F238E27FC236}">
                  <a16:creationId xmlns:a16="http://schemas.microsoft.com/office/drawing/2014/main" id="{36FADB48-8999-4A67-95BF-46AC6CA9144C}"/>
                </a:ext>
              </a:extLst>
            </p:cNvPr>
            <p:cNvSpPr>
              <a:spLocks/>
            </p:cNvSpPr>
            <p:nvPr/>
          </p:nvSpPr>
          <p:spPr bwMode="auto">
            <a:xfrm>
              <a:off x="2392" y="601"/>
              <a:ext cx="154" cy="52"/>
            </a:xfrm>
            <a:custGeom>
              <a:avLst/>
              <a:gdLst>
                <a:gd name="T0" fmla="*/ 0 w 614"/>
                <a:gd name="T1" fmla="*/ 52 h 210"/>
                <a:gd name="T2" fmla="*/ 154 w 614"/>
                <a:gd name="T3" fmla="*/ 28 h 210"/>
                <a:gd name="T4" fmla="*/ 153 w 614"/>
                <a:gd name="T5" fmla="*/ 24 h 210"/>
                <a:gd name="T6" fmla="*/ 151 w 614"/>
                <a:gd name="T7" fmla="*/ 21 h 210"/>
                <a:gd name="T8" fmla="*/ 146 w 614"/>
                <a:gd name="T9" fmla="*/ 15 h 210"/>
                <a:gd name="T10" fmla="*/ 144 w 614"/>
                <a:gd name="T11" fmla="*/ 12 h 210"/>
                <a:gd name="T12" fmla="*/ 140 w 614"/>
                <a:gd name="T13" fmla="*/ 9 h 210"/>
                <a:gd name="T14" fmla="*/ 137 w 614"/>
                <a:gd name="T15" fmla="*/ 7 h 210"/>
                <a:gd name="T16" fmla="*/ 133 w 614"/>
                <a:gd name="T17" fmla="*/ 6 h 210"/>
                <a:gd name="T18" fmla="*/ 127 w 614"/>
                <a:gd name="T19" fmla="*/ 4 h 210"/>
                <a:gd name="T20" fmla="*/ 121 w 614"/>
                <a:gd name="T21" fmla="*/ 2 h 210"/>
                <a:gd name="T22" fmla="*/ 114 w 614"/>
                <a:gd name="T23" fmla="*/ 1 h 210"/>
                <a:gd name="T24" fmla="*/ 106 w 614"/>
                <a:gd name="T25" fmla="*/ 0 h 210"/>
                <a:gd name="T26" fmla="*/ 99 w 614"/>
                <a:gd name="T27" fmla="*/ 0 h 210"/>
                <a:gd name="T28" fmla="*/ 90 w 614"/>
                <a:gd name="T29" fmla="*/ 0 h 210"/>
                <a:gd name="T30" fmla="*/ 81 w 614"/>
                <a:gd name="T31" fmla="*/ 1 h 210"/>
                <a:gd name="T32" fmla="*/ 71 w 614"/>
                <a:gd name="T33" fmla="*/ 2 h 210"/>
                <a:gd name="T34" fmla="*/ 64 w 614"/>
                <a:gd name="T35" fmla="*/ 3 h 210"/>
                <a:gd name="T36" fmla="*/ 57 w 614"/>
                <a:gd name="T37" fmla="*/ 5 h 210"/>
                <a:gd name="T38" fmla="*/ 49 w 614"/>
                <a:gd name="T39" fmla="*/ 7 h 210"/>
                <a:gd name="T40" fmla="*/ 42 w 614"/>
                <a:gd name="T41" fmla="*/ 9 h 210"/>
                <a:gd name="T42" fmla="*/ 36 w 614"/>
                <a:gd name="T43" fmla="*/ 12 h 210"/>
                <a:gd name="T44" fmla="*/ 30 w 614"/>
                <a:gd name="T45" fmla="*/ 15 h 210"/>
                <a:gd name="T46" fmla="*/ 24 w 614"/>
                <a:gd name="T47" fmla="*/ 18 h 210"/>
                <a:gd name="T48" fmla="*/ 19 w 614"/>
                <a:gd name="T49" fmla="*/ 21 h 210"/>
                <a:gd name="T50" fmla="*/ 14 w 614"/>
                <a:gd name="T51" fmla="*/ 25 h 210"/>
                <a:gd name="T52" fmla="*/ 10 w 614"/>
                <a:gd name="T53" fmla="*/ 28 h 210"/>
                <a:gd name="T54" fmla="*/ 8 w 614"/>
                <a:gd name="T55" fmla="*/ 31 h 210"/>
                <a:gd name="T56" fmla="*/ 4 w 614"/>
                <a:gd name="T57" fmla="*/ 34 h 210"/>
                <a:gd name="T58" fmla="*/ 1 w 614"/>
                <a:gd name="T59" fmla="*/ 37 h 210"/>
                <a:gd name="T60" fmla="*/ 0 w 614"/>
                <a:gd name="T61" fmla="*/ 40 h 210"/>
                <a:gd name="T62" fmla="*/ 0 w 614"/>
                <a:gd name="T63" fmla="*/ 42 h 210"/>
                <a:gd name="T64" fmla="*/ 0 w 614"/>
                <a:gd name="T65" fmla="*/ 44 h 210"/>
                <a:gd name="T66" fmla="*/ 0 w 614"/>
                <a:gd name="T67" fmla="*/ 46 h 210"/>
                <a:gd name="T68" fmla="*/ 0 w 614"/>
                <a:gd name="T69" fmla="*/ 49 h 210"/>
                <a:gd name="T70" fmla="*/ 0 w 614"/>
                <a:gd name="T71" fmla="*/ 50 h 210"/>
                <a:gd name="T72" fmla="*/ 0 w 614"/>
                <a:gd name="T73" fmla="*/ 51 h 210"/>
                <a:gd name="T74" fmla="*/ 0 w 614"/>
                <a:gd name="T75" fmla="*/ 52 h 210"/>
                <a:gd name="T76" fmla="*/ 0 w 614"/>
                <a:gd name="T77" fmla="*/ 52 h 2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14" h="210">
                  <a:moveTo>
                    <a:pt x="0" y="210"/>
                  </a:moveTo>
                  <a:lnTo>
                    <a:pt x="614" y="112"/>
                  </a:lnTo>
                  <a:lnTo>
                    <a:pt x="609" y="97"/>
                  </a:lnTo>
                  <a:lnTo>
                    <a:pt x="604" y="83"/>
                  </a:lnTo>
                  <a:lnTo>
                    <a:pt x="584" y="59"/>
                  </a:lnTo>
                  <a:lnTo>
                    <a:pt x="575" y="47"/>
                  </a:lnTo>
                  <a:lnTo>
                    <a:pt x="560" y="38"/>
                  </a:lnTo>
                  <a:lnTo>
                    <a:pt x="545" y="30"/>
                  </a:lnTo>
                  <a:lnTo>
                    <a:pt x="530" y="23"/>
                  </a:lnTo>
                  <a:lnTo>
                    <a:pt x="506" y="15"/>
                  </a:lnTo>
                  <a:lnTo>
                    <a:pt x="482" y="9"/>
                  </a:lnTo>
                  <a:lnTo>
                    <a:pt x="453" y="4"/>
                  </a:lnTo>
                  <a:lnTo>
                    <a:pt x="423" y="0"/>
                  </a:lnTo>
                  <a:lnTo>
                    <a:pt x="393" y="0"/>
                  </a:lnTo>
                  <a:lnTo>
                    <a:pt x="359" y="0"/>
                  </a:lnTo>
                  <a:lnTo>
                    <a:pt x="324" y="4"/>
                  </a:lnTo>
                  <a:lnTo>
                    <a:pt x="285" y="9"/>
                  </a:lnTo>
                  <a:lnTo>
                    <a:pt x="255" y="12"/>
                  </a:lnTo>
                  <a:lnTo>
                    <a:pt x="226" y="21"/>
                  </a:lnTo>
                  <a:lnTo>
                    <a:pt x="196" y="30"/>
                  </a:lnTo>
                  <a:lnTo>
                    <a:pt x="168" y="38"/>
                  </a:lnTo>
                  <a:lnTo>
                    <a:pt x="143" y="47"/>
                  </a:lnTo>
                  <a:lnTo>
                    <a:pt x="119" y="59"/>
                  </a:lnTo>
                  <a:lnTo>
                    <a:pt x="94" y="74"/>
                  </a:lnTo>
                  <a:lnTo>
                    <a:pt x="74" y="86"/>
                  </a:lnTo>
                  <a:lnTo>
                    <a:pt x="55" y="101"/>
                  </a:lnTo>
                  <a:lnTo>
                    <a:pt x="40" y="112"/>
                  </a:lnTo>
                  <a:lnTo>
                    <a:pt x="30" y="124"/>
                  </a:lnTo>
                  <a:lnTo>
                    <a:pt x="15" y="136"/>
                  </a:lnTo>
                  <a:lnTo>
                    <a:pt x="5" y="148"/>
                  </a:lnTo>
                  <a:lnTo>
                    <a:pt x="0" y="160"/>
                  </a:lnTo>
                  <a:lnTo>
                    <a:pt x="0" y="169"/>
                  </a:lnTo>
                  <a:lnTo>
                    <a:pt x="0" y="177"/>
                  </a:lnTo>
                  <a:lnTo>
                    <a:pt x="0" y="184"/>
                  </a:lnTo>
                  <a:lnTo>
                    <a:pt x="0" y="198"/>
                  </a:lnTo>
                  <a:lnTo>
                    <a:pt x="0" y="201"/>
                  </a:lnTo>
                  <a:lnTo>
                    <a:pt x="0" y="205"/>
                  </a:lnTo>
                  <a:lnTo>
                    <a:pt x="0" y="210"/>
                  </a:lnTo>
                  <a:close/>
                </a:path>
              </a:pathLst>
            </a:custGeom>
            <a:solidFill>
              <a:srgbClr val="FFFFFF"/>
            </a:solidFill>
            <a:ln w="14288">
              <a:solidFill>
                <a:schemeClr val="tx2"/>
              </a:solidFill>
              <a:prstDash val="solid"/>
              <a:round/>
              <a:headEnd/>
              <a:tailEnd/>
            </a:ln>
          </p:spPr>
          <p:txBody>
            <a:bodyPr/>
            <a:lstStyle/>
            <a:p>
              <a:endParaRPr lang="en-GB"/>
            </a:p>
          </p:txBody>
        </p:sp>
        <p:sp>
          <p:nvSpPr>
            <p:cNvPr id="3102" name="Freeform 30">
              <a:extLst>
                <a:ext uri="{FF2B5EF4-FFF2-40B4-BE49-F238E27FC236}">
                  <a16:creationId xmlns:a16="http://schemas.microsoft.com/office/drawing/2014/main" id="{34931A55-8D21-4221-80CA-DC2011765B29}"/>
                </a:ext>
              </a:extLst>
            </p:cNvPr>
            <p:cNvSpPr>
              <a:spLocks/>
            </p:cNvSpPr>
            <p:nvPr/>
          </p:nvSpPr>
          <p:spPr bwMode="auto">
            <a:xfrm>
              <a:off x="2834" y="548"/>
              <a:ext cx="312" cy="223"/>
            </a:xfrm>
            <a:custGeom>
              <a:avLst/>
              <a:gdLst>
                <a:gd name="T0" fmla="*/ 0 w 1247"/>
                <a:gd name="T1" fmla="*/ 157 h 891"/>
                <a:gd name="T2" fmla="*/ 38 w 1247"/>
                <a:gd name="T3" fmla="*/ 116 h 891"/>
                <a:gd name="T4" fmla="*/ 80 w 1247"/>
                <a:gd name="T5" fmla="*/ 76 h 891"/>
                <a:gd name="T6" fmla="*/ 123 w 1247"/>
                <a:gd name="T7" fmla="*/ 38 h 891"/>
                <a:gd name="T8" fmla="*/ 167 w 1247"/>
                <a:gd name="T9" fmla="*/ 0 h 891"/>
                <a:gd name="T10" fmla="*/ 222 w 1247"/>
                <a:gd name="T11" fmla="*/ 11 h 891"/>
                <a:gd name="T12" fmla="*/ 249 w 1247"/>
                <a:gd name="T13" fmla="*/ 64 h 891"/>
                <a:gd name="T14" fmla="*/ 272 w 1247"/>
                <a:gd name="T15" fmla="*/ 117 h 891"/>
                <a:gd name="T16" fmla="*/ 293 w 1247"/>
                <a:gd name="T17" fmla="*/ 170 h 891"/>
                <a:gd name="T18" fmla="*/ 312 w 1247"/>
                <a:gd name="T19" fmla="*/ 223 h 891"/>
                <a:gd name="T20" fmla="*/ 265 w 1247"/>
                <a:gd name="T21" fmla="*/ 207 h 891"/>
                <a:gd name="T22" fmla="*/ 255 w 1247"/>
                <a:gd name="T23" fmla="*/ 176 h 891"/>
                <a:gd name="T24" fmla="*/ 243 w 1247"/>
                <a:gd name="T25" fmla="*/ 143 h 891"/>
                <a:gd name="T26" fmla="*/ 97 w 1247"/>
                <a:gd name="T27" fmla="*/ 112 h 891"/>
                <a:gd name="T28" fmla="*/ 72 w 1247"/>
                <a:gd name="T29" fmla="*/ 137 h 891"/>
                <a:gd name="T30" fmla="*/ 49 w 1247"/>
                <a:gd name="T31" fmla="*/ 162 h 891"/>
                <a:gd name="T32" fmla="*/ 0 w 1247"/>
                <a:gd name="T33" fmla="*/ 157 h 891"/>
                <a:gd name="T34" fmla="*/ 0 w 1247"/>
                <a:gd name="T35" fmla="*/ 157 h 89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47" h="891">
                  <a:moveTo>
                    <a:pt x="0" y="626"/>
                  </a:moveTo>
                  <a:lnTo>
                    <a:pt x="151" y="463"/>
                  </a:lnTo>
                  <a:lnTo>
                    <a:pt x="319" y="303"/>
                  </a:lnTo>
                  <a:lnTo>
                    <a:pt x="490" y="150"/>
                  </a:lnTo>
                  <a:lnTo>
                    <a:pt x="666" y="0"/>
                  </a:lnTo>
                  <a:lnTo>
                    <a:pt x="888" y="43"/>
                  </a:lnTo>
                  <a:lnTo>
                    <a:pt x="995" y="254"/>
                  </a:lnTo>
                  <a:lnTo>
                    <a:pt x="1089" y="466"/>
                  </a:lnTo>
                  <a:lnTo>
                    <a:pt x="1173" y="679"/>
                  </a:lnTo>
                  <a:lnTo>
                    <a:pt x="1247" y="891"/>
                  </a:lnTo>
                  <a:lnTo>
                    <a:pt x="1059" y="829"/>
                  </a:lnTo>
                  <a:lnTo>
                    <a:pt x="1020" y="702"/>
                  </a:lnTo>
                  <a:lnTo>
                    <a:pt x="972" y="573"/>
                  </a:lnTo>
                  <a:lnTo>
                    <a:pt x="387" y="449"/>
                  </a:lnTo>
                  <a:lnTo>
                    <a:pt x="289" y="548"/>
                  </a:lnTo>
                  <a:lnTo>
                    <a:pt x="196" y="646"/>
                  </a:lnTo>
                  <a:lnTo>
                    <a:pt x="0" y="626"/>
                  </a:lnTo>
                  <a:close/>
                </a:path>
              </a:pathLst>
            </a:custGeom>
            <a:solidFill>
              <a:srgbClr val="000000"/>
            </a:solidFill>
            <a:ln w="14288">
              <a:solidFill>
                <a:schemeClr val="tx2"/>
              </a:solidFill>
              <a:prstDash val="solid"/>
              <a:round/>
              <a:headEnd/>
              <a:tailEnd/>
            </a:ln>
          </p:spPr>
          <p:txBody>
            <a:bodyPr/>
            <a:lstStyle/>
            <a:p>
              <a:endParaRPr lang="en-GB"/>
            </a:p>
          </p:txBody>
        </p:sp>
        <p:sp>
          <p:nvSpPr>
            <p:cNvPr id="3103" name="Freeform 31">
              <a:extLst>
                <a:ext uri="{FF2B5EF4-FFF2-40B4-BE49-F238E27FC236}">
                  <a16:creationId xmlns:a16="http://schemas.microsoft.com/office/drawing/2014/main" id="{42D94C1C-C019-45B4-BABF-07064E43F288}"/>
                </a:ext>
              </a:extLst>
            </p:cNvPr>
            <p:cNvSpPr>
              <a:spLocks/>
            </p:cNvSpPr>
            <p:nvPr/>
          </p:nvSpPr>
          <p:spPr bwMode="auto">
            <a:xfrm>
              <a:off x="2947" y="571"/>
              <a:ext cx="122" cy="98"/>
            </a:xfrm>
            <a:custGeom>
              <a:avLst/>
              <a:gdLst>
                <a:gd name="T0" fmla="*/ 0 w 486"/>
                <a:gd name="T1" fmla="*/ 72 h 390"/>
                <a:gd name="T2" fmla="*/ 122 w 486"/>
                <a:gd name="T3" fmla="*/ 98 h 390"/>
                <a:gd name="T4" fmla="*/ 99 w 486"/>
                <a:gd name="T5" fmla="*/ 43 h 390"/>
                <a:gd name="T6" fmla="*/ 95 w 486"/>
                <a:gd name="T7" fmla="*/ 36 h 390"/>
                <a:gd name="T8" fmla="*/ 92 w 486"/>
                <a:gd name="T9" fmla="*/ 31 h 390"/>
                <a:gd name="T10" fmla="*/ 89 w 486"/>
                <a:gd name="T11" fmla="*/ 24 h 390"/>
                <a:gd name="T12" fmla="*/ 86 w 486"/>
                <a:gd name="T13" fmla="*/ 19 h 390"/>
                <a:gd name="T14" fmla="*/ 84 w 486"/>
                <a:gd name="T15" fmla="*/ 13 h 390"/>
                <a:gd name="T16" fmla="*/ 81 w 486"/>
                <a:gd name="T17" fmla="*/ 9 h 390"/>
                <a:gd name="T18" fmla="*/ 80 w 486"/>
                <a:gd name="T19" fmla="*/ 4 h 390"/>
                <a:gd name="T20" fmla="*/ 79 w 486"/>
                <a:gd name="T21" fmla="*/ 0 h 390"/>
                <a:gd name="T22" fmla="*/ 76 w 486"/>
                <a:gd name="T23" fmla="*/ 4 h 390"/>
                <a:gd name="T24" fmla="*/ 73 w 486"/>
                <a:gd name="T25" fmla="*/ 7 h 390"/>
                <a:gd name="T26" fmla="*/ 70 w 486"/>
                <a:gd name="T27" fmla="*/ 11 h 390"/>
                <a:gd name="T28" fmla="*/ 68 w 486"/>
                <a:gd name="T29" fmla="*/ 13 h 390"/>
                <a:gd name="T30" fmla="*/ 65 w 486"/>
                <a:gd name="T31" fmla="*/ 16 h 390"/>
                <a:gd name="T32" fmla="*/ 63 w 486"/>
                <a:gd name="T33" fmla="*/ 18 h 390"/>
                <a:gd name="T34" fmla="*/ 60 w 486"/>
                <a:gd name="T35" fmla="*/ 20 h 390"/>
                <a:gd name="T36" fmla="*/ 58 w 486"/>
                <a:gd name="T37" fmla="*/ 22 h 390"/>
                <a:gd name="T38" fmla="*/ 56 w 486"/>
                <a:gd name="T39" fmla="*/ 23 h 390"/>
                <a:gd name="T40" fmla="*/ 55 w 486"/>
                <a:gd name="T41" fmla="*/ 24 h 390"/>
                <a:gd name="T42" fmla="*/ 53 w 486"/>
                <a:gd name="T43" fmla="*/ 26 h 390"/>
                <a:gd name="T44" fmla="*/ 51 w 486"/>
                <a:gd name="T45" fmla="*/ 27 h 390"/>
                <a:gd name="T46" fmla="*/ 48 w 486"/>
                <a:gd name="T47" fmla="*/ 30 h 390"/>
                <a:gd name="T48" fmla="*/ 46 w 486"/>
                <a:gd name="T49" fmla="*/ 33 h 390"/>
                <a:gd name="T50" fmla="*/ 42 w 486"/>
                <a:gd name="T51" fmla="*/ 35 h 390"/>
                <a:gd name="T52" fmla="*/ 39 w 486"/>
                <a:gd name="T53" fmla="*/ 38 h 390"/>
                <a:gd name="T54" fmla="*/ 35 w 486"/>
                <a:gd name="T55" fmla="*/ 41 h 390"/>
                <a:gd name="T56" fmla="*/ 31 w 486"/>
                <a:gd name="T57" fmla="*/ 44 h 390"/>
                <a:gd name="T58" fmla="*/ 27 w 486"/>
                <a:gd name="T59" fmla="*/ 48 h 390"/>
                <a:gd name="T60" fmla="*/ 22 w 486"/>
                <a:gd name="T61" fmla="*/ 53 h 390"/>
                <a:gd name="T62" fmla="*/ 17 w 486"/>
                <a:gd name="T63" fmla="*/ 57 h 390"/>
                <a:gd name="T64" fmla="*/ 12 w 486"/>
                <a:gd name="T65" fmla="*/ 62 h 390"/>
                <a:gd name="T66" fmla="*/ 6 w 486"/>
                <a:gd name="T67" fmla="*/ 67 h 390"/>
                <a:gd name="T68" fmla="*/ 0 w 486"/>
                <a:gd name="T69" fmla="*/ 72 h 390"/>
                <a:gd name="T70" fmla="*/ 0 w 486"/>
                <a:gd name="T71" fmla="*/ 72 h 39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6" h="390">
                  <a:moveTo>
                    <a:pt x="0" y="287"/>
                  </a:moveTo>
                  <a:lnTo>
                    <a:pt x="486" y="390"/>
                  </a:lnTo>
                  <a:lnTo>
                    <a:pt x="393" y="171"/>
                  </a:lnTo>
                  <a:lnTo>
                    <a:pt x="378" y="145"/>
                  </a:lnTo>
                  <a:lnTo>
                    <a:pt x="368" y="122"/>
                  </a:lnTo>
                  <a:lnTo>
                    <a:pt x="353" y="97"/>
                  </a:lnTo>
                  <a:lnTo>
                    <a:pt x="343" y="77"/>
                  </a:lnTo>
                  <a:lnTo>
                    <a:pt x="334" y="53"/>
                  </a:lnTo>
                  <a:lnTo>
                    <a:pt x="324" y="35"/>
                  </a:lnTo>
                  <a:lnTo>
                    <a:pt x="319" y="15"/>
                  </a:lnTo>
                  <a:lnTo>
                    <a:pt x="314" y="0"/>
                  </a:lnTo>
                  <a:lnTo>
                    <a:pt x="304" y="15"/>
                  </a:lnTo>
                  <a:lnTo>
                    <a:pt x="289" y="27"/>
                  </a:lnTo>
                  <a:lnTo>
                    <a:pt x="279" y="42"/>
                  </a:lnTo>
                  <a:lnTo>
                    <a:pt x="270" y="53"/>
                  </a:lnTo>
                  <a:lnTo>
                    <a:pt x="260" y="63"/>
                  </a:lnTo>
                  <a:lnTo>
                    <a:pt x="250" y="71"/>
                  </a:lnTo>
                  <a:lnTo>
                    <a:pt x="240" y="80"/>
                  </a:lnTo>
                  <a:lnTo>
                    <a:pt x="230" y="88"/>
                  </a:lnTo>
                  <a:lnTo>
                    <a:pt x="225" y="92"/>
                  </a:lnTo>
                  <a:lnTo>
                    <a:pt x="220" y="97"/>
                  </a:lnTo>
                  <a:lnTo>
                    <a:pt x="210" y="103"/>
                  </a:lnTo>
                  <a:lnTo>
                    <a:pt x="202" y="109"/>
                  </a:lnTo>
                  <a:lnTo>
                    <a:pt x="192" y="118"/>
                  </a:lnTo>
                  <a:lnTo>
                    <a:pt x="182" y="130"/>
                  </a:lnTo>
                  <a:lnTo>
                    <a:pt x="167" y="139"/>
                  </a:lnTo>
                  <a:lnTo>
                    <a:pt x="157" y="150"/>
                  </a:lnTo>
                  <a:lnTo>
                    <a:pt x="138" y="162"/>
                  </a:lnTo>
                  <a:lnTo>
                    <a:pt x="123" y="177"/>
                  </a:lnTo>
                  <a:lnTo>
                    <a:pt x="108" y="192"/>
                  </a:lnTo>
                  <a:lnTo>
                    <a:pt x="88" y="209"/>
                  </a:lnTo>
                  <a:lnTo>
                    <a:pt x="69" y="228"/>
                  </a:lnTo>
                  <a:lnTo>
                    <a:pt x="49" y="245"/>
                  </a:lnTo>
                  <a:lnTo>
                    <a:pt x="24" y="266"/>
                  </a:lnTo>
                  <a:lnTo>
                    <a:pt x="0" y="287"/>
                  </a:lnTo>
                  <a:close/>
                </a:path>
              </a:pathLst>
            </a:custGeom>
            <a:solidFill>
              <a:srgbClr val="FFFFFF"/>
            </a:solidFill>
            <a:ln w="14288">
              <a:solidFill>
                <a:schemeClr val="tx2"/>
              </a:solidFill>
              <a:prstDash val="solid"/>
              <a:round/>
              <a:headEnd/>
              <a:tailEnd/>
            </a:ln>
          </p:spPr>
          <p:txBody>
            <a:bodyPr/>
            <a:lstStyle/>
            <a:p>
              <a:endParaRPr lang="en-GB"/>
            </a:p>
          </p:txBody>
        </p:sp>
        <p:sp>
          <p:nvSpPr>
            <p:cNvPr id="3104" name="Freeform 32">
              <a:extLst>
                <a:ext uri="{FF2B5EF4-FFF2-40B4-BE49-F238E27FC236}">
                  <a16:creationId xmlns:a16="http://schemas.microsoft.com/office/drawing/2014/main" id="{65D695CB-6AE6-469B-8145-CBB64931FE86}"/>
                </a:ext>
              </a:extLst>
            </p:cNvPr>
            <p:cNvSpPr>
              <a:spLocks/>
            </p:cNvSpPr>
            <p:nvPr/>
          </p:nvSpPr>
          <p:spPr bwMode="auto">
            <a:xfrm>
              <a:off x="3188" y="681"/>
              <a:ext cx="218" cy="159"/>
            </a:xfrm>
            <a:custGeom>
              <a:avLst/>
              <a:gdLst>
                <a:gd name="T0" fmla="*/ 196 w 874"/>
                <a:gd name="T1" fmla="*/ 147 h 638"/>
                <a:gd name="T2" fmla="*/ 186 w 874"/>
                <a:gd name="T3" fmla="*/ 153 h 638"/>
                <a:gd name="T4" fmla="*/ 178 w 874"/>
                <a:gd name="T5" fmla="*/ 156 h 638"/>
                <a:gd name="T6" fmla="*/ 164 w 874"/>
                <a:gd name="T7" fmla="*/ 159 h 638"/>
                <a:gd name="T8" fmla="*/ 142 w 874"/>
                <a:gd name="T9" fmla="*/ 158 h 638"/>
                <a:gd name="T10" fmla="*/ 119 w 874"/>
                <a:gd name="T11" fmla="*/ 154 h 638"/>
                <a:gd name="T12" fmla="*/ 92 w 874"/>
                <a:gd name="T13" fmla="*/ 145 h 638"/>
                <a:gd name="T14" fmla="*/ 77 w 874"/>
                <a:gd name="T15" fmla="*/ 139 h 638"/>
                <a:gd name="T16" fmla="*/ 56 w 874"/>
                <a:gd name="T17" fmla="*/ 128 h 638"/>
                <a:gd name="T18" fmla="*/ 43 w 874"/>
                <a:gd name="T19" fmla="*/ 119 h 638"/>
                <a:gd name="T20" fmla="*/ 27 w 874"/>
                <a:gd name="T21" fmla="*/ 107 h 638"/>
                <a:gd name="T22" fmla="*/ 18 w 874"/>
                <a:gd name="T23" fmla="*/ 97 h 638"/>
                <a:gd name="T24" fmla="*/ 7 w 874"/>
                <a:gd name="T25" fmla="*/ 83 h 638"/>
                <a:gd name="T26" fmla="*/ 2 w 874"/>
                <a:gd name="T27" fmla="*/ 73 h 638"/>
                <a:gd name="T28" fmla="*/ 0 w 874"/>
                <a:gd name="T29" fmla="*/ 59 h 638"/>
                <a:gd name="T30" fmla="*/ 2 w 874"/>
                <a:gd name="T31" fmla="*/ 40 h 638"/>
                <a:gd name="T32" fmla="*/ 7 w 874"/>
                <a:gd name="T33" fmla="*/ 27 h 638"/>
                <a:gd name="T34" fmla="*/ 17 w 874"/>
                <a:gd name="T35" fmla="*/ 15 h 638"/>
                <a:gd name="T36" fmla="*/ 29 w 874"/>
                <a:gd name="T37" fmla="*/ 7 h 638"/>
                <a:gd name="T38" fmla="*/ 45 w 874"/>
                <a:gd name="T39" fmla="*/ 1 h 638"/>
                <a:gd name="T40" fmla="*/ 65 w 874"/>
                <a:gd name="T41" fmla="*/ 0 h 638"/>
                <a:gd name="T42" fmla="*/ 87 w 874"/>
                <a:gd name="T43" fmla="*/ 2 h 638"/>
                <a:gd name="T44" fmla="*/ 110 w 874"/>
                <a:gd name="T45" fmla="*/ 7 h 638"/>
                <a:gd name="T46" fmla="*/ 135 w 874"/>
                <a:gd name="T47" fmla="*/ 15 h 638"/>
                <a:gd name="T48" fmla="*/ 160 w 874"/>
                <a:gd name="T49" fmla="*/ 28 h 638"/>
                <a:gd name="T50" fmla="*/ 185 w 874"/>
                <a:gd name="T51" fmla="*/ 43 h 638"/>
                <a:gd name="T52" fmla="*/ 202 w 874"/>
                <a:gd name="T53" fmla="*/ 60 h 638"/>
                <a:gd name="T54" fmla="*/ 213 w 874"/>
                <a:gd name="T55" fmla="*/ 76 h 638"/>
                <a:gd name="T56" fmla="*/ 218 w 874"/>
                <a:gd name="T57" fmla="*/ 92 h 638"/>
                <a:gd name="T58" fmla="*/ 178 w 874"/>
                <a:gd name="T59" fmla="*/ 85 h 638"/>
                <a:gd name="T60" fmla="*/ 175 w 874"/>
                <a:gd name="T61" fmla="*/ 71 h 638"/>
                <a:gd name="T62" fmla="*/ 167 w 874"/>
                <a:gd name="T63" fmla="*/ 58 h 638"/>
                <a:gd name="T64" fmla="*/ 157 w 874"/>
                <a:gd name="T65" fmla="*/ 49 h 638"/>
                <a:gd name="T66" fmla="*/ 144 w 874"/>
                <a:gd name="T67" fmla="*/ 41 h 638"/>
                <a:gd name="T68" fmla="*/ 128 w 874"/>
                <a:gd name="T69" fmla="*/ 32 h 638"/>
                <a:gd name="T70" fmla="*/ 106 w 874"/>
                <a:gd name="T71" fmla="*/ 26 h 638"/>
                <a:gd name="T72" fmla="*/ 85 w 874"/>
                <a:gd name="T73" fmla="*/ 24 h 638"/>
                <a:gd name="T74" fmla="*/ 72 w 874"/>
                <a:gd name="T75" fmla="*/ 25 h 638"/>
                <a:gd name="T76" fmla="*/ 58 w 874"/>
                <a:gd name="T77" fmla="*/ 32 h 638"/>
                <a:gd name="T78" fmla="*/ 50 w 874"/>
                <a:gd name="T79" fmla="*/ 41 h 638"/>
                <a:gd name="T80" fmla="*/ 45 w 874"/>
                <a:gd name="T81" fmla="*/ 48 h 638"/>
                <a:gd name="T82" fmla="*/ 42 w 874"/>
                <a:gd name="T83" fmla="*/ 60 h 638"/>
                <a:gd name="T84" fmla="*/ 41 w 874"/>
                <a:gd name="T85" fmla="*/ 68 h 638"/>
                <a:gd name="T86" fmla="*/ 41 w 874"/>
                <a:gd name="T87" fmla="*/ 76 h 638"/>
                <a:gd name="T88" fmla="*/ 43 w 874"/>
                <a:gd name="T89" fmla="*/ 84 h 638"/>
                <a:gd name="T90" fmla="*/ 47 w 874"/>
                <a:gd name="T91" fmla="*/ 91 h 638"/>
                <a:gd name="T92" fmla="*/ 55 w 874"/>
                <a:gd name="T93" fmla="*/ 102 h 638"/>
                <a:gd name="T94" fmla="*/ 71 w 874"/>
                <a:gd name="T95" fmla="*/ 113 h 638"/>
                <a:gd name="T96" fmla="*/ 90 w 874"/>
                <a:gd name="T97" fmla="*/ 124 h 638"/>
                <a:gd name="T98" fmla="*/ 111 w 874"/>
                <a:gd name="T99" fmla="*/ 132 h 638"/>
                <a:gd name="T100" fmla="*/ 131 w 874"/>
                <a:gd name="T101" fmla="*/ 135 h 638"/>
                <a:gd name="T102" fmla="*/ 143 w 874"/>
                <a:gd name="T103" fmla="*/ 134 h 638"/>
                <a:gd name="T104" fmla="*/ 152 w 874"/>
                <a:gd name="T105" fmla="*/ 132 h 638"/>
                <a:gd name="T106" fmla="*/ 158 w 874"/>
                <a:gd name="T107" fmla="*/ 128 h 638"/>
                <a:gd name="T108" fmla="*/ 160 w 874"/>
                <a:gd name="T109" fmla="*/ 124 h 638"/>
                <a:gd name="T110" fmla="*/ 162 w 874"/>
                <a:gd name="T111" fmla="*/ 123 h 63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74" h="638">
                  <a:moveTo>
                    <a:pt x="648" y="493"/>
                  </a:moveTo>
                  <a:lnTo>
                    <a:pt x="796" y="582"/>
                  </a:lnTo>
                  <a:lnTo>
                    <a:pt x="786" y="588"/>
                  </a:lnTo>
                  <a:lnTo>
                    <a:pt x="776" y="597"/>
                  </a:lnTo>
                  <a:lnTo>
                    <a:pt x="757" y="609"/>
                  </a:lnTo>
                  <a:lnTo>
                    <a:pt x="747" y="615"/>
                  </a:lnTo>
                  <a:lnTo>
                    <a:pt x="737" y="620"/>
                  </a:lnTo>
                  <a:lnTo>
                    <a:pt x="722" y="624"/>
                  </a:lnTo>
                  <a:lnTo>
                    <a:pt x="712" y="626"/>
                  </a:lnTo>
                  <a:lnTo>
                    <a:pt x="688" y="632"/>
                  </a:lnTo>
                  <a:lnTo>
                    <a:pt x="673" y="635"/>
                  </a:lnTo>
                  <a:lnTo>
                    <a:pt x="658" y="638"/>
                  </a:lnTo>
                  <a:lnTo>
                    <a:pt x="648" y="638"/>
                  </a:lnTo>
                  <a:lnTo>
                    <a:pt x="604" y="638"/>
                  </a:lnTo>
                  <a:lnTo>
                    <a:pt x="569" y="635"/>
                  </a:lnTo>
                  <a:lnTo>
                    <a:pt x="540" y="630"/>
                  </a:lnTo>
                  <a:lnTo>
                    <a:pt x="507" y="624"/>
                  </a:lnTo>
                  <a:lnTo>
                    <a:pt x="477" y="617"/>
                  </a:lnTo>
                  <a:lnTo>
                    <a:pt x="443" y="605"/>
                  </a:lnTo>
                  <a:lnTo>
                    <a:pt x="408" y="594"/>
                  </a:lnTo>
                  <a:lnTo>
                    <a:pt x="369" y="582"/>
                  </a:lnTo>
                  <a:lnTo>
                    <a:pt x="354" y="573"/>
                  </a:lnTo>
                  <a:lnTo>
                    <a:pt x="334" y="565"/>
                  </a:lnTo>
                  <a:lnTo>
                    <a:pt x="309" y="556"/>
                  </a:lnTo>
                  <a:lnTo>
                    <a:pt x="270" y="535"/>
                  </a:lnTo>
                  <a:lnTo>
                    <a:pt x="245" y="523"/>
                  </a:lnTo>
                  <a:lnTo>
                    <a:pt x="226" y="512"/>
                  </a:lnTo>
                  <a:lnTo>
                    <a:pt x="211" y="499"/>
                  </a:lnTo>
                  <a:lnTo>
                    <a:pt x="192" y="487"/>
                  </a:lnTo>
                  <a:lnTo>
                    <a:pt x="173" y="476"/>
                  </a:lnTo>
                  <a:lnTo>
                    <a:pt x="158" y="463"/>
                  </a:lnTo>
                  <a:lnTo>
                    <a:pt x="123" y="440"/>
                  </a:lnTo>
                  <a:lnTo>
                    <a:pt x="109" y="429"/>
                  </a:lnTo>
                  <a:lnTo>
                    <a:pt x="99" y="417"/>
                  </a:lnTo>
                  <a:lnTo>
                    <a:pt x="84" y="402"/>
                  </a:lnTo>
                  <a:lnTo>
                    <a:pt x="74" y="390"/>
                  </a:lnTo>
                  <a:lnTo>
                    <a:pt x="59" y="375"/>
                  </a:lnTo>
                  <a:lnTo>
                    <a:pt x="49" y="364"/>
                  </a:lnTo>
                  <a:lnTo>
                    <a:pt x="30" y="334"/>
                  </a:lnTo>
                  <a:lnTo>
                    <a:pt x="25" y="322"/>
                  </a:lnTo>
                  <a:lnTo>
                    <a:pt x="15" y="307"/>
                  </a:lnTo>
                  <a:lnTo>
                    <a:pt x="10" y="292"/>
                  </a:lnTo>
                  <a:lnTo>
                    <a:pt x="5" y="277"/>
                  </a:lnTo>
                  <a:lnTo>
                    <a:pt x="0" y="263"/>
                  </a:lnTo>
                  <a:lnTo>
                    <a:pt x="0" y="237"/>
                  </a:lnTo>
                  <a:lnTo>
                    <a:pt x="0" y="207"/>
                  </a:lnTo>
                  <a:lnTo>
                    <a:pt x="5" y="178"/>
                  </a:lnTo>
                  <a:lnTo>
                    <a:pt x="10" y="159"/>
                  </a:lnTo>
                  <a:lnTo>
                    <a:pt x="15" y="144"/>
                  </a:lnTo>
                  <a:lnTo>
                    <a:pt x="20" y="127"/>
                  </a:lnTo>
                  <a:lnTo>
                    <a:pt x="30" y="110"/>
                  </a:lnTo>
                  <a:lnTo>
                    <a:pt x="44" y="91"/>
                  </a:lnTo>
                  <a:lnTo>
                    <a:pt x="54" y="77"/>
                  </a:lnTo>
                  <a:lnTo>
                    <a:pt x="69" y="62"/>
                  </a:lnTo>
                  <a:lnTo>
                    <a:pt x="84" y="51"/>
                  </a:lnTo>
                  <a:lnTo>
                    <a:pt x="104" y="38"/>
                  </a:lnTo>
                  <a:lnTo>
                    <a:pt x="118" y="30"/>
                  </a:lnTo>
                  <a:lnTo>
                    <a:pt x="138" y="21"/>
                  </a:lnTo>
                  <a:lnTo>
                    <a:pt x="163" y="12"/>
                  </a:lnTo>
                  <a:lnTo>
                    <a:pt x="182" y="6"/>
                  </a:lnTo>
                  <a:lnTo>
                    <a:pt x="207" y="3"/>
                  </a:lnTo>
                  <a:lnTo>
                    <a:pt x="231" y="0"/>
                  </a:lnTo>
                  <a:lnTo>
                    <a:pt x="260" y="0"/>
                  </a:lnTo>
                  <a:lnTo>
                    <a:pt x="290" y="0"/>
                  </a:lnTo>
                  <a:lnTo>
                    <a:pt x="319" y="3"/>
                  </a:lnTo>
                  <a:lnTo>
                    <a:pt x="349" y="9"/>
                  </a:lnTo>
                  <a:lnTo>
                    <a:pt x="378" y="12"/>
                  </a:lnTo>
                  <a:lnTo>
                    <a:pt x="413" y="21"/>
                  </a:lnTo>
                  <a:lnTo>
                    <a:pt x="443" y="30"/>
                  </a:lnTo>
                  <a:lnTo>
                    <a:pt x="477" y="38"/>
                  </a:lnTo>
                  <a:lnTo>
                    <a:pt x="507" y="51"/>
                  </a:lnTo>
                  <a:lnTo>
                    <a:pt x="540" y="62"/>
                  </a:lnTo>
                  <a:lnTo>
                    <a:pt x="569" y="74"/>
                  </a:lnTo>
                  <a:lnTo>
                    <a:pt x="609" y="95"/>
                  </a:lnTo>
                  <a:lnTo>
                    <a:pt x="643" y="112"/>
                  </a:lnTo>
                  <a:lnTo>
                    <a:pt x="678" y="133"/>
                  </a:lnTo>
                  <a:lnTo>
                    <a:pt x="712" y="154"/>
                  </a:lnTo>
                  <a:lnTo>
                    <a:pt x="742" y="174"/>
                  </a:lnTo>
                  <a:lnTo>
                    <a:pt x="767" y="195"/>
                  </a:lnTo>
                  <a:lnTo>
                    <a:pt x="791" y="216"/>
                  </a:lnTo>
                  <a:lnTo>
                    <a:pt x="811" y="239"/>
                  </a:lnTo>
                  <a:lnTo>
                    <a:pt x="826" y="260"/>
                  </a:lnTo>
                  <a:lnTo>
                    <a:pt x="841" y="281"/>
                  </a:lnTo>
                  <a:lnTo>
                    <a:pt x="854" y="305"/>
                  </a:lnTo>
                  <a:lnTo>
                    <a:pt x="864" y="325"/>
                  </a:lnTo>
                  <a:lnTo>
                    <a:pt x="869" y="349"/>
                  </a:lnTo>
                  <a:lnTo>
                    <a:pt x="874" y="370"/>
                  </a:lnTo>
                  <a:lnTo>
                    <a:pt x="874" y="390"/>
                  </a:lnTo>
                  <a:lnTo>
                    <a:pt x="874" y="410"/>
                  </a:lnTo>
                  <a:lnTo>
                    <a:pt x="712" y="340"/>
                  </a:lnTo>
                  <a:lnTo>
                    <a:pt x="712" y="325"/>
                  </a:lnTo>
                  <a:lnTo>
                    <a:pt x="707" y="298"/>
                  </a:lnTo>
                  <a:lnTo>
                    <a:pt x="703" y="284"/>
                  </a:lnTo>
                  <a:lnTo>
                    <a:pt x="698" y="271"/>
                  </a:lnTo>
                  <a:lnTo>
                    <a:pt x="683" y="245"/>
                  </a:lnTo>
                  <a:lnTo>
                    <a:pt x="668" y="231"/>
                  </a:lnTo>
                  <a:lnTo>
                    <a:pt x="658" y="218"/>
                  </a:lnTo>
                  <a:lnTo>
                    <a:pt x="643" y="207"/>
                  </a:lnTo>
                  <a:lnTo>
                    <a:pt x="629" y="195"/>
                  </a:lnTo>
                  <a:lnTo>
                    <a:pt x="614" y="184"/>
                  </a:lnTo>
                  <a:lnTo>
                    <a:pt x="599" y="171"/>
                  </a:lnTo>
                  <a:lnTo>
                    <a:pt x="579" y="163"/>
                  </a:lnTo>
                  <a:lnTo>
                    <a:pt x="560" y="154"/>
                  </a:lnTo>
                  <a:lnTo>
                    <a:pt x="540" y="142"/>
                  </a:lnTo>
                  <a:lnTo>
                    <a:pt x="512" y="130"/>
                  </a:lnTo>
                  <a:lnTo>
                    <a:pt x="482" y="118"/>
                  </a:lnTo>
                  <a:lnTo>
                    <a:pt x="452" y="110"/>
                  </a:lnTo>
                  <a:lnTo>
                    <a:pt x="423" y="104"/>
                  </a:lnTo>
                  <a:lnTo>
                    <a:pt x="393" y="98"/>
                  </a:lnTo>
                  <a:lnTo>
                    <a:pt x="364" y="98"/>
                  </a:lnTo>
                  <a:lnTo>
                    <a:pt x="339" y="98"/>
                  </a:lnTo>
                  <a:lnTo>
                    <a:pt x="314" y="98"/>
                  </a:lnTo>
                  <a:lnTo>
                    <a:pt x="304" y="100"/>
                  </a:lnTo>
                  <a:lnTo>
                    <a:pt x="290" y="100"/>
                  </a:lnTo>
                  <a:lnTo>
                    <a:pt x="270" y="110"/>
                  </a:lnTo>
                  <a:lnTo>
                    <a:pt x="250" y="118"/>
                  </a:lnTo>
                  <a:lnTo>
                    <a:pt x="231" y="130"/>
                  </a:lnTo>
                  <a:lnTo>
                    <a:pt x="221" y="136"/>
                  </a:lnTo>
                  <a:lnTo>
                    <a:pt x="207" y="154"/>
                  </a:lnTo>
                  <a:lnTo>
                    <a:pt x="202" y="163"/>
                  </a:lnTo>
                  <a:lnTo>
                    <a:pt x="192" y="171"/>
                  </a:lnTo>
                  <a:lnTo>
                    <a:pt x="187" y="180"/>
                  </a:lnTo>
                  <a:lnTo>
                    <a:pt x="182" y="192"/>
                  </a:lnTo>
                  <a:lnTo>
                    <a:pt x="178" y="203"/>
                  </a:lnTo>
                  <a:lnTo>
                    <a:pt x="173" y="216"/>
                  </a:lnTo>
                  <a:lnTo>
                    <a:pt x="168" y="239"/>
                  </a:lnTo>
                  <a:lnTo>
                    <a:pt x="163" y="252"/>
                  </a:lnTo>
                  <a:lnTo>
                    <a:pt x="163" y="263"/>
                  </a:lnTo>
                  <a:lnTo>
                    <a:pt x="163" y="271"/>
                  </a:lnTo>
                  <a:lnTo>
                    <a:pt x="163" y="284"/>
                  </a:lnTo>
                  <a:lnTo>
                    <a:pt x="163" y="296"/>
                  </a:lnTo>
                  <a:lnTo>
                    <a:pt x="163" y="305"/>
                  </a:lnTo>
                  <a:lnTo>
                    <a:pt x="163" y="316"/>
                  </a:lnTo>
                  <a:lnTo>
                    <a:pt x="168" y="325"/>
                  </a:lnTo>
                  <a:lnTo>
                    <a:pt x="173" y="337"/>
                  </a:lnTo>
                  <a:lnTo>
                    <a:pt x="173" y="345"/>
                  </a:lnTo>
                  <a:lnTo>
                    <a:pt x="178" y="355"/>
                  </a:lnTo>
                  <a:lnTo>
                    <a:pt x="187" y="364"/>
                  </a:lnTo>
                  <a:lnTo>
                    <a:pt x="192" y="372"/>
                  </a:lnTo>
                  <a:lnTo>
                    <a:pt x="207" y="393"/>
                  </a:lnTo>
                  <a:lnTo>
                    <a:pt x="221" y="408"/>
                  </a:lnTo>
                  <a:lnTo>
                    <a:pt x="240" y="425"/>
                  </a:lnTo>
                  <a:lnTo>
                    <a:pt x="260" y="440"/>
                  </a:lnTo>
                  <a:lnTo>
                    <a:pt x="285" y="455"/>
                  </a:lnTo>
                  <a:lnTo>
                    <a:pt x="309" y="470"/>
                  </a:lnTo>
                  <a:lnTo>
                    <a:pt x="334" y="484"/>
                  </a:lnTo>
                  <a:lnTo>
                    <a:pt x="359" y="497"/>
                  </a:lnTo>
                  <a:lnTo>
                    <a:pt x="383" y="505"/>
                  </a:lnTo>
                  <a:lnTo>
                    <a:pt x="408" y="516"/>
                  </a:lnTo>
                  <a:lnTo>
                    <a:pt x="447" y="529"/>
                  </a:lnTo>
                  <a:lnTo>
                    <a:pt x="487" y="537"/>
                  </a:lnTo>
                  <a:lnTo>
                    <a:pt x="507" y="537"/>
                  </a:lnTo>
                  <a:lnTo>
                    <a:pt x="526" y="541"/>
                  </a:lnTo>
                  <a:lnTo>
                    <a:pt x="545" y="541"/>
                  </a:lnTo>
                  <a:lnTo>
                    <a:pt x="560" y="537"/>
                  </a:lnTo>
                  <a:lnTo>
                    <a:pt x="574" y="537"/>
                  </a:lnTo>
                  <a:lnTo>
                    <a:pt x="589" y="535"/>
                  </a:lnTo>
                  <a:lnTo>
                    <a:pt x="604" y="531"/>
                  </a:lnTo>
                  <a:lnTo>
                    <a:pt x="609" y="529"/>
                  </a:lnTo>
                  <a:lnTo>
                    <a:pt x="619" y="523"/>
                  </a:lnTo>
                  <a:lnTo>
                    <a:pt x="629" y="516"/>
                  </a:lnTo>
                  <a:lnTo>
                    <a:pt x="634" y="514"/>
                  </a:lnTo>
                  <a:lnTo>
                    <a:pt x="638" y="508"/>
                  </a:lnTo>
                  <a:lnTo>
                    <a:pt x="643" y="502"/>
                  </a:lnTo>
                  <a:lnTo>
                    <a:pt x="643" y="499"/>
                  </a:lnTo>
                  <a:lnTo>
                    <a:pt x="648" y="497"/>
                  </a:lnTo>
                  <a:lnTo>
                    <a:pt x="648" y="493"/>
                  </a:lnTo>
                  <a:close/>
                </a:path>
              </a:pathLst>
            </a:custGeom>
            <a:solidFill>
              <a:srgbClr val="000000"/>
            </a:solidFill>
            <a:ln w="14288">
              <a:solidFill>
                <a:schemeClr val="tx2"/>
              </a:solidFill>
              <a:prstDash val="solid"/>
              <a:round/>
              <a:headEnd/>
              <a:tailEnd/>
            </a:ln>
          </p:spPr>
          <p:txBody>
            <a:bodyPr/>
            <a:lstStyle/>
            <a:p>
              <a:endParaRPr lang="en-GB"/>
            </a:p>
          </p:txBody>
        </p:sp>
        <p:sp>
          <p:nvSpPr>
            <p:cNvPr id="3105" name="Freeform 33">
              <a:extLst>
                <a:ext uri="{FF2B5EF4-FFF2-40B4-BE49-F238E27FC236}">
                  <a16:creationId xmlns:a16="http://schemas.microsoft.com/office/drawing/2014/main" id="{0D987792-31FB-4F95-A845-35786C56A3E4}"/>
                </a:ext>
              </a:extLst>
            </p:cNvPr>
            <p:cNvSpPr>
              <a:spLocks/>
            </p:cNvSpPr>
            <p:nvPr/>
          </p:nvSpPr>
          <p:spPr bwMode="auto">
            <a:xfrm>
              <a:off x="3397" y="788"/>
              <a:ext cx="224" cy="210"/>
            </a:xfrm>
            <a:custGeom>
              <a:avLst/>
              <a:gdLst>
                <a:gd name="T0" fmla="*/ 125 w 898"/>
                <a:gd name="T1" fmla="*/ 163 h 842"/>
                <a:gd name="T2" fmla="*/ 103 w 898"/>
                <a:gd name="T3" fmla="*/ 157 h 842"/>
                <a:gd name="T4" fmla="*/ 88 w 898"/>
                <a:gd name="T5" fmla="*/ 150 h 842"/>
                <a:gd name="T6" fmla="*/ 73 w 898"/>
                <a:gd name="T7" fmla="*/ 143 h 842"/>
                <a:gd name="T8" fmla="*/ 59 w 898"/>
                <a:gd name="T9" fmla="*/ 135 h 842"/>
                <a:gd name="T10" fmla="*/ 45 w 898"/>
                <a:gd name="T11" fmla="*/ 126 h 842"/>
                <a:gd name="T12" fmla="*/ 32 w 898"/>
                <a:gd name="T13" fmla="*/ 115 h 842"/>
                <a:gd name="T14" fmla="*/ 19 w 898"/>
                <a:gd name="T15" fmla="*/ 105 h 842"/>
                <a:gd name="T16" fmla="*/ 13 w 898"/>
                <a:gd name="T17" fmla="*/ 98 h 842"/>
                <a:gd name="T18" fmla="*/ 4 w 898"/>
                <a:gd name="T19" fmla="*/ 86 h 842"/>
                <a:gd name="T20" fmla="*/ 0 w 898"/>
                <a:gd name="T21" fmla="*/ 73 h 842"/>
                <a:gd name="T22" fmla="*/ 1 w 898"/>
                <a:gd name="T23" fmla="*/ 60 h 842"/>
                <a:gd name="T24" fmla="*/ 9 w 898"/>
                <a:gd name="T25" fmla="*/ 50 h 842"/>
                <a:gd name="T26" fmla="*/ 17 w 898"/>
                <a:gd name="T27" fmla="*/ 47 h 842"/>
                <a:gd name="T28" fmla="*/ 32 w 898"/>
                <a:gd name="T29" fmla="*/ 45 h 842"/>
                <a:gd name="T30" fmla="*/ 41 w 898"/>
                <a:gd name="T31" fmla="*/ 45 h 842"/>
                <a:gd name="T32" fmla="*/ 60 w 898"/>
                <a:gd name="T33" fmla="*/ 50 h 842"/>
                <a:gd name="T34" fmla="*/ 78 w 898"/>
                <a:gd name="T35" fmla="*/ 57 h 842"/>
                <a:gd name="T36" fmla="*/ 90 w 898"/>
                <a:gd name="T37" fmla="*/ 63 h 842"/>
                <a:gd name="T38" fmla="*/ 104 w 898"/>
                <a:gd name="T39" fmla="*/ 71 h 842"/>
                <a:gd name="T40" fmla="*/ 130 w 898"/>
                <a:gd name="T41" fmla="*/ 86 h 842"/>
                <a:gd name="T42" fmla="*/ 157 w 898"/>
                <a:gd name="T43" fmla="*/ 101 h 842"/>
                <a:gd name="T44" fmla="*/ 176 w 898"/>
                <a:gd name="T45" fmla="*/ 112 h 842"/>
                <a:gd name="T46" fmla="*/ 182 w 898"/>
                <a:gd name="T47" fmla="*/ 105 h 842"/>
                <a:gd name="T48" fmla="*/ 185 w 898"/>
                <a:gd name="T49" fmla="*/ 97 h 842"/>
                <a:gd name="T50" fmla="*/ 183 w 898"/>
                <a:gd name="T51" fmla="*/ 88 h 842"/>
                <a:gd name="T52" fmla="*/ 176 w 898"/>
                <a:gd name="T53" fmla="*/ 77 h 842"/>
                <a:gd name="T54" fmla="*/ 152 w 898"/>
                <a:gd name="T55" fmla="*/ 55 h 842"/>
                <a:gd name="T56" fmla="*/ 132 w 898"/>
                <a:gd name="T57" fmla="*/ 43 h 842"/>
                <a:gd name="T58" fmla="*/ 116 w 898"/>
                <a:gd name="T59" fmla="*/ 34 h 842"/>
                <a:gd name="T60" fmla="*/ 103 w 898"/>
                <a:gd name="T61" fmla="*/ 29 h 842"/>
                <a:gd name="T62" fmla="*/ 92 w 898"/>
                <a:gd name="T63" fmla="*/ 29 h 842"/>
                <a:gd name="T64" fmla="*/ 81 w 898"/>
                <a:gd name="T65" fmla="*/ 31 h 842"/>
                <a:gd name="T66" fmla="*/ 38 w 898"/>
                <a:gd name="T67" fmla="*/ 9 h 842"/>
                <a:gd name="T68" fmla="*/ 48 w 898"/>
                <a:gd name="T69" fmla="*/ 4 h 842"/>
                <a:gd name="T70" fmla="*/ 59 w 898"/>
                <a:gd name="T71" fmla="*/ 0 h 842"/>
                <a:gd name="T72" fmla="*/ 71 w 898"/>
                <a:gd name="T73" fmla="*/ 0 h 842"/>
                <a:gd name="T74" fmla="*/ 89 w 898"/>
                <a:gd name="T75" fmla="*/ 4 h 842"/>
                <a:gd name="T76" fmla="*/ 108 w 898"/>
                <a:gd name="T77" fmla="*/ 9 h 842"/>
                <a:gd name="T78" fmla="*/ 139 w 898"/>
                <a:gd name="T79" fmla="*/ 25 h 842"/>
                <a:gd name="T80" fmla="*/ 160 w 898"/>
                <a:gd name="T81" fmla="*/ 39 h 842"/>
                <a:gd name="T82" fmla="*/ 185 w 898"/>
                <a:gd name="T83" fmla="*/ 57 h 842"/>
                <a:gd name="T84" fmla="*/ 199 w 898"/>
                <a:gd name="T85" fmla="*/ 70 h 842"/>
                <a:gd name="T86" fmla="*/ 213 w 898"/>
                <a:gd name="T87" fmla="*/ 85 h 842"/>
                <a:gd name="T88" fmla="*/ 220 w 898"/>
                <a:gd name="T89" fmla="*/ 97 h 842"/>
                <a:gd name="T90" fmla="*/ 224 w 898"/>
                <a:gd name="T91" fmla="*/ 110 h 842"/>
                <a:gd name="T92" fmla="*/ 223 w 898"/>
                <a:gd name="T93" fmla="*/ 120 h 842"/>
                <a:gd name="T94" fmla="*/ 220 w 898"/>
                <a:gd name="T95" fmla="*/ 125 h 842"/>
                <a:gd name="T96" fmla="*/ 215 w 898"/>
                <a:gd name="T97" fmla="*/ 132 h 842"/>
                <a:gd name="T98" fmla="*/ 185 w 898"/>
                <a:gd name="T99" fmla="*/ 168 h 842"/>
                <a:gd name="T100" fmla="*/ 179 w 898"/>
                <a:gd name="T101" fmla="*/ 177 h 842"/>
                <a:gd name="T102" fmla="*/ 174 w 898"/>
                <a:gd name="T103" fmla="*/ 183 h 842"/>
                <a:gd name="T104" fmla="*/ 171 w 898"/>
                <a:gd name="T105" fmla="*/ 188 h 842"/>
                <a:gd name="T106" fmla="*/ 167 w 898"/>
                <a:gd name="T107" fmla="*/ 195 h 842"/>
                <a:gd name="T108" fmla="*/ 167 w 898"/>
                <a:gd name="T109" fmla="*/ 210 h 842"/>
                <a:gd name="T110" fmla="*/ 134 w 898"/>
                <a:gd name="T111" fmla="*/ 178 h 842"/>
                <a:gd name="T112" fmla="*/ 133 w 898"/>
                <a:gd name="T113" fmla="*/ 173 h 842"/>
                <a:gd name="T114" fmla="*/ 134 w 898"/>
                <a:gd name="T115" fmla="*/ 169 h 842"/>
                <a:gd name="T116" fmla="*/ 136 w 898"/>
                <a:gd name="T117" fmla="*/ 167 h 842"/>
                <a:gd name="T118" fmla="*/ 137 w 898"/>
                <a:gd name="T119" fmla="*/ 166 h 8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8" h="842">
                  <a:moveTo>
                    <a:pt x="549" y="667"/>
                  </a:moveTo>
                  <a:lnTo>
                    <a:pt x="525" y="660"/>
                  </a:lnTo>
                  <a:lnTo>
                    <a:pt x="500" y="655"/>
                  </a:lnTo>
                  <a:lnTo>
                    <a:pt x="475" y="649"/>
                  </a:lnTo>
                  <a:lnTo>
                    <a:pt x="456" y="643"/>
                  </a:lnTo>
                  <a:lnTo>
                    <a:pt x="411" y="628"/>
                  </a:lnTo>
                  <a:lnTo>
                    <a:pt x="391" y="620"/>
                  </a:lnTo>
                  <a:lnTo>
                    <a:pt x="372" y="611"/>
                  </a:lnTo>
                  <a:lnTo>
                    <a:pt x="352" y="601"/>
                  </a:lnTo>
                  <a:lnTo>
                    <a:pt x="334" y="593"/>
                  </a:lnTo>
                  <a:lnTo>
                    <a:pt x="314" y="584"/>
                  </a:lnTo>
                  <a:lnTo>
                    <a:pt x="294" y="573"/>
                  </a:lnTo>
                  <a:lnTo>
                    <a:pt x="274" y="563"/>
                  </a:lnTo>
                  <a:lnTo>
                    <a:pt x="255" y="552"/>
                  </a:lnTo>
                  <a:lnTo>
                    <a:pt x="235" y="540"/>
                  </a:lnTo>
                  <a:lnTo>
                    <a:pt x="215" y="525"/>
                  </a:lnTo>
                  <a:lnTo>
                    <a:pt x="196" y="516"/>
                  </a:lnTo>
                  <a:lnTo>
                    <a:pt x="181" y="504"/>
                  </a:lnTo>
                  <a:lnTo>
                    <a:pt x="166" y="495"/>
                  </a:lnTo>
                  <a:lnTo>
                    <a:pt x="151" y="484"/>
                  </a:lnTo>
                  <a:lnTo>
                    <a:pt x="127" y="463"/>
                  </a:lnTo>
                  <a:lnTo>
                    <a:pt x="112" y="455"/>
                  </a:lnTo>
                  <a:lnTo>
                    <a:pt x="102" y="442"/>
                  </a:lnTo>
                  <a:lnTo>
                    <a:pt x="77" y="421"/>
                  </a:lnTo>
                  <a:lnTo>
                    <a:pt x="67" y="413"/>
                  </a:lnTo>
                  <a:lnTo>
                    <a:pt x="62" y="404"/>
                  </a:lnTo>
                  <a:lnTo>
                    <a:pt x="53" y="392"/>
                  </a:lnTo>
                  <a:lnTo>
                    <a:pt x="43" y="383"/>
                  </a:lnTo>
                  <a:lnTo>
                    <a:pt x="28" y="362"/>
                  </a:lnTo>
                  <a:lnTo>
                    <a:pt x="18" y="345"/>
                  </a:lnTo>
                  <a:lnTo>
                    <a:pt x="9" y="324"/>
                  </a:lnTo>
                  <a:lnTo>
                    <a:pt x="5" y="307"/>
                  </a:lnTo>
                  <a:lnTo>
                    <a:pt x="0" y="292"/>
                  </a:lnTo>
                  <a:lnTo>
                    <a:pt x="0" y="274"/>
                  </a:lnTo>
                  <a:lnTo>
                    <a:pt x="5" y="259"/>
                  </a:lnTo>
                  <a:lnTo>
                    <a:pt x="5" y="241"/>
                  </a:lnTo>
                  <a:lnTo>
                    <a:pt x="18" y="221"/>
                  </a:lnTo>
                  <a:lnTo>
                    <a:pt x="28" y="206"/>
                  </a:lnTo>
                  <a:lnTo>
                    <a:pt x="38" y="201"/>
                  </a:lnTo>
                  <a:lnTo>
                    <a:pt x="48" y="197"/>
                  </a:lnTo>
                  <a:lnTo>
                    <a:pt x="58" y="191"/>
                  </a:lnTo>
                  <a:lnTo>
                    <a:pt x="67" y="188"/>
                  </a:lnTo>
                  <a:lnTo>
                    <a:pt x="87" y="182"/>
                  </a:lnTo>
                  <a:lnTo>
                    <a:pt x="102" y="180"/>
                  </a:lnTo>
                  <a:lnTo>
                    <a:pt x="127" y="180"/>
                  </a:lnTo>
                  <a:lnTo>
                    <a:pt x="136" y="180"/>
                  </a:lnTo>
                  <a:lnTo>
                    <a:pt x="151" y="182"/>
                  </a:lnTo>
                  <a:lnTo>
                    <a:pt x="166" y="182"/>
                  </a:lnTo>
                  <a:lnTo>
                    <a:pt x="181" y="186"/>
                  </a:lnTo>
                  <a:lnTo>
                    <a:pt x="210" y="195"/>
                  </a:lnTo>
                  <a:lnTo>
                    <a:pt x="240" y="201"/>
                  </a:lnTo>
                  <a:lnTo>
                    <a:pt x="269" y="212"/>
                  </a:lnTo>
                  <a:lnTo>
                    <a:pt x="304" y="224"/>
                  </a:lnTo>
                  <a:lnTo>
                    <a:pt x="314" y="229"/>
                  </a:lnTo>
                  <a:lnTo>
                    <a:pt x="329" y="239"/>
                  </a:lnTo>
                  <a:lnTo>
                    <a:pt x="342" y="244"/>
                  </a:lnTo>
                  <a:lnTo>
                    <a:pt x="362" y="254"/>
                  </a:lnTo>
                  <a:lnTo>
                    <a:pt x="377" y="262"/>
                  </a:lnTo>
                  <a:lnTo>
                    <a:pt x="396" y="274"/>
                  </a:lnTo>
                  <a:lnTo>
                    <a:pt x="416" y="283"/>
                  </a:lnTo>
                  <a:lnTo>
                    <a:pt x="436" y="298"/>
                  </a:lnTo>
                  <a:lnTo>
                    <a:pt x="480" y="322"/>
                  </a:lnTo>
                  <a:lnTo>
                    <a:pt x="520" y="345"/>
                  </a:lnTo>
                  <a:lnTo>
                    <a:pt x="559" y="368"/>
                  </a:lnTo>
                  <a:lnTo>
                    <a:pt x="594" y="387"/>
                  </a:lnTo>
                  <a:lnTo>
                    <a:pt x="628" y="404"/>
                  </a:lnTo>
                  <a:lnTo>
                    <a:pt x="658" y="421"/>
                  </a:lnTo>
                  <a:lnTo>
                    <a:pt x="681" y="436"/>
                  </a:lnTo>
                  <a:lnTo>
                    <a:pt x="706" y="448"/>
                  </a:lnTo>
                  <a:lnTo>
                    <a:pt x="711" y="442"/>
                  </a:lnTo>
                  <a:lnTo>
                    <a:pt x="721" y="430"/>
                  </a:lnTo>
                  <a:lnTo>
                    <a:pt x="730" y="419"/>
                  </a:lnTo>
                  <a:lnTo>
                    <a:pt x="735" y="410"/>
                  </a:lnTo>
                  <a:lnTo>
                    <a:pt x="740" y="398"/>
                  </a:lnTo>
                  <a:lnTo>
                    <a:pt x="740" y="387"/>
                  </a:lnTo>
                  <a:lnTo>
                    <a:pt x="740" y="377"/>
                  </a:lnTo>
                  <a:lnTo>
                    <a:pt x="740" y="366"/>
                  </a:lnTo>
                  <a:lnTo>
                    <a:pt x="735" y="354"/>
                  </a:lnTo>
                  <a:lnTo>
                    <a:pt x="730" y="343"/>
                  </a:lnTo>
                  <a:lnTo>
                    <a:pt x="716" y="324"/>
                  </a:lnTo>
                  <a:lnTo>
                    <a:pt x="706" y="309"/>
                  </a:lnTo>
                  <a:lnTo>
                    <a:pt x="676" y="274"/>
                  </a:lnTo>
                  <a:lnTo>
                    <a:pt x="633" y="239"/>
                  </a:lnTo>
                  <a:lnTo>
                    <a:pt x="608" y="221"/>
                  </a:lnTo>
                  <a:lnTo>
                    <a:pt x="579" y="203"/>
                  </a:lnTo>
                  <a:lnTo>
                    <a:pt x="554" y="186"/>
                  </a:lnTo>
                  <a:lnTo>
                    <a:pt x="530" y="171"/>
                  </a:lnTo>
                  <a:lnTo>
                    <a:pt x="510" y="156"/>
                  </a:lnTo>
                  <a:lnTo>
                    <a:pt x="485" y="147"/>
                  </a:lnTo>
                  <a:lnTo>
                    <a:pt x="465" y="136"/>
                  </a:lnTo>
                  <a:lnTo>
                    <a:pt x="446" y="129"/>
                  </a:lnTo>
                  <a:lnTo>
                    <a:pt x="431" y="123"/>
                  </a:lnTo>
                  <a:lnTo>
                    <a:pt x="411" y="117"/>
                  </a:lnTo>
                  <a:lnTo>
                    <a:pt x="396" y="115"/>
                  </a:lnTo>
                  <a:lnTo>
                    <a:pt x="382" y="115"/>
                  </a:lnTo>
                  <a:lnTo>
                    <a:pt x="367" y="115"/>
                  </a:lnTo>
                  <a:lnTo>
                    <a:pt x="352" y="115"/>
                  </a:lnTo>
                  <a:lnTo>
                    <a:pt x="337" y="117"/>
                  </a:lnTo>
                  <a:lnTo>
                    <a:pt x="324" y="123"/>
                  </a:lnTo>
                  <a:lnTo>
                    <a:pt x="309" y="129"/>
                  </a:lnTo>
                  <a:lnTo>
                    <a:pt x="294" y="136"/>
                  </a:lnTo>
                  <a:lnTo>
                    <a:pt x="151" y="38"/>
                  </a:lnTo>
                  <a:lnTo>
                    <a:pt x="161" y="32"/>
                  </a:lnTo>
                  <a:lnTo>
                    <a:pt x="176" y="23"/>
                  </a:lnTo>
                  <a:lnTo>
                    <a:pt x="191" y="17"/>
                  </a:lnTo>
                  <a:lnTo>
                    <a:pt x="205" y="11"/>
                  </a:lnTo>
                  <a:lnTo>
                    <a:pt x="220" y="9"/>
                  </a:lnTo>
                  <a:lnTo>
                    <a:pt x="235" y="2"/>
                  </a:lnTo>
                  <a:lnTo>
                    <a:pt x="250" y="2"/>
                  </a:lnTo>
                  <a:lnTo>
                    <a:pt x="265" y="0"/>
                  </a:lnTo>
                  <a:lnTo>
                    <a:pt x="284" y="0"/>
                  </a:lnTo>
                  <a:lnTo>
                    <a:pt x="299" y="2"/>
                  </a:lnTo>
                  <a:lnTo>
                    <a:pt x="319" y="5"/>
                  </a:lnTo>
                  <a:lnTo>
                    <a:pt x="357" y="15"/>
                  </a:lnTo>
                  <a:lnTo>
                    <a:pt x="382" y="20"/>
                  </a:lnTo>
                  <a:lnTo>
                    <a:pt x="406" y="28"/>
                  </a:lnTo>
                  <a:lnTo>
                    <a:pt x="431" y="38"/>
                  </a:lnTo>
                  <a:lnTo>
                    <a:pt x="480" y="62"/>
                  </a:lnTo>
                  <a:lnTo>
                    <a:pt x="534" y="87"/>
                  </a:lnTo>
                  <a:lnTo>
                    <a:pt x="559" y="102"/>
                  </a:lnTo>
                  <a:lnTo>
                    <a:pt x="589" y="117"/>
                  </a:lnTo>
                  <a:lnTo>
                    <a:pt x="618" y="138"/>
                  </a:lnTo>
                  <a:lnTo>
                    <a:pt x="643" y="156"/>
                  </a:lnTo>
                  <a:lnTo>
                    <a:pt x="671" y="174"/>
                  </a:lnTo>
                  <a:lnTo>
                    <a:pt x="721" y="212"/>
                  </a:lnTo>
                  <a:lnTo>
                    <a:pt x="740" y="229"/>
                  </a:lnTo>
                  <a:lnTo>
                    <a:pt x="765" y="248"/>
                  </a:lnTo>
                  <a:lnTo>
                    <a:pt x="780" y="262"/>
                  </a:lnTo>
                  <a:lnTo>
                    <a:pt x="799" y="280"/>
                  </a:lnTo>
                  <a:lnTo>
                    <a:pt x="814" y="294"/>
                  </a:lnTo>
                  <a:lnTo>
                    <a:pt x="829" y="313"/>
                  </a:lnTo>
                  <a:lnTo>
                    <a:pt x="854" y="339"/>
                  </a:lnTo>
                  <a:lnTo>
                    <a:pt x="863" y="354"/>
                  </a:lnTo>
                  <a:lnTo>
                    <a:pt x="868" y="366"/>
                  </a:lnTo>
                  <a:lnTo>
                    <a:pt x="883" y="389"/>
                  </a:lnTo>
                  <a:lnTo>
                    <a:pt x="893" y="413"/>
                  </a:lnTo>
                  <a:lnTo>
                    <a:pt x="898" y="434"/>
                  </a:lnTo>
                  <a:lnTo>
                    <a:pt x="898" y="442"/>
                  </a:lnTo>
                  <a:lnTo>
                    <a:pt x="898" y="463"/>
                  </a:lnTo>
                  <a:lnTo>
                    <a:pt x="898" y="472"/>
                  </a:lnTo>
                  <a:lnTo>
                    <a:pt x="893" y="481"/>
                  </a:lnTo>
                  <a:lnTo>
                    <a:pt x="893" y="489"/>
                  </a:lnTo>
                  <a:lnTo>
                    <a:pt x="888" y="495"/>
                  </a:lnTo>
                  <a:lnTo>
                    <a:pt x="883" y="501"/>
                  </a:lnTo>
                  <a:lnTo>
                    <a:pt x="878" y="510"/>
                  </a:lnTo>
                  <a:lnTo>
                    <a:pt x="868" y="519"/>
                  </a:lnTo>
                  <a:lnTo>
                    <a:pt x="863" y="529"/>
                  </a:lnTo>
                  <a:lnTo>
                    <a:pt x="849" y="548"/>
                  </a:lnTo>
                  <a:lnTo>
                    <a:pt x="770" y="641"/>
                  </a:lnTo>
                  <a:lnTo>
                    <a:pt x="740" y="673"/>
                  </a:lnTo>
                  <a:lnTo>
                    <a:pt x="735" y="685"/>
                  </a:lnTo>
                  <a:lnTo>
                    <a:pt x="721" y="702"/>
                  </a:lnTo>
                  <a:lnTo>
                    <a:pt x="716" y="711"/>
                  </a:lnTo>
                  <a:lnTo>
                    <a:pt x="706" y="720"/>
                  </a:lnTo>
                  <a:lnTo>
                    <a:pt x="701" y="726"/>
                  </a:lnTo>
                  <a:lnTo>
                    <a:pt x="696" y="734"/>
                  </a:lnTo>
                  <a:lnTo>
                    <a:pt x="691" y="741"/>
                  </a:lnTo>
                  <a:lnTo>
                    <a:pt x="686" y="747"/>
                  </a:lnTo>
                  <a:lnTo>
                    <a:pt x="686" y="753"/>
                  </a:lnTo>
                  <a:lnTo>
                    <a:pt x="676" y="761"/>
                  </a:lnTo>
                  <a:lnTo>
                    <a:pt x="676" y="768"/>
                  </a:lnTo>
                  <a:lnTo>
                    <a:pt x="671" y="782"/>
                  </a:lnTo>
                  <a:lnTo>
                    <a:pt x="666" y="802"/>
                  </a:lnTo>
                  <a:lnTo>
                    <a:pt x="666" y="821"/>
                  </a:lnTo>
                  <a:lnTo>
                    <a:pt x="671" y="842"/>
                  </a:lnTo>
                  <a:lnTo>
                    <a:pt x="544" y="744"/>
                  </a:lnTo>
                  <a:lnTo>
                    <a:pt x="539" y="723"/>
                  </a:lnTo>
                  <a:lnTo>
                    <a:pt x="539" y="715"/>
                  </a:lnTo>
                  <a:lnTo>
                    <a:pt x="534" y="708"/>
                  </a:lnTo>
                  <a:lnTo>
                    <a:pt x="534" y="700"/>
                  </a:lnTo>
                  <a:lnTo>
                    <a:pt x="534" y="694"/>
                  </a:lnTo>
                  <a:lnTo>
                    <a:pt x="539" y="688"/>
                  </a:lnTo>
                  <a:lnTo>
                    <a:pt x="539" y="685"/>
                  </a:lnTo>
                  <a:lnTo>
                    <a:pt x="539" y="679"/>
                  </a:lnTo>
                  <a:lnTo>
                    <a:pt x="544" y="675"/>
                  </a:lnTo>
                  <a:lnTo>
                    <a:pt x="544" y="673"/>
                  </a:lnTo>
                  <a:lnTo>
                    <a:pt x="544" y="670"/>
                  </a:lnTo>
                  <a:lnTo>
                    <a:pt x="544" y="667"/>
                  </a:lnTo>
                  <a:lnTo>
                    <a:pt x="549" y="667"/>
                  </a:lnTo>
                  <a:close/>
                </a:path>
              </a:pathLst>
            </a:custGeom>
            <a:solidFill>
              <a:srgbClr val="000000"/>
            </a:solidFill>
            <a:ln w="14288">
              <a:solidFill>
                <a:schemeClr val="tx2"/>
              </a:solidFill>
              <a:prstDash val="solid"/>
              <a:round/>
              <a:headEnd/>
              <a:tailEnd/>
            </a:ln>
          </p:spPr>
          <p:txBody>
            <a:bodyPr/>
            <a:lstStyle/>
            <a:p>
              <a:endParaRPr lang="en-GB"/>
            </a:p>
          </p:txBody>
        </p:sp>
        <p:sp>
          <p:nvSpPr>
            <p:cNvPr id="3106" name="Freeform 34">
              <a:extLst>
                <a:ext uri="{FF2B5EF4-FFF2-40B4-BE49-F238E27FC236}">
                  <a16:creationId xmlns:a16="http://schemas.microsoft.com/office/drawing/2014/main" id="{C59D9ADB-769E-45B4-AF3A-9091722573FD}"/>
                </a:ext>
              </a:extLst>
            </p:cNvPr>
            <p:cNvSpPr>
              <a:spLocks/>
            </p:cNvSpPr>
            <p:nvPr/>
          </p:nvSpPr>
          <p:spPr bwMode="auto">
            <a:xfrm>
              <a:off x="3435" y="859"/>
              <a:ext cx="128" cy="75"/>
            </a:xfrm>
            <a:custGeom>
              <a:avLst/>
              <a:gdLst>
                <a:gd name="T0" fmla="*/ 128 w 515"/>
                <a:gd name="T1" fmla="*/ 54 h 298"/>
                <a:gd name="T2" fmla="*/ 122 w 515"/>
                <a:gd name="T3" fmla="*/ 52 h 298"/>
                <a:gd name="T4" fmla="*/ 109 w 515"/>
                <a:gd name="T5" fmla="*/ 45 h 298"/>
                <a:gd name="T6" fmla="*/ 101 w 515"/>
                <a:gd name="T7" fmla="*/ 41 h 298"/>
                <a:gd name="T8" fmla="*/ 93 w 515"/>
                <a:gd name="T9" fmla="*/ 36 h 298"/>
                <a:gd name="T10" fmla="*/ 84 w 515"/>
                <a:gd name="T11" fmla="*/ 31 h 298"/>
                <a:gd name="T12" fmla="*/ 75 w 515"/>
                <a:gd name="T13" fmla="*/ 26 h 298"/>
                <a:gd name="T14" fmla="*/ 65 w 515"/>
                <a:gd name="T15" fmla="*/ 21 h 298"/>
                <a:gd name="T16" fmla="*/ 59 w 515"/>
                <a:gd name="T17" fmla="*/ 17 h 298"/>
                <a:gd name="T18" fmla="*/ 54 w 515"/>
                <a:gd name="T19" fmla="*/ 14 h 298"/>
                <a:gd name="T20" fmla="*/ 49 w 515"/>
                <a:gd name="T21" fmla="*/ 12 h 298"/>
                <a:gd name="T22" fmla="*/ 45 w 515"/>
                <a:gd name="T23" fmla="*/ 10 h 298"/>
                <a:gd name="T24" fmla="*/ 41 w 515"/>
                <a:gd name="T25" fmla="*/ 7 h 298"/>
                <a:gd name="T26" fmla="*/ 37 w 515"/>
                <a:gd name="T27" fmla="*/ 6 h 298"/>
                <a:gd name="T28" fmla="*/ 34 w 515"/>
                <a:gd name="T29" fmla="*/ 4 h 298"/>
                <a:gd name="T30" fmla="*/ 31 w 515"/>
                <a:gd name="T31" fmla="*/ 3 h 298"/>
                <a:gd name="T32" fmla="*/ 26 w 515"/>
                <a:gd name="T33" fmla="*/ 2 h 298"/>
                <a:gd name="T34" fmla="*/ 21 w 515"/>
                <a:gd name="T35" fmla="*/ 1 h 298"/>
                <a:gd name="T36" fmla="*/ 16 w 515"/>
                <a:gd name="T37" fmla="*/ 0 h 298"/>
                <a:gd name="T38" fmla="*/ 15 w 515"/>
                <a:gd name="T39" fmla="*/ 0 h 298"/>
                <a:gd name="T40" fmla="*/ 12 w 515"/>
                <a:gd name="T41" fmla="*/ 1 h 298"/>
                <a:gd name="T42" fmla="*/ 9 w 515"/>
                <a:gd name="T43" fmla="*/ 1 h 298"/>
                <a:gd name="T44" fmla="*/ 6 w 515"/>
                <a:gd name="T45" fmla="*/ 2 h 298"/>
                <a:gd name="T46" fmla="*/ 4 w 515"/>
                <a:gd name="T47" fmla="*/ 4 h 298"/>
                <a:gd name="T48" fmla="*/ 1 w 515"/>
                <a:gd name="T49" fmla="*/ 7 h 298"/>
                <a:gd name="T50" fmla="*/ 1 w 515"/>
                <a:gd name="T51" fmla="*/ 8 h 298"/>
                <a:gd name="T52" fmla="*/ 0 w 515"/>
                <a:gd name="T53" fmla="*/ 11 h 298"/>
                <a:gd name="T54" fmla="*/ 0 w 515"/>
                <a:gd name="T55" fmla="*/ 13 h 298"/>
                <a:gd name="T56" fmla="*/ 0 w 515"/>
                <a:gd name="T57" fmla="*/ 17 h 298"/>
                <a:gd name="T58" fmla="*/ 1 w 515"/>
                <a:gd name="T59" fmla="*/ 20 h 298"/>
                <a:gd name="T60" fmla="*/ 2 w 515"/>
                <a:gd name="T61" fmla="*/ 23 h 298"/>
                <a:gd name="T62" fmla="*/ 5 w 515"/>
                <a:gd name="T63" fmla="*/ 25 h 298"/>
                <a:gd name="T64" fmla="*/ 6 w 515"/>
                <a:gd name="T65" fmla="*/ 28 h 298"/>
                <a:gd name="T66" fmla="*/ 9 w 515"/>
                <a:gd name="T67" fmla="*/ 31 h 298"/>
                <a:gd name="T68" fmla="*/ 12 w 515"/>
                <a:gd name="T69" fmla="*/ 35 h 298"/>
                <a:gd name="T70" fmla="*/ 15 w 515"/>
                <a:gd name="T71" fmla="*/ 38 h 298"/>
                <a:gd name="T72" fmla="*/ 18 w 515"/>
                <a:gd name="T73" fmla="*/ 41 h 298"/>
                <a:gd name="T74" fmla="*/ 27 w 515"/>
                <a:gd name="T75" fmla="*/ 47 h 298"/>
                <a:gd name="T76" fmla="*/ 33 w 515"/>
                <a:gd name="T77" fmla="*/ 51 h 298"/>
                <a:gd name="T78" fmla="*/ 38 w 515"/>
                <a:gd name="T79" fmla="*/ 54 h 298"/>
                <a:gd name="T80" fmla="*/ 43 w 515"/>
                <a:gd name="T81" fmla="*/ 57 h 298"/>
                <a:gd name="T82" fmla="*/ 47 w 515"/>
                <a:gd name="T83" fmla="*/ 59 h 298"/>
                <a:gd name="T84" fmla="*/ 52 w 515"/>
                <a:gd name="T85" fmla="*/ 62 h 298"/>
                <a:gd name="T86" fmla="*/ 57 w 515"/>
                <a:gd name="T87" fmla="*/ 65 h 298"/>
                <a:gd name="T88" fmla="*/ 62 w 515"/>
                <a:gd name="T89" fmla="*/ 67 h 298"/>
                <a:gd name="T90" fmla="*/ 71 w 515"/>
                <a:gd name="T91" fmla="*/ 71 h 298"/>
                <a:gd name="T92" fmla="*/ 76 w 515"/>
                <a:gd name="T93" fmla="*/ 72 h 298"/>
                <a:gd name="T94" fmla="*/ 81 w 515"/>
                <a:gd name="T95" fmla="*/ 73 h 298"/>
                <a:gd name="T96" fmla="*/ 88 w 515"/>
                <a:gd name="T97" fmla="*/ 74 h 298"/>
                <a:gd name="T98" fmla="*/ 93 w 515"/>
                <a:gd name="T99" fmla="*/ 75 h 298"/>
                <a:gd name="T100" fmla="*/ 100 w 515"/>
                <a:gd name="T101" fmla="*/ 75 h 298"/>
                <a:gd name="T102" fmla="*/ 103 w 515"/>
                <a:gd name="T103" fmla="*/ 74 h 298"/>
                <a:gd name="T104" fmla="*/ 108 w 515"/>
                <a:gd name="T105" fmla="*/ 73 h 298"/>
                <a:gd name="T106" fmla="*/ 112 w 515"/>
                <a:gd name="T107" fmla="*/ 71 h 298"/>
                <a:gd name="T108" fmla="*/ 115 w 515"/>
                <a:gd name="T109" fmla="*/ 69 h 298"/>
                <a:gd name="T110" fmla="*/ 119 w 515"/>
                <a:gd name="T111" fmla="*/ 67 h 298"/>
                <a:gd name="T112" fmla="*/ 124 w 515"/>
                <a:gd name="T113" fmla="*/ 61 h 298"/>
                <a:gd name="T114" fmla="*/ 128 w 515"/>
                <a:gd name="T115" fmla="*/ 54 h 298"/>
                <a:gd name="T116" fmla="*/ 128 w 515"/>
                <a:gd name="T117" fmla="*/ 54 h 2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15" h="298">
                  <a:moveTo>
                    <a:pt x="515" y="215"/>
                  </a:moveTo>
                  <a:lnTo>
                    <a:pt x="492" y="207"/>
                  </a:lnTo>
                  <a:lnTo>
                    <a:pt x="438" y="177"/>
                  </a:lnTo>
                  <a:lnTo>
                    <a:pt x="408" y="162"/>
                  </a:lnTo>
                  <a:lnTo>
                    <a:pt x="374" y="144"/>
                  </a:lnTo>
                  <a:lnTo>
                    <a:pt x="339" y="124"/>
                  </a:lnTo>
                  <a:lnTo>
                    <a:pt x="300" y="103"/>
                  </a:lnTo>
                  <a:lnTo>
                    <a:pt x="260" y="82"/>
                  </a:lnTo>
                  <a:lnTo>
                    <a:pt x="236" y="68"/>
                  </a:lnTo>
                  <a:lnTo>
                    <a:pt x="216" y="57"/>
                  </a:lnTo>
                  <a:lnTo>
                    <a:pt x="196" y="47"/>
                  </a:lnTo>
                  <a:lnTo>
                    <a:pt x="183" y="38"/>
                  </a:lnTo>
                  <a:lnTo>
                    <a:pt x="163" y="29"/>
                  </a:lnTo>
                  <a:lnTo>
                    <a:pt x="148" y="23"/>
                  </a:lnTo>
                  <a:lnTo>
                    <a:pt x="138" y="17"/>
                  </a:lnTo>
                  <a:lnTo>
                    <a:pt x="123" y="12"/>
                  </a:lnTo>
                  <a:lnTo>
                    <a:pt x="104" y="6"/>
                  </a:lnTo>
                  <a:lnTo>
                    <a:pt x="84" y="2"/>
                  </a:lnTo>
                  <a:lnTo>
                    <a:pt x="64" y="0"/>
                  </a:lnTo>
                  <a:lnTo>
                    <a:pt x="59" y="0"/>
                  </a:lnTo>
                  <a:lnTo>
                    <a:pt x="49" y="2"/>
                  </a:lnTo>
                  <a:lnTo>
                    <a:pt x="35" y="2"/>
                  </a:lnTo>
                  <a:lnTo>
                    <a:pt x="25" y="8"/>
                  </a:lnTo>
                  <a:lnTo>
                    <a:pt x="15" y="17"/>
                  </a:lnTo>
                  <a:lnTo>
                    <a:pt x="5" y="27"/>
                  </a:lnTo>
                  <a:lnTo>
                    <a:pt x="5" y="32"/>
                  </a:lnTo>
                  <a:lnTo>
                    <a:pt x="0" y="42"/>
                  </a:lnTo>
                  <a:lnTo>
                    <a:pt x="0" y="50"/>
                  </a:lnTo>
                  <a:lnTo>
                    <a:pt x="0" y="68"/>
                  </a:lnTo>
                  <a:lnTo>
                    <a:pt x="5" y="80"/>
                  </a:lnTo>
                  <a:lnTo>
                    <a:pt x="10" y="91"/>
                  </a:lnTo>
                  <a:lnTo>
                    <a:pt x="20" y="101"/>
                  </a:lnTo>
                  <a:lnTo>
                    <a:pt x="25" y="112"/>
                  </a:lnTo>
                  <a:lnTo>
                    <a:pt x="35" y="124"/>
                  </a:lnTo>
                  <a:lnTo>
                    <a:pt x="49" y="139"/>
                  </a:lnTo>
                  <a:lnTo>
                    <a:pt x="59" y="150"/>
                  </a:lnTo>
                  <a:lnTo>
                    <a:pt x="74" y="162"/>
                  </a:lnTo>
                  <a:lnTo>
                    <a:pt x="109" y="188"/>
                  </a:lnTo>
                  <a:lnTo>
                    <a:pt x="133" y="201"/>
                  </a:lnTo>
                  <a:lnTo>
                    <a:pt x="153" y="215"/>
                  </a:lnTo>
                  <a:lnTo>
                    <a:pt x="173" y="228"/>
                  </a:lnTo>
                  <a:lnTo>
                    <a:pt x="191" y="236"/>
                  </a:lnTo>
                  <a:lnTo>
                    <a:pt x="211" y="248"/>
                  </a:lnTo>
                  <a:lnTo>
                    <a:pt x="231" y="257"/>
                  </a:lnTo>
                  <a:lnTo>
                    <a:pt x="250" y="266"/>
                  </a:lnTo>
                  <a:lnTo>
                    <a:pt x="285" y="281"/>
                  </a:lnTo>
                  <a:lnTo>
                    <a:pt x="305" y="287"/>
                  </a:lnTo>
                  <a:lnTo>
                    <a:pt x="324" y="292"/>
                  </a:lnTo>
                  <a:lnTo>
                    <a:pt x="354" y="296"/>
                  </a:lnTo>
                  <a:lnTo>
                    <a:pt x="374" y="298"/>
                  </a:lnTo>
                  <a:lnTo>
                    <a:pt x="403" y="298"/>
                  </a:lnTo>
                  <a:lnTo>
                    <a:pt x="413" y="296"/>
                  </a:lnTo>
                  <a:lnTo>
                    <a:pt x="433" y="292"/>
                  </a:lnTo>
                  <a:lnTo>
                    <a:pt x="452" y="283"/>
                  </a:lnTo>
                  <a:lnTo>
                    <a:pt x="462" y="275"/>
                  </a:lnTo>
                  <a:lnTo>
                    <a:pt x="477" y="266"/>
                  </a:lnTo>
                  <a:lnTo>
                    <a:pt x="497" y="243"/>
                  </a:lnTo>
                  <a:lnTo>
                    <a:pt x="515" y="215"/>
                  </a:lnTo>
                  <a:close/>
                </a:path>
              </a:pathLst>
            </a:custGeom>
            <a:solidFill>
              <a:srgbClr val="FFFFFF"/>
            </a:solidFill>
            <a:ln w="14288">
              <a:solidFill>
                <a:schemeClr val="tx2"/>
              </a:solidFill>
              <a:prstDash val="solid"/>
              <a:round/>
              <a:headEnd/>
              <a:tailEnd/>
            </a:ln>
          </p:spPr>
          <p:txBody>
            <a:bodyPr/>
            <a:lstStyle/>
            <a:p>
              <a:endParaRPr lang="en-GB"/>
            </a:p>
          </p:txBody>
        </p:sp>
        <p:sp>
          <p:nvSpPr>
            <p:cNvPr id="3107" name="Freeform 35">
              <a:extLst>
                <a:ext uri="{FF2B5EF4-FFF2-40B4-BE49-F238E27FC236}">
                  <a16:creationId xmlns:a16="http://schemas.microsoft.com/office/drawing/2014/main" id="{FD0B3571-0687-47CB-810B-F008B90E0A50}"/>
                </a:ext>
              </a:extLst>
            </p:cNvPr>
            <p:cNvSpPr>
              <a:spLocks/>
            </p:cNvSpPr>
            <p:nvPr/>
          </p:nvSpPr>
          <p:spPr bwMode="auto">
            <a:xfrm>
              <a:off x="3621" y="952"/>
              <a:ext cx="259" cy="214"/>
            </a:xfrm>
            <a:custGeom>
              <a:avLst/>
              <a:gdLst>
                <a:gd name="T0" fmla="*/ 104 w 1036"/>
                <a:gd name="T1" fmla="*/ 174 h 854"/>
                <a:gd name="T2" fmla="*/ 97 w 1036"/>
                <a:gd name="T3" fmla="*/ 173 h 854"/>
                <a:gd name="T4" fmla="*/ 86 w 1036"/>
                <a:gd name="T5" fmla="*/ 169 h 854"/>
                <a:gd name="T6" fmla="*/ 74 w 1036"/>
                <a:gd name="T7" fmla="*/ 164 h 854"/>
                <a:gd name="T8" fmla="*/ 66 w 1036"/>
                <a:gd name="T9" fmla="*/ 158 h 854"/>
                <a:gd name="T10" fmla="*/ 52 w 1036"/>
                <a:gd name="T11" fmla="*/ 146 h 854"/>
                <a:gd name="T12" fmla="*/ 38 w 1036"/>
                <a:gd name="T13" fmla="*/ 134 h 854"/>
                <a:gd name="T14" fmla="*/ 29 w 1036"/>
                <a:gd name="T15" fmla="*/ 124 h 854"/>
                <a:gd name="T16" fmla="*/ 21 w 1036"/>
                <a:gd name="T17" fmla="*/ 113 h 854"/>
                <a:gd name="T18" fmla="*/ 15 w 1036"/>
                <a:gd name="T19" fmla="*/ 102 h 854"/>
                <a:gd name="T20" fmla="*/ 9 w 1036"/>
                <a:gd name="T21" fmla="*/ 91 h 854"/>
                <a:gd name="T22" fmla="*/ 4 w 1036"/>
                <a:gd name="T23" fmla="*/ 80 h 854"/>
                <a:gd name="T24" fmla="*/ 1 w 1036"/>
                <a:gd name="T25" fmla="*/ 69 h 854"/>
                <a:gd name="T26" fmla="*/ 0 w 1036"/>
                <a:gd name="T27" fmla="*/ 59 h 854"/>
                <a:gd name="T28" fmla="*/ 0 w 1036"/>
                <a:gd name="T29" fmla="*/ 49 h 854"/>
                <a:gd name="T30" fmla="*/ 1 w 1036"/>
                <a:gd name="T31" fmla="*/ 39 h 854"/>
                <a:gd name="T32" fmla="*/ 5 w 1036"/>
                <a:gd name="T33" fmla="*/ 31 h 854"/>
                <a:gd name="T34" fmla="*/ 10 w 1036"/>
                <a:gd name="T35" fmla="*/ 23 h 854"/>
                <a:gd name="T36" fmla="*/ 17 w 1036"/>
                <a:gd name="T37" fmla="*/ 16 h 854"/>
                <a:gd name="T38" fmla="*/ 24 w 1036"/>
                <a:gd name="T39" fmla="*/ 10 h 854"/>
                <a:gd name="T40" fmla="*/ 33 w 1036"/>
                <a:gd name="T41" fmla="*/ 4 h 854"/>
                <a:gd name="T42" fmla="*/ 42 w 1036"/>
                <a:gd name="T43" fmla="*/ 2 h 854"/>
                <a:gd name="T44" fmla="*/ 53 w 1036"/>
                <a:gd name="T45" fmla="*/ 0 h 854"/>
                <a:gd name="T46" fmla="*/ 64 w 1036"/>
                <a:gd name="T47" fmla="*/ 0 h 854"/>
                <a:gd name="T48" fmla="*/ 75 w 1036"/>
                <a:gd name="T49" fmla="*/ 2 h 854"/>
                <a:gd name="T50" fmla="*/ 87 w 1036"/>
                <a:gd name="T51" fmla="*/ 6 h 854"/>
                <a:gd name="T52" fmla="*/ 100 w 1036"/>
                <a:gd name="T53" fmla="*/ 12 h 854"/>
                <a:gd name="T54" fmla="*/ 112 w 1036"/>
                <a:gd name="T55" fmla="*/ 19 h 854"/>
                <a:gd name="T56" fmla="*/ 124 w 1036"/>
                <a:gd name="T57" fmla="*/ 28 h 854"/>
                <a:gd name="T58" fmla="*/ 136 w 1036"/>
                <a:gd name="T59" fmla="*/ 38 h 854"/>
                <a:gd name="T60" fmla="*/ 150 w 1036"/>
                <a:gd name="T61" fmla="*/ 52 h 854"/>
                <a:gd name="T62" fmla="*/ 160 w 1036"/>
                <a:gd name="T63" fmla="*/ 64 h 854"/>
                <a:gd name="T64" fmla="*/ 166 w 1036"/>
                <a:gd name="T65" fmla="*/ 73 h 854"/>
                <a:gd name="T66" fmla="*/ 172 w 1036"/>
                <a:gd name="T67" fmla="*/ 85 h 854"/>
                <a:gd name="T68" fmla="*/ 176 w 1036"/>
                <a:gd name="T69" fmla="*/ 93 h 854"/>
                <a:gd name="T70" fmla="*/ 177 w 1036"/>
                <a:gd name="T71" fmla="*/ 101 h 854"/>
                <a:gd name="T72" fmla="*/ 179 w 1036"/>
                <a:gd name="T73" fmla="*/ 108 h 854"/>
                <a:gd name="T74" fmla="*/ 228 w 1036"/>
                <a:gd name="T75" fmla="*/ 65 h 854"/>
                <a:gd name="T76" fmla="*/ 223 w 1036"/>
                <a:gd name="T77" fmla="*/ 127 h 854"/>
                <a:gd name="T78" fmla="*/ 152 w 1036"/>
                <a:gd name="T79" fmla="*/ 185 h 854"/>
                <a:gd name="T80" fmla="*/ 91 w 1036"/>
                <a:gd name="T81" fmla="*/ 185 h 85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36" h="854">
                  <a:moveTo>
                    <a:pt x="364" y="738"/>
                  </a:moveTo>
                  <a:lnTo>
                    <a:pt x="416" y="694"/>
                  </a:lnTo>
                  <a:lnTo>
                    <a:pt x="403" y="691"/>
                  </a:lnTo>
                  <a:lnTo>
                    <a:pt x="388" y="689"/>
                  </a:lnTo>
                  <a:lnTo>
                    <a:pt x="359" y="679"/>
                  </a:lnTo>
                  <a:lnTo>
                    <a:pt x="344" y="674"/>
                  </a:lnTo>
                  <a:lnTo>
                    <a:pt x="324" y="668"/>
                  </a:lnTo>
                  <a:lnTo>
                    <a:pt x="294" y="653"/>
                  </a:lnTo>
                  <a:lnTo>
                    <a:pt x="280" y="641"/>
                  </a:lnTo>
                  <a:lnTo>
                    <a:pt x="265" y="632"/>
                  </a:lnTo>
                  <a:lnTo>
                    <a:pt x="235" y="609"/>
                  </a:lnTo>
                  <a:lnTo>
                    <a:pt x="206" y="582"/>
                  </a:lnTo>
                  <a:lnTo>
                    <a:pt x="171" y="556"/>
                  </a:lnTo>
                  <a:lnTo>
                    <a:pt x="152" y="535"/>
                  </a:lnTo>
                  <a:lnTo>
                    <a:pt x="132" y="514"/>
                  </a:lnTo>
                  <a:lnTo>
                    <a:pt x="117" y="493"/>
                  </a:lnTo>
                  <a:lnTo>
                    <a:pt x="97" y="473"/>
                  </a:lnTo>
                  <a:lnTo>
                    <a:pt x="83" y="452"/>
                  </a:lnTo>
                  <a:lnTo>
                    <a:pt x="69" y="429"/>
                  </a:lnTo>
                  <a:lnTo>
                    <a:pt x="59" y="408"/>
                  </a:lnTo>
                  <a:lnTo>
                    <a:pt x="44" y="384"/>
                  </a:lnTo>
                  <a:lnTo>
                    <a:pt x="34" y="363"/>
                  </a:lnTo>
                  <a:lnTo>
                    <a:pt x="25" y="340"/>
                  </a:lnTo>
                  <a:lnTo>
                    <a:pt x="15" y="319"/>
                  </a:lnTo>
                  <a:lnTo>
                    <a:pt x="10" y="298"/>
                  </a:lnTo>
                  <a:lnTo>
                    <a:pt x="5" y="277"/>
                  </a:lnTo>
                  <a:lnTo>
                    <a:pt x="0" y="257"/>
                  </a:lnTo>
                  <a:lnTo>
                    <a:pt x="0" y="237"/>
                  </a:lnTo>
                  <a:lnTo>
                    <a:pt x="0" y="216"/>
                  </a:lnTo>
                  <a:lnTo>
                    <a:pt x="0" y="195"/>
                  </a:lnTo>
                  <a:lnTo>
                    <a:pt x="0" y="177"/>
                  </a:lnTo>
                  <a:lnTo>
                    <a:pt x="5" y="156"/>
                  </a:lnTo>
                  <a:lnTo>
                    <a:pt x="15" y="139"/>
                  </a:lnTo>
                  <a:lnTo>
                    <a:pt x="20" y="124"/>
                  </a:lnTo>
                  <a:lnTo>
                    <a:pt x="30" y="106"/>
                  </a:lnTo>
                  <a:lnTo>
                    <a:pt x="39" y="91"/>
                  </a:lnTo>
                  <a:lnTo>
                    <a:pt x="54" y="74"/>
                  </a:lnTo>
                  <a:lnTo>
                    <a:pt x="69" y="62"/>
                  </a:lnTo>
                  <a:lnTo>
                    <a:pt x="83" y="50"/>
                  </a:lnTo>
                  <a:lnTo>
                    <a:pt x="97" y="38"/>
                  </a:lnTo>
                  <a:lnTo>
                    <a:pt x="112" y="27"/>
                  </a:lnTo>
                  <a:lnTo>
                    <a:pt x="132" y="17"/>
                  </a:lnTo>
                  <a:lnTo>
                    <a:pt x="147" y="12"/>
                  </a:lnTo>
                  <a:lnTo>
                    <a:pt x="166" y="6"/>
                  </a:lnTo>
                  <a:lnTo>
                    <a:pt x="186" y="2"/>
                  </a:lnTo>
                  <a:lnTo>
                    <a:pt x="211" y="0"/>
                  </a:lnTo>
                  <a:lnTo>
                    <a:pt x="230" y="0"/>
                  </a:lnTo>
                  <a:lnTo>
                    <a:pt x="255" y="0"/>
                  </a:lnTo>
                  <a:lnTo>
                    <a:pt x="275" y="2"/>
                  </a:lnTo>
                  <a:lnTo>
                    <a:pt x="299" y="9"/>
                  </a:lnTo>
                  <a:lnTo>
                    <a:pt x="324" y="15"/>
                  </a:lnTo>
                  <a:lnTo>
                    <a:pt x="349" y="23"/>
                  </a:lnTo>
                  <a:lnTo>
                    <a:pt x="373" y="36"/>
                  </a:lnTo>
                  <a:lnTo>
                    <a:pt x="398" y="47"/>
                  </a:lnTo>
                  <a:lnTo>
                    <a:pt x="421" y="59"/>
                  </a:lnTo>
                  <a:lnTo>
                    <a:pt x="446" y="74"/>
                  </a:lnTo>
                  <a:lnTo>
                    <a:pt x="471" y="91"/>
                  </a:lnTo>
                  <a:lnTo>
                    <a:pt x="495" y="110"/>
                  </a:lnTo>
                  <a:lnTo>
                    <a:pt x="520" y="127"/>
                  </a:lnTo>
                  <a:lnTo>
                    <a:pt x="545" y="150"/>
                  </a:lnTo>
                  <a:lnTo>
                    <a:pt x="569" y="171"/>
                  </a:lnTo>
                  <a:lnTo>
                    <a:pt x="599" y="207"/>
                  </a:lnTo>
                  <a:lnTo>
                    <a:pt x="628" y="239"/>
                  </a:lnTo>
                  <a:lnTo>
                    <a:pt x="638" y="257"/>
                  </a:lnTo>
                  <a:lnTo>
                    <a:pt x="653" y="275"/>
                  </a:lnTo>
                  <a:lnTo>
                    <a:pt x="663" y="290"/>
                  </a:lnTo>
                  <a:lnTo>
                    <a:pt x="683" y="322"/>
                  </a:lnTo>
                  <a:lnTo>
                    <a:pt x="688" y="340"/>
                  </a:lnTo>
                  <a:lnTo>
                    <a:pt x="697" y="355"/>
                  </a:lnTo>
                  <a:lnTo>
                    <a:pt x="702" y="372"/>
                  </a:lnTo>
                  <a:lnTo>
                    <a:pt x="707" y="387"/>
                  </a:lnTo>
                  <a:lnTo>
                    <a:pt x="707" y="402"/>
                  </a:lnTo>
                  <a:lnTo>
                    <a:pt x="712" y="414"/>
                  </a:lnTo>
                  <a:lnTo>
                    <a:pt x="717" y="429"/>
                  </a:lnTo>
                  <a:lnTo>
                    <a:pt x="815" y="343"/>
                  </a:lnTo>
                  <a:lnTo>
                    <a:pt x="913" y="260"/>
                  </a:lnTo>
                  <a:lnTo>
                    <a:pt x="1036" y="393"/>
                  </a:lnTo>
                  <a:lnTo>
                    <a:pt x="893" y="508"/>
                  </a:lnTo>
                  <a:lnTo>
                    <a:pt x="750" y="623"/>
                  </a:lnTo>
                  <a:lnTo>
                    <a:pt x="609" y="738"/>
                  </a:lnTo>
                  <a:lnTo>
                    <a:pt x="466" y="854"/>
                  </a:lnTo>
                  <a:lnTo>
                    <a:pt x="364" y="738"/>
                  </a:lnTo>
                  <a:close/>
                </a:path>
              </a:pathLst>
            </a:custGeom>
            <a:solidFill>
              <a:srgbClr val="000000"/>
            </a:solidFill>
            <a:ln w="14288">
              <a:solidFill>
                <a:schemeClr val="tx2"/>
              </a:solidFill>
              <a:prstDash val="solid"/>
              <a:round/>
              <a:headEnd/>
              <a:tailEnd/>
            </a:ln>
          </p:spPr>
          <p:txBody>
            <a:bodyPr/>
            <a:lstStyle/>
            <a:p>
              <a:endParaRPr lang="en-GB"/>
            </a:p>
          </p:txBody>
        </p:sp>
        <p:sp>
          <p:nvSpPr>
            <p:cNvPr id="3108" name="Freeform 36">
              <a:extLst>
                <a:ext uri="{FF2B5EF4-FFF2-40B4-BE49-F238E27FC236}">
                  <a16:creationId xmlns:a16="http://schemas.microsoft.com/office/drawing/2014/main" id="{E32AE721-96F5-4EBD-89C8-354397ABAAA0}"/>
                </a:ext>
              </a:extLst>
            </p:cNvPr>
            <p:cNvSpPr>
              <a:spLocks/>
            </p:cNvSpPr>
            <p:nvPr/>
          </p:nvSpPr>
          <p:spPr bwMode="auto">
            <a:xfrm>
              <a:off x="3653" y="984"/>
              <a:ext cx="127" cy="124"/>
            </a:xfrm>
            <a:custGeom>
              <a:avLst/>
              <a:gdLst>
                <a:gd name="T0" fmla="*/ 11 w 506"/>
                <a:gd name="T1" fmla="*/ 18 h 499"/>
                <a:gd name="T2" fmla="*/ 7 w 506"/>
                <a:gd name="T3" fmla="*/ 22 h 499"/>
                <a:gd name="T4" fmla="*/ 4 w 506"/>
                <a:gd name="T5" fmla="*/ 30 h 499"/>
                <a:gd name="T6" fmla="*/ 1 w 506"/>
                <a:gd name="T7" fmla="*/ 38 h 499"/>
                <a:gd name="T8" fmla="*/ 0 w 506"/>
                <a:gd name="T9" fmla="*/ 45 h 499"/>
                <a:gd name="T10" fmla="*/ 1 w 506"/>
                <a:gd name="T11" fmla="*/ 50 h 499"/>
                <a:gd name="T12" fmla="*/ 4 w 506"/>
                <a:gd name="T13" fmla="*/ 62 h 499"/>
                <a:gd name="T14" fmla="*/ 9 w 506"/>
                <a:gd name="T15" fmla="*/ 72 h 499"/>
                <a:gd name="T16" fmla="*/ 15 w 506"/>
                <a:gd name="T17" fmla="*/ 82 h 499"/>
                <a:gd name="T18" fmla="*/ 24 w 506"/>
                <a:gd name="T19" fmla="*/ 93 h 499"/>
                <a:gd name="T20" fmla="*/ 33 w 506"/>
                <a:gd name="T21" fmla="*/ 101 h 499"/>
                <a:gd name="T22" fmla="*/ 43 w 506"/>
                <a:gd name="T23" fmla="*/ 109 h 499"/>
                <a:gd name="T24" fmla="*/ 53 w 506"/>
                <a:gd name="T25" fmla="*/ 116 h 499"/>
                <a:gd name="T26" fmla="*/ 64 w 506"/>
                <a:gd name="T27" fmla="*/ 121 h 499"/>
                <a:gd name="T28" fmla="*/ 75 w 506"/>
                <a:gd name="T29" fmla="*/ 123 h 499"/>
                <a:gd name="T30" fmla="*/ 80 w 506"/>
                <a:gd name="T31" fmla="*/ 124 h 499"/>
                <a:gd name="T32" fmla="*/ 85 w 506"/>
                <a:gd name="T33" fmla="*/ 124 h 499"/>
                <a:gd name="T34" fmla="*/ 94 w 506"/>
                <a:gd name="T35" fmla="*/ 123 h 499"/>
                <a:gd name="T36" fmla="*/ 104 w 506"/>
                <a:gd name="T37" fmla="*/ 118 h 499"/>
                <a:gd name="T38" fmla="*/ 111 w 506"/>
                <a:gd name="T39" fmla="*/ 113 h 499"/>
                <a:gd name="T40" fmla="*/ 115 w 506"/>
                <a:gd name="T41" fmla="*/ 109 h 499"/>
                <a:gd name="T42" fmla="*/ 120 w 506"/>
                <a:gd name="T43" fmla="*/ 104 h 499"/>
                <a:gd name="T44" fmla="*/ 123 w 506"/>
                <a:gd name="T45" fmla="*/ 97 h 499"/>
                <a:gd name="T46" fmla="*/ 127 w 506"/>
                <a:gd name="T47" fmla="*/ 89 h 499"/>
                <a:gd name="T48" fmla="*/ 127 w 506"/>
                <a:gd name="T49" fmla="*/ 79 h 499"/>
                <a:gd name="T50" fmla="*/ 126 w 506"/>
                <a:gd name="T51" fmla="*/ 73 h 499"/>
                <a:gd name="T52" fmla="*/ 123 w 506"/>
                <a:gd name="T53" fmla="*/ 60 h 499"/>
                <a:gd name="T54" fmla="*/ 117 w 506"/>
                <a:gd name="T55" fmla="*/ 49 h 499"/>
                <a:gd name="T56" fmla="*/ 110 w 506"/>
                <a:gd name="T57" fmla="*/ 38 h 499"/>
                <a:gd name="T58" fmla="*/ 100 w 506"/>
                <a:gd name="T59" fmla="*/ 27 h 499"/>
                <a:gd name="T60" fmla="*/ 89 w 506"/>
                <a:gd name="T61" fmla="*/ 18 h 499"/>
                <a:gd name="T62" fmla="*/ 78 w 506"/>
                <a:gd name="T63" fmla="*/ 10 h 499"/>
                <a:gd name="T64" fmla="*/ 67 w 506"/>
                <a:gd name="T65" fmla="*/ 5 h 499"/>
                <a:gd name="T66" fmla="*/ 54 w 506"/>
                <a:gd name="T67" fmla="*/ 1 h 499"/>
                <a:gd name="T68" fmla="*/ 44 w 506"/>
                <a:gd name="T69" fmla="*/ 0 h 499"/>
                <a:gd name="T70" fmla="*/ 36 w 506"/>
                <a:gd name="T71" fmla="*/ 0 h 499"/>
                <a:gd name="T72" fmla="*/ 28 w 506"/>
                <a:gd name="T73" fmla="*/ 2 h 499"/>
                <a:gd name="T74" fmla="*/ 22 w 506"/>
                <a:gd name="T75" fmla="*/ 6 h 499"/>
                <a:gd name="T76" fmla="*/ 14 w 506"/>
                <a:gd name="T77" fmla="*/ 15 h 49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06" h="499">
                  <a:moveTo>
                    <a:pt x="54" y="62"/>
                  </a:moveTo>
                  <a:lnTo>
                    <a:pt x="44" y="71"/>
                  </a:lnTo>
                  <a:lnTo>
                    <a:pt x="39" y="79"/>
                  </a:lnTo>
                  <a:lnTo>
                    <a:pt x="29" y="89"/>
                  </a:lnTo>
                  <a:lnTo>
                    <a:pt x="25" y="98"/>
                  </a:lnTo>
                  <a:lnTo>
                    <a:pt x="15" y="119"/>
                  </a:lnTo>
                  <a:lnTo>
                    <a:pt x="10" y="138"/>
                  </a:lnTo>
                  <a:lnTo>
                    <a:pt x="5" y="151"/>
                  </a:lnTo>
                  <a:lnTo>
                    <a:pt x="5" y="159"/>
                  </a:lnTo>
                  <a:lnTo>
                    <a:pt x="0" y="180"/>
                  </a:lnTo>
                  <a:lnTo>
                    <a:pt x="0" y="191"/>
                  </a:lnTo>
                  <a:lnTo>
                    <a:pt x="5" y="201"/>
                  </a:lnTo>
                  <a:lnTo>
                    <a:pt x="5" y="212"/>
                  </a:lnTo>
                  <a:lnTo>
                    <a:pt x="15" y="248"/>
                  </a:lnTo>
                  <a:lnTo>
                    <a:pt x="25" y="269"/>
                  </a:lnTo>
                  <a:lnTo>
                    <a:pt x="34" y="290"/>
                  </a:lnTo>
                  <a:lnTo>
                    <a:pt x="44" y="310"/>
                  </a:lnTo>
                  <a:lnTo>
                    <a:pt x="59" y="331"/>
                  </a:lnTo>
                  <a:lnTo>
                    <a:pt x="74" y="352"/>
                  </a:lnTo>
                  <a:lnTo>
                    <a:pt x="94" y="373"/>
                  </a:lnTo>
                  <a:lnTo>
                    <a:pt x="108" y="390"/>
                  </a:lnTo>
                  <a:lnTo>
                    <a:pt x="133" y="407"/>
                  </a:lnTo>
                  <a:lnTo>
                    <a:pt x="153" y="426"/>
                  </a:lnTo>
                  <a:lnTo>
                    <a:pt x="172" y="440"/>
                  </a:lnTo>
                  <a:lnTo>
                    <a:pt x="192" y="455"/>
                  </a:lnTo>
                  <a:lnTo>
                    <a:pt x="212" y="466"/>
                  </a:lnTo>
                  <a:lnTo>
                    <a:pt x="232" y="476"/>
                  </a:lnTo>
                  <a:lnTo>
                    <a:pt x="256" y="487"/>
                  </a:lnTo>
                  <a:lnTo>
                    <a:pt x="276" y="493"/>
                  </a:lnTo>
                  <a:lnTo>
                    <a:pt x="299" y="496"/>
                  </a:lnTo>
                  <a:lnTo>
                    <a:pt x="309" y="499"/>
                  </a:lnTo>
                  <a:lnTo>
                    <a:pt x="319" y="499"/>
                  </a:lnTo>
                  <a:lnTo>
                    <a:pt x="329" y="499"/>
                  </a:lnTo>
                  <a:lnTo>
                    <a:pt x="339" y="499"/>
                  </a:lnTo>
                  <a:lnTo>
                    <a:pt x="363" y="496"/>
                  </a:lnTo>
                  <a:lnTo>
                    <a:pt x="373" y="493"/>
                  </a:lnTo>
                  <a:lnTo>
                    <a:pt x="403" y="481"/>
                  </a:lnTo>
                  <a:lnTo>
                    <a:pt x="413" y="476"/>
                  </a:lnTo>
                  <a:lnTo>
                    <a:pt x="432" y="464"/>
                  </a:lnTo>
                  <a:lnTo>
                    <a:pt x="442" y="455"/>
                  </a:lnTo>
                  <a:lnTo>
                    <a:pt x="452" y="446"/>
                  </a:lnTo>
                  <a:lnTo>
                    <a:pt x="457" y="437"/>
                  </a:lnTo>
                  <a:lnTo>
                    <a:pt x="467" y="428"/>
                  </a:lnTo>
                  <a:lnTo>
                    <a:pt x="477" y="419"/>
                  </a:lnTo>
                  <a:lnTo>
                    <a:pt x="487" y="398"/>
                  </a:lnTo>
                  <a:lnTo>
                    <a:pt x="492" y="390"/>
                  </a:lnTo>
                  <a:lnTo>
                    <a:pt x="497" y="381"/>
                  </a:lnTo>
                  <a:lnTo>
                    <a:pt x="506" y="358"/>
                  </a:lnTo>
                  <a:lnTo>
                    <a:pt x="506" y="337"/>
                  </a:lnTo>
                  <a:lnTo>
                    <a:pt x="506" y="316"/>
                  </a:lnTo>
                  <a:lnTo>
                    <a:pt x="506" y="301"/>
                  </a:lnTo>
                  <a:lnTo>
                    <a:pt x="501" y="292"/>
                  </a:lnTo>
                  <a:lnTo>
                    <a:pt x="497" y="269"/>
                  </a:lnTo>
                  <a:lnTo>
                    <a:pt x="492" y="242"/>
                  </a:lnTo>
                  <a:lnTo>
                    <a:pt x="482" y="221"/>
                  </a:lnTo>
                  <a:lnTo>
                    <a:pt x="467" y="198"/>
                  </a:lnTo>
                  <a:lnTo>
                    <a:pt x="452" y="174"/>
                  </a:lnTo>
                  <a:lnTo>
                    <a:pt x="437" y="153"/>
                  </a:lnTo>
                  <a:lnTo>
                    <a:pt x="418" y="133"/>
                  </a:lnTo>
                  <a:lnTo>
                    <a:pt x="398" y="109"/>
                  </a:lnTo>
                  <a:lnTo>
                    <a:pt x="378" y="92"/>
                  </a:lnTo>
                  <a:lnTo>
                    <a:pt x="354" y="71"/>
                  </a:lnTo>
                  <a:lnTo>
                    <a:pt x="329" y="56"/>
                  </a:lnTo>
                  <a:lnTo>
                    <a:pt x="309" y="41"/>
                  </a:lnTo>
                  <a:lnTo>
                    <a:pt x="289" y="30"/>
                  </a:lnTo>
                  <a:lnTo>
                    <a:pt x="266" y="20"/>
                  </a:lnTo>
                  <a:lnTo>
                    <a:pt x="241" y="12"/>
                  </a:lnTo>
                  <a:lnTo>
                    <a:pt x="217" y="5"/>
                  </a:lnTo>
                  <a:lnTo>
                    <a:pt x="197" y="3"/>
                  </a:lnTo>
                  <a:lnTo>
                    <a:pt x="177" y="0"/>
                  </a:lnTo>
                  <a:lnTo>
                    <a:pt x="158" y="0"/>
                  </a:lnTo>
                  <a:lnTo>
                    <a:pt x="143" y="0"/>
                  </a:lnTo>
                  <a:lnTo>
                    <a:pt x="123" y="3"/>
                  </a:lnTo>
                  <a:lnTo>
                    <a:pt x="113" y="9"/>
                  </a:lnTo>
                  <a:lnTo>
                    <a:pt x="98" y="15"/>
                  </a:lnTo>
                  <a:lnTo>
                    <a:pt x="89" y="24"/>
                  </a:lnTo>
                  <a:lnTo>
                    <a:pt x="54" y="62"/>
                  </a:lnTo>
                  <a:close/>
                </a:path>
              </a:pathLst>
            </a:custGeom>
            <a:solidFill>
              <a:srgbClr val="FFFFFF"/>
            </a:solidFill>
            <a:ln w="14288">
              <a:solidFill>
                <a:schemeClr val="tx2"/>
              </a:solidFill>
              <a:prstDash val="solid"/>
              <a:round/>
              <a:headEnd/>
              <a:tailEnd/>
            </a:ln>
          </p:spPr>
          <p:txBody>
            <a:bodyPr/>
            <a:lstStyle/>
            <a:p>
              <a:endParaRPr lang="en-GB"/>
            </a:p>
          </p:txBody>
        </p:sp>
        <p:sp>
          <p:nvSpPr>
            <p:cNvPr id="3109" name="Freeform 37">
              <a:extLst>
                <a:ext uri="{FF2B5EF4-FFF2-40B4-BE49-F238E27FC236}">
                  <a16:creationId xmlns:a16="http://schemas.microsoft.com/office/drawing/2014/main" id="{BF6785C3-C666-433F-8127-7795E699EE8F}"/>
                </a:ext>
              </a:extLst>
            </p:cNvPr>
            <p:cNvSpPr>
              <a:spLocks/>
            </p:cNvSpPr>
            <p:nvPr/>
          </p:nvSpPr>
          <p:spPr bwMode="auto">
            <a:xfrm>
              <a:off x="3798" y="1151"/>
              <a:ext cx="180" cy="213"/>
            </a:xfrm>
            <a:custGeom>
              <a:avLst/>
              <a:gdLst>
                <a:gd name="T0" fmla="*/ 121 w 721"/>
                <a:gd name="T1" fmla="*/ 213 h 852"/>
                <a:gd name="T2" fmla="*/ 104 w 721"/>
                <a:gd name="T3" fmla="*/ 209 h 852"/>
                <a:gd name="T4" fmla="*/ 87 w 721"/>
                <a:gd name="T5" fmla="*/ 199 h 852"/>
                <a:gd name="T6" fmla="*/ 69 w 721"/>
                <a:gd name="T7" fmla="*/ 185 h 852"/>
                <a:gd name="T8" fmla="*/ 51 w 721"/>
                <a:gd name="T9" fmla="*/ 167 h 852"/>
                <a:gd name="T10" fmla="*/ 34 w 721"/>
                <a:gd name="T11" fmla="*/ 143 h 852"/>
                <a:gd name="T12" fmla="*/ 24 w 721"/>
                <a:gd name="T13" fmla="*/ 128 h 852"/>
                <a:gd name="T14" fmla="*/ 16 w 721"/>
                <a:gd name="T15" fmla="*/ 112 h 852"/>
                <a:gd name="T16" fmla="*/ 7 w 721"/>
                <a:gd name="T17" fmla="*/ 93 h 852"/>
                <a:gd name="T18" fmla="*/ 4 w 721"/>
                <a:gd name="T19" fmla="*/ 79 h 852"/>
                <a:gd name="T20" fmla="*/ 1 w 721"/>
                <a:gd name="T21" fmla="*/ 66 h 852"/>
                <a:gd name="T22" fmla="*/ 1 w 721"/>
                <a:gd name="T23" fmla="*/ 49 h 852"/>
                <a:gd name="T24" fmla="*/ 4 w 721"/>
                <a:gd name="T25" fmla="*/ 35 h 852"/>
                <a:gd name="T26" fmla="*/ 8 w 721"/>
                <a:gd name="T27" fmla="*/ 25 h 852"/>
                <a:gd name="T28" fmla="*/ 18 w 721"/>
                <a:gd name="T29" fmla="*/ 13 h 852"/>
                <a:gd name="T30" fmla="*/ 32 w 721"/>
                <a:gd name="T31" fmla="*/ 4 h 852"/>
                <a:gd name="T32" fmla="*/ 43 w 721"/>
                <a:gd name="T33" fmla="*/ 1 h 852"/>
                <a:gd name="T34" fmla="*/ 54 w 721"/>
                <a:gd name="T35" fmla="*/ 0 h 852"/>
                <a:gd name="T36" fmla="*/ 67 w 721"/>
                <a:gd name="T37" fmla="*/ 1 h 852"/>
                <a:gd name="T38" fmla="*/ 80 w 721"/>
                <a:gd name="T39" fmla="*/ 4 h 852"/>
                <a:gd name="T40" fmla="*/ 97 w 721"/>
                <a:gd name="T41" fmla="*/ 13 h 852"/>
                <a:gd name="T42" fmla="*/ 110 w 721"/>
                <a:gd name="T43" fmla="*/ 23 h 852"/>
                <a:gd name="T44" fmla="*/ 123 w 721"/>
                <a:gd name="T45" fmla="*/ 34 h 852"/>
                <a:gd name="T46" fmla="*/ 135 w 721"/>
                <a:gd name="T47" fmla="*/ 47 h 852"/>
                <a:gd name="T48" fmla="*/ 147 w 721"/>
                <a:gd name="T49" fmla="*/ 62 h 852"/>
                <a:gd name="T50" fmla="*/ 158 w 721"/>
                <a:gd name="T51" fmla="*/ 79 h 852"/>
                <a:gd name="T52" fmla="*/ 167 w 721"/>
                <a:gd name="T53" fmla="*/ 95 h 852"/>
                <a:gd name="T54" fmla="*/ 173 w 721"/>
                <a:gd name="T55" fmla="*/ 111 h 852"/>
                <a:gd name="T56" fmla="*/ 179 w 721"/>
                <a:gd name="T57" fmla="*/ 135 h 852"/>
                <a:gd name="T58" fmla="*/ 180 w 721"/>
                <a:gd name="T59" fmla="*/ 159 h 852"/>
                <a:gd name="T60" fmla="*/ 178 w 721"/>
                <a:gd name="T61" fmla="*/ 174 h 852"/>
                <a:gd name="T62" fmla="*/ 172 w 721"/>
                <a:gd name="T63" fmla="*/ 185 h 852"/>
                <a:gd name="T64" fmla="*/ 164 w 721"/>
                <a:gd name="T65" fmla="*/ 193 h 852"/>
                <a:gd name="T66" fmla="*/ 156 w 721"/>
                <a:gd name="T67" fmla="*/ 200 h 852"/>
                <a:gd name="T68" fmla="*/ 147 w 721"/>
                <a:gd name="T69" fmla="*/ 205 h 852"/>
                <a:gd name="T70" fmla="*/ 40 w 721"/>
                <a:gd name="T71" fmla="*/ 50 h 852"/>
                <a:gd name="T72" fmla="*/ 35 w 721"/>
                <a:gd name="T73" fmla="*/ 56 h 852"/>
                <a:gd name="T74" fmla="*/ 33 w 721"/>
                <a:gd name="T75" fmla="*/ 64 h 852"/>
                <a:gd name="T76" fmla="*/ 30 w 721"/>
                <a:gd name="T77" fmla="*/ 73 h 852"/>
                <a:gd name="T78" fmla="*/ 30 w 721"/>
                <a:gd name="T79" fmla="*/ 85 h 852"/>
                <a:gd name="T80" fmla="*/ 34 w 721"/>
                <a:gd name="T81" fmla="*/ 103 h 852"/>
                <a:gd name="T82" fmla="*/ 46 w 721"/>
                <a:gd name="T83" fmla="*/ 128 h 852"/>
                <a:gd name="T84" fmla="*/ 61 w 721"/>
                <a:gd name="T85" fmla="*/ 147 h 852"/>
                <a:gd name="T86" fmla="*/ 75 w 721"/>
                <a:gd name="T87" fmla="*/ 161 h 852"/>
                <a:gd name="T88" fmla="*/ 85 w 721"/>
                <a:gd name="T89" fmla="*/ 169 h 852"/>
                <a:gd name="T90" fmla="*/ 93 w 721"/>
                <a:gd name="T91" fmla="*/ 173 h 852"/>
                <a:gd name="T92" fmla="*/ 100 w 721"/>
                <a:gd name="T93" fmla="*/ 176 h 852"/>
                <a:gd name="T94" fmla="*/ 105 w 721"/>
                <a:gd name="T95" fmla="*/ 177 h 852"/>
                <a:gd name="T96" fmla="*/ 109 w 721"/>
                <a:gd name="T97" fmla="*/ 177 h 8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21" h="852">
                  <a:moveTo>
                    <a:pt x="437" y="708"/>
                  </a:moveTo>
                  <a:lnTo>
                    <a:pt x="510" y="852"/>
                  </a:lnTo>
                  <a:lnTo>
                    <a:pt x="486" y="850"/>
                  </a:lnTo>
                  <a:lnTo>
                    <a:pt x="461" y="847"/>
                  </a:lnTo>
                  <a:lnTo>
                    <a:pt x="441" y="844"/>
                  </a:lnTo>
                  <a:lnTo>
                    <a:pt x="417" y="835"/>
                  </a:lnTo>
                  <a:lnTo>
                    <a:pt x="392" y="824"/>
                  </a:lnTo>
                  <a:lnTo>
                    <a:pt x="372" y="812"/>
                  </a:lnTo>
                  <a:lnTo>
                    <a:pt x="348" y="797"/>
                  </a:lnTo>
                  <a:lnTo>
                    <a:pt x="324" y="782"/>
                  </a:lnTo>
                  <a:lnTo>
                    <a:pt x="300" y="761"/>
                  </a:lnTo>
                  <a:lnTo>
                    <a:pt x="275" y="740"/>
                  </a:lnTo>
                  <a:lnTo>
                    <a:pt x="255" y="717"/>
                  </a:lnTo>
                  <a:lnTo>
                    <a:pt x="231" y="693"/>
                  </a:lnTo>
                  <a:lnTo>
                    <a:pt x="206" y="666"/>
                  </a:lnTo>
                  <a:lnTo>
                    <a:pt x="186" y="638"/>
                  </a:lnTo>
                  <a:lnTo>
                    <a:pt x="162" y="605"/>
                  </a:lnTo>
                  <a:lnTo>
                    <a:pt x="137" y="573"/>
                  </a:lnTo>
                  <a:lnTo>
                    <a:pt x="122" y="552"/>
                  </a:lnTo>
                  <a:lnTo>
                    <a:pt x="112" y="531"/>
                  </a:lnTo>
                  <a:lnTo>
                    <a:pt x="98" y="510"/>
                  </a:lnTo>
                  <a:lnTo>
                    <a:pt x="88" y="486"/>
                  </a:lnTo>
                  <a:lnTo>
                    <a:pt x="73" y="465"/>
                  </a:lnTo>
                  <a:lnTo>
                    <a:pt x="63" y="448"/>
                  </a:lnTo>
                  <a:lnTo>
                    <a:pt x="53" y="427"/>
                  </a:lnTo>
                  <a:lnTo>
                    <a:pt x="39" y="389"/>
                  </a:lnTo>
                  <a:lnTo>
                    <a:pt x="29" y="372"/>
                  </a:lnTo>
                  <a:lnTo>
                    <a:pt x="24" y="351"/>
                  </a:lnTo>
                  <a:lnTo>
                    <a:pt x="19" y="334"/>
                  </a:lnTo>
                  <a:lnTo>
                    <a:pt x="15" y="315"/>
                  </a:lnTo>
                  <a:lnTo>
                    <a:pt x="10" y="298"/>
                  </a:lnTo>
                  <a:lnTo>
                    <a:pt x="5" y="279"/>
                  </a:lnTo>
                  <a:lnTo>
                    <a:pt x="5" y="262"/>
                  </a:lnTo>
                  <a:lnTo>
                    <a:pt x="0" y="226"/>
                  </a:lnTo>
                  <a:lnTo>
                    <a:pt x="0" y="212"/>
                  </a:lnTo>
                  <a:lnTo>
                    <a:pt x="5" y="194"/>
                  </a:lnTo>
                  <a:lnTo>
                    <a:pt x="5" y="180"/>
                  </a:lnTo>
                  <a:lnTo>
                    <a:pt x="10" y="150"/>
                  </a:lnTo>
                  <a:lnTo>
                    <a:pt x="15" y="138"/>
                  </a:lnTo>
                  <a:lnTo>
                    <a:pt x="19" y="123"/>
                  </a:lnTo>
                  <a:lnTo>
                    <a:pt x="29" y="112"/>
                  </a:lnTo>
                  <a:lnTo>
                    <a:pt x="34" y="100"/>
                  </a:lnTo>
                  <a:lnTo>
                    <a:pt x="43" y="85"/>
                  </a:lnTo>
                  <a:lnTo>
                    <a:pt x="53" y="76"/>
                  </a:lnTo>
                  <a:lnTo>
                    <a:pt x="73" y="53"/>
                  </a:lnTo>
                  <a:lnTo>
                    <a:pt x="103" y="35"/>
                  </a:lnTo>
                  <a:lnTo>
                    <a:pt x="112" y="26"/>
                  </a:lnTo>
                  <a:lnTo>
                    <a:pt x="127" y="17"/>
                  </a:lnTo>
                  <a:lnTo>
                    <a:pt x="142" y="11"/>
                  </a:lnTo>
                  <a:lnTo>
                    <a:pt x="157" y="8"/>
                  </a:lnTo>
                  <a:lnTo>
                    <a:pt x="172" y="2"/>
                  </a:lnTo>
                  <a:lnTo>
                    <a:pt x="186" y="0"/>
                  </a:lnTo>
                  <a:lnTo>
                    <a:pt x="201" y="0"/>
                  </a:lnTo>
                  <a:lnTo>
                    <a:pt x="216" y="0"/>
                  </a:lnTo>
                  <a:lnTo>
                    <a:pt x="236" y="0"/>
                  </a:lnTo>
                  <a:lnTo>
                    <a:pt x="250" y="0"/>
                  </a:lnTo>
                  <a:lnTo>
                    <a:pt x="270" y="2"/>
                  </a:lnTo>
                  <a:lnTo>
                    <a:pt x="285" y="6"/>
                  </a:lnTo>
                  <a:lnTo>
                    <a:pt x="300" y="11"/>
                  </a:lnTo>
                  <a:lnTo>
                    <a:pt x="319" y="17"/>
                  </a:lnTo>
                  <a:lnTo>
                    <a:pt x="334" y="26"/>
                  </a:lnTo>
                  <a:lnTo>
                    <a:pt x="353" y="35"/>
                  </a:lnTo>
                  <a:lnTo>
                    <a:pt x="387" y="53"/>
                  </a:lnTo>
                  <a:lnTo>
                    <a:pt x="407" y="65"/>
                  </a:lnTo>
                  <a:lnTo>
                    <a:pt x="422" y="76"/>
                  </a:lnTo>
                  <a:lnTo>
                    <a:pt x="441" y="91"/>
                  </a:lnTo>
                  <a:lnTo>
                    <a:pt x="456" y="106"/>
                  </a:lnTo>
                  <a:lnTo>
                    <a:pt x="476" y="120"/>
                  </a:lnTo>
                  <a:lnTo>
                    <a:pt x="491" y="135"/>
                  </a:lnTo>
                  <a:lnTo>
                    <a:pt x="506" y="153"/>
                  </a:lnTo>
                  <a:lnTo>
                    <a:pt x="525" y="167"/>
                  </a:lnTo>
                  <a:lnTo>
                    <a:pt x="540" y="188"/>
                  </a:lnTo>
                  <a:lnTo>
                    <a:pt x="555" y="207"/>
                  </a:lnTo>
                  <a:lnTo>
                    <a:pt x="575" y="226"/>
                  </a:lnTo>
                  <a:lnTo>
                    <a:pt x="589" y="247"/>
                  </a:lnTo>
                  <a:lnTo>
                    <a:pt x="604" y="271"/>
                  </a:lnTo>
                  <a:lnTo>
                    <a:pt x="619" y="292"/>
                  </a:lnTo>
                  <a:lnTo>
                    <a:pt x="634" y="315"/>
                  </a:lnTo>
                  <a:lnTo>
                    <a:pt x="644" y="336"/>
                  </a:lnTo>
                  <a:lnTo>
                    <a:pt x="653" y="357"/>
                  </a:lnTo>
                  <a:lnTo>
                    <a:pt x="667" y="380"/>
                  </a:lnTo>
                  <a:lnTo>
                    <a:pt x="677" y="401"/>
                  </a:lnTo>
                  <a:lnTo>
                    <a:pt x="687" y="422"/>
                  </a:lnTo>
                  <a:lnTo>
                    <a:pt x="692" y="442"/>
                  </a:lnTo>
                  <a:lnTo>
                    <a:pt x="706" y="480"/>
                  </a:lnTo>
                  <a:lnTo>
                    <a:pt x="716" y="522"/>
                  </a:lnTo>
                  <a:lnTo>
                    <a:pt x="716" y="539"/>
                  </a:lnTo>
                  <a:lnTo>
                    <a:pt x="721" y="560"/>
                  </a:lnTo>
                  <a:lnTo>
                    <a:pt x="721" y="579"/>
                  </a:lnTo>
                  <a:lnTo>
                    <a:pt x="721" y="634"/>
                  </a:lnTo>
                  <a:lnTo>
                    <a:pt x="716" y="666"/>
                  </a:lnTo>
                  <a:lnTo>
                    <a:pt x="716" y="681"/>
                  </a:lnTo>
                  <a:lnTo>
                    <a:pt x="711" y="696"/>
                  </a:lnTo>
                  <a:lnTo>
                    <a:pt x="702" y="711"/>
                  </a:lnTo>
                  <a:lnTo>
                    <a:pt x="697" y="725"/>
                  </a:lnTo>
                  <a:lnTo>
                    <a:pt x="687" y="738"/>
                  </a:lnTo>
                  <a:lnTo>
                    <a:pt x="682" y="750"/>
                  </a:lnTo>
                  <a:lnTo>
                    <a:pt x="667" y="759"/>
                  </a:lnTo>
                  <a:lnTo>
                    <a:pt x="658" y="770"/>
                  </a:lnTo>
                  <a:lnTo>
                    <a:pt x="649" y="780"/>
                  </a:lnTo>
                  <a:lnTo>
                    <a:pt x="639" y="788"/>
                  </a:lnTo>
                  <a:lnTo>
                    <a:pt x="624" y="799"/>
                  </a:lnTo>
                  <a:lnTo>
                    <a:pt x="609" y="806"/>
                  </a:lnTo>
                  <a:lnTo>
                    <a:pt x="594" y="814"/>
                  </a:lnTo>
                  <a:lnTo>
                    <a:pt x="589" y="818"/>
                  </a:lnTo>
                  <a:lnTo>
                    <a:pt x="177" y="186"/>
                  </a:lnTo>
                  <a:lnTo>
                    <a:pt x="167" y="194"/>
                  </a:lnTo>
                  <a:lnTo>
                    <a:pt x="162" y="201"/>
                  </a:lnTo>
                  <a:lnTo>
                    <a:pt x="152" y="209"/>
                  </a:lnTo>
                  <a:lnTo>
                    <a:pt x="147" y="218"/>
                  </a:lnTo>
                  <a:lnTo>
                    <a:pt x="142" y="224"/>
                  </a:lnTo>
                  <a:lnTo>
                    <a:pt x="137" y="236"/>
                  </a:lnTo>
                  <a:lnTo>
                    <a:pt x="132" y="245"/>
                  </a:lnTo>
                  <a:lnTo>
                    <a:pt x="132" y="254"/>
                  </a:lnTo>
                  <a:lnTo>
                    <a:pt x="127" y="262"/>
                  </a:lnTo>
                  <a:lnTo>
                    <a:pt x="122" y="283"/>
                  </a:lnTo>
                  <a:lnTo>
                    <a:pt x="122" y="292"/>
                  </a:lnTo>
                  <a:lnTo>
                    <a:pt x="122" y="315"/>
                  </a:lnTo>
                  <a:lnTo>
                    <a:pt x="122" y="327"/>
                  </a:lnTo>
                  <a:lnTo>
                    <a:pt x="122" y="339"/>
                  </a:lnTo>
                  <a:lnTo>
                    <a:pt x="127" y="363"/>
                  </a:lnTo>
                  <a:lnTo>
                    <a:pt x="132" y="387"/>
                  </a:lnTo>
                  <a:lnTo>
                    <a:pt x="137" y="410"/>
                  </a:lnTo>
                  <a:lnTo>
                    <a:pt x="162" y="461"/>
                  </a:lnTo>
                  <a:lnTo>
                    <a:pt x="172" y="484"/>
                  </a:lnTo>
                  <a:lnTo>
                    <a:pt x="186" y="510"/>
                  </a:lnTo>
                  <a:lnTo>
                    <a:pt x="206" y="534"/>
                  </a:lnTo>
                  <a:lnTo>
                    <a:pt x="231" y="573"/>
                  </a:lnTo>
                  <a:lnTo>
                    <a:pt x="246" y="587"/>
                  </a:lnTo>
                  <a:lnTo>
                    <a:pt x="255" y="605"/>
                  </a:lnTo>
                  <a:lnTo>
                    <a:pt x="285" y="632"/>
                  </a:lnTo>
                  <a:lnTo>
                    <a:pt x="300" y="643"/>
                  </a:lnTo>
                  <a:lnTo>
                    <a:pt x="315" y="655"/>
                  </a:lnTo>
                  <a:lnTo>
                    <a:pt x="324" y="666"/>
                  </a:lnTo>
                  <a:lnTo>
                    <a:pt x="339" y="676"/>
                  </a:lnTo>
                  <a:lnTo>
                    <a:pt x="353" y="681"/>
                  </a:lnTo>
                  <a:lnTo>
                    <a:pt x="363" y="691"/>
                  </a:lnTo>
                  <a:lnTo>
                    <a:pt x="372" y="693"/>
                  </a:lnTo>
                  <a:lnTo>
                    <a:pt x="382" y="700"/>
                  </a:lnTo>
                  <a:lnTo>
                    <a:pt x="392" y="702"/>
                  </a:lnTo>
                  <a:lnTo>
                    <a:pt x="402" y="702"/>
                  </a:lnTo>
                  <a:lnTo>
                    <a:pt x="412" y="706"/>
                  </a:lnTo>
                  <a:lnTo>
                    <a:pt x="417" y="706"/>
                  </a:lnTo>
                  <a:lnTo>
                    <a:pt x="422" y="706"/>
                  </a:lnTo>
                  <a:lnTo>
                    <a:pt x="427" y="706"/>
                  </a:lnTo>
                  <a:lnTo>
                    <a:pt x="432" y="708"/>
                  </a:lnTo>
                  <a:lnTo>
                    <a:pt x="437" y="708"/>
                  </a:lnTo>
                  <a:close/>
                </a:path>
              </a:pathLst>
            </a:custGeom>
            <a:solidFill>
              <a:srgbClr val="000000"/>
            </a:solidFill>
            <a:ln w="14288">
              <a:solidFill>
                <a:schemeClr val="tx2"/>
              </a:solidFill>
              <a:prstDash val="solid"/>
              <a:round/>
              <a:headEnd/>
              <a:tailEnd/>
            </a:ln>
          </p:spPr>
          <p:txBody>
            <a:bodyPr/>
            <a:lstStyle/>
            <a:p>
              <a:endParaRPr lang="en-GB"/>
            </a:p>
          </p:txBody>
        </p:sp>
        <p:sp>
          <p:nvSpPr>
            <p:cNvPr id="3110" name="Freeform 38">
              <a:extLst>
                <a:ext uri="{FF2B5EF4-FFF2-40B4-BE49-F238E27FC236}">
                  <a16:creationId xmlns:a16="http://schemas.microsoft.com/office/drawing/2014/main" id="{5288D2F6-E04F-4A25-8E0D-81325892A94F}"/>
                </a:ext>
              </a:extLst>
            </p:cNvPr>
            <p:cNvSpPr>
              <a:spLocks/>
            </p:cNvSpPr>
            <p:nvPr/>
          </p:nvSpPr>
          <p:spPr bwMode="auto">
            <a:xfrm>
              <a:off x="3859" y="1184"/>
              <a:ext cx="94" cy="126"/>
            </a:xfrm>
            <a:custGeom>
              <a:avLst/>
              <a:gdLst>
                <a:gd name="T0" fmla="*/ 0 w 373"/>
                <a:gd name="T1" fmla="*/ 4 h 501"/>
                <a:gd name="T2" fmla="*/ 82 w 373"/>
                <a:gd name="T3" fmla="*/ 126 h 501"/>
                <a:gd name="T4" fmla="*/ 84 w 373"/>
                <a:gd name="T5" fmla="*/ 124 h 501"/>
                <a:gd name="T6" fmla="*/ 88 w 373"/>
                <a:gd name="T7" fmla="*/ 121 h 501"/>
                <a:gd name="T8" fmla="*/ 89 w 373"/>
                <a:gd name="T9" fmla="*/ 118 h 501"/>
                <a:gd name="T10" fmla="*/ 91 w 373"/>
                <a:gd name="T11" fmla="*/ 114 h 501"/>
                <a:gd name="T12" fmla="*/ 93 w 373"/>
                <a:gd name="T13" fmla="*/ 111 h 501"/>
                <a:gd name="T14" fmla="*/ 94 w 373"/>
                <a:gd name="T15" fmla="*/ 107 h 501"/>
                <a:gd name="T16" fmla="*/ 94 w 373"/>
                <a:gd name="T17" fmla="*/ 104 h 501"/>
                <a:gd name="T18" fmla="*/ 94 w 373"/>
                <a:gd name="T19" fmla="*/ 99 h 501"/>
                <a:gd name="T20" fmla="*/ 94 w 373"/>
                <a:gd name="T21" fmla="*/ 94 h 501"/>
                <a:gd name="T22" fmla="*/ 93 w 373"/>
                <a:gd name="T23" fmla="*/ 87 h 501"/>
                <a:gd name="T24" fmla="*/ 91 w 373"/>
                <a:gd name="T25" fmla="*/ 80 h 501"/>
                <a:gd name="T26" fmla="*/ 89 w 373"/>
                <a:gd name="T27" fmla="*/ 74 h 501"/>
                <a:gd name="T28" fmla="*/ 86 w 373"/>
                <a:gd name="T29" fmla="*/ 67 h 501"/>
                <a:gd name="T30" fmla="*/ 83 w 373"/>
                <a:gd name="T31" fmla="*/ 60 h 501"/>
                <a:gd name="T32" fmla="*/ 79 w 373"/>
                <a:gd name="T33" fmla="*/ 53 h 501"/>
                <a:gd name="T34" fmla="*/ 74 w 373"/>
                <a:gd name="T35" fmla="*/ 46 h 501"/>
                <a:gd name="T36" fmla="*/ 70 w 373"/>
                <a:gd name="T37" fmla="*/ 39 h 501"/>
                <a:gd name="T38" fmla="*/ 66 w 373"/>
                <a:gd name="T39" fmla="*/ 33 h 501"/>
                <a:gd name="T40" fmla="*/ 60 w 373"/>
                <a:gd name="T41" fmla="*/ 28 h 501"/>
                <a:gd name="T42" fmla="*/ 57 w 373"/>
                <a:gd name="T43" fmla="*/ 23 h 501"/>
                <a:gd name="T44" fmla="*/ 46 w 373"/>
                <a:gd name="T45" fmla="*/ 15 h 501"/>
                <a:gd name="T46" fmla="*/ 41 w 373"/>
                <a:gd name="T47" fmla="*/ 11 h 501"/>
                <a:gd name="T48" fmla="*/ 36 w 373"/>
                <a:gd name="T49" fmla="*/ 8 h 501"/>
                <a:gd name="T50" fmla="*/ 31 w 373"/>
                <a:gd name="T51" fmla="*/ 5 h 501"/>
                <a:gd name="T52" fmla="*/ 26 w 373"/>
                <a:gd name="T53" fmla="*/ 4 h 501"/>
                <a:gd name="T54" fmla="*/ 22 w 373"/>
                <a:gd name="T55" fmla="*/ 1 h 501"/>
                <a:gd name="T56" fmla="*/ 18 w 373"/>
                <a:gd name="T57" fmla="*/ 1 h 501"/>
                <a:gd name="T58" fmla="*/ 15 w 373"/>
                <a:gd name="T59" fmla="*/ 0 h 501"/>
                <a:gd name="T60" fmla="*/ 12 w 373"/>
                <a:gd name="T61" fmla="*/ 0 h 501"/>
                <a:gd name="T62" fmla="*/ 10 w 373"/>
                <a:gd name="T63" fmla="*/ 0 h 501"/>
                <a:gd name="T64" fmla="*/ 7 w 373"/>
                <a:gd name="T65" fmla="*/ 1 h 501"/>
                <a:gd name="T66" fmla="*/ 5 w 373"/>
                <a:gd name="T67" fmla="*/ 1 h 501"/>
                <a:gd name="T68" fmla="*/ 4 w 373"/>
                <a:gd name="T69" fmla="*/ 2 h 501"/>
                <a:gd name="T70" fmla="*/ 2 w 373"/>
                <a:gd name="T71" fmla="*/ 3 h 501"/>
                <a:gd name="T72" fmla="*/ 1 w 373"/>
                <a:gd name="T73" fmla="*/ 4 h 501"/>
                <a:gd name="T74" fmla="*/ 1 w 373"/>
                <a:gd name="T75" fmla="*/ 4 h 501"/>
                <a:gd name="T76" fmla="*/ 0 w 373"/>
                <a:gd name="T77" fmla="*/ 4 h 501"/>
                <a:gd name="T78" fmla="*/ 0 w 373"/>
                <a:gd name="T79" fmla="*/ 4 h 5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73" h="501">
                  <a:moveTo>
                    <a:pt x="0" y="17"/>
                  </a:moveTo>
                  <a:lnTo>
                    <a:pt x="324" y="501"/>
                  </a:lnTo>
                  <a:lnTo>
                    <a:pt x="334" y="493"/>
                  </a:lnTo>
                  <a:lnTo>
                    <a:pt x="348" y="480"/>
                  </a:lnTo>
                  <a:lnTo>
                    <a:pt x="353" y="469"/>
                  </a:lnTo>
                  <a:lnTo>
                    <a:pt x="363" y="454"/>
                  </a:lnTo>
                  <a:lnTo>
                    <a:pt x="368" y="442"/>
                  </a:lnTo>
                  <a:lnTo>
                    <a:pt x="373" y="427"/>
                  </a:lnTo>
                  <a:lnTo>
                    <a:pt x="373" y="413"/>
                  </a:lnTo>
                  <a:lnTo>
                    <a:pt x="373" y="395"/>
                  </a:lnTo>
                  <a:lnTo>
                    <a:pt x="373" y="372"/>
                  </a:lnTo>
                  <a:lnTo>
                    <a:pt x="368" y="345"/>
                  </a:lnTo>
                  <a:lnTo>
                    <a:pt x="363" y="319"/>
                  </a:lnTo>
                  <a:lnTo>
                    <a:pt x="353" y="294"/>
                  </a:lnTo>
                  <a:lnTo>
                    <a:pt x="343" y="265"/>
                  </a:lnTo>
                  <a:lnTo>
                    <a:pt x="329" y="239"/>
                  </a:lnTo>
                  <a:lnTo>
                    <a:pt x="314" y="209"/>
                  </a:lnTo>
                  <a:lnTo>
                    <a:pt x="294" y="182"/>
                  </a:lnTo>
                  <a:lnTo>
                    <a:pt x="279" y="156"/>
                  </a:lnTo>
                  <a:lnTo>
                    <a:pt x="260" y="133"/>
                  </a:lnTo>
                  <a:lnTo>
                    <a:pt x="240" y="112"/>
                  </a:lnTo>
                  <a:lnTo>
                    <a:pt x="225" y="91"/>
                  </a:lnTo>
                  <a:lnTo>
                    <a:pt x="181" y="59"/>
                  </a:lnTo>
                  <a:lnTo>
                    <a:pt x="161" y="44"/>
                  </a:lnTo>
                  <a:lnTo>
                    <a:pt x="141" y="32"/>
                  </a:lnTo>
                  <a:lnTo>
                    <a:pt x="122" y="20"/>
                  </a:lnTo>
                  <a:lnTo>
                    <a:pt x="102" y="15"/>
                  </a:lnTo>
                  <a:lnTo>
                    <a:pt x="88" y="5"/>
                  </a:lnTo>
                  <a:lnTo>
                    <a:pt x="73" y="2"/>
                  </a:lnTo>
                  <a:lnTo>
                    <a:pt x="59" y="0"/>
                  </a:lnTo>
                  <a:lnTo>
                    <a:pt x="49" y="0"/>
                  </a:lnTo>
                  <a:lnTo>
                    <a:pt x="39" y="0"/>
                  </a:lnTo>
                  <a:lnTo>
                    <a:pt x="29" y="2"/>
                  </a:lnTo>
                  <a:lnTo>
                    <a:pt x="19" y="5"/>
                  </a:lnTo>
                  <a:lnTo>
                    <a:pt x="14" y="8"/>
                  </a:lnTo>
                  <a:lnTo>
                    <a:pt x="9" y="11"/>
                  </a:lnTo>
                  <a:lnTo>
                    <a:pt x="4" y="15"/>
                  </a:lnTo>
                  <a:lnTo>
                    <a:pt x="0" y="17"/>
                  </a:lnTo>
                  <a:close/>
                </a:path>
              </a:pathLst>
            </a:custGeom>
            <a:solidFill>
              <a:srgbClr val="FFFFFF"/>
            </a:solidFill>
            <a:ln w="14288">
              <a:solidFill>
                <a:schemeClr val="tx2"/>
              </a:solidFill>
              <a:prstDash val="solid"/>
              <a:round/>
              <a:headEnd/>
              <a:tailEnd/>
            </a:ln>
          </p:spPr>
          <p:txBody>
            <a:bodyPr/>
            <a:lstStyle/>
            <a:p>
              <a:endParaRPr lang="en-GB"/>
            </a:p>
          </p:txBody>
        </p:sp>
        <p:sp>
          <p:nvSpPr>
            <p:cNvPr id="3111" name="Freeform 39">
              <a:extLst>
                <a:ext uri="{FF2B5EF4-FFF2-40B4-BE49-F238E27FC236}">
                  <a16:creationId xmlns:a16="http://schemas.microsoft.com/office/drawing/2014/main" id="{589EC97C-07A3-4901-B4D3-155F948F9E72}"/>
                </a:ext>
              </a:extLst>
            </p:cNvPr>
            <p:cNvSpPr>
              <a:spLocks/>
            </p:cNvSpPr>
            <p:nvPr/>
          </p:nvSpPr>
          <p:spPr bwMode="auto">
            <a:xfrm>
              <a:off x="3913" y="1369"/>
              <a:ext cx="230" cy="361"/>
            </a:xfrm>
            <a:custGeom>
              <a:avLst/>
              <a:gdLst>
                <a:gd name="T0" fmla="*/ 81 w 918"/>
                <a:gd name="T1" fmla="*/ 19 h 1444"/>
                <a:gd name="T2" fmla="*/ 121 w 918"/>
                <a:gd name="T3" fmla="*/ 43 h 1444"/>
                <a:gd name="T4" fmla="*/ 134 w 918"/>
                <a:gd name="T5" fmla="*/ 52 h 1444"/>
                <a:gd name="T6" fmla="*/ 149 w 918"/>
                <a:gd name="T7" fmla="*/ 66 h 1444"/>
                <a:gd name="T8" fmla="*/ 159 w 918"/>
                <a:gd name="T9" fmla="*/ 80 h 1444"/>
                <a:gd name="T10" fmla="*/ 170 w 918"/>
                <a:gd name="T11" fmla="*/ 101 h 1444"/>
                <a:gd name="T12" fmla="*/ 180 w 918"/>
                <a:gd name="T13" fmla="*/ 126 h 1444"/>
                <a:gd name="T14" fmla="*/ 183 w 918"/>
                <a:gd name="T15" fmla="*/ 153 h 1444"/>
                <a:gd name="T16" fmla="*/ 182 w 918"/>
                <a:gd name="T17" fmla="*/ 171 h 1444"/>
                <a:gd name="T18" fmla="*/ 178 w 918"/>
                <a:gd name="T19" fmla="*/ 181 h 1444"/>
                <a:gd name="T20" fmla="*/ 188 w 918"/>
                <a:gd name="T21" fmla="*/ 193 h 1444"/>
                <a:gd name="T22" fmla="*/ 198 w 918"/>
                <a:gd name="T23" fmla="*/ 204 h 1444"/>
                <a:gd name="T24" fmla="*/ 208 w 918"/>
                <a:gd name="T25" fmla="*/ 216 h 1444"/>
                <a:gd name="T26" fmla="*/ 218 w 918"/>
                <a:gd name="T27" fmla="*/ 236 h 1444"/>
                <a:gd name="T28" fmla="*/ 224 w 918"/>
                <a:gd name="T29" fmla="*/ 259 h 1444"/>
                <a:gd name="T30" fmla="*/ 227 w 918"/>
                <a:gd name="T31" fmla="*/ 276 h 1444"/>
                <a:gd name="T32" fmla="*/ 230 w 918"/>
                <a:gd name="T33" fmla="*/ 292 h 1444"/>
                <a:gd name="T34" fmla="*/ 229 w 918"/>
                <a:gd name="T35" fmla="*/ 307 h 1444"/>
                <a:gd name="T36" fmla="*/ 226 w 918"/>
                <a:gd name="T37" fmla="*/ 318 h 1444"/>
                <a:gd name="T38" fmla="*/ 224 w 918"/>
                <a:gd name="T39" fmla="*/ 326 h 1444"/>
                <a:gd name="T40" fmla="*/ 218 w 918"/>
                <a:gd name="T41" fmla="*/ 334 h 1444"/>
                <a:gd name="T42" fmla="*/ 207 w 918"/>
                <a:gd name="T43" fmla="*/ 340 h 1444"/>
                <a:gd name="T44" fmla="*/ 198 w 918"/>
                <a:gd name="T45" fmla="*/ 343 h 1444"/>
                <a:gd name="T46" fmla="*/ 98 w 918"/>
                <a:gd name="T47" fmla="*/ 321 h 1444"/>
                <a:gd name="T48" fmla="*/ 185 w 918"/>
                <a:gd name="T49" fmla="*/ 301 h 1444"/>
                <a:gd name="T50" fmla="*/ 192 w 918"/>
                <a:gd name="T51" fmla="*/ 298 h 1444"/>
                <a:gd name="T52" fmla="*/ 198 w 918"/>
                <a:gd name="T53" fmla="*/ 295 h 1444"/>
                <a:gd name="T54" fmla="*/ 202 w 918"/>
                <a:gd name="T55" fmla="*/ 289 h 1444"/>
                <a:gd name="T56" fmla="*/ 204 w 918"/>
                <a:gd name="T57" fmla="*/ 267 h 1444"/>
                <a:gd name="T58" fmla="*/ 201 w 918"/>
                <a:gd name="T59" fmla="*/ 250 h 1444"/>
                <a:gd name="T60" fmla="*/ 195 w 918"/>
                <a:gd name="T61" fmla="*/ 231 h 1444"/>
                <a:gd name="T62" fmla="*/ 186 w 918"/>
                <a:gd name="T63" fmla="*/ 216 h 1444"/>
                <a:gd name="T64" fmla="*/ 175 w 918"/>
                <a:gd name="T65" fmla="*/ 205 h 1444"/>
                <a:gd name="T66" fmla="*/ 160 w 918"/>
                <a:gd name="T67" fmla="*/ 199 h 1444"/>
                <a:gd name="T68" fmla="*/ 154 w 918"/>
                <a:gd name="T69" fmla="*/ 199 h 1444"/>
                <a:gd name="T70" fmla="*/ 146 w 918"/>
                <a:gd name="T71" fmla="*/ 199 h 1444"/>
                <a:gd name="T72" fmla="*/ 70 w 918"/>
                <a:gd name="T73" fmla="*/ 224 h 1444"/>
                <a:gd name="T74" fmla="*/ 139 w 918"/>
                <a:gd name="T75" fmla="*/ 157 h 1444"/>
                <a:gd name="T76" fmla="*/ 150 w 918"/>
                <a:gd name="T77" fmla="*/ 151 h 1444"/>
                <a:gd name="T78" fmla="*/ 155 w 918"/>
                <a:gd name="T79" fmla="*/ 142 h 1444"/>
                <a:gd name="T80" fmla="*/ 158 w 918"/>
                <a:gd name="T81" fmla="*/ 133 h 1444"/>
                <a:gd name="T82" fmla="*/ 155 w 918"/>
                <a:gd name="T83" fmla="*/ 121 h 1444"/>
                <a:gd name="T84" fmla="*/ 150 w 918"/>
                <a:gd name="T85" fmla="*/ 105 h 1444"/>
                <a:gd name="T86" fmla="*/ 142 w 918"/>
                <a:gd name="T87" fmla="*/ 89 h 1444"/>
                <a:gd name="T88" fmla="*/ 134 w 918"/>
                <a:gd name="T89" fmla="*/ 78 h 1444"/>
                <a:gd name="T90" fmla="*/ 127 w 918"/>
                <a:gd name="T91" fmla="*/ 69 h 1444"/>
                <a:gd name="T92" fmla="*/ 118 w 918"/>
                <a:gd name="T93" fmla="*/ 64 h 1444"/>
                <a:gd name="T94" fmla="*/ 110 w 918"/>
                <a:gd name="T95" fmla="*/ 60 h 1444"/>
                <a:gd name="T96" fmla="*/ 100 w 918"/>
                <a:gd name="T97" fmla="*/ 60 h 1444"/>
                <a:gd name="T98" fmla="*/ 89 w 918"/>
                <a:gd name="T99" fmla="*/ 63 h 1444"/>
                <a:gd name="T100" fmla="*/ 49 w 918"/>
                <a:gd name="T101" fmla="*/ 79 h 1444"/>
                <a:gd name="T102" fmla="*/ 0 w 918"/>
                <a:gd name="T103" fmla="*/ 57 h 14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18" h="1444">
                  <a:moveTo>
                    <a:pt x="0" y="227"/>
                  </a:moveTo>
                  <a:lnTo>
                    <a:pt x="163" y="150"/>
                  </a:lnTo>
                  <a:lnTo>
                    <a:pt x="324" y="74"/>
                  </a:lnTo>
                  <a:lnTo>
                    <a:pt x="482" y="0"/>
                  </a:lnTo>
                  <a:lnTo>
                    <a:pt x="550" y="139"/>
                  </a:lnTo>
                  <a:lnTo>
                    <a:pt x="482" y="171"/>
                  </a:lnTo>
                  <a:lnTo>
                    <a:pt x="512" y="188"/>
                  </a:lnTo>
                  <a:lnTo>
                    <a:pt x="525" y="197"/>
                  </a:lnTo>
                  <a:lnTo>
                    <a:pt x="535" y="209"/>
                  </a:lnTo>
                  <a:lnTo>
                    <a:pt x="550" y="222"/>
                  </a:lnTo>
                  <a:lnTo>
                    <a:pt x="579" y="248"/>
                  </a:lnTo>
                  <a:lnTo>
                    <a:pt x="594" y="262"/>
                  </a:lnTo>
                  <a:lnTo>
                    <a:pt x="609" y="281"/>
                  </a:lnTo>
                  <a:lnTo>
                    <a:pt x="619" y="298"/>
                  </a:lnTo>
                  <a:lnTo>
                    <a:pt x="634" y="319"/>
                  </a:lnTo>
                  <a:lnTo>
                    <a:pt x="658" y="357"/>
                  </a:lnTo>
                  <a:lnTo>
                    <a:pt x="668" y="381"/>
                  </a:lnTo>
                  <a:lnTo>
                    <a:pt x="678" y="402"/>
                  </a:lnTo>
                  <a:lnTo>
                    <a:pt x="688" y="427"/>
                  </a:lnTo>
                  <a:lnTo>
                    <a:pt x="708" y="478"/>
                  </a:lnTo>
                  <a:lnTo>
                    <a:pt x="717" y="505"/>
                  </a:lnTo>
                  <a:lnTo>
                    <a:pt x="722" y="528"/>
                  </a:lnTo>
                  <a:lnTo>
                    <a:pt x="732" y="569"/>
                  </a:lnTo>
                  <a:lnTo>
                    <a:pt x="732" y="611"/>
                  </a:lnTo>
                  <a:lnTo>
                    <a:pt x="732" y="649"/>
                  </a:lnTo>
                  <a:lnTo>
                    <a:pt x="732" y="668"/>
                  </a:lnTo>
                  <a:lnTo>
                    <a:pt x="727" y="683"/>
                  </a:lnTo>
                  <a:lnTo>
                    <a:pt x="722" y="697"/>
                  </a:lnTo>
                  <a:lnTo>
                    <a:pt x="717" y="708"/>
                  </a:lnTo>
                  <a:lnTo>
                    <a:pt x="712" y="723"/>
                  </a:lnTo>
                  <a:lnTo>
                    <a:pt x="703" y="732"/>
                  </a:lnTo>
                  <a:lnTo>
                    <a:pt x="737" y="755"/>
                  </a:lnTo>
                  <a:lnTo>
                    <a:pt x="752" y="770"/>
                  </a:lnTo>
                  <a:lnTo>
                    <a:pt x="762" y="782"/>
                  </a:lnTo>
                  <a:lnTo>
                    <a:pt x="777" y="797"/>
                  </a:lnTo>
                  <a:lnTo>
                    <a:pt x="791" y="814"/>
                  </a:lnTo>
                  <a:lnTo>
                    <a:pt x="806" y="829"/>
                  </a:lnTo>
                  <a:lnTo>
                    <a:pt x="816" y="848"/>
                  </a:lnTo>
                  <a:lnTo>
                    <a:pt x="831" y="865"/>
                  </a:lnTo>
                  <a:lnTo>
                    <a:pt x="841" y="883"/>
                  </a:lnTo>
                  <a:lnTo>
                    <a:pt x="849" y="907"/>
                  </a:lnTo>
                  <a:lnTo>
                    <a:pt x="869" y="945"/>
                  </a:lnTo>
                  <a:lnTo>
                    <a:pt x="874" y="968"/>
                  </a:lnTo>
                  <a:lnTo>
                    <a:pt x="889" y="1015"/>
                  </a:lnTo>
                  <a:lnTo>
                    <a:pt x="894" y="1036"/>
                  </a:lnTo>
                  <a:lnTo>
                    <a:pt x="903" y="1072"/>
                  </a:lnTo>
                  <a:lnTo>
                    <a:pt x="908" y="1089"/>
                  </a:lnTo>
                  <a:lnTo>
                    <a:pt x="908" y="1104"/>
                  </a:lnTo>
                  <a:lnTo>
                    <a:pt x="913" y="1137"/>
                  </a:lnTo>
                  <a:lnTo>
                    <a:pt x="918" y="1154"/>
                  </a:lnTo>
                  <a:lnTo>
                    <a:pt x="918" y="1169"/>
                  </a:lnTo>
                  <a:lnTo>
                    <a:pt x="918" y="1184"/>
                  </a:lnTo>
                  <a:lnTo>
                    <a:pt x="918" y="1211"/>
                  </a:lnTo>
                  <a:lnTo>
                    <a:pt x="913" y="1226"/>
                  </a:lnTo>
                  <a:lnTo>
                    <a:pt x="913" y="1237"/>
                  </a:lnTo>
                  <a:lnTo>
                    <a:pt x="908" y="1260"/>
                  </a:lnTo>
                  <a:lnTo>
                    <a:pt x="903" y="1273"/>
                  </a:lnTo>
                  <a:lnTo>
                    <a:pt x="899" y="1285"/>
                  </a:lnTo>
                  <a:lnTo>
                    <a:pt x="899" y="1294"/>
                  </a:lnTo>
                  <a:lnTo>
                    <a:pt x="894" y="1302"/>
                  </a:lnTo>
                  <a:lnTo>
                    <a:pt x="889" y="1311"/>
                  </a:lnTo>
                  <a:lnTo>
                    <a:pt x="879" y="1320"/>
                  </a:lnTo>
                  <a:lnTo>
                    <a:pt x="869" y="1334"/>
                  </a:lnTo>
                  <a:lnTo>
                    <a:pt x="859" y="1341"/>
                  </a:lnTo>
                  <a:lnTo>
                    <a:pt x="836" y="1358"/>
                  </a:lnTo>
                  <a:lnTo>
                    <a:pt x="826" y="1361"/>
                  </a:lnTo>
                  <a:lnTo>
                    <a:pt x="816" y="1364"/>
                  </a:lnTo>
                  <a:lnTo>
                    <a:pt x="806" y="1368"/>
                  </a:lnTo>
                  <a:lnTo>
                    <a:pt x="791" y="1370"/>
                  </a:lnTo>
                  <a:lnTo>
                    <a:pt x="614" y="1408"/>
                  </a:lnTo>
                  <a:lnTo>
                    <a:pt x="433" y="1444"/>
                  </a:lnTo>
                  <a:lnTo>
                    <a:pt x="393" y="1285"/>
                  </a:lnTo>
                  <a:lnTo>
                    <a:pt x="560" y="1246"/>
                  </a:lnTo>
                  <a:lnTo>
                    <a:pt x="722" y="1207"/>
                  </a:lnTo>
                  <a:lnTo>
                    <a:pt x="737" y="1205"/>
                  </a:lnTo>
                  <a:lnTo>
                    <a:pt x="747" y="1201"/>
                  </a:lnTo>
                  <a:lnTo>
                    <a:pt x="757" y="1196"/>
                  </a:lnTo>
                  <a:lnTo>
                    <a:pt x="767" y="1193"/>
                  </a:lnTo>
                  <a:lnTo>
                    <a:pt x="777" y="1186"/>
                  </a:lnTo>
                  <a:lnTo>
                    <a:pt x="781" y="1184"/>
                  </a:lnTo>
                  <a:lnTo>
                    <a:pt x="791" y="1178"/>
                  </a:lnTo>
                  <a:lnTo>
                    <a:pt x="796" y="1172"/>
                  </a:lnTo>
                  <a:lnTo>
                    <a:pt x="806" y="1161"/>
                  </a:lnTo>
                  <a:lnTo>
                    <a:pt x="806" y="1154"/>
                  </a:lnTo>
                  <a:lnTo>
                    <a:pt x="811" y="1137"/>
                  </a:lnTo>
                  <a:lnTo>
                    <a:pt x="816" y="1116"/>
                  </a:lnTo>
                  <a:lnTo>
                    <a:pt x="816" y="1069"/>
                  </a:lnTo>
                  <a:lnTo>
                    <a:pt x="811" y="1040"/>
                  </a:lnTo>
                  <a:lnTo>
                    <a:pt x="806" y="1013"/>
                  </a:lnTo>
                  <a:lnTo>
                    <a:pt x="801" y="998"/>
                  </a:lnTo>
                  <a:lnTo>
                    <a:pt x="796" y="971"/>
                  </a:lnTo>
                  <a:lnTo>
                    <a:pt x="786" y="947"/>
                  </a:lnTo>
                  <a:lnTo>
                    <a:pt x="777" y="924"/>
                  </a:lnTo>
                  <a:lnTo>
                    <a:pt x="767" y="903"/>
                  </a:lnTo>
                  <a:lnTo>
                    <a:pt x="752" y="883"/>
                  </a:lnTo>
                  <a:lnTo>
                    <a:pt x="742" y="865"/>
                  </a:lnTo>
                  <a:lnTo>
                    <a:pt x="727" y="848"/>
                  </a:lnTo>
                  <a:lnTo>
                    <a:pt x="712" y="833"/>
                  </a:lnTo>
                  <a:lnTo>
                    <a:pt x="698" y="821"/>
                  </a:lnTo>
                  <a:lnTo>
                    <a:pt x="683" y="809"/>
                  </a:lnTo>
                  <a:lnTo>
                    <a:pt x="668" y="803"/>
                  </a:lnTo>
                  <a:lnTo>
                    <a:pt x="639" y="795"/>
                  </a:lnTo>
                  <a:lnTo>
                    <a:pt x="634" y="795"/>
                  </a:lnTo>
                  <a:lnTo>
                    <a:pt x="624" y="795"/>
                  </a:lnTo>
                  <a:lnTo>
                    <a:pt x="614" y="795"/>
                  </a:lnTo>
                  <a:lnTo>
                    <a:pt x="604" y="795"/>
                  </a:lnTo>
                  <a:lnTo>
                    <a:pt x="594" y="797"/>
                  </a:lnTo>
                  <a:lnTo>
                    <a:pt x="584" y="797"/>
                  </a:lnTo>
                  <a:lnTo>
                    <a:pt x="574" y="800"/>
                  </a:lnTo>
                  <a:lnTo>
                    <a:pt x="428" y="848"/>
                  </a:lnTo>
                  <a:lnTo>
                    <a:pt x="280" y="894"/>
                  </a:lnTo>
                  <a:lnTo>
                    <a:pt x="226" y="744"/>
                  </a:lnTo>
                  <a:lnTo>
                    <a:pt x="388" y="685"/>
                  </a:lnTo>
                  <a:lnTo>
                    <a:pt x="555" y="628"/>
                  </a:lnTo>
                  <a:lnTo>
                    <a:pt x="565" y="623"/>
                  </a:lnTo>
                  <a:lnTo>
                    <a:pt x="579" y="617"/>
                  </a:lnTo>
                  <a:lnTo>
                    <a:pt x="599" y="602"/>
                  </a:lnTo>
                  <a:lnTo>
                    <a:pt x="604" y="590"/>
                  </a:lnTo>
                  <a:lnTo>
                    <a:pt x="614" y="581"/>
                  </a:lnTo>
                  <a:lnTo>
                    <a:pt x="619" y="569"/>
                  </a:lnTo>
                  <a:lnTo>
                    <a:pt x="624" y="558"/>
                  </a:lnTo>
                  <a:lnTo>
                    <a:pt x="624" y="546"/>
                  </a:lnTo>
                  <a:lnTo>
                    <a:pt x="629" y="531"/>
                  </a:lnTo>
                  <a:lnTo>
                    <a:pt x="624" y="516"/>
                  </a:lnTo>
                  <a:lnTo>
                    <a:pt x="624" y="499"/>
                  </a:lnTo>
                  <a:lnTo>
                    <a:pt x="619" y="482"/>
                  </a:lnTo>
                  <a:lnTo>
                    <a:pt x="614" y="461"/>
                  </a:lnTo>
                  <a:lnTo>
                    <a:pt x="609" y="440"/>
                  </a:lnTo>
                  <a:lnTo>
                    <a:pt x="599" y="419"/>
                  </a:lnTo>
                  <a:lnTo>
                    <a:pt x="584" y="387"/>
                  </a:lnTo>
                  <a:lnTo>
                    <a:pt x="574" y="368"/>
                  </a:lnTo>
                  <a:lnTo>
                    <a:pt x="565" y="354"/>
                  </a:lnTo>
                  <a:lnTo>
                    <a:pt x="555" y="340"/>
                  </a:lnTo>
                  <a:lnTo>
                    <a:pt x="550" y="328"/>
                  </a:lnTo>
                  <a:lnTo>
                    <a:pt x="535" y="313"/>
                  </a:lnTo>
                  <a:lnTo>
                    <a:pt x="525" y="301"/>
                  </a:lnTo>
                  <a:lnTo>
                    <a:pt x="517" y="289"/>
                  </a:lnTo>
                  <a:lnTo>
                    <a:pt x="507" y="277"/>
                  </a:lnTo>
                  <a:lnTo>
                    <a:pt x="497" y="268"/>
                  </a:lnTo>
                  <a:lnTo>
                    <a:pt x="482" y="262"/>
                  </a:lnTo>
                  <a:lnTo>
                    <a:pt x="472" y="254"/>
                  </a:lnTo>
                  <a:lnTo>
                    <a:pt x="457" y="251"/>
                  </a:lnTo>
                  <a:lnTo>
                    <a:pt x="448" y="245"/>
                  </a:lnTo>
                  <a:lnTo>
                    <a:pt x="438" y="241"/>
                  </a:lnTo>
                  <a:lnTo>
                    <a:pt x="423" y="239"/>
                  </a:lnTo>
                  <a:lnTo>
                    <a:pt x="413" y="239"/>
                  </a:lnTo>
                  <a:lnTo>
                    <a:pt x="398" y="239"/>
                  </a:lnTo>
                  <a:lnTo>
                    <a:pt x="383" y="241"/>
                  </a:lnTo>
                  <a:lnTo>
                    <a:pt x="369" y="245"/>
                  </a:lnTo>
                  <a:lnTo>
                    <a:pt x="354" y="251"/>
                  </a:lnTo>
                  <a:lnTo>
                    <a:pt x="339" y="254"/>
                  </a:lnTo>
                  <a:lnTo>
                    <a:pt x="324" y="262"/>
                  </a:lnTo>
                  <a:lnTo>
                    <a:pt x="197" y="315"/>
                  </a:lnTo>
                  <a:lnTo>
                    <a:pt x="69" y="372"/>
                  </a:lnTo>
                  <a:lnTo>
                    <a:pt x="0" y="227"/>
                  </a:lnTo>
                  <a:close/>
                </a:path>
              </a:pathLst>
            </a:custGeom>
            <a:solidFill>
              <a:srgbClr val="000000"/>
            </a:solidFill>
            <a:ln w="14288">
              <a:solidFill>
                <a:schemeClr val="tx2"/>
              </a:solidFill>
              <a:prstDash val="solid"/>
              <a:round/>
              <a:headEnd/>
              <a:tailEnd/>
            </a:ln>
          </p:spPr>
          <p:txBody>
            <a:bodyPr/>
            <a:lstStyle/>
            <a:p>
              <a:endParaRPr lang="en-GB"/>
            </a:p>
          </p:txBody>
        </p:sp>
        <p:sp>
          <p:nvSpPr>
            <p:cNvPr id="3112" name="Freeform 40">
              <a:extLst>
                <a:ext uri="{FF2B5EF4-FFF2-40B4-BE49-F238E27FC236}">
                  <a16:creationId xmlns:a16="http://schemas.microsoft.com/office/drawing/2014/main" id="{2286847F-4586-4A9A-AAA2-84409B228E82}"/>
                </a:ext>
              </a:extLst>
            </p:cNvPr>
            <p:cNvSpPr>
              <a:spLocks/>
            </p:cNvSpPr>
            <p:nvPr/>
          </p:nvSpPr>
          <p:spPr bwMode="auto">
            <a:xfrm>
              <a:off x="3982" y="1752"/>
              <a:ext cx="203" cy="239"/>
            </a:xfrm>
            <a:custGeom>
              <a:avLst/>
              <a:gdLst>
                <a:gd name="T0" fmla="*/ 20 w 811"/>
                <a:gd name="T1" fmla="*/ 38 h 953"/>
                <a:gd name="T2" fmla="*/ 20 w 811"/>
                <a:gd name="T3" fmla="*/ 51 h 953"/>
                <a:gd name="T4" fmla="*/ 21 w 811"/>
                <a:gd name="T5" fmla="*/ 62 h 953"/>
                <a:gd name="T6" fmla="*/ 22 w 811"/>
                <a:gd name="T7" fmla="*/ 68 h 953"/>
                <a:gd name="T8" fmla="*/ 25 w 811"/>
                <a:gd name="T9" fmla="*/ 76 h 953"/>
                <a:gd name="T10" fmla="*/ 26 w 811"/>
                <a:gd name="T11" fmla="*/ 82 h 953"/>
                <a:gd name="T12" fmla="*/ 28 w 811"/>
                <a:gd name="T13" fmla="*/ 87 h 953"/>
                <a:gd name="T14" fmla="*/ 33 w 811"/>
                <a:gd name="T15" fmla="*/ 93 h 953"/>
                <a:gd name="T16" fmla="*/ 38 w 811"/>
                <a:gd name="T17" fmla="*/ 98 h 953"/>
                <a:gd name="T18" fmla="*/ 42 w 811"/>
                <a:gd name="T19" fmla="*/ 100 h 953"/>
                <a:gd name="T20" fmla="*/ 48 w 811"/>
                <a:gd name="T21" fmla="*/ 103 h 953"/>
                <a:gd name="T22" fmla="*/ 54 w 811"/>
                <a:gd name="T23" fmla="*/ 106 h 953"/>
                <a:gd name="T24" fmla="*/ 57 w 811"/>
                <a:gd name="T25" fmla="*/ 107 h 953"/>
                <a:gd name="T26" fmla="*/ 61 w 811"/>
                <a:gd name="T27" fmla="*/ 110 h 953"/>
                <a:gd name="T28" fmla="*/ 142 w 811"/>
                <a:gd name="T29" fmla="*/ 38 h 953"/>
                <a:gd name="T30" fmla="*/ 188 w 811"/>
                <a:gd name="T31" fmla="*/ 47 h 953"/>
                <a:gd name="T32" fmla="*/ 119 w 811"/>
                <a:gd name="T33" fmla="*/ 107 h 953"/>
                <a:gd name="T34" fmla="*/ 106 w 811"/>
                <a:gd name="T35" fmla="*/ 118 h 953"/>
                <a:gd name="T36" fmla="*/ 91 w 811"/>
                <a:gd name="T37" fmla="*/ 127 h 953"/>
                <a:gd name="T38" fmla="*/ 105 w 811"/>
                <a:gd name="T39" fmla="*/ 133 h 953"/>
                <a:gd name="T40" fmla="*/ 121 w 811"/>
                <a:gd name="T41" fmla="*/ 140 h 953"/>
                <a:gd name="T42" fmla="*/ 202 w 811"/>
                <a:gd name="T43" fmla="*/ 190 h 953"/>
                <a:gd name="T44" fmla="*/ 156 w 811"/>
                <a:gd name="T45" fmla="*/ 208 h 953"/>
                <a:gd name="T46" fmla="*/ 62 w 811"/>
                <a:gd name="T47" fmla="*/ 152 h 953"/>
                <a:gd name="T48" fmla="*/ 51 w 811"/>
                <a:gd name="T49" fmla="*/ 145 h 953"/>
                <a:gd name="T50" fmla="*/ 42 w 811"/>
                <a:gd name="T51" fmla="*/ 139 h 953"/>
                <a:gd name="T52" fmla="*/ 32 w 811"/>
                <a:gd name="T53" fmla="*/ 132 h 953"/>
                <a:gd name="T54" fmla="*/ 27 w 811"/>
                <a:gd name="T55" fmla="*/ 127 h 953"/>
                <a:gd name="T56" fmla="*/ 19 w 811"/>
                <a:gd name="T57" fmla="*/ 119 h 953"/>
                <a:gd name="T58" fmla="*/ 15 w 811"/>
                <a:gd name="T59" fmla="*/ 112 h 953"/>
                <a:gd name="T60" fmla="*/ 11 w 811"/>
                <a:gd name="T61" fmla="*/ 106 h 953"/>
                <a:gd name="T62" fmla="*/ 6 w 811"/>
                <a:gd name="T63" fmla="*/ 95 h 953"/>
                <a:gd name="T64" fmla="*/ 3 w 811"/>
                <a:gd name="T65" fmla="*/ 82 h 953"/>
                <a:gd name="T66" fmla="*/ 1 w 811"/>
                <a:gd name="T67" fmla="*/ 73 h 953"/>
                <a:gd name="T68" fmla="*/ 0 w 811"/>
                <a:gd name="T69" fmla="*/ 62 h 953"/>
                <a:gd name="T70" fmla="*/ 0 w 811"/>
                <a:gd name="T71" fmla="*/ 54 h 953"/>
                <a:gd name="T72" fmla="*/ 0 w 811"/>
                <a:gd name="T73" fmla="*/ 49 h 953"/>
                <a:gd name="T74" fmla="*/ 0 w 811"/>
                <a:gd name="T75" fmla="*/ 47 h 953"/>
                <a:gd name="T76" fmla="*/ 0 w 811"/>
                <a:gd name="T77" fmla="*/ 47 h 95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11" h="953">
                  <a:moveTo>
                    <a:pt x="0" y="186"/>
                  </a:moveTo>
                  <a:lnTo>
                    <a:pt x="79" y="153"/>
                  </a:lnTo>
                  <a:lnTo>
                    <a:pt x="79" y="180"/>
                  </a:lnTo>
                  <a:lnTo>
                    <a:pt x="79" y="203"/>
                  </a:lnTo>
                  <a:lnTo>
                    <a:pt x="84" y="226"/>
                  </a:lnTo>
                  <a:lnTo>
                    <a:pt x="84" y="247"/>
                  </a:lnTo>
                  <a:lnTo>
                    <a:pt x="89" y="260"/>
                  </a:lnTo>
                  <a:lnTo>
                    <a:pt x="89" y="271"/>
                  </a:lnTo>
                  <a:lnTo>
                    <a:pt x="94" y="283"/>
                  </a:lnTo>
                  <a:lnTo>
                    <a:pt x="99" y="304"/>
                  </a:lnTo>
                  <a:lnTo>
                    <a:pt x="104" y="313"/>
                  </a:lnTo>
                  <a:lnTo>
                    <a:pt x="104" y="325"/>
                  </a:lnTo>
                  <a:lnTo>
                    <a:pt x="108" y="330"/>
                  </a:lnTo>
                  <a:lnTo>
                    <a:pt x="113" y="345"/>
                  </a:lnTo>
                  <a:lnTo>
                    <a:pt x="123" y="360"/>
                  </a:lnTo>
                  <a:lnTo>
                    <a:pt x="133" y="372"/>
                  </a:lnTo>
                  <a:lnTo>
                    <a:pt x="143" y="380"/>
                  </a:lnTo>
                  <a:lnTo>
                    <a:pt x="153" y="389"/>
                  </a:lnTo>
                  <a:lnTo>
                    <a:pt x="163" y="393"/>
                  </a:lnTo>
                  <a:lnTo>
                    <a:pt x="168" y="398"/>
                  </a:lnTo>
                  <a:lnTo>
                    <a:pt x="177" y="404"/>
                  </a:lnTo>
                  <a:lnTo>
                    <a:pt x="192" y="410"/>
                  </a:lnTo>
                  <a:lnTo>
                    <a:pt x="202" y="416"/>
                  </a:lnTo>
                  <a:lnTo>
                    <a:pt x="217" y="422"/>
                  </a:lnTo>
                  <a:lnTo>
                    <a:pt x="222" y="425"/>
                  </a:lnTo>
                  <a:lnTo>
                    <a:pt x="227" y="427"/>
                  </a:lnTo>
                  <a:lnTo>
                    <a:pt x="232" y="431"/>
                  </a:lnTo>
                  <a:lnTo>
                    <a:pt x="242" y="437"/>
                  </a:lnTo>
                  <a:lnTo>
                    <a:pt x="403" y="298"/>
                  </a:lnTo>
                  <a:lnTo>
                    <a:pt x="566" y="153"/>
                  </a:lnTo>
                  <a:lnTo>
                    <a:pt x="722" y="0"/>
                  </a:lnTo>
                  <a:lnTo>
                    <a:pt x="752" y="188"/>
                  </a:lnTo>
                  <a:lnTo>
                    <a:pt x="619" y="313"/>
                  </a:lnTo>
                  <a:lnTo>
                    <a:pt x="477" y="427"/>
                  </a:lnTo>
                  <a:lnTo>
                    <a:pt x="452" y="448"/>
                  </a:lnTo>
                  <a:lnTo>
                    <a:pt x="423" y="469"/>
                  </a:lnTo>
                  <a:lnTo>
                    <a:pt x="393" y="490"/>
                  </a:lnTo>
                  <a:lnTo>
                    <a:pt x="364" y="507"/>
                  </a:lnTo>
                  <a:lnTo>
                    <a:pt x="388" y="520"/>
                  </a:lnTo>
                  <a:lnTo>
                    <a:pt x="418" y="531"/>
                  </a:lnTo>
                  <a:lnTo>
                    <a:pt x="447" y="546"/>
                  </a:lnTo>
                  <a:lnTo>
                    <a:pt x="482" y="560"/>
                  </a:lnTo>
                  <a:lnTo>
                    <a:pt x="643" y="655"/>
                  </a:lnTo>
                  <a:lnTo>
                    <a:pt x="806" y="759"/>
                  </a:lnTo>
                  <a:lnTo>
                    <a:pt x="811" y="953"/>
                  </a:lnTo>
                  <a:lnTo>
                    <a:pt x="624" y="829"/>
                  </a:lnTo>
                  <a:lnTo>
                    <a:pt x="437" y="711"/>
                  </a:lnTo>
                  <a:lnTo>
                    <a:pt x="246" y="605"/>
                  </a:lnTo>
                  <a:lnTo>
                    <a:pt x="227" y="590"/>
                  </a:lnTo>
                  <a:lnTo>
                    <a:pt x="202" y="579"/>
                  </a:lnTo>
                  <a:lnTo>
                    <a:pt x="187" y="567"/>
                  </a:lnTo>
                  <a:lnTo>
                    <a:pt x="168" y="554"/>
                  </a:lnTo>
                  <a:lnTo>
                    <a:pt x="153" y="546"/>
                  </a:lnTo>
                  <a:lnTo>
                    <a:pt x="128" y="528"/>
                  </a:lnTo>
                  <a:lnTo>
                    <a:pt x="118" y="520"/>
                  </a:lnTo>
                  <a:lnTo>
                    <a:pt x="108" y="507"/>
                  </a:lnTo>
                  <a:lnTo>
                    <a:pt x="94" y="499"/>
                  </a:lnTo>
                  <a:lnTo>
                    <a:pt x="74" y="475"/>
                  </a:lnTo>
                  <a:lnTo>
                    <a:pt x="64" y="463"/>
                  </a:lnTo>
                  <a:lnTo>
                    <a:pt x="59" y="448"/>
                  </a:lnTo>
                  <a:lnTo>
                    <a:pt x="49" y="437"/>
                  </a:lnTo>
                  <a:lnTo>
                    <a:pt x="44" y="422"/>
                  </a:lnTo>
                  <a:lnTo>
                    <a:pt x="39" y="410"/>
                  </a:lnTo>
                  <a:lnTo>
                    <a:pt x="25" y="380"/>
                  </a:lnTo>
                  <a:lnTo>
                    <a:pt x="20" y="363"/>
                  </a:lnTo>
                  <a:lnTo>
                    <a:pt x="10" y="327"/>
                  </a:lnTo>
                  <a:lnTo>
                    <a:pt x="10" y="310"/>
                  </a:lnTo>
                  <a:lnTo>
                    <a:pt x="5" y="292"/>
                  </a:lnTo>
                  <a:lnTo>
                    <a:pt x="5" y="268"/>
                  </a:lnTo>
                  <a:lnTo>
                    <a:pt x="0" y="247"/>
                  </a:lnTo>
                  <a:lnTo>
                    <a:pt x="0" y="230"/>
                  </a:lnTo>
                  <a:lnTo>
                    <a:pt x="0" y="215"/>
                  </a:lnTo>
                  <a:lnTo>
                    <a:pt x="0" y="201"/>
                  </a:lnTo>
                  <a:lnTo>
                    <a:pt x="0" y="197"/>
                  </a:lnTo>
                  <a:lnTo>
                    <a:pt x="0" y="188"/>
                  </a:lnTo>
                  <a:lnTo>
                    <a:pt x="0" y="186"/>
                  </a:lnTo>
                  <a:close/>
                </a:path>
              </a:pathLst>
            </a:custGeom>
            <a:solidFill>
              <a:srgbClr val="000000"/>
            </a:solidFill>
            <a:ln w="14288">
              <a:solidFill>
                <a:schemeClr val="tx2"/>
              </a:solidFill>
              <a:prstDash val="solid"/>
              <a:round/>
              <a:headEnd/>
              <a:tailEnd/>
            </a:ln>
          </p:spPr>
          <p:txBody>
            <a:bodyPr/>
            <a:lstStyle/>
            <a:p>
              <a:endParaRPr lang="en-GB"/>
            </a:p>
          </p:txBody>
        </p:sp>
        <p:sp>
          <p:nvSpPr>
            <p:cNvPr id="3113" name="Freeform 41">
              <a:extLst>
                <a:ext uri="{FF2B5EF4-FFF2-40B4-BE49-F238E27FC236}">
                  <a16:creationId xmlns:a16="http://schemas.microsoft.com/office/drawing/2014/main" id="{E574AA0F-96ED-49C0-806D-BDD7344FBBC2}"/>
                </a:ext>
              </a:extLst>
            </p:cNvPr>
            <p:cNvSpPr>
              <a:spLocks/>
            </p:cNvSpPr>
            <p:nvPr/>
          </p:nvSpPr>
          <p:spPr bwMode="auto">
            <a:xfrm>
              <a:off x="1174" y="2099"/>
              <a:ext cx="232" cy="250"/>
            </a:xfrm>
            <a:custGeom>
              <a:avLst/>
              <a:gdLst>
                <a:gd name="T0" fmla="*/ 223 w 929"/>
                <a:gd name="T1" fmla="*/ 0 h 999"/>
                <a:gd name="T2" fmla="*/ 229 w 929"/>
                <a:gd name="T3" fmla="*/ 127 h 999"/>
                <a:gd name="T4" fmla="*/ 231 w 929"/>
                <a:gd name="T5" fmla="*/ 140 h 999"/>
                <a:gd name="T6" fmla="*/ 232 w 929"/>
                <a:gd name="T7" fmla="*/ 157 h 999"/>
                <a:gd name="T8" fmla="*/ 232 w 929"/>
                <a:gd name="T9" fmla="*/ 167 h 999"/>
                <a:gd name="T10" fmla="*/ 232 w 929"/>
                <a:gd name="T11" fmla="*/ 177 h 999"/>
                <a:gd name="T12" fmla="*/ 231 w 929"/>
                <a:gd name="T13" fmla="*/ 188 h 999"/>
                <a:gd name="T14" fmla="*/ 229 w 929"/>
                <a:gd name="T15" fmla="*/ 201 h 999"/>
                <a:gd name="T16" fmla="*/ 225 w 929"/>
                <a:gd name="T17" fmla="*/ 214 h 999"/>
                <a:gd name="T18" fmla="*/ 222 w 929"/>
                <a:gd name="T19" fmla="*/ 222 h 999"/>
                <a:gd name="T20" fmla="*/ 217 w 929"/>
                <a:gd name="T21" fmla="*/ 228 h 999"/>
                <a:gd name="T22" fmla="*/ 211 w 929"/>
                <a:gd name="T23" fmla="*/ 234 h 999"/>
                <a:gd name="T24" fmla="*/ 206 w 929"/>
                <a:gd name="T25" fmla="*/ 239 h 999"/>
                <a:gd name="T26" fmla="*/ 198 w 929"/>
                <a:gd name="T27" fmla="*/ 244 h 999"/>
                <a:gd name="T28" fmla="*/ 191 w 929"/>
                <a:gd name="T29" fmla="*/ 247 h 999"/>
                <a:gd name="T30" fmla="*/ 183 w 929"/>
                <a:gd name="T31" fmla="*/ 249 h 999"/>
                <a:gd name="T32" fmla="*/ 176 w 929"/>
                <a:gd name="T33" fmla="*/ 250 h 999"/>
                <a:gd name="T34" fmla="*/ 166 w 929"/>
                <a:gd name="T35" fmla="*/ 250 h 999"/>
                <a:gd name="T36" fmla="*/ 160 w 929"/>
                <a:gd name="T37" fmla="*/ 248 h 999"/>
                <a:gd name="T38" fmla="*/ 152 w 929"/>
                <a:gd name="T39" fmla="*/ 246 h 999"/>
                <a:gd name="T40" fmla="*/ 146 w 929"/>
                <a:gd name="T41" fmla="*/ 243 h 999"/>
                <a:gd name="T42" fmla="*/ 140 w 929"/>
                <a:gd name="T43" fmla="*/ 239 h 999"/>
                <a:gd name="T44" fmla="*/ 133 w 929"/>
                <a:gd name="T45" fmla="*/ 234 h 999"/>
                <a:gd name="T46" fmla="*/ 127 w 929"/>
                <a:gd name="T47" fmla="*/ 229 h 999"/>
                <a:gd name="T48" fmla="*/ 123 w 929"/>
                <a:gd name="T49" fmla="*/ 221 h 999"/>
                <a:gd name="T50" fmla="*/ 117 w 929"/>
                <a:gd name="T51" fmla="*/ 213 h 999"/>
                <a:gd name="T52" fmla="*/ 112 w 929"/>
                <a:gd name="T53" fmla="*/ 202 h 999"/>
                <a:gd name="T54" fmla="*/ 108 w 929"/>
                <a:gd name="T55" fmla="*/ 190 h 999"/>
                <a:gd name="T56" fmla="*/ 103 w 929"/>
                <a:gd name="T57" fmla="*/ 176 h 999"/>
                <a:gd name="T58" fmla="*/ 101 w 929"/>
                <a:gd name="T59" fmla="*/ 154 h 999"/>
                <a:gd name="T60" fmla="*/ 97 w 929"/>
                <a:gd name="T61" fmla="*/ 137 h 999"/>
                <a:gd name="T62" fmla="*/ 46 w 929"/>
                <a:gd name="T63" fmla="*/ 50 h 999"/>
                <a:gd name="T64" fmla="*/ 0 w 929"/>
                <a:gd name="T65" fmla="*/ 0 h 9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29" h="999">
                  <a:moveTo>
                    <a:pt x="0" y="0"/>
                  </a:moveTo>
                  <a:lnTo>
                    <a:pt x="893" y="0"/>
                  </a:lnTo>
                  <a:lnTo>
                    <a:pt x="917" y="474"/>
                  </a:lnTo>
                  <a:lnTo>
                    <a:pt x="917" y="506"/>
                  </a:lnTo>
                  <a:lnTo>
                    <a:pt x="917" y="535"/>
                  </a:lnTo>
                  <a:lnTo>
                    <a:pt x="923" y="559"/>
                  </a:lnTo>
                  <a:lnTo>
                    <a:pt x="923" y="585"/>
                  </a:lnTo>
                  <a:lnTo>
                    <a:pt x="929" y="627"/>
                  </a:lnTo>
                  <a:lnTo>
                    <a:pt x="929" y="648"/>
                  </a:lnTo>
                  <a:lnTo>
                    <a:pt x="929" y="667"/>
                  </a:lnTo>
                  <a:lnTo>
                    <a:pt x="929" y="688"/>
                  </a:lnTo>
                  <a:lnTo>
                    <a:pt x="929" y="708"/>
                  </a:lnTo>
                  <a:lnTo>
                    <a:pt x="929" y="729"/>
                  </a:lnTo>
                  <a:lnTo>
                    <a:pt x="923" y="752"/>
                  </a:lnTo>
                  <a:lnTo>
                    <a:pt x="917" y="786"/>
                  </a:lnTo>
                  <a:lnTo>
                    <a:pt x="917" y="805"/>
                  </a:lnTo>
                  <a:lnTo>
                    <a:pt x="912" y="822"/>
                  </a:lnTo>
                  <a:lnTo>
                    <a:pt x="899" y="854"/>
                  </a:lnTo>
                  <a:lnTo>
                    <a:pt x="893" y="871"/>
                  </a:lnTo>
                  <a:lnTo>
                    <a:pt x="887" y="886"/>
                  </a:lnTo>
                  <a:lnTo>
                    <a:pt x="876" y="899"/>
                  </a:lnTo>
                  <a:lnTo>
                    <a:pt x="870" y="911"/>
                  </a:lnTo>
                  <a:lnTo>
                    <a:pt x="857" y="924"/>
                  </a:lnTo>
                  <a:lnTo>
                    <a:pt x="846" y="935"/>
                  </a:lnTo>
                  <a:lnTo>
                    <a:pt x="834" y="946"/>
                  </a:lnTo>
                  <a:lnTo>
                    <a:pt x="823" y="956"/>
                  </a:lnTo>
                  <a:lnTo>
                    <a:pt x="804" y="967"/>
                  </a:lnTo>
                  <a:lnTo>
                    <a:pt x="793" y="975"/>
                  </a:lnTo>
                  <a:lnTo>
                    <a:pt x="781" y="981"/>
                  </a:lnTo>
                  <a:lnTo>
                    <a:pt x="764" y="988"/>
                  </a:lnTo>
                  <a:lnTo>
                    <a:pt x="751" y="992"/>
                  </a:lnTo>
                  <a:lnTo>
                    <a:pt x="734" y="996"/>
                  </a:lnTo>
                  <a:lnTo>
                    <a:pt x="716" y="999"/>
                  </a:lnTo>
                  <a:lnTo>
                    <a:pt x="705" y="999"/>
                  </a:lnTo>
                  <a:lnTo>
                    <a:pt x="692" y="999"/>
                  </a:lnTo>
                  <a:lnTo>
                    <a:pt x="663" y="999"/>
                  </a:lnTo>
                  <a:lnTo>
                    <a:pt x="650" y="996"/>
                  </a:lnTo>
                  <a:lnTo>
                    <a:pt x="639" y="992"/>
                  </a:lnTo>
                  <a:lnTo>
                    <a:pt x="621" y="988"/>
                  </a:lnTo>
                  <a:lnTo>
                    <a:pt x="610" y="984"/>
                  </a:lnTo>
                  <a:lnTo>
                    <a:pt x="597" y="978"/>
                  </a:lnTo>
                  <a:lnTo>
                    <a:pt x="586" y="971"/>
                  </a:lnTo>
                  <a:lnTo>
                    <a:pt x="574" y="964"/>
                  </a:lnTo>
                  <a:lnTo>
                    <a:pt x="562" y="956"/>
                  </a:lnTo>
                  <a:lnTo>
                    <a:pt x="551" y="946"/>
                  </a:lnTo>
                  <a:lnTo>
                    <a:pt x="532" y="935"/>
                  </a:lnTo>
                  <a:lnTo>
                    <a:pt x="521" y="924"/>
                  </a:lnTo>
                  <a:lnTo>
                    <a:pt x="509" y="914"/>
                  </a:lnTo>
                  <a:lnTo>
                    <a:pt x="503" y="899"/>
                  </a:lnTo>
                  <a:lnTo>
                    <a:pt x="491" y="882"/>
                  </a:lnTo>
                  <a:lnTo>
                    <a:pt x="479" y="867"/>
                  </a:lnTo>
                  <a:lnTo>
                    <a:pt x="468" y="850"/>
                  </a:lnTo>
                  <a:lnTo>
                    <a:pt x="456" y="829"/>
                  </a:lnTo>
                  <a:lnTo>
                    <a:pt x="450" y="808"/>
                  </a:lnTo>
                  <a:lnTo>
                    <a:pt x="438" y="786"/>
                  </a:lnTo>
                  <a:lnTo>
                    <a:pt x="432" y="758"/>
                  </a:lnTo>
                  <a:lnTo>
                    <a:pt x="426" y="733"/>
                  </a:lnTo>
                  <a:lnTo>
                    <a:pt x="414" y="705"/>
                  </a:lnTo>
                  <a:lnTo>
                    <a:pt x="409" y="676"/>
                  </a:lnTo>
                  <a:lnTo>
                    <a:pt x="403" y="614"/>
                  </a:lnTo>
                  <a:lnTo>
                    <a:pt x="397" y="582"/>
                  </a:lnTo>
                  <a:lnTo>
                    <a:pt x="390" y="546"/>
                  </a:lnTo>
                  <a:lnTo>
                    <a:pt x="367" y="191"/>
                  </a:lnTo>
                  <a:lnTo>
                    <a:pt x="183" y="198"/>
                  </a:lnTo>
                  <a:lnTo>
                    <a:pt x="0" y="206"/>
                  </a:lnTo>
                  <a:lnTo>
                    <a:pt x="0" y="0"/>
                  </a:lnTo>
                  <a:close/>
                </a:path>
              </a:pathLst>
            </a:custGeom>
            <a:solidFill>
              <a:srgbClr val="000000"/>
            </a:solidFill>
            <a:ln w="15875">
              <a:solidFill>
                <a:schemeClr val="tx2"/>
              </a:solidFill>
              <a:prstDash val="solid"/>
              <a:round/>
              <a:headEnd/>
              <a:tailEnd/>
            </a:ln>
          </p:spPr>
          <p:txBody>
            <a:bodyPr/>
            <a:lstStyle/>
            <a:p>
              <a:endParaRPr lang="en-GB"/>
            </a:p>
          </p:txBody>
        </p:sp>
        <p:sp>
          <p:nvSpPr>
            <p:cNvPr id="3114" name="Freeform 42">
              <a:extLst>
                <a:ext uri="{FF2B5EF4-FFF2-40B4-BE49-F238E27FC236}">
                  <a16:creationId xmlns:a16="http://schemas.microsoft.com/office/drawing/2014/main" id="{526254E5-3FCF-42C6-BB21-57129F253C76}"/>
                </a:ext>
              </a:extLst>
            </p:cNvPr>
            <p:cNvSpPr>
              <a:spLocks/>
            </p:cNvSpPr>
            <p:nvPr/>
          </p:nvSpPr>
          <p:spPr bwMode="auto">
            <a:xfrm>
              <a:off x="1291" y="2143"/>
              <a:ext cx="89" cy="161"/>
            </a:xfrm>
            <a:custGeom>
              <a:avLst/>
              <a:gdLst>
                <a:gd name="T0" fmla="*/ 0 w 355"/>
                <a:gd name="T1" fmla="*/ 3 h 645"/>
                <a:gd name="T2" fmla="*/ 6 w 355"/>
                <a:gd name="T3" fmla="*/ 89 h 645"/>
                <a:gd name="T4" fmla="*/ 8 w 355"/>
                <a:gd name="T5" fmla="*/ 95 h 645"/>
                <a:gd name="T6" fmla="*/ 9 w 355"/>
                <a:gd name="T7" fmla="*/ 104 h 645"/>
                <a:gd name="T8" fmla="*/ 9 w 355"/>
                <a:gd name="T9" fmla="*/ 109 h 645"/>
                <a:gd name="T10" fmla="*/ 10 w 355"/>
                <a:gd name="T11" fmla="*/ 113 h 645"/>
                <a:gd name="T12" fmla="*/ 12 w 355"/>
                <a:gd name="T13" fmla="*/ 118 h 645"/>
                <a:gd name="T14" fmla="*/ 12 w 355"/>
                <a:gd name="T15" fmla="*/ 121 h 645"/>
                <a:gd name="T16" fmla="*/ 13 w 355"/>
                <a:gd name="T17" fmla="*/ 126 h 645"/>
                <a:gd name="T18" fmla="*/ 15 w 355"/>
                <a:gd name="T19" fmla="*/ 129 h 645"/>
                <a:gd name="T20" fmla="*/ 16 w 355"/>
                <a:gd name="T21" fmla="*/ 132 h 645"/>
                <a:gd name="T22" fmla="*/ 18 w 355"/>
                <a:gd name="T23" fmla="*/ 136 h 645"/>
                <a:gd name="T24" fmla="*/ 19 w 355"/>
                <a:gd name="T25" fmla="*/ 141 h 645"/>
                <a:gd name="T26" fmla="*/ 22 w 355"/>
                <a:gd name="T27" fmla="*/ 146 h 645"/>
                <a:gd name="T28" fmla="*/ 25 w 355"/>
                <a:gd name="T29" fmla="*/ 148 h 645"/>
                <a:gd name="T30" fmla="*/ 28 w 355"/>
                <a:gd name="T31" fmla="*/ 151 h 645"/>
                <a:gd name="T32" fmla="*/ 31 w 355"/>
                <a:gd name="T33" fmla="*/ 155 h 645"/>
                <a:gd name="T34" fmla="*/ 36 w 355"/>
                <a:gd name="T35" fmla="*/ 157 h 645"/>
                <a:gd name="T36" fmla="*/ 40 w 355"/>
                <a:gd name="T37" fmla="*/ 158 h 645"/>
                <a:gd name="T38" fmla="*/ 43 w 355"/>
                <a:gd name="T39" fmla="*/ 160 h 645"/>
                <a:gd name="T40" fmla="*/ 47 w 355"/>
                <a:gd name="T41" fmla="*/ 161 h 645"/>
                <a:gd name="T42" fmla="*/ 53 w 355"/>
                <a:gd name="T43" fmla="*/ 161 h 645"/>
                <a:gd name="T44" fmla="*/ 58 w 355"/>
                <a:gd name="T45" fmla="*/ 160 h 645"/>
                <a:gd name="T46" fmla="*/ 64 w 355"/>
                <a:gd name="T47" fmla="*/ 159 h 645"/>
                <a:gd name="T48" fmla="*/ 67 w 355"/>
                <a:gd name="T49" fmla="*/ 158 h 645"/>
                <a:gd name="T50" fmla="*/ 69 w 355"/>
                <a:gd name="T51" fmla="*/ 156 h 645"/>
                <a:gd name="T52" fmla="*/ 73 w 355"/>
                <a:gd name="T53" fmla="*/ 154 h 645"/>
                <a:gd name="T54" fmla="*/ 75 w 355"/>
                <a:gd name="T55" fmla="*/ 152 h 645"/>
                <a:gd name="T56" fmla="*/ 77 w 355"/>
                <a:gd name="T57" fmla="*/ 150 h 645"/>
                <a:gd name="T58" fmla="*/ 80 w 355"/>
                <a:gd name="T59" fmla="*/ 147 h 645"/>
                <a:gd name="T60" fmla="*/ 81 w 355"/>
                <a:gd name="T61" fmla="*/ 144 h 645"/>
                <a:gd name="T62" fmla="*/ 83 w 355"/>
                <a:gd name="T63" fmla="*/ 141 h 645"/>
                <a:gd name="T64" fmla="*/ 84 w 355"/>
                <a:gd name="T65" fmla="*/ 138 h 645"/>
                <a:gd name="T66" fmla="*/ 86 w 355"/>
                <a:gd name="T67" fmla="*/ 135 h 645"/>
                <a:gd name="T68" fmla="*/ 89 w 355"/>
                <a:gd name="T69" fmla="*/ 128 h 645"/>
                <a:gd name="T70" fmla="*/ 89 w 355"/>
                <a:gd name="T71" fmla="*/ 119 h 645"/>
                <a:gd name="T72" fmla="*/ 89 w 355"/>
                <a:gd name="T73" fmla="*/ 113 h 645"/>
                <a:gd name="T74" fmla="*/ 89 w 355"/>
                <a:gd name="T75" fmla="*/ 110 h 645"/>
                <a:gd name="T76" fmla="*/ 89 w 355"/>
                <a:gd name="T77" fmla="*/ 104 h 645"/>
                <a:gd name="T78" fmla="*/ 89 w 355"/>
                <a:gd name="T79" fmla="*/ 99 h 645"/>
                <a:gd name="T80" fmla="*/ 87 w 355"/>
                <a:gd name="T81" fmla="*/ 94 h 645"/>
                <a:gd name="T82" fmla="*/ 87 w 355"/>
                <a:gd name="T83" fmla="*/ 88 h 645"/>
                <a:gd name="T84" fmla="*/ 86 w 355"/>
                <a:gd name="T85" fmla="*/ 81 h 645"/>
                <a:gd name="T86" fmla="*/ 81 w 355"/>
                <a:gd name="T87" fmla="*/ 0 h 645"/>
                <a:gd name="T88" fmla="*/ 40 w 355"/>
                <a:gd name="T89" fmla="*/ 2 h 645"/>
                <a:gd name="T90" fmla="*/ 0 w 355"/>
                <a:gd name="T91" fmla="*/ 3 h 645"/>
                <a:gd name="T92" fmla="*/ 0 w 355"/>
                <a:gd name="T93" fmla="*/ 3 h 64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55" h="645">
                  <a:moveTo>
                    <a:pt x="0" y="14"/>
                  </a:moveTo>
                  <a:lnTo>
                    <a:pt x="23" y="358"/>
                  </a:lnTo>
                  <a:lnTo>
                    <a:pt x="30" y="380"/>
                  </a:lnTo>
                  <a:lnTo>
                    <a:pt x="35" y="418"/>
                  </a:lnTo>
                  <a:lnTo>
                    <a:pt x="35" y="437"/>
                  </a:lnTo>
                  <a:lnTo>
                    <a:pt x="41" y="454"/>
                  </a:lnTo>
                  <a:lnTo>
                    <a:pt x="47" y="471"/>
                  </a:lnTo>
                  <a:lnTo>
                    <a:pt x="47" y="486"/>
                  </a:lnTo>
                  <a:lnTo>
                    <a:pt x="53" y="503"/>
                  </a:lnTo>
                  <a:lnTo>
                    <a:pt x="59" y="518"/>
                  </a:lnTo>
                  <a:lnTo>
                    <a:pt x="64" y="528"/>
                  </a:lnTo>
                  <a:lnTo>
                    <a:pt x="70" y="543"/>
                  </a:lnTo>
                  <a:lnTo>
                    <a:pt x="76" y="563"/>
                  </a:lnTo>
                  <a:lnTo>
                    <a:pt x="89" y="584"/>
                  </a:lnTo>
                  <a:lnTo>
                    <a:pt x="100" y="592"/>
                  </a:lnTo>
                  <a:lnTo>
                    <a:pt x="112" y="605"/>
                  </a:lnTo>
                  <a:lnTo>
                    <a:pt x="123" y="620"/>
                  </a:lnTo>
                  <a:lnTo>
                    <a:pt x="142" y="628"/>
                  </a:lnTo>
                  <a:lnTo>
                    <a:pt x="159" y="634"/>
                  </a:lnTo>
                  <a:lnTo>
                    <a:pt x="171" y="641"/>
                  </a:lnTo>
                  <a:lnTo>
                    <a:pt x="189" y="645"/>
                  </a:lnTo>
                  <a:lnTo>
                    <a:pt x="212" y="645"/>
                  </a:lnTo>
                  <a:lnTo>
                    <a:pt x="230" y="641"/>
                  </a:lnTo>
                  <a:lnTo>
                    <a:pt x="254" y="637"/>
                  </a:lnTo>
                  <a:lnTo>
                    <a:pt x="266" y="631"/>
                  </a:lnTo>
                  <a:lnTo>
                    <a:pt x="277" y="624"/>
                  </a:lnTo>
                  <a:lnTo>
                    <a:pt x="290" y="616"/>
                  </a:lnTo>
                  <a:lnTo>
                    <a:pt x="301" y="609"/>
                  </a:lnTo>
                  <a:lnTo>
                    <a:pt x="307" y="599"/>
                  </a:lnTo>
                  <a:lnTo>
                    <a:pt x="319" y="588"/>
                  </a:lnTo>
                  <a:lnTo>
                    <a:pt x="325" y="577"/>
                  </a:lnTo>
                  <a:lnTo>
                    <a:pt x="330" y="563"/>
                  </a:lnTo>
                  <a:lnTo>
                    <a:pt x="336" y="552"/>
                  </a:lnTo>
                  <a:lnTo>
                    <a:pt x="343" y="539"/>
                  </a:lnTo>
                  <a:lnTo>
                    <a:pt x="355" y="511"/>
                  </a:lnTo>
                  <a:lnTo>
                    <a:pt x="355" y="478"/>
                  </a:lnTo>
                  <a:lnTo>
                    <a:pt x="355" y="454"/>
                  </a:lnTo>
                  <a:lnTo>
                    <a:pt x="355" y="439"/>
                  </a:lnTo>
                  <a:lnTo>
                    <a:pt x="355" y="418"/>
                  </a:lnTo>
                  <a:lnTo>
                    <a:pt x="355" y="397"/>
                  </a:lnTo>
                  <a:lnTo>
                    <a:pt x="349" y="376"/>
                  </a:lnTo>
                  <a:lnTo>
                    <a:pt x="349" y="352"/>
                  </a:lnTo>
                  <a:lnTo>
                    <a:pt x="343" y="323"/>
                  </a:lnTo>
                  <a:lnTo>
                    <a:pt x="325" y="0"/>
                  </a:lnTo>
                  <a:lnTo>
                    <a:pt x="159" y="8"/>
                  </a:lnTo>
                  <a:lnTo>
                    <a:pt x="0" y="14"/>
                  </a:lnTo>
                  <a:close/>
                </a:path>
              </a:pathLst>
            </a:custGeom>
            <a:solidFill>
              <a:srgbClr val="FFFFFF"/>
            </a:solidFill>
            <a:ln w="15875">
              <a:solidFill>
                <a:schemeClr val="tx2"/>
              </a:solidFill>
              <a:prstDash val="solid"/>
              <a:round/>
              <a:headEnd/>
              <a:tailEnd/>
            </a:ln>
          </p:spPr>
          <p:txBody>
            <a:bodyPr/>
            <a:lstStyle/>
            <a:p>
              <a:endParaRPr lang="en-GB"/>
            </a:p>
          </p:txBody>
        </p:sp>
        <p:sp>
          <p:nvSpPr>
            <p:cNvPr id="3115" name="Freeform 43">
              <a:extLst>
                <a:ext uri="{FF2B5EF4-FFF2-40B4-BE49-F238E27FC236}">
                  <a16:creationId xmlns:a16="http://schemas.microsoft.com/office/drawing/2014/main" id="{34CDFCC4-2C7C-405B-BAA1-69B7EE704814}"/>
                </a:ext>
              </a:extLst>
            </p:cNvPr>
            <p:cNvSpPr>
              <a:spLocks/>
            </p:cNvSpPr>
            <p:nvPr/>
          </p:nvSpPr>
          <p:spPr bwMode="auto">
            <a:xfrm>
              <a:off x="1214" y="2386"/>
              <a:ext cx="228" cy="252"/>
            </a:xfrm>
            <a:custGeom>
              <a:avLst/>
              <a:gdLst>
                <a:gd name="T0" fmla="*/ 55 w 911"/>
                <a:gd name="T1" fmla="*/ 37 h 1011"/>
                <a:gd name="T2" fmla="*/ 163 w 911"/>
                <a:gd name="T3" fmla="*/ 13 h 1011"/>
                <a:gd name="T4" fmla="*/ 228 w 911"/>
                <a:gd name="T5" fmla="*/ 37 h 1011"/>
                <a:gd name="T6" fmla="*/ 150 w 911"/>
                <a:gd name="T7" fmla="*/ 58 h 1011"/>
                <a:gd name="T8" fmla="*/ 160 w 911"/>
                <a:gd name="T9" fmla="*/ 66 h 1011"/>
                <a:gd name="T10" fmla="*/ 167 w 911"/>
                <a:gd name="T11" fmla="*/ 73 h 1011"/>
                <a:gd name="T12" fmla="*/ 174 w 911"/>
                <a:gd name="T13" fmla="*/ 83 h 1011"/>
                <a:gd name="T14" fmla="*/ 181 w 911"/>
                <a:gd name="T15" fmla="*/ 91 h 1011"/>
                <a:gd name="T16" fmla="*/ 185 w 911"/>
                <a:gd name="T17" fmla="*/ 100 h 1011"/>
                <a:gd name="T18" fmla="*/ 191 w 911"/>
                <a:gd name="T19" fmla="*/ 113 h 1011"/>
                <a:gd name="T20" fmla="*/ 195 w 911"/>
                <a:gd name="T21" fmla="*/ 124 h 1011"/>
                <a:gd name="T22" fmla="*/ 198 w 911"/>
                <a:gd name="T23" fmla="*/ 135 h 1011"/>
                <a:gd name="T24" fmla="*/ 200 w 911"/>
                <a:gd name="T25" fmla="*/ 147 h 1011"/>
                <a:gd name="T26" fmla="*/ 201 w 911"/>
                <a:gd name="T27" fmla="*/ 157 h 1011"/>
                <a:gd name="T28" fmla="*/ 201 w 911"/>
                <a:gd name="T29" fmla="*/ 172 h 1011"/>
                <a:gd name="T30" fmla="*/ 200 w 911"/>
                <a:gd name="T31" fmla="*/ 180 h 1011"/>
                <a:gd name="T32" fmla="*/ 197 w 911"/>
                <a:gd name="T33" fmla="*/ 188 h 1011"/>
                <a:gd name="T34" fmla="*/ 194 w 911"/>
                <a:gd name="T35" fmla="*/ 194 h 1011"/>
                <a:gd name="T36" fmla="*/ 185 w 911"/>
                <a:gd name="T37" fmla="*/ 202 h 1011"/>
                <a:gd name="T38" fmla="*/ 178 w 911"/>
                <a:gd name="T39" fmla="*/ 209 h 1011"/>
                <a:gd name="T40" fmla="*/ 169 w 911"/>
                <a:gd name="T41" fmla="*/ 213 h 1011"/>
                <a:gd name="T42" fmla="*/ 115 w 911"/>
                <a:gd name="T43" fmla="*/ 233 h 1011"/>
                <a:gd name="T44" fmla="*/ 50 w 911"/>
                <a:gd name="T45" fmla="*/ 210 h 1011"/>
                <a:gd name="T46" fmla="*/ 146 w 911"/>
                <a:gd name="T47" fmla="*/ 177 h 1011"/>
                <a:gd name="T48" fmla="*/ 155 w 911"/>
                <a:gd name="T49" fmla="*/ 173 h 1011"/>
                <a:gd name="T50" fmla="*/ 163 w 911"/>
                <a:gd name="T51" fmla="*/ 168 h 1011"/>
                <a:gd name="T52" fmla="*/ 167 w 911"/>
                <a:gd name="T53" fmla="*/ 162 h 1011"/>
                <a:gd name="T54" fmla="*/ 170 w 911"/>
                <a:gd name="T55" fmla="*/ 155 h 1011"/>
                <a:gd name="T56" fmla="*/ 172 w 911"/>
                <a:gd name="T57" fmla="*/ 147 h 1011"/>
                <a:gd name="T58" fmla="*/ 172 w 911"/>
                <a:gd name="T59" fmla="*/ 138 h 1011"/>
                <a:gd name="T60" fmla="*/ 170 w 911"/>
                <a:gd name="T61" fmla="*/ 128 h 1011"/>
                <a:gd name="T62" fmla="*/ 167 w 911"/>
                <a:gd name="T63" fmla="*/ 118 h 1011"/>
                <a:gd name="T64" fmla="*/ 160 w 911"/>
                <a:gd name="T65" fmla="*/ 102 h 1011"/>
                <a:gd name="T66" fmla="*/ 155 w 911"/>
                <a:gd name="T67" fmla="*/ 94 h 1011"/>
                <a:gd name="T68" fmla="*/ 151 w 911"/>
                <a:gd name="T69" fmla="*/ 87 h 1011"/>
                <a:gd name="T70" fmla="*/ 142 w 911"/>
                <a:gd name="T71" fmla="*/ 79 h 1011"/>
                <a:gd name="T72" fmla="*/ 136 w 911"/>
                <a:gd name="T73" fmla="*/ 74 h 1011"/>
                <a:gd name="T74" fmla="*/ 130 w 911"/>
                <a:gd name="T75" fmla="*/ 71 h 1011"/>
                <a:gd name="T76" fmla="*/ 124 w 911"/>
                <a:gd name="T77" fmla="*/ 69 h 1011"/>
                <a:gd name="T78" fmla="*/ 117 w 911"/>
                <a:gd name="T79" fmla="*/ 68 h 1011"/>
                <a:gd name="T80" fmla="*/ 109 w 911"/>
                <a:gd name="T81" fmla="*/ 69 h 1011"/>
                <a:gd name="T82" fmla="*/ 102 w 911"/>
                <a:gd name="T83" fmla="*/ 70 h 1011"/>
                <a:gd name="T84" fmla="*/ 55 w 911"/>
                <a:gd name="T85" fmla="*/ 82 h 1011"/>
                <a:gd name="T86" fmla="*/ 0 w 911"/>
                <a:gd name="T87" fmla="*/ 49 h 10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11" h="1011">
                  <a:moveTo>
                    <a:pt x="0" y="198"/>
                  </a:moveTo>
                  <a:lnTo>
                    <a:pt x="219" y="149"/>
                  </a:lnTo>
                  <a:lnTo>
                    <a:pt x="437" y="100"/>
                  </a:lnTo>
                  <a:lnTo>
                    <a:pt x="651" y="51"/>
                  </a:lnTo>
                  <a:lnTo>
                    <a:pt x="869" y="0"/>
                  </a:lnTo>
                  <a:lnTo>
                    <a:pt x="911" y="149"/>
                  </a:lnTo>
                  <a:lnTo>
                    <a:pt x="752" y="189"/>
                  </a:lnTo>
                  <a:lnTo>
                    <a:pt x="598" y="231"/>
                  </a:lnTo>
                  <a:lnTo>
                    <a:pt x="615" y="242"/>
                  </a:lnTo>
                  <a:lnTo>
                    <a:pt x="638" y="266"/>
                  </a:lnTo>
                  <a:lnTo>
                    <a:pt x="657" y="277"/>
                  </a:lnTo>
                  <a:lnTo>
                    <a:pt x="668" y="291"/>
                  </a:lnTo>
                  <a:lnTo>
                    <a:pt x="680" y="306"/>
                  </a:lnTo>
                  <a:lnTo>
                    <a:pt x="697" y="334"/>
                  </a:lnTo>
                  <a:lnTo>
                    <a:pt x="710" y="348"/>
                  </a:lnTo>
                  <a:lnTo>
                    <a:pt x="722" y="366"/>
                  </a:lnTo>
                  <a:lnTo>
                    <a:pt x="733" y="383"/>
                  </a:lnTo>
                  <a:lnTo>
                    <a:pt x="739" y="401"/>
                  </a:lnTo>
                  <a:lnTo>
                    <a:pt x="752" y="419"/>
                  </a:lnTo>
                  <a:lnTo>
                    <a:pt x="763" y="454"/>
                  </a:lnTo>
                  <a:lnTo>
                    <a:pt x="769" y="476"/>
                  </a:lnTo>
                  <a:lnTo>
                    <a:pt x="781" y="497"/>
                  </a:lnTo>
                  <a:lnTo>
                    <a:pt x="786" y="521"/>
                  </a:lnTo>
                  <a:lnTo>
                    <a:pt x="792" y="542"/>
                  </a:lnTo>
                  <a:lnTo>
                    <a:pt x="792" y="567"/>
                  </a:lnTo>
                  <a:lnTo>
                    <a:pt x="798" y="589"/>
                  </a:lnTo>
                  <a:lnTo>
                    <a:pt x="798" y="610"/>
                  </a:lnTo>
                  <a:lnTo>
                    <a:pt x="805" y="631"/>
                  </a:lnTo>
                  <a:lnTo>
                    <a:pt x="805" y="670"/>
                  </a:lnTo>
                  <a:lnTo>
                    <a:pt x="805" y="691"/>
                  </a:lnTo>
                  <a:lnTo>
                    <a:pt x="798" y="705"/>
                  </a:lnTo>
                  <a:lnTo>
                    <a:pt x="798" y="723"/>
                  </a:lnTo>
                  <a:lnTo>
                    <a:pt x="792" y="741"/>
                  </a:lnTo>
                  <a:lnTo>
                    <a:pt x="786" y="755"/>
                  </a:lnTo>
                  <a:lnTo>
                    <a:pt x="781" y="769"/>
                  </a:lnTo>
                  <a:lnTo>
                    <a:pt x="775" y="780"/>
                  </a:lnTo>
                  <a:lnTo>
                    <a:pt x="752" y="801"/>
                  </a:lnTo>
                  <a:lnTo>
                    <a:pt x="739" y="812"/>
                  </a:lnTo>
                  <a:lnTo>
                    <a:pt x="727" y="826"/>
                  </a:lnTo>
                  <a:lnTo>
                    <a:pt x="710" y="837"/>
                  </a:lnTo>
                  <a:lnTo>
                    <a:pt x="692" y="844"/>
                  </a:lnTo>
                  <a:lnTo>
                    <a:pt x="674" y="854"/>
                  </a:lnTo>
                  <a:lnTo>
                    <a:pt x="651" y="861"/>
                  </a:lnTo>
                  <a:lnTo>
                    <a:pt x="461" y="935"/>
                  </a:lnTo>
                  <a:lnTo>
                    <a:pt x="272" y="1011"/>
                  </a:lnTo>
                  <a:lnTo>
                    <a:pt x="201" y="844"/>
                  </a:lnTo>
                  <a:lnTo>
                    <a:pt x="397" y="776"/>
                  </a:lnTo>
                  <a:lnTo>
                    <a:pt x="585" y="709"/>
                  </a:lnTo>
                  <a:lnTo>
                    <a:pt x="604" y="702"/>
                  </a:lnTo>
                  <a:lnTo>
                    <a:pt x="621" y="695"/>
                  </a:lnTo>
                  <a:lnTo>
                    <a:pt x="638" y="684"/>
                  </a:lnTo>
                  <a:lnTo>
                    <a:pt x="651" y="674"/>
                  </a:lnTo>
                  <a:lnTo>
                    <a:pt x="663" y="663"/>
                  </a:lnTo>
                  <a:lnTo>
                    <a:pt x="668" y="648"/>
                  </a:lnTo>
                  <a:lnTo>
                    <a:pt x="674" y="635"/>
                  </a:lnTo>
                  <a:lnTo>
                    <a:pt x="680" y="620"/>
                  </a:lnTo>
                  <a:lnTo>
                    <a:pt x="686" y="606"/>
                  </a:lnTo>
                  <a:lnTo>
                    <a:pt x="686" y="589"/>
                  </a:lnTo>
                  <a:lnTo>
                    <a:pt x="686" y="571"/>
                  </a:lnTo>
                  <a:lnTo>
                    <a:pt x="686" y="553"/>
                  </a:lnTo>
                  <a:lnTo>
                    <a:pt x="686" y="535"/>
                  </a:lnTo>
                  <a:lnTo>
                    <a:pt x="680" y="514"/>
                  </a:lnTo>
                  <a:lnTo>
                    <a:pt x="674" y="493"/>
                  </a:lnTo>
                  <a:lnTo>
                    <a:pt x="668" y="472"/>
                  </a:lnTo>
                  <a:lnTo>
                    <a:pt x="657" y="436"/>
                  </a:lnTo>
                  <a:lnTo>
                    <a:pt x="638" y="408"/>
                  </a:lnTo>
                  <a:lnTo>
                    <a:pt x="633" y="391"/>
                  </a:lnTo>
                  <a:lnTo>
                    <a:pt x="621" y="376"/>
                  </a:lnTo>
                  <a:lnTo>
                    <a:pt x="615" y="362"/>
                  </a:lnTo>
                  <a:lnTo>
                    <a:pt x="604" y="351"/>
                  </a:lnTo>
                  <a:lnTo>
                    <a:pt x="579" y="327"/>
                  </a:lnTo>
                  <a:lnTo>
                    <a:pt x="568" y="316"/>
                  </a:lnTo>
                  <a:lnTo>
                    <a:pt x="556" y="306"/>
                  </a:lnTo>
                  <a:lnTo>
                    <a:pt x="545" y="298"/>
                  </a:lnTo>
                  <a:lnTo>
                    <a:pt x="532" y="291"/>
                  </a:lnTo>
                  <a:lnTo>
                    <a:pt x="520" y="284"/>
                  </a:lnTo>
                  <a:lnTo>
                    <a:pt x="509" y="281"/>
                  </a:lnTo>
                  <a:lnTo>
                    <a:pt x="497" y="277"/>
                  </a:lnTo>
                  <a:lnTo>
                    <a:pt x="485" y="277"/>
                  </a:lnTo>
                  <a:lnTo>
                    <a:pt x="467" y="274"/>
                  </a:lnTo>
                  <a:lnTo>
                    <a:pt x="456" y="277"/>
                  </a:lnTo>
                  <a:lnTo>
                    <a:pt x="437" y="277"/>
                  </a:lnTo>
                  <a:lnTo>
                    <a:pt x="426" y="277"/>
                  </a:lnTo>
                  <a:lnTo>
                    <a:pt x="408" y="281"/>
                  </a:lnTo>
                  <a:lnTo>
                    <a:pt x="391" y="284"/>
                  </a:lnTo>
                  <a:lnTo>
                    <a:pt x="219" y="330"/>
                  </a:lnTo>
                  <a:lnTo>
                    <a:pt x="47" y="372"/>
                  </a:lnTo>
                  <a:lnTo>
                    <a:pt x="0" y="198"/>
                  </a:lnTo>
                  <a:close/>
                </a:path>
              </a:pathLst>
            </a:custGeom>
            <a:solidFill>
              <a:srgbClr val="000000"/>
            </a:solidFill>
            <a:ln w="15875">
              <a:solidFill>
                <a:schemeClr val="tx2"/>
              </a:solidFill>
              <a:prstDash val="solid"/>
              <a:round/>
              <a:headEnd/>
              <a:tailEnd/>
            </a:ln>
          </p:spPr>
          <p:txBody>
            <a:bodyPr/>
            <a:lstStyle/>
            <a:p>
              <a:endParaRPr lang="en-GB"/>
            </a:p>
          </p:txBody>
        </p:sp>
        <p:sp>
          <p:nvSpPr>
            <p:cNvPr id="3116" name="Freeform 44">
              <a:extLst>
                <a:ext uri="{FF2B5EF4-FFF2-40B4-BE49-F238E27FC236}">
                  <a16:creationId xmlns:a16="http://schemas.microsoft.com/office/drawing/2014/main" id="{4A9D8110-46DE-4391-B390-085F87FE1EFF}"/>
                </a:ext>
              </a:extLst>
            </p:cNvPr>
            <p:cNvSpPr>
              <a:spLocks/>
            </p:cNvSpPr>
            <p:nvPr/>
          </p:nvSpPr>
          <p:spPr bwMode="auto">
            <a:xfrm>
              <a:off x="1253" y="2620"/>
              <a:ext cx="298" cy="187"/>
            </a:xfrm>
            <a:custGeom>
              <a:avLst/>
              <a:gdLst>
                <a:gd name="T0" fmla="*/ 21 w 1194"/>
                <a:gd name="T1" fmla="*/ 89 h 748"/>
                <a:gd name="T2" fmla="*/ 24 w 1194"/>
                <a:gd name="T3" fmla="*/ 102 h 748"/>
                <a:gd name="T4" fmla="*/ 29 w 1194"/>
                <a:gd name="T5" fmla="*/ 113 h 748"/>
                <a:gd name="T6" fmla="*/ 32 w 1194"/>
                <a:gd name="T7" fmla="*/ 120 h 748"/>
                <a:gd name="T8" fmla="*/ 38 w 1194"/>
                <a:gd name="T9" fmla="*/ 128 h 748"/>
                <a:gd name="T10" fmla="*/ 41 w 1194"/>
                <a:gd name="T11" fmla="*/ 132 h 748"/>
                <a:gd name="T12" fmla="*/ 46 w 1194"/>
                <a:gd name="T13" fmla="*/ 137 h 748"/>
                <a:gd name="T14" fmla="*/ 53 w 1194"/>
                <a:gd name="T15" fmla="*/ 141 h 748"/>
                <a:gd name="T16" fmla="*/ 59 w 1194"/>
                <a:gd name="T17" fmla="*/ 144 h 748"/>
                <a:gd name="T18" fmla="*/ 66 w 1194"/>
                <a:gd name="T19" fmla="*/ 145 h 748"/>
                <a:gd name="T20" fmla="*/ 74 w 1194"/>
                <a:gd name="T21" fmla="*/ 145 h 748"/>
                <a:gd name="T22" fmla="*/ 81 w 1194"/>
                <a:gd name="T23" fmla="*/ 146 h 748"/>
                <a:gd name="T24" fmla="*/ 87 w 1194"/>
                <a:gd name="T25" fmla="*/ 146 h 748"/>
                <a:gd name="T26" fmla="*/ 124 w 1194"/>
                <a:gd name="T27" fmla="*/ 96 h 748"/>
                <a:gd name="T28" fmla="*/ 198 w 1194"/>
                <a:gd name="T29" fmla="*/ 0 h 748"/>
                <a:gd name="T30" fmla="*/ 184 w 1194"/>
                <a:gd name="T31" fmla="*/ 77 h 748"/>
                <a:gd name="T32" fmla="*/ 143 w 1194"/>
                <a:gd name="T33" fmla="*/ 134 h 748"/>
                <a:gd name="T34" fmla="*/ 131 w 1194"/>
                <a:gd name="T35" fmla="*/ 150 h 748"/>
                <a:gd name="T36" fmla="*/ 148 w 1194"/>
                <a:gd name="T37" fmla="*/ 148 h 748"/>
                <a:gd name="T38" fmla="*/ 168 w 1194"/>
                <a:gd name="T39" fmla="*/ 148 h 748"/>
                <a:gd name="T40" fmla="*/ 274 w 1194"/>
                <a:gd name="T41" fmla="*/ 145 h 748"/>
                <a:gd name="T42" fmla="*/ 235 w 1194"/>
                <a:gd name="T43" fmla="*/ 184 h 748"/>
                <a:gd name="T44" fmla="*/ 109 w 1194"/>
                <a:gd name="T45" fmla="*/ 187 h 748"/>
                <a:gd name="T46" fmla="*/ 94 w 1194"/>
                <a:gd name="T47" fmla="*/ 186 h 748"/>
                <a:gd name="T48" fmla="*/ 83 w 1194"/>
                <a:gd name="T49" fmla="*/ 184 h 748"/>
                <a:gd name="T50" fmla="*/ 72 w 1194"/>
                <a:gd name="T51" fmla="*/ 183 h 748"/>
                <a:gd name="T52" fmla="*/ 65 w 1194"/>
                <a:gd name="T53" fmla="*/ 181 h 748"/>
                <a:gd name="T54" fmla="*/ 56 w 1194"/>
                <a:gd name="T55" fmla="*/ 178 h 748"/>
                <a:gd name="T56" fmla="*/ 44 w 1194"/>
                <a:gd name="T57" fmla="*/ 172 h 748"/>
                <a:gd name="T58" fmla="*/ 37 w 1194"/>
                <a:gd name="T59" fmla="*/ 167 h 748"/>
                <a:gd name="T60" fmla="*/ 29 w 1194"/>
                <a:gd name="T61" fmla="*/ 161 h 748"/>
                <a:gd name="T62" fmla="*/ 21 w 1194"/>
                <a:gd name="T63" fmla="*/ 151 h 748"/>
                <a:gd name="T64" fmla="*/ 13 w 1194"/>
                <a:gd name="T65" fmla="*/ 138 h 748"/>
                <a:gd name="T66" fmla="*/ 7 w 1194"/>
                <a:gd name="T67" fmla="*/ 126 h 748"/>
                <a:gd name="T68" fmla="*/ 3 w 1194"/>
                <a:gd name="T69" fmla="*/ 115 h 748"/>
                <a:gd name="T70" fmla="*/ 0 w 1194"/>
                <a:gd name="T71" fmla="*/ 108 h 748"/>
                <a:gd name="T72" fmla="*/ 0 w 1194"/>
                <a:gd name="T73" fmla="*/ 105 h 748"/>
                <a:gd name="T74" fmla="*/ 0 w 1194"/>
                <a:gd name="T75" fmla="*/ 103 h 74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94" h="748">
                  <a:moveTo>
                    <a:pt x="0" y="410"/>
                  </a:moveTo>
                  <a:lnTo>
                    <a:pt x="83" y="355"/>
                  </a:lnTo>
                  <a:lnTo>
                    <a:pt x="89" y="383"/>
                  </a:lnTo>
                  <a:lnTo>
                    <a:pt x="95" y="408"/>
                  </a:lnTo>
                  <a:lnTo>
                    <a:pt x="106" y="433"/>
                  </a:lnTo>
                  <a:lnTo>
                    <a:pt x="118" y="450"/>
                  </a:lnTo>
                  <a:lnTo>
                    <a:pt x="124" y="465"/>
                  </a:lnTo>
                  <a:lnTo>
                    <a:pt x="129" y="478"/>
                  </a:lnTo>
                  <a:lnTo>
                    <a:pt x="136" y="489"/>
                  </a:lnTo>
                  <a:lnTo>
                    <a:pt x="154" y="510"/>
                  </a:lnTo>
                  <a:lnTo>
                    <a:pt x="159" y="518"/>
                  </a:lnTo>
                  <a:lnTo>
                    <a:pt x="165" y="527"/>
                  </a:lnTo>
                  <a:lnTo>
                    <a:pt x="171" y="535"/>
                  </a:lnTo>
                  <a:lnTo>
                    <a:pt x="184" y="546"/>
                  </a:lnTo>
                  <a:lnTo>
                    <a:pt x="201" y="556"/>
                  </a:lnTo>
                  <a:lnTo>
                    <a:pt x="213" y="563"/>
                  </a:lnTo>
                  <a:lnTo>
                    <a:pt x="230" y="571"/>
                  </a:lnTo>
                  <a:lnTo>
                    <a:pt x="237" y="574"/>
                  </a:lnTo>
                  <a:lnTo>
                    <a:pt x="243" y="574"/>
                  </a:lnTo>
                  <a:lnTo>
                    <a:pt x="266" y="578"/>
                  </a:lnTo>
                  <a:lnTo>
                    <a:pt x="277" y="580"/>
                  </a:lnTo>
                  <a:lnTo>
                    <a:pt x="296" y="580"/>
                  </a:lnTo>
                  <a:lnTo>
                    <a:pt x="307" y="580"/>
                  </a:lnTo>
                  <a:lnTo>
                    <a:pt x="325" y="584"/>
                  </a:lnTo>
                  <a:lnTo>
                    <a:pt x="343" y="584"/>
                  </a:lnTo>
                  <a:lnTo>
                    <a:pt x="349" y="584"/>
                  </a:lnTo>
                  <a:lnTo>
                    <a:pt x="361" y="584"/>
                  </a:lnTo>
                  <a:lnTo>
                    <a:pt x="497" y="383"/>
                  </a:lnTo>
                  <a:lnTo>
                    <a:pt x="638" y="187"/>
                  </a:lnTo>
                  <a:lnTo>
                    <a:pt x="792" y="0"/>
                  </a:lnTo>
                  <a:lnTo>
                    <a:pt x="863" y="149"/>
                  </a:lnTo>
                  <a:lnTo>
                    <a:pt x="739" y="308"/>
                  </a:lnTo>
                  <a:lnTo>
                    <a:pt x="621" y="474"/>
                  </a:lnTo>
                  <a:lnTo>
                    <a:pt x="573" y="535"/>
                  </a:lnTo>
                  <a:lnTo>
                    <a:pt x="550" y="567"/>
                  </a:lnTo>
                  <a:lnTo>
                    <a:pt x="526" y="599"/>
                  </a:lnTo>
                  <a:lnTo>
                    <a:pt x="556" y="595"/>
                  </a:lnTo>
                  <a:lnTo>
                    <a:pt x="591" y="591"/>
                  </a:lnTo>
                  <a:lnTo>
                    <a:pt x="632" y="591"/>
                  </a:lnTo>
                  <a:lnTo>
                    <a:pt x="674" y="591"/>
                  </a:lnTo>
                  <a:lnTo>
                    <a:pt x="887" y="588"/>
                  </a:lnTo>
                  <a:lnTo>
                    <a:pt x="1099" y="578"/>
                  </a:lnTo>
                  <a:lnTo>
                    <a:pt x="1194" y="716"/>
                  </a:lnTo>
                  <a:lnTo>
                    <a:pt x="940" y="737"/>
                  </a:lnTo>
                  <a:lnTo>
                    <a:pt x="691" y="748"/>
                  </a:lnTo>
                  <a:lnTo>
                    <a:pt x="437" y="748"/>
                  </a:lnTo>
                  <a:lnTo>
                    <a:pt x="408" y="744"/>
                  </a:lnTo>
                  <a:lnTo>
                    <a:pt x="378" y="744"/>
                  </a:lnTo>
                  <a:lnTo>
                    <a:pt x="355" y="741"/>
                  </a:lnTo>
                  <a:lnTo>
                    <a:pt x="331" y="737"/>
                  </a:lnTo>
                  <a:lnTo>
                    <a:pt x="307" y="733"/>
                  </a:lnTo>
                  <a:lnTo>
                    <a:pt x="290" y="730"/>
                  </a:lnTo>
                  <a:lnTo>
                    <a:pt x="272" y="726"/>
                  </a:lnTo>
                  <a:lnTo>
                    <a:pt x="260" y="722"/>
                  </a:lnTo>
                  <a:lnTo>
                    <a:pt x="243" y="716"/>
                  </a:lnTo>
                  <a:lnTo>
                    <a:pt x="224" y="712"/>
                  </a:lnTo>
                  <a:lnTo>
                    <a:pt x="195" y="697"/>
                  </a:lnTo>
                  <a:lnTo>
                    <a:pt x="177" y="688"/>
                  </a:lnTo>
                  <a:lnTo>
                    <a:pt x="159" y="677"/>
                  </a:lnTo>
                  <a:lnTo>
                    <a:pt x="148" y="669"/>
                  </a:lnTo>
                  <a:lnTo>
                    <a:pt x="136" y="656"/>
                  </a:lnTo>
                  <a:lnTo>
                    <a:pt x="118" y="644"/>
                  </a:lnTo>
                  <a:lnTo>
                    <a:pt x="95" y="616"/>
                  </a:lnTo>
                  <a:lnTo>
                    <a:pt x="83" y="603"/>
                  </a:lnTo>
                  <a:lnTo>
                    <a:pt x="59" y="567"/>
                  </a:lnTo>
                  <a:lnTo>
                    <a:pt x="53" y="550"/>
                  </a:lnTo>
                  <a:lnTo>
                    <a:pt x="41" y="527"/>
                  </a:lnTo>
                  <a:lnTo>
                    <a:pt x="30" y="503"/>
                  </a:lnTo>
                  <a:lnTo>
                    <a:pt x="17" y="482"/>
                  </a:lnTo>
                  <a:lnTo>
                    <a:pt x="11" y="461"/>
                  </a:lnTo>
                  <a:lnTo>
                    <a:pt x="6" y="442"/>
                  </a:lnTo>
                  <a:lnTo>
                    <a:pt x="0" y="433"/>
                  </a:lnTo>
                  <a:lnTo>
                    <a:pt x="0" y="425"/>
                  </a:lnTo>
                  <a:lnTo>
                    <a:pt x="0" y="418"/>
                  </a:lnTo>
                  <a:lnTo>
                    <a:pt x="0" y="414"/>
                  </a:lnTo>
                  <a:lnTo>
                    <a:pt x="0" y="410"/>
                  </a:lnTo>
                  <a:close/>
                </a:path>
              </a:pathLst>
            </a:custGeom>
            <a:solidFill>
              <a:srgbClr val="000000"/>
            </a:solidFill>
            <a:ln w="15875">
              <a:solidFill>
                <a:schemeClr val="tx2"/>
              </a:solidFill>
              <a:prstDash val="solid"/>
              <a:round/>
              <a:headEnd/>
              <a:tailEnd/>
            </a:ln>
          </p:spPr>
          <p:txBody>
            <a:bodyPr/>
            <a:lstStyle/>
            <a:p>
              <a:endParaRPr lang="en-GB"/>
            </a:p>
          </p:txBody>
        </p:sp>
        <p:sp>
          <p:nvSpPr>
            <p:cNvPr id="3117" name="Freeform 45">
              <a:extLst>
                <a:ext uri="{FF2B5EF4-FFF2-40B4-BE49-F238E27FC236}">
                  <a16:creationId xmlns:a16="http://schemas.microsoft.com/office/drawing/2014/main" id="{44D3BE13-801B-4CB7-8736-540A0D300CDA}"/>
                </a:ext>
              </a:extLst>
            </p:cNvPr>
            <p:cNvSpPr>
              <a:spLocks/>
            </p:cNvSpPr>
            <p:nvPr/>
          </p:nvSpPr>
          <p:spPr bwMode="auto">
            <a:xfrm>
              <a:off x="1454" y="2837"/>
              <a:ext cx="201" cy="210"/>
            </a:xfrm>
            <a:custGeom>
              <a:avLst/>
              <a:gdLst>
                <a:gd name="T0" fmla="*/ 37 w 805"/>
                <a:gd name="T1" fmla="*/ 78 h 839"/>
                <a:gd name="T2" fmla="*/ 33 w 805"/>
                <a:gd name="T3" fmla="*/ 92 h 839"/>
                <a:gd name="T4" fmla="*/ 36 w 805"/>
                <a:gd name="T5" fmla="*/ 111 h 839"/>
                <a:gd name="T6" fmla="*/ 51 w 805"/>
                <a:gd name="T7" fmla="*/ 136 h 839"/>
                <a:gd name="T8" fmla="*/ 70 w 805"/>
                <a:gd name="T9" fmla="*/ 158 h 839"/>
                <a:gd name="T10" fmla="*/ 90 w 805"/>
                <a:gd name="T11" fmla="*/ 172 h 839"/>
                <a:gd name="T12" fmla="*/ 103 w 805"/>
                <a:gd name="T13" fmla="*/ 175 h 839"/>
                <a:gd name="T14" fmla="*/ 114 w 805"/>
                <a:gd name="T15" fmla="*/ 170 h 839"/>
                <a:gd name="T16" fmla="*/ 117 w 805"/>
                <a:gd name="T17" fmla="*/ 162 h 839"/>
                <a:gd name="T18" fmla="*/ 114 w 805"/>
                <a:gd name="T19" fmla="*/ 150 h 839"/>
                <a:gd name="T20" fmla="*/ 105 w 805"/>
                <a:gd name="T21" fmla="*/ 133 h 839"/>
                <a:gd name="T22" fmla="*/ 89 w 805"/>
                <a:gd name="T23" fmla="*/ 104 h 839"/>
                <a:gd name="T24" fmla="*/ 73 w 805"/>
                <a:gd name="T25" fmla="*/ 72 h 839"/>
                <a:gd name="T26" fmla="*/ 64 w 805"/>
                <a:gd name="T27" fmla="*/ 51 h 839"/>
                <a:gd name="T28" fmla="*/ 62 w 805"/>
                <a:gd name="T29" fmla="*/ 25 h 839"/>
                <a:gd name="T30" fmla="*/ 68 w 805"/>
                <a:gd name="T31" fmla="*/ 12 h 839"/>
                <a:gd name="T32" fmla="*/ 77 w 805"/>
                <a:gd name="T33" fmla="*/ 4 h 839"/>
                <a:gd name="T34" fmla="*/ 93 w 805"/>
                <a:gd name="T35" fmla="*/ 0 h 839"/>
                <a:gd name="T36" fmla="*/ 105 w 805"/>
                <a:gd name="T37" fmla="*/ 3 h 839"/>
                <a:gd name="T38" fmla="*/ 124 w 805"/>
                <a:gd name="T39" fmla="*/ 12 h 839"/>
                <a:gd name="T40" fmla="*/ 138 w 805"/>
                <a:gd name="T41" fmla="*/ 21 h 839"/>
                <a:gd name="T42" fmla="*/ 160 w 805"/>
                <a:gd name="T43" fmla="*/ 43 h 839"/>
                <a:gd name="T44" fmla="*/ 176 w 805"/>
                <a:gd name="T45" fmla="*/ 66 h 839"/>
                <a:gd name="T46" fmla="*/ 191 w 805"/>
                <a:gd name="T47" fmla="*/ 90 h 839"/>
                <a:gd name="T48" fmla="*/ 200 w 805"/>
                <a:gd name="T49" fmla="*/ 112 h 839"/>
                <a:gd name="T50" fmla="*/ 200 w 805"/>
                <a:gd name="T51" fmla="*/ 130 h 839"/>
                <a:gd name="T52" fmla="*/ 195 w 805"/>
                <a:gd name="T53" fmla="*/ 144 h 839"/>
                <a:gd name="T54" fmla="*/ 164 w 805"/>
                <a:gd name="T55" fmla="*/ 116 h 839"/>
                <a:gd name="T56" fmla="*/ 167 w 805"/>
                <a:gd name="T57" fmla="*/ 101 h 839"/>
                <a:gd name="T58" fmla="*/ 158 w 805"/>
                <a:gd name="T59" fmla="*/ 78 h 839"/>
                <a:gd name="T60" fmla="*/ 140 w 805"/>
                <a:gd name="T61" fmla="*/ 56 h 839"/>
                <a:gd name="T62" fmla="*/ 126 w 805"/>
                <a:gd name="T63" fmla="*/ 42 h 839"/>
                <a:gd name="T64" fmla="*/ 114 w 805"/>
                <a:gd name="T65" fmla="*/ 35 h 839"/>
                <a:gd name="T66" fmla="*/ 105 w 805"/>
                <a:gd name="T67" fmla="*/ 35 h 839"/>
                <a:gd name="T68" fmla="*/ 98 w 805"/>
                <a:gd name="T69" fmla="*/ 41 h 839"/>
                <a:gd name="T70" fmla="*/ 96 w 805"/>
                <a:gd name="T71" fmla="*/ 53 h 839"/>
                <a:gd name="T72" fmla="*/ 103 w 805"/>
                <a:gd name="T73" fmla="*/ 70 h 839"/>
                <a:gd name="T74" fmla="*/ 112 w 805"/>
                <a:gd name="T75" fmla="*/ 89 h 839"/>
                <a:gd name="T76" fmla="*/ 130 w 805"/>
                <a:gd name="T77" fmla="*/ 120 h 839"/>
                <a:gd name="T78" fmla="*/ 145 w 805"/>
                <a:gd name="T79" fmla="*/ 144 h 839"/>
                <a:gd name="T80" fmla="*/ 151 w 805"/>
                <a:gd name="T81" fmla="*/ 161 h 839"/>
                <a:gd name="T82" fmla="*/ 154 w 805"/>
                <a:gd name="T83" fmla="*/ 179 h 839"/>
                <a:gd name="T84" fmla="*/ 152 w 805"/>
                <a:gd name="T85" fmla="*/ 191 h 839"/>
                <a:gd name="T86" fmla="*/ 144 w 805"/>
                <a:gd name="T87" fmla="*/ 202 h 839"/>
                <a:gd name="T88" fmla="*/ 132 w 805"/>
                <a:gd name="T89" fmla="*/ 208 h 839"/>
                <a:gd name="T90" fmla="*/ 117 w 805"/>
                <a:gd name="T91" fmla="*/ 209 h 839"/>
                <a:gd name="T92" fmla="*/ 87 w 805"/>
                <a:gd name="T93" fmla="*/ 199 h 839"/>
                <a:gd name="T94" fmla="*/ 67 w 805"/>
                <a:gd name="T95" fmla="*/ 185 h 839"/>
                <a:gd name="T96" fmla="*/ 42 w 805"/>
                <a:gd name="T97" fmla="*/ 161 h 839"/>
                <a:gd name="T98" fmla="*/ 27 w 805"/>
                <a:gd name="T99" fmla="*/ 141 h 839"/>
                <a:gd name="T100" fmla="*/ 15 w 805"/>
                <a:gd name="T101" fmla="*/ 123 h 839"/>
                <a:gd name="T102" fmla="*/ 5 w 805"/>
                <a:gd name="T103" fmla="*/ 102 h 839"/>
                <a:gd name="T104" fmla="*/ 0 w 805"/>
                <a:gd name="T105" fmla="*/ 87 h 839"/>
                <a:gd name="T106" fmla="*/ 0 w 805"/>
                <a:gd name="T107" fmla="*/ 63 h 839"/>
                <a:gd name="T108" fmla="*/ 6 w 805"/>
                <a:gd name="T109" fmla="*/ 48 h 839"/>
                <a:gd name="T110" fmla="*/ 12 w 805"/>
                <a:gd name="T111" fmla="*/ 41 h 839"/>
                <a:gd name="T112" fmla="*/ 15 w 805"/>
                <a:gd name="T113" fmla="*/ 38 h 8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05" h="839">
                  <a:moveTo>
                    <a:pt x="60" y="152"/>
                  </a:moveTo>
                  <a:lnTo>
                    <a:pt x="167" y="287"/>
                  </a:lnTo>
                  <a:lnTo>
                    <a:pt x="154" y="298"/>
                  </a:lnTo>
                  <a:lnTo>
                    <a:pt x="148" y="311"/>
                  </a:lnTo>
                  <a:lnTo>
                    <a:pt x="143" y="322"/>
                  </a:lnTo>
                  <a:lnTo>
                    <a:pt x="137" y="340"/>
                  </a:lnTo>
                  <a:lnTo>
                    <a:pt x="137" y="354"/>
                  </a:lnTo>
                  <a:lnTo>
                    <a:pt x="131" y="368"/>
                  </a:lnTo>
                  <a:lnTo>
                    <a:pt x="131" y="386"/>
                  </a:lnTo>
                  <a:lnTo>
                    <a:pt x="137" y="404"/>
                  </a:lnTo>
                  <a:lnTo>
                    <a:pt x="137" y="425"/>
                  </a:lnTo>
                  <a:lnTo>
                    <a:pt x="143" y="443"/>
                  </a:lnTo>
                  <a:lnTo>
                    <a:pt x="161" y="481"/>
                  </a:lnTo>
                  <a:lnTo>
                    <a:pt x="173" y="502"/>
                  </a:lnTo>
                  <a:lnTo>
                    <a:pt x="190" y="524"/>
                  </a:lnTo>
                  <a:lnTo>
                    <a:pt x="203" y="545"/>
                  </a:lnTo>
                  <a:lnTo>
                    <a:pt x="220" y="570"/>
                  </a:lnTo>
                  <a:lnTo>
                    <a:pt x="243" y="591"/>
                  </a:lnTo>
                  <a:lnTo>
                    <a:pt x="262" y="612"/>
                  </a:lnTo>
                  <a:lnTo>
                    <a:pt x="279" y="630"/>
                  </a:lnTo>
                  <a:lnTo>
                    <a:pt x="315" y="662"/>
                  </a:lnTo>
                  <a:lnTo>
                    <a:pt x="326" y="672"/>
                  </a:lnTo>
                  <a:lnTo>
                    <a:pt x="344" y="680"/>
                  </a:lnTo>
                  <a:lnTo>
                    <a:pt x="361" y="687"/>
                  </a:lnTo>
                  <a:lnTo>
                    <a:pt x="374" y="694"/>
                  </a:lnTo>
                  <a:lnTo>
                    <a:pt x="391" y="697"/>
                  </a:lnTo>
                  <a:lnTo>
                    <a:pt x="403" y="701"/>
                  </a:lnTo>
                  <a:lnTo>
                    <a:pt x="414" y="701"/>
                  </a:lnTo>
                  <a:lnTo>
                    <a:pt x="427" y="697"/>
                  </a:lnTo>
                  <a:lnTo>
                    <a:pt x="433" y="697"/>
                  </a:lnTo>
                  <a:lnTo>
                    <a:pt x="450" y="687"/>
                  </a:lnTo>
                  <a:lnTo>
                    <a:pt x="456" y="680"/>
                  </a:lnTo>
                  <a:lnTo>
                    <a:pt x="463" y="672"/>
                  </a:lnTo>
                  <a:lnTo>
                    <a:pt x="469" y="666"/>
                  </a:lnTo>
                  <a:lnTo>
                    <a:pt x="469" y="659"/>
                  </a:lnTo>
                  <a:lnTo>
                    <a:pt x="469" y="648"/>
                  </a:lnTo>
                  <a:lnTo>
                    <a:pt x="469" y="638"/>
                  </a:lnTo>
                  <a:lnTo>
                    <a:pt x="469" y="623"/>
                  </a:lnTo>
                  <a:lnTo>
                    <a:pt x="463" y="612"/>
                  </a:lnTo>
                  <a:lnTo>
                    <a:pt x="456" y="598"/>
                  </a:lnTo>
                  <a:lnTo>
                    <a:pt x="450" y="587"/>
                  </a:lnTo>
                  <a:lnTo>
                    <a:pt x="444" y="570"/>
                  </a:lnTo>
                  <a:lnTo>
                    <a:pt x="433" y="553"/>
                  </a:lnTo>
                  <a:lnTo>
                    <a:pt x="421" y="531"/>
                  </a:lnTo>
                  <a:lnTo>
                    <a:pt x="410" y="506"/>
                  </a:lnTo>
                  <a:lnTo>
                    <a:pt x="391" y="481"/>
                  </a:lnTo>
                  <a:lnTo>
                    <a:pt x="380" y="453"/>
                  </a:lnTo>
                  <a:lnTo>
                    <a:pt x="355" y="415"/>
                  </a:lnTo>
                  <a:lnTo>
                    <a:pt x="338" y="379"/>
                  </a:lnTo>
                  <a:lnTo>
                    <a:pt x="321" y="347"/>
                  </a:lnTo>
                  <a:lnTo>
                    <a:pt x="302" y="315"/>
                  </a:lnTo>
                  <a:lnTo>
                    <a:pt x="291" y="287"/>
                  </a:lnTo>
                  <a:lnTo>
                    <a:pt x="279" y="258"/>
                  </a:lnTo>
                  <a:lnTo>
                    <a:pt x="267" y="237"/>
                  </a:lnTo>
                  <a:lnTo>
                    <a:pt x="262" y="219"/>
                  </a:lnTo>
                  <a:lnTo>
                    <a:pt x="256" y="202"/>
                  </a:lnTo>
                  <a:lnTo>
                    <a:pt x="249" y="188"/>
                  </a:lnTo>
                  <a:lnTo>
                    <a:pt x="243" y="156"/>
                  </a:lnTo>
                  <a:lnTo>
                    <a:pt x="243" y="124"/>
                  </a:lnTo>
                  <a:lnTo>
                    <a:pt x="249" y="99"/>
                  </a:lnTo>
                  <a:lnTo>
                    <a:pt x="249" y="85"/>
                  </a:lnTo>
                  <a:lnTo>
                    <a:pt x="256" y="75"/>
                  </a:lnTo>
                  <a:lnTo>
                    <a:pt x="267" y="52"/>
                  </a:lnTo>
                  <a:lnTo>
                    <a:pt x="273" y="46"/>
                  </a:lnTo>
                  <a:lnTo>
                    <a:pt x="279" y="35"/>
                  </a:lnTo>
                  <a:lnTo>
                    <a:pt x="291" y="28"/>
                  </a:lnTo>
                  <a:lnTo>
                    <a:pt x="296" y="20"/>
                  </a:lnTo>
                  <a:lnTo>
                    <a:pt x="309" y="14"/>
                  </a:lnTo>
                  <a:lnTo>
                    <a:pt x="326" y="7"/>
                  </a:lnTo>
                  <a:lnTo>
                    <a:pt x="350" y="3"/>
                  </a:lnTo>
                  <a:lnTo>
                    <a:pt x="355" y="3"/>
                  </a:lnTo>
                  <a:lnTo>
                    <a:pt x="374" y="0"/>
                  </a:lnTo>
                  <a:lnTo>
                    <a:pt x="380" y="3"/>
                  </a:lnTo>
                  <a:lnTo>
                    <a:pt x="391" y="3"/>
                  </a:lnTo>
                  <a:lnTo>
                    <a:pt x="410" y="7"/>
                  </a:lnTo>
                  <a:lnTo>
                    <a:pt x="421" y="11"/>
                  </a:lnTo>
                  <a:lnTo>
                    <a:pt x="444" y="18"/>
                  </a:lnTo>
                  <a:lnTo>
                    <a:pt x="469" y="28"/>
                  </a:lnTo>
                  <a:lnTo>
                    <a:pt x="480" y="35"/>
                  </a:lnTo>
                  <a:lnTo>
                    <a:pt x="498" y="46"/>
                  </a:lnTo>
                  <a:lnTo>
                    <a:pt x="509" y="52"/>
                  </a:lnTo>
                  <a:lnTo>
                    <a:pt x="522" y="60"/>
                  </a:lnTo>
                  <a:lnTo>
                    <a:pt x="539" y="77"/>
                  </a:lnTo>
                  <a:lnTo>
                    <a:pt x="551" y="85"/>
                  </a:lnTo>
                  <a:lnTo>
                    <a:pt x="562" y="96"/>
                  </a:lnTo>
                  <a:lnTo>
                    <a:pt x="592" y="120"/>
                  </a:lnTo>
                  <a:lnTo>
                    <a:pt x="617" y="145"/>
                  </a:lnTo>
                  <a:lnTo>
                    <a:pt x="640" y="170"/>
                  </a:lnTo>
                  <a:lnTo>
                    <a:pt x="657" y="198"/>
                  </a:lnTo>
                  <a:lnTo>
                    <a:pt x="676" y="219"/>
                  </a:lnTo>
                  <a:lnTo>
                    <a:pt x="693" y="241"/>
                  </a:lnTo>
                  <a:lnTo>
                    <a:pt x="705" y="262"/>
                  </a:lnTo>
                  <a:lnTo>
                    <a:pt x="723" y="279"/>
                  </a:lnTo>
                  <a:lnTo>
                    <a:pt x="746" y="322"/>
                  </a:lnTo>
                  <a:lnTo>
                    <a:pt x="758" y="340"/>
                  </a:lnTo>
                  <a:lnTo>
                    <a:pt x="764" y="361"/>
                  </a:lnTo>
                  <a:lnTo>
                    <a:pt x="776" y="379"/>
                  </a:lnTo>
                  <a:lnTo>
                    <a:pt x="788" y="415"/>
                  </a:lnTo>
                  <a:lnTo>
                    <a:pt x="794" y="432"/>
                  </a:lnTo>
                  <a:lnTo>
                    <a:pt x="799" y="449"/>
                  </a:lnTo>
                  <a:lnTo>
                    <a:pt x="799" y="464"/>
                  </a:lnTo>
                  <a:lnTo>
                    <a:pt x="805" y="492"/>
                  </a:lnTo>
                  <a:lnTo>
                    <a:pt x="799" y="506"/>
                  </a:lnTo>
                  <a:lnTo>
                    <a:pt x="799" y="521"/>
                  </a:lnTo>
                  <a:lnTo>
                    <a:pt x="794" y="531"/>
                  </a:lnTo>
                  <a:lnTo>
                    <a:pt x="794" y="545"/>
                  </a:lnTo>
                  <a:lnTo>
                    <a:pt x="788" y="559"/>
                  </a:lnTo>
                  <a:lnTo>
                    <a:pt x="782" y="574"/>
                  </a:lnTo>
                  <a:lnTo>
                    <a:pt x="769" y="587"/>
                  </a:lnTo>
                  <a:lnTo>
                    <a:pt x="764" y="598"/>
                  </a:lnTo>
                  <a:lnTo>
                    <a:pt x="646" y="485"/>
                  </a:lnTo>
                  <a:lnTo>
                    <a:pt x="657" y="464"/>
                  </a:lnTo>
                  <a:lnTo>
                    <a:pt x="663" y="453"/>
                  </a:lnTo>
                  <a:lnTo>
                    <a:pt x="663" y="443"/>
                  </a:lnTo>
                  <a:lnTo>
                    <a:pt x="670" y="417"/>
                  </a:lnTo>
                  <a:lnTo>
                    <a:pt x="670" y="404"/>
                  </a:lnTo>
                  <a:lnTo>
                    <a:pt x="663" y="389"/>
                  </a:lnTo>
                  <a:lnTo>
                    <a:pt x="663" y="375"/>
                  </a:lnTo>
                  <a:lnTo>
                    <a:pt x="651" y="347"/>
                  </a:lnTo>
                  <a:lnTo>
                    <a:pt x="634" y="311"/>
                  </a:lnTo>
                  <a:lnTo>
                    <a:pt x="622" y="298"/>
                  </a:lnTo>
                  <a:lnTo>
                    <a:pt x="598" y="262"/>
                  </a:lnTo>
                  <a:lnTo>
                    <a:pt x="581" y="241"/>
                  </a:lnTo>
                  <a:lnTo>
                    <a:pt x="562" y="223"/>
                  </a:lnTo>
                  <a:lnTo>
                    <a:pt x="545" y="205"/>
                  </a:lnTo>
                  <a:lnTo>
                    <a:pt x="533" y="190"/>
                  </a:lnTo>
                  <a:lnTo>
                    <a:pt x="516" y="177"/>
                  </a:lnTo>
                  <a:lnTo>
                    <a:pt x="503" y="166"/>
                  </a:lnTo>
                  <a:lnTo>
                    <a:pt x="492" y="160"/>
                  </a:lnTo>
                  <a:lnTo>
                    <a:pt x="480" y="152"/>
                  </a:lnTo>
                  <a:lnTo>
                    <a:pt x="469" y="145"/>
                  </a:lnTo>
                  <a:lnTo>
                    <a:pt x="456" y="141"/>
                  </a:lnTo>
                  <a:lnTo>
                    <a:pt x="444" y="138"/>
                  </a:lnTo>
                  <a:lnTo>
                    <a:pt x="439" y="138"/>
                  </a:lnTo>
                  <a:lnTo>
                    <a:pt x="427" y="138"/>
                  </a:lnTo>
                  <a:lnTo>
                    <a:pt x="421" y="138"/>
                  </a:lnTo>
                  <a:lnTo>
                    <a:pt x="414" y="141"/>
                  </a:lnTo>
                  <a:lnTo>
                    <a:pt x="403" y="145"/>
                  </a:lnTo>
                  <a:lnTo>
                    <a:pt x="397" y="152"/>
                  </a:lnTo>
                  <a:lnTo>
                    <a:pt x="391" y="162"/>
                  </a:lnTo>
                  <a:lnTo>
                    <a:pt x="385" y="170"/>
                  </a:lnTo>
                  <a:lnTo>
                    <a:pt x="385" y="184"/>
                  </a:lnTo>
                  <a:lnTo>
                    <a:pt x="385" y="198"/>
                  </a:lnTo>
                  <a:lnTo>
                    <a:pt x="385" y="213"/>
                  </a:lnTo>
                  <a:lnTo>
                    <a:pt x="391" y="230"/>
                  </a:lnTo>
                  <a:lnTo>
                    <a:pt x="403" y="251"/>
                  </a:lnTo>
                  <a:lnTo>
                    <a:pt x="403" y="255"/>
                  </a:lnTo>
                  <a:lnTo>
                    <a:pt x="414" y="279"/>
                  </a:lnTo>
                  <a:lnTo>
                    <a:pt x="421" y="294"/>
                  </a:lnTo>
                  <a:lnTo>
                    <a:pt x="433" y="311"/>
                  </a:lnTo>
                  <a:lnTo>
                    <a:pt x="439" y="330"/>
                  </a:lnTo>
                  <a:lnTo>
                    <a:pt x="450" y="354"/>
                  </a:lnTo>
                  <a:lnTo>
                    <a:pt x="469" y="379"/>
                  </a:lnTo>
                  <a:lnTo>
                    <a:pt x="486" y="415"/>
                  </a:lnTo>
                  <a:lnTo>
                    <a:pt x="509" y="449"/>
                  </a:lnTo>
                  <a:lnTo>
                    <a:pt x="522" y="481"/>
                  </a:lnTo>
                  <a:lnTo>
                    <a:pt x="539" y="510"/>
                  </a:lnTo>
                  <a:lnTo>
                    <a:pt x="551" y="534"/>
                  </a:lnTo>
                  <a:lnTo>
                    <a:pt x="569" y="559"/>
                  </a:lnTo>
                  <a:lnTo>
                    <a:pt x="581" y="577"/>
                  </a:lnTo>
                  <a:lnTo>
                    <a:pt x="587" y="595"/>
                  </a:lnTo>
                  <a:lnTo>
                    <a:pt x="592" y="612"/>
                  </a:lnTo>
                  <a:lnTo>
                    <a:pt x="598" y="627"/>
                  </a:lnTo>
                  <a:lnTo>
                    <a:pt x="604" y="644"/>
                  </a:lnTo>
                  <a:lnTo>
                    <a:pt x="610" y="659"/>
                  </a:lnTo>
                  <a:lnTo>
                    <a:pt x="617" y="676"/>
                  </a:lnTo>
                  <a:lnTo>
                    <a:pt x="617" y="704"/>
                  </a:lnTo>
                  <a:lnTo>
                    <a:pt x="617" y="715"/>
                  </a:lnTo>
                  <a:lnTo>
                    <a:pt x="617" y="729"/>
                  </a:lnTo>
                  <a:lnTo>
                    <a:pt x="617" y="744"/>
                  </a:lnTo>
                  <a:lnTo>
                    <a:pt x="610" y="754"/>
                  </a:lnTo>
                  <a:lnTo>
                    <a:pt x="610" y="765"/>
                  </a:lnTo>
                  <a:lnTo>
                    <a:pt x="604" y="776"/>
                  </a:lnTo>
                  <a:lnTo>
                    <a:pt x="592" y="786"/>
                  </a:lnTo>
                  <a:lnTo>
                    <a:pt x="587" y="797"/>
                  </a:lnTo>
                  <a:lnTo>
                    <a:pt x="575" y="808"/>
                  </a:lnTo>
                  <a:lnTo>
                    <a:pt x="562" y="814"/>
                  </a:lnTo>
                  <a:lnTo>
                    <a:pt x="557" y="821"/>
                  </a:lnTo>
                  <a:lnTo>
                    <a:pt x="539" y="829"/>
                  </a:lnTo>
                  <a:lnTo>
                    <a:pt x="528" y="832"/>
                  </a:lnTo>
                  <a:lnTo>
                    <a:pt x="516" y="836"/>
                  </a:lnTo>
                  <a:lnTo>
                    <a:pt x="498" y="836"/>
                  </a:lnTo>
                  <a:lnTo>
                    <a:pt x="486" y="839"/>
                  </a:lnTo>
                  <a:lnTo>
                    <a:pt x="469" y="836"/>
                  </a:lnTo>
                  <a:lnTo>
                    <a:pt x="450" y="832"/>
                  </a:lnTo>
                  <a:lnTo>
                    <a:pt x="427" y="829"/>
                  </a:lnTo>
                  <a:lnTo>
                    <a:pt x="391" y="818"/>
                  </a:lnTo>
                  <a:lnTo>
                    <a:pt x="350" y="797"/>
                  </a:lnTo>
                  <a:lnTo>
                    <a:pt x="332" y="786"/>
                  </a:lnTo>
                  <a:lnTo>
                    <a:pt x="309" y="772"/>
                  </a:lnTo>
                  <a:lnTo>
                    <a:pt x="291" y="757"/>
                  </a:lnTo>
                  <a:lnTo>
                    <a:pt x="267" y="740"/>
                  </a:lnTo>
                  <a:lnTo>
                    <a:pt x="249" y="725"/>
                  </a:lnTo>
                  <a:lnTo>
                    <a:pt x="207" y="687"/>
                  </a:lnTo>
                  <a:lnTo>
                    <a:pt x="190" y="666"/>
                  </a:lnTo>
                  <a:lnTo>
                    <a:pt x="167" y="644"/>
                  </a:lnTo>
                  <a:lnTo>
                    <a:pt x="148" y="619"/>
                  </a:lnTo>
                  <a:lnTo>
                    <a:pt x="131" y="602"/>
                  </a:lnTo>
                  <a:lnTo>
                    <a:pt x="119" y="581"/>
                  </a:lnTo>
                  <a:lnTo>
                    <a:pt x="108" y="563"/>
                  </a:lnTo>
                  <a:lnTo>
                    <a:pt x="89" y="545"/>
                  </a:lnTo>
                  <a:lnTo>
                    <a:pt x="78" y="527"/>
                  </a:lnTo>
                  <a:lnTo>
                    <a:pt x="66" y="510"/>
                  </a:lnTo>
                  <a:lnTo>
                    <a:pt x="60" y="492"/>
                  </a:lnTo>
                  <a:lnTo>
                    <a:pt x="48" y="474"/>
                  </a:lnTo>
                  <a:lnTo>
                    <a:pt x="42" y="457"/>
                  </a:lnTo>
                  <a:lnTo>
                    <a:pt x="30" y="439"/>
                  </a:lnTo>
                  <a:lnTo>
                    <a:pt x="19" y="407"/>
                  </a:lnTo>
                  <a:lnTo>
                    <a:pt x="13" y="389"/>
                  </a:lnTo>
                  <a:lnTo>
                    <a:pt x="7" y="375"/>
                  </a:lnTo>
                  <a:lnTo>
                    <a:pt x="7" y="361"/>
                  </a:lnTo>
                  <a:lnTo>
                    <a:pt x="0" y="347"/>
                  </a:lnTo>
                  <a:lnTo>
                    <a:pt x="0" y="319"/>
                  </a:lnTo>
                  <a:lnTo>
                    <a:pt x="0" y="294"/>
                  </a:lnTo>
                  <a:lnTo>
                    <a:pt x="0" y="273"/>
                  </a:lnTo>
                  <a:lnTo>
                    <a:pt x="0" y="251"/>
                  </a:lnTo>
                  <a:lnTo>
                    <a:pt x="0" y="234"/>
                  </a:lnTo>
                  <a:lnTo>
                    <a:pt x="7" y="219"/>
                  </a:lnTo>
                  <a:lnTo>
                    <a:pt x="13" y="205"/>
                  </a:lnTo>
                  <a:lnTo>
                    <a:pt x="25" y="190"/>
                  </a:lnTo>
                  <a:lnTo>
                    <a:pt x="30" y="184"/>
                  </a:lnTo>
                  <a:lnTo>
                    <a:pt x="36" y="173"/>
                  </a:lnTo>
                  <a:lnTo>
                    <a:pt x="42" y="170"/>
                  </a:lnTo>
                  <a:lnTo>
                    <a:pt x="48" y="162"/>
                  </a:lnTo>
                  <a:lnTo>
                    <a:pt x="55" y="160"/>
                  </a:lnTo>
                  <a:lnTo>
                    <a:pt x="55" y="156"/>
                  </a:lnTo>
                  <a:lnTo>
                    <a:pt x="60" y="152"/>
                  </a:lnTo>
                  <a:close/>
                </a:path>
              </a:pathLst>
            </a:custGeom>
            <a:solidFill>
              <a:srgbClr val="000000"/>
            </a:solidFill>
            <a:ln w="15875">
              <a:solidFill>
                <a:schemeClr val="tx2"/>
              </a:solidFill>
              <a:prstDash val="solid"/>
              <a:round/>
              <a:headEnd/>
              <a:tailEnd/>
            </a:ln>
          </p:spPr>
          <p:txBody>
            <a:bodyPr/>
            <a:lstStyle/>
            <a:p>
              <a:endParaRPr lang="en-GB"/>
            </a:p>
          </p:txBody>
        </p:sp>
        <p:sp>
          <p:nvSpPr>
            <p:cNvPr id="3118" name="Freeform 46">
              <a:extLst>
                <a:ext uri="{FF2B5EF4-FFF2-40B4-BE49-F238E27FC236}">
                  <a16:creationId xmlns:a16="http://schemas.microsoft.com/office/drawing/2014/main" id="{BC24E60D-7048-48AC-9BB7-2154F598241E}"/>
                </a:ext>
              </a:extLst>
            </p:cNvPr>
            <p:cNvSpPr>
              <a:spLocks/>
            </p:cNvSpPr>
            <p:nvPr/>
          </p:nvSpPr>
          <p:spPr bwMode="auto">
            <a:xfrm>
              <a:off x="1600" y="3000"/>
              <a:ext cx="145" cy="139"/>
            </a:xfrm>
            <a:custGeom>
              <a:avLst/>
              <a:gdLst>
                <a:gd name="T0" fmla="*/ 0 w 579"/>
                <a:gd name="T1" fmla="*/ 109 h 556"/>
                <a:gd name="T2" fmla="*/ 38 w 579"/>
                <a:gd name="T3" fmla="*/ 73 h 556"/>
                <a:gd name="T4" fmla="*/ 77 w 579"/>
                <a:gd name="T5" fmla="*/ 37 h 556"/>
                <a:gd name="T6" fmla="*/ 117 w 579"/>
                <a:gd name="T7" fmla="*/ 0 h 556"/>
                <a:gd name="T8" fmla="*/ 145 w 579"/>
                <a:gd name="T9" fmla="*/ 28 h 556"/>
                <a:gd name="T10" fmla="*/ 106 w 579"/>
                <a:gd name="T11" fmla="*/ 65 h 556"/>
                <a:gd name="T12" fmla="*/ 69 w 579"/>
                <a:gd name="T13" fmla="*/ 102 h 556"/>
                <a:gd name="T14" fmla="*/ 31 w 579"/>
                <a:gd name="T15" fmla="*/ 139 h 556"/>
                <a:gd name="T16" fmla="*/ 0 w 579"/>
                <a:gd name="T17" fmla="*/ 109 h 556"/>
                <a:gd name="T18" fmla="*/ 0 w 579"/>
                <a:gd name="T19" fmla="*/ 109 h 5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9" h="556">
                  <a:moveTo>
                    <a:pt x="0" y="437"/>
                  </a:moveTo>
                  <a:lnTo>
                    <a:pt x="153" y="291"/>
                  </a:lnTo>
                  <a:lnTo>
                    <a:pt x="307" y="146"/>
                  </a:lnTo>
                  <a:lnTo>
                    <a:pt x="467" y="0"/>
                  </a:lnTo>
                  <a:lnTo>
                    <a:pt x="579" y="110"/>
                  </a:lnTo>
                  <a:lnTo>
                    <a:pt x="425" y="259"/>
                  </a:lnTo>
                  <a:lnTo>
                    <a:pt x="277" y="408"/>
                  </a:lnTo>
                  <a:lnTo>
                    <a:pt x="123" y="556"/>
                  </a:lnTo>
                  <a:lnTo>
                    <a:pt x="0" y="437"/>
                  </a:lnTo>
                  <a:close/>
                </a:path>
              </a:pathLst>
            </a:custGeom>
            <a:solidFill>
              <a:srgbClr val="000000"/>
            </a:solidFill>
            <a:ln w="15875">
              <a:solidFill>
                <a:schemeClr val="tx2"/>
              </a:solidFill>
              <a:prstDash val="solid"/>
              <a:round/>
              <a:headEnd/>
              <a:tailEnd/>
            </a:ln>
          </p:spPr>
          <p:txBody>
            <a:bodyPr/>
            <a:lstStyle/>
            <a:p>
              <a:endParaRPr lang="en-GB"/>
            </a:p>
          </p:txBody>
        </p:sp>
        <p:sp>
          <p:nvSpPr>
            <p:cNvPr id="3119" name="Freeform 47">
              <a:extLst>
                <a:ext uri="{FF2B5EF4-FFF2-40B4-BE49-F238E27FC236}">
                  <a16:creationId xmlns:a16="http://schemas.microsoft.com/office/drawing/2014/main" id="{C49335DF-5520-4CF2-82F5-F7DF0495AF19}"/>
                </a:ext>
              </a:extLst>
            </p:cNvPr>
            <p:cNvSpPr>
              <a:spLocks/>
            </p:cNvSpPr>
            <p:nvPr/>
          </p:nvSpPr>
          <p:spPr bwMode="auto">
            <a:xfrm>
              <a:off x="1738" y="2959"/>
              <a:ext cx="50" cy="47"/>
            </a:xfrm>
            <a:custGeom>
              <a:avLst/>
              <a:gdLst>
                <a:gd name="T0" fmla="*/ 0 w 200"/>
                <a:gd name="T1" fmla="*/ 20 h 187"/>
                <a:gd name="T2" fmla="*/ 22 w 200"/>
                <a:gd name="T3" fmla="*/ 0 h 187"/>
                <a:gd name="T4" fmla="*/ 50 w 200"/>
                <a:gd name="T5" fmla="*/ 27 h 187"/>
                <a:gd name="T6" fmla="*/ 28 w 200"/>
                <a:gd name="T7" fmla="*/ 47 h 187"/>
                <a:gd name="T8" fmla="*/ 0 w 200"/>
                <a:gd name="T9" fmla="*/ 20 h 187"/>
                <a:gd name="T10" fmla="*/ 0 w 200"/>
                <a:gd name="T11" fmla="*/ 20 h 1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0" h="187">
                  <a:moveTo>
                    <a:pt x="0" y="81"/>
                  </a:moveTo>
                  <a:lnTo>
                    <a:pt x="88" y="0"/>
                  </a:lnTo>
                  <a:lnTo>
                    <a:pt x="200" y="106"/>
                  </a:lnTo>
                  <a:lnTo>
                    <a:pt x="112" y="187"/>
                  </a:lnTo>
                  <a:lnTo>
                    <a:pt x="0" y="81"/>
                  </a:lnTo>
                  <a:close/>
                </a:path>
              </a:pathLst>
            </a:custGeom>
            <a:solidFill>
              <a:srgbClr val="FFFFFF"/>
            </a:solidFill>
            <a:ln w="15875">
              <a:solidFill>
                <a:schemeClr val="tx2"/>
              </a:solidFill>
              <a:prstDash val="solid"/>
              <a:round/>
              <a:headEnd/>
              <a:tailEnd/>
            </a:ln>
          </p:spPr>
          <p:txBody>
            <a:bodyPr/>
            <a:lstStyle/>
            <a:p>
              <a:endParaRPr lang="en-GB"/>
            </a:p>
          </p:txBody>
        </p:sp>
        <p:sp>
          <p:nvSpPr>
            <p:cNvPr id="3120" name="Freeform 48">
              <a:extLst>
                <a:ext uri="{FF2B5EF4-FFF2-40B4-BE49-F238E27FC236}">
                  <a16:creationId xmlns:a16="http://schemas.microsoft.com/office/drawing/2014/main" id="{90858A65-3A0B-4785-AFEE-7103151B16ED}"/>
                </a:ext>
              </a:extLst>
            </p:cNvPr>
            <p:cNvSpPr>
              <a:spLocks/>
            </p:cNvSpPr>
            <p:nvPr/>
          </p:nvSpPr>
          <p:spPr bwMode="auto">
            <a:xfrm>
              <a:off x="1707" y="3092"/>
              <a:ext cx="212" cy="193"/>
            </a:xfrm>
            <a:custGeom>
              <a:avLst/>
              <a:gdLst>
                <a:gd name="T0" fmla="*/ 180 w 852"/>
                <a:gd name="T1" fmla="*/ 180 h 772"/>
                <a:gd name="T2" fmla="*/ 168 w 852"/>
                <a:gd name="T3" fmla="*/ 187 h 772"/>
                <a:gd name="T4" fmla="*/ 150 w 852"/>
                <a:gd name="T5" fmla="*/ 191 h 772"/>
                <a:gd name="T6" fmla="*/ 140 w 852"/>
                <a:gd name="T7" fmla="*/ 193 h 772"/>
                <a:gd name="T8" fmla="*/ 119 w 852"/>
                <a:gd name="T9" fmla="*/ 190 h 772"/>
                <a:gd name="T10" fmla="*/ 93 w 852"/>
                <a:gd name="T11" fmla="*/ 182 h 772"/>
                <a:gd name="T12" fmla="*/ 66 w 852"/>
                <a:gd name="T13" fmla="*/ 168 h 772"/>
                <a:gd name="T14" fmla="*/ 53 w 852"/>
                <a:gd name="T15" fmla="*/ 158 h 772"/>
                <a:gd name="T16" fmla="*/ 34 w 852"/>
                <a:gd name="T17" fmla="*/ 141 h 772"/>
                <a:gd name="T18" fmla="*/ 22 w 852"/>
                <a:gd name="T19" fmla="*/ 128 h 772"/>
                <a:gd name="T20" fmla="*/ 10 w 852"/>
                <a:gd name="T21" fmla="*/ 110 h 772"/>
                <a:gd name="T22" fmla="*/ 5 w 852"/>
                <a:gd name="T23" fmla="*/ 96 h 772"/>
                <a:gd name="T24" fmla="*/ 0 w 852"/>
                <a:gd name="T25" fmla="*/ 78 h 772"/>
                <a:gd name="T26" fmla="*/ 0 w 852"/>
                <a:gd name="T27" fmla="*/ 61 h 772"/>
                <a:gd name="T28" fmla="*/ 9 w 852"/>
                <a:gd name="T29" fmla="*/ 41 h 772"/>
                <a:gd name="T30" fmla="*/ 16 w 852"/>
                <a:gd name="T31" fmla="*/ 29 h 772"/>
                <a:gd name="T32" fmla="*/ 28 w 852"/>
                <a:gd name="T33" fmla="*/ 18 h 772"/>
                <a:gd name="T34" fmla="*/ 43 w 852"/>
                <a:gd name="T35" fmla="*/ 8 h 772"/>
                <a:gd name="T36" fmla="*/ 59 w 852"/>
                <a:gd name="T37" fmla="*/ 2 h 772"/>
                <a:gd name="T38" fmla="*/ 84 w 852"/>
                <a:gd name="T39" fmla="*/ 0 h 772"/>
                <a:gd name="T40" fmla="*/ 102 w 852"/>
                <a:gd name="T41" fmla="*/ 3 h 772"/>
                <a:gd name="T42" fmla="*/ 122 w 852"/>
                <a:gd name="T43" fmla="*/ 11 h 772"/>
                <a:gd name="T44" fmla="*/ 141 w 852"/>
                <a:gd name="T45" fmla="*/ 20 h 772"/>
                <a:gd name="T46" fmla="*/ 160 w 852"/>
                <a:gd name="T47" fmla="*/ 33 h 772"/>
                <a:gd name="T48" fmla="*/ 181 w 852"/>
                <a:gd name="T49" fmla="*/ 51 h 772"/>
                <a:gd name="T50" fmla="*/ 196 w 852"/>
                <a:gd name="T51" fmla="*/ 68 h 772"/>
                <a:gd name="T52" fmla="*/ 206 w 852"/>
                <a:gd name="T53" fmla="*/ 86 h 772"/>
                <a:gd name="T54" fmla="*/ 212 w 852"/>
                <a:gd name="T55" fmla="*/ 104 h 772"/>
                <a:gd name="T56" fmla="*/ 212 w 852"/>
                <a:gd name="T57" fmla="*/ 122 h 772"/>
                <a:gd name="T58" fmla="*/ 175 w 852"/>
                <a:gd name="T59" fmla="*/ 104 h 772"/>
                <a:gd name="T60" fmla="*/ 175 w 852"/>
                <a:gd name="T61" fmla="*/ 92 h 772"/>
                <a:gd name="T62" fmla="*/ 171 w 852"/>
                <a:gd name="T63" fmla="*/ 78 h 772"/>
                <a:gd name="T64" fmla="*/ 163 w 852"/>
                <a:gd name="T65" fmla="*/ 67 h 772"/>
                <a:gd name="T66" fmla="*/ 155 w 852"/>
                <a:gd name="T67" fmla="*/ 57 h 772"/>
                <a:gd name="T68" fmla="*/ 140 w 852"/>
                <a:gd name="T69" fmla="*/ 46 h 772"/>
                <a:gd name="T70" fmla="*/ 115 w 852"/>
                <a:gd name="T71" fmla="*/ 35 h 772"/>
                <a:gd name="T72" fmla="*/ 97 w 852"/>
                <a:gd name="T73" fmla="*/ 31 h 772"/>
                <a:gd name="T74" fmla="*/ 79 w 852"/>
                <a:gd name="T75" fmla="*/ 34 h 772"/>
                <a:gd name="T76" fmla="*/ 65 w 852"/>
                <a:gd name="T77" fmla="*/ 41 h 772"/>
                <a:gd name="T78" fmla="*/ 50 w 852"/>
                <a:gd name="T79" fmla="*/ 56 h 772"/>
                <a:gd name="T80" fmla="*/ 41 w 852"/>
                <a:gd name="T81" fmla="*/ 67 h 772"/>
                <a:gd name="T82" fmla="*/ 38 w 852"/>
                <a:gd name="T83" fmla="*/ 76 h 772"/>
                <a:gd name="T84" fmla="*/ 35 w 852"/>
                <a:gd name="T85" fmla="*/ 85 h 772"/>
                <a:gd name="T86" fmla="*/ 35 w 852"/>
                <a:gd name="T87" fmla="*/ 94 h 772"/>
                <a:gd name="T88" fmla="*/ 40 w 852"/>
                <a:gd name="T89" fmla="*/ 105 h 772"/>
                <a:gd name="T90" fmla="*/ 49 w 852"/>
                <a:gd name="T91" fmla="*/ 122 h 772"/>
                <a:gd name="T92" fmla="*/ 63 w 852"/>
                <a:gd name="T93" fmla="*/ 138 h 772"/>
                <a:gd name="T94" fmla="*/ 81 w 852"/>
                <a:gd name="T95" fmla="*/ 151 h 772"/>
                <a:gd name="T96" fmla="*/ 97 w 852"/>
                <a:gd name="T97" fmla="*/ 158 h 772"/>
                <a:gd name="T98" fmla="*/ 112 w 852"/>
                <a:gd name="T99" fmla="*/ 162 h 772"/>
                <a:gd name="T100" fmla="*/ 125 w 852"/>
                <a:gd name="T101" fmla="*/ 163 h 772"/>
                <a:gd name="T102" fmla="*/ 136 w 852"/>
                <a:gd name="T103" fmla="*/ 160 h 772"/>
                <a:gd name="T104" fmla="*/ 141 w 852"/>
                <a:gd name="T105" fmla="*/ 157 h 772"/>
                <a:gd name="T106" fmla="*/ 146 w 852"/>
                <a:gd name="T107" fmla="*/ 152 h 772"/>
                <a:gd name="T108" fmla="*/ 147 w 852"/>
                <a:gd name="T109" fmla="*/ 151 h 7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52" h="772">
                  <a:moveTo>
                    <a:pt x="592" y="605"/>
                  </a:moveTo>
                  <a:lnTo>
                    <a:pt x="733" y="708"/>
                  </a:lnTo>
                  <a:lnTo>
                    <a:pt x="722" y="718"/>
                  </a:lnTo>
                  <a:lnTo>
                    <a:pt x="710" y="726"/>
                  </a:lnTo>
                  <a:lnTo>
                    <a:pt x="687" y="740"/>
                  </a:lnTo>
                  <a:lnTo>
                    <a:pt x="674" y="746"/>
                  </a:lnTo>
                  <a:lnTo>
                    <a:pt x="663" y="750"/>
                  </a:lnTo>
                  <a:lnTo>
                    <a:pt x="634" y="761"/>
                  </a:lnTo>
                  <a:lnTo>
                    <a:pt x="604" y="765"/>
                  </a:lnTo>
                  <a:lnTo>
                    <a:pt x="592" y="769"/>
                  </a:lnTo>
                  <a:lnTo>
                    <a:pt x="574" y="769"/>
                  </a:lnTo>
                  <a:lnTo>
                    <a:pt x="562" y="772"/>
                  </a:lnTo>
                  <a:lnTo>
                    <a:pt x="526" y="769"/>
                  </a:lnTo>
                  <a:lnTo>
                    <a:pt x="509" y="765"/>
                  </a:lnTo>
                  <a:lnTo>
                    <a:pt x="480" y="761"/>
                  </a:lnTo>
                  <a:lnTo>
                    <a:pt x="444" y="754"/>
                  </a:lnTo>
                  <a:lnTo>
                    <a:pt x="408" y="740"/>
                  </a:lnTo>
                  <a:lnTo>
                    <a:pt x="372" y="729"/>
                  </a:lnTo>
                  <a:lnTo>
                    <a:pt x="338" y="712"/>
                  </a:lnTo>
                  <a:lnTo>
                    <a:pt x="302" y="693"/>
                  </a:lnTo>
                  <a:lnTo>
                    <a:pt x="266" y="673"/>
                  </a:lnTo>
                  <a:lnTo>
                    <a:pt x="249" y="659"/>
                  </a:lnTo>
                  <a:lnTo>
                    <a:pt x="231" y="648"/>
                  </a:lnTo>
                  <a:lnTo>
                    <a:pt x="213" y="631"/>
                  </a:lnTo>
                  <a:lnTo>
                    <a:pt x="171" y="595"/>
                  </a:lnTo>
                  <a:lnTo>
                    <a:pt x="154" y="580"/>
                  </a:lnTo>
                  <a:lnTo>
                    <a:pt x="136" y="563"/>
                  </a:lnTo>
                  <a:lnTo>
                    <a:pt x="118" y="546"/>
                  </a:lnTo>
                  <a:lnTo>
                    <a:pt x="101" y="527"/>
                  </a:lnTo>
                  <a:lnTo>
                    <a:pt x="89" y="510"/>
                  </a:lnTo>
                  <a:lnTo>
                    <a:pt x="77" y="491"/>
                  </a:lnTo>
                  <a:lnTo>
                    <a:pt x="53" y="457"/>
                  </a:lnTo>
                  <a:lnTo>
                    <a:pt x="42" y="438"/>
                  </a:lnTo>
                  <a:lnTo>
                    <a:pt x="30" y="421"/>
                  </a:lnTo>
                  <a:lnTo>
                    <a:pt x="24" y="404"/>
                  </a:lnTo>
                  <a:lnTo>
                    <a:pt x="19" y="385"/>
                  </a:lnTo>
                  <a:lnTo>
                    <a:pt x="12" y="364"/>
                  </a:lnTo>
                  <a:lnTo>
                    <a:pt x="6" y="347"/>
                  </a:lnTo>
                  <a:lnTo>
                    <a:pt x="0" y="312"/>
                  </a:lnTo>
                  <a:lnTo>
                    <a:pt x="0" y="276"/>
                  </a:lnTo>
                  <a:lnTo>
                    <a:pt x="0" y="259"/>
                  </a:lnTo>
                  <a:lnTo>
                    <a:pt x="0" y="244"/>
                  </a:lnTo>
                  <a:lnTo>
                    <a:pt x="6" y="226"/>
                  </a:lnTo>
                  <a:lnTo>
                    <a:pt x="19" y="194"/>
                  </a:lnTo>
                  <a:lnTo>
                    <a:pt x="36" y="162"/>
                  </a:lnTo>
                  <a:lnTo>
                    <a:pt x="42" y="149"/>
                  </a:lnTo>
                  <a:lnTo>
                    <a:pt x="53" y="134"/>
                  </a:lnTo>
                  <a:lnTo>
                    <a:pt x="65" y="117"/>
                  </a:lnTo>
                  <a:lnTo>
                    <a:pt x="77" y="102"/>
                  </a:lnTo>
                  <a:lnTo>
                    <a:pt x="95" y="85"/>
                  </a:lnTo>
                  <a:lnTo>
                    <a:pt x="112" y="70"/>
                  </a:lnTo>
                  <a:lnTo>
                    <a:pt x="131" y="56"/>
                  </a:lnTo>
                  <a:lnTo>
                    <a:pt x="154" y="42"/>
                  </a:lnTo>
                  <a:lnTo>
                    <a:pt x="171" y="32"/>
                  </a:lnTo>
                  <a:lnTo>
                    <a:pt x="195" y="24"/>
                  </a:lnTo>
                  <a:lnTo>
                    <a:pt x="220" y="13"/>
                  </a:lnTo>
                  <a:lnTo>
                    <a:pt x="237" y="7"/>
                  </a:lnTo>
                  <a:lnTo>
                    <a:pt x="260" y="3"/>
                  </a:lnTo>
                  <a:lnTo>
                    <a:pt x="284" y="0"/>
                  </a:lnTo>
                  <a:lnTo>
                    <a:pt x="338" y="0"/>
                  </a:lnTo>
                  <a:lnTo>
                    <a:pt x="361" y="3"/>
                  </a:lnTo>
                  <a:lnTo>
                    <a:pt x="385" y="7"/>
                  </a:lnTo>
                  <a:lnTo>
                    <a:pt x="408" y="13"/>
                  </a:lnTo>
                  <a:lnTo>
                    <a:pt x="438" y="24"/>
                  </a:lnTo>
                  <a:lnTo>
                    <a:pt x="461" y="32"/>
                  </a:lnTo>
                  <a:lnTo>
                    <a:pt x="491" y="42"/>
                  </a:lnTo>
                  <a:lnTo>
                    <a:pt x="515" y="56"/>
                  </a:lnTo>
                  <a:lnTo>
                    <a:pt x="545" y="68"/>
                  </a:lnTo>
                  <a:lnTo>
                    <a:pt x="568" y="81"/>
                  </a:lnTo>
                  <a:lnTo>
                    <a:pt x="592" y="98"/>
                  </a:lnTo>
                  <a:lnTo>
                    <a:pt x="615" y="113"/>
                  </a:lnTo>
                  <a:lnTo>
                    <a:pt x="645" y="130"/>
                  </a:lnTo>
                  <a:lnTo>
                    <a:pt x="674" y="155"/>
                  </a:lnTo>
                  <a:lnTo>
                    <a:pt x="698" y="181"/>
                  </a:lnTo>
                  <a:lnTo>
                    <a:pt x="727" y="202"/>
                  </a:lnTo>
                  <a:lnTo>
                    <a:pt x="752" y="226"/>
                  </a:lnTo>
                  <a:lnTo>
                    <a:pt x="769" y="247"/>
                  </a:lnTo>
                  <a:lnTo>
                    <a:pt x="786" y="272"/>
                  </a:lnTo>
                  <a:lnTo>
                    <a:pt x="805" y="297"/>
                  </a:lnTo>
                  <a:lnTo>
                    <a:pt x="822" y="323"/>
                  </a:lnTo>
                  <a:lnTo>
                    <a:pt x="828" y="344"/>
                  </a:lnTo>
                  <a:lnTo>
                    <a:pt x="841" y="368"/>
                  </a:lnTo>
                  <a:lnTo>
                    <a:pt x="846" y="393"/>
                  </a:lnTo>
                  <a:lnTo>
                    <a:pt x="852" y="417"/>
                  </a:lnTo>
                  <a:lnTo>
                    <a:pt x="852" y="442"/>
                  </a:lnTo>
                  <a:lnTo>
                    <a:pt x="852" y="463"/>
                  </a:lnTo>
                  <a:lnTo>
                    <a:pt x="852" y="489"/>
                  </a:lnTo>
                  <a:lnTo>
                    <a:pt x="841" y="514"/>
                  </a:lnTo>
                  <a:lnTo>
                    <a:pt x="698" y="432"/>
                  </a:lnTo>
                  <a:lnTo>
                    <a:pt x="704" y="417"/>
                  </a:lnTo>
                  <a:lnTo>
                    <a:pt x="704" y="400"/>
                  </a:lnTo>
                  <a:lnTo>
                    <a:pt x="704" y="385"/>
                  </a:lnTo>
                  <a:lnTo>
                    <a:pt x="704" y="368"/>
                  </a:lnTo>
                  <a:lnTo>
                    <a:pt x="704" y="353"/>
                  </a:lnTo>
                  <a:lnTo>
                    <a:pt x="693" y="325"/>
                  </a:lnTo>
                  <a:lnTo>
                    <a:pt x="687" y="312"/>
                  </a:lnTo>
                  <a:lnTo>
                    <a:pt x="680" y="297"/>
                  </a:lnTo>
                  <a:lnTo>
                    <a:pt x="668" y="283"/>
                  </a:lnTo>
                  <a:lnTo>
                    <a:pt x="657" y="268"/>
                  </a:lnTo>
                  <a:lnTo>
                    <a:pt x="645" y="255"/>
                  </a:lnTo>
                  <a:lnTo>
                    <a:pt x="634" y="240"/>
                  </a:lnTo>
                  <a:lnTo>
                    <a:pt x="621" y="226"/>
                  </a:lnTo>
                  <a:lnTo>
                    <a:pt x="604" y="215"/>
                  </a:lnTo>
                  <a:lnTo>
                    <a:pt x="592" y="202"/>
                  </a:lnTo>
                  <a:lnTo>
                    <a:pt x="562" y="183"/>
                  </a:lnTo>
                  <a:lnTo>
                    <a:pt x="539" y="170"/>
                  </a:lnTo>
                  <a:lnTo>
                    <a:pt x="491" y="145"/>
                  </a:lnTo>
                  <a:lnTo>
                    <a:pt x="461" y="138"/>
                  </a:lnTo>
                  <a:lnTo>
                    <a:pt x="438" y="130"/>
                  </a:lnTo>
                  <a:lnTo>
                    <a:pt x="414" y="127"/>
                  </a:lnTo>
                  <a:lnTo>
                    <a:pt x="391" y="124"/>
                  </a:lnTo>
                  <a:lnTo>
                    <a:pt x="378" y="124"/>
                  </a:lnTo>
                  <a:lnTo>
                    <a:pt x="343" y="127"/>
                  </a:lnTo>
                  <a:lnTo>
                    <a:pt x="319" y="134"/>
                  </a:lnTo>
                  <a:lnTo>
                    <a:pt x="296" y="141"/>
                  </a:lnTo>
                  <a:lnTo>
                    <a:pt x="284" y="149"/>
                  </a:lnTo>
                  <a:lnTo>
                    <a:pt x="260" y="162"/>
                  </a:lnTo>
                  <a:lnTo>
                    <a:pt x="237" y="181"/>
                  </a:lnTo>
                  <a:lnTo>
                    <a:pt x="220" y="198"/>
                  </a:lnTo>
                  <a:lnTo>
                    <a:pt x="201" y="223"/>
                  </a:lnTo>
                  <a:lnTo>
                    <a:pt x="178" y="244"/>
                  </a:lnTo>
                  <a:lnTo>
                    <a:pt x="171" y="259"/>
                  </a:lnTo>
                  <a:lnTo>
                    <a:pt x="165" y="268"/>
                  </a:lnTo>
                  <a:lnTo>
                    <a:pt x="160" y="279"/>
                  </a:lnTo>
                  <a:lnTo>
                    <a:pt x="154" y="294"/>
                  </a:lnTo>
                  <a:lnTo>
                    <a:pt x="154" y="304"/>
                  </a:lnTo>
                  <a:lnTo>
                    <a:pt x="148" y="315"/>
                  </a:lnTo>
                  <a:lnTo>
                    <a:pt x="148" y="329"/>
                  </a:lnTo>
                  <a:lnTo>
                    <a:pt x="142" y="340"/>
                  </a:lnTo>
                  <a:lnTo>
                    <a:pt x="142" y="350"/>
                  </a:lnTo>
                  <a:lnTo>
                    <a:pt x="142" y="364"/>
                  </a:lnTo>
                  <a:lnTo>
                    <a:pt x="142" y="376"/>
                  </a:lnTo>
                  <a:lnTo>
                    <a:pt x="148" y="385"/>
                  </a:lnTo>
                  <a:lnTo>
                    <a:pt x="148" y="400"/>
                  </a:lnTo>
                  <a:lnTo>
                    <a:pt x="160" y="421"/>
                  </a:lnTo>
                  <a:lnTo>
                    <a:pt x="165" y="446"/>
                  </a:lnTo>
                  <a:lnTo>
                    <a:pt x="184" y="467"/>
                  </a:lnTo>
                  <a:lnTo>
                    <a:pt x="195" y="489"/>
                  </a:lnTo>
                  <a:lnTo>
                    <a:pt x="213" y="514"/>
                  </a:lnTo>
                  <a:lnTo>
                    <a:pt x="237" y="531"/>
                  </a:lnTo>
                  <a:lnTo>
                    <a:pt x="254" y="552"/>
                  </a:lnTo>
                  <a:lnTo>
                    <a:pt x="284" y="574"/>
                  </a:lnTo>
                  <a:lnTo>
                    <a:pt x="302" y="588"/>
                  </a:lnTo>
                  <a:lnTo>
                    <a:pt x="325" y="602"/>
                  </a:lnTo>
                  <a:lnTo>
                    <a:pt x="349" y="612"/>
                  </a:lnTo>
                  <a:lnTo>
                    <a:pt x="367" y="623"/>
                  </a:lnTo>
                  <a:lnTo>
                    <a:pt x="391" y="631"/>
                  </a:lnTo>
                  <a:lnTo>
                    <a:pt x="408" y="637"/>
                  </a:lnTo>
                  <a:lnTo>
                    <a:pt x="431" y="644"/>
                  </a:lnTo>
                  <a:lnTo>
                    <a:pt x="450" y="648"/>
                  </a:lnTo>
                  <a:lnTo>
                    <a:pt x="473" y="648"/>
                  </a:lnTo>
                  <a:lnTo>
                    <a:pt x="486" y="648"/>
                  </a:lnTo>
                  <a:lnTo>
                    <a:pt x="503" y="652"/>
                  </a:lnTo>
                  <a:lnTo>
                    <a:pt x="520" y="648"/>
                  </a:lnTo>
                  <a:lnTo>
                    <a:pt x="533" y="644"/>
                  </a:lnTo>
                  <a:lnTo>
                    <a:pt x="545" y="640"/>
                  </a:lnTo>
                  <a:lnTo>
                    <a:pt x="556" y="637"/>
                  </a:lnTo>
                  <a:lnTo>
                    <a:pt x="562" y="631"/>
                  </a:lnTo>
                  <a:lnTo>
                    <a:pt x="568" y="627"/>
                  </a:lnTo>
                  <a:lnTo>
                    <a:pt x="574" y="620"/>
                  </a:lnTo>
                  <a:lnTo>
                    <a:pt x="579" y="616"/>
                  </a:lnTo>
                  <a:lnTo>
                    <a:pt x="586" y="608"/>
                  </a:lnTo>
                  <a:lnTo>
                    <a:pt x="592" y="608"/>
                  </a:lnTo>
                  <a:lnTo>
                    <a:pt x="592" y="605"/>
                  </a:lnTo>
                  <a:close/>
                </a:path>
              </a:pathLst>
            </a:custGeom>
            <a:solidFill>
              <a:srgbClr val="000000"/>
            </a:solidFill>
            <a:ln w="15875">
              <a:solidFill>
                <a:schemeClr val="tx2"/>
              </a:solidFill>
              <a:prstDash val="solid"/>
              <a:round/>
              <a:headEnd/>
              <a:tailEnd/>
            </a:ln>
          </p:spPr>
          <p:txBody>
            <a:bodyPr/>
            <a:lstStyle/>
            <a:p>
              <a:endParaRPr lang="en-GB"/>
            </a:p>
          </p:txBody>
        </p:sp>
        <p:sp>
          <p:nvSpPr>
            <p:cNvPr id="3121" name="Freeform 49">
              <a:extLst>
                <a:ext uri="{FF2B5EF4-FFF2-40B4-BE49-F238E27FC236}">
                  <a16:creationId xmlns:a16="http://schemas.microsoft.com/office/drawing/2014/main" id="{9D26D479-C2A6-4097-A31B-0C7D32D076BA}"/>
                </a:ext>
              </a:extLst>
            </p:cNvPr>
            <p:cNvSpPr>
              <a:spLocks/>
            </p:cNvSpPr>
            <p:nvPr/>
          </p:nvSpPr>
          <p:spPr bwMode="auto">
            <a:xfrm>
              <a:off x="1897" y="3216"/>
              <a:ext cx="215" cy="189"/>
            </a:xfrm>
            <a:custGeom>
              <a:avLst/>
              <a:gdLst>
                <a:gd name="T0" fmla="*/ 43 w 858"/>
                <a:gd name="T1" fmla="*/ 96 h 755"/>
                <a:gd name="T2" fmla="*/ 44 w 858"/>
                <a:gd name="T3" fmla="*/ 111 h 755"/>
                <a:gd name="T4" fmla="*/ 56 w 858"/>
                <a:gd name="T5" fmla="*/ 127 h 755"/>
                <a:gd name="T6" fmla="*/ 80 w 858"/>
                <a:gd name="T7" fmla="*/ 145 h 755"/>
                <a:gd name="T8" fmla="*/ 107 w 858"/>
                <a:gd name="T9" fmla="*/ 157 h 755"/>
                <a:gd name="T10" fmla="*/ 128 w 858"/>
                <a:gd name="T11" fmla="*/ 161 h 755"/>
                <a:gd name="T12" fmla="*/ 142 w 858"/>
                <a:gd name="T13" fmla="*/ 161 h 755"/>
                <a:gd name="T14" fmla="*/ 151 w 858"/>
                <a:gd name="T15" fmla="*/ 155 h 755"/>
                <a:gd name="T16" fmla="*/ 154 w 858"/>
                <a:gd name="T17" fmla="*/ 146 h 755"/>
                <a:gd name="T18" fmla="*/ 148 w 858"/>
                <a:gd name="T19" fmla="*/ 137 h 755"/>
                <a:gd name="T20" fmla="*/ 138 w 858"/>
                <a:gd name="T21" fmla="*/ 127 h 755"/>
                <a:gd name="T22" fmla="*/ 110 w 858"/>
                <a:gd name="T23" fmla="*/ 106 h 755"/>
                <a:gd name="T24" fmla="*/ 79 w 858"/>
                <a:gd name="T25" fmla="*/ 82 h 755"/>
                <a:gd name="T26" fmla="*/ 59 w 858"/>
                <a:gd name="T27" fmla="*/ 64 h 755"/>
                <a:gd name="T28" fmla="*/ 44 w 858"/>
                <a:gd name="T29" fmla="*/ 44 h 755"/>
                <a:gd name="T30" fmla="*/ 42 w 858"/>
                <a:gd name="T31" fmla="*/ 25 h 755"/>
                <a:gd name="T32" fmla="*/ 49 w 858"/>
                <a:gd name="T33" fmla="*/ 11 h 755"/>
                <a:gd name="T34" fmla="*/ 58 w 858"/>
                <a:gd name="T35" fmla="*/ 5 h 755"/>
                <a:gd name="T36" fmla="*/ 70 w 858"/>
                <a:gd name="T37" fmla="*/ 1 h 755"/>
                <a:gd name="T38" fmla="*/ 89 w 858"/>
                <a:gd name="T39" fmla="*/ 0 h 755"/>
                <a:gd name="T40" fmla="*/ 109 w 858"/>
                <a:gd name="T41" fmla="*/ 4 h 755"/>
                <a:gd name="T42" fmla="*/ 132 w 858"/>
                <a:gd name="T43" fmla="*/ 13 h 755"/>
                <a:gd name="T44" fmla="*/ 166 w 858"/>
                <a:gd name="T45" fmla="*/ 30 h 755"/>
                <a:gd name="T46" fmla="*/ 194 w 858"/>
                <a:gd name="T47" fmla="*/ 52 h 755"/>
                <a:gd name="T48" fmla="*/ 210 w 858"/>
                <a:gd name="T49" fmla="*/ 71 h 755"/>
                <a:gd name="T50" fmla="*/ 215 w 858"/>
                <a:gd name="T51" fmla="*/ 88 h 755"/>
                <a:gd name="T52" fmla="*/ 175 w 858"/>
                <a:gd name="T53" fmla="*/ 85 h 755"/>
                <a:gd name="T54" fmla="*/ 172 w 858"/>
                <a:gd name="T55" fmla="*/ 67 h 755"/>
                <a:gd name="T56" fmla="*/ 154 w 858"/>
                <a:gd name="T57" fmla="*/ 50 h 755"/>
                <a:gd name="T58" fmla="*/ 128 w 858"/>
                <a:gd name="T59" fmla="*/ 36 h 755"/>
                <a:gd name="T60" fmla="*/ 105 w 858"/>
                <a:gd name="T61" fmla="*/ 28 h 755"/>
                <a:gd name="T62" fmla="*/ 90 w 858"/>
                <a:gd name="T63" fmla="*/ 28 h 755"/>
                <a:gd name="T64" fmla="*/ 83 w 858"/>
                <a:gd name="T65" fmla="*/ 36 h 755"/>
                <a:gd name="T66" fmla="*/ 85 w 858"/>
                <a:gd name="T67" fmla="*/ 47 h 755"/>
                <a:gd name="T68" fmla="*/ 95 w 858"/>
                <a:gd name="T69" fmla="*/ 59 h 755"/>
                <a:gd name="T70" fmla="*/ 113 w 858"/>
                <a:gd name="T71" fmla="*/ 72 h 755"/>
                <a:gd name="T72" fmla="*/ 139 w 858"/>
                <a:gd name="T73" fmla="*/ 93 h 755"/>
                <a:gd name="T74" fmla="*/ 165 w 858"/>
                <a:gd name="T75" fmla="*/ 113 h 755"/>
                <a:gd name="T76" fmla="*/ 181 w 858"/>
                <a:gd name="T77" fmla="*/ 125 h 755"/>
                <a:gd name="T78" fmla="*/ 193 w 858"/>
                <a:gd name="T79" fmla="*/ 140 h 755"/>
                <a:gd name="T80" fmla="*/ 197 w 858"/>
                <a:gd name="T81" fmla="*/ 153 h 755"/>
                <a:gd name="T82" fmla="*/ 196 w 858"/>
                <a:gd name="T83" fmla="*/ 165 h 755"/>
                <a:gd name="T84" fmla="*/ 188 w 858"/>
                <a:gd name="T85" fmla="*/ 176 h 755"/>
                <a:gd name="T86" fmla="*/ 176 w 858"/>
                <a:gd name="T87" fmla="*/ 184 h 755"/>
                <a:gd name="T88" fmla="*/ 153 w 858"/>
                <a:gd name="T89" fmla="*/ 189 h 755"/>
                <a:gd name="T90" fmla="*/ 129 w 858"/>
                <a:gd name="T91" fmla="*/ 186 h 755"/>
                <a:gd name="T92" fmla="*/ 96 w 858"/>
                <a:gd name="T93" fmla="*/ 176 h 755"/>
                <a:gd name="T94" fmla="*/ 65 w 858"/>
                <a:gd name="T95" fmla="*/ 161 h 755"/>
                <a:gd name="T96" fmla="*/ 42 w 858"/>
                <a:gd name="T97" fmla="*/ 146 h 755"/>
                <a:gd name="T98" fmla="*/ 18 w 858"/>
                <a:gd name="T99" fmla="*/ 124 h 755"/>
                <a:gd name="T100" fmla="*/ 5 w 858"/>
                <a:gd name="T101" fmla="*/ 102 h 755"/>
                <a:gd name="T102" fmla="*/ 0 w 858"/>
                <a:gd name="T103" fmla="*/ 84 h 755"/>
                <a:gd name="T104" fmla="*/ 5 w 858"/>
                <a:gd name="T105" fmla="*/ 74 h 755"/>
                <a:gd name="T106" fmla="*/ 5 w 858"/>
                <a:gd name="T107" fmla="*/ 69 h 7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58" h="755">
                  <a:moveTo>
                    <a:pt x="23" y="274"/>
                  </a:moveTo>
                  <a:lnTo>
                    <a:pt x="177" y="351"/>
                  </a:lnTo>
                  <a:lnTo>
                    <a:pt x="171" y="369"/>
                  </a:lnTo>
                  <a:lnTo>
                    <a:pt x="171" y="383"/>
                  </a:lnTo>
                  <a:lnTo>
                    <a:pt x="171" y="397"/>
                  </a:lnTo>
                  <a:lnTo>
                    <a:pt x="171" y="412"/>
                  </a:lnTo>
                  <a:lnTo>
                    <a:pt x="177" y="429"/>
                  </a:lnTo>
                  <a:lnTo>
                    <a:pt x="177" y="444"/>
                  </a:lnTo>
                  <a:lnTo>
                    <a:pt x="190" y="457"/>
                  </a:lnTo>
                  <a:lnTo>
                    <a:pt x="196" y="474"/>
                  </a:lnTo>
                  <a:lnTo>
                    <a:pt x="207" y="489"/>
                  </a:lnTo>
                  <a:lnTo>
                    <a:pt x="225" y="507"/>
                  </a:lnTo>
                  <a:lnTo>
                    <a:pt x="255" y="535"/>
                  </a:lnTo>
                  <a:lnTo>
                    <a:pt x="278" y="550"/>
                  </a:lnTo>
                  <a:lnTo>
                    <a:pt x="296" y="563"/>
                  </a:lnTo>
                  <a:lnTo>
                    <a:pt x="319" y="578"/>
                  </a:lnTo>
                  <a:lnTo>
                    <a:pt x="349" y="592"/>
                  </a:lnTo>
                  <a:lnTo>
                    <a:pt x="373" y="606"/>
                  </a:lnTo>
                  <a:lnTo>
                    <a:pt x="397" y="616"/>
                  </a:lnTo>
                  <a:lnTo>
                    <a:pt x="426" y="627"/>
                  </a:lnTo>
                  <a:lnTo>
                    <a:pt x="450" y="635"/>
                  </a:lnTo>
                  <a:lnTo>
                    <a:pt x="467" y="642"/>
                  </a:lnTo>
                  <a:lnTo>
                    <a:pt x="492" y="645"/>
                  </a:lnTo>
                  <a:lnTo>
                    <a:pt x="509" y="645"/>
                  </a:lnTo>
                  <a:lnTo>
                    <a:pt x="526" y="648"/>
                  </a:lnTo>
                  <a:lnTo>
                    <a:pt x="538" y="648"/>
                  </a:lnTo>
                  <a:lnTo>
                    <a:pt x="556" y="645"/>
                  </a:lnTo>
                  <a:lnTo>
                    <a:pt x="568" y="642"/>
                  </a:lnTo>
                  <a:lnTo>
                    <a:pt x="579" y="638"/>
                  </a:lnTo>
                  <a:lnTo>
                    <a:pt x="591" y="631"/>
                  </a:lnTo>
                  <a:lnTo>
                    <a:pt x="598" y="627"/>
                  </a:lnTo>
                  <a:lnTo>
                    <a:pt x="604" y="620"/>
                  </a:lnTo>
                  <a:lnTo>
                    <a:pt x="609" y="610"/>
                  </a:lnTo>
                  <a:lnTo>
                    <a:pt x="615" y="603"/>
                  </a:lnTo>
                  <a:lnTo>
                    <a:pt x="615" y="595"/>
                  </a:lnTo>
                  <a:lnTo>
                    <a:pt x="615" y="585"/>
                  </a:lnTo>
                  <a:lnTo>
                    <a:pt x="615" y="578"/>
                  </a:lnTo>
                  <a:lnTo>
                    <a:pt x="609" y="567"/>
                  </a:lnTo>
                  <a:lnTo>
                    <a:pt x="604" y="557"/>
                  </a:lnTo>
                  <a:lnTo>
                    <a:pt x="591" y="546"/>
                  </a:lnTo>
                  <a:lnTo>
                    <a:pt x="585" y="535"/>
                  </a:lnTo>
                  <a:lnTo>
                    <a:pt x="574" y="529"/>
                  </a:lnTo>
                  <a:lnTo>
                    <a:pt x="562" y="518"/>
                  </a:lnTo>
                  <a:lnTo>
                    <a:pt x="550" y="507"/>
                  </a:lnTo>
                  <a:lnTo>
                    <a:pt x="532" y="497"/>
                  </a:lnTo>
                  <a:lnTo>
                    <a:pt x="515" y="478"/>
                  </a:lnTo>
                  <a:lnTo>
                    <a:pt x="492" y="465"/>
                  </a:lnTo>
                  <a:lnTo>
                    <a:pt x="437" y="425"/>
                  </a:lnTo>
                  <a:lnTo>
                    <a:pt x="403" y="397"/>
                  </a:lnTo>
                  <a:lnTo>
                    <a:pt x="367" y="372"/>
                  </a:lnTo>
                  <a:lnTo>
                    <a:pt x="338" y="348"/>
                  </a:lnTo>
                  <a:lnTo>
                    <a:pt x="314" y="327"/>
                  </a:lnTo>
                  <a:lnTo>
                    <a:pt x="290" y="306"/>
                  </a:lnTo>
                  <a:lnTo>
                    <a:pt x="266" y="287"/>
                  </a:lnTo>
                  <a:lnTo>
                    <a:pt x="249" y="270"/>
                  </a:lnTo>
                  <a:lnTo>
                    <a:pt x="237" y="255"/>
                  </a:lnTo>
                  <a:lnTo>
                    <a:pt x="225" y="242"/>
                  </a:lnTo>
                  <a:lnTo>
                    <a:pt x="213" y="231"/>
                  </a:lnTo>
                  <a:lnTo>
                    <a:pt x="190" y="202"/>
                  </a:lnTo>
                  <a:lnTo>
                    <a:pt x="177" y="174"/>
                  </a:lnTo>
                  <a:lnTo>
                    <a:pt x="171" y="149"/>
                  </a:lnTo>
                  <a:lnTo>
                    <a:pt x="166" y="138"/>
                  </a:lnTo>
                  <a:lnTo>
                    <a:pt x="166" y="125"/>
                  </a:lnTo>
                  <a:lnTo>
                    <a:pt x="166" y="100"/>
                  </a:lnTo>
                  <a:lnTo>
                    <a:pt x="171" y="79"/>
                  </a:lnTo>
                  <a:lnTo>
                    <a:pt x="184" y="60"/>
                  </a:lnTo>
                  <a:lnTo>
                    <a:pt x="190" y="51"/>
                  </a:lnTo>
                  <a:lnTo>
                    <a:pt x="196" y="43"/>
                  </a:lnTo>
                  <a:lnTo>
                    <a:pt x="207" y="36"/>
                  </a:lnTo>
                  <a:lnTo>
                    <a:pt x="213" y="28"/>
                  </a:lnTo>
                  <a:lnTo>
                    <a:pt x="225" y="25"/>
                  </a:lnTo>
                  <a:lnTo>
                    <a:pt x="230" y="19"/>
                  </a:lnTo>
                  <a:lnTo>
                    <a:pt x="243" y="15"/>
                  </a:lnTo>
                  <a:lnTo>
                    <a:pt x="255" y="11"/>
                  </a:lnTo>
                  <a:lnTo>
                    <a:pt x="266" y="7"/>
                  </a:lnTo>
                  <a:lnTo>
                    <a:pt x="278" y="4"/>
                  </a:lnTo>
                  <a:lnTo>
                    <a:pt x="290" y="0"/>
                  </a:lnTo>
                  <a:lnTo>
                    <a:pt x="314" y="0"/>
                  </a:lnTo>
                  <a:lnTo>
                    <a:pt x="344" y="0"/>
                  </a:lnTo>
                  <a:lnTo>
                    <a:pt x="355" y="0"/>
                  </a:lnTo>
                  <a:lnTo>
                    <a:pt x="378" y="4"/>
                  </a:lnTo>
                  <a:lnTo>
                    <a:pt x="391" y="7"/>
                  </a:lnTo>
                  <a:lnTo>
                    <a:pt x="403" y="7"/>
                  </a:lnTo>
                  <a:lnTo>
                    <a:pt x="433" y="15"/>
                  </a:lnTo>
                  <a:lnTo>
                    <a:pt x="444" y="19"/>
                  </a:lnTo>
                  <a:lnTo>
                    <a:pt x="462" y="25"/>
                  </a:lnTo>
                  <a:lnTo>
                    <a:pt x="492" y="36"/>
                  </a:lnTo>
                  <a:lnTo>
                    <a:pt x="526" y="51"/>
                  </a:lnTo>
                  <a:lnTo>
                    <a:pt x="556" y="64"/>
                  </a:lnTo>
                  <a:lnTo>
                    <a:pt x="591" y="81"/>
                  </a:lnTo>
                  <a:lnTo>
                    <a:pt x="615" y="96"/>
                  </a:lnTo>
                  <a:lnTo>
                    <a:pt x="663" y="121"/>
                  </a:lnTo>
                  <a:lnTo>
                    <a:pt x="680" y="136"/>
                  </a:lnTo>
                  <a:lnTo>
                    <a:pt x="722" y="160"/>
                  </a:lnTo>
                  <a:lnTo>
                    <a:pt x="739" y="174"/>
                  </a:lnTo>
                  <a:lnTo>
                    <a:pt x="775" y="206"/>
                  </a:lnTo>
                  <a:lnTo>
                    <a:pt x="805" y="231"/>
                  </a:lnTo>
                  <a:lnTo>
                    <a:pt x="816" y="245"/>
                  </a:lnTo>
                  <a:lnTo>
                    <a:pt x="822" y="259"/>
                  </a:lnTo>
                  <a:lnTo>
                    <a:pt x="840" y="284"/>
                  </a:lnTo>
                  <a:lnTo>
                    <a:pt x="851" y="308"/>
                  </a:lnTo>
                  <a:lnTo>
                    <a:pt x="858" y="323"/>
                  </a:lnTo>
                  <a:lnTo>
                    <a:pt x="858" y="336"/>
                  </a:lnTo>
                  <a:lnTo>
                    <a:pt x="858" y="351"/>
                  </a:lnTo>
                  <a:lnTo>
                    <a:pt x="858" y="380"/>
                  </a:lnTo>
                  <a:lnTo>
                    <a:pt x="858" y="412"/>
                  </a:lnTo>
                  <a:lnTo>
                    <a:pt x="697" y="351"/>
                  </a:lnTo>
                  <a:lnTo>
                    <a:pt x="697" y="340"/>
                  </a:lnTo>
                  <a:lnTo>
                    <a:pt x="704" y="327"/>
                  </a:lnTo>
                  <a:lnTo>
                    <a:pt x="697" y="302"/>
                  </a:lnTo>
                  <a:lnTo>
                    <a:pt x="693" y="280"/>
                  </a:lnTo>
                  <a:lnTo>
                    <a:pt x="686" y="266"/>
                  </a:lnTo>
                  <a:lnTo>
                    <a:pt x="674" y="255"/>
                  </a:lnTo>
                  <a:lnTo>
                    <a:pt x="668" y="245"/>
                  </a:lnTo>
                  <a:lnTo>
                    <a:pt x="644" y="221"/>
                  </a:lnTo>
                  <a:lnTo>
                    <a:pt x="615" y="198"/>
                  </a:lnTo>
                  <a:lnTo>
                    <a:pt x="598" y="185"/>
                  </a:lnTo>
                  <a:lnTo>
                    <a:pt x="556" y="164"/>
                  </a:lnTo>
                  <a:lnTo>
                    <a:pt x="532" y="153"/>
                  </a:lnTo>
                  <a:lnTo>
                    <a:pt x="509" y="142"/>
                  </a:lnTo>
                  <a:lnTo>
                    <a:pt x="492" y="132"/>
                  </a:lnTo>
                  <a:lnTo>
                    <a:pt x="467" y="125"/>
                  </a:lnTo>
                  <a:lnTo>
                    <a:pt x="450" y="117"/>
                  </a:lnTo>
                  <a:lnTo>
                    <a:pt x="420" y="110"/>
                  </a:lnTo>
                  <a:lnTo>
                    <a:pt x="403" y="110"/>
                  </a:lnTo>
                  <a:lnTo>
                    <a:pt x="391" y="110"/>
                  </a:lnTo>
                  <a:lnTo>
                    <a:pt x="367" y="110"/>
                  </a:lnTo>
                  <a:lnTo>
                    <a:pt x="361" y="113"/>
                  </a:lnTo>
                  <a:lnTo>
                    <a:pt x="355" y="117"/>
                  </a:lnTo>
                  <a:lnTo>
                    <a:pt x="344" y="121"/>
                  </a:lnTo>
                  <a:lnTo>
                    <a:pt x="331" y="132"/>
                  </a:lnTo>
                  <a:lnTo>
                    <a:pt x="331" y="142"/>
                  </a:lnTo>
                  <a:lnTo>
                    <a:pt x="331" y="153"/>
                  </a:lnTo>
                  <a:lnTo>
                    <a:pt x="331" y="164"/>
                  </a:lnTo>
                  <a:lnTo>
                    <a:pt x="331" y="174"/>
                  </a:lnTo>
                  <a:lnTo>
                    <a:pt x="338" y="189"/>
                  </a:lnTo>
                  <a:lnTo>
                    <a:pt x="349" y="198"/>
                  </a:lnTo>
                  <a:lnTo>
                    <a:pt x="361" y="213"/>
                  </a:lnTo>
                  <a:lnTo>
                    <a:pt x="373" y="231"/>
                  </a:lnTo>
                  <a:lnTo>
                    <a:pt x="378" y="234"/>
                  </a:lnTo>
                  <a:lnTo>
                    <a:pt x="397" y="251"/>
                  </a:lnTo>
                  <a:lnTo>
                    <a:pt x="414" y="259"/>
                  </a:lnTo>
                  <a:lnTo>
                    <a:pt x="426" y="274"/>
                  </a:lnTo>
                  <a:lnTo>
                    <a:pt x="450" y="287"/>
                  </a:lnTo>
                  <a:lnTo>
                    <a:pt x="467" y="306"/>
                  </a:lnTo>
                  <a:lnTo>
                    <a:pt x="492" y="323"/>
                  </a:lnTo>
                  <a:lnTo>
                    <a:pt x="526" y="348"/>
                  </a:lnTo>
                  <a:lnTo>
                    <a:pt x="556" y="372"/>
                  </a:lnTo>
                  <a:lnTo>
                    <a:pt x="585" y="393"/>
                  </a:lnTo>
                  <a:lnTo>
                    <a:pt x="615" y="415"/>
                  </a:lnTo>
                  <a:lnTo>
                    <a:pt x="638" y="433"/>
                  </a:lnTo>
                  <a:lnTo>
                    <a:pt x="657" y="450"/>
                  </a:lnTo>
                  <a:lnTo>
                    <a:pt x="680" y="465"/>
                  </a:lnTo>
                  <a:lnTo>
                    <a:pt x="693" y="474"/>
                  </a:lnTo>
                  <a:lnTo>
                    <a:pt x="710" y="489"/>
                  </a:lnTo>
                  <a:lnTo>
                    <a:pt x="722" y="500"/>
                  </a:lnTo>
                  <a:lnTo>
                    <a:pt x="733" y="514"/>
                  </a:lnTo>
                  <a:lnTo>
                    <a:pt x="746" y="525"/>
                  </a:lnTo>
                  <a:lnTo>
                    <a:pt x="752" y="535"/>
                  </a:lnTo>
                  <a:lnTo>
                    <a:pt x="769" y="560"/>
                  </a:lnTo>
                  <a:lnTo>
                    <a:pt x="775" y="574"/>
                  </a:lnTo>
                  <a:lnTo>
                    <a:pt x="781" y="585"/>
                  </a:lnTo>
                  <a:lnTo>
                    <a:pt x="781" y="599"/>
                  </a:lnTo>
                  <a:lnTo>
                    <a:pt x="786" y="610"/>
                  </a:lnTo>
                  <a:lnTo>
                    <a:pt x="786" y="624"/>
                  </a:lnTo>
                  <a:lnTo>
                    <a:pt x="786" y="635"/>
                  </a:lnTo>
                  <a:lnTo>
                    <a:pt x="786" y="648"/>
                  </a:lnTo>
                  <a:lnTo>
                    <a:pt x="781" y="659"/>
                  </a:lnTo>
                  <a:lnTo>
                    <a:pt x="775" y="673"/>
                  </a:lnTo>
                  <a:lnTo>
                    <a:pt x="769" y="684"/>
                  </a:lnTo>
                  <a:lnTo>
                    <a:pt x="763" y="695"/>
                  </a:lnTo>
                  <a:lnTo>
                    <a:pt x="752" y="705"/>
                  </a:lnTo>
                  <a:lnTo>
                    <a:pt x="739" y="716"/>
                  </a:lnTo>
                  <a:lnTo>
                    <a:pt x="727" y="723"/>
                  </a:lnTo>
                  <a:lnTo>
                    <a:pt x="716" y="730"/>
                  </a:lnTo>
                  <a:lnTo>
                    <a:pt x="704" y="737"/>
                  </a:lnTo>
                  <a:lnTo>
                    <a:pt x="686" y="741"/>
                  </a:lnTo>
                  <a:lnTo>
                    <a:pt x="668" y="748"/>
                  </a:lnTo>
                  <a:lnTo>
                    <a:pt x="651" y="752"/>
                  </a:lnTo>
                  <a:lnTo>
                    <a:pt x="609" y="755"/>
                  </a:lnTo>
                  <a:lnTo>
                    <a:pt x="585" y="752"/>
                  </a:lnTo>
                  <a:lnTo>
                    <a:pt x="562" y="752"/>
                  </a:lnTo>
                  <a:lnTo>
                    <a:pt x="538" y="748"/>
                  </a:lnTo>
                  <a:lnTo>
                    <a:pt x="515" y="744"/>
                  </a:lnTo>
                  <a:lnTo>
                    <a:pt x="492" y="741"/>
                  </a:lnTo>
                  <a:lnTo>
                    <a:pt x="437" y="723"/>
                  </a:lnTo>
                  <a:lnTo>
                    <a:pt x="408" y="716"/>
                  </a:lnTo>
                  <a:lnTo>
                    <a:pt x="384" y="705"/>
                  </a:lnTo>
                  <a:lnTo>
                    <a:pt x="355" y="695"/>
                  </a:lnTo>
                  <a:lnTo>
                    <a:pt x="302" y="667"/>
                  </a:lnTo>
                  <a:lnTo>
                    <a:pt x="278" y="656"/>
                  </a:lnTo>
                  <a:lnTo>
                    <a:pt x="260" y="645"/>
                  </a:lnTo>
                  <a:lnTo>
                    <a:pt x="237" y="631"/>
                  </a:lnTo>
                  <a:lnTo>
                    <a:pt x="196" y="606"/>
                  </a:lnTo>
                  <a:lnTo>
                    <a:pt x="177" y="595"/>
                  </a:lnTo>
                  <a:lnTo>
                    <a:pt x="166" y="585"/>
                  </a:lnTo>
                  <a:lnTo>
                    <a:pt x="148" y="571"/>
                  </a:lnTo>
                  <a:lnTo>
                    <a:pt x="118" y="546"/>
                  </a:lnTo>
                  <a:lnTo>
                    <a:pt x="89" y="521"/>
                  </a:lnTo>
                  <a:lnTo>
                    <a:pt x="71" y="497"/>
                  </a:lnTo>
                  <a:lnTo>
                    <a:pt x="53" y="472"/>
                  </a:lnTo>
                  <a:lnTo>
                    <a:pt x="36" y="450"/>
                  </a:lnTo>
                  <a:lnTo>
                    <a:pt x="23" y="425"/>
                  </a:lnTo>
                  <a:lnTo>
                    <a:pt x="18" y="408"/>
                  </a:lnTo>
                  <a:lnTo>
                    <a:pt x="12" y="387"/>
                  </a:lnTo>
                  <a:lnTo>
                    <a:pt x="6" y="369"/>
                  </a:lnTo>
                  <a:lnTo>
                    <a:pt x="0" y="351"/>
                  </a:lnTo>
                  <a:lnTo>
                    <a:pt x="0" y="336"/>
                  </a:lnTo>
                  <a:lnTo>
                    <a:pt x="6" y="323"/>
                  </a:lnTo>
                  <a:lnTo>
                    <a:pt x="6" y="312"/>
                  </a:lnTo>
                  <a:lnTo>
                    <a:pt x="12" y="302"/>
                  </a:lnTo>
                  <a:lnTo>
                    <a:pt x="18" y="295"/>
                  </a:lnTo>
                  <a:lnTo>
                    <a:pt x="18" y="287"/>
                  </a:lnTo>
                  <a:lnTo>
                    <a:pt x="18" y="280"/>
                  </a:lnTo>
                  <a:lnTo>
                    <a:pt x="18" y="277"/>
                  </a:lnTo>
                  <a:lnTo>
                    <a:pt x="18" y="274"/>
                  </a:lnTo>
                  <a:lnTo>
                    <a:pt x="23" y="274"/>
                  </a:lnTo>
                  <a:close/>
                </a:path>
              </a:pathLst>
            </a:custGeom>
            <a:solidFill>
              <a:srgbClr val="000000"/>
            </a:solidFill>
            <a:ln w="15875">
              <a:solidFill>
                <a:schemeClr val="tx2"/>
              </a:solidFill>
              <a:prstDash val="solid"/>
              <a:round/>
              <a:headEnd/>
              <a:tailEnd/>
            </a:ln>
          </p:spPr>
          <p:txBody>
            <a:bodyPr/>
            <a:lstStyle/>
            <a:p>
              <a:endParaRPr lang="en-GB"/>
            </a:p>
          </p:txBody>
        </p:sp>
        <p:sp>
          <p:nvSpPr>
            <p:cNvPr id="3122" name="Freeform 50">
              <a:extLst>
                <a:ext uri="{FF2B5EF4-FFF2-40B4-BE49-F238E27FC236}">
                  <a16:creationId xmlns:a16="http://schemas.microsoft.com/office/drawing/2014/main" id="{E7817D41-A566-4CDB-8706-01AD939D3E1D}"/>
                </a:ext>
              </a:extLst>
            </p:cNvPr>
            <p:cNvSpPr>
              <a:spLocks/>
            </p:cNvSpPr>
            <p:nvPr/>
          </p:nvSpPr>
          <p:spPr bwMode="auto">
            <a:xfrm>
              <a:off x="2353" y="3307"/>
              <a:ext cx="318" cy="236"/>
            </a:xfrm>
            <a:custGeom>
              <a:avLst/>
              <a:gdLst>
                <a:gd name="T0" fmla="*/ 12 w 1272"/>
                <a:gd name="T1" fmla="*/ 157 h 942"/>
                <a:gd name="T2" fmla="*/ 37 w 1272"/>
                <a:gd name="T3" fmla="*/ 52 h 942"/>
                <a:gd name="T4" fmla="*/ 160 w 1272"/>
                <a:gd name="T5" fmla="*/ 19 h 942"/>
                <a:gd name="T6" fmla="*/ 178 w 1272"/>
                <a:gd name="T7" fmla="*/ 21 h 942"/>
                <a:gd name="T8" fmla="*/ 200 w 1272"/>
                <a:gd name="T9" fmla="*/ 25 h 942"/>
                <a:gd name="T10" fmla="*/ 213 w 1272"/>
                <a:gd name="T11" fmla="*/ 27 h 942"/>
                <a:gd name="T12" fmla="*/ 225 w 1272"/>
                <a:gd name="T13" fmla="*/ 30 h 942"/>
                <a:gd name="T14" fmla="*/ 244 w 1272"/>
                <a:gd name="T15" fmla="*/ 36 h 942"/>
                <a:gd name="T16" fmla="*/ 261 w 1272"/>
                <a:gd name="T17" fmla="*/ 44 h 942"/>
                <a:gd name="T18" fmla="*/ 272 w 1272"/>
                <a:gd name="T19" fmla="*/ 52 h 942"/>
                <a:gd name="T20" fmla="*/ 289 w 1272"/>
                <a:gd name="T21" fmla="*/ 65 h 942"/>
                <a:gd name="T22" fmla="*/ 297 w 1272"/>
                <a:gd name="T23" fmla="*/ 75 h 942"/>
                <a:gd name="T24" fmla="*/ 305 w 1272"/>
                <a:gd name="T25" fmla="*/ 85 h 942"/>
                <a:gd name="T26" fmla="*/ 311 w 1272"/>
                <a:gd name="T27" fmla="*/ 97 h 942"/>
                <a:gd name="T28" fmla="*/ 315 w 1272"/>
                <a:gd name="T29" fmla="*/ 109 h 942"/>
                <a:gd name="T30" fmla="*/ 317 w 1272"/>
                <a:gd name="T31" fmla="*/ 123 h 942"/>
                <a:gd name="T32" fmla="*/ 318 w 1272"/>
                <a:gd name="T33" fmla="*/ 137 h 942"/>
                <a:gd name="T34" fmla="*/ 317 w 1272"/>
                <a:gd name="T35" fmla="*/ 154 h 942"/>
                <a:gd name="T36" fmla="*/ 314 w 1272"/>
                <a:gd name="T37" fmla="*/ 165 h 942"/>
                <a:gd name="T38" fmla="*/ 309 w 1272"/>
                <a:gd name="T39" fmla="*/ 175 h 942"/>
                <a:gd name="T40" fmla="*/ 305 w 1272"/>
                <a:gd name="T41" fmla="*/ 185 h 942"/>
                <a:gd name="T42" fmla="*/ 296 w 1272"/>
                <a:gd name="T43" fmla="*/ 197 h 942"/>
                <a:gd name="T44" fmla="*/ 289 w 1272"/>
                <a:gd name="T45" fmla="*/ 204 h 942"/>
                <a:gd name="T46" fmla="*/ 281 w 1272"/>
                <a:gd name="T47" fmla="*/ 210 h 942"/>
                <a:gd name="T48" fmla="*/ 272 w 1272"/>
                <a:gd name="T49" fmla="*/ 216 h 942"/>
                <a:gd name="T50" fmla="*/ 264 w 1272"/>
                <a:gd name="T51" fmla="*/ 221 h 942"/>
                <a:gd name="T52" fmla="*/ 255 w 1272"/>
                <a:gd name="T53" fmla="*/ 225 h 942"/>
                <a:gd name="T54" fmla="*/ 234 w 1272"/>
                <a:gd name="T55" fmla="*/ 231 h 942"/>
                <a:gd name="T56" fmla="*/ 224 w 1272"/>
                <a:gd name="T57" fmla="*/ 233 h 942"/>
                <a:gd name="T58" fmla="*/ 204 w 1272"/>
                <a:gd name="T59" fmla="*/ 235 h 942"/>
                <a:gd name="T60" fmla="*/ 185 w 1272"/>
                <a:gd name="T61" fmla="*/ 236 h 942"/>
                <a:gd name="T62" fmla="*/ 163 w 1272"/>
                <a:gd name="T63" fmla="*/ 236 h 942"/>
                <a:gd name="T64" fmla="*/ 0 w 1272"/>
                <a:gd name="T65" fmla="*/ 209 h 9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72" h="942">
                  <a:moveTo>
                    <a:pt x="0" y="836"/>
                  </a:moveTo>
                  <a:lnTo>
                    <a:pt x="48" y="627"/>
                  </a:lnTo>
                  <a:lnTo>
                    <a:pt x="95" y="418"/>
                  </a:lnTo>
                  <a:lnTo>
                    <a:pt x="148" y="209"/>
                  </a:lnTo>
                  <a:lnTo>
                    <a:pt x="196" y="0"/>
                  </a:lnTo>
                  <a:lnTo>
                    <a:pt x="640" y="75"/>
                  </a:lnTo>
                  <a:lnTo>
                    <a:pt x="674" y="81"/>
                  </a:lnTo>
                  <a:lnTo>
                    <a:pt x="710" y="85"/>
                  </a:lnTo>
                  <a:lnTo>
                    <a:pt x="775" y="96"/>
                  </a:lnTo>
                  <a:lnTo>
                    <a:pt x="799" y="100"/>
                  </a:lnTo>
                  <a:lnTo>
                    <a:pt x="828" y="107"/>
                  </a:lnTo>
                  <a:lnTo>
                    <a:pt x="852" y="109"/>
                  </a:lnTo>
                  <a:lnTo>
                    <a:pt x="870" y="113"/>
                  </a:lnTo>
                  <a:lnTo>
                    <a:pt x="900" y="121"/>
                  </a:lnTo>
                  <a:lnTo>
                    <a:pt x="953" y="138"/>
                  </a:lnTo>
                  <a:lnTo>
                    <a:pt x="976" y="145"/>
                  </a:lnTo>
                  <a:lnTo>
                    <a:pt x="1000" y="156"/>
                  </a:lnTo>
                  <a:lnTo>
                    <a:pt x="1042" y="177"/>
                  </a:lnTo>
                  <a:lnTo>
                    <a:pt x="1065" y="188"/>
                  </a:lnTo>
                  <a:lnTo>
                    <a:pt x="1088" y="206"/>
                  </a:lnTo>
                  <a:lnTo>
                    <a:pt x="1113" y="223"/>
                  </a:lnTo>
                  <a:lnTo>
                    <a:pt x="1154" y="259"/>
                  </a:lnTo>
                  <a:lnTo>
                    <a:pt x="1171" y="277"/>
                  </a:lnTo>
                  <a:lnTo>
                    <a:pt x="1189" y="298"/>
                  </a:lnTo>
                  <a:lnTo>
                    <a:pt x="1207" y="319"/>
                  </a:lnTo>
                  <a:lnTo>
                    <a:pt x="1219" y="340"/>
                  </a:lnTo>
                  <a:lnTo>
                    <a:pt x="1230" y="365"/>
                  </a:lnTo>
                  <a:lnTo>
                    <a:pt x="1242" y="387"/>
                  </a:lnTo>
                  <a:lnTo>
                    <a:pt x="1255" y="411"/>
                  </a:lnTo>
                  <a:lnTo>
                    <a:pt x="1260" y="436"/>
                  </a:lnTo>
                  <a:lnTo>
                    <a:pt x="1266" y="464"/>
                  </a:lnTo>
                  <a:lnTo>
                    <a:pt x="1266" y="489"/>
                  </a:lnTo>
                  <a:lnTo>
                    <a:pt x="1272" y="517"/>
                  </a:lnTo>
                  <a:lnTo>
                    <a:pt x="1272" y="546"/>
                  </a:lnTo>
                  <a:lnTo>
                    <a:pt x="1272" y="570"/>
                  </a:lnTo>
                  <a:lnTo>
                    <a:pt x="1266" y="616"/>
                  </a:lnTo>
                  <a:lnTo>
                    <a:pt x="1260" y="638"/>
                  </a:lnTo>
                  <a:lnTo>
                    <a:pt x="1255" y="659"/>
                  </a:lnTo>
                  <a:lnTo>
                    <a:pt x="1249" y="680"/>
                  </a:lnTo>
                  <a:lnTo>
                    <a:pt x="1236" y="698"/>
                  </a:lnTo>
                  <a:lnTo>
                    <a:pt x="1230" y="719"/>
                  </a:lnTo>
                  <a:lnTo>
                    <a:pt x="1219" y="737"/>
                  </a:lnTo>
                  <a:lnTo>
                    <a:pt x="1196" y="772"/>
                  </a:lnTo>
                  <a:lnTo>
                    <a:pt x="1183" y="786"/>
                  </a:lnTo>
                  <a:lnTo>
                    <a:pt x="1166" y="801"/>
                  </a:lnTo>
                  <a:lnTo>
                    <a:pt x="1154" y="814"/>
                  </a:lnTo>
                  <a:lnTo>
                    <a:pt x="1137" y="829"/>
                  </a:lnTo>
                  <a:lnTo>
                    <a:pt x="1124" y="840"/>
                  </a:lnTo>
                  <a:lnTo>
                    <a:pt x="1107" y="850"/>
                  </a:lnTo>
                  <a:lnTo>
                    <a:pt x="1088" y="861"/>
                  </a:lnTo>
                  <a:lnTo>
                    <a:pt x="1071" y="871"/>
                  </a:lnTo>
                  <a:lnTo>
                    <a:pt x="1054" y="882"/>
                  </a:lnTo>
                  <a:lnTo>
                    <a:pt x="1035" y="889"/>
                  </a:lnTo>
                  <a:lnTo>
                    <a:pt x="1018" y="899"/>
                  </a:lnTo>
                  <a:lnTo>
                    <a:pt x="976" y="910"/>
                  </a:lnTo>
                  <a:lnTo>
                    <a:pt x="936" y="922"/>
                  </a:lnTo>
                  <a:lnTo>
                    <a:pt x="917" y="928"/>
                  </a:lnTo>
                  <a:lnTo>
                    <a:pt x="894" y="931"/>
                  </a:lnTo>
                  <a:lnTo>
                    <a:pt x="847" y="939"/>
                  </a:lnTo>
                  <a:lnTo>
                    <a:pt x="817" y="939"/>
                  </a:lnTo>
                  <a:lnTo>
                    <a:pt x="763" y="942"/>
                  </a:lnTo>
                  <a:lnTo>
                    <a:pt x="740" y="942"/>
                  </a:lnTo>
                  <a:lnTo>
                    <a:pt x="693" y="942"/>
                  </a:lnTo>
                  <a:lnTo>
                    <a:pt x="651" y="942"/>
                  </a:lnTo>
                  <a:lnTo>
                    <a:pt x="628" y="939"/>
                  </a:lnTo>
                  <a:lnTo>
                    <a:pt x="0" y="836"/>
                  </a:lnTo>
                  <a:close/>
                </a:path>
              </a:pathLst>
            </a:custGeom>
            <a:solidFill>
              <a:srgbClr val="000000"/>
            </a:solidFill>
            <a:ln w="15875">
              <a:solidFill>
                <a:schemeClr val="tx2"/>
              </a:solidFill>
              <a:prstDash val="solid"/>
              <a:round/>
              <a:headEnd/>
              <a:tailEnd/>
            </a:ln>
          </p:spPr>
          <p:txBody>
            <a:bodyPr/>
            <a:lstStyle/>
            <a:p>
              <a:endParaRPr lang="en-GB"/>
            </a:p>
          </p:txBody>
        </p:sp>
        <p:sp>
          <p:nvSpPr>
            <p:cNvPr id="3123" name="Freeform 51">
              <a:extLst>
                <a:ext uri="{FF2B5EF4-FFF2-40B4-BE49-F238E27FC236}">
                  <a16:creationId xmlns:a16="http://schemas.microsoft.com/office/drawing/2014/main" id="{EE15E5B1-5E6F-4D0C-8D30-E7511DCFF98C}"/>
                </a:ext>
              </a:extLst>
            </p:cNvPr>
            <p:cNvSpPr>
              <a:spLocks/>
            </p:cNvSpPr>
            <p:nvPr/>
          </p:nvSpPr>
          <p:spPr bwMode="auto">
            <a:xfrm>
              <a:off x="2407" y="3340"/>
              <a:ext cx="213" cy="178"/>
            </a:xfrm>
            <a:custGeom>
              <a:avLst/>
              <a:gdLst>
                <a:gd name="T0" fmla="*/ 0 w 851"/>
                <a:gd name="T1" fmla="*/ 162 h 711"/>
                <a:gd name="T2" fmla="*/ 80 w 851"/>
                <a:gd name="T3" fmla="*/ 174 h 711"/>
                <a:gd name="T4" fmla="*/ 89 w 851"/>
                <a:gd name="T5" fmla="*/ 175 h 711"/>
                <a:gd name="T6" fmla="*/ 98 w 851"/>
                <a:gd name="T7" fmla="*/ 176 h 711"/>
                <a:gd name="T8" fmla="*/ 112 w 851"/>
                <a:gd name="T9" fmla="*/ 177 h 711"/>
                <a:gd name="T10" fmla="*/ 120 w 851"/>
                <a:gd name="T11" fmla="*/ 178 h 711"/>
                <a:gd name="T12" fmla="*/ 126 w 851"/>
                <a:gd name="T13" fmla="*/ 177 h 711"/>
                <a:gd name="T14" fmla="*/ 132 w 851"/>
                <a:gd name="T15" fmla="*/ 177 h 711"/>
                <a:gd name="T16" fmla="*/ 137 w 851"/>
                <a:gd name="T17" fmla="*/ 177 h 711"/>
                <a:gd name="T18" fmla="*/ 143 w 851"/>
                <a:gd name="T19" fmla="*/ 176 h 711"/>
                <a:gd name="T20" fmla="*/ 148 w 851"/>
                <a:gd name="T21" fmla="*/ 175 h 711"/>
                <a:gd name="T22" fmla="*/ 154 w 851"/>
                <a:gd name="T23" fmla="*/ 174 h 711"/>
                <a:gd name="T24" fmla="*/ 157 w 851"/>
                <a:gd name="T25" fmla="*/ 173 h 711"/>
                <a:gd name="T26" fmla="*/ 161 w 851"/>
                <a:gd name="T27" fmla="*/ 173 h 711"/>
                <a:gd name="T28" fmla="*/ 169 w 851"/>
                <a:gd name="T29" fmla="*/ 170 h 711"/>
                <a:gd name="T30" fmla="*/ 172 w 851"/>
                <a:gd name="T31" fmla="*/ 168 h 711"/>
                <a:gd name="T32" fmla="*/ 177 w 851"/>
                <a:gd name="T33" fmla="*/ 166 h 711"/>
                <a:gd name="T34" fmla="*/ 182 w 851"/>
                <a:gd name="T35" fmla="*/ 164 h 711"/>
                <a:gd name="T36" fmla="*/ 185 w 851"/>
                <a:gd name="T37" fmla="*/ 160 h 711"/>
                <a:gd name="T38" fmla="*/ 189 w 851"/>
                <a:gd name="T39" fmla="*/ 157 h 711"/>
                <a:gd name="T40" fmla="*/ 192 w 851"/>
                <a:gd name="T41" fmla="*/ 154 h 711"/>
                <a:gd name="T42" fmla="*/ 195 w 851"/>
                <a:gd name="T43" fmla="*/ 150 h 711"/>
                <a:gd name="T44" fmla="*/ 198 w 851"/>
                <a:gd name="T45" fmla="*/ 147 h 711"/>
                <a:gd name="T46" fmla="*/ 201 w 851"/>
                <a:gd name="T47" fmla="*/ 142 h 711"/>
                <a:gd name="T48" fmla="*/ 204 w 851"/>
                <a:gd name="T49" fmla="*/ 138 h 711"/>
                <a:gd name="T50" fmla="*/ 207 w 851"/>
                <a:gd name="T51" fmla="*/ 134 h 711"/>
                <a:gd name="T52" fmla="*/ 209 w 851"/>
                <a:gd name="T53" fmla="*/ 129 h 711"/>
                <a:gd name="T54" fmla="*/ 210 w 851"/>
                <a:gd name="T55" fmla="*/ 124 h 711"/>
                <a:gd name="T56" fmla="*/ 211 w 851"/>
                <a:gd name="T57" fmla="*/ 120 h 711"/>
                <a:gd name="T58" fmla="*/ 213 w 851"/>
                <a:gd name="T59" fmla="*/ 108 h 711"/>
                <a:gd name="T60" fmla="*/ 213 w 851"/>
                <a:gd name="T61" fmla="*/ 102 h 711"/>
                <a:gd name="T62" fmla="*/ 213 w 851"/>
                <a:gd name="T63" fmla="*/ 97 h 711"/>
                <a:gd name="T64" fmla="*/ 213 w 851"/>
                <a:gd name="T65" fmla="*/ 89 h 711"/>
                <a:gd name="T66" fmla="*/ 213 w 851"/>
                <a:gd name="T67" fmla="*/ 86 h 711"/>
                <a:gd name="T68" fmla="*/ 213 w 851"/>
                <a:gd name="T69" fmla="*/ 82 h 711"/>
                <a:gd name="T70" fmla="*/ 213 w 851"/>
                <a:gd name="T71" fmla="*/ 79 h 711"/>
                <a:gd name="T72" fmla="*/ 211 w 851"/>
                <a:gd name="T73" fmla="*/ 75 h 711"/>
                <a:gd name="T74" fmla="*/ 210 w 851"/>
                <a:gd name="T75" fmla="*/ 68 h 711"/>
                <a:gd name="T76" fmla="*/ 209 w 851"/>
                <a:gd name="T77" fmla="*/ 65 h 711"/>
                <a:gd name="T78" fmla="*/ 207 w 851"/>
                <a:gd name="T79" fmla="*/ 62 h 711"/>
                <a:gd name="T80" fmla="*/ 204 w 851"/>
                <a:gd name="T81" fmla="*/ 57 h 711"/>
                <a:gd name="T82" fmla="*/ 202 w 851"/>
                <a:gd name="T83" fmla="*/ 54 h 711"/>
                <a:gd name="T84" fmla="*/ 194 w 851"/>
                <a:gd name="T85" fmla="*/ 44 h 711"/>
                <a:gd name="T86" fmla="*/ 189 w 851"/>
                <a:gd name="T87" fmla="*/ 40 h 711"/>
                <a:gd name="T88" fmla="*/ 185 w 851"/>
                <a:gd name="T89" fmla="*/ 36 h 711"/>
                <a:gd name="T90" fmla="*/ 180 w 851"/>
                <a:gd name="T91" fmla="*/ 33 h 711"/>
                <a:gd name="T92" fmla="*/ 174 w 851"/>
                <a:gd name="T93" fmla="*/ 29 h 711"/>
                <a:gd name="T94" fmla="*/ 169 w 851"/>
                <a:gd name="T95" fmla="*/ 27 h 711"/>
                <a:gd name="T96" fmla="*/ 164 w 851"/>
                <a:gd name="T97" fmla="*/ 24 h 711"/>
                <a:gd name="T98" fmla="*/ 158 w 851"/>
                <a:gd name="T99" fmla="*/ 21 h 711"/>
                <a:gd name="T100" fmla="*/ 154 w 851"/>
                <a:gd name="T101" fmla="*/ 20 h 711"/>
                <a:gd name="T102" fmla="*/ 148 w 851"/>
                <a:gd name="T103" fmla="*/ 19 h 711"/>
                <a:gd name="T104" fmla="*/ 142 w 851"/>
                <a:gd name="T105" fmla="*/ 18 h 711"/>
                <a:gd name="T106" fmla="*/ 135 w 851"/>
                <a:gd name="T107" fmla="*/ 16 h 711"/>
                <a:gd name="T108" fmla="*/ 127 w 851"/>
                <a:gd name="T109" fmla="*/ 15 h 711"/>
                <a:gd name="T110" fmla="*/ 120 w 851"/>
                <a:gd name="T111" fmla="*/ 13 h 711"/>
                <a:gd name="T112" fmla="*/ 111 w 851"/>
                <a:gd name="T113" fmla="*/ 12 h 711"/>
                <a:gd name="T114" fmla="*/ 102 w 851"/>
                <a:gd name="T115" fmla="*/ 11 h 711"/>
                <a:gd name="T116" fmla="*/ 32 w 851"/>
                <a:gd name="T117" fmla="*/ 0 h 711"/>
                <a:gd name="T118" fmla="*/ 22 w 851"/>
                <a:gd name="T119" fmla="*/ 54 h 711"/>
                <a:gd name="T120" fmla="*/ 12 w 851"/>
                <a:gd name="T121" fmla="*/ 108 h 711"/>
                <a:gd name="T122" fmla="*/ 0 w 851"/>
                <a:gd name="T123" fmla="*/ 162 h 711"/>
                <a:gd name="T124" fmla="*/ 0 w 851"/>
                <a:gd name="T125" fmla="*/ 162 h 7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51" h="711">
                  <a:moveTo>
                    <a:pt x="0" y="648"/>
                  </a:moveTo>
                  <a:lnTo>
                    <a:pt x="319" y="697"/>
                  </a:lnTo>
                  <a:lnTo>
                    <a:pt x="355" y="701"/>
                  </a:lnTo>
                  <a:lnTo>
                    <a:pt x="390" y="704"/>
                  </a:lnTo>
                  <a:lnTo>
                    <a:pt x="449" y="708"/>
                  </a:lnTo>
                  <a:lnTo>
                    <a:pt x="479" y="711"/>
                  </a:lnTo>
                  <a:lnTo>
                    <a:pt x="502" y="708"/>
                  </a:lnTo>
                  <a:lnTo>
                    <a:pt x="526" y="708"/>
                  </a:lnTo>
                  <a:lnTo>
                    <a:pt x="549" y="708"/>
                  </a:lnTo>
                  <a:lnTo>
                    <a:pt x="573" y="704"/>
                  </a:lnTo>
                  <a:lnTo>
                    <a:pt x="591" y="701"/>
                  </a:lnTo>
                  <a:lnTo>
                    <a:pt x="615" y="697"/>
                  </a:lnTo>
                  <a:lnTo>
                    <a:pt x="627" y="693"/>
                  </a:lnTo>
                  <a:lnTo>
                    <a:pt x="644" y="690"/>
                  </a:lnTo>
                  <a:lnTo>
                    <a:pt x="674" y="680"/>
                  </a:lnTo>
                  <a:lnTo>
                    <a:pt x="686" y="672"/>
                  </a:lnTo>
                  <a:lnTo>
                    <a:pt x="709" y="665"/>
                  </a:lnTo>
                  <a:lnTo>
                    <a:pt x="727" y="654"/>
                  </a:lnTo>
                  <a:lnTo>
                    <a:pt x="739" y="640"/>
                  </a:lnTo>
                  <a:lnTo>
                    <a:pt x="756" y="629"/>
                  </a:lnTo>
                  <a:lnTo>
                    <a:pt x="769" y="616"/>
                  </a:lnTo>
                  <a:lnTo>
                    <a:pt x="780" y="601"/>
                  </a:lnTo>
                  <a:lnTo>
                    <a:pt x="792" y="587"/>
                  </a:lnTo>
                  <a:lnTo>
                    <a:pt x="804" y="569"/>
                  </a:lnTo>
                  <a:lnTo>
                    <a:pt x="815" y="552"/>
                  </a:lnTo>
                  <a:lnTo>
                    <a:pt x="828" y="534"/>
                  </a:lnTo>
                  <a:lnTo>
                    <a:pt x="834" y="516"/>
                  </a:lnTo>
                  <a:lnTo>
                    <a:pt x="839" y="495"/>
                  </a:lnTo>
                  <a:lnTo>
                    <a:pt x="845" y="478"/>
                  </a:lnTo>
                  <a:lnTo>
                    <a:pt x="851" y="431"/>
                  </a:lnTo>
                  <a:lnTo>
                    <a:pt x="851" y="406"/>
                  </a:lnTo>
                  <a:lnTo>
                    <a:pt x="851" y="389"/>
                  </a:lnTo>
                  <a:lnTo>
                    <a:pt x="851" y="357"/>
                  </a:lnTo>
                  <a:lnTo>
                    <a:pt x="851" y="342"/>
                  </a:lnTo>
                  <a:lnTo>
                    <a:pt x="851" y="329"/>
                  </a:lnTo>
                  <a:lnTo>
                    <a:pt x="851" y="314"/>
                  </a:lnTo>
                  <a:lnTo>
                    <a:pt x="845" y="300"/>
                  </a:lnTo>
                  <a:lnTo>
                    <a:pt x="839" y="272"/>
                  </a:lnTo>
                  <a:lnTo>
                    <a:pt x="834" y="261"/>
                  </a:lnTo>
                  <a:lnTo>
                    <a:pt x="828" y="247"/>
                  </a:lnTo>
                  <a:lnTo>
                    <a:pt x="815" y="226"/>
                  </a:lnTo>
                  <a:lnTo>
                    <a:pt x="809" y="215"/>
                  </a:lnTo>
                  <a:lnTo>
                    <a:pt x="775" y="176"/>
                  </a:lnTo>
                  <a:lnTo>
                    <a:pt x="756" y="159"/>
                  </a:lnTo>
                  <a:lnTo>
                    <a:pt x="739" y="145"/>
                  </a:lnTo>
                  <a:lnTo>
                    <a:pt x="721" y="130"/>
                  </a:lnTo>
                  <a:lnTo>
                    <a:pt x="697" y="117"/>
                  </a:lnTo>
                  <a:lnTo>
                    <a:pt x="674" y="106"/>
                  </a:lnTo>
                  <a:lnTo>
                    <a:pt x="656" y="95"/>
                  </a:lnTo>
                  <a:lnTo>
                    <a:pt x="632" y="85"/>
                  </a:lnTo>
                  <a:lnTo>
                    <a:pt x="615" y="81"/>
                  </a:lnTo>
                  <a:lnTo>
                    <a:pt x="591" y="74"/>
                  </a:lnTo>
                  <a:lnTo>
                    <a:pt x="568" y="70"/>
                  </a:lnTo>
                  <a:lnTo>
                    <a:pt x="538" y="63"/>
                  </a:lnTo>
                  <a:lnTo>
                    <a:pt x="509" y="60"/>
                  </a:lnTo>
                  <a:lnTo>
                    <a:pt x="479" y="53"/>
                  </a:lnTo>
                  <a:lnTo>
                    <a:pt x="443" y="49"/>
                  </a:lnTo>
                  <a:lnTo>
                    <a:pt x="408" y="42"/>
                  </a:lnTo>
                  <a:lnTo>
                    <a:pt x="129" y="0"/>
                  </a:lnTo>
                  <a:lnTo>
                    <a:pt x="88" y="215"/>
                  </a:lnTo>
                  <a:lnTo>
                    <a:pt x="46" y="431"/>
                  </a:lnTo>
                  <a:lnTo>
                    <a:pt x="0" y="648"/>
                  </a:lnTo>
                  <a:close/>
                </a:path>
              </a:pathLst>
            </a:custGeom>
            <a:solidFill>
              <a:srgbClr val="FFFFFF"/>
            </a:solidFill>
            <a:ln w="15875">
              <a:solidFill>
                <a:schemeClr val="tx2"/>
              </a:solidFill>
              <a:prstDash val="solid"/>
              <a:round/>
              <a:headEnd/>
              <a:tailEnd/>
            </a:ln>
          </p:spPr>
          <p:txBody>
            <a:bodyPr/>
            <a:lstStyle/>
            <a:p>
              <a:endParaRPr lang="en-GB"/>
            </a:p>
          </p:txBody>
        </p:sp>
        <p:sp>
          <p:nvSpPr>
            <p:cNvPr id="3124" name="Freeform 52">
              <a:extLst>
                <a:ext uri="{FF2B5EF4-FFF2-40B4-BE49-F238E27FC236}">
                  <a16:creationId xmlns:a16="http://schemas.microsoft.com/office/drawing/2014/main" id="{5542B189-432E-40AE-A682-751330650883}"/>
                </a:ext>
              </a:extLst>
            </p:cNvPr>
            <p:cNvSpPr>
              <a:spLocks/>
            </p:cNvSpPr>
            <p:nvPr/>
          </p:nvSpPr>
          <p:spPr bwMode="auto">
            <a:xfrm>
              <a:off x="2713" y="3384"/>
              <a:ext cx="252" cy="164"/>
            </a:xfrm>
            <a:custGeom>
              <a:avLst/>
              <a:gdLst>
                <a:gd name="T0" fmla="*/ 250 w 1006"/>
                <a:gd name="T1" fmla="*/ 102 h 655"/>
                <a:gd name="T2" fmla="*/ 240 w 1006"/>
                <a:gd name="T3" fmla="*/ 120 h 655"/>
                <a:gd name="T4" fmla="*/ 224 w 1006"/>
                <a:gd name="T5" fmla="*/ 135 h 655"/>
                <a:gd name="T6" fmla="*/ 202 w 1006"/>
                <a:gd name="T7" fmla="*/ 147 h 655"/>
                <a:gd name="T8" fmla="*/ 174 w 1006"/>
                <a:gd name="T9" fmla="*/ 157 h 655"/>
                <a:gd name="T10" fmla="*/ 138 w 1006"/>
                <a:gd name="T11" fmla="*/ 162 h 655"/>
                <a:gd name="T12" fmla="*/ 116 w 1006"/>
                <a:gd name="T13" fmla="*/ 164 h 655"/>
                <a:gd name="T14" fmla="*/ 89 w 1006"/>
                <a:gd name="T15" fmla="*/ 163 h 655"/>
                <a:gd name="T16" fmla="*/ 64 w 1006"/>
                <a:gd name="T17" fmla="*/ 159 h 655"/>
                <a:gd name="T18" fmla="*/ 43 w 1006"/>
                <a:gd name="T19" fmla="*/ 151 h 655"/>
                <a:gd name="T20" fmla="*/ 25 w 1006"/>
                <a:gd name="T21" fmla="*/ 141 h 655"/>
                <a:gd name="T22" fmla="*/ 15 w 1006"/>
                <a:gd name="T23" fmla="*/ 131 h 655"/>
                <a:gd name="T24" fmla="*/ 8 w 1006"/>
                <a:gd name="T25" fmla="*/ 121 h 655"/>
                <a:gd name="T26" fmla="*/ 3 w 1006"/>
                <a:gd name="T27" fmla="*/ 109 h 655"/>
                <a:gd name="T28" fmla="*/ 0 w 1006"/>
                <a:gd name="T29" fmla="*/ 91 h 655"/>
                <a:gd name="T30" fmla="*/ 2 w 1006"/>
                <a:gd name="T31" fmla="*/ 77 h 655"/>
                <a:gd name="T32" fmla="*/ 6 w 1006"/>
                <a:gd name="T33" fmla="*/ 60 h 655"/>
                <a:gd name="T34" fmla="*/ 12 w 1006"/>
                <a:gd name="T35" fmla="*/ 49 h 655"/>
                <a:gd name="T36" fmla="*/ 22 w 1006"/>
                <a:gd name="T37" fmla="*/ 38 h 655"/>
                <a:gd name="T38" fmla="*/ 33 w 1006"/>
                <a:gd name="T39" fmla="*/ 29 h 655"/>
                <a:gd name="T40" fmla="*/ 46 w 1006"/>
                <a:gd name="T41" fmla="*/ 21 h 655"/>
                <a:gd name="T42" fmla="*/ 59 w 1006"/>
                <a:gd name="T43" fmla="*/ 15 h 655"/>
                <a:gd name="T44" fmla="*/ 82 w 1006"/>
                <a:gd name="T45" fmla="*/ 8 h 655"/>
                <a:gd name="T46" fmla="*/ 98 w 1006"/>
                <a:gd name="T47" fmla="*/ 5 h 655"/>
                <a:gd name="T48" fmla="*/ 124 w 1006"/>
                <a:gd name="T49" fmla="*/ 1 h 655"/>
                <a:gd name="T50" fmla="*/ 148 w 1006"/>
                <a:gd name="T51" fmla="*/ 0 h 655"/>
                <a:gd name="T52" fmla="*/ 165 w 1006"/>
                <a:gd name="T53" fmla="*/ 2 h 655"/>
                <a:gd name="T54" fmla="*/ 190 w 1006"/>
                <a:gd name="T55" fmla="*/ 7 h 655"/>
                <a:gd name="T56" fmla="*/ 203 w 1006"/>
                <a:gd name="T57" fmla="*/ 12 h 655"/>
                <a:gd name="T58" fmla="*/ 224 w 1006"/>
                <a:gd name="T59" fmla="*/ 24 h 655"/>
                <a:gd name="T60" fmla="*/ 237 w 1006"/>
                <a:gd name="T61" fmla="*/ 40 h 655"/>
                <a:gd name="T62" fmla="*/ 243 w 1006"/>
                <a:gd name="T63" fmla="*/ 52 h 655"/>
                <a:gd name="T64" fmla="*/ 248 w 1006"/>
                <a:gd name="T65" fmla="*/ 65 h 655"/>
                <a:gd name="T66" fmla="*/ 46 w 1006"/>
                <a:gd name="T67" fmla="*/ 95 h 655"/>
                <a:gd name="T68" fmla="*/ 49 w 1006"/>
                <a:gd name="T69" fmla="*/ 106 h 655"/>
                <a:gd name="T70" fmla="*/ 57 w 1006"/>
                <a:gd name="T71" fmla="*/ 117 h 655"/>
                <a:gd name="T72" fmla="*/ 64 w 1006"/>
                <a:gd name="T73" fmla="*/ 125 h 655"/>
                <a:gd name="T74" fmla="*/ 76 w 1006"/>
                <a:gd name="T75" fmla="*/ 132 h 655"/>
                <a:gd name="T76" fmla="*/ 95 w 1006"/>
                <a:gd name="T77" fmla="*/ 139 h 655"/>
                <a:gd name="T78" fmla="*/ 120 w 1006"/>
                <a:gd name="T79" fmla="*/ 142 h 655"/>
                <a:gd name="T80" fmla="*/ 150 w 1006"/>
                <a:gd name="T81" fmla="*/ 139 h 655"/>
                <a:gd name="T82" fmla="*/ 168 w 1006"/>
                <a:gd name="T83" fmla="*/ 135 h 655"/>
                <a:gd name="T84" fmla="*/ 181 w 1006"/>
                <a:gd name="T85" fmla="*/ 128 h 655"/>
                <a:gd name="T86" fmla="*/ 193 w 1006"/>
                <a:gd name="T87" fmla="*/ 121 h 655"/>
                <a:gd name="T88" fmla="*/ 200 w 1006"/>
                <a:gd name="T89" fmla="*/ 114 h 655"/>
                <a:gd name="T90" fmla="*/ 205 w 1006"/>
                <a:gd name="T91" fmla="*/ 107 h 655"/>
                <a:gd name="T92" fmla="*/ 207 w 1006"/>
                <a:gd name="T93" fmla="*/ 102 h 655"/>
                <a:gd name="T94" fmla="*/ 207 w 1006"/>
                <a:gd name="T95" fmla="*/ 101 h 65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06" h="655">
                  <a:moveTo>
                    <a:pt x="828" y="404"/>
                  </a:moveTo>
                  <a:lnTo>
                    <a:pt x="1006" y="387"/>
                  </a:lnTo>
                  <a:lnTo>
                    <a:pt x="1000" y="408"/>
                  </a:lnTo>
                  <a:lnTo>
                    <a:pt x="989" y="432"/>
                  </a:lnTo>
                  <a:lnTo>
                    <a:pt x="976" y="457"/>
                  </a:lnTo>
                  <a:lnTo>
                    <a:pt x="959" y="478"/>
                  </a:lnTo>
                  <a:lnTo>
                    <a:pt x="941" y="500"/>
                  </a:lnTo>
                  <a:lnTo>
                    <a:pt x="917" y="521"/>
                  </a:lnTo>
                  <a:lnTo>
                    <a:pt x="894" y="538"/>
                  </a:lnTo>
                  <a:lnTo>
                    <a:pt x="864" y="557"/>
                  </a:lnTo>
                  <a:lnTo>
                    <a:pt x="835" y="574"/>
                  </a:lnTo>
                  <a:lnTo>
                    <a:pt x="805" y="588"/>
                  </a:lnTo>
                  <a:lnTo>
                    <a:pt x="769" y="602"/>
                  </a:lnTo>
                  <a:lnTo>
                    <a:pt x="729" y="616"/>
                  </a:lnTo>
                  <a:lnTo>
                    <a:pt x="693" y="627"/>
                  </a:lnTo>
                  <a:lnTo>
                    <a:pt x="645" y="638"/>
                  </a:lnTo>
                  <a:lnTo>
                    <a:pt x="604" y="644"/>
                  </a:lnTo>
                  <a:lnTo>
                    <a:pt x="551" y="648"/>
                  </a:lnTo>
                  <a:lnTo>
                    <a:pt x="522" y="652"/>
                  </a:lnTo>
                  <a:lnTo>
                    <a:pt x="492" y="655"/>
                  </a:lnTo>
                  <a:lnTo>
                    <a:pt x="462" y="655"/>
                  </a:lnTo>
                  <a:lnTo>
                    <a:pt x="433" y="655"/>
                  </a:lnTo>
                  <a:lnTo>
                    <a:pt x="408" y="655"/>
                  </a:lnTo>
                  <a:lnTo>
                    <a:pt x="355" y="652"/>
                  </a:lnTo>
                  <a:lnTo>
                    <a:pt x="302" y="644"/>
                  </a:lnTo>
                  <a:lnTo>
                    <a:pt x="279" y="638"/>
                  </a:lnTo>
                  <a:lnTo>
                    <a:pt x="255" y="634"/>
                  </a:lnTo>
                  <a:lnTo>
                    <a:pt x="231" y="627"/>
                  </a:lnTo>
                  <a:lnTo>
                    <a:pt x="190" y="614"/>
                  </a:lnTo>
                  <a:lnTo>
                    <a:pt x="172" y="602"/>
                  </a:lnTo>
                  <a:lnTo>
                    <a:pt x="148" y="595"/>
                  </a:lnTo>
                  <a:lnTo>
                    <a:pt x="112" y="574"/>
                  </a:lnTo>
                  <a:lnTo>
                    <a:pt x="101" y="563"/>
                  </a:lnTo>
                  <a:lnTo>
                    <a:pt x="89" y="549"/>
                  </a:lnTo>
                  <a:lnTo>
                    <a:pt x="72" y="538"/>
                  </a:lnTo>
                  <a:lnTo>
                    <a:pt x="60" y="525"/>
                  </a:lnTo>
                  <a:lnTo>
                    <a:pt x="48" y="510"/>
                  </a:lnTo>
                  <a:lnTo>
                    <a:pt x="42" y="496"/>
                  </a:lnTo>
                  <a:lnTo>
                    <a:pt x="30" y="482"/>
                  </a:lnTo>
                  <a:lnTo>
                    <a:pt x="24" y="468"/>
                  </a:lnTo>
                  <a:lnTo>
                    <a:pt x="19" y="450"/>
                  </a:lnTo>
                  <a:lnTo>
                    <a:pt x="13" y="436"/>
                  </a:lnTo>
                  <a:lnTo>
                    <a:pt x="7" y="419"/>
                  </a:lnTo>
                  <a:lnTo>
                    <a:pt x="0" y="383"/>
                  </a:lnTo>
                  <a:lnTo>
                    <a:pt x="0" y="365"/>
                  </a:lnTo>
                  <a:lnTo>
                    <a:pt x="0" y="344"/>
                  </a:lnTo>
                  <a:lnTo>
                    <a:pt x="0" y="326"/>
                  </a:lnTo>
                  <a:lnTo>
                    <a:pt x="7" y="308"/>
                  </a:lnTo>
                  <a:lnTo>
                    <a:pt x="7" y="291"/>
                  </a:lnTo>
                  <a:lnTo>
                    <a:pt x="13" y="273"/>
                  </a:lnTo>
                  <a:lnTo>
                    <a:pt x="24" y="241"/>
                  </a:lnTo>
                  <a:lnTo>
                    <a:pt x="30" y="223"/>
                  </a:lnTo>
                  <a:lnTo>
                    <a:pt x="42" y="209"/>
                  </a:lnTo>
                  <a:lnTo>
                    <a:pt x="48" y="195"/>
                  </a:lnTo>
                  <a:lnTo>
                    <a:pt x="60" y="181"/>
                  </a:lnTo>
                  <a:lnTo>
                    <a:pt x="72" y="166"/>
                  </a:lnTo>
                  <a:lnTo>
                    <a:pt x="89" y="153"/>
                  </a:lnTo>
                  <a:lnTo>
                    <a:pt x="101" y="142"/>
                  </a:lnTo>
                  <a:lnTo>
                    <a:pt x="112" y="128"/>
                  </a:lnTo>
                  <a:lnTo>
                    <a:pt x="131" y="117"/>
                  </a:lnTo>
                  <a:lnTo>
                    <a:pt x="148" y="107"/>
                  </a:lnTo>
                  <a:lnTo>
                    <a:pt x="167" y="96"/>
                  </a:lnTo>
                  <a:lnTo>
                    <a:pt x="184" y="85"/>
                  </a:lnTo>
                  <a:lnTo>
                    <a:pt x="201" y="79"/>
                  </a:lnTo>
                  <a:lnTo>
                    <a:pt x="220" y="68"/>
                  </a:lnTo>
                  <a:lnTo>
                    <a:pt x="237" y="60"/>
                  </a:lnTo>
                  <a:lnTo>
                    <a:pt x="260" y="54"/>
                  </a:lnTo>
                  <a:lnTo>
                    <a:pt x="302" y="39"/>
                  </a:lnTo>
                  <a:lnTo>
                    <a:pt x="326" y="32"/>
                  </a:lnTo>
                  <a:lnTo>
                    <a:pt x="349" y="28"/>
                  </a:lnTo>
                  <a:lnTo>
                    <a:pt x="374" y="22"/>
                  </a:lnTo>
                  <a:lnTo>
                    <a:pt x="391" y="18"/>
                  </a:lnTo>
                  <a:lnTo>
                    <a:pt x="444" y="11"/>
                  </a:lnTo>
                  <a:lnTo>
                    <a:pt x="467" y="7"/>
                  </a:lnTo>
                  <a:lnTo>
                    <a:pt x="497" y="4"/>
                  </a:lnTo>
                  <a:lnTo>
                    <a:pt x="545" y="4"/>
                  </a:lnTo>
                  <a:lnTo>
                    <a:pt x="568" y="0"/>
                  </a:lnTo>
                  <a:lnTo>
                    <a:pt x="592" y="0"/>
                  </a:lnTo>
                  <a:lnTo>
                    <a:pt x="615" y="4"/>
                  </a:lnTo>
                  <a:lnTo>
                    <a:pt x="634" y="4"/>
                  </a:lnTo>
                  <a:lnTo>
                    <a:pt x="657" y="7"/>
                  </a:lnTo>
                  <a:lnTo>
                    <a:pt x="699" y="15"/>
                  </a:lnTo>
                  <a:lnTo>
                    <a:pt x="740" y="22"/>
                  </a:lnTo>
                  <a:lnTo>
                    <a:pt x="758" y="28"/>
                  </a:lnTo>
                  <a:lnTo>
                    <a:pt x="775" y="32"/>
                  </a:lnTo>
                  <a:lnTo>
                    <a:pt x="793" y="39"/>
                  </a:lnTo>
                  <a:lnTo>
                    <a:pt x="811" y="47"/>
                  </a:lnTo>
                  <a:lnTo>
                    <a:pt x="847" y="64"/>
                  </a:lnTo>
                  <a:lnTo>
                    <a:pt x="877" y="85"/>
                  </a:lnTo>
                  <a:lnTo>
                    <a:pt x="894" y="96"/>
                  </a:lnTo>
                  <a:lnTo>
                    <a:pt x="906" y="107"/>
                  </a:lnTo>
                  <a:lnTo>
                    <a:pt x="930" y="132"/>
                  </a:lnTo>
                  <a:lnTo>
                    <a:pt x="947" y="160"/>
                  </a:lnTo>
                  <a:lnTo>
                    <a:pt x="953" y="174"/>
                  </a:lnTo>
                  <a:lnTo>
                    <a:pt x="964" y="188"/>
                  </a:lnTo>
                  <a:lnTo>
                    <a:pt x="970" y="206"/>
                  </a:lnTo>
                  <a:lnTo>
                    <a:pt x="976" y="223"/>
                  </a:lnTo>
                  <a:lnTo>
                    <a:pt x="983" y="241"/>
                  </a:lnTo>
                  <a:lnTo>
                    <a:pt x="989" y="259"/>
                  </a:lnTo>
                  <a:lnTo>
                    <a:pt x="994" y="277"/>
                  </a:lnTo>
                  <a:lnTo>
                    <a:pt x="994" y="287"/>
                  </a:lnTo>
                  <a:lnTo>
                    <a:pt x="184" y="379"/>
                  </a:lnTo>
                  <a:lnTo>
                    <a:pt x="184" y="390"/>
                  </a:lnTo>
                  <a:lnTo>
                    <a:pt x="190" y="404"/>
                  </a:lnTo>
                  <a:lnTo>
                    <a:pt x="196" y="425"/>
                  </a:lnTo>
                  <a:lnTo>
                    <a:pt x="207" y="447"/>
                  </a:lnTo>
                  <a:lnTo>
                    <a:pt x="214" y="457"/>
                  </a:lnTo>
                  <a:lnTo>
                    <a:pt x="226" y="468"/>
                  </a:lnTo>
                  <a:lnTo>
                    <a:pt x="231" y="478"/>
                  </a:lnTo>
                  <a:lnTo>
                    <a:pt x="243" y="493"/>
                  </a:lnTo>
                  <a:lnTo>
                    <a:pt x="255" y="500"/>
                  </a:lnTo>
                  <a:lnTo>
                    <a:pt x="279" y="517"/>
                  </a:lnTo>
                  <a:lnTo>
                    <a:pt x="290" y="525"/>
                  </a:lnTo>
                  <a:lnTo>
                    <a:pt x="302" y="528"/>
                  </a:lnTo>
                  <a:lnTo>
                    <a:pt x="326" y="538"/>
                  </a:lnTo>
                  <a:lnTo>
                    <a:pt x="355" y="549"/>
                  </a:lnTo>
                  <a:lnTo>
                    <a:pt x="379" y="557"/>
                  </a:lnTo>
                  <a:lnTo>
                    <a:pt x="414" y="561"/>
                  </a:lnTo>
                  <a:lnTo>
                    <a:pt x="444" y="563"/>
                  </a:lnTo>
                  <a:lnTo>
                    <a:pt x="480" y="567"/>
                  </a:lnTo>
                  <a:lnTo>
                    <a:pt x="509" y="567"/>
                  </a:lnTo>
                  <a:lnTo>
                    <a:pt x="545" y="563"/>
                  </a:lnTo>
                  <a:lnTo>
                    <a:pt x="598" y="557"/>
                  </a:lnTo>
                  <a:lnTo>
                    <a:pt x="621" y="549"/>
                  </a:lnTo>
                  <a:lnTo>
                    <a:pt x="645" y="546"/>
                  </a:lnTo>
                  <a:lnTo>
                    <a:pt x="669" y="538"/>
                  </a:lnTo>
                  <a:lnTo>
                    <a:pt x="687" y="532"/>
                  </a:lnTo>
                  <a:lnTo>
                    <a:pt x="704" y="521"/>
                  </a:lnTo>
                  <a:lnTo>
                    <a:pt x="722" y="510"/>
                  </a:lnTo>
                  <a:lnTo>
                    <a:pt x="740" y="504"/>
                  </a:lnTo>
                  <a:lnTo>
                    <a:pt x="758" y="493"/>
                  </a:lnTo>
                  <a:lnTo>
                    <a:pt x="769" y="482"/>
                  </a:lnTo>
                  <a:lnTo>
                    <a:pt x="782" y="476"/>
                  </a:lnTo>
                  <a:lnTo>
                    <a:pt x="793" y="464"/>
                  </a:lnTo>
                  <a:lnTo>
                    <a:pt x="799" y="457"/>
                  </a:lnTo>
                  <a:lnTo>
                    <a:pt x="805" y="447"/>
                  </a:lnTo>
                  <a:lnTo>
                    <a:pt x="811" y="436"/>
                  </a:lnTo>
                  <a:lnTo>
                    <a:pt x="817" y="429"/>
                  </a:lnTo>
                  <a:lnTo>
                    <a:pt x="822" y="415"/>
                  </a:lnTo>
                  <a:lnTo>
                    <a:pt x="822" y="411"/>
                  </a:lnTo>
                  <a:lnTo>
                    <a:pt x="828" y="408"/>
                  </a:lnTo>
                  <a:lnTo>
                    <a:pt x="828" y="404"/>
                  </a:lnTo>
                  <a:close/>
                </a:path>
              </a:pathLst>
            </a:custGeom>
            <a:solidFill>
              <a:srgbClr val="000000"/>
            </a:solidFill>
            <a:ln w="15875">
              <a:solidFill>
                <a:schemeClr val="tx2"/>
              </a:solidFill>
              <a:prstDash val="solid"/>
              <a:round/>
              <a:headEnd/>
              <a:tailEnd/>
            </a:ln>
          </p:spPr>
          <p:txBody>
            <a:bodyPr/>
            <a:lstStyle/>
            <a:p>
              <a:endParaRPr lang="en-GB"/>
            </a:p>
          </p:txBody>
        </p:sp>
        <p:sp>
          <p:nvSpPr>
            <p:cNvPr id="3125" name="Freeform 53">
              <a:extLst>
                <a:ext uri="{FF2B5EF4-FFF2-40B4-BE49-F238E27FC236}">
                  <a16:creationId xmlns:a16="http://schemas.microsoft.com/office/drawing/2014/main" id="{4DCD4E0F-20DB-4A64-A0A4-E4161B233792}"/>
                </a:ext>
              </a:extLst>
            </p:cNvPr>
            <p:cNvSpPr>
              <a:spLocks/>
            </p:cNvSpPr>
            <p:nvPr/>
          </p:nvSpPr>
          <p:spPr bwMode="auto">
            <a:xfrm>
              <a:off x="2761" y="3406"/>
              <a:ext cx="152" cy="51"/>
            </a:xfrm>
            <a:custGeom>
              <a:avLst/>
              <a:gdLst>
                <a:gd name="T0" fmla="*/ 0 w 609"/>
                <a:gd name="T1" fmla="*/ 51 h 202"/>
                <a:gd name="T2" fmla="*/ 152 w 609"/>
                <a:gd name="T3" fmla="*/ 36 h 202"/>
                <a:gd name="T4" fmla="*/ 151 w 609"/>
                <a:gd name="T5" fmla="*/ 31 h 202"/>
                <a:gd name="T6" fmla="*/ 149 w 609"/>
                <a:gd name="T7" fmla="*/ 27 h 202"/>
                <a:gd name="T8" fmla="*/ 146 w 609"/>
                <a:gd name="T9" fmla="*/ 23 h 202"/>
                <a:gd name="T10" fmla="*/ 143 w 609"/>
                <a:gd name="T11" fmla="*/ 19 h 202"/>
                <a:gd name="T12" fmla="*/ 142 w 609"/>
                <a:gd name="T13" fmla="*/ 16 h 202"/>
                <a:gd name="T14" fmla="*/ 137 w 609"/>
                <a:gd name="T15" fmla="*/ 14 h 202"/>
                <a:gd name="T16" fmla="*/ 135 w 609"/>
                <a:gd name="T17" fmla="*/ 12 h 202"/>
                <a:gd name="T18" fmla="*/ 131 w 609"/>
                <a:gd name="T19" fmla="*/ 9 h 202"/>
                <a:gd name="T20" fmla="*/ 126 w 609"/>
                <a:gd name="T21" fmla="*/ 6 h 202"/>
                <a:gd name="T22" fmla="*/ 118 w 609"/>
                <a:gd name="T23" fmla="*/ 5 h 202"/>
                <a:gd name="T24" fmla="*/ 112 w 609"/>
                <a:gd name="T25" fmla="*/ 3 h 202"/>
                <a:gd name="T26" fmla="*/ 105 w 609"/>
                <a:gd name="T27" fmla="*/ 2 h 202"/>
                <a:gd name="T28" fmla="*/ 98 w 609"/>
                <a:gd name="T29" fmla="*/ 1 h 202"/>
                <a:gd name="T30" fmla="*/ 90 w 609"/>
                <a:gd name="T31" fmla="*/ 0 h 202"/>
                <a:gd name="T32" fmla="*/ 83 w 609"/>
                <a:gd name="T33" fmla="*/ 1 h 202"/>
                <a:gd name="T34" fmla="*/ 74 w 609"/>
                <a:gd name="T35" fmla="*/ 2 h 202"/>
                <a:gd name="T36" fmla="*/ 66 w 609"/>
                <a:gd name="T37" fmla="*/ 2 h 202"/>
                <a:gd name="T38" fmla="*/ 59 w 609"/>
                <a:gd name="T39" fmla="*/ 4 h 202"/>
                <a:gd name="T40" fmla="*/ 52 w 609"/>
                <a:gd name="T41" fmla="*/ 5 h 202"/>
                <a:gd name="T42" fmla="*/ 46 w 609"/>
                <a:gd name="T43" fmla="*/ 7 h 202"/>
                <a:gd name="T44" fmla="*/ 38 w 609"/>
                <a:gd name="T45" fmla="*/ 9 h 202"/>
                <a:gd name="T46" fmla="*/ 32 w 609"/>
                <a:gd name="T47" fmla="*/ 12 h 202"/>
                <a:gd name="T48" fmla="*/ 28 w 609"/>
                <a:gd name="T49" fmla="*/ 14 h 202"/>
                <a:gd name="T50" fmla="*/ 22 w 609"/>
                <a:gd name="T51" fmla="*/ 18 h 202"/>
                <a:gd name="T52" fmla="*/ 17 w 609"/>
                <a:gd name="T53" fmla="*/ 21 h 202"/>
                <a:gd name="T54" fmla="*/ 13 w 609"/>
                <a:gd name="T55" fmla="*/ 24 h 202"/>
                <a:gd name="T56" fmla="*/ 10 w 609"/>
                <a:gd name="T57" fmla="*/ 27 h 202"/>
                <a:gd name="T58" fmla="*/ 7 w 609"/>
                <a:gd name="T59" fmla="*/ 30 h 202"/>
                <a:gd name="T60" fmla="*/ 4 w 609"/>
                <a:gd name="T61" fmla="*/ 33 h 202"/>
                <a:gd name="T62" fmla="*/ 3 w 609"/>
                <a:gd name="T63" fmla="*/ 36 h 202"/>
                <a:gd name="T64" fmla="*/ 1 w 609"/>
                <a:gd name="T65" fmla="*/ 38 h 202"/>
                <a:gd name="T66" fmla="*/ 1 w 609"/>
                <a:gd name="T67" fmla="*/ 41 h 202"/>
                <a:gd name="T68" fmla="*/ 1 w 609"/>
                <a:gd name="T69" fmla="*/ 44 h 202"/>
                <a:gd name="T70" fmla="*/ 0 w 609"/>
                <a:gd name="T71" fmla="*/ 46 h 202"/>
                <a:gd name="T72" fmla="*/ 0 w 609"/>
                <a:gd name="T73" fmla="*/ 47 h 202"/>
                <a:gd name="T74" fmla="*/ 0 w 609"/>
                <a:gd name="T75" fmla="*/ 48 h 202"/>
                <a:gd name="T76" fmla="*/ 0 w 609"/>
                <a:gd name="T77" fmla="*/ 49 h 202"/>
                <a:gd name="T78" fmla="*/ 0 w 609"/>
                <a:gd name="T79" fmla="*/ 51 h 202"/>
                <a:gd name="T80" fmla="*/ 0 w 609"/>
                <a:gd name="T81" fmla="*/ 51 h 20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9" h="202">
                  <a:moveTo>
                    <a:pt x="0" y="202"/>
                  </a:moveTo>
                  <a:lnTo>
                    <a:pt x="609" y="141"/>
                  </a:lnTo>
                  <a:lnTo>
                    <a:pt x="603" y="124"/>
                  </a:lnTo>
                  <a:lnTo>
                    <a:pt x="598" y="106"/>
                  </a:lnTo>
                  <a:lnTo>
                    <a:pt x="585" y="92"/>
                  </a:lnTo>
                  <a:lnTo>
                    <a:pt x="573" y="77"/>
                  </a:lnTo>
                  <a:lnTo>
                    <a:pt x="568" y="64"/>
                  </a:lnTo>
                  <a:lnTo>
                    <a:pt x="550" y="56"/>
                  </a:lnTo>
                  <a:lnTo>
                    <a:pt x="539" y="46"/>
                  </a:lnTo>
                  <a:lnTo>
                    <a:pt x="526" y="35"/>
                  </a:lnTo>
                  <a:lnTo>
                    <a:pt x="503" y="24"/>
                  </a:lnTo>
                  <a:lnTo>
                    <a:pt x="473" y="18"/>
                  </a:lnTo>
                  <a:lnTo>
                    <a:pt x="450" y="11"/>
                  </a:lnTo>
                  <a:lnTo>
                    <a:pt x="420" y="7"/>
                  </a:lnTo>
                  <a:lnTo>
                    <a:pt x="391" y="3"/>
                  </a:lnTo>
                  <a:lnTo>
                    <a:pt x="361" y="0"/>
                  </a:lnTo>
                  <a:lnTo>
                    <a:pt x="332" y="3"/>
                  </a:lnTo>
                  <a:lnTo>
                    <a:pt x="296" y="7"/>
                  </a:lnTo>
                  <a:lnTo>
                    <a:pt x="266" y="7"/>
                  </a:lnTo>
                  <a:lnTo>
                    <a:pt x="237" y="14"/>
                  </a:lnTo>
                  <a:lnTo>
                    <a:pt x="207" y="21"/>
                  </a:lnTo>
                  <a:lnTo>
                    <a:pt x="184" y="28"/>
                  </a:lnTo>
                  <a:lnTo>
                    <a:pt x="154" y="35"/>
                  </a:lnTo>
                  <a:lnTo>
                    <a:pt x="130" y="46"/>
                  </a:lnTo>
                  <a:lnTo>
                    <a:pt x="112" y="56"/>
                  </a:lnTo>
                  <a:lnTo>
                    <a:pt x="89" y="71"/>
                  </a:lnTo>
                  <a:lnTo>
                    <a:pt x="70" y="85"/>
                  </a:lnTo>
                  <a:lnTo>
                    <a:pt x="53" y="96"/>
                  </a:lnTo>
                  <a:lnTo>
                    <a:pt x="41" y="106"/>
                  </a:lnTo>
                  <a:lnTo>
                    <a:pt x="30" y="120"/>
                  </a:lnTo>
                  <a:lnTo>
                    <a:pt x="17" y="131"/>
                  </a:lnTo>
                  <a:lnTo>
                    <a:pt x="11" y="141"/>
                  </a:lnTo>
                  <a:lnTo>
                    <a:pt x="6" y="152"/>
                  </a:lnTo>
                  <a:lnTo>
                    <a:pt x="6" y="162"/>
                  </a:lnTo>
                  <a:lnTo>
                    <a:pt x="6" y="173"/>
                  </a:lnTo>
                  <a:lnTo>
                    <a:pt x="0" y="181"/>
                  </a:lnTo>
                  <a:lnTo>
                    <a:pt x="0" y="188"/>
                  </a:lnTo>
                  <a:lnTo>
                    <a:pt x="0" y="191"/>
                  </a:lnTo>
                  <a:lnTo>
                    <a:pt x="0" y="194"/>
                  </a:lnTo>
                  <a:lnTo>
                    <a:pt x="0" y="202"/>
                  </a:lnTo>
                  <a:close/>
                </a:path>
              </a:pathLst>
            </a:custGeom>
            <a:solidFill>
              <a:srgbClr val="FFFFFF"/>
            </a:solidFill>
            <a:ln w="15875">
              <a:solidFill>
                <a:schemeClr val="tx2"/>
              </a:solidFill>
              <a:prstDash val="solid"/>
              <a:round/>
              <a:headEnd/>
              <a:tailEnd/>
            </a:ln>
          </p:spPr>
          <p:txBody>
            <a:bodyPr/>
            <a:lstStyle/>
            <a:p>
              <a:endParaRPr lang="en-GB"/>
            </a:p>
          </p:txBody>
        </p:sp>
        <p:sp>
          <p:nvSpPr>
            <p:cNvPr id="3126" name="Freeform 54">
              <a:extLst>
                <a:ext uri="{FF2B5EF4-FFF2-40B4-BE49-F238E27FC236}">
                  <a16:creationId xmlns:a16="http://schemas.microsoft.com/office/drawing/2014/main" id="{9BA9E9A6-11DD-473E-8089-0B9E40872A93}"/>
                </a:ext>
              </a:extLst>
            </p:cNvPr>
            <p:cNvSpPr>
              <a:spLocks/>
            </p:cNvSpPr>
            <p:nvPr/>
          </p:nvSpPr>
          <p:spPr bwMode="auto">
            <a:xfrm>
              <a:off x="2993" y="3325"/>
              <a:ext cx="238" cy="248"/>
            </a:xfrm>
            <a:custGeom>
              <a:avLst/>
              <a:gdLst>
                <a:gd name="T0" fmla="*/ 37 w 953"/>
                <a:gd name="T1" fmla="*/ 196 h 992"/>
                <a:gd name="T2" fmla="*/ 12 w 953"/>
                <a:gd name="T3" fmla="*/ 90 h 992"/>
                <a:gd name="T4" fmla="*/ 37 w 953"/>
                <a:gd name="T5" fmla="*/ 29 h 992"/>
                <a:gd name="T6" fmla="*/ 46 w 953"/>
                <a:gd name="T7" fmla="*/ 45 h 992"/>
                <a:gd name="T8" fmla="*/ 52 w 953"/>
                <a:gd name="T9" fmla="*/ 39 h 992"/>
                <a:gd name="T10" fmla="*/ 58 w 953"/>
                <a:gd name="T11" fmla="*/ 33 h 992"/>
                <a:gd name="T12" fmla="*/ 64 w 953"/>
                <a:gd name="T13" fmla="*/ 27 h 992"/>
                <a:gd name="T14" fmla="*/ 71 w 953"/>
                <a:gd name="T15" fmla="*/ 22 h 992"/>
                <a:gd name="T16" fmla="*/ 84 w 953"/>
                <a:gd name="T17" fmla="*/ 15 h 992"/>
                <a:gd name="T18" fmla="*/ 93 w 953"/>
                <a:gd name="T19" fmla="*/ 11 h 992"/>
                <a:gd name="T20" fmla="*/ 112 w 953"/>
                <a:gd name="T21" fmla="*/ 5 h 992"/>
                <a:gd name="T22" fmla="*/ 127 w 953"/>
                <a:gd name="T23" fmla="*/ 2 h 992"/>
                <a:gd name="T24" fmla="*/ 148 w 953"/>
                <a:gd name="T25" fmla="*/ 0 h 992"/>
                <a:gd name="T26" fmla="*/ 161 w 953"/>
                <a:gd name="T27" fmla="*/ 0 h 992"/>
                <a:gd name="T28" fmla="*/ 173 w 953"/>
                <a:gd name="T29" fmla="*/ 1 h 992"/>
                <a:gd name="T30" fmla="*/ 185 w 953"/>
                <a:gd name="T31" fmla="*/ 4 h 992"/>
                <a:gd name="T32" fmla="*/ 195 w 953"/>
                <a:gd name="T33" fmla="*/ 9 h 992"/>
                <a:gd name="T34" fmla="*/ 205 w 953"/>
                <a:gd name="T35" fmla="*/ 14 h 992"/>
                <a:gd name="T36" fmla="*/ 214 w 953"/>
                <a:gd name="T37" fmla="*/ 21 h 992"/>
                <a:gd name="T38" fmla="*/ 222 w 953"/>
                <a:gd name="T39" fmla="*/ 29 h 992"/>
                <a:gd name="T40" fmla="*/ 228 w 953"/>
                <a:gd name="T41" fmla="*/ 38 h 992"/>
                <a:gd name="T42" fmla="*/ 235 w 953"/>
                <a:gd name="T43" fmla="*/ 53 h 992"/>
                <a:gd name="T44" fmla="*/ 238 w 953"/>
                <a:gd name="T45" fmla="*/ 64 h 992"/>
                <a:gd name="T46" fmla="*/ 238 w 953"/>
                <a:gd name="T47" fmla="*/ 75 h 992"/>
                <a:gd name="T48" fmla="*/ 236 w 953"/>
                <a:gd name="T49" fmla="*/ 93 h 992"/>
                <a:gd name="T50" fmla="*/ 232 w 953"/>
                <a:gd name="T51" fmla="*/ 104 h 992"/>
                <a:gd name="T52" fmla="*/ 225 w 953"/>
                <a:gd name="T53" fmla="*/ 114 h 992"/>
                <a:gd name="T54" fmla="*/ 216 w 953"/>
                <a:gd name="T55" fmla="*/ 125 h 992"/>
                <a:gd name="T56" fmla="*/ 205 w 953"/>
                <a:gd name="T57" fmla="*/ 135 h 992"/>
                <a:gd name="T58" fmla="*/ 194 w 953"/>
                <a:gd name="T59" fmla="*/ 143 h 992"/>
                <a:gd name="T60" fmla="*/ 180 w 953"/>
                <a:gd name="T61" fmla="*/ 151 h 992"/>
                <a:gd name="T62" fmla="*/ 167 w 953"/>
                <a:gd name="T63" fmla="*/ 158 h 992"/>
                <a:gd name="T64" fmla="*/ 152 w 953"/>
                <a:gd name="T65" fmla="*/ 163 h 992"/>
                <a:gd name="T66" fmla="*/ 140 w 953"/>
                <a:gd name="T67" fmla="*/ 166 h 992"/>
                <a:gd name="T68" fmla="*/ 126 w 953"/>
                <a:gd name="T69" fmla="*/ 168 h 992"/>
                <a:gd name="T70" fmla="*/ 109 w 953"/>
                <a:gd name="T71" fmla="*/ 169 h 992"/>
                <a:gd name="T72" fmla="*/ 101 w 953"/>
                <a:gd name="T73" fmla="*/ 168 h 992"/>
                <a:gd name="T74" fmla="*/ 92 w 953"/>
                <a:gd name="T75" fmla="*/ 167 h 992"/>
                <a:gd name="T76" fmla="*/ 77 w 953"/>
                <a:gd name="T77" fmla="*/ 163 h 992"/>
                <a:gd name="T78" fmla="*/ 98 w 953"/>
                <a:gd name="T79" fmla="*/ 237 h 992"/>
                <a:gd name="T80" fmla="*/ 50 w 953"/>
                <a:gd name="T81" fmla="*/ 248 h 9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53" h="992">
                  <a:moveTo>
                    <a:pt x="201" y="992"/>
                  </a:moveTo>
                  <a:lnTo>
                    <a:pt x="148" y="783"/>
                  </a:lnTo>
                  <a:lnTo>
                    <a:pt x="101" y="573"/>
                  </a:lnTo>
                  <a:lnTo>
                    <a:pt x="48" y="361"/>
                  </a:lnTo>
                  <a:lnTo>
                    <a:pt x="0" y="152"/>
                  </a:lnTo>
                  <a:lnTo>
                    <a:pt x="148" y="117"/>
                  </a:lnTo>
                  <a:lnTo>
                    <a:pt x="171" y="195"/>
                  </a:lnTo>
                  <a:lnTo>
                    <a:pt x="184" y="180"/>
                  </a:lnTo>
                  <a:lnTo>
                    <a:pt x="196" y="167"/>
                  </a:lnTo>
                  <a:lnTo>
                    <a:pt x="207" y="156"/>
                  </a:lnTo>
                  <a:lnTo>
                    <a:pt x="219" y="142"/>
                  </a:lnTo>
                  <a:lnTo>
                    <a:pt x="231" y="131"/>
                  </a:lnTo>
                  <a:lnTo>
                    <a:pt x="243" y="117"/>
                  </a:lnTo>
                  <a:lnTo>
                    <a:pt x="255" y="106"/>
                  </a:lnTo>
                  <a:lnTo>
                    <a:pt x="272" y="95"/>
                  </a:lnTo>
                  <a:lnTo>
                    <a:pt x="285" y="89"/>
                  </a:lnTo>
                  <a:lnTo>
                    <a:pt x="302" y="78"/>
                  </a:lnTo>
                  <a:lnTo>
                    <a:pt x="338" y="61"/>
                  </a:lnTo>
                  <a:lnTo>
                    <a:pt x="355" y="53"/>
                  </a:lnTo>
                  <a:lnTo>
                    <a:pt x="373" y="42"/>
                  </a:lnTo>
                  <a:lnTo>
                    <a:pt x="420" y="29"/>
                  </a:lnTo>
                  <a:lnTo>
                    <a:pt x="450" y="21"/>
                  </a:lnTo>
                  <a:lnTo>
                    <a:pt x="479" y="14"/>
                  </a:lnTo>
                  <a:lnTo>
                    <a:pt x="509" y="8"/>
                  </a:lnTo>
                  <a:lnTo>
                    <a:pt x="532" y="4"/>
                  </a:lnTo>
                  <a:lnTo>
                    <a:pt x="592" y="0"/>
                  </a:lnTo>
                  <a:lnTo>
                    <a:pt x="615" y="0"/>
                  </a:lnTo>
                  <a:lnTo>
                    <a:pt x="645" y="0"/>
                  </a:lnTo>
                  <a:lnTo>
                    <a:pt x="669" y="0"/>
                  </a:lnTo>
                  <a:lnTo>
                    <a:pt x="693" y="4"/>
                  </a:lnTo>
                  <a:lnTo>
                    <a:pt x="716" y="10"/>
                  </a:lnTo>
                  <a:lnTo>
                    <a:pt x="739" y="14"/>
                  </a:lnTo>
                  <a:lnTo>
                    <a:pt x="763" y="25"/>
                  </a:lnTo>
                  <a:lnTo>
                    <a:pt x="781" y="36"/>
                  </a:lnTo>
                  <a:lnTo>
                    <a:pt x="805" y="46"/>
                  </a:lnTo>
                  <a:lnTo>
                    <a:pt x="822" y="57"/>
                  </a:lnTo>
                  <a:lnTo>
                    <a:pt x="840" y="71"/>
                  </a:lnTo>
                  <a:lnTo>
                    <a:pt x="858" y="85"/>
                  </a:lnTo>
                  <a:lnTo>
                    <a:pt x="870" y="99"/>
                  </a:lnTo>
                  <a:lnTo>
                    <a:pt x="887" y="117"/>
                  </a:lnTo>
                  <a:lnTo>
                    <a:pt x="900" y="131"/>
                  </a:lnTo>
                  <a:lnTo>
                    <a:pt x="911" y="152"/>
                  </a:lnTo>
                  <a:lnTo>
                    <a:pt x="929" y="191"/>
                  </a:lnTo>
                  <a:lnTo>
                    <a:pt x="940" y="212"/>
                  </a:lnTo>
                  <a:lnTo>
                    <a:pt x="946" y="234"/>
                  </a:lnTo>
                  <a:lnTo>
                    <a:pt x="953" y="255"/>
                  </a:lnTo>
                  <a:lnTo>
                    <a:pt x="953" y="280"/>
                  </a:lnTo>
                  <a:lnTo>
                    <a:pt x="953" y="301"/>
                  </a:lnTo>
                  <a:lnTo>
                    <a:pt x="953" y="326"/>
                  </a:lnTo>
                  <a:lnTo>
                    <a:pt x="946" y="372"/>
                  </a:lnTo>
                  <a:lnTo>
                    <a:pt x="935" y="393"/>
                  </a:lnTo>
                  <a:lnTo>
                    <a:pt x="929" y="414"/>
                  </a:lnTo>
                  <a:lnTo>
                    <a:pt x="917" y="435"/>
                  </a:lnTo>
                  <a:lnTo>
                    <a:pt x="900" y="457"/>
                  </a:lnTo>
                  <a:lnTo>
                    <a:pt x="887" y="478"/>
                  </a:lnTo>
                  <a:lnTo>
                    <a:pt x="864" y="499"/>
                  </a:lnTo>
                  <a:lnTo>
                    <a:pt x="847" y="517"/>
                  </a:lnTo>
                  <a:lnTo>
                    <a:pt x="822" y="539"/>
                  </a:lnTo>
                  <a:lnTo>
                    <a:pt x="799" y="556"/>
                  </a:lnTo>
                  <a:lnTo>
                    <a:pt x="775" y="573"/>
                  </a:lnTo>
                  <a:lnTo>
                    <a:pt x="752" y="588"/>
                  </a:lnTo>
                  <a:lnTo>
                    <a:pt x="722" y="602"/>
                  </a:lnTo>
                  <a:lnTo>
                    <a:pt x="699" y="616"/>
                  </a:lnTo>
                  <a:lnTo>
                    <a:pt x="669" y="630"/>
                  </a:lnTo>
                  <a:lnTo>
                    <a:pt x="640" y="641"/>
                  </a:lnTo>
                  <a:lnTo>
                    <a:pt x="610" y="652"/>
                  </a:lnTo>
                  <a:lnTo>
                    <a:pt x="585" y="658"/>
                  </a:lnTo>
                  <a:lnTo>
                    <a:pt x="562" y="662"/>
                  </a:lnTo>
                  <a:lnTo>
                    <a:pt x="545" y="666"/>
                  </a:lnTo>
                  <a:lnTo>
                    <a:pt x="503" y="673"/>
                  </a:lnTo>
                  <a:lnTo>
                    <a:pt x="479" y="677"/>
                  </a:lnTo>
                  <a:lnTo>
                    <a:pt x="438" y="677"/>
                  </a:lnTo>
                  <a:lnTo>
                    <a:pt x="420" y="673"/>
                  </a:lnTo>
                  <a:lnTo>
                    <a:pt x="403" y="673"/>
                  </a:lnTo>
                  <a:lnTo>
                    <a:pt x="385" y="669"/>
                  </a:lnTo>
                  <a:lnTo>
                    <a:pt x="367" y="669"/>
                  </a:lnTo>
                  <a:lnTo>
                    <a:pt x="338" y="662"/>
                  </a:lnTo>
                  <a:lnTo>
                    <a:pt x="308" y="652"/>
                  </a:lnTo>
                  <a:lnTo>
                    <a:pt x="349" y="800"/>
                  </a:lnTo>
                  <a:lnTo>
                    <a:pt x="391" y="949"/>
                  </a:lnTo>
                  <a:lnTo>
                    <a:pt x="201" y="992"/>
                  </a:lnTo>
                  <a:close/>
                </a:path>
              </a:pathLst>
            </a:custGeom>
            <a:solidFill>
              <a:srgbClr val="000000"/>
            </a:solidFill>
            <a:ln w="15875">
              <a:solidFill>
                <a:schemeClr val="tx2"/>
              </a:solidFill>
              <a:prstDash val="solid"/>
              <a:round/>
              <a:headEnd/>
              <a:tailEnd/>
            </a:ln>
          </p:spPr>
          <p:txBody>
            <a:bodyPr/>
            <a:lstStyle/>
            <a:p>
              <a:endParaRPr lang="en-GB"/>
            </a:p>
          </p:txBody>
        </p:sp>
        <p:sp>
          <p:nvSpPr>
            <p:cNvPr id="3127" name="Freeform 55">
              <a:extLst>
                <a:ext uri="{FF2B5EF4-FFF2-40B4-BE49-F238E27FC236}">
                  <a16:creationId xmlns:a16="http://schemas.microsoft.com/office/drawing/2014/main" id="{A37B7332-767B-4744-9B56-D18314677EB4}"/>
                </a:ext>
              </a:extLst>
            </p:cNvPr>
            <p:cNvSpPr>
              <a:spLocks/>
            </p:cNvSpPr>
            <p:nvPr/>
          </p:nvSpPr>
          <p:spPr bwMode="auto">
            <a:xfrm>
              <a:off x="3045" y="3349"/>
              <a:ext cx="145" cy="123"/>
            </a:xfrm>
            <a:custGeom>
              <a:avLst/>
              <a:gdLst>
                <a:gd name="T0" fmla="*/ 6 w 581"/>
                <a:gd name="T1" fmla="*/ 85 h 493"/>
                <a:gd name="T2" fmla="*/ 9 w 581"/>
                <a:gd name="T3" fmla="*/ 95 h 493"/>
                <a:gd name="T4" fmla="*/ 12 w 581"/>
                <a:gd name="T5" fmla="*/ 100 h 493"/>
                <a:gd name="T6" fmla="*/ 16 w 581"/>
                <a:gd name="T7" fmla="*/ 105 h 493"/>
                <a:gd name="T8" fmla="*/ 21 w 581"/>
                <a:gd name="T9" fmla="*/ 110 h 493"/>
                <a:gd name="T10" fmla="*/ 25 w 581"/>
                <a:gd name="T11" fmla="*/ 113 h 493"/>
                <a:gd name="T12" fmla="*/ 34 w 581"/>
                <a:gd name="T13" fmla="*/ 118 h 493"/>
                <a:gd name="T14" fmla="*/ 43 w 581"/>
                <a:gd name="T15" fmla="*/ 121 h 493"/>
                <a:gd name="T16" fmla="*/ 56 w 581"/>
                <a:gd name="T17" fmla="*/ 123 h 493"/>
                <a:gd name="T18" fmla="*/ 70 w 581"/>
                <a:gd name="T19" fmla="*/ 123 h 493"/>
                <a:gd name="T20" fmla="*/ 84 w 581"/>
                <a:gd name="T21" fmla="*/ 120 h 493"/>
                <a:gd name="T22" fmla="*/ 98 w 581"/>
                <a:gd name="T23" fmla="*/ 116 h 493"/>
                <a:gd name="T24" fmla="*/ 111 w 581"/>
                <a:gd name="T25" fmla="*/ 111 h 493"/>
                <a:gd name="T26" fmla="*/ 123 w 581"/>
                <a:gd name="T27" fmla="*/ 103 h 493"/>
                <a:gd name="T28" fmla="*/ 136 w 581"/>
                <a:gd name="T29" fmla="*/ 89 h 493"/>
                <a:gd name="T30" fmla="*/ 140 w 581"/>
                <a:gd name="T31" fmla="*/ 83 h 493"/>
                <a:gd name="T32" fmla="*/ 143 w 581"/>
                <a:gd name="T33" fmla="*/ 74 h 493"/>
                <a:gd name="T34" fmla="*/ 145 w 581"/>
                <a:gd name="T35" fmla="*/ 66 h 493"/>
                <a:gd name="T36" fmla="*/ 145 w 581"/>
                <a:gd name="T37" fmla="*/ 59 h 493"/>
                <a:gd name="T38" fmla="*/ 143 w 581"/>
                <a:gd name="T39" fmla="*/ 49 h 493"/>
                <a:gd name="T40" fmla="*/ 142 w 581"/>
                <a:gd name="T41" fmla="*/ 42 h 493"/>
                <a:gd name="T42" fmla="*/ 138 w 581"/>
                <a:gd name="T43" fmla="*/ 32 h 493"/>
                <a:gd name="T44" fmla="*/ 135 w 581"/>
                <a:gd name="T45" fmla="*/ 26 h 493"/>
                <a:gd name="T46" fmla="*/ 126 w 581"/>
                <a:gd name="T47" fmla="*/ 16 h 493"/>
                <a:gd name="T48" fmla="*/ 121 w 581"/>
                <a:gd name="T49" fmla="*/ 12 h 493"/>
                <a:gd name="T50" fmla="*/ 111 w 581"/>
                <a:gd name="T51" fmla="*/ 5 h 493"/>
                <a:gd name="T52" fmla="*/ 105 w 581"/>
                <a:gd name="T53" fmla="*/ 4 h 493"/>
                <a:gd name="T54" fmla="*/ 93 w 581"/>
                <a:gd name="T55" fmla="*/ 1 h 493"/>
                <a:gd name="T56" fmla="*/ 81 w 581"/>
                <a:gd name="T57" fmla="*/ 0 h 493"/>
                <a:gd name="T58" fmla="*/ 68 w 581"/>
                <a:gd name="T59" fmla="*/ 1 h 493"/>
                <a:gd name="T60" fmla="*/ 56 w 581"/>
                <a:gd name="T61" fmla="*/ 4 h 493"/>
                <a:gd name="T62" fmla="*/ 43 w 581"/>
                <a:gd name="T63" fmla="*/ 9 h 493"/>
                <a:gd name="T64" fmla="*/ 31 w 581"/>
                <a:gd name="T65" fmla="*/ 15 h 493"/>
                <a:gd name="T66" fmla="*/ 18 w 581"/>
                <a:gd name="T67" fmla="*/ 28 h 493"/>
                <a:gd name="T68" fmla="*/ 9 w 581"/>
                <a:gd name="T69" fmla="*/ 37 h 493"/>
                <a:gd name="T70" fmla="*/ 3 w 581"/>
                <a:gd name="T71" fmla="*/ 47 h 493"/>
                <a:gd name="T72" fmla="*/ 0 w 581"/>
                <a:gd name="T73" fmla="*/ 56 h 493"/>
                <a:gd name="T74" fmla="*/ 0 w 581"/>
                <a:gd name="T75" fmla="*/ 64 h 493"/>
                <a:gd name="T76" fmla="*/ 5 w 581"/>
                <a:gd name="T77" fmla="*/ 82 h 49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81" h="493">
                  <a:moveTo>
                    <a:pt x="19" y="327"/>
                  </a:moveTo>
                  <a:lnTo>
                    <a:pt x="24" y="340"/>
                  </a:lnTo>
                  <a:lnTo>
                    <a:pt x="30" y="369"/>
                  </a:lnTo>
                  <a:lnTo>
                    <a:pt x="36" y="380"/>
                  </a:lnTo>
                  <a:lnTo>
                    <a:pt x="42" y="391"/>
                  </a:lnTo>
                  <a:lnTo>
                    <a:pt x="48" y="401"/>
                  </a:lnTo>
                  <a:lnTo>
                    <a:pt x="53" y="415"/>
                  </a:lnTo>
                  <a:lnTo>
                    <a:pt x="65" y="422"/>
                  </a:lnTo>
                  <a:lnTo>
                    <a:pt x="72" y="433"/>
                  </a:lnTo>
                  <a:lnTo>
                    <a:pt x="83" y="440"/>
                  </a:lnTo>
                  <a:lnTo>
                    <a:pt x="89" y="447"/>
                  </a:lnTo>
                  <a:lnTo>
                    <a:pt x="101" y="454"/>
                  </a:lnTo>
                  <a:lnTo>
                    <a:pt x="125" y="468"/>
                  </a:lnTo>
                  <a:lnTo>
                    <a:pt x="137" y="472"/>
                  </a:lnTo>
                  <a:lnTo>
                    <a:pt x="148" y="478"/>
                  </a:lnTo>
                  <a:lnTo>
                    <a:pt x="171" y="486"/>
                  </a:lnTo>
                  <a:lnTo>
                    <a:pt x="196" y="489"/>
                  </a:lnTo>
                  <a:lnTo>
                    <a:pt x="226" y="493"/>
                  </a:lnTo>
                  <a:lnTo>
                    <a:pt x="249" y="493"/>
                  </a:lnTo>
                  <a:lnTo>
                    <a:pt x="279" y="493"/>
                  </a:lnTo>
                  <a:lnTo>
                    <a:pt x="308" y="489"/>
                  </a:lnTo>
                  <a:lnTo>
                    <a:pt x="338" y="482"/>
                  </a:lnTo>
                  <a:lnTo>
                    <a:pt x="361" y="476"/>
                  </a:lnTo>
                  <a:lnTo>
                    <a:pt x="391" y="465"/>
                  </a:lnTo>
                  <a:lnTo>
                    <a:pt x="420" y="454"/>
                  </a:lnTo>
                  <a:lnTo>
                    <a:pt x="444" y="444"/>
                  </a:lnTo>
                  <a:lnTo>
                    <a:pt x="467" y="425"/>
                  </a:lnTo>
                  <a:lnTo>
                    <a:pt x="492" y="412"/>
                  </a:lnTo>
                  <a:lnTo>
                    <a:pt x="526" y="376"/>
                  </a:lnTo>
                  <a:lnTo>
                    <a:pt x="545" y="355"/>
                  </a:lnTo>
                  <a:lnTo>
                    <a:pt x="556" y="344"/>
                  </a:lnTo>
                  <a:lnTo>
                    <a:pt x="562" y="334"/>
                  </a:lnTo>
                  <a:lnTo>
                    <a:pt x="568" y="312"/>
                  </a:lnTo>
                  <a:lnTo>
                    <a:pt x="574" y="298"/>
                  </a:lnTo>
                  <a:lnTo>
                    <a:pt x="574" y="287"/>
                  </a:lnTo>
                  <a:lnTo>
                    <a:pt x="581" y="263"/>
                  </a:lnTo>
                  <a:lnTo>
                    <a:pt x="581" y="249"/>
                  </a:lnTo>
                  <a:lnTo>
                    <a:pt x="581" y="238"/>
                  </a:lnTo>
                  <a:lnTo>
                    <a:pt x="581" y="210"/>
                  </a:lnTo>
                  <a:lnTo>
                    <a:pt x="574" y="196"/>
                  </a:lnTo>
                  <a:lnTo>
                    <a:pt x="574" y="181"/>
                  </a:lnTo>
                  <a:lnTo>
                    <a:pt x="568" y="168"/>
                  </a:lnTo>
                  <a:lnTo>
                    <a:pt x="562" y="153"/>
                  </a:lnTo>
                  <a:lnTo>
                    <a:pt x="551" y="128"/>
                  </a:lnTo>
                  <a:lnTo>
                    <a:pt x="545" y="117"/>
                  </a:lnTo>
                  <a:lnTo>
                    <a:pt x="539" y="104"/>
                  </a:lnTo>
                  <a:lnTo>
                    <a:pt x="521" y="83"/>
                  </a:lnTo>
                  <a:lnTo>
                    <a:pt x="503" y="64"/>
                  </a:lnTo>
                  <a:lnTo>
                    <a:pt x="497" y="54"/>
                  </a:lnTo>
                  <a:lnTo>
                    <a:pt x="486" y="47"/>
                  </a:lnTo>
                  <a:lnTo>
                    <a:pt x="467" y="36"/>
                  </a:lnTo>
                  <a:lnTo>
                    <a:pt x="444" y="22"/>
                  </a:lnTo>
                  <a:lnTo>
                    <a:pt x="433" y="19"/>
                  </a:lnTo>
                  <a:lnTo>
                    <a:pt x="420" y="15"/>
                  </a:lnTo>
                  <a:lnTo>
                    <a:pt x="397" y="8"/>
                  </a:lnTo>
                  <a:lnTo>
                    <a:pt x="373" y="4"/>
                  </a:lnTo>
                  <a:lnTo>
                    <a:pt x="349" y="0"/>
                  </a:lnTo>
                  <a:lnTo>
                    <a:pt x="325" y="0"/>
                  </a:lnTo>
                  <a:lnTo>
                    <a:pt x="296" y="0"/>
                  </a:lnTo>
                  <a:lnTo>
                    <a:pt x="272" y="4"/>
                  </a:lnTo>
                  <a:lnTo>
                    <a:pt x="249" y="11"/>
                  </a:lnTo>
                  <a:lnTo>
                    <a:pt x="226" y="15"/>
                  </a:lnTo>
                  <a:lnTo>
                    <a:pt x="196" y="26"/>
                  </a:lnTo>
                  <a:lnTo>
                    <a:pt x="171" y="36"/>
                  </a:lnTo>
                  <a:lnTo>
                    <a:pt x="148" y="47"/>
                  </a:lnTo>
                  <a:lnTo>
                    <a:pt x="125" y="61"/>
                  </a:lnTo>
                  <a:lnTo>
                    <a:pt x="107" y="75"/>
                  </a:lnTo>
                  <a:lnTo>
                    <a:pt x="72" y="111"/>
                  </a:lnTo>
                  <a:lnTo>
                    <a:pt x="53" y="132"/>
                  </a:lnTo>
                  <a:lnTo>
                    <a:pt x="36" y="149"/>
                  </a:lnTo>
                  <a:lnTo>
                    <a:pt x="24" y="170"/>
                  </a:lnTo>
                  <a:lnTo>
                    <a:pt x="12" y="189"/>
                  </a:lnTo>
                  <a:lnTo>
                    <a:pt x="6" y="206"/>
                  </a:lnTo>
                  <a:lnTo>
                    <a:pt x="0" y="224"/>
                  </a:lnTo>
                  <a:lnTo>
                    <a:pt x="0" y="242"/>
                  </a:lnTo>
                  <a:lnTo>
                    <a:pt x="0" y="255"/>
                  </a:lnTo>
                  <a:lnTo>
                    <a:pt x="0" y="270"/>
                  </a:lnTo>
                  <a:lnTo>
                    <a:pt x="19" y="327"/>
                  </a:lnTo>
                  <a:close/>
                </a:path>
              </a:pathLst>
            </a:custGeom>
            <a:solidFill>
              <a:srgbClr val="FFFFFF"/>
            </a:solidFill>
            <a:ln w="15875">
              <a:solidFill>
                <a:schemeClr val="tx2"/>
              </a:solidFill>
              <a:prstDash val="solid"/>
              <a:round/>
              <a:headEnd/>
              <a:tailEnd/>
            </a:ln>
          </p:spPr>
          <p:txBody>
            <a:bodyPr/>
            <a:lstStyle/>
            <a:p>
              <a:endParaRPr lang="en-GB"/>
            </a:p>
          </p:txBody>
        </p:sp>
        <p:sp>
          <p:nvSpPr>
            <p:cNvPr id="3128" name="Freeform 56">
              <a:extLst>
                <a:ext uri="{FF2B5EF4-FFF2-40B4-BE49-F238E27FC236}">
                  <a16:creationId xmlns:a16="http://schemas.microsoft.com/office/drawing/2014/main" id="{D29B4B25-BB77-4D2B-83E6-9D3D7F59ED8A}"/>
                </a:ext>
              </a:extLst>
            </p:cNvPr>
            <p:cNvSpPr>
              <a:spLocks/>
            </p:cNvSpPr>
            <p:nvPr/>
          </p:nvSpPr>
          <p:spPr bwMode="auto">
            <a:xfrm>
              <a:off x="3252" y="3213"/>
              <a:ext cx="260" cy="200"/>
            </a:xfrm>
            <a:custGeom>
              <a:avLst/>
              <a:gdLst>
                <a:gd name="T0" fmla="*/ 193 w 1042"/>
                <a:gd name="T1" fmla="*/ 129 h 799"/>
                <a:gd name="T2" fmla="*/ 181 w 1042"/>
                <a:gd name="T3" fmla="*/ 143 h 799"/>
                <a:gd name="T4" fmla="*/ 168 w 1042"/>
                <a:gd name="T5" fmla="*/ 156 h 799"/>
                <a:gd name="T6" fmla="*/ 153 w 1042"/>
                <a:gd name="T7" fmla="*/ 166 h 799"/>
                <a:gd name="T8" fmla="*/ 139 w 1042"/>
                <a:gd name="T9" fmla="*/ 176 h 799"/>
                <a:gd name="T10" fmla="*/ 123 w 1042"/>
                <a:gd name="T11" fmla="*/ 185 h 799"/>
                <a:gd name="T12" fmla="*/ 108 w 1042"/>
                <a:gd name="T13" fmla="*/ 191 h 799"/>
                <a:gd name="T14" fmla="*/ 90 w 1042"/>
                <a:gd name="T15" fmla="*/ 197 h 799"/>
                <a:gd name="T16" fmla="*/ 75 w 1042"/>
                <a:gd name="T17" fmla="*/ 200 h 799"/>
                <a:gd name="T18" fmla="*/ 61 w 1042"/>
                <a:gd name="T19" fmla="*/ 200 h 799"/>
                <a:gd name="T20" fmla="*/ 43 w 1042"/>
                <a:gd name="T21" fmla="*/ 197 h 799"/>
                <a:gd name="T22" fmla="*/ 31 w 1042"/>
                <a:gd name="T23" fmla="*/ 188 h 799"/>
                <a:gd name="T24" fmla="*/ 24 w 1042"/>
                <a:gd name="T25" fmla="*/ 177 h 799"/>
                <a:gd name="T26" fmla="*/ 24 w 1042"/>
                <a:gd name="T27" fmla="*/ 164 h 799"/>
                <a:gd name="T28" fmla="*/ 26 w 1042"/>
                <a:gd name="T29" fmla="*/ 151 h 799"/>
                <a:gd name="T30" fmla="*/ 34 w 1042"/>
                <a:gd name="T31" fmla="*/ 140 h 799"/>
                <a:gd name="T32" fmla="*/ 49 w 1042"/>
                <a:gd name="T33" fmla="*/ 124 h 799"/>
                <a:gd name="T34" fmla="*/ 65 w 1042"/>
                <a:gd name="T35" fmla="*/ 112 h 799"/>
                <a:gd name="T36" fmla="*/ 75 w 1042"/>
                <a:gd name="T37" fmla="*/ 105 h 799"/>
                <a:gd name="T38" fmla="*/ 89 w 1042"/>
                <a:gd name="T39" fmla="*/ 97 h 799"/>
                <a:gd name="T40" fmla="*/ 115 w 1042"/>
                <a:gd name="T41" fmla="*/ 81 h 799"/>
                <a:gd name="T42" fmla="*/ 139 w 1042"/>
                <a:gd name="T43" fmla="*/ 65 h 799"/>
                <a:gd name="T44" fmla="*/ 156 w 1042"/>
                <a:gd name="T45" fmla="*/ 51 h 799"/>
                <a:gd name="T46" fmla="*/ 151 w 1042"/>
                <a:gd name="T47" fmla="*/ 42 h 799"/>
                <a:gd name="T48" fmla="*/ 143 w 1042"/>
                <a:gd name="T49" fmla="*/ 35 h 799"/>
                <a:gd name="T50" fmla="*/ 134 w 1042"/>
                <a:gd name="T51" fmla="*/ 31 h 799"/>
                <a:gd name="T52" fmla="*/ 121 w 1042"/>
                <a:gd name="T53" fmla="*/ 32 h 799"/>
                <a:gd name="T54" fmla="*/ 105 w 1042"/>
                <a:gd name="T55" fmla="*/ 37 h 799"/>
                <a:gd name="T56" fmla="*/ 84 w 1042"/>
                <a:gd name="T57" fmla="*/ 46 h 799"/>
                <a:gd name="T58" fmla="*/ 68 w 1042"/>
                <a:gd name="T59" fmla="*/ 56 h 799"/>
                <a:gd name="T60" fmla="*/ 55 w 1042"/>
                <a:gd name="T61" fmla="*/ 65 h 799"/>
                <a:gd name="T62" fmla="*/ 47 w 1042"/>
                <a:gd name="T63" fmla="*/ 74 h 799"/>
                <a:gd name="T64" fmla="*/ 41 w 1042"/>
                <a:gd name="T65" fmla="*/ 84 h 799"/>
                <a:gd name="T66" fmla="*/ 40 w 1042"/>
                <a:gd name="T67" fmla="*/ 96 h 799"/>
                <a:gd name="T68" fmla="*/ 0 w 1042"/>
                <a:gd name="T69" fmla="*/ 106 h 799"/>
                <a:gd name="T70" fmla="*/ 3 w 1042"/>
                <a:gd name="T71" fmla="*/ 90 h 799"/>
                <a:gd name="T72" fmla="*/ 7 w 1042"/>
                <a:gd name="T73" fmla="*/ 80 h 799"/>
                <a:gd name="T74" fmla="*/ 19 w 1042"/>
                <a:gd name="T75" fmla="*/ 65 h 799"/>
                <a:gd name="T76" fmla="*/ 37 w 1042"/>
                <a:gd name="T77" fmla="*/ 50 h 799"/>
                <a:gd name="T78" fmla="*/ 59 w 1042"/>
                <a:gd name="T79" fmla="*/ 35 h 799"/>
                <a:gd name="T80" fmla="*/ 78 w 1042"/>
                <a:gd name="T81" fmla="*/ 24 h 799"/>
                <a:gd name="T82" fmla="*/ 103 w 1042"/>
                <a:gd name="T83" fmla="*/ 12 h 799"/>
                <a:gd name="T84" fmla="*/ 124 w 1042"/>
                <a:gd name="T85" fmla="*/ 4 h 799"/>
                <a:gd name="T86" fmla="*/ 146 w 1042"/>
                <a:gd name="T87" fmla="*/ 0 h 799"/>
                <a:gd name="T88" fmla="*/ 158 w 1042"/>
                <a:gd name="T89" fmla="*/ 1 h 799"/>
                <a:gd name="T90" fmla="*/ 171 w 1042"/>
                <a:gd name="T91" fmla="*/ 6 h 799"/>
                <a:gd name="T92" fmla="*/ 179 w 1042"/>
                <a:gd name="T93" fmla="*/ 10 h 799"/>
                <a:gd name="T94" fmla="*/ 183 w 1042"/>
                <a:gd name="T95" fmla="*/ 16 h 799"/>
                <a:gd name="T96" fmla="*/ 192 w 1042"/>
                <a:gd name="T97" fmla="*/ 28 h 799"/>
                <a:gd name="T98" fmla="*/ 221 w 1042"/>
                <a:gd name="T99" fmla="*/ 72 h 799"/>
                <a:gd name="T100" fmla="*/ 229 w 1042"/>
                <a:gd name="T101" fmla="*/ 82 h 799"/>
                <a:gd name="T102" fmla="*/ 233 w 1042"/>
                <a:gd name="T103" fmla="*/ 88 h 799"/>
                <a:gd name="T104" fmla="*/ 238 w 1042"/>
                <a:gd name="T105" fmla="*/ 95 h 799"/>
                <a:gd name="T106" fmla="*/ 248 w 1042"/>
                <a:gd name="T107" fmla="*/ 101 h 799"/>
                <a:gd name="T108" fmla="*/ 221 w 1042"/>
                <a:gd name="T109" fmla="*/ 128 h 799"/>
                <a:gd name="T110" fmla="*/ 211 w 1042"/>
                <a:gd name="T111" fmla="*/ 126 h 799"/>
                <a:gd name="T112" fmla="*/ 207 w 1042"/>
                <a:gd name="T113" fmla="*/ 123 h 799"/>
                <a:gd name="T114" fmla="*/ 202 w 1042"/>
                <a:gd name="T115" fmla="*/ 120 h 799"/>
                <a:gd name="T116" fmla="*/ 201 w 1042"/>
                <a:gd name="T117" fmla="*/ 119 h 79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42" h="799">
                  <a:moveTo>
                    <a:pt x="805" y="474"/>
                  </a:moveTo>
                  <a:lnTo>
                    <a:pt x="793" y="495"/>
                  </a:lnTo>
                  <a:lnTo>
                    <a:pt x="775" y="516"/>
                  </a:lnTo>
                  <a:lnTo>
                    <a:pt x="757" y="534"/>
                  </a:lnTo>
                  <a:lnTo>
                    <a:pt x="746" y="555"/>
                  </a:lnTo>
                  <a:lnTo>
                    <a:pt x="727" y="573"/>
                  </a:lnTo>
                  <a:lnTo>
                    <a:pt x="710" y="591"/>
                  </a:lnTo>
                  <a:lnTo>
                    <a:pt x="693" y="608"/>
                  </a:lnTo>
                  <a:lnTo>
                    <a:pt x="674" y="623"/>
                  </a:lnTo>
                  <a:lnTo>
                    <a:pt x="657" y="637"/>
                  </a:lnTo>
                  <a:lnTo>
                    <a:pt x="639" y="651"/>
                  </a:lnTo>
                  <a:lnTo>
                    <a:pt x="615" y="665"/>
                  </a:lnTo>
                  <a:lnTo>
                    <a:pt x="598" y="680"/>
                  </a:lnTo>
                  <a:lnTo>
                    <a:pt x="579" y="693"/>
                  </a:lnTo>
                  <a:lnTo>
                    <a:pt x="556" y="704"/>
                  </a:lnTo>
                  <a:lnTo>
                    <a:pt x="533" y="718"/>
                  </a:lnTo>
                  <a:lnTo>
                    <a:pt x="509" y="729"/>
                  </a:lnTo>
                  <a:lnTo>
                    <a:pt x="491" y="740"/>
                  </a:lnTo>
                  <a:lnTo>
                    <a:pt x="467" y="750"/>
                  </a:lnTo>
                  <a:lnTo>
                    <a:pt x="450" y="757"/>
                  </a:lnTo>
                  <a:lnTo>
                    <a:pt x="432" y="765"/>
                  </a:lnTo>
                  <a:lnTo>
                    <a:pt x="397" y="775"/>
                  </a:lnTo>
                  <a:lnTo>
                    <a:pt x="379" y="782"/>
                  </a:lnTo>
                  <a:lnTo>
                    <a:pt x="361" y="786"/>
                  </a:lnTo>
                  <a:lnTo>
                    <a:pt x="332" y="793"/>
                  </a:lnTo>
                  <a:lnTo>
                    <a:pt x="313" y="796"/>
                  </a:lnTo>
                  <a:lnTo>
                    <a:pt x="302" y="799"/>
                  </a:lnTo>
                  <a:lnTo>
                    <a:pt x="284" y="799"/>
                  </a:lnTo>
                  <a:lnTo>
                    <a:pt x="273" y="799"/>
                  </a:lnTo>
                  <a:lnTo>
                    <a:pt x="243" y="799"/>
                  </a:lnTo>
                  <a:lnTo>
                    <a:pt x="213" y="796"/>
                  </a:lnTo>
                  <a:lnTo>
                    <a:pt x="190" y="793"/>
                  </a:lnTo>
                  <a:lnTo>
                    <a:pt x="171" y="786"/>
                  </a:lnTo>
                  <a:lnTo>
                    <a:pt x="154" y="775"/>
                  </a:lnTo>
                  <a:lnTo>
                    <a:pt x="136" y="765"/>
                  </a:lnTo>
                  <a:lnTo>
                    <a:pt x="125" y="750"/>
                  </a:lnTo>
                  <a:lnTo>
                    <a:pt x="112" y="736"/>
                  </a:lnTo>
                  <a:lnTo>
                    <a:pt x="101" y="718"/>
                  </a:lnTo>
                  <a:lnTo>
                    <a:pt x="95" y="708"/>
                  </a:lnTo>
                  <a:lnTo>
                    <a:pt x="89" y="686"/>
                  </a:lnTo>
                  <a:lnTo>
                    <a:pt x="89" y="665"/>
                  </a:lnTo>
                  <a:lnTo>
                    <a:pt x="95" y="655"/>
                  </a:lnTo>
                  <a:lnTo>
                    <a:pt x="95" y="644"/>
                  </a:lnTo>
                  <a:lnTo>
                    <a:pt x="101" y="619"/>
                  </a:lnTo>
                  <a:lnTo>
                    <a:pt x="106" y="605"/>
                  </a:lnTo>
                  <a:lnTo>
                    <a:pt x="119" y="584"/>
                  </a:lnTo>
                  <a:lnTo>
                    <a:pt x="125" y="570"/>
                  </a:lnTo>
                  <a:lnTo>
                    <a:pt x="136" y="559"/>
                  </a:lnTo>
                  <a:lnTo>
                    <a:pt x="142" y="548"/>
                  </a:lnTo>
                  <a:lnTo>
                    <a:pt x="154" y="538"/>
                  </a:lnTo>
                  <a:lnTo>
                    <a:pt x="195" y="495"/>
                  </a:lnTo>
                  <a:lnTo>
                    <a:pt x="224" y="478"/>
                  </a:lnTo>
                  <a:lnTo>
                    <a:pt x="249" y="457"/>
                  </a:lnTo>
                  <a:lnTo>
                    <a:pt x="260" y="449"/>
                  </a:lnTo>
                  <a:lnTo>
                    <a:pt x="273" y="438"/>
                  </a:lnTo>
                  <a:lnTo>
                    <a:pt x="290" y="431"/>
                  </a:lnTo>
                  <a:lnTo>
                    <a:pt x="302" y="421"/>
                  </a:lnTo>
                  <a:lnTo>
                    <a:pt x="319" y="410"/>
                  </a:lnTo>
                  <a:lnTo>
                    <a:pt x="338" y="400"/>
                  </a:lnTo>
                  <a:lnTo>
                    <a:pt x="355" y="389"/>
                  </a:lnTo>
                  <a:lnTo>
                    <a:pt x="379" y="374"/>
                  </a:lnTo>
                  <a:lnTo>
                    <a:pt x="420" y="349"/>
                  </a:lnTo>
                  <a:lnTo>
                    <a:pt x="461" y="325"/>
                  </a:lnTo>
                  <a:lnTo>
                    <a:pt x="497" y="300"/>
                  </a:lnTo>
                  <a:lnTo>
                    <a:pt x="526" y="279"/>
                  </a:lnTo>
                  <a:lnTo>
                    <a:pt x="556" y="258"/>
                  </a:lnTo>
                  <a:lnTo>
                    <a:pt x="586" y="236"/>
                  </a:lnTo>
                  <a:lnTo>
                    <a:pt x="604" y="219"/>
                  </a:lnTo>
                  <a:lnTo>
                    <a:pt x="627" y="202"/>
                  </a:lnTo>
                  <a:lnTo>
                    <a:pt x="621" y="194"/>
                  </a:lnTo>
                  <a:lnTo>
                    <a:pt x="609" y="179"/>
                  </a:lnTo>
                  <a:lnTo>
                    <a:pt x="604" y="166"/>
                  </a:lnTo>
                  <a:lnTo>
                    <a:pt x="592" y="155"/>
                  </a:lnTo>
                  <a:lnTo>
                    <a:pt x="586" y="145"/>
                  </a:lnTo>
                  <a:lnTo>
                    <a:pt x="574" y="138"/>
                  </a:lnTo>
                  <a:lnTo>
                    <a:pt x="562" y="130"/>
                  </a:lnTo>
                  <a:lnTo>
                    <a:pt x="550" y="126"/>
                  </a:lnTo>
                  <a:lnTo>
                    <a:pt x="539" y="123"/>
                  </a:lnTo>
                  <a:lnTo>
                    <a:pt x="520" y="123"/>
                  </a:lnTo>
                  <a:lnTo>
                    <a:pt x="503" y="126"/>
                  </a:lnTo>
                  <a:lnTo>
                    <a:pt x="486" y="126"/>
                  </a:lnTo>
                  <a:lnTo>
                    <a:pt x="461" y="134"/>
                  </a:lnTo>
                  <a:lnTo>
                    <a:pt x="438" y="138"/>
                  </a:lnTo>
                  <a:lnTo>
                    <a:pt x="420" y="149"/>
                  </a:lnTo>
                  <a:lnTo>
                    <a:pt x="391" y="158"/>
                  </a:lnTo>
                  <a:lnTo>
                    <a:pt x="367" y="170"/>
                  </a:lnTo>
                  <a:lnTo>
                    <a:pt x="338" y="183"/>
                  </a:lnTo>
                  <a:lnTo>
                    <a:pt x="313" y="198"/>
                  </a:lnTo>
                  <a:lnTo>
                    <a:pt x="290" y="208"/>
                  </a:lnTo>
                  <a:lnTo>
                    <a:pt x="273" y="223"/>
                  </a:lnTo>
                  <a:lnTo>
                    <a:pt x="249" y="234"/>
                  </a:lnTo>
                  <a:lnTo>
                    <a:pt x="237" y="247"/>
                  </a:lnTo>
                  <a:lnTo>
                    <a:pt x="220" y="258"/>
                  </a:lnTo>
                  <a:lnTo>
                    <a:pt x="207" y="272"/>
                  </a:lnTo>
                  <a:lnTo>
                    <a:pt x="195" y="283"/>
                  </a:lnTo>
                  <a:lnTo>
                    <a:pt x="190" y="297"/>
                  </a:lnTo>
                  <a:lnTo>
                    <a:pt x="178" y="308"/>
                  </a:lnTo>
                  <a:lnTo>
                    <a:pt x="171" y="321"/>
                  </a:lnTo>
                  <a:lnTo>
                    <a:pt x="165" y="336"/>
                  </a:lnTo>
                  <a:lnTo>
                    <a:pt x="165" y="349"/>
                  </a:lnTo>
                  <a:lnTo>
                    <a:pt x="160" y="368"/>
                  </a:lnTo>
                  <a:lnTo>
                    <a:pt x="160" y="385"/>
                  </a:lnTo>
                  <a:lnTo>
                    <a:pt x="160" y="400"/>
                  </a:lnTo>
                  <a:lnTo>
                    <a:pt x="0" y="459"/>
                  </a:lnTo>
                  <a:lnTo>
                    <a:pt x="0" y="425"/>
                  </a:lnTo>
                  <a:lnTo>
                    <a:pt x="6" y="393"/>
                  </a:lnTo>
                  <a:lnTo>
                    <a:pt x="6" y="374"/>
                  </a:lnTo>
                  <a:lnTo>
                    <a:pt x="13" y="361"/>
                  </a:lnTo>
                  <a:lnTo>
                    <a:pt x="17" y="346"/>
                  </a:lnTo>
                  <a:lnTo>
                    <a:pt x="24" y="332"/>
                  </a:lnTo>
                  <a:lnTo>
                    <a:pt x="30" y="319"/>
                  </a:lnTo>
                  <a:lnTo>
                    <a:pt x="42" y="304"/>
                  </a:lnTo>
                  <a:lnTo>
                    <a:pt x="53" y="290"/>
                  </a:lnTo>
                  <a:lnTo>
                    <a:pt x="77" y="258"/>
                  </a:lnTo>
                  <a:lnTo>
                    <a:pt x="95" y="244"/>
                  </a:lnTo>
                  <a:lnTo>
                    <a:pt x="131" y="211"/>
                  </a:lnTo>
                  <a:lnTo>
                    <a:pt x="148" y="198"/>
                  </a:lnTo>
                  <a:lnTo>
                    <a:pt x="171" y="183"/>
                  </a:lnTo>
                  <a:lnTo>
                    <a:pt x="213" y="151"/>
                  </a:lnTo>
                  <a:lnTo>
                    <a:pt x="237" y="141"/>
                  </a:lnTo>
                  <a:lnTo>
                    <a:pt x="260" y="126"/>
                  </a:lnTo>
                  <a:lnTo>
                    <a:pt x="290" y="109"/>
                  </a:lnTo>
                  <a:lnTo>
                    <a:pt x="313" y="94"/>
                  </a:lnTo>
                  <a:lnTo>
                    <a:pt x="343" y="81"/>
                  </a:lnTo>
                  <a:lnTo>
                    <a:pt x="391" y="60"/>
                  </a:lnTo>
                  <a:lnTo>
                    <a:pt x="414" y="49"/>
                  </a:lnTo>
                  <a:lnTo>
                    <a:pt x="438" y="38"/>
                  </a:lnTo>
                  <a:lnTo>
                    <a:pt x="480" y="24"/>
                  </a:lnTo>
                  <a:lnTo>
                    <a:pt x="497" y="17"/>
                  </a:lnTo>
                  <a:lnTo>
                    <a:pt x="520" y="13"/>
                  </a:lnTo>
                  <a:lnTo>
                    <a:pt x="550" y="3"/>
                  </a:lnTo>
                  <a:lnTo>
                    <a:pt x="586" y="0"/>
                  </a:lnTo>
                  <a:lnTo>
                    <a:pt x="598" y="0"/>
                  </a:lnTo>
                  <a:lnTo>
                    <a:pt x="609" y="0"/>
                  </a:lnTo>
                  <a:lnTo>
                    <a:pt x="634" y="3"/>
                  </a:lnTo>
                  <a:lnTo>
                    <a:pt x="657" y="7"/>
                  </a:lnTo>
                  <a:lnTo>
                    <a:pt x="668" y="13"/>
                  </a:lnTo>
                  <a:lnTo>
                    <a:pt x="687" y="24"/>
                  </a:lnTo>
                  <a:lnTo>
                    <a:pt x="698" y="28"/>
                  </a:lnTo>
                  <a:lnTo>
                    <a:pt x="704" y="35"/>
                  </a:lnTo>
                  <a:lnTo>
                    <a:pt x="716" y="41"/>
                  </a:lnTo>
                  <a:lnTo>
                    <a:pt x="716" y="49"/>
                  </a:lnTo>
                  <a:lnTo>
                    <a:pt x="727" y="56"/>
                  </a:lnTo>
                  <a:lnTo>
                    <a:pt x="733" y="64"/>
                  </a:lnTo>
                  <a:lnTo>
                    <a:pt x="740" y="73"/>
                  </a:lnTo>
                  <a:lnTo>
                    <a:pt x="752" y="85"/>
                  </a:lnTo>
                  <a:lnTo>
                    <a:pt x="769" y="113"/>
                  </a:lnTo>
                  <a:lnTo>
                    <a:pt x="846" y="230"/>
                  </a:lnTo>
                  <a:lnTo>
                    <a:pt x="875" y="272"/>
                  </a:lnTo>
                  <a:lnTo>
                    <a:pt x="887" y="287"/>
                  </a:lnTo>
                  <a:lnTo>
                    <a:pt x="900" y="308"/>
                  </a:lnTo>
                  <a:lnTo>
                    <a:pt x="911" y="319"/>
                  </a:lnTo>
                  <a:lnTo>
                    <a:pt x="917" y="329"/>
                  </a:lnTo>
                  <a:lnTo>
                    <a:pt x="923" y="340"/>
                  </a:lnTo>
                  <a:lnTo>
                    <a:pt x="929" y="346"/>
                  </a:lnTo>
                  <a:lnTo>
                    <a:pt x="934" y="353"/>
                  </a:lnTo>
                  <a:lnTo>
                    <a:pt x="940" y="361"/>
                  </a:lnTo>
                  <a:lnTo>
                    <a:pt x="947" y="368"/>
                  </a:lnTo>
                  <a:lnTo>
                    <a:pt x="953" y="378"/>
                  </a:lnTo>
                  <a:lnTo>
                    <a:pt x="959" y="382"/>
                  </a:lnTo>
                  <a:lnTo>
                    <a:pt x="976" y="393"/>
                  </a:lnTo>
                  <a:lnTo>
                    <a:pt x="993" y="402"/>
                  </a:lnTo>
                  <a:lnTo>
                    <a:pt x="1018" y="414"/>
                  </a:lnTo>
                  <a:lnTo>
                    <a:pt x="1042" y="421"/>
                  </a:lnTo>
                  <a:lnTo>
                    <a:pt x="887" y="513"/>
                  </a:lnTo>
                  <a:lnTo>
                    <a:pt x="864" y="506"/>
                  </a:lnTo>
                  <a:lnTo>
                    <a:pt x="858" y="506"/>
                  </a:lnTo>
                  <a:lnTo>
                    <a:pt x="846" y="502"/>
                  </a:lnTo>
                  <a:lnTo>
                    <a:pt x="841" y="499"/>
                  </a:lnTo>
                  <a:lnTo>
                    <a:pt x="834" y="495"/>
                  </a:lnTo>
                  <a:lnTo>
                    <a:pt x="828" y="491"/>
                  </a:lnTo>
                  <a:lnTo>
                    <a:pt x="822" y="487"/>
                  </a:lnTo>
                  <a:lnTo>
                    <a:pt x="816" y="481"/>
                  </a:lnTo>
                  <a:lnTo>
                    <a:pt x="811" y="478"/>
                  </a:lnTo>
                  <a:lnTo>
                    <a:pt x="805" y="474"/>
                  </a:lnTo>
                  <a:close/>
                </a:path>
              </a:pathLst>
            </a:custGeom>
            <a:solidFill>
              <a:srgbClr val="000000"/>
            </a:solidFill>
            <a:ln w="15875">
              <a:solidFill>
                <a:schemeClr val="tx2"/>
              </a:solidFill>
              <a:prstDash val="solid"/>
              <a:round/>
              <a:headEnd/>
              <a:tailEnd/>
            </a:ln>
          </p:spPr>
          <p:txBody>
            <a:bodyPr/>
            <a:lstStyle/>
            <a:p>
              <a:endParaRPr lang="en-GB"/>
            </a:p>
          </p:txBody>
        </p:sp>
        <p:sp>
          <p:nvSpPr>
            <p:cNvPr id="3129" name="Freeform 57">
              <a:extLst>
                <a:ext uri="{FF2B5EF4-FFF2-40B4-BE49-F238E27FC236}">
                  <a16:creationId xmlns:a16="http://schemas.microsoft.com/office/drawing/2014/main" id="{1585007D-4F65-4369-8A2D-880820689460}"/>
                </a:ext>
              </a:extLst>
            </p:cNvPr>
            <p:cNvSpPr>
              <a:spLocks/>
            </p:cNvSpPr>
            <p:nvPr/>
          </p:nvSpPr>
          <p:spPr bwMode="auto">
            <a:xfrm>
              <a:off x="3315" y="3281"/>
              <a:ext cx="117" cy="103"/>
            </a:xfrm>
            <a:custGeom>
              <a:avLst/>
              <a:gdLst>
                <a:gd name="T0" fmla="*/ 104 w 468"/>
                <a:gd name="T1" fmla="*/ 0 h 414"/>
                <a:gd name="T2" fmla="*/ 99 w 468"/>
                <a:gd name="T3" fmla="*/ 4 h 414"/>
                <a:gd name="T4" fmla="*/ 93 w 468"/>
                <a:gd name="T5" fmla="*/ 9 h 414"/>
                <a:gd name="T6" fmla="*/ 88 w 468"/>
                <a:gd name="T7" fmla="*/ 14 h 414"/>
                <a:gd name="T8" fmla="*/ 81 w 468"/>
                <a:gd name="T9" fmla="*/ 19 h 414"/>
                <a:gd name="T10" fmla="*/ 73 w 468"/>
                <a:gd name="T11" fmla="*/ 25 h 414"/>
                <a:gd name="T12" fmla="*/ 65 w 468"/>
                <a:gd name="T13" fmla="*/ 30 h 414"/>
                <a:gd name="T14" fmla="*/ 57 w 468"/>
                <a:gd name="T15" fmla="*/ 36 h 414"/>
                <a:gd name="T16" fmla="*/ 46 w 468"/>
                <a:gd name="T17" fmla="*/ 42 h 414"/>
                <a:gd name="T18" fmla="*/ 40 w 468"/>
                <a:gd name="T19" fmla="*/ 46 h 414"/>
                <a:gd name="T20" fmla="*/ 36 w 468"/>
                <a:gd name="T21" fmla="*/ 49 h 414"/>
                <a:gd name="T22" fmla="*/ 31 w 468"/>
                <a:gd name="T23" fmla="*/ 52 h 414"/>
                <a:gd name="T24" fmla="*/ 27 w 468"/>
                <a:gd name="T25" fmla="*/ 55 h 414"/>
                <a:gd name="T26" fmla="*/ 22 w 468"/>
                <a:gd name="T27" fmla="*/ 57 h 414"/>
                <a:gd name="T28" fmla="*/ 20 w 468"/>
                <a:gd name="T29" fmla="*/ 60 h 414"/>
                <a:gd name="T30" fmla="*/ 16 w 468"/>
                <a:gd name="T31" fmla="*/ 62 h 414"/>
                <a:gd name="T32" fmla="*/ 14 w 468"/>
                <a:gd name="T33" fmla="*/ 64 h 414"/>
                <a:gd name="T34" fmla="*/ 11 w 468"/>
                <a:gd name="T35" fmla="*/ 68 h 414"/>
                <a:gd name="T36" fmla="*/ 6 w 468"/>
                <a:gd name="T37" fmla="*/ 71 h 414"/>
                <a:gd name="T38" fmla="*/ 3 w 468"/>
                <a:gd name="T39" fmla="*/ 75 h 414"/>
                <a:gd name="T40" fmla="*/ 2 w 468"/>
                <a:gd name="T41" fmla="*/ 78 h 414"/>
                <a:gd name="T42" fmla="*/ 2 w 468"/>
                <a:gd name="T43" fmla="*/ 79 h 414"/>
                <a:gd name="T44" fmla="*/ 0 w 468"/>
                <a:gd name="T45" fmla="*/ 83 h 414"/>
                <a:gd name="T46" fmla="*/ 0 w 468"/>
                <a:gd name="T47" fmla="*/ 86 h 414"/>
                <a:gd name="T48" fmla="*/ 0 w 468"/>
                <a:gd name="T49" fmla="*/ 90 h 414"/>
                <a:gd name="T50" fmla="*/ 2 w 468"/>
                <a:gd name="T51" fmla="*/ 93 h 414"/>
                <a:gd name="T52" fmla="*/ 3 w 468"/>
                <a:gd name="T53" fmla="*/ 95 h 414"/>
                <a:gd name="T54" fmla="*/ 5 w 468"/>
                <a:gd name="T55" fmla="*/ 97 h 414"/>
                <a:gd name="T56" fmla="*/ 8 w 468"/>
                <a:gd name="T57" fmla="*/ 99 h 414"/>
                <a:gd name="T58" fmla="*/ 9 w 468"/>
                <a:gd name="T59" fmla="*/ 101 h 414"/>
                <a:gd name="T60" fmla="*/ 12 w 468"/>
                <a:gd name="T61" fmla="*/ 102 h 414"/>
                <a:gd name="T62" fmla="*/ 15 w 468"/>
                <a:gd name="T63" fmla="*/ 102 h 414"/>
                <a:gd name="T64" fmla="*/ 18 w 468"/>
                <a:gd name="T65" fmla="*/ 103 h 414"/>
                <a:gd name="T66" fmla="*/ 22 w 468"/>
                <a:gd name="T67" fmla="*/ 103 h 414"/>
                <a:gd name="T68" fmla="*/ 27 w 468"/>
                <a:gd name="T69" fmla="*/ 103 h 414"/>
                <a:gd name="T70" fmla="*/ 31 w 468"/>
                <a:gd name="T71" fmla="*/ 103 h 414"/>
                <a:gd name="T72" fmla="*/ 36 w 468"/>
                <a:gd name="T73" fmla="*/ 102 h 414"/>
                <a:gd name="T74" fmla="*/ 40 w 468"/>
                <a:gd name="T75" fmla="*/ 101 h 414"/>
                <a:gd name="T76" fmla="*/ 45 w 468"/>
                <a:gd name="T77" fmla="*/ 99 h 414"/>
                <a:gd name="T78" fmla="*/ 51 w 468"/>
                <a:gd name="T79" fmla="*/ 97 h 414"/>
                <a:gd name="T80" fmla="*/ 57 w 468"/>
                <a:gd name="T81" fmla="*/ 94 h 414"/>
                <a:gd name="T82" fmla="*/ 62 w 468"/>
                <a:gd name="T83" fmla="*/ 92 h 414"/>
                <a:gd name="T84" fmla="*/ 68 w 468"/>
                <a:gd name="T85" fmla="*/ 89 h 414"/>
                <a:gd name="T86" fmla="*/ 74 w 468"/>
                <a:gd name="T87" fmla="*/ 86 h 414"/>
                <a:gd name="T88" fmla="*/ 79 w 468"/>
                <a:gd name="T89" fmla="*/ 83 h 414"/>
                <a:gd name="T90" fmla="*/ 83 w 468"/>
                <a:gd name="T91" fmla="*/ 79 h 414"/>
                <a:gd name="T92" fmla="*/ 89 w 468"/>
                <a:gd name="T93" fmla="*/ 76 h 414"/>
                <a:gd name="T94" fmla="*/ 93 w 468"/>
                <a:gd name="T95" fmla="*/ 72 h 414"/>
                <a:gd name="T96" fmla="*/ 101 w 468"/>
                <a:gd name="T97" fmla="*/ 65 h 414"/>
                <a:gd name="T98" fmla="*/ 104 w 468"/>
                <a:gd name="T99" fmla="*/ 61 h 414"/>
                <a:gd name="T100" fmla="*/ 107 w 468"/>
                <a:gd name="T101" fmla="*/ 57 h 414"/>
                <a:gd name="T102" fmla="*/ 111 w 468"/>
                <a:gd name="T103" fmla="*/ 49 h 414"/>
                <a:gd name="T104" fmla="*/ 114 w 468"/>
                <a:gd name="T105" fmla="*/ 46 h 414"/>
                <a:gd name="T106" fmla="*/ 116 w 468"/>
                <a:gd name="T107" fmla="*/ 39 h 414"/>
                <a:gd name="T108" fmla="*/ 117 w 468"/>
                <a:gd name="T109" fmla="*/ 34 h 414"/>
                <a:gd name="T110" fmla="*/ 117 w 468"/>
                <a:gd name="T111" fmla="*/ 29 h 414"/>
                <a:gd name="T112" fmla="*/ 117 w 468"/>
                <a:gd name="T113" fmla="*/ 24 h 414"/>
                <a:gd name="T114" fmla="*/ 116 w 468"/>
                <a:gd name="T115" fmla="*/ 20 h 414"/>
                <a:gd name="T116" fmla="*/ 114 w 468"/>
                <a:gd name="T117" fmla="*/ 16 h 414"/>
                <a:gd name="T118" fmla="*/ 108 w 468"/>
                <a:gd name="T119" fmla="*/ 8 h 414"/>
                <a:gd name="T120" fmla="*/ 104 w 468"/>
                <a:gd name="T121" fmla="*/ 0 h 414"/>
                <a:gd name="T122" fmla="*/ 104 w 468"/>
                <a:gd name="T123" fmla="*/ 0 h 41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8" h="414">
                  <a:moveTo>
                    <a:pt x="414" y="0"/>
                  </a:moveTo>
                  <a:lnTo>
                    <a:pt x="397" y="18"/>
                  </a:lnTo>
                  <a:lnTo>
                    <a:pt x="373" y="36"/>
                  </a:lnTo>
                  <a:lnTo>
                    <a:pt x="350" y="57"/>
                  </a:lnTo>
                  <a:lnTo>
                    <a:pt x="325" y="77"/>
                  </a:lnTo>
                  <a:lnTo>
                    <a:pt x="291" y="100"/>
                  </a:lnTo>
                  <a:lnTo>
                    <a:pt x="261" y="121"/>
                  </a:lnTo>
                  <a:lnTo>
                    <a:pt x="226" y="145"/>
                  </a:lnTo>
                  <a:lnTo>
                    <a:pt x="184" y="170"/>
                  </a:lnTo>
                  <a:lnTo>
                    <a:pt x="160" y="185"/>
                  </a:lnTo>
                  <a:lnTo>
                    <a:pt x="143" y="198"/>
                  </a:lnTo>
                  <a:lnTo>
                    <a:pt x="125" y="209"/>
                  </a:lnTo>
                  <a:lnTo>
                    <a:pt x="107" y="223"/>
                  </a:lnTo>
                  <a:lnTo>
                    <a:pt x="89" y="230"/>
                  </a:lnTo>
                  <a:lnTo>
                    <a:pt x="78" y="241"/>
                  </a:lnTo>
                  <a:lnTo>
                    <a:pt x="65" y="251"/>
                  </a:lnTo>
                  <a:lnTo>
                    <a:pt x="54" y="259"/>
                  </a:lnTo>
                  <a:lnTo>
                    <a:pt x="42" y="272"/>
                  </a:lnTo>
                  <a:lnTo>
                    <a:pt x="25" y="287"/>
                  </a:lnTo>
                  <a:lnTo>
                    <a:pt x="12" y="301"/>
                  </a:lnTo>
                  <a:lnTo>
                    <a:pt x="6" y="312"/>
                  </a:lnTo>
                  <a:lnTo>
                    <a:pt x="6" y="319"/>
                  </a:lnTo>
                  <a:lnTo>
                    <a:pt x="0" y="333"/>
                  </a:lnTo>
                  <a:lnTo>
                    <a:pt x="0" y="347"/>
                  </a:lnTo>
                  <a:lnTo>
                    <a:pt x="0" y="361"/>
                  </a:lnTo>
                  <a:lnTo>
                    <a:pt x="6" y="372"/>
                  </a:lnTo>
                  <a:lnTo>
                    <a:pt x="12" y="383"/>
                  </a:lnTo>
                  <a:lnTo>
                    <a:pt x="19" y="389"/>
                  </a:lnTo>
                  <a:lnTo>
                    <a:pt x="30" y="397"/>
                  </a:lnTo>
                  <a:lnTo>
                    <a:pt x="36" y="404"/>
                  </a:lnTo>
                  <a:lnTo>
                    <a:pt x="48" y="408"/>
                  </a:lnTo>
                  <a:lnTo>
                    <a:pt x="59" y="411"/>
                  </a:lnTo>
                  <a:lnTo>
                    <a:pt x="72" y="414"/>
                  </a:lnTo>
                  <a:lnTo>
                    <a:pt x="89" y="414"/>
                  </a:lnTo>
                  <a:lnTo>
                    <a:pt x="107" y="414"/>
                  </a:lnTo>
                  <a:lnTo>
                    <a:pt x="125" y="414"/>
                  </a:lnTo>
                  <a:lnTo>
                    <a:pt x="143" y="411"/>
                  </a:lnTo>
                  <a:lnTo>
                    <a:pt x="160" y="404"/>
                  </a:lnTo>
                  <a:lnTo>
                    <a:pt x="178" y="397"/>
                  </a:lnTo>
                  <a:lnTo>
                    <a:pt x="202" y="389"/>
                  </a:lnTo>
                  <a:lnTo>
                    <a:pt x="226" y="379"/>
                  </a:lnTo>
                  <a:lnTo>
                    <a:pt x="249" y="368"/>
                  </a:lnTo>
                  <a:lnTo>
                    <a:pt x="272" y="357"/>
                  </a:lnTo>
                  <a:lnTo>
                    <a:pt x="296" y="347"/>
                  </a:lnTo>
                  <a:lnTo>
                    <a:pt x="314" y="333"/>
                  </a:lnTo>
                  <a:lnTo>
                    <a:pt x="332" y="319"/>
                  </a:lnTo>
                  <a:lnTo>
                    <a:pt x="355" y="304"/>
                  </a:lnTo>
                  <a:lnTo>
                    <a:pt x="373" y="291"/>
                  </a:lnTo>
                  <a:lnTo>
                    <a:pt x="403" y="262"/>
                  </a:lnTo>
                  <a:lnTo>
                    <a:pt x="414" y="244"/>
                  </a:lnTo>
                  <a:lnTo>
                    <a:pt x="426" y="230"/>
                  </a:lnTo>
                  <a:lnTo>
                    <a:pt x="444" y="198"/>
                  </a:lnTo>
                  <a:lnTo>
                    <a:pt x="456" y="185"/>
                  </a:lnTo>
                  <a:lnTo>
                    <a:pt x="462" y="156"/>
                  </a:lnTo>
                  <a:lnTo>
                    <a:pt x="468" y="138"/>
                  </a:lnTo>
                  <a:lnTo>
                    <a:pt x="468" y="117"/>
                  </a:lnTo>
                  <a:lnTo>
                    <a:pt x="468" y="96"/>
                  </a:lnTo>
                  <a:lnTo>
                    <a:pt x="462" y="81"/>
                  </a:lnTo>
                  <a:lnTo>
                    <a:pt x="456" y="64"/>
                  </a:lnTo>
                  <a:lnTo>
                    <a:pt x="433" y="32"/>
                  </a:lnTo>
                  <a:lnTo>
                    <a:pt x="414" y="0"/>
                  </a:lnTo>
                  <a:close/>
                </a:path>
              </a:pathLst>
            </a:custGeom>
            <a:solidFill>
              <a:srgbClr val="FFFFFF"/>
            </a:solidFill>
            <a:ln w="15875">
              <a:solidFill>
                <a:schemeClr val="tx2"/>
              </a:solidFill>
              <a:prstDash val="solid"/>
              <a:round/>
              <a:headEnd/>
              <a:tailEnd/>
            </a:ln>
          </p:spPr>
          <p:txBody>
            <a:bodyPr/>
            <a:lstStyle/>
            <a:p>
              <a:endParaRPr lang="en-GB"/>
            </a:p>
          </p:txBody>
        </p:sp>
        <p:sp>
          <p:nvSpPr>
            <p:cNvPr id="3130" name="Freeform 58">
              <a:extLst>
                <a:ext uri="{FF2B5EF4-FFF2-40B4-BE49-F238E27FC236}">
                  <a16:creationId xmlns:a16="http://schemas.microsoft.com/office/drawing/2014/main" id="{ED57C870-82C3-4257-BDDA-BB765D4727A5}"/>
                </a:ext>
              </a:extLst>
            </p:cNvPr>
            <p:cNvSpPr>
              <a:spLocks/>
            </p:cNvSpPr>
            <p:nvPr/>
          </p:nvSpPr>
          <p:spPr bwMode="auto">
            <a:xfrm>
              <a:off x="3464" y="3089"/>
              <a:ext cx="130" cy="199"/>
            </a:xfrm>
            <a:custGeom>
              <a:avLst/>
              <a:gdLst>
                <a:gd name="T0" fmla="*/ 93 w 520"/>
                <a:gd name="T1" fmla="*/ 199 h 793"/>
                <a:gd name="T2" fmla="*/ 62 w 520"/>
                <a:gd name="T3" fmla="*/ 156 h 793"/>
                <a:gd name="T4" fmla="*/ 31 w 520"/>
                <a:gd name="T5" fmla="*/ 114 h 793"/>
                <a:gd name="T6" fmla="*/ 0 w 520"/>
                <a:gd name="T7" fmla="*/ 71 h 793"/>
                <a:gd name="T8" fmla="*/ 30 w 520"/>
                <a:gd name="T9" fmla="*/ 51 h 793"/>
                <a:gd name="T10" fmla="*/ 43 w 520"/>
                <a:gd name="T11" fmla="*/ 68 h 793"/>
                <a:gd name="T12" fmla="*/ 43 w 520"/>
                <a:gd name="T13" fmla="*/ 63 h 793"/>
                <a:gd name="T14" fmla="*/ 44 w 520"/>
                <a:gd name="T15" fmla="*/ 59 h 793"/>
                <a:gd name="T16" fmla="*/ 44 w 520"/>
                <a:gd name="T17" fmla="*/ 54 h 793"/>
                <a:gd name="T18" fmla="*/ 46 w 520"/>
                <a:gd name="T19" fmla="*/ 51 h 793"/>
                <a:gd name="T20" fmla="*/ 46 w 520"/>
                <a:gd name="T21" fmla="*/ 47 h 793"/>
                <a:gd name="T22" fmla="*/ 48 w 520"/>
                <a:gd name="T23" fmla="*/ 43 h 793"/>
                <a:gd name="T24" fmla="*/ 49 w 520"/>
                <a:gd name="T25" fmla="*/ 40 h 793"/>
                <a:gd name="T26" fmla="*/ 53 w 520"/>
                <a:gd name="T27" fmla="*/ 32 h 793"/>
                <a:gd name="T28" fmla="*/ 58 w 520"/>
                <a:gd name="T29" fmla="*/ 27 h 793"/>
                <a:gd name="T30" fmla="*/ 59 w 520"/>
                <a:gd name="T31" fmla="*/ 26 h 793"/>
                <a:gd name="T32" fmla="*/ 62 w 520"/>
                <a:gd name="T33" fmla="*/ 23 h 793"/>
                <a:gd name="T34" fmla="*/ 64 w 520"/>
                <a:gd name="T35" fmla="*/ 21 h 793"/>
                <a:gd name="T36" fmla="*/ 67 w 520"/>
                <a:gd name="T37" fmla="*/ 19 h 793"/>
                <a:gd name="T38" fmla="*/ 71 w 520"/>
                <a:gd name="T39" fmla="*/ 16 h 793"/>
                <a:gd name="T40" fmla="*/ 74 w 520"/>
                <a:gd name="T41" fmla="*/ 13 h 793"/>
                <a:gd name="T42" fmla="*/ 83 w 520"/>
                <a:gd name="T43" fmla="*/ 8 h 793"/>
                <a:gd name="T44" fmla="*/ 87 w 520"/>
                <a:gd name="T45" fmla="*/ 6 h 793"/>
                <a:gd name="T46" fmla="*/ 93 w 520"/>
                <a:gd name="T47" fmla="*/ 4 h 793"/>
                <a:gd name="T48" fmla="*/ 98 w 520"/>
                <a:gd name="T49" fmla="*/ 2 h 793"/>
                <a:gd name="T50" fmla="*/ 102 w 520"/>
                <a:gd name="T51" fmla="*/ 0 h 793"/>
                <a:gd name="T52" fmla="*/ 108 w 520"/>
                <a:gd name="T53" fmla="*/ 27 h 793"/>
                <a:gd name="T54" fmla="*/ 105 w 520"/>
                <a:gd name="T55" fmla="*/ 27 h 793"/>
                <a:gd name="T56" fmla="*/ 100 w 520"/>
                <a:gd name="T57" fmla="*/ 29 h 793"/>
                <a:gd name="T58" fmla="*/ 98 w 520"/>
                <a:gd name="T59" fmla="*/ 30 h 793"/>
                <a:gd name="T60" fmla="*/ 95 w 520"/>
                <a:gd name="T61" fmla="*/ 32 h 793"/>
                <a:gd name="T62" fmla="*/ 90 w 520"/>
                <a:gd name="T63" fmla="*/ 34 h 793"/>
                <a:gd name="T64" fmla="*/ 87 w 520"/>
                <a:gd name="T65" fmla="*/ 35 h 793"/>
                <a:gd name="T66" fmla="*/ 84 w 520"/>
                <a:gd name="T67" fmla="*/ 37 h 793"/>
                <a:gd name="T68" fmla="*/ 81 w 520"/>
                <a:gd name="T69" fmla="*/ 39 h 793"/>
                <a:gd name="T70" fmla="*/ 79 w 520"/>
                <a:gd name="T71" fmla="*/ 41 h 793"/>
                <a:gd name="T72" fmla="*/ 76 w 520"/>
                <a:gd name="T73" fmla="*/ 45 h 793"/>
                <a:gd name="T74" fmla="*/ 72 w 520"/>
                <a:gd name="T75" fmla="*/ 48 h 793"/>
                <a:gd name="T76" fmla="*/ 71 w 520"/>
                <a:gd name="T77" fmla="*/ 50 h 793"/>
                <a:gd name="T78" fmla="*/ 70 w 520"/>
                <a:gd name="T79" fmla="*/ 52 h 793"/>
                <a:gd name="T80" fmla="*/ 68 w 520"/>
                <a:gd name="T81" fmla="*/ 55 h 793"/>
                <a:gd name="T82" fmla="*/ 65 w 520"/>
                <a:gd name="T83" fmla="*/ 59 h 793"/>
                <a:gd name="T84" fmla="*/ 65 w 520"/>
                <a:gd name="T85" fmla="*/ 62 h 793"/>
                <a:gd name="T86" fmla="*/ 64 w 520"/>
                <a:gd name="T87" fmla="*/ 68 h 793"/>
                <a:gd name="T88" fmla="*/ 64 w 520"/>
                <a:gd name="T89" fmla="*/ 73 h 793"/>
                <a:gd name="T90" fmla="*/ 64 w 520"/>
                <a:gd name="T91" fmla="*/ 77 h 793"/>
                <a:gd name="T92" fmla="*/ 65 w 520"/>
                <a:gd name="T93" fmla="*/ 82 h 793"/>
                <a:gd name="T94" fmla="*/ 67 w 520"/>
                <a:gd name="T95" fmla="*/ 85 h 793"/>
                <a:gd name="T96" fmla="*/ 68 w 520"/>
                <a:gd name="T97" fmla="*/ 89 h 793"/>
                <a:gd name="T98" fmla="*/ 70 w 520"/>
                <a:gd name="T99" fmla="*/ 92 h 793"/>
                <a:gd name="T100" fmla="*/ 71 w 520"/>
                <a:gd name="T101" fmla="*/ 96 h 793"/>
                <a:gd name="T102" fmla="*/ 74 w 520"/>
                <a:gd name="T103" fmla="*/ 99 h 793"/>
                <a:gd name="T104" fmla="*/ 76 w 520"/>
                <a:gd name="T105" fmla="*/ 103 h 793"/>
                <a:gd name="T106" fmla="*/ 79 w 520"/>
                <a:gd name="T107" fmla="*/ 107 h 793"/>
                <a:gd name="T108" fmla="*/ 105 w 520"/>
                <a:gd name="T109" fmla="*/ 140 h 793"/>
                <a:gd name="T110" fmla="*/ 130 w 520"/>
                <a:gd name="T111" fmla="*/ 173 h 793"/>
                <a:gd name="T112" fmla="*/ 93 w 520"/>
                <a:gd name="T113" fmla="*/ 199 h 793"/>
                <a:gd name="T114" fmla="*/ 93 w 520"/>
                <a:gd name="T115" fmla="*/ 199 h 79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20" h="793">
                  <a:moveTo>
                    <a:pt x="373" y="793"/>
                  </a:moveTo>
                  <a:lnTo>
                    <a:pt x="249" y="623"/>
                  </a:lnTo>
                  <a:lnTo>
                    <a:pt x="124" y="453"/>
                  </a:lnTo>
                  <a:lnTo>
                    <a:pt x="0" y="283"/>
                  </a:lnTo>
                  <a:lnTo>
                    <a:pt x="118" y="202"/>
                  </a:lnTo>
                  <a:lnTo>
                    <a:pt x="171" y="270"/>
                  </a:lnTo>
                  <a:lnTo>
                    <a:pt x="171" y="251"/>
                  </a:lnTo>
                  <a:lnTo>
                    <a:pt x="177" y="234"/>
                  </a:lnTo>
                  <a:lnTo>
                    <a:pt x="177" y="217"/>
                  </a:lnTo>
                  <a:lnTo>
                    <a:pt x="183" y="202"/>
                  </a:lnTo>
                  <a:lnTo>
                    <a:pt x="183" y="188"/>
                  </a:lnTo>
                  <a:lnTo>
                    <a:pt x="190" y="173"/>
                  </a:lnTo>
                  <a:lnTo>
                    <a:pt x="196" y="160"/>
                  </a:lnTo>
                  <a:lnTo>
                    <a:pt x="213" y="128"/>
                  </a:lnTo>
                  <a:lnTo>
                    <a:pt x="230" y="109"/>
                  </a:lnTo>
                  <a:lnTo>
                    <a:pt x="236" y="103"/>
                  </a:lnTo>
                  <a:lnTo>
                    <a:pt x="249" y="92"/>
                  </a:lnTo>
                  <a:lnTo>
                    <a:pt x="255" y="85"/>
                  </a:lnTo>
                  <a:lnTo>
                    <a:pt x="266" y="75"/>
                  </a:lnTo>
                  <a:lnTo>
                    <a:pt x="284" y="64"/>
                  </a:lnTo>
                  <a:lnTo>
                    <a:pt x="295" y="53"/>
                  </a:lnTo>
                  <a:lnTo>
                    <a:pt x="331" y="32"/>
                  </a:lnTo>
                  <a:lnTo>
                    <a:pt x="348" y="24"/>
                  </a:lnTo>
                  <a:lnTo>
                    <a:pt x="373" y="14"/>
                  </a:lnTo>
                  <a:lnTo>
                    <a:pt x="390" y="7"/>
                  </a:lnTo>
                  <a:lnTo>
                    <a:pt x="408" y="0"/>
                  </a:lnTo>
                  <a:lnTo>
                    <a:pt x="431" y="107"/>
                  </a:lnTo>
                  <a:lnTo>
                    <a:pt x="420" y="109"/>
                  </a:lnTo>
                  <a:lnTo>
                    <a:pt x="401" y="117"/>
                  </a:lnTo>
                  <a:lnTo>
                    <a:pt x="390" y="120"/>
                  </a:lnTo>
                  <a:lnTo>
                    <a:pt x="378" y="128"/>
                  </a:lnTo>
                  <a:lnTo>
                    <a:pt x="361" y="135"/>
                  </a:lnTo>
                  <a:lnTo>
                    <a:pt x="348" y="141"/>
                  </a:lnTo>
                  <a:lnTo>
                    <a:pt x="337" y="149"/>
                  </a:lnTo>
                  <a:lnTo>
                    <a:pt x="325" y="156"/>
                  </a:lnTo>
                  <a:lnTo>
                    <a:pt x="314" y="164"/>
                  </a:lnTo>
                  <a:lnTo>
                    <a:pt x="302" y="181"/>
                  </a:lnTo>
                  <a:lnTo>
                    <a:pt x="289" y="192"/>
                  </a:lnTo>
                  <a:lnTo>
                    <a:pt x="284" y="198"/>
                  </a:lnTo>
                  <a:lnTo>
                    <a:pt x="278" y="209"/>
                  </a:lnTo>
                  <a:lnTo>
                    <a:pt x="272" y="220"/>
                  </a:lnTo>
                  <a:lnTo>
                    <a:pt x="260" y="237"/>
                  </a:lnTo>
                  <a:lnTo>
                    <a:pt x="260" y="249"/>
                  </a:lnTo>
                  <a:lnTo>
                    <a:pt x="255" y="270"/>
                  </a:lnTo>
                  <a:lnTo>
                    <a:pt x="255" y="290"/>
                  </a:lnTo>
                  <a:lnTo>
                    <a:pt x="255" y="308"/>
                  </a:lnTo>
                  <a:lnTo>
                    <a:pt x="260" y="326"/>
                  </a:lnTo>
                  <a:lnTo>
                    <a:pt x="266" y="340"/>
                  </a:lnTo>
                  <a:lnTo>
                    <a:pt x="272" y="355"/>
                  </a:lnTo>
                  <a:lnTo>
                    <a:pt x="278" y="368"/>
                  </a:lnTo>
                  <a:lnTo>
                    <a:pt x="284" y="383"/>
                  </a:lnTo>
                  <a:lnTo>
                    <a:pt x="295" y="396"/>
                  </a:lnTo>
                  <a:lnTo>
                    <a:pt x="302" y="411"/>
                  </a:lnTo>
                  <a:lnTo>
                    <a:pt x="314" y="425"/>
                  </a:lnTo>
                  <a:lnTo>
                    <a:pt x="420" y="557"/>
                  </a:lnTo>
                  <a:lnTo>
                    <a:pt x="520" y="691"/>
                  </a:lnTo>
                  <a:lnTo>
                    <a:pt x="373" y="793"/>
                  </a:lnTo>
                  <a:close/>
                </a:path>
              </a:pathLst>
            </a:custGeom>
            <a:solidFill>
              <a:srgbClr val="000000"/>
            </a:solidFill>
            <a:ln w="15875">
              <a:solidFill>
                <a:schemeClr val="tx2"/>
              </a:solidFill>
              <a:prstDash val="solid"/>
              <a:round/>
              <a:headEnd/>
              <a:tailEnd/>
            </a:ln>
          </p:spPr>
          <p:txBody>
            <a:bodyPr/>
            <a:lstStyle/>
            <a:p>
              <a:endParaRPr lang="en-GB"/>
            </a:p>
          </p:txBody>
        </p:sp>
        <p:sp>
          <p:nvSpPr>
            <p:cNvPr id="3131" name="Freeform 59">
              <a:extLst>
                <a:ext uri="{FF2B5EF4-FFF2-40B4-BE49-F238E27FC236}">
                  <a16:creationId xmlns:a16="http://schemas.microsoft.com/office/drawing/2014/main" id="{2842C8AC-E1DC-455C-B05B-F7A1A21BB395}"/>
                </a:ext>
              </a:extLst>
            </p:cNvPr>
            <p:cNvSpPr>
              <a:spLocks/>
            </p:cNvSpPr>
            <p:nvPr/>
          </p:nvSpPr>
          <p:spPr bwMode="auto">
            <a:xfrm>
              <a:off x="3562" y="2999"/>
              <a:ext cx="207" cy="168"/>
            </a:xfrm>
            <a:custGeom>
              <a:avLst/>
              <a:gdLst>
                <a:gd name="T0" fmla="*/ 207 w 828"/>
                <a:gd name="T1" fmla="*/ 118 h 672"/>
                <a:gd name="T2" fmla="*/ 195 w 828"/>
                <a:gd name="T3" fmla="*/ 131 h 672"/>
                <a:gd name="T4" fmla="*/ 184 w 828"/>
                <a:gd name="T5" fmla="*/ 143 h 672"/>
                <a:gd name="T6" fmla="*/ 176 w 828"/>
                <a:gd name="T7" fmla="*/ 150 h 672"/>
                <a:gd name="T8" fmla="*/ 167 w 828"/>
                <a:gd name="T9" fmla="*/ 157 h 672"/>
                <a:gd name="T10" fmla="*/ 160 w 828"/>
                <a:gd name="T11" fmla="*/ 161 h 672"/>
                <a:gd name="T12" fmla="*/ 152 w 828"/>
                <a:gd name="T13" fmla="*/ 165 h 672"/>
                <a:gd name="T14" fmla="*/ 143 w 828"/>
                <a:gd name="T15" fmla="*/ 168 h 672"/>
                <a:gd name="T16" fmla="*/ 138 w 828"/>
                <a:gd name="T17" fmla="*/ 168 h 672"/>
                <a:gd name="T18" fmla="*/ 130 w 828"/>
                <a:gd name="T19" fmla="*/ 168 h 672"/>
                <a:gd name="T20" fmla="*/ 126 w 828"/>
                <a:gd name="T21" fmla="*/ 167 h 672"/>
                <a:gd name="T22" fmla="*/ 120 w 828"/>
                <a:gd name="T23" fmla="*/ 162 h 672"/>
                <a:gd name="T24" fmla="*/ 113 w 828"/>
                <a:gd name="T25" fmla="*/ 156 h 672"/>
                <a:gd name="T26" fmla="*/ 104 w 828"/>
                <a:gd name="T27" fmla="*/ 148 h 672"/>
                <a:gd name="T28" fmla="*/ 41 w 828"/>
                <a:gd name="T29" fmla="*/ 81 h 672"/>
                <a:gd name="T30" fmla="*/ 5 w 828"/>
                <a:gd name="T31" fmla="*/ 84 h 672"/>
                <a:gd name="T32" fmla="*/ 0 w 828"/>
                <a:gd name="T33" fmla="*/ 37 h 672"/>
                <a:gd name="T34" fmla="*/ 56 w 828"/>
                <a:gd name="T35" fmla="*/ 40 h 672"/>
                <a:gd name="T36" fmla="*/ 102 w 828"/>
                <a:gd name="T37" fmla="*/ 25 h 672"/>
                <a:gd name="T38" fmla="*/ 105 w 828"/>
                <a:gd name="T39" fmla="*/ 88 h 672"/>
                <a:gd name="T40" fmla="*/ 139 w 828"/>
                <a:gd name="T41" fmla="*/ 122 h 672"/>
                <a:gd name="T42" fmla="*/ 143 w 828"/>
                <a:gd name="T43" fmla="*/ 126 h 672"/>
                <a:gd name="T44" fmla="*/ 147 w 828"/>
                <a:gd name="T45" fmla="*/ 128 h 672"/>
                <a:gd name="T46" fmla="*/ 150 w 828"/>
                <a:gd name="T47" fmla="*/ 129 h 672"/>
                <a:gd name="T48" fmla="*/ 152 w 828"/>
                <a:gd name="T49" fmla="*/ 130 h 672"/>
                <a:gd name="T50" fmla="*/ 157 w 828"/>
                <a:gd name="T51" fmla="*/ 129 h 672"/>
                <a:gd name="T52" fmla="*/ 163 w 828"/>
                <a:gd name="T53" fmla="*/ 127 h 672"/>
                <a:gd name="T54" fmla="*/ 169 w 828"/>
                <a:gd name="T55" fmla="*/ 122 h 672"/>
                <a:gd name="T56" fmla="*/ 175 w 828"/>
                <a:gd name="T57" fmla="*/ 116 h 672"/>
                <a:gd name="T58" fmla="*/ 182 w 828"/>
                <a:gd name="T59" fmla="*/ 109 h 672"/>
                <a:gd name="T60" fmla="*/ 185 w 828"/>
                <a:gd name="T61" fmla="*/ 105 h 672"/>
                <a:gd name="T62" fmla="*/ 187 w 828"/>
                <a:gd name="T63" fmla="*/ 104 h 6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28" h="672">
                  <a:moveTo>
                    <a:pt x="746" y="417"/>
                  </a:moveTo>
                  <a:lnTo>
                    <a:pt x="828" y="470"/>
                  </a:lnTo>
                  <a:lnTo>
                    <a:pt x="805" y="499"/>
                  </a:lnTo>
                  <a:lnTo>
                    <a:pt x="780" y="525"/>
                  </a:lnTo>
                  <a:lnTo>
                    <a:pt x="757" y="549"/>
                  </a:lnTo>
                  <a:lnTo>
                    <a:pt x="734" y="570"/>
                  </a:lnTo>
                  <a:lnTo>
                    <a:pt x="716" y="584"/>
                  </a:lnTo>
                  <a:lnTo>
                    <a:pt x="704" y="598"/>
                  </a:lnTo>
                  <a:lnTo>
                    <a:pt x="687" y="616"/>
                  </a:lnTo>
                  <a:lnTo>
                    <a:pt x="668" y="627"/>
                  </a:lnTo>
                  <a:lnTo>
                    <a:pt x="657" y="638"/>
                  </a:lnTo>
                  <a:lnTo>
                    <a:pt x="639" y="644"/>
                  </a:lnTo>
                  <a:lnTo>
                    <a:pt x="628" y="651"/>
                  </a:lnTo>
                  <a:lnTo>
                    <a:pt x="609" y="659"/>
                  </a:lnTo>
                  <a:lnTo>
                    <a:pt x="586" y="666"/>
                  </a:lnTo>
                  <a:lnTo>
                    <a:pt x="573" y="672"/>
                  </a:lnTo>
                  <a:lnTo>
                    <a:pt x="562" y="672"/>
                  </a:lnTo>
                  <a:lnTo>
                    <a:pt x="550" y="672"/>
                  </a:lnTo>
                  <a:lnTo>
                    <a:pt x="533" y="672"/>
                  </a:lnTo>
                  <a:lnTo>
                    <a:pt x="520" y="672"/>
                  </a:lnTo>
                  <a:lnTo>
                    <a:pt x="509" y="669"/>
                  </a:lnTo>
                  <a:lnTo>
                    <a:pt x="503" y="666"/>
                  </a:lnTo>
                  <a:lnTo>
                    <a:pt x="491" y="659"/>
                  </a:lnTo>
                  <a:lnTo>
                    <a:pt x="480" y="648"/>
                  </a:lnTo>
                  <a:lnTo>
                    <a:pt x="461" y="638"/>
                  </a:lnTo>
                  <a:lnTo>
                    <a:pt x="450" y="623"/>
                  </a:lnTo>
                  <a:lnTo>
                    <a:pt x="432" y="610"/>
                  </a:lnTo>
                  <a:lnTo>
                    <a:pt x="414" y="591"/>
                  </a:lnTo>
                  <a:lnTo>
                    <a:pt x="290" y="457"/>
                  </a:lnTo>
                  <a:lnTo>
                    <a:pt x="165" y="322"/>
                  </a:lnTo>
                  <a:lnTo>
                    <a:pt x="77" y="400"/>
                  </a:lnTo>
                  <a:lnTo>
                    <a:pt x="18" y="336"/>
                  </a:lnTo>
                  <a:lnTo>
                    <a:pt x="106" y="262"/>
                  </a:lnTo>
                  <a:lnTo>
                    <a:pt x="0" y="149"/>
                  </a:lnTo>
                  <a:lnTo>
                    <a:pt x="71" y="0"/>
                  </a:lnTo>
                  <a:lnTo>
                    <a:pt x="225" y="160"/>
                  </a:lnTo>
                  <a:lnTo>
                    <a:pt x="349" y="43"/>
                  </a:lnTo>
                  <a:lnTo>
                    <a:pt x="408" y="99"/>
                  </a:lnTo>
                  <a:lnTo>
                    <a:pt x="284" y="217"/>
                  </a:lnTo>
                  <a:lnTo>
                    <a:pt x="421" y="351"/>
                  </a:lnTo>
                  <a:lnTo>
                    <a:pt x="550" y="481"/>
                  </a:lnTo>
                  <a:lnTo>
                    <a:pt x="556" y="489"/>
                  </a:lnTo>
                  <a:lnTo>
                    <a:pt x="568" y="496"/>
                  </a:lnTo>
                  <a:lnTo>
                    <a:pt x="573" y="502"/>
                  </a:lnTo>
                  <a:lnTo>
                    <a:pt x="580" y="510"/>
                  </a:lnTo>
                  <a:lnTo>
                    <a:pt x="586" y="513"/>
                  </a:lnTo>
                  <a:lnTo>
                    <a:pt x="592" y="517"/>
                  </a:lnTo>
                  <a:lnTo>
                    <a:pt x="598" y="517"/>
                  </a:lnTo>
                  <a:lnTo>
                    <a:pt x="598" y="521"/>
                  </a:lnTo>
                  <a:lnTo>
                    <a:pt x="609" y="521"/>
                  </a:lnTo>
                  <a:lnTo>
                    <a:pt x="615" y="521"/>
                  </a:lnTo>
                  <a:lnTo>
                    <a:pt x="628" y="517"/>
                  </a:lnTo>
                  <a:lnTo>
                    <a:pt x="639" y="513"/>
                  </a:lnTo>
                  <a:lnTo>
                    <a:pt x="651" y="506"/>
                  </a:lnTo>
                  <a:lnTo>
                    <a:pt x="662" y="499"/>
                  </a:lnTo>
                  <a:lnTo>
                    <a:pt x="674" y="489"/>
                  </a:lnTo>
                  <a:lnTo>
                    <a:pt x="687" y="474"/>
                  </a:lnTo>
                  <a:lnTo>
                    <a:pt x="698" y="464"/>
                  </a:lnTo>
                  <a:lnTo>
                    <a:pt x="710" y="453"/>
                  </a:lnTo>
                  <a:lnTo>
                    <a:pt x="727" y="436"/>
                  </a:lnTo>
                  <a:lnTo>
                    <a:pt x="734" y="428"/>
                  </a:lnTo>
                  <a:lnTo>
                    <a:pt x="740" y="421"/>
                  </a:lnTo>
                  <a:lnTo>
                    <a:pt x="746" y="417"/>
                  </a:lnTo>
                  <a:close/>
                </a:path>
              </a:pathLst>
            </a:custGeom>
            <a:solidFill>
              <a:srgbClr val="000000"/>
            </a:solidFill>
            <a:ln w="15875">
              <a:solidFill>
                <a:schemeClr val="tx2"/>
              </a:solidFill>
              <a:prstDash val="solid"/>
              <a:round/>
              <a:headEnd/>
              <a:tailEnd/>
            </a:ln>
          </p:spPr>
          <p:txBody>
            <a:bodyPr/>
            <a:lstStyle/>
            <a:p>
              <a:endParaRPr lang="en-GB"/>
            </a:p>
          </p:txBody>
        </p:sp>
        <p:sp>
          <p:nvSpPr>
            <p:cNvPr id="3132" name="Freeform 60">
              <a:extLst>
                <a:ext uri="{FF2B5EF4-FFF2-40B4-BE49-F238E27FC236}">
                  <a16:creationId xmlns:a16="http://schemas.microsoft.com/office/drawing/2014/main" id="{3223F2D8-3AFD-47A1-8D68-1D900ABE4162}"/>
                </a:ext>
              </a:extLst>
            </p:cNvPr>
            <p:cNvSpPr>
              <a:spLocks/>
            </p:cNvSpPr>
            <p:nvPr/>
          </p:nvSpPr>
          <p:spPr bwMode="auto">
            <a:xfrm>
              <a:off x="3675" y="2751"/>
              <a:ext cx="332" cy="340"/>
            </a:xfrm>
            <a:custGeom>
              <a:avLst/>
              <a:gdLst>
                <a:gd name="T0" fmla="*/ 0 w 1330"/>
                <a:gd name="T1" fmla="*/ 233 h 1360"/>
                <a:gd name="T2" fmla="*/ 43 w 1330"/>
                <a:gd name="T3" fmla="*/ 219 h 1360"/>
                <a:gd name="T4" fmla="*/ 43 w 1330"/>
                <a:gd name="T5" fmla="*/ 206 h 1360"/>
                <a:gd name="T6" fmla="*/ 46 w 1330"/>
                <a:gd name="T7" fmla="*/ 193 h 1360"/>
                <a:gd name="T8" fmla="*/ 53 w 1330"/>
                <a:gd name="T9" fmla="*/ 175 h 1360"/>
                <a:gd name="T10" fmla="*/ 65 w 1330"/>
                <a:gd name="T11" fmla="*/ 158 h 1360"/>
                <a:gd name="T12" fmla="*/ 77 w 1330"/>
                <a:gd name="T13" fmla="*/ 144 h 1360"/>
                <a:gd name="T14" fmla="*/ 102 w 1330"/>
                <a:gd name="T15" fmla="*/ 124 h 1360"/>
                <a:gd name="T16" fmla="*/ 114 w 1330"/>
                <a:gd name="T17" fmla="*/ 119 h 1360"/>
                <a:gd name="T18" fmla="*/ 126 w 1330"/>
                <a:gd name="T19" fmla="*/ 117 h 1360"/>
                <a:gd name="T20" fmla="*/ 131 w 1330"/>
                <a:gd name="T21" fmla="*/ 108 h 1360"/>
                <a:gd name="T22" fmla="*/ 131 w 1330"/>
                <a:gd name="T23" fmla="*/ 93 h 1360"/>
                <a:gd name="T24" fmla="*/ 134 w 1330"/>
                <a:gd name="T25" fmla="*/ 80 h 1360"/>
                <a:gd name="T26" fmla="*/ 139 w 1330"/>
                <a:gd name="T27" fmla="*/ 66 h 1360"/>
                <a:gd name="T28" fmla="*/ 151 w 1330"/>
                <a:gd name="T29" fmla="*/ 43 h 1360"/>
                <a:gd name="T30" fmla="*/ 161 w 1330"/>
                <a:gd name="T31" fmla="*/ 29 h 1360"/>
                <a:gd name="T32" fmla="*/ 172 w 1330"/>
                <a:gd name="T33" fmla="*/ 16 h 1360"/>
                <a:gd name="T34" fmla="*/ 183 w 1330"/>
                <a:gd name="T35" fmla="*/ 8 h 1360"/>
                <a:gd name="T36" fmla="*/ 190 w 1330"/>
                <a:gd name="T37" fmla="*/ 5 h 1360"/>
                <a:gd name="T38" fmla="*/ 199 w 1330"/>
                <a:gd name="T39" fmla="*/ 2 h 1360"/>
                <a:gd name="T40" fmla="*/ 206 w 1330"/>
                <a:gd name="T41" fmla="*/ 0 h 1360"/>
                <a:gd name="T42" fmla="*/ 224 w 1330"/>
                <a:gd name="T43" fmla="*/ 2 h 1360"/>
                <a:gd name="T44" fmla="*/ 285 w 1330"/>
                <a:gd name="T45" fmla="*/ 34 h 1360"/>
                <a:gd name="T46" fmla="*/ 266 w 1330"/>
                <a:gd name="T47" fmla="*/ 72 h 1360"/>
                <a:gd name="T48" fmla="*/ 215 w 1330"/>
                <a:gd name="T49" fmla="*/ 43 h 1360"/>
                <a:gd name="T50" fmla="*/ 208 w 1330"/>
                <a:gd name="T51" fmla="*/ 40 h 1360"/>
                <a:gd name="T52" fmla="*/ 201 w 1330"/>
                <a:gd name="T53" fmla="*/ 39 h 1360"/>
                <a:gd name="T54" fmla="*/ 192 w 1330"/>
                <a:gd name="T55" fmla="*/ 40 h 1360"/>
                <a:gd name="T56" fmla="*/ 186 w 1330"/>
                <a:gd name="T57" fmla="*/ 43 h 1360"/>
                <a:gd name="T58" fmla="*/ 176 w 1330"/>
                <a:gd name="T59" fmla="*/ 51 h 1360"/>
                <a:gd name="T60" fmla="*/ 168 w 1330"/>
                <a:gd name="T61" fmla="*/ 60 h 1360"/>
                <a:gd name="T62" fmla="*/ 158 w 1330"/>
                <a:gd name="T63" fmla="*/ 78 h 1360"/>
                <a:gd name="T64" fmla="*/ 154 w 1330"/>
                <a:gd name="T65" fmla="*/ 93 h 1360"/>
                <a:gd name="T66" fmla="*/ 152 w 1330"/>
                <a:gd name="T67" fmla="*/ 108 h 1360"/>
                <a:gd name="T68" fmla="*/ 155 w 1330"/>
                <a:gd name="T69" fmla="*/ 119 h 1360"/>
                <a:gd name="T70" fmla="*/ 163 w 1330"/>
                <a:gd name="T71" fmla="*/ 129 h 1360"/>
                <a:gd name="T72" fmla="*/ 171 w 1330"/>
                <a:gd name="T73" fmla="*/ 137 h 1360"/>
                <a:gd name="T74" fmla="*/ 221 w 1330"/>
                <a:gd name="T75" fmla="*/ 224 h 1360"/>
                <a:gd name="T76" fmla="*/ 134 w 1330"/>
                <a:gd name="T77" fmla="*/ 161 h 1360"/>
                <a:gd name="T78" fmla="*/ 123 w 1330"/>
                <a:gd name="T79" fmla="*/ 156 h 1360"/>
                <a:gd name="T80" fmla="*/ 112 w 1330"/>
                <a:gd name="T81" fmla="*/ 154 h 1360"/>
                <a:gd name="T82" fmla="*/ 103 w 1330"/>
                <a:gd name="T83" fmla="*/ 157 h 1360"/>
                <a:gd name="T84" fmla="*/ 93 w 1330"/>
                <a:gd name="T85" fmla="*/ 163 h 1360"/>
                <a:gd name="T86" fmla="*/ 77 w 1330"/>
                <a:gd name="T87" fmla="*/ 181 h 1360"/>
                <a:gd name="T88" fmla="*/ 71 w 1330"/>
                <a:gd name="T89" fmla="*/ 191 h 1360"/>
                <a:gd name="T90" fmla="*/ 66 w 1330"/>
                <a:gd name="T91" fmla="*/ 202 h 1360"/>
                <a:gd name="T92" fmla="*/ 63 w 1330"/>
                <a:gd name="T93" fmla="*/ 213 h 1360"/>
                <a:gd name="T94" fmla="*/ 63 w 1330"/>
                <a:gd name="T95" fmla="*/ 222 h 1360"/>
                <a:gd name="T96" fmla="*/ 68 w 1330"/>
                <a:gd name="T97" fmla="*/ 231 h 1360"/>
                <a:gd name="T98" fmla="*/ 74 w 1330"/>
                <a:gd name="T99" fmla="*/ 241 h 1360"/>
                <a:gd name="T100" fmla="*/ 82 w 1330"/>
                <a:gd name="T101" fmla="*/ 252 h 1360"/>
                <a:gd name="T102" fmla="*/ 149 w 1330"/>
                <a:gd name="T103" fmla="*/ 307 h 13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30" h="1360">
                  <a:moveTo>
                    <a:pt x="478" y="1360"/>
                  </a:moveTo>
                  <a:lnTo>
                    <a:pt x="159" y="1073"/>
                  </a:lnTo>
                  <a:lnTo>
                    <a:pt x="0" y="931"/>
                  </a:lnTo>
                  <a:lnTo>
                    <a:pt x="100" y="829"/>
                  </a:lnTo>
                  <a:lnTo>
                    <a:pt x="171" y="893"/>
                  </a:lnTo>
                  <a:lnTo>
                    <a:pt x="171" y="875"/>
                  </a:lnTo>
                  <a:lnTo>
                    <a:pt x="165" y="857"/>
                  </a:lnTo>
                  <a:lnTo>
                    <a:pt x="171" y="843"/>
                  </a:lnTo>
                  <a:lnTo>
                    <a:pt x="171" y="825"/>
                  </a:lnTo>
                  <a:lnTo>
                    <a:pt x="178" y="808"/>
                  </a:lnTo>
                  <a:lnTo>
                    <a:pt x="178" y="790"/>
                  </a:lnTo>
                  <a:lnTo>
                    <a:pt x="183" y="772"/>
                  </a:lnTo>
                  <a:lnTo>
                    <a:pt x="189" y="755"/>
                  </a:lnTo>
                  <a:lnTo>
                    <a:pt x="207" y="719"/>
                  </a:lnTo>
                  <a:lnTo>
                    <a:pt x="212" y="698"/>
                  </a:lnTo>
                  <a:lnTo>
                    <a:pt x="237" y="666"/>
                  </a:lnTo>
                  <a:lnTo>
                    <a:pt x="248" y="645"/>
                  </a:lnTo>
                  <a:lnTo>
                    <a:pt x="260" y="631"/>
                  </a:lnTo>
                  <a:lnTo>
                    <a:pt x="277" y="610"/>
                  </a:lnTo>
                  <a:lnTo>
                    <a:pt x="296" y="591"/>
                  </a:lnTo>
                  <a:lnTo>
                    <a:pt x="307" y="574"/>
                  </a:lnTo>
                  <a:lnTo>
                    <a:pt x="343" y="542"/>
                  </a:lnTo>
                  <a:lnTo>
                    <a:pt x="372" y="517"/>
                  </a:lnTo>
                  <a:lnTo>
                    <a:pt x="408" y="496"/>
                  </a:lnTo>
                  <a:lnTo>
                    <a:pt x="419" y="489"/>
                  </a:lnTo>
                  <a:lnTo>
                    <a:pt x="438" y="482"/>
                  </a:lnTo>
                  <a:lnTo>
                    <a:pt x="455" y="475"/>
                  </a:lnTo>
                  <a:lnTo>
                    <a:pt x="467" y="472"/>
                  </a:lnTo>
                  <a:lnTo>
                    <a:pt x="484" y="472"/>
                  </a:lnTo>
                  <a:lnTo>
                    <a:pt x="503" y="468"/>
                  </a:lnTo>
                  <a:lnTo>
                    <a:pt x="514" y="468"/>
                  </a:lnTo>
                  <a:lnTo>
                    <a:pt x="533" y="468"/>
                  </a:lnTo>
                  <a:lnTo>
                    <a:pt x="526" y="432"/>
                  </a:lnTo>
                  <a:lnTo>
                    <a:pt x="526" y="411"/>
                  </a:lnTo>
                  <a:lnTo>
                    <a:pt x="526" y="393"/>
                  </a:lnTo>
                  <a:lnTo>
                    <a:pt x="526" y="372"/>
                  </a:lnTo>
                  <a:lnTo>
                    <a:pt x="533" y="355"/>
                  </a:lnTo>
                  <a:lnTo>
                    <a:pt x="533" y="336"/>
                  </a:lnTo>
                  <a:lnTo>
                    <a:pt x="537" y="319"/>
                  </a:lnTo>
                  <a:lnTo>
                    <a:pt x="544" y="298"/>
                  </a:lnTo>
                  <a:lnTo>
                    <a:pt x="544" y="281"/>
                  </a:lnTo>
                  <a:lnTo>
                    <a:pt x="556" y="262"/>
                  </a:lnTo>
                  <a:lnTo>
                    <a:pt x="567" y="226"/>
                  </a:lnTo>
                  <a:lnTo>
                    <a:pt x="579" y="209"/>
                  </a:lnTo>
                  <a:lnTo>
                    <a:pt x="603" y="170"/>
                  </a:lnTo>
                  <a:lnTo>
                    <a:pt x="615" y="156"/>
                  </a:lnTo>
                  <a:lnTo>
                    <a:pt x="632" y="128"/>
                  </a:lnTo>
                  <a:lnTo>
                    <a:pt x="645" y="117"/>
                  </a:lnTo>
                  <a:lnTo>
                    <a:pt x="651" y="107"/>
                  </a:lnTo>
                  <a:lnTo>
                    <a:pt x="680" y="75"/>
                  </a:lnTo>
                  <a:lnTo>
                    <a:pt x="691" y="64"/>
                  </a:lnTo>
                  <a:lnTo>
                    <a:pt x="704" y="56"/>
                  </a:lnTo>
                  <a:lnTo>
                    <a:pt x="721" y="39"/>
                  </a:lnTo>
                  <a:lnTo>
                    <a:pt x="733" y="32"/>
                  </a:lnTo>
                  <a:lnTo>
                    <a:pt x="740" y="28"/>
                  </a:lnTo>
                  <a:lnTo>
                    <a:pt x="751" y="22"/>
                  </a:lnTo>
                  <a:lnTo>
                    <a:pt x="763" y="18"/>
                  </a:lnTo>
                  <a:lnTo>
                    <a:pt x="774" y="11"/>
                  </a:lnTo>
                  <a:lnTo>
                    <a:pt x="786" y="7"/>
                  </a:lnTo>
                  <a:lnTo>
                    <a:pt x="797" y="7"/>
                  </a:lnTo>
                  <a:lnTo>
                    <a:pt x="804" y="3"/>
                  </a:lnTo>
                  <a:lnTo>
                    <a:pt x="816" y="0"/>
                  </a:lnTo>
                  <a:lnTo>
                    <a:pt x="827" y="0"/>
                  </a:lnTo>
                  <a:lnTo>
                    <a:pt x="852" y="0"/>
                  </a:lnTo>
                  <a:lnTo>
                    <a:pt x="863" y="0"/>
                  </a:lnTo>
                  <a:lnTo>
                    <a:pt x="899" y="7"/>
                  </a:lnTo>
                  <a:lnTo>
                    <a:pt x="934" y="22"/>
                  </a:lnTo>
                  <a:lnTo>
                    <a:pt x="945" y="28"/>
                  </a:lnTo>
                  <a:lnTo>
                    <a:pt x="1141" y="135"/>
                  </a:lnTo>
                  <a:lnTo>
                    <a:pt x="1330" y="238"/>
                  </a:lnTo>
                  <a:lnTo>
                    <a:pt x="1241" y="390"/>
                  </a:lnTo>
                  <a:lnTo>
                    <a:pt x="1064" y="287"/>
                  </a:lnTo>
                  <a:lnTo>
                    <a:pt x="892" y="188"/>
                  </a:lnTo>
                  <a:lnTo>
                    <a:pt x="881" y="181"/>
                  </a:lnTo>
                  <a:lnTo>
                    <a:pt x="863" y="173"/>
                  </a:lnTo>
                  <a:lnTo>
                    <a:pt x="852" y="167"/>
                  </a:lnTo>
                  <a:lnTo>
                    <a:pt x="839" y="164"/>
                  </a:lnTo>
                  <a:lnTo>
                    <a:pt x="833" y="160"/>
                  </a:lnTo>
                  <a:lnTo>
                    <a:pt x="822" y="156"/>
                  </a:lnTo>
                  <a:lnTo>
                    <a:pt x="810" y="156"/>
                  </a:lnTo>
                  <a:lnTo>
                    <a:pt x="804" y="156"/>
                  </a:lnTo>
                  <a:lnTo>
                    <a:pt x="786" y="156"/>
                  </a:lnTo>
                  <a:lnTo>
                    <a:pt x="780" y="156"/>
                  </a:lnTo>
                  <a:lnTo>
                    <a:pt x="769" y="160"/>
                  </a:lnTo>
                  <a:lnTo>
                    <a:pt x="763" y="164"/>
                  </a:lnTo>
                  <a:lnTo>
                    <a:pt x="751" y="167"/>
                  </a:lnTo>
                  <a:lnTo>
                    <a:pt x="744" y="173"/>
                  </a:lnTo>
                  <a:lnTo>
                    <a:pt x="733" y="181"/>
                  </a:lnTo>
                  <a:lnTo>
                    <a:pt x="715" y="192"/>
                  </a:lnTo>
                  <a:lnTo>
                    <a:pt x="704" y="202"/>
                  </a:lnTo>
                  <a:lnTo>
                    <a:pt x="685" y="220"/>
                  </a:lnTo>
                  <a:lnTo>
                    <a:pt x="680" y="226"/>
                  </a:lnTo>
                  <a:lnTo>
                    <a:pt x="674" y="238"/>
                  </a:lnTo>
                  <a:lnTo>
                    <a:pt x="662" y="249"/>
                  </a:lnTo>
                  <a:lnTo>
                    <a:pt x="639" y="291"/>
                  </a:lnTo>
                  <a:lnTo>
                    <a:pt x="632" y="311"/>
                  </a:lnTo>
                  <a:lnTo>
                    <a:pt x="621" y="334"/>
                  </a:lnTo>
                  <a:lnTo>
                    <a:pt x="615" y="351"/>
                  </a:lnTo>
                  <a:lnTo>
                    <a:pt x="615" y="372"/>
                  </a:lnTo>
                  <a:lnTo>
                    <a:pt x="609" y="393"/>
                  </a:lnTo>
                  <a:lnTo>
                    <a:pt x="609" y="411"/>
                  </a:lnTo>
                  <a:lnTo>
                    <a:pt x="609" y="432"/>
                  </a:lnTo>
                  <a:lnTo>
                    <a:pt x="609" y="449"/>
                  </a:lnTo>
                  <a:lnTo>
                    <a:pt x="615" y="468"/>
                  </a:lnTo>
                  <a:lnTo>
                    <a:pt x="621" y="475"/>
                  </a:lnTo>
                  <a:lnTo>
                    <a:pt x="632" y="493"/>
                  </a:lnTo>
                  <a:lnTo>
                    <a:pt x="639" y="500"/>
                  </a:lnTo>
                  <a:lnTo>
                    <a:pt x="651" y="517"/>
                  </a:lnTo>
                  <a:lnTo>
                    <a:pt x="668" y="532"/>
                  </a:lnTo>
                  <a:lnTo>
                    <a:pt x="674" y="538"/>
                  </a:lnTo>
                  <a:lnTo>
                    <a:pt x="685" y="546"/>
                  </a:lnTo>
                  <a:lnTo>
                    <a:pt x="839" y="648"/>
                  </a:lnTo>
                  <a:lnTo>
                    <a:pt x="993" y="755"/>
                  </a:lnTo>
                  <a:lnTo>
                    <a:pt x="886" y="897"/>
                  </a:lnTo>
                  <a:lnTo>
                    <a:pt x="715" y="772"/>
                  </a:lnTo>
                  <a:lnTo>
                    <a:pt x="550" y="652"/>
                  </a:lnTo>
                  <a:lnTo>
                    <a:pt x="537" y="642"/>
                  </a:lnTo>
                  <a:lnTo>
                    <a:pt x="520" y="634"/>
                  </a:lnTo>
                  <a:lnTo>
                    <a:pt x="508" y="627"/>
                  </a:lnTo>
                  <a:lnTo>
                    <a:pt x="491" y="623"/>
                  </a:lnTo>
                  <a:lnTo>
                    <a:pt x="478" y="620"/>
                  </a:lnTo>
                  <a:lnTo>
                    <a:pt x="467" y="617"/>
                  </a:lnTo>
                  <a:lnTo>
                    <a:pt x="449" y="617"/>
                  </a:lnTo>
                  <a:lnTo>
                    <a:pt x="438" y="620"/>
                  </a:lnTo>
                  <a:lnTo>
                    <a:pt x="425" y="620"/>
                  </a:lnTo>
                  <a:lnTo>
                    <a:pt x="414" y="627"/>
                  </a:lnTo>
                  <a:lnTo>
                    <a:pt x="396" y="634"/>
                  </a:lnTo>
                  <a:lnTo>
                    <a:pt x="385" y="642"/>
                  </a:lnTo>
                  <a:lnTo>
                    <a:pt x="372" y="652"/>
                  </a:lnTo>
                  <a:lnTo>
                    <a:pt x="343" y="680"/>
                  </a:lnTo>
                  <a:lnTo>
                    <a:pt x="330" y="695"/>
                  </a:lnTo>
                  <a:lnTo>
                    <a:pt x="307" y="723"/>
                  </a:lnTo>
                  <a:lnTo>
                    <a:pt x="301" y="737"/>
                  </a:lnTo>
                  <a:lnTo>
                    <a:pt x="290" y="751"/>
                  </a:lnTo>
                  <a:lnTo>
                    <a:pt x="284" y="765"/>
                  </a:lnTo>
                  <a:lnTo>
                    <a:pt x="277" y="776"/>
                  </a:lnTo>
                  <a:lnTo>
                    <a:pt x="271" y="793"/>
                  </a:lnTo>
                  <a:lnTo>
                    <a:pt x="266" y="808"/>
                  </a:lnTo>
                  <a:lnTo>
                    <a:pt x="260" y="818"/>
                  </a:lnTo>
                  <a:lnTo>
                    <a:pt x="260" y="836"/>
                  </a:lnTo>
                  <a:lnTo>
                    <a:pt x="254" y="850"/>
                  </a:lnTo>
                  <a:lnTo>
                    <a:pt x="254" y="861"/>
                  </a:lnTo>
                  <a:lnTo>
                    <a:pt x="254" y="875"/>
                  </a:lnTo>
                  <a:lnTo>
                    <a:pt x="254" y="889"/>
                  </a:lnTo>
                  <a:lnTo>
                    <a:pt x="260" y="899"/>
                  </a:lnTo>
                  <a:lnTo>
                    <a:pt x="266" y="914"/>
                  </a:lnTo>
                  <a:lnTo>
                    <a:pt x="271" y="925"/>
                  </a:lnTo>
                  <a:lnTo>
                    <a:pt x="271" y="939"/>
                  </a:lnTo>
                  <a:lnTo>
                    <a:pt x="284" y="950"/>
                  </a:lnTo>
                  <a:lnTo>
                    <a:pt x="296" y="963"/>
                  </a:lnTo>
                  <a:lnTo>
                    <a:pt x="307" y="978"/>
                  </a:lnTo>
                  <a:lnTo>
                    <a:pt x="319" y="992"/>
                  </a:lnTo>
                  <a:lnTo>
                    <a:pt x="330" y="1006"/>
                  </a:lnTo>
                  <a:lnTo>
                    <a:pt x="349" y="1016"/>
                  </a:lnTo>
                  <a:lnTo>
                    <a:pt x="473" y="1123"/>
                  </a:lnTo>
                  <a:lnTo>
                    <a:pt x="597" y="1229"/>
                  </a:lnTo>
                  <a:lnTo>
                    <a:pt x="478" y="1360"/>
                  </a:lnTo>
                  <a:close/>
                </a:path>
              </a:pathLst>
            </a:custGeom>
            <a:solidFill>
              <a:srgbClr val="000000"/>
            </a:solidFill>
            <a:ln w="15875">
              <a:solidFill>
                <a:schemeClr val="tx2"/>
              </a:solidFill>
              <a:prstDash val="solid"/>
              <a:round/>
              <a:headEnd/>
              <a:tailEnd/>
            </a:ln>
          </p:spPr>
          <p:txBody>
            <a:bodyPr/>
            <a:lstStyle/>
            <a:p>
              <a:endParaRPr lang="en-GB"/>
            </a:p>
          </p:txBody>
        </p:sp>
        <p:sp>
          <p:nvSpPr>
            <p:cNvPr id="3133" name="Freeform 61">
              <a:extLst>
                <a:ext uri="{FF2B5EF4-FFF2-40B4-BE49-F238E27FC236}">
                  <a16:creationId xmlns:a16="http://schemas.microsoft.com/office/drawing/2014/main" id="{DFA9A722-0FDA-4753-A731-082BFA838EF1}"/>
                </a:ext>
              </a:extLst>
            </p:cNvPr>
            <p:cNvSpPr>
              <a:spLocks/>
            </p:cNvSpPr>
            <p:nvPr/>
          </p:nvSpPr>
          <p:spPr bwMode="auto">
            <a:xfrm>
              <a:off x="3918" y="2515"/>
              <a:ext cx="188" cy="224"/>
            </a:xfrm>
            <a:custGeom>
              <a:avLst/>
              <a:gdLst>
                <a:gd name="T0" fmla="*/ 170 w 752"/>
                <a:gd name="T1" fmla="*/ 19 h 895"/>
                <a:gd name="T2" fmla="*/ 181 w 752"/>
                <a:gd name="T3" fmla="*/ 36 h 895"/>
                <a:gd name="T4" fmla="*/ 186 w 752"/>
                <a:gd name="T5" fmla="*/ 57 h 895"/>
                <a:gd name="T6" fmla="*/ 188 w 752"/>
                <a:gd name="T7" fmla="*/ 82 h 895"/>
                <a:gd name="T8" fmla="*/ 184 w 752"/>
                <a:gd name="T9" fmla="*/ 109 h 895"/>
                <a:gd name="T10" fmla="*/ 172 w 752"/>
                <a:gd name="T11" fmla="*/ 139 h 895"/>
                <a:gd name="T12" fmla="*/ 160 w 752"/>
                <a:gd name="T13" fmla="*/ 164 h 895"/>
                <a:gd name="T14" fmla="*/ 150 w 752"/>
                <a:gd name="T15" fmla="*/ 180 h 895"/>
                <a:gd name="T16" fmla="*/ 135 w 752"/>
                <a:gd name="T17" fmla="*/ 197 h 895"/>
                <a:gd name="T18" fmla="*/ 123 w 752"/>
                <a:gd name="T19" fmla="*/ 208 h 895"/>
                <a:gd name="T20" fmla="*/ 105 w 752"/>
                <a:gd name="T21" fmla="*/ 218 h 895"/>
                <a:gd name="T22" fmla="*/ 92 w 752"/>
                <a:gd name="T23" fmla="*/ 222 h 895"/>
                <a:gd name="T24" fmla="*/ 74 w 752"/>
                <a:gd name="T25" fmla="*/ 224 h 895"/>
                <a:gd name="T26" fmla="*/ 62 w 752"/>
                <a:gd name="T27" fmla="*/ 222 h 895"/>
                <a:gd name="T28" fmla="*/ 43 w 752"/>
                <a:gd name="T29" fmla="*/ 216 h 895"/>
                <a:gd name="T30" fmla="*/ 31 w 752"/>
                <a:gd name="T31" fmla="*/ 208 h 895"/>
                <a:gd name="T32" fmla="*/ 21 w 752"/>
                <a:gd name="T33" fmla="*/ 199 h 895"/>
                <a:gd name="T34" fmla="*/ 14 w 752"/>
                <a:gd name="T35" fmla="*/ 189 h 895"/>
                <a:gd name="T36" fmla="*/ 6 w 752"/>
                <a:gd name="T37" fmla="*/ 174 h 895"/>
                <a:gd name="T38" fmla="*/ 2 w 752"/>
                <a:gd name="T39" fmla="*/ 161 h 895"/>
                <a:gd name="T40" fmla="*/ 0 w 752"/>
                <a:gd name="T41" fmla="*/ 142 h 895"/>
                <a:gd name="T42" fmla="*/ 2 w 752"/>
                <a:gd name="T43" fmla="*/ 127 h 895"/>
                <a:gd name="T44" fmla="*/ 5 w 752"/>
                <a:gd name="T45" fmla="*/ 112 h 895"/>
                <a:gd name="T46" fmla="*/ 9 w 752"/>
                <a:gd name="T47" fmla="*/ 96 h 895"/>
                <a:gd name="T48" fmla="*/ 15 w 752"/>
                <a:gd name="T49" fmla="*/ 80 h 895"/>
                <a:gd name="T50" fmla="*/ 24 w 752"/>
                <a:gd name="T51" fmla="*/ 64 h 895"/>
                <a:gd name="T52" fmla="*/ 31 w 752"/>
                <a:gd name="T53" fmla="*/ 50 h 895"/>
                <a:gd name="T54" fmla="*/ 43 w 752"/>
                <a:gd name="T55" fmla="*/ 34 h 895"/>
                <a:gd name="T56" fmla="*/ 58 w 752"/>
                <a:gd name="T57" fmla="*/ 20 h 895"/>
                <a:gd name="T58" fmla="*/ 81 w 752"/>
                <a:gd name="T59" fmla="*/ 5 h 895"/>
                <a:gd name="T60" fmla="*/ 93 w 752"/>
                <a:gd name="T61" fmla="*/ 2 h 895"/>
                <a:gd name="T62" fmla="*/ 107 w 752"/>
                <a:gd name="T63" fmla="*/ 0 h 895"/>
                <a:gd name="T64" fmla="*/ 120 w 752"/>
                <a:gd name="T65" fmla="*/ 1 h 895"/>
                <a:gd name="T66" fmla="*/ 133 w 752"/>
                <a:gd name="T67" fmla="*/ 4 h 895"/>
                <a:gd name="T68" fmla="*/ 68 w 752"/>
                <a:gd name="T69" fmla="*/ 181 h 895"/>
                <a:gd name="T70" fmla="*/ 77 w 752"/>
                <a:gd name="T71" fmla="*/ 184 h 895"/>
                <a:gd name="T72" fmla="*/ 88 w 752"/>
                <a:gd name="T73" fmla="*/ 185 h 895"/>
                <a:gd name="T74" fmla="*/ 101 w 752"/>
                <a:gd name="T75" fmla="*/ 182 h 895"/>
                <a:gd name="T76" fmla="*/ 113 w 752"/>
                <a:gd name="T77" fmla="*/ 178 h 895"/>
                <a:gd name="T78" fmla="*/ 126 w 752"/>
                <a:gd name="T79" fmla="*/ 167 h 895"/>
                <a:gd name="T80" fmla="*/ 141 w 752"/>
                <a:gd name="T81" fmla="*/ 152 h 895"/>
                <a:gd name="T82" fmla="*/ 151 w 752"/>
                <a:gd name="T83" fmla="*/ 130 h 895"/>
                <a:gd name="T84" fmla="*/ 158 w 752"/>
                <a:gd name="T85" fmla="*/ 108 h 895"/>
                <a:gd name="T86" fmla="*/ 162 w 752"/>
                <a:gd name="T87" fmla="*/ 93 h 895"/>
                <a:gd name="T88" fmla="*/ 160 w 752"/>
                <a:gd name="T89" fmla="*/ 79 h 895"/>
                <a:gd name="T90" fmla="*/ 158 w 752"/>
                <a:gd name="T91" fmla="*/ 69 h 895"/>
                <a:gd name="T92" fmla="*/ 154 w 752"/>
                <a:gd name="T93" fmla="*/ 61 h 895"/>
                <a:gd name="T94" fmla="*/ 150 w 752"/>
                <a:gd name="T95" fmla="*/ 56 h 895"/>
                <a:gd name="T96" fmla="*/ 148 w 752"/>
                <a:gd name="T97" fmla="*/ 54 h 8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2" h="895">
                  <a:moveTo>
                    <a:pt x="591" y="215"/>
                  </a:moveTo>
                  <a:lnTo>
                    <a:pt x="663" y="60"/>
                  </a:lnTo>
                  <a:lnTo>
                    <a:pt x="680" y="77"/>
                  </a:lnTo>
                  <a:lnTo>
                    <a:pt x="699" y="99"/>
                  </a:lnTo>
                  <a:lnTo>
                    <a:pt x="710" y="120"/>
                  </a:lnTo>
                  <a:lnTo>
                    <a:pt x="722" y="145"/>
                  </a:lnTo>
                  <a:lnTo>
                    <a:pt x="734" y="170"/>
                  </a:lnTo>
                  <a:lnTo>
                    <a:pt x="739" y="194"/>
                  </a:lnTo>
                  <a:lnTo>
                    <a:pt x="745" y="226"/>
                  </a:lnTo>
                  <a:lnTo>
                    <a:pt x="752" y="258"/>
                  </a:lnTo>
                  <a:lnTo>
                    <a:pt x="752" y="290"/>
                  </a:lnTo>
                  <a:lnTo>
                    <a:pt x="752" y="326"/>
                  </a:lnTo>
                  <a:lnTo>
                    <a:pt x="745" y="361"/>
                  </a:lnTo>
                  <a:lnTo>
                    <a:pt x="739" y="396"/>
                  </a:lnTo>
                  <a:lnTo>
                    <a:pt x="734" y="436"/>
                  </a:lnTo>
                  <a:lnTo>
                    <a:pt x="722" y="474"/>
                  </a:lnTo>
                  <a:lnTo>
                    <a:pt x="705" y="517"/>
                  </a:lnTo>
                  <a:lnTo>
                    <a:pt x="686" y="555"/>
                  </a:lnTo>
                  <a:lnTo>
                    <a:pt x="680" y="580"/>
                  </a:lnTo>
                  <a:lnTo>
                    <a:pt x="669" y="608"/>
                  </a:lnTo>
                  <a:lnTo>
                    <a:pt x="639" y="655"/>
                  </a:lnTo>
                  <a:lnTo>
                    <a:pt x="627" y="676"/>
                  </a:lnTo>
                  <a:lnTo>
                    <a:pt x="616" y="697"/>
                  </a:lnTo>
                  <a:lnTo>
                    <a:pt x="598" y="719"/>
                  </a:lnTo>
                  <a:lnTo>
                    <a:pt x="568" y="757"/>
                  </a:lnTo>
                  <a:lnTo>
                    <a:pt x="551" y="772"/>
                  </a:lnTo>
                  <a:lnTo>
                    <a:pt x="538" y="789"/>
                  </a:lnTo>
                  <a:lnTo>
                    <a:pt x="521" y="804"/>
                  </a:lnTo>
                  <a:lnTo>
                    <a:pt x="503" y="818"/>
                  </a:lnTo>
                  <a:lnTo>
                    <a:pt x="492" y="831"/>
                  </a:lnTo>
                  <a:lnTo>
                    <a:pt x="473" y="842"/>
                  </a:lnTo>
                  <a:lnTo>
                    <a:pt x="456" y="854"/>
                  </a:lnTo>
                  <a:lnTo>
                    <a:pt x="420" y="871"/>
                  </a:lnTo>
                  <a:lnTo>
                    <a:pt x="403" y="878"/>
                  </a:lnTo>
                  <a:lnTo>
                    <a:pt x="384" y="886"/>
                  </a:lnTo>
                  <a:lnTo>
                    <a:pt x="367" y="888"/>
                  </a:lnTo>
                  <a:lnTo>
                    <a:pt x="331" y="895"/>
                  </a:lnTo>
                  <a:lnTo>
                    <a:pt x="314" y="895"/>
                  </a:lnTo>
                  <a:lnTo>
                    <a:pt x="296" y="895"/>
                  </a:lnTo>
                  <a:lnTo>
                    <a:pt x="278" y="895"/>
                  </a:lnTo>
                  <a:lnTo>
                    <a:pt x="261" y="892"/>
                  </a:lnTo>
                  <a:lnTo>
                    <a:pt x="249" y="888"/>
                  </a:lnTo>
                  <a:lnTo>
                    <a:pt x="225" y="886"/>
                  </a:lnTo>
                  <a:lnTo>
                    <a:pt x="190" y="871"/>
                  </a:lnTo>
                  <a:lnTo>
                    <a:pt x="172" y="863"/>
                  </a:lnTo>
                  <a:lnTo>
                    <a:pt x="160" y="854"/>
                  </a:lnTo>
                  <a:lnTo>
                    <a:pt x="143" y="842"/>
                  </a:lnTo>
                  <a:lnTo>
                    <a:pt x="124" y="831"/>
                  </a:lnTo>
                  <a:lnTo>
                    <a:pt x="113" y="822"/>
                  </a:lnTo>
                  <a:lnTo>
                    <a:pt x="95" y="810"/>
                  </a:lnTo>
                  <a:lnTo>
                    <a:pt x="84" y="797"/>
                  </a:lnTo>
                  <a:lnTo>
                    <a:pt x="71" y="786"/>
                  </a:lnTo>
                  <a:lnTo>
                    <a:pt x="59" y="772"/>
                  </a:lnTo>
                  <a:lnTo>
                    <a:pt x="54" y="757"/>
                  </a:lnTo>
                  <a:lnTo>
                    <a:pt x="42" y="744"/>
                  </a:lnTo>
                  <a:lnTo>
                    <a:pt x="25" y="712"/>
                  </a:lnTo>
                  <a:lnTo>
                    <a:pt x="25" y="697"/>
                  </a:lnTo>
                  <a:lnTo>
                    <a:pt x="18" y="680"/>
                  </a:lnTo>
                  <a:lnTo>
                    <a:pt x="12" y="663"/>
                  </a:lnTo>
                  <a:lnTo>
                    <a:pt x="6" y="644"/>
                  </a:lnTo>
                  <a:lnTo>
                    <a:pt x="6" y="627"/>
                  </a:lnTo>
                  <a:lnTo>
                    <a:pt x="0" y="587"/>
                  </a:lnTo>
                  <a:lnTo>
                    <a:pt x="0" y="566"/>
                  </a:lnTo>
                  <a:lnTo>
                    <a:pt x="0" y="545"/>
                  </a:lnTo>
                  <a:lnTo>
                    <a:pt x="6" y="527"/>
                  </a:lnTo>
                  <a:lnTo>
                    <a:pt x="6" y="506"/>
                  </a:lnTo>
                  <a:lnTo>
                    <a:pt x="12" y="489"/>
                  </a:lnTo>
                  <a:lnTo>
                    <a:pt x="12" y="467"/>
                  </a:lnTo>
                  <a:lnTo>
                    <a:pt x="18" y="446"/>
                  </a:lnTo>
                  <a:lnTo>
                    <a:pt x="25" y="425"/>
                  </a:lnTo>
                  <a:lnTo>
                    <a:pt x="29" y="404"/>
                  </a:lnTo>
                  <a:lnTo>
                    <a:pt x="36" y="385"/>
                  </a:lnTo>
                  <a:lnTo>
                    <a:pt x="42" y="361"/>
                  </a:lnTo>
                  <a:lnTo>
                    <a:pt x="54" y="340"/>
                  </a:lnTo>
                  <a:lnTo>
                    <a:pt x="59" y="319"/>
                  </a:lnTo>
                  <a:lnTo>
                    <a:pt x="71" y="298"/>
                  </a:lnTo>
                  <a:lnTo>
                    <a:pt x="84" y="276"/>
                  </a:lnTo>
                  <a:lnTo>
                    <a:pt x="95" y="255"/>
                  </a:lnTo>
                  <a:lnTo>
                    <a:pt x="101" y="237"/>
                  </a:lnTo>
                  <a:lnTo>
                    <a:pt x="113" y="219"/>
                  </a:lnTo>
                  <a:lnTo>
                    <a:pt x="124" y="198"/>
                  </a:lnTo>
                  <a:lnTo>
                    <a:pt x="137" y="184"/>
                  </a:lnTo>
                  <a:lnTo>
                    <a:pt x="148" y="166"/>
                  </a:lnTo>
                  <a:lnTo>
                    <a:pt x="172" y="134"/>
                  </a:lnTo>
                  <a:lnTo>
                    <a:pt x="202" y="106"/>
                  </a:lnTo>
                  <a:lnTo>
                    <a:pt x="213" y="96"/>
                  </a:lnTo>
                  <a:lnTo>
                    <a:pt x="232" y="81"/>
                  </a:lnTo>
                  <a:lnTo>
                    <a:pt x="261" y="56"/>
                  </a:lnTo>
                  <a:lnTo>
                    <a:pt x="291" y="39"/>
                  </a:lnTo>
                  <a:lnTo>
                    <a:pt x="325" y="21"/>
                  </a:lnTo>
                  <a:lnTo>
                    <a:pt x="344" y="14"/>
                  </a:lnTo>
                  <a:lnTo>
                    <a:pt x="355" y="11"/>
                  </a:lnTo>
                  <a:lnTo>
                    <a:pt x="373" y="7"/>
                  </a:lnTo>
                  <a:lnTo>
                    <a:pt x="391" y="3"/>
                  </a:lnTo>
                  <a:lnTo>
                    <a:pt x="409" y="0"/>
                  </a:lnTo>
                  <a:lnTo>
                    <a:pt x="426" y="0"/>
                  </a:lnTo>
                  <a:lnTo>
                    <a:pt x="444" y="0"/>
                  </a:lnTo>
                  <a:lnTo>
                    <a:pt x="462" y="0"/>
                  </a:lnTo>
                  <a:lnTo>
                    <a:pt x="479" y="3"/>
                  </a:lnTo>
                  <a:lnTo>
                    <a:pt x="498" y="7"/>
                  </a:lnTo>
                  <a:lnTo>
                    <a:pt x="515" y="11"/>
                  </a:lnTo>
                  <a:lnTo>
                    <a:pt x="532" y="14"/>
                  </a:lnTo>
                  <a:lnTo>
                    <a:pt x="557" y="21"/>
                  </a:lnTo>
                  <a:lnTo>
                    <a:pt x="562" y="24"/>
                  </a:lnTo>
                  <a:lnTo>
                    <a:pt x="272" y="725"/>
                  </a:lnTo>
                  <a:lnTo>
                    <a:pt x="285" y="729"/>
                  </a:lnTo>
                  <a:lnTo>
                    <a:pt x="296" y="733"/>
                  </a:lnTo>
                  <a:lnTo>
                    <a:pt x="308" y="736"/>
                  </a:lnTo>
                  <a:lnTo>
                    <a:pt x="320" y="736"/>
                  </a:lnTo>
                  <a:lnTo>
                    <a:pt x="331" y="736"/>
                  </a:lnTo>
                  <a:lnTo>
                    <a:pt x="350" y="740"/>
                  </a:lnTo>
                  <a:lnTo>
                    <a:pt x="355" y="736"/>
                  </a:lnTo>
                  <a:lnTo>
                    <a:pt x="379" y="736"/>
                  </a:lnTo>
                  <a:lnTo>
                    <a:pt x="403" y="729"/>
                  </a:lnTo>
                  <a:lnTo>
                    <a:pt x="414" y="725"/>
                  </a:lnTo>
                  <a:lnTo>
                    <a:pt x="439" y="716"/>
                  </a:lnTo>
                  <a:lnTo>
                    <a:pt x="450" y="712"/>
                  </a:lnTo>
                  <a:lnTo>
                    <a:pt x="462" y="704"/>
                  </a:lnTo>
                  <a:lnTo>
                    <a:pt x="485" y="687"/>
                  </a:lnTo>
                  <a:lnTo>
                    <a:pt x="503" y="669"/>
                  </a:lnTo>
                  <a:lnTo>
                    <a:pt x="527" y="651"/>
                  </a:lnTo>
                  <a:lnTo>
                    <a:pt x="545" y="627"/>
                  </a:lnTo>
                  <a:lnTo>
                    <a:pt x="562" y="606"/>
                  </a:lnTo>
                  <a:lnTo>
                    <a:pt x="580" y="578"/>
                  </a:lnTo>
                  <a:lnTo>
                    <a:pt x="591" y="549"/>
                  </a:lnTo>
                  <a:lnTo>
                    <a:pt x="604" y="521"/>
                  </a:lnTo>
                  <a:lnTo>
                    <a:pt x="621" y="474"/>
                  </a:lnTo>
                  <a:lnTo>
                    <a:pt x="627" y="453"/>
                  </a:lnTo>
                  <a:lnTo>
                    <a:pt x="633" y="432"/>
                  </a:lnTo>
                  <a:lnTo>
                    <a:pt x="639" y="410"/>
                  </a:lnTo>
                  <a:lnTo>
                    <a:pt x="646" y="389"/>
                  </a:lnTo>
                  <a:lnTo>
                    <a:pt x="646" y="372"/>
                  </a:lnTo>
                  <a:lnTo>
                    <a:pt x="646" y="351"/>
                  </a:lnTo>
                  <a:lnTo>
                    <a:pt x="646" y="332"/>
                  </a:lnTo>
                  <a:lnTo>
                    <a:pt x="639" y="315"/>
                  </a:lnTo>
                  <a:lnTo>
                    <a:pt x="639" y="300"/>
                  </a:lnTo>
                  <a:lnTo>
                    <a:pt x="639" y="287"/>
                  </a:lnTo>
                  <a:lnTo>
                    <a:pt x="633" y="276"/>
                  </a:lnTo>
                  <a:lnTo>
                    <a:pt x="627" y="262"/>
                  </a:lnTo>
                  <a:lnTo>
                    <a:pt x="621" y="255"/>
                  </a:lnTo>
                  <a:lnTo>
                    <a:pt x="616" y="244"/>
                  </a:lnTo>
                  <a:lnTo>
                    <a:pt x="610" y="237"/>
                  </a:lnTo>
                  <a:lnTo>
                    <a:pt x="604" y="226"/>
                  </a:lnTo>
                  <a:lnTo>
                    <a:pt x="598" y="223"/>
                  </a:lnTo>
                  <a:lnTo>
                    <a:pt x="598" y="219"/>
                  </a:lnTo>
                  <a:lnTo>
                    <a:pt x="591" y="215"/>
                  </a:lnTo>
                  <a:close/>
                </a:path>
              </a:pathLst>
            </a:custGeom>
            <a:solidFill>
              <a:srgbClr val="000000"/>
            </a:solidFill>
            <a:ln w="15875">
              <a:solidFill>
                <a:schemeClr val="tx2"/>
              </a:solidFill>
              <a:prstDash val="solid"/>
              <a:round/>
              <a:headEnd/>
              <a:tailEnd/>
            </a:ln>
          </p:spPr>
          <p:txBody>
            <a:bodyPr/>
            <a:lstStyle/>
            <a:p>
              <a:endParaRPr lang="en-GB"/>
            </a:p>
          </p:txBody>
        </p:sp>
        <p:sp>
          <p:nvSpPr>
            <p:cNvPr id="3134" name="Freeform 62">
              <a:extLst>
                <a:ext uri="{FF2B5EF4-FFF2-40B4-BE49-F238E27FC236}">
                  <a16:creationId xmlns:a16="http://schemas.microsoft.com/office/drawing/2014/main" id="{CC44F295-6106-47CA-8D04-82BA563517EA}"/>
                </a:ext>
              </a:extLst>
            </p:cNvPr>
            <p:cNvSpPr>
              <a:spLocks/>
            </p:cNvSpPr>
            <p:nvPr/>
          </p:nvSpPr>
          <p:spPr bwMode="auto">
            <a:xfrm>
              <a:off x="3947" y="2552"/>
              <a:ext cx="76" cy="132"/>
            </a:xfrm>
            <a:custGeom>
              <a:avLst/>
              <a:gdLst>
                <a:gd name="T0" fmla="*/ 21 w 307"/>
                <a:gd name="T1" fmla="*/ 132 h 527"/>
                <a:gd name="T2" fmla="*/ 76 w 307"/>
                <a:gd name="T3" fmla="*/ 2 h 527"/>
                <a:gd name="T4" fmla="*/ 72 w 307"/>
                <a:gd name="T5" fmla="*/ 1 h 527"/>
                <a:gd name="T6" fmla="*/ 67 w 307"/>
                <a:gd name="T7" fmla="*/ 0 h 527"/>
                <a:gd name="T8" fmla="*/ 63 w 307"/>
                <a:gd name="T9" fmla="*/ 0 h 527"/>
                <a:gd name="T10" fmla="*/ 59 w 307"/>
                <a:gd name="T11" fmla="*/ 1 h 527"/>
                <a:gd name="T12" fmla="*/ 54 w 307"/>
                <a:gd name="T13" fmla="*/ 2 h 527"/>
                <a:gd name="T14" fmla="*/ 50 w 307"/>
                <a:gd name="T15" fmla="*/ 3 h 527"/>
                <a:gd name="T16" fmla="*/ 47 w 307"/>
                <a:gd name="T17" fmla="*/ 4 h 527"/>
                <a:gd name="T18" fmla="*/ 43 w 307"/>
                <a:gd name="T19" fmla="*/ 7 h 527"/>
                <a:gd name="T20" fmla="*/ 38 w 307"/>
                <a:gd name="T21" fmla="*/ 11 h 527"/>
                <a:gd name="T22" fmla="*/ 32 w 307"/>
                <a:gd name="T23" fmla="*/ 15 h 527"/>
                <a:gd name="T24" fmla="*/ 28 w 307"/>
                <a:gd name="T25" fmla="*/ 19 h 527"/>
                <a:gd name="T26" fmla="*/ 23 w 307"/>
                <a:gd name="T27" fmla="*/ 24 h 527"/>
                <a:gd name="T28" fmla="*/ 19 w 307"/>
                <a:gd name="T29" fmla="*/ 30 h 527"/>
                <a:gd name="T30" fmla="*/ 16 w 307"/>
                <a:gd name="T31" fmla="*/ 36 h 527"/>
                <a:gd name="T32" fmla="*/ 12 w 307"/>
                <a:gd name="T33" fmla="*/ 43 h 527"/>
                <a:gd name="T34" fmla="*/ 9 w 307"/>
                <a:gd name="T35" fmla="*/ 50 h 527"/>
                <a:gd name="T36" fmla="*/ 6 w 307"/>
                <a:gd name="T37" fmla="*/ 56 h 527"/>
                <a:gd name="T38" fmla="*/ 4 w 307"/>
                <a:gd name="T39" fmla="*/ 63 h 527"/>
                <a:gd name="T40" fmla="*/ 1 w 307"/>
                <a:gd name="T41" fmla="*/ 69 h 527"/>
                <a:gd name="T42" fmla="*/ 1 w 307"/>
                <a:gd name="T43" fmla="*/ 75 h 527"/>
                <a:gd name="T44" fmla="*/ 0 w 307"/>
                <a:gd name="T45" fmla="*/ 88 h 527"/>
                <a:gd name="T46" fmla="*/ 0 w 307"/>
                <a:gd name="T47" fmla="*/ 93 h 527"/>
                <a:gd name="T48" fmla="*/ 0 w 307"/>
                <a:gd name="T49" fmla="*/ 99 h 527"/>
                <a:gd name="T50" fmla="*/ 0 w 307"/>
                <a:gd name="T51" fmla="*/ 104 h 527"/>
                <a:gd name="T52" fmla="*/ 1 w 307"/>
                <a:gd name="T53" fmla="*/ 109 h 527"/>
                <a:gd name="T54" fmla="*/ 3 w 307"/>
                <a:gd name="T55" fmla="*/ 113 h 527"/>
                <a:gd name="T56" fmla="*/ 4 w 307"/>
                <a:gd name="T57" fmla="*/ 117 h 527"/>
                <a:gd name="T58" fmla="*/ 6 w 307"/>
                <a:gd name="T59" fmla="*/ 121 h 527"/>
                <a:gd name="T60" fmla="*/ 7 w 307"/>
                <a:gd name="T61" fmla="*/ 123 h 527"/>
                <a:gd name="T62" fmla="*/ 9 w 307"/>
                <a:gd name="T63" fmla="*/ 126 h 527"/>
                <a:gd name="T64" fmla="*/ 12 w 307"/>
                <a:gd name="T65" fmla="*/ 128 h 527"/>
                <a:gd name="T66" fmla="*/ 13 w 307"/>
                <a:gd name="T67" fmla="*/ 129 h 527"/>
                <a:gd name="T68" fmla="*/ 15 w 307"/>
                <a:gd name="T69" fmla="*/ 129 h 527"/>
                <a:gd name="T70" fmla="*/ 16 w 307"/>
                <a:gd name="T71" fmla="*/ 131 h 527"/>
                <a:gd name="T72" fmla="*/ 18 w 307"/>
                <a:gd name="T73" fmla="*/ 131 h 527"/>
                <a:gd name="T74" fmla="*/ 19 w 307"/>
                <a:gd name="T75" fmla="*/ 132 h 527"/>
                <a:gd name="T76" fmla="*/ 21 w 307"/>
                <a:gd name="T77" fmla="*/ 132 h 527"/>
                <a:gd name="T78" fmla="*/ 21 w 307"/>
                <a:gd name="T79" fmla="*/ 132 h 52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07" h="527">
                  <a:moveTo>
                    <a:pt x="83" y="527"/>
                  </a:moveTo>
                  <a:lnTo>
                    <a:pt x="307" y="7"/>
                  </a:lnTo>
                  <a:lnTo>
                    <a:pt x="290" y="3"/>
                  </a:lnTo>
                  <a:lnTo>
                    <a:pt x="271" y="0"/>
                  </a:lnTo>
                  <a:lnTo>
                    <a:pt x="254" y="0"/>
                  </a:lnTo>
                  <a:lnTo>
                    <a:pt x="237" y="3"/>
                  </a:lnTo>
                  <a:lnTo>
                    <a:pt x="218" y="7"/>
                  </a:lnTo>
                  <a:lnTo>
                    <a:pt x="201" y="10"/>
                  </a:lnTo>
                  <a:lnTo>
                    <a:pt x="189" y="17"/>
                  </a:lnTo>
                  <a:lnTo>
                    <a:pt x="172" y="28"/>
                  </a:lnTo>
                  <a:lnTo>
                    <a:pt x="153" y="42"/>
                  </a:lnTo>
                  <a:lnTo>
                    <a:pt x="130" y="60"/>
                  </a:lnTo>
                  <a:lnTo>
                    <a:pt x="112" y="77"/>
                  </a:lnTo>
                  <a:lnTo>
                    <a:pt x="94" y="95"/>
                  </a:lnTo>
                  <a:lnTo>
                    <a:pt x="77" y="120"/>
                  </a:lnTo>
                  <a:lnTo>
                    <a:pt x="64" y="145"/>
                  </a:lnTo>
                  <a:lnTo>
                    <a:pt x="47" y="170"/>
                  </a:lnTo>
                  <a:lnTo>
                    <a:pt x="35" y="198"/>
                  </a:lnTo>
                  <a:lnTo>
                    <a:pt x="24" y="223"/>
                  </a:lnTo>
                  <a:lnTo>
                    <a:pt x="18" y="251"/>
                  </a:lnTo>
                  <a:lnTo>
                    <a:pt x="5" y="276"/>
                  </a:lnTo>
                  <a:lnTo>
                    <a:pt x="5" y="300"/>
                  </a:lnTo>
                  <a:lnTo>
                    <a:pt x="0" y="350"/>
                  </a:lnTo>
                  <a:lnTo>
                    <a:pt x="0" y="372"/>
                  </a:lnTo>
                  <a:lnTo>
                    <a:pt x="0" y="396"/>
                  </a:lnTo>
                  <a:lnTo>
                    <a:pt x="0" y="417"/>
                  </a:lnTo>
                  <a:lnTo>
                    <a:pt x="5" y="435"/>
                  </a:lnTo>
                  <a:lnTo>
                    <a:pt x="11" y="453"/>
                  </a:lnTo>
                  <a:lnTo>
                    <a:pt x="18" y="467"/>
                  </a:lnTo>
                  <a:lnTo>
                    <a:pt x="24" y="482"/>
                  </a:lnTo>
                  <a:lnTo>
                    <a:pt x="30" y="491"/>
                  </a:lnTo>
                  <a:lnTo>
                    <a:pt x="35" y="502"/>
                  </a:lnTo>
                  <a:lnTo>
                    <a:pt x="47" y="510"/>
                  </a:lnTo>
                  <a:lnTo>
                    <a:pt x="53" y="514"/>
                  </a:lnTo>
                  <a:lnTo>
                    <a:pt x="59" y="516"/>
                  </a:lnTo>
                  <a:lnTo>
                    <a:pt x="64" y="523"/>
                  </a:lnTo>
                  <a:lnTo>
                    <a:pt x="71" y="523"/>
                  </a:lnTo>
                  <a:lnTo>
                    <a:pt x="77" y="527"/>
                  </a:lnTo>
                  <a:lnTo>
                    <a:pt x="83" y="527"/>
                  </a:lnTo>
                  <a:close/>
                </a:path>
              </a:pathLst>
            </a:custGeom>
            <a:solidFill>
              <a:srgbClr val="FFFFFF"/>
            </a:solidFill>
            <a:ln w="15875">
              <a:solidFill>
                <a:schemeClr val="tx2"/>
              </a:solidFill>
              <a:prstDash val="solid"/>
              <a:round/>
              <a:headEnd/>
              <a:tailEnd/>
            </a:ln>
          </p:spPr>
          <p:txBody>
            <a:bodyPr/>
            <a:lstStyle/>
            <a:p>
              <a:endParaRPr lang="en-GB"/>
            </a:p>
          </p:txBody>
        </p:sp>
        <p:sp>
          <p:nvSpPr>
            <p:cNvPr id="3135" name="Freeform 63">
              <a:extLst>
                <a:ext uri="{FF2B5EF4-FFF2-40B4-BE49-F238E27FC236}">
                  <a16:creationId xmlns:a16="http://schemas.microsoft.com/office/drawing/2014/main" id="{5C4524D8-7FC5-4AA4-9B1E-E9D429F58AD8}"/>
                </a:ext>
              </a:extLst>
            </p:cNvPr>
            <p:cNvSpPr>
              <a:spLocks/>
            </p:cNvSpPr>
            <p:nvPr/>
          </p:nvSpPr>
          <p:spPr bwMode="auto">
            <a:xfrm>
              <a:off x="3989" y="2266"/>
              <a:ext cx="201" cy="225"/>
            </a:xfrm>
            <a:custGeom>
              <a:avLst/>
              <a:gdLst>
                <a:gd name="T0" fmla="*/ 105 w 803"/>
                <a:gd name="T1" fmla="*/ 211 h 900"/>
                <a:gd name="T2" fmla="*/ 0 w 803"/>
                <a:gd name="T3" fmla="*/ 183 h 900"/>
                <a:gd name="T4" fmla="*/ 32 w 803"/>
                <a:gd name="T5" fmla="*/ 152 h 900"/>
                <a:gd name="T6" fmla="*/ 28 w 803"/>
                <a:gd name="T7" fmla="*/ 144 h 900"/>
                <a:gd name="T8" fmla="*/ 24 w 803"/>
                <a:gd name="T9" fmla="*/ 130 h 900"/>
                <a:gd name="T10" fmla="*/ 22 w 803"/>
                <a:gd name="T11" fmla="*/ 122 h 900"/>
                <a:gd name="T12" fmla="*/ 21 w 803"/>
                <a:gd name="T13" fmla="*/ 112 h 900"/>
                <a:gd name="T14" fmla="*/ 21 w 803"/>
                <a:gd name="T15" fmla="*/ 96 h 900"/>
                <a:gd name="T16" fmla="*/ 22 w 803"/>
                <a:gd name="T17" fmla="*/ 85 h 900"/>
                <a:gd name="T18" fmla="*/ 25 w 803"/>
                <a:gd name="T19" fmla="*/ 69 h 900"/>
                <a:gd name="T20" fmla="*/ 30 w 803"/>
                <a:gd name="T21" fmla="*/ 53 h 900"/>
                <a:gd name="T22" fmla="*/ 32 w 803"/>
                <a:gd name="T23" fmla="*/ 44 h 900"/>
                <a:gd name="T24" fmla="*/ 39 w 803"/>
                <a:gd name="T25" fmla="*/ 31 h 900"/>
                <a:gd name="T26" fmla="*/ 44 w 803"/>
                <a:gd name="T27" fmla="*/ 21 h 900"/>
                <a:gd name="T28" fmla="*/ 52 w 803"/>
                <a:gd name="T29" fmla="*/ 13 h 900"/>
                <a:gd name="T30" fmla="*/ 62 w 803"/>
                <a:gd name="T31" fmla="*/ 6 h 900"/>
                <a:gd name="T32" fmla="*/ 69 w 803"/>
                <a:gd name="T33" fmla="*/ 3 h 900"/>
                <a:gd name="T34" fmla="*/ 76 w 803"/>
                <a:gd name="T35" fmla="*/ 1 h 900"/>
                <a:gd name="T36" fmla="*/ 80 w 803"/>
                <a:gd name="T37" fmla="*/ 1 h 900"/>
                <a:gd name="T38" fmla="*/ 86 w 803"/>
                <a:gd name="T39" fmla="*/ 0 h 900"/>
                <a:gd name="T40" fmla="*/ 93 w 803"/>
                <a:gd name="T41" fmla="*/ 1 h 900"/>
                <a:gd name="T42" fmla="*/ 102 w 803"/>
                <a:gd name="T43" fmla="*/ 2 h 900"/>
                <a:gd name="T44" fmla="*/ 201 w 803"/>
                <a:gd name="T45" fmla="*/ 14 h 900"/>
                <a:gd name="T46" fmla="*/ 146 w 803"/>
                <a:gd name="T47" fmla="*/ 52 h 900"/>
                <a:gd name="T48" fmla="*/ 93 w 803"/>
                <a:gd name="T49" fmla="*/ 44 h 900"/>
                <a:gd name="T50" fmla="*/ 83 w 803"/>
                <a:gd name="T51" fmla="*/ 43 h 900"/>
                <a:gd name="T52" fmla="*/ 76 w 803"/>
                <a:gd name="T53" fmla="*/ 44 h 900"/>
                <a:gd name="T54" fmla="*/ 69 w 803"/>
                <a:gd name="T55" fmla="*/ 46 h 900"/>
                <a:gd name="T56" fmla="*/ 67 w 803"/>
                <a:gd name="T57" fmla="*/ 49 h 900"/>
                <a:gd name="T58" fmla="*/ 59 w 803"/>
                <a:gd name="T59" fmla="*/ 55 h 900"/>
                <a:gd name="T60" fmla="*/ 55 w 803"/>
                <a:gd name="T61" fmla="*/ 63 h 900"/>
                <a:gd name="T62" fmla="*/ 52 w 803"/>
                <a:gd name="T63" fmla="*/ 69 h 900"/>
                <a:gd name="T64" fmla="*/ 49 w 803"/>
                <a:gd name="T65" fmla="*/ 76 h 900"/>
                <a:gd name="T66" fmla="*/ 47 w 803"/>
                <a:gd name="T67" fmla="*/ 84 h 900"/>
                <a:gd name="T68" fmla="*/ 44 w 803"/>
                <a:gd name="T69" fmla="*/ 93 h 900"/>
                <a:gd name="T70" fmla="*/ 44 w 803"/>
                <a:gd name="T71" fmla="*/ 106 h 900"/>
                <a:gd name="T72" fmla="*/ 44 w 803"/>
                <a:gd name="T73" fmla="*/ 117 h 900"/>
                <a:gd name="T74" fmla="*/ 46 w 803"/>
                <a:gd name="T75" fmla="*/ 128 h 900"/>
                <a:gd name="T76" fmla="*/ 49 w 803"/>
                <a:gd name="T77" fmla="*/ 136 h 900"/>
                <a:gd name="T78" fmla="*/ 52 w 803"/>
                <a:gd name="T79" fmla="*/ 143 h 900"/>
                <a:gd name="T80" fmla="*/ 55 w 803"/>
                <a:gd name="T81" fmla="*/ 147 h 900"/>
                <a:gd name="T82" fmla="*/ 62 w 803"/>
                <a:gd name="T83" fmla="*/ 153 h 900"/>
                <a:gd name="T84" fmla="*/ 67 w 803"/>
                <a:gd name="T85" fmla="*/ 155 h 900"/>
                <a:gd name="T86" fmla="*/ 80 w 803"/>
                <a:gd name="T87" fmla="*/ 161 h 900"/>
                <a:gd name="T88" fmla="*/ 169 w 803"/>
                <a:gd name="T89" fmla="*/ 182 h 900"/>
                <a:gd name="T90" fmla="*/ 157 w 803"/>
                <a:gd name="T91" fmla="*/ 225 h 9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03" h="900">
                  <a:moveTo>
                    <a:pt x="627" y="900"/>
                  </a:moveTo>
                  <a:lnTo>
                    <a:pt x="420" y="844"/>
                  </a:lnTo>
                  <a:lnTo>
                    <a:pt x="213" y="787"/>
                  </a:lnTo>
                  <a:lnTo>
                    <a:pt x="0" y="731"/>
                  </a:lnTo>
                  <a:lnTo>
                    <a:pt x="40" y="585"/>
                  </a:lnTo>
                  <a:lnTo>
                    <a:pt x="129" y="606"/>
                  </a:lnTo>
                  <a:lnTo>
                    <a:pt x="124" y="589"/>
                  </a:lnTo>
                  <a:lnTo>
                    <a:pt x="112" y="574"/>
                  </a:lnTo>
                  <a:lnTo>
                    <a:pt x="99" y="538"/>
                  </a:lnTo>
                  <a:lnTo>
                    <a:pt x="94" y="521"/>
                  </a:lnTo>
                  <a:lnTo>
                    <a:pt x="94" y="504"/>
                  </a:lnTo>
                  <a:lnTo>
                    <a:pt x="88" y="486"/>
                  </a:lnTo>
                  <a:lnTo>
                    <a:pt x="88" y="468"/>
                  </a:lnTo>
                  <a:lnTo>
                    <a:pt x="82" y="447"/>
                  </a:lnTo>
                  <a:lnTo>
                    <a:pt x="82" y="404"/>
                  </a:lnTo>
                  <a:lnTo>
                    <a:pt x="82" y="383"/>
                  </a:lnTo>
                  <a:lnTo>
                    <a:pt x="88" y="362"/>
                  </a:lnTo>
                  <a:lnTo>
                    <a:pt x="88" y="340"/>
                  </a:lnTo>
                  <a:lnTo>
                    <a:pt x="94" y="291"/>
                  </a:lnTo>
                  <a:lnTo>
                    <a:pt x="99" y="274"/>
                  </a:lnTo>
                  <a:lnTo>
                    <a:pt x="112" y="230"/>
                  </a:lnTo>
                  <a:lnTo>
                    <a:pt x="118" y="213"/>
                  </a:lnTo>
                  <a:lnTo>
                    <a:pt x="124" y="196"/>
                  </a:lnTo>
                  <a:lnTo>
                    <a:pt x="129" y="177"/>
                  </a:lnTo>
                  <a:lnTo>
                    <a:pt x="135" y="160"/>
                  </a:lnTo>
                  <a:lnTo>
                    <a:pt x="154" y="124"/>
                  </a:lnTo>
                  <a:lnTo>
                    <a:pt x="159" y="111"/>
                  </a:lnTo>
                  <a:lnTo>
                    <a:pt x="177" y="83"/>
                  </a:lnTo>
                  <a:lnTo>
                    <a:pt x="188" y="71"/>
                  </a:lnTo>
                  <a:lnTo>
                    <a:pt x="207" y="51"/>
                  </a:lnTo>
                  <a:lnTo>
                    <a:pt x="236" y="28"/>
                  </a:lnTo>
                  <a:lnTo>
                    <a:pt x="247" y="22"/>
                  </a:lnTo>
                  <a:lnTo>
                    <a:pt x="253" y="19"/>
                  </a:lnTo>
                  <a:lnTo>
                    <a:pt x="277" y="11"/>
                  </a:lnTo>
                  <a:lnTo>
                    <a:pt x="289" y="4"/>
                  </a:lnTo>
                  <a:lnTo>
                    <a:pt x="302" y="4"/>
                  </a:lnTo>
                  <a:lnTo>
                    <a:pt x="313" y="4"/>
                  </a:lnTo>
                  <a:lnTo>
                    <a:pt x="319" y="4"/>
                  </a:lnTo>
                  <a:lnTo>
                    <a:pt x="331" y="0"/>
                  </a:lnTo>
                  <a:lnTo>
                    <a:pt x="342" y="0"/>
                  </a:lnTo>
                  <a:lnTo>
                    <a:pt x="361" y="4"/>
                  </a:lnTo>
                  <a:lnTo>
                    <a:pt x="372" y="4"/>
                  </a:lnTo>
                  <a:lnTo>
                    <a:pt x="390" y="4"/>
                  </a:lnTo>
                  <a:lnTo>
                    <a:pt x="407" y="7"/>
                  </a:lnTo>
                  <a:lnTo>
                    <a:pt x="608" y="32"/>
                  </a:lnTo>
                  <a:lnTo>
                    <a:pt x="803" y="57"/>
                  </a:lnTo>
                  <a:lnTo>
                    <a:pt x="780" y="234"/>
                  </a:lnTo>
                  <a:lnTo>
                    <a:pt x="585" y="206"/>
                  </a:lnTo>
                  <a:lnTo>
                    <a:pt x="390" y="177"/>
                  </a:lnTo>
                  <a:lnTo>
                    <a:pt x="372" y="174"/>
                  </a:lnTo>
                  <a:lnTo>
                    <a:pt x="342" y="170"/>
                  </a:lnTo>
                  <a:lnTo>
                    <a:pt x="331" y="170"/>
                  </a:lnTo>
                  <a:lnTo>
                    <a:pt x="306" y="177"/>
                  </a:lnTo>
                  <a:lnTo>
                    <a:pt x="302" y="177"/>
                  </a:lnTo>
                  <a:lnTo>
                    <a:pt x="289" y="181"/>
                  </a:lnTo>
                  <a:lnTo>
                    <a:pt x="277" y="185"/>
                  </a:lnTo>
                  <a:lnTo>
                    <a:pt x="272" y="192"/>
                  </a:lnTo>
                  <a:lnTo>
                    <a:pt x="266" y="196"/>
                  </a:lnTo>
                  <a:lnTo>
                    <a:pt x="247" y="209"/>
                  </a:lnTo>
                  <a:lnTo>
                    <a:pt x="236" y="221"/>
                  </a:lnTo>
                  <a:lnTo>
                    <a:pt x="224" y="238"/>
                  </a:lnTo>
                  <a:lnTo>
                    <a:pt x="218" y="253"/>
                  </a:lnTo>
                  <a:lnTo>
                    <a:pt x="213" y="262"/>
                  </a:lnTo>
                  <a:lnTo>
                    <a:pt x="207" y="277"/>
                  </a:lnTo>
                  <a:lnTo>
                    <a:pt x="200" y="287"/>
                  </a:lnTo>
                  <a:lnTo>
                    <a:pt x="194" y="302"/>
                  </a:lnTo>
                  <a:lnTo>
                    <a:pt x="194" y="315"/>
                  </a:lnTo>
                  <a:lnTo>
                    <a:pt x="188" y="334"/>
                  </a:lnTo>
                  <a:lnTo>
                    <a:pt x="183" y="348"/>
                  </a:lnTo>
                  <a:lnTo>
                    <a:pt x="177" y="372"/>
                  </a:lnTo>
                  <a:lnTo>
                    <a:pt x="177" y="397"/>
                  </a:lnTo>
                  <a:lnTo>
                    <a:pt x="177" y="423"/>
                  </a:lnTo>
                  <a:lnTo>
                    <a:pt x="177" y="444"/>
                  </a:lnTo>
                  <a:lnTo>
                    <a:pt x="177" y="468"/>
                  </a:lnTo>
                  <a:lnTo>
                    <a:pt x="177" y="489"/>
                  </a:lnTo>
                  <a:lnTo>
                    <a:pt x="183" y="510"/>
                  </a:lnTo>
                  <a:lnTo>
                    <a:pt x="188" y="532"/>
                  </a:lnTo>
                  <a:lnTo>
                    <a:pt x="194" y="542"/>
                  </a:lnTo>
                  <a:lnTo>
                    <a:pt x="194" y="553"/>
                  </a:lnTo>
                  <a:lnTo>
                    <a:pt x="207" y="571"/>
                  </a:lnTo>
                  <a:lnTo>
                    <a:pt x="213" y="578"/>
                  </a:lnTo>
                  <a:lnTo>
                    <a:pt x="218" y="589"/>
                  </a:lnTo>
                  <a:lnTo>
                    <a:pt x="230" y="595"/>
                  </a:lnTo>
                  <a:lnTo>
                    <a:pt x="247" y="610"/>
                  </a:lnTo>
                  <a:lnTo>
                    <a:pt x="253" y="617"/>
                  </a:lnTo>
                  <a:lnTo>
                    <a:pt x="266" y="620"/>
                  </a:lnTo>
                  <a:lnTo>
                    <a:pt x="289" y="631"/>
                  </a:lnTo>
                  <a:lnTo>
                    <a:pt x="319" y="642"/>
                  </a:lnTo>
                  <a:lnTo>
                    <a:pt x="331" y="646"/>
                  </a:lnTo>
                  <a:lnTo>
                    <a:pt x="674" y="727"/>
                  </a:lnTo>
                  <a:lnTo>
                    <a:pt x="627" y="900"/>
                  </a:lnTo>
                  <a:close/>
                </a:path>
              </a:pathLst>
            </a:custGeom>
            <a:solidFill>
              <a:srgbClr val="000000"/>
            </a:solidFill>
            <a:ln w="15875">
              <a:solidFill>
                <a:schemeClr val="tx2"/>
              </a:solidFill>
              <a:prstDash val="solid"/>
              <a:round/>
              <a:headEnd/>
              <a:tailEnd/>
            </a:ln>
          </p:spPr>
          <p:txBody>
            <a:bodyPr/>
            <a:lstStyle/>
            <a:p>
              <a:endParaRPr lang="en-GB"/>
            </a:p>
          </p:txBody>
        </p:sp>
        <p:sp>
          <p:nvSpPr>
            <p:cNvPr id="3136" name="Freeform 64">
              <a:extLst>
                <a:ext uri="{FF2B5EF4-FFF2-40B4-BE49-F238E27FC236}">
                  <a16:creationId xmlns:a16="http://schemas.microsoft.com/office/drawing/2014/main" id="{20DD87B3-E280-4AF6-BE34-C8B07CE6A553}"/>
                </a:ext>
              </a:extLst>
            </p:cNvPr>
            <p:cNvSpPr>
              <a:spLocks/>
            </p:cNvSpPr>
            <p:nvPr/>
          </p:nvSpPr>
          <p:spPr bwMode="auto">
            <a:xfrm>
              <a:off x="3982" y="2101"/>
              <a:ext cx="223" cy="121"/>
            </a:xfrm>
            <a:custGeom>
              <a:avLst/>
              <a:gdLst>
                <a:gd name="T0" fmla="*/ 220 w 892"/>
                <a:gd name="T1" fmla="*/ 0 h 486"/>
                <a:gd name="T2" fmla="*/ 223 w 892"/>
                <a:gd name="T3" fmla="*/ 19 h 486"/>
                <a:gd name="T4" fmla="*/ 223 w 892"/>
                <a:gd name="T5" fmla="*/ 36 h 486"/>
                <a:gd name="T6" fmla="*/ 222 w 892"/>
                <a:gd name="T7" fmla="*/ 48 h 486"/>
                <a:gd name="T8" fmla="*/ 220 w 892"/>
                <a:gd name="T9" fmla="*/ 58 h 486"/>
                <a:gd name="T10" fmla="*/ 219 w 892"/>
                <a:gd name="T11" fmla="*/ 68 h 486"/>
                <a:gd name="T12" fmla="*/ 216 w 892"/>
                <a:gd name="T13" fmla="*/ 75 h 486"/>
                <a:gd name="T14" fmla="*/ 211 w 892"/>
                <a:gd name="T15" fmla="*/ 84 h 486"/>
                <a:gd name="T16" fmla="*/ 208 w 892"/>
                <a:gd name="T17" fmla="*/ 89 h 486"/>
                <a:gd name="T18" fmla="*/ 203 w 892"/>
                <a:gd name="T19" fmla="*/ 94 h 486"/>
                <a:gd name="T20" fmla="*/ 198 w 892"/>
                <a:gd name="T21" fmla="*/ 96 h 486"/>
                <a:gd name="T22" fmla="*/ 191 w 892"/>
                <a:gd name="T23" fmla="*/ 97 h 486"/>
                <a:gd name="T24" fmla="*/ 182 w 892"/>
                <a:gd name="T25" fmla="*/ 98 h 486"/>
                <a:gd name="T26" fmla="*/ 170 w 892"/>
                <a:gd name="T27" fmla="*/ 97 h 486"/>
                <a:gd name="T28" fmla="*/ 76 w 892"/>
                <a:gd name="T29" fmla="*/ 91 h 486"/>
                <a:gd name="T30" fmla="*/ 52 w 892"/>
                <a:gd name="T31" fmla="*/ 119 h 486"/>
                <a:gd name="T32" fmla="*/ 15 w 892"/>
                <a:gd name="T33" fmla="*/ 87 h 486"/>
                <a:gd name="T34" fmla="*/ 56 w 892"/>
                <a:gd name="T35" fmla="*/ 49 h 486"/>
                <a:gd name="T36" fmla="*/ 80 w 892"/>
                <a:gd name="T37" fmla="*/ 5 h 486"/>
                <a:gd name="T38" fmla="*/ 126 w 892"/>
                <a:gd name="T39" fmla="*/ 51 h 486"/>
                <a:gd name="T40" fmla="*/ 176 w 892"/>
                <a:gd name="T41" fmla="*/ 53 h 486"/>
                <a:gd name="T42" fmla="*/ 182 w 892"/>
                <a:gd name="T43" fmla="*/ 53 h 486"/>
                <a:gd name="T44" fmla="*/ 185 w 892"/>
                <a:gd name="T45" fmla="*/ 52 h 486"/>
                <a:gd name="T46" fmla="*/ 188 w 892"/>
                <a:gd name="T47" fmla="*/ 51 h 486"/>
                <a:gd name="T48" fmla="*/ 191 w 892"/>
                <a:gd name="T49" fmla="*/ 50 h 486"/>
                <a:gd name="T50" fmla="*/ 194 w 892"/>
                <a:gd name="T51" fmla="*/ 45 h 486"/>
                <a:gd name="T52" fmla="*/ 197 w 892"/>
                <a:gd name="T53" fmla="*/ 40 h 486"/>
                <a:gd name="T54" fmla="*/ 197 w 892"/>
                <a:gd name="T55" fmla="*/ 32 h 486"/>
                <a:gd name="T56" fmla="*/ 197 w 892"/>
                <a:gd name="T57" fmla="*/ 23 h 486"/>
                <a:gd name="T58" fmla="*/ 197 w 892"/>
                <a:gd name="T59" fmla="*/ 12 h 486"/>
                <a:gd name="T60" fmla="*/ 197 w 892"/>
                <a:gd name="T61" fmla="*/ 7 h 486"/>
                <a:gd name="T62" fmla="*/ 197 w 892"/>
                <a:gd name="T63" fmla="*/ 5 h 48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92" h="486">
                  <a:moveTo>
                    <a:pt x="786" y="21"/>
                  </a:moveTo>
                  <a:lnTo>
                    <a:pt x="881" y="0"/>
                  </a:lnTo>
                  <a:lnTo>
                    <a:pt x="887" y="40"/>
                  </a:lnTo>
                  <a:lnTo>
                    <a:pt x="892" y="78"/>
                  </a:lnTo>
                  <a:lnTo>
                    <a:pt x="892" y="114"/>
                  </a:lnTo>
                  <a:lnTo>
                    <a:pt x="892" y="146"/>
                  </a:lnTo>
                  <a:lnTo>
                    <a:pt x="892" y="170"/>
                  </a:lnTo>
                  <a:lnTo>
                    <a:pt x="887" y="191"/>
                  </a:lnTo>
                  <a:lnTo>
                    <a:pt x="887" y="216"/>
                  </a:lnTo>
                  <a:lnTo>
                    <a:pt x="881" y="234"/>
                  </a:lnTo>
                  <a:lnTo>
                    <a:pt x="881" y="255"/>
                  </a:lnTo>
                  <a:lnTo>
                    <a:pt x="875" y="273"/>
                  </a:lnTo>
                  <a:lnTo>
                    <a:pt x="869" y="287"/>
                  </a:lnTo>
                  <a:lnTo>
                    <a:pt x="863" y="301"/>
                  </a:lnTo>
                  <a:lnTo>
                    <a:pt x="852" y="326"/>
                  </a:lnTo>
                  <a:lnTo>
                    <a:pt x="845" y="337"/>
                  </a:lnTo>
                  <a:lnTo>
                    <a:pt x="839" y="348"/>
                  </a:lnTo>
                  <a:lnTo>
                    <a:pt x="833" y="358"/>
                  </a:lnTo>
                  <a:lnTo>
                    <a:pt x="822" y="372"/>
                  </a:lnTo>
                  <a:lnTo>
                    <a:pt x="810" y="376"/>
                  </a:lnTo>
                  <a:lnTo>
                    <a:pt x="803" y="382"/>
                  </a:lnTo>
                  <a:lnTo>
                    <a:pt x="792" y="386"/>
                  </a:lnTo>
                  <a:lnTo>
                    <a:pt x="774" y="390"/>
                  </a:lnTo>
                  <a:lnTo>
                    <a:pt x="763" y="390"/>
                  </a:lnTo>
                  <a:lnTo>
                    <a:pt x="746" y="393"/>
                  </a:lnTo>
                  <a:lnTo>
                    <a:pt x="727" y="393"/>
                  </a:lnTo>
                  <a:lnTo>
                    <a:pt x="704" y="393"/>
                  </a:lnTo>
                  <a:lnTo>
                    <a:pt x="680" y="390"/>
                  </a:lnTo>
                  <a:lnTo>
                    <a:pt x="490" y="380"/>
                  </a:lnTo>
                  <a:lnTo>
                    <a:pt x="302" y="365"/>
                  </a:lnTo>
                  <a:lnTo>
                    <a:pt x="296" y="486"/>
                  </a:lnTo>
                  <a:lnTo>
                    <a:pt x="207" y="478"/>
                  </a:lnTo>
                  <a:lnTo>
                    <a:pt x="218" y="358"/>
                  </a:lnTo>
                  <a:lnTo>
                    <a:pt x="59" y="348"/>
                  </a:lnTo>
                  <a:lnTo>
                    <a:pt x="0" y="184"/>
                  </a:lnTo>
                  <a:lnTo>
                    <a:pt x="224" y="195"/>
                  </a:lnTo>
                  <a:lnTo>
                    <a:pt x="230" y="21"/>
                  </a:lnTo>
                  <a:lnTo>
                    <a:pt x="319" y="21"/>
                  </a:lnTo>
                  <a:lnTo>
                    <a:pt x="313" y="199"/>
                  </a:lnTo>
                  <a:lnTo>
                    <a:pt x="503" y="206"/>
                  </a:lnTo>
                  <a:lnTo>
                    <a:pt x="697" y="212"/>
                  </a:lnTo>
                  <a:lnTo>
                    <a:pt x="704" y="212"/>
                  </a:lnTo>
                  <a:lnTo>
                    <a:pt x="716" y="212"/>
                  </a:lnTo>
                  <a:lnTo>
                    <a:pt x="727" y="212"/>
                  </a:lnTo>
                  <a:lnTo>
                    <a:pt x="733" y="212"/>
                  </a:lnTo>
                  <a:lnTo>
                    <a:pt x="739" y="210"/>
                  </a:lnTo>
                  <a:lnTo>
                    <a:pt x="746" y="206"/>
                  </a:lnTo>
                  <a:lnTo>
                    <a:pt x="750" y="206"/>
                  </a:lnTo>
                  <a:lnTo>
                    <a:pt x="757" y="206"/>
                  </a:lnTo>
                  <a:lnTo>
                    <a:pt x="763" y="199"/>
                  </a:lnTo>
                  <a:lnTo>
                    <a:pt x="769" y="191"/>
                  </a:lnTo>
                  <a:lnTo>
                    <a:pt x="774" y="181"/>
                  </a:lnTo>
                  <a:lnTo>
                    <a:pt x="780" y="170"/>
                  </a:lnTo>
                  <a:lnTo>
                    <a:pt x="786" y="159"/>
                  </a:lnTo>
                  <a:lnTo>
                    <a:pt x="786" y="146"/>
                  </a:lnTo>
                  <a:lnTo>
                    <a:pt x="786" y="128"/>
                  </a:lnTo>
                  <a:lnTo>
                    <a:pt x="786" y="106"/>
                  </a:lnTo>
                  <a:lnTo>
                    <a:pt x="786" y="93"/>
                  </a:lnTo>
                  <a:lnTo>
                    <a:pt x="786" y="74"/>
                  </a:lnTo>
                  <a:lnTo>
                    <a:pt x="786" y="50"/>
                  </a:lnTo>
                  <a:lnTo>
                    <a:pt x="786" y="36"/>
                  </a:lnTo>
                  <a:lnTo>
                    <a:pt x="786" y="29"/>
                  </a:lnTo>
                  <a:lnTo>
                    <a:pt x="786" y="21"/>
                  </a:lnTo>
                  <a:close/>
                </a:path>
              </a:pathLst>
            </a:custGeom>
            <a:solidFill>
              <a:srgbClr val="000000"/>
            </a:solidFill>
            <a:ln w="15875">
              <a:solidFill>
                <a:schemeClr val="tx2"/>
              </a:solidFill>
              <a:prstDash val="solid"/>
              <a:round/>
              <a:headEnd/>
              <a:tailEnd/>
            </a:ln>
          </p:spPr>
          <p:txBody>
            <a:bodyPr/>
            <a:lstStyle/>
            <a:p>
              <a:endParaRPr lang="en-GB"/>
            </a:p>
          </p:txBody>
        </p:sp>
      </p:grpSp>
    </p:spTree>
  </p:cSld>
  <p:clrMapOvr>
    <a:masterClrMapping/>
  </p:clrMapOvr>
  <p:transition advClick="0" advTm="3000">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p:cTn id="7" dur="5000" fill="hold"/>
                                        <p:tgtEl>
                                          <p:spTgt spid="25604"/>
                                        </p:tgtEl>
                                        <p:attrNameLst>
                                          <p:attrName>ppt_w</p:attrName>
                                        </p:attrNameLst>
                                      </p:cBhvr>
                                      <p:tavLst>
                                        <p:tav tm="0" fmla="#ppt_w*sin(2.5*pi*$)">
                                          <p:val>
                                            <p:fltVal val="0"/>
                                          </p:val>
                                        </p:tav>
                                        <p:tav tm="100000">
                                          <p:val>
                                            <p:fltVal val="1"/>
                                          </p:val>
                                        </p:tav>
                                      </p:tavLst>
                                    </p:anim>
                                    <p:anim calcmode="lin" valueType="num">
                                      <p:cBhvr>
                                        <p:cTn id="8" dur="5000" fill="hold"/>
                                        <p:tgtEl>
                                          <p:spTgt spid="25604"/>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5603">
                                            <p:txEl>
                                              <p:pRg st="0" end="0"/>
                                            </p:txEl>
                                          </p:spTgt>
                                        </p:tgtEl>
                                        <p:attrNameLst>
                                          <p:attrName>style.visibility</p:attrName>
                                        </p:attrNameLst>
                                      </p:cBhvr>
                                      <p:to>
                                        <p:strVal val="visible"/>
                                      </p:to>
                                    </p:set>
                                    <p:anim calcmode="lin" valueType="num">
                                      <p:cBhvr>
                                        <p:cTn id="13" dur="500" fill="hold"/>
                                        <p:tgtEl>
                                          <p:spTgt spid="2560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5603">
                                            <p:txEl>
                                              <p:pRg st="0" end="0"/>
                                            </p:txEl>
                                          </p:spTgt>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3"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0A0FF3CE-366E-4715-B208-CBAE7604DA57}"/>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24579" name="WordArt 3">
            <a:extLst>
              <a:ext uri="{FF2B5EF4-FFF2-40B4-BE49-F238E27FC236}">
                <a16:creationId xmlns:a16="http://schemas.microsoft.com/office/drawing/2014/main" id="{9CBC0DDD-72E4-4860-8A0D-253A8DD9306F}"/>
              </a:ext>
            </a:extLst>
          </p:cNvPr>
          <p:cNvSpPr>
            <a:spLocks noChangeArrowheads="1" noChangeShapeType="1" noTextEdit="1"/>
          </p:cNvSpPr>
          <p:nvPr/>
        </p:nvSpPr>
        <p:spPr bwMode="auto">
          <a:xfrm rot="-1424302">
            <a:off x="2693988" y="2876550"/>
            <a:ext cx="5600700" cy="1447800"/>
          </a:xfrm>
          <a:prstGeom prst="rect">
            <a:avLst/>
          </a:prstGeom>
        </p:spPr>
        <p:txBody>
          <a:bodyPr wrap="none" fromWordArt="1">
            <a:prstTxWarp prst="textPlain">
              <a:avLst>
                <a:gd name="adj" fmla="val 50000"/>
              </a:avLst>
            </a:prstTxWarp>
          </a:bodyPr>
          <a:lstStyle/>
          <a:p>
            <a:pPr algn="ctr"/>
            <a:r>
              <a:rPr lang="en-GB"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1380000" scaled="1"/>
                </a:gradFill>
                <a:effectLst>
                  <a:outerShdw dist="35921" dir="2700000" sy="50000" kx="2115830" algn="bl" rotWithShape="0">
                    <a:srgbClr val="C0C0C0"/>
                  </a:outerShdw>
                </a:effectLst>
                <a:latin typeface="Arial Black" panose="020B0A04020102020204" pitchFamily="34" charset="0"/>
              </a:rPr>
              <a:t>Forces down a slope</a:t>
            </a:r>
          </a:p>
        </p:txBody>
      </p:sp>
    </p:spTree>
  </p:cSld>
  <p:clrMapOvr>
    <a:masterClrMapping/>
  </p:clrMapOvr>
  <p:transition advTm="2000">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checkerboard(across)">
                                      <p:cBhvr>
                                        <p:cTn id="7" dur="500"/>
                                        <p:tgtEl>
                                          <p:spTgt spid="24578"/>
                                        </p:tgtEl>
                                      </p:cBhvr>
                                    </p:animEffect>
                                  </p:childTnLst>
                                  <p:subTnLst>
                                    <p:animClr clrSpc="rgb" dir="cw">
                                      <p:cBhvr override="childStyle">
                                        <p:cTn dur="1" fill="hold" display="0" masterRel="nextClick" afterEffect="1"/>
                                        <p:tgtEl>
                                          <p:spTgt spid="24578"/>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3" fill="hold" nodeType="clickEffect">
                                  <p:stCondLst>
                                    <p:cond delay="0"/>
                                  </p:stCondLst>
                                  <p:childTnLst>
                                    <p:set>
                                      <p:cBhvr>
                                        <p:cTn id="11" dur="1" fill="hold">
                                          <p:stCondLst>
                                            <p:cond delay="0"/>
                                          </p:stCondLst>
                                        </p:cTn>
                                        <p:tgtEl>
                                          <p:spTgt spid="24579"/>
                                        </p:tgtEl>
                                        <p:attrNameLst>
                                          <p:attrName>style.visibility</p:attrName>
                                        </p:attrNameLst>
                                      </p:cBhvr>
                                      <p:to>
                                        <p:strVal val="visible"/>
                                      </p:to>
                                    </p:set>
                                    <p:anim calcmode="lin" valueType="num">
                                      <p:cBhvr additive="base">
                                        <p:cTn id="12" dur="500" fill="hold"/>
                                        <p:tgtEl>
                                          <p:spTgt spid="24579"/>
                                        </p:tgtEl>
                                        <p:attrNameLst>
                                          <p:attrName>ppt_x</p:attrName>
                                        </p:attrNameLst>
                                      </p:cBhvr>
                                      <p:tavLst>
                                        <p:tav tm="0">
                                          <p:val>
                                            <p:strVal val="1+#ppt_w/2"/>
                                          </p:val>
                                        </p:tav>
                                        <p:tav tm="100000">
                                          <p:val>
                                            <p:strVal val="#ppt_x"/>
                                          </p:val>
                                        </p:tav>
                                      </p:tavLst>
                                    </p:anim>
                                    <p:anim calcmode="lin" valueType="num">
                                      <p:cBhvr additive="base">
                                        <p:cTn id="13" dur="500" fill="hold"/>
                                        <p:tgtEl>
                                          <p:spTgt spid="2457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92D53CC-0106-4A3B-AD1A-32692A404587}"/>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28676" name="Text Box 4">
            <a:extLst>
              <a:ext uri="{FF2B5EF4-FFF2-40B4-BE49-F238E27FC236}">
                <a16:creationId xmlns:a16="http://schemas.microsoft.com/office/drawing/2014/main" id="{0CE7A55E-FD15-41CC-8D21-6B3B42103832}"/>
              </a:ext>
            </a:extLst>
          </p:cNvPr>
          <p:cNvSpPr txBox="1">
            <a:spLocks noChangeArrowheads="1"/>
          </p:cNvSpPr>
          <p:nvPr/>
        </p:nvSpPr>
        <p:spPr bwMode="auto">
          <a:xfrm>
            <a:off x="1524000" y="1295400"/>
            <a:ext cx="62642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GB" altLang="en-US" b="1">
                <a:solidFill>
                  <a:schemeClr val="accent2"/>
                </a:solidFill>
                <a:latin typeface="Comic Sans MS" panose="030F0702030302020204" pitchFamily="66" charset="0"/>
              </a:rPr>
              <a:t>We can take COMPONENTS of any vector quantity to help us with our calculations</a:t>
            </a:r>
          </a:p>
        </p:txBody>
      </p:sp>
      <p:sp>
        <p:nvSpPr>
          <p:cNvPr id="28678" name="Text Box 6">
            <a:extLst>
              <a:ext uri="{FF2B5EF4-FFF2-40B4-BE49-F238E27FC236}">
                <a16:creationId xmlns:a16="http://schemas.microsoft.com/office/drawing/2014/main" id="{B4B730A5-8D25-4E03-8266-E67D39DB0C52}"/>
              </a:ext>
            </a:extLst>
          </p:cNvPr>
          <p:cNvSpPr txBox="1">
            <a:spLocks noChangeArrowheads="1"/>
          </p:cNvSpPr>
          <p:nvPr/>
        </p:nvSpPr>
        <p:spPr bwMode="auto">
          <a:xfrm>
            <a:off x="1295400" y="2514600"/>
            <a:ext cx="7086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GB" altLang="en-US">
                <a:solidFill>
                  <a:schemeClr val="tx2"/>
                </a:solidFill>
                <a:latin typeface="Comic Sans MS" panose="030F0702030302020204" pitchFamily="66" charset="0"/>
              </a:rPr>
              <a:t>Usually these are horizontal and vertical </a:t>
            </a:r>
          </a:p>
          <a:p>
            <a:pPr algn="ctr" eaLnBrk="1" hangingPunct="1"/>
            <a:r>
              <a:rPr lang="en-GB" altLang="en-US">
                <a:solidFill>
                  <a:schemeClr val="tx2"/>
                </a:solidFill>
                <a:latin typeface="Comic Sans MS" panose="030F0702030302020204" pitchFamily="66" charset="0"/>
              </a:rPr>
              <a:t>or N/S and E/W</a:t>
            </a:r>
          </a:p>
        </p:txBody>
      </p:sp>
      <p:grpSp>
        <p:nvGrpSpPr>
          <p:cNvPr id="28718" name="Group 46">
            <a:extLst>
              <a:ext uri="{FF2B5EF4-FFF2-40B4-BE49-F238E27FC236}">
                <a16:creationId xmlns:a16="http://schemas.microsoft.com/office/drawing/2014/main" id="{A68396A6-41E1-44C4-86EF-C55DA06837DC}"/>
              </a:ext>
            </a:extLst>
          </p:cNvPr>
          <p:cNvGrpSpPr>
            <a:grpSpLocks/>
          </p:cNvGrpSpPr>
          <p:nvPr/>
        </p:nvGrpSpPr>
        <p:grpSpPr bwMode="auto">
          <a:xfrm>
            <a:off x="2268538" y="3860800"/>
            <a:ext cx="5638800" cy="2057400"/>
            <a:chOff x="1440" y="2477"/>
            <a:chExt cx="3552" cy="1296"/>
          </a:xfrm>
        </p:grpSpPr>
        <p:sp>
          <p:nvSpPr>
            <p:cNvPr id="5126" name="Text Box 8">
              <a:extLst>
                <a:ext uri="{FF2B5EF4-FFF2-40B4-BE49-F238E27FC236}">
                  <a16:creationId xmlns:a16="http://schemas.microsoft.com/office/drawing/2014/main" id="{1E2174DE-4CA3-4482-80BF-0343B529521E}"/>
                </a:ext>
              </a:extLst>
            </p:cNvPr>
            <p:cNvSpPr txBox="1">
              <a:spLocks noChangeArrowheads="1"/>
            </p:cNvSpPr>
            <p:nvPr/>
          </p:nvSpPr>
          <p:spPr bwMode="auto">
            <a:xfrm>
              <a:off x="3882" y="3368"/>
              <a:ext cx="1110"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t>F</a:t>
              </a:r>
              <a:r>
                <a:rPr lang="en-US" altLang="en-US" sz="1400" baseline="-25000"/>
                <a:t>h</a:t>
              </a:r>
              <a:r>
                <a:rPr lang="en-US" altLang="en-US" sz="1400"/>
                <a:t> = F cos </a:t>
              </a:r>
              <a:r>
                <a:rPr lang="en-US" altLang="en-US">
                  <a:latin typeface="Symbol" panose="05050102010706020507" pitchFamily="18" charset="2"/>
                  <a:sym typeface="WP Greek Courier" pitchFamily="49" charset="2"/>
                </a:rPr>
                <a:t>q</a:t>
              </a:r>
            </a:p>
          </p:txBody>
        </p:sp>
        <p:sp>
          <p:nvSpPr>
            <p:cNvPr id="5127" name="Text Box 9">
              <a:extLst>
                <a:ext uri="{FF2B5EF4-FFF2-40B4-BE49-F238E27FC236}">
                  <a16:creationId xmlns:a16="http://schemas.microsoft.com/office/drawing/2014/main" id="{EF152300-4BE1-490F-926F-0B11443D8B51}"/>
                </a:ext>
              </a:extLst>
            </p:cNvPr>
            <p:cNvSpPr txBox="1">
              <a:spLocks noChangeArrowheads="1"/>
            </p:cNvSpPr>
            <p:nvPr/>
          </p:nvSpPr>
          <p:spPr bwMode="auto">
            <a:xfrm>
              <a:off x="3275" y="2477"/>
              <a:ext cx="1005" cy="28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t>F</a:t>
              </a:r>
              <a:r>
                <a:rPr lang="en-US" altLang="en-US" sz="1400" baseline="-25000"/>
                <a:t>V</a:t>
              </a:r>
              <a:r>
                <a:rPr lang="en-US" altLang="en-US" sz="1400"/>
                <a:t> = F sin </a:t>
              </a:r>
              <a:r>
                <a:rPr lang="en-US" altLang="en-US" sz="1800">
                  <a:latin typeface="Symbol" panose="05050102010706020507" pitchFamily="18" charset="2"/>
                  <a:sym typeface="WP Greek Courier" pitchFamily="49" charset="2"/>
                </a:rPr>
                <a:t>q</a:t>
              </a:r>
              <a:endParaRPr lang="en-US" altLang="en-US" sz="1800">
                <a:latin typeface="Symbol" panose="05050102010706020507" pitchFamily="18" charset="2"/>
              </a:endParaRPr>
            </a:p>
          </p:txBody>
        </p:sp>
        <p:grpSp>
          <p:nvGrpSpPr>
            <p:cNvPr id="5128" name="Group 11">
              <a:extLst>
                <a:ext uri="{FF2B5EF4-FFF2-40B4-BE49-F238E27FC236}">
                  <a16:creationId xmlns:a16="http://schemas.microsoft.com/office/drawing/2014/main" id="{C4143B53-646B-4BE1-AD48-4EEB2A81E02E}"/>
                </a:ext>
              </a:extLst>
            </p:cNvPr>
            <p:cNvGrpSpPr>
              <a:grpSpLocks/>
            </p:cNvGrpSpPr>
            <p:nvPr/>
          </p:nvGrpSpPr>
          <p:grpSpPr bwMode="auto">
            <a:xfrm>
              <a:off x="1440" y="2861"/>
              <a:ext cx="1220" cy="770"/>
              <a:chOff x="2166" y="13107"/>
              <a:chExt cx="2907" cy="1254"/>
            </a:xfrm>
          </p:grpSpPr>
          <p:grpSp>
            <p:nvGrpSpPr>
              <p:cNvPr id="5137" name="Group 12">
                <a:extLst>
                  <a:ext uri="{FF2B5EF4-FFF2-40B4-BE49-F238E27FC236}">
                    <a16:creationId xmlns:a16="http://schemas.microsoft.com/office/drawing/2014/main" id="{AD8CF6C8-8DF8-4A86-9214-3CF6CB51505D}"/>
                  </a:ext>
                </a:extLst>
              </p:cNvPr>
              <p:cNvGrpSpPr>
                <a:grpSpLocks/>
              </p:cNvGrpSpPr>
              <p:nvPr/>
            </p:nvGrpSpPr>
            <p:grpSpPr bwMode="auto">
              <a:xfrm>
                <a:off x="2166" y="13107"/>
                <a:ext cx="1710" cy="1254"/>
                <a:chOff x="2166" y="13107"/>
                <a:chExt cx="1710" cy="1254"/>
              </a:xfrm>
            </p:grpSpPr>
            <p:sp>
              <p:nvSpPr>
                <p:cNvPr id="5139" name="Text Box 13">
                  <a:extLst>
                    <a:ext uri="{FF2B5EF4-FFF2-40B4-BE49-F238E27FC236}">
                      <a16:creationId xmlns:a16="http://schemas.microsoft.com/office/drawing/2014/main" id="{C29D6132-D742-48AE-9B77-E812297B34C6}"/>
                    </a:ext>
                  </a:extLst>
                </p:cNvPr>
                <p:cNvSpPr txBox="1">
                  <a:spLocks noChangeArrowheads="1"/>
                </p:cNvSpPr>
                <p:nvPr/>
              </p:nvSpPr>
              <p:spPr bwMode="auto">
                <a:xfrm>
                  <a:off x="2508" y="13905"/>
                  <a:ext cx="570" cy="45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GB" altLang="en-US" sz="2000">
                      <a:latin typeface="Symbol" panose="05050102010706020507" pitchFamily="18" charset="2"/>
                    </a:rPr>
                    <a:t>q</a:t>
                  </a:r>
                  <a:endParaRPr lang="en-US" altLang="en-US" sz="2000">
                    <a:latin typeface="Symbol" panose="05050102010706020507" pitchFamily="18" charset="2"/>
                  </a:endParaRPr>
                </a:p>
              </p:txBody>
            </p:sp>
            <p:grpSp>
              <p:nvGrpSpPr>
                <p:cNvPr id="5140" name="Group 14">
                  <a:extLst>
                    <a:ext uri="{FF2B5EF4-FFF2-40B4-BE49-F238E27FC236}">
                      <a16:creationId xmlns:a16="http://schemas.microsoft.com/office/drawing/2014/main" id="{861630A3-9EBF-4110-8108-025ED2404B8C}"/>
                    </a:ext>
                  </a:extLst>
                </p:cNvPr>
                <p:cNvGrpSpPr>
                  <a:grpSpLocks/>
                </p:cNvGrpSpPr>
                <p:nvPr/>
              </p:nvGrpSpPr>
              <p:grpSpPr bwMode="auto">
                <a:xfrm>
                  <a:off x="2166" y="13107"/>
                  <a:ext cx="1710" cy="1254"/>
                  <a:chOff x="2166" y="13107"/>
                  <a:chExt cx="1710" cy="1254"/>
                </a:xfrm>
              </p:grpSpPr>
              <p:sp>
                <p:nvSpPr>
                  <p:cNvPr id="5141" name="Line 15">
                    <a:extLst>
                      <a:ext uri="{FF2B5EF4-FFF2-40B4-BE49-F238E27FC236}">
                        <a16:creationId xmlns:a16="http://schemas.microsoft.com/office/drawing/2014/main" id="{6BF9E445-BC32-4EB3-B4F6-A3FF76DBF28B}"/>
                      </a:ext>
                    </a:extLst>
                  </p:cNvPr>
                  <p:cNvSpPr>
                    <a:spLocks noChangeShapeType="1"/>
                  </p:cNvSpPr>
                  <p:nvPr/>
                </p:nvSpPr>
                <p:spPr bwMode="auto">
                  <a:xfrm flipV="1">
                    <a:off x="2166" y="13107"/>
                    <a:ext cx="1539" cy="1254"/>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5142" name="Line 16">
                    <a:extLst>
                      <a:ext uri="{FF2B5EF4-FFF2-40B4-BE49-F238E27FC236}">
                        <a16:creationId xmlns:a16="http://schemas.microsoft.com/office/drawing/2014/main" id="{70A878F0-58FC-43F3-8474-C92E6B83B4F6}"/>
                      </a:ext>
                    </a:extLst>
                  </p:cNvPr>
                  <p:cNvSpPr>
                    <a:spLocks noChangeShapeType="1"/>
                  </p:cNvSpPr>
                  <p:nvPr/>
                </p:nvSpPr>
                <p:spPr bwMode="auto">
                  <a:xfrm>
                    <a:off x="2166" y="14361"/>
                    <a:ext cx="171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43" name="Arc 17">
                    <a:extLst>
                      <a:ext uri="{FF2B5EF4-FFF2-40B4-BE49-F238E27FC236}">
                        <a16:creationId xmlns:a16="http://schemas.microsoft.com/office/drawing/2014/main" id="{2EEE3FD1-E799-42C5-8BB4-43BC7C3804D1}"/>
                      </a:ext>
                    </a:extLst>
                  </p:cNvPr>
                  <p:cNvSpPr>
                    <a:spLocks/>
                  </p:cNvSpPr>
                  <p:nvPr/>
                </p:nvSpPr>
                <p:spPr bwMode="auto">
                  <a:xfrm>
                    <a:off x="3078" y="13623"/>
                    <a:ext cx="228" cy="738"/>
                  </a:xfrm>
                  <a:custGeom>
                    <a:avLst/>
                    <a:gdLst>
                      <a:gd name="T0" fmla="*/ 0 w 21600"/>
                      <a:gd name="T1" fmla="*/ 0 h 21600"/>
                      <a:gd name="T2" fmla="*/ 228 w 21600"/>
                      <a:gd name="T3" fmla="*/ 738 h 21600"/>
                      <a:gd name="T4" fmla="*/ 0 w 21600"/>
                      <a:gd name="T5" fmla="*/ 738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rgbClr val="000000"/>
                    </a:solidFill>
                    <a:round/>
                    <a:headEnd/>
                    <a:tailEnd/>
                  </a:ln>
                </p:spPr>
                <p:txBody>
                  <a:bodyPr/>
                  <a:lstStyle/>
                  <a:p>
                    <a:endParaRPr lang="en-GB"/>
                  </a:p>
                </p:txBody>
              </p:sp>
            </p:grpSp>
          </p:grpSp>
          <p:sp>
            <p:nvSpPr>
              <p:cNvPr id="5138" name="Text Box 18">
                <a:extLst>
                  <a:ext uri="{FF2B5EF4-FFF2-40B4-BE49-F238E27FC236}">
                    <a16:creationId xmlns:a16="http://schemas.microsoft.com/office/drawing/2014/main" id="{2758B8F1-A031-456B-96FB-A76CBF4C8052}"/>
                  </a:ext>
                </a:extLst>
              </p:cNvPr>
              <p:cNvSpPr txBox="1">
                <a:spLocks noChangeArrowheads="1"/>
              </p:cNvSpPr>
              <p:nvPr/>
            </p:nvSpPr>
            <p:spPr bwMode="auto">
              <a:xfrm>
                <a:off x="4503" y="13623"/>
                <a:ext cx="570"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t>=</a:t>
                </a:r>
              </a:p>
            </p:txBody>
          </p:sp>
        </p:grpSp>
        <p:sp>
          <p:nvSpPr>
            <p:cNvPr id="5129" name="Line 19">
              <a:extLst>
                <a:ext uri="{FF2B5EF4-FFF2-40B4-BE49-F238E27FC236}">
                  <a16:creationId xmlns:a16="http://schemas.microsoft.com/office/drawing/2014/main" id="{6E03CD77-6292-4A2E-A968-71195EB7775F}"/>
                </a:ext>
              </a:extLst>
            </p:cNvPr>
            <p:cNvSpPr>
              <a:spLocks noChangeShapeType="1"/>
            </p:cNvSpPr>
            <p:nvPr/>
          </p:nvSpPr>
          <p:spPr bwMode="auto">
            <a:xfrm flipV="1">
              <a:off x="3258" y="2688"/>
              <a:ext cx="0" cy="98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5130" name="Group 36">
              <a:extLst>
                <a:ext uri="{FF2B5EF4-FFF2-40B4-BE49-F238E27FC236}">
                  <a16:creationId xmlns:a16="http://schemas.microsoft.com/office/drawing/2014/main" id="{8812D2B5-6A61-4B17-9220-B29DA9B189FE}"/>
                </a:ext>
              </a:extLst>
            </p:cNvPr>
            <p:cNvGrpSpPr>
              <a:grpSpLocks/>
            </p:cNvGrpSpPr>
            <p:nvPr/>
          </p:nvGrpSpPr>
          <p:grpSpPr bwMode="auto">
            <a:xfrm>
              <a:off x="3264" y="2880"/>
              <a:ext cx="718" cy="770"/>
              <a:chOff x="2166" y="13107"/>
              <a:chExt cx="1710" cy="1254"/>
            </a:xfrm>
          </p:grpSpPr>
          <p:sp>
            <p:nvSpPr>
              <p:cNvPr id="5132" name="Text Box 37">
                <a:extLst>
                  <a:ext uri="{FF2B5EF4-FFF2-40B4-BE49-F238E27FC236}">
                    <a16:creationId xmlns:a16="http://schemas.microsoft.com/office/drawing/2014/main" id="{99B55596-1CED-4CF3-9D80-2D66BAD5953F}"/>
                  </a:ext>
                </a:extLst>
              </p:cNvPr>
              <p:cNvSpPr txBox="1">
                <a:spLocks noChangeArrowheads="1"/>
              </p:cNvSpPr>
              <p:nvPr/>
            </p:nvSpPr>
            <p:spPr bwMode="auto">
              <a:xfrm>
                <a:off x="2508" y="13905"/>
                <a:ext cx="570" cy="45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latin typeface="Symbol" panose="05050102010706020507" pitchFamily="18" charset="2"/>
                    <a:sym typeface="WP Greek Courier" pitchFamily="49" charset="2"/>
                  </a:rPr>
                  <a:t>q</a:t>
                </a:r>
              </a:p>
            </p:txBody>
          </p:sp>
          <p:grpSp>
            <p:nvGrpSpPr>
              <p:cNvPr id="5133" name="Group 38">
                <a:extLst>
                  <a:ext uri="{FF2B5EF4-FFF2-40B4-BE49-F238E27FC236}">
                    <a16:creationId xmlns:a16="http://schemas.microsoft.com/office/drawing/2014/main" id="{7888D507-1A8A-4B3A-AF6D-F23C3EAE83D2}"/>
                  </a:ext>
                </a:extLst>
              </p:cNvPr>
              <p:cNvGrpSpPr>
                <a:grpSpLocks/>
              </p:cNvGrpSpPr>
              <p:nvPr/>
            </p:nvGrpSpPr>
            <p:grpSpPr bwMode="auto">
              <a:xfrm>
                <a:off x="2166" y="13107"/>
                <a:ext cx="1710" cy="1254"/>
                <a:chOff x="2166" y="13107"/>
                <a:chExt cx="1710" cy="1254"/>
              </a:xfrm>
            </p:grpSpPr>
            <p:sp>
              <p:nvSpPr>
                <p:cNvPr id="5134" name="Line 39">
                  <a:extLst>
                    <a:ext uri="{FF2B5EF4-FFF2-40B4-BE49-F238E27FC236}">
                      <a16:creationId xmlns:a16="http://schemas.microsoft.com/office/drawing/2014/main" id="{FC9F1889-EEAF-4EA8-BC7C-0CFC1DB5D555}"/>
                    </a:ext>
                  </a:extLst>
                </p:cNvPr>
                <p:cNvSpPr>
                  <a:spLocks noChangeShapeType="1"/>
                </p:cNvSpPr>
                <p:nvPr/>
              </p:nvSpPr>
              <p:spPr bwMode="auto">
                <a:xfrm flipV="1">
                  <a:off x="2166" y="13107"/>
                  <a:ext cx="1539" cy="1254"/>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5135" name="Line 40">
                  <a:extLst>
                    <a:ext uri="{FF2B5EF4-FFF2-40B4-BE49-F238E27FC236}">
                      <a16:creationId xmlns:a16="http://schemas.microsoft.com/office/drawing/2014/main" id="{54866B5C-BDB1-430B-A9B5-3CCBCD6093D7}"/>
                    </a:ext>
                  </a:extLst>
                </p:cNvPr>
                <p:cNvSpPr>
                  <a:spLocks noChangeShapeType="1"/>
                </p:cNvSpPr>
                <p:nvPr/>
              </p:nvSpPr>
              <p:spPr bwMode="auto">
                <a:xfrm>
                  <a:off x="2166" y="14361"/>
                  <a:ext cx="171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36" name="Arc 41">
                  <a:extLst>
                    <a:ext uri="{FF2B5EF4-FFF2-40B4-BE49-F238E27FC236}">
                      <a16:creationId xmlns:a16="http://schemas.microsoft.com/office/drawing/2014/main" id="{51B77D17-3B9D-478E-BE1D-AB8BABB7C08B}"/>
                    </a:ext>
                  </a:extLst>
                </p:cNvPr>
                <p:cNvSpPr>
                  <a:spLocks/>
                </p:cNvSpPr>
                <p:nvPr/>
              </p:nvSpPr>
              <p:spPr bwMode="auto">
                <a:xfrm>
                  <a:off x="3078" y="13623"/>
                  <a:ext cx="228" cy="738"/>
                </a:xfrm>
                <a:custGeom>
                  <a:avLst/>
                  <a:gdLst>
                    <a:gd name="T0" fmla="*/ 0 w 21600"/>
                    <a:gd name="T1" fmla="*/ 0 h 21600"/>
                    <a:gd name="T2" fmla="*/ 228 w 21600"/>
                    <a:gd name="T3" fmla="*/ 738 h 21600"/>
                    <a:gd name="T4" fmla="*/ 0 w 21600"/>
                    <a:gd name="T5" fmla="*/ 738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rgbClr val="000000"/>
                  </a:solidFill>
                  <a:round/>
                  <a:headEnd/>
                  <a:tailEnd/>
                </a:ln>
              </p:spPr>
              <p:txBody>
                <a:bodyPr/>
                <a:lstStyle/>
                <a:p>
                  <a:endParaRPr lang="en-GB"/>
                </a:p>
              </p:txBody>
            </p:sp>
          </p:grpSp>
        </p:grpSp>
        <p:sp>
          <p:nvSpPr>
            <p:cNvPr id="5131" name="Line 20">
              <a:extLst>
                <a:ext uri="{FF2B5EF4-FFF2-40B4-BE49-F238E27FC236}">
                  <a16:creationId xmlns:a16="http://schemas.microsoft.com/office/drawing/2014/main" id="{93AF22C8-F46A-44DF-BABB-389D0769DCD0}"/>
                </a:ext>
              </a:extLst>
            </p:cNvPr>
            <p:cNvSpPr>
              <a:spLocks noChangeShapeType="1"/>
            </p:cNvSpPr>
            <p:nvPr/>
          </p:nvSpPr>
          <p:spPr bwMode="auto">
            <a:xfrm>
              <a:off x="3258" y="3631"/>
              <a:ext cx="718"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checkerboard(across)">
                                      <p:cBhvr>
                                        <p:cTn id="7" dur="500"/>
                                        <p:tgtEl>
                                          <p:spTgt spid="28674"/>
                                        </p:tgtEl>
                                      </p:cBhvr>
                                    </p:animEffect>
                                  </p:childTnLst>
                                  <p:subTnLst>
                                    <p:animClr clrSpc="rgb" dir="cw">
                                      <p:cBhvr override="childStyle">
                                        <p:cTn dur="1" fill="hold" display="0" masterRel="nextClick" afterEffect="1"/>
                                        <p:tgtEl>
                                          <p:spTgt spid="28674"/>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8676"/>
                                        </p:tgtEl>
                                        <p:attrNameLst>
                                          <p:attrName>style.visibility</p:attrName>
                                        </p:attrNameLst>
                                      </p:cBhvr>
                                      <p:to>
                                        <p:strVal val="visible"/>
                                      </p:to>
                                    </p:set>
                                    <p:animEffect transition="in" filter="box(out)">
                                      <p:cBhvr>
                                        <p:cTn id="12" dur="500"/>
                                        <p:tgtEl>
                                          <p:spTgt spid="28676"/>
                                        </p:tgtEl>
                                      </p:cBhvr>
                                    </p:animEffect>
                                  </p:childTnLst>
                                  <p:subTnLst>
                                    <p:animClr clrSpc="rgb" dir="cw">
                                      <p:cBhvr override="childStyle">
                                        <p:cTn dur="1" fill="hold" display="0" masterRel="nextClick" afterEffect="1"/>
                                        <p:tgtEl>
                                          <p:spTgt spid="28676"/>
                                        </p:tgtEl>
                                        <p:attrNameLst>
                                          <p:attrName>ppt_c</p:attrName>
                                        </p:attrNameLst>
                                      </p:cBhvr>
                                      <p:to>
                                        <a:schemeClr val="hlink"/>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8678"/>
                                        </p:tgtEl>
                                        <p:attrNameLst>
                                          <p:attrName>style.visibility</p:attrName>
                                        </p:attrNameLst>
                                      </p:cBhvr>
                                      <p:to>
                                        <p:strVal val="visible"/>
                                      </p:to>
                                    </p:set>
                                    <p:animEffect transition="in" filter="box(in)">
                                      <p:cBhvr>
                                        <p:cTn id="17" dur="500"/>
                                        <p:tgtEl>
                                          <p:spTgt spid="28678"/>
                                        </p:tgtEl>
                                      </p:cBhvr>
                                    </p:animEffect>
                                  </p:childTnLst>
                                  <p:subTnLst>
                                    <p:animClr clrSpc="rgb" dir="cw">
                                      <p:cBhvr override="childStyle">
                                        <p:cTn dur="1" fill="hold" display="0" masterRel="nextClick" afterEffect="1"/>
                                        <p:tgtEl>
                                          <p:spTgt spid="28678"/>
                                        </p:tgtEl>
                                        <p:attrNameLst>
                                          <p:attrName>ppt_c</p:attrName>
                                        </p:attrNameLst>
                                      </p:cBhvr>
                                      <p:to>
                                        <a:schemeClr val="bg2"/>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8718"/>
                                        </p:tgtEl>
                                        <p:attrNameLst>
                                          <p:attrName>style.visibility</p:attrName>
                                        </p:attrNameLst>
                                      </p:cBhvr>
                                      <p:to>
                                        <p:strVal val="visible"/>
                                      </p:to>
                                    </p:set>
                                    <p:animEffect transition="in" filter="dissolve">
                                      <p:cBhvr>
                                        <p:cTn id="22" dur="500"/>
                                        <p:tgtEl>
                                          <p:spTgt spid="287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6" grpId="0" autoUpdateAnimBg="0"/>
      <p:bldP spid="2867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A782E4C1-0205-46FB-8DA2-F7E6D8348F40}"/>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36868" name="Rectangle 4">
            <a:extLst>
              <a:ext uri="{FF2B5EF4-FFF2-40B4-BE49-F238E27FC236}">
                <a16:creationId xmlns:a16="http://schemas.microsoft.com/office/drawing/2014/main" id="{D16B37F0-E955-4A1D-9471-026F4B8A8DA7}"/>
              </a:ext>
            </a:extLst>
          </p:cNvPr>
          <p:cNvSpPr>
            <a:spLocks noChangeArrowheads="1"/>
          </p:cNvSpPr>
          <p:nvPr/>
        </p:nvSpPr>
        <p:spPr bwMode="auto">
          <a:xfrm>
            <a:off x="1676400" y="1600200"/>
            <a:ext cx="65532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altLang="en-US" b="1">
                <a:solidFill>
                  <a:schemeClr val="bg2"/>
                </a:solidFill>
                <a:latin typeface="Comic Sans MS" pitchFamily="66" charset="0"/>
                <a:cs typeface="Times New Roman" pitchFamily="18" charset="0"/>
              </a:rPr>
              <a:t>When objects are on an inclined plane (a slope!) we do not always want to separate the force into horizontal and vertical components but we want to separate then into components acting </a:t>
            </a:r>
            <a:r>
              <a:rPr lang="en-GB" altLang="en-US" b="1">
                <a:solidFill>
                  <a:srgbClr val="FF0000"/>
                </a:solidFill>
                <a:effectLst>
                  <a:outerShdw blurRad="38100" dist="38100" dir="2700000" algn="tl">
                    <a:srgbClr val="000000"/>
                  </a:outerShdw>
                </a:effectLst>
                <a:latin typeface="Comic Sans MS" pitchFamily="66" charset="0"/>
                <a:cs typeface="Times New Roman" pitchFamily="18" charset="0"/>
              </a:rPr>
              <a:t>down the slope</a:t>
            </a:r>
            <a:r>
              <a:rPr lang="en-GB" altLang="en-US" b="1">
                <a:solidFill>
                  <a:schemeClr val="bg2"/>
                </a:solidFill>
                <a:latin typeface="Comic Sans MS" pitchFamily="66" charset="0"/>
                <a:cs typeface="Times New Roman" pitchFamily="18" charset="0"/>
              </a:rPr>
              <a:t> and at </a:t>
            </a:r>
            <a:r>
              <a:rPr lang="en-GB" altLang="en-US" b="1">
                <a:solidFill>
                  <a:srgbClr val="FF0000"/>
                </a:solidFill>
                <a:effectLst>
                  <a:outerShdw blurRad="38100" dist="38100" dir="2700000" algn="tl">
                    <a:srgbClr val="000000"/>
                  </a:outerShdw>
                </a:effectLst>
                <a:latin typeface="Comic Sans MS" pitchFamily="66" charset="0"/>
                <a:cs typeface="Times New Roman" pitchFamily="18" charset="0"/>
              </a:rPr>
              <a:t>right angles to the slope</a:t>
            </a:r>
            <a:r>
              <a:rPr lang="en-GB" altLang="en-US" b="1">
                <a:solidFill>
                  <a:schemeClr val="bg2"/>
                </a:solidFill>
                <a:latin typeface="Comic Sans MS" pitchFamily="66" charset="0"/>
                <a:cs typeface="Times New Roman" pitchFamily="18" charset="0"/>
              </a:rPr>
              <a:t>.</a:t>
            </a:r>
            <a:endParaRPr lang="en-GB" altLang="en-US">
              <a:solidFill>
                <a:schemeClr val="bg2"/>
              </a:solidFill>
            </a:endParaRPr>
          </a:p>
        </p:txBody>
      </p:sp>
      <p:grpSp>
        <p:nvGrpSpPr>
          <p:cNvPr id="36886" name="Group 22">
            <a:extLst>
              <a:ext uri="{FF2B5EF4-FFF2-40B4-BE49-F238E27FC236}">
                <a16:creationId xmlns:a16="http://schemas.microsoft.com/office/drawing/2014/main" id="{C0A5970F-2E1B-4160-9392-FA3B5C9BD4BD}"/>
              </a:ext>
            </a:extLst>
          </p:cNvPr>
          <p:cNvGrpSpPr>
            <a:grpSpLocks/>
          </p:cNvGrpSpPr>
          <p:nvPr/>
        </p:nvGrpSpPr>
        <p:grpSpPr bwMode="auto">
          <a:xfrm>
            <a:off x="5791200" y="4953000"/>
            <a:ext cx="2590800" cy="1295400"/>
            <a:chOff x="1536" y="1344"/>
            <a:chExt cx="3312" cy="2112"/>
          </a:xfrm>
        </p:grpSpPr>
        <p:sp>
          <p:nvSpPr>
            <p:cNvPr id="6149" name="AutoShape 23">
              <a:extLst>
                <a:ext uri="{FF2B5EF4-FFF2-40B4-BE49-F238E27FC236}">
                  <a16:creationId xmlns:a16="http://schemas.microsoft.com/office/drawing/2014/main" id="{3C97FEC1-C9D1-48B8-9337-FA53CB42589C}"/>
                </a:ext>
              </a:extLst>
            </p:cNvPr>
            <p:cNvSpPr>
              <a:spLocks noChangeArrowheads="1"/>
            </p:cNvSpPr>
            <p:nvPr/>
          </p:nvSpPr>
          <p:spPr bwMode="auto">
            <a:xfrm flipH="1">
              <a:off x="1536" y="1344"/>
              <a:ext cx="3312" cy="2112"/>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6150" name="Rectangle 24">
              <a:extLst>
                <a:ext uri="{FF2B5EF4-FFF2-40B4-BE49-F238E27FC236}">
                  <a16:creationId xmlns:a16="http://schemas.microsoft.com/office/drawing/2014/main" id="{8247EF28-C31B-49C7-B7ED-37051D2E9823}"/>
                </a:ext>
              </a:extLst>
            </p:cNvPr>
            <p:cNvSpPr>
              <a:spLocks noChangeArrowheads="1"/>
            </p:cNvSpPr>
            <p:nvPr/>
          </p:nvSpPr>
          <p:spPr bwMode="auto">
            <a:xfrm rot="-2069007">
              <a:off x="3264" y="1872"/>
              <a:ext cx="528" cy="2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checkerboard(across)">
                                      <p:cBhvr>
                                        <p:cTn id="7" dur="500"/>
                                        <p:tgtEl>
                                          <p:spTgt spid="36866"/>
                                        </p:tgtEl>
                                      </p:cBhvr>
                                    </p:animEffect>
                                  </p:childTnLst>
                                  <p:subTnLst>
                                    <p:animClr clrSpc="rgb" dir="cw">
                                      <p:cBhvr override="childStyle">
                                        <p:cTn dur="1" fill="hold" display="0" masterRel="nextClick" afterEffect="1"/>
                                        <p:tgtEl>
                                          <p:spTgt spid="36866"/>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6886"/>
                                        </p:tgtEl>
                                        <p:attrNameLst>
                                          <p:attrName>style.visibility</p:attrName>
                                        </p:attrNameLst>
                                      </p:cBhvr>
                                      <p:to>
                                        <p:strVal val="visible"/>
                                      </p:to>
                                    </p:set>
                                    <p:animEffect transition="in" filter="blinds(horizontal)">
                                      <p:cBhvr>
                                        <p:cTn id="12" dur="500"/>
                                        <p:tgtEl>
                                          <p:spTgt spid="368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6868"/>
                                        </p:tgtEl>
                                        <p:attrNameLst>
                                          <p:attrName>style.visibility</p:attrName>
                                        </p:attrNameLst>
                                      </p:cBhvr>
                                      <p:to>
                                        <p:strVal val="visible"/>
                                      </p:to>
                                    </p:set>
                                    <p:animEffect transition="in" filter="box(out)">
                                      <p:cBhvr>
                                        <p:cTn id="17" dur="500"/>
                                        <p:tgtEl>
                                          <p:spTgt spid="36868"/>
                                        </p:tgtEl>
                                      </p:cBhvr>
                                    </p:animEffect>
                                  </p:childTnLst>
                                  <p:subTnLst>
                                    <p:animClr clrSpc="rgb" dir="cw">
                                      <p:cBhvr override="childStyle">
                                        <p:cTn dur="1" fill="hold" display="0" masterRel="nextClick" afterEffect="1"/>
                                        <p:tgtEl>
                                          <p:spTgt spid="36868"/>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P spid="3686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4B3A9F1-FD8F-41D4-B983-FBB32CCDE79A}"/>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32771" name="AutoShape 3">
            <a:extLst>
              <a:ext uri="{FF2B5EF4-FFF2-40B4-BE49-F238E27FC236}">
                <a16:creationId xmlns:a16="http://schemas.microsoft.com/office/drawing/2014/main" id="{0972379B-30CD-44E8-8234-3BCF699516D9}"/>
              </a:ext>
            </a:extLst>
          </p:cNvPr>
          <p:cNvSpPr>
            <a:spLocks noChangeArrowheads="1"/>
          </p:cNvSpPr>
          <p:nvPr/>
        </p:nvSpPr>
        <p:spPr bwMode="auto">
          <a:xfrm flipH="1">
            <a:off x="2438400" y="2133600"/>
            <a:ext cx="5257800" cy="3352800"/>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32772" name="Rectangle 4">
            <a:extLst>
              <a:ext uri="{FF2B5EF4-FFF2-40B4-BE49-F238E27FC236}">
                <a16:creationId xmlns:a16="http://schemas.microsoft.com/office/drawing/2014/main" id="{AF6A8042-3777-43E1-89F5-81DDA5D1001F}"/>
              </a:ext>
            </a:extLst>
          </p:cNvPr>
          <p:cNvSpPr>
            <a:spLocks noChangeArrowheads="1"/>
          </p:cNvSpPr>
          <p:nvPr/>
        </p:nvSpPr>
        <p:spPr bwMode="auto">
          <a:xfrm rot="-2069007">
            <a:off x="5181600" y="2971800"/>
            <a:ext cx="838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32773" name="Line 5">
            <a:extLst>
              <a:ext uri="{FF2B5EF4-FFF2-40B4-BE49-F238E27FC236}">
                <a16:creationId xmlns:a16="http://schemas.microsoft.com/office/drawing/2014/main" id="{69016C04-B387-4441-8516-DEF79E8BF4E7}"/>
              </a:ext>
            </a:extLst>
          </p:cNvPr>
          <p:cNvSpPr>
            <a:spLocks noChangeShapeType="1"/>
          </p:cNvSpPr>
          <p:nvPr/>
        </p:nvSpPr>
        <p:spPr bwMode="auto">
          <a:xfrm>
            <a:off x="4038600" y="43434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2774" name="Text Box 6">
            <a:extLst>
              <a:ext uri="{FF2B5EF4-FFF2-40B4-BE49-F238E27FC236}">
                <a16:creationId xmlns:a16="http://schemas.microsoft.com/office/drawing/2014/main" id="{27DC65B7-2806-4A17-BF07-E399DEBA33E7}"/>
              </a:ext>
            </a:extLst>
          </p:cNvPr>
          <p:cNvSpPr txBox="1">
            <a:spLocks noChangeArrowheads="1"/>
          </p:cNvSpPr>
          <p:nvPr/>
        </p:nvSpPr>
        <p:spPr bwMode="auto">
          <a:xfrm>
            <a:off x="3124200" y="502285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endParaRPr lang="en-GB" altLang="en-US"/>
          </a:p>
        </p:txBody>
      </p:sp>
      <p:sp>
        <p:nvSpPr>
          <p:cNvPr id="32775" name="Line 7">
            <a:extLst>
              <a:ext uri="{FF2B5EF4-FFF2-40B4-BE49-F238E27FC236}">
                <a16:creationId xmlns:a16="http://schemas.microsoft.com/office/drawing/2014/main" id="{4CFE0AA5-1BA4-4D95-9F23-CD2A7E6A75D0}"/>
              </a:ext>
            </a:extLst>
          </p:cNvPr>
          <p:cNvSpPr>
            <a:spLocks noChangeShapeType="1"/>
          </p:cNvSpPr>
          <p:nvPr/>
        </p:nvSpPr>
        <p:spPr bwMode="auto">
          <a:xfrm rot="-5305734" flipH="1" flipV="1">
            <a:off x="4264820" y="3050381"/>
            <a:ext cx="1071562" cy="1520825"/>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2776" name="Text Box 8">
            <a:extLst>
              <a:ext uri="{FF2B5EF4-FFF2-40B4-BE49-F238E27FC236}">
                <a16:creationId xmlns:a16="http://schemas.microsoft.com/office/drawing/2014/main" id="{9AA2C13D-81ED-4B75-9BDF-8342E845AF5B}"/>
              </a:ext>
            </a:extLst>
          </p:cNvPr>
          <p:cNvSpPr txBox="1">
            <a:spLocks noChangeArrowheads="1"/>
          </p:cNvSpPr>
          <p:nvPr/>
        </p:nvSpPr>
        <p:spPr bwMode="auto">
          <a:xfrm>
            <a:off x="5867400" y="5410200"/>
            <a:ext cx="1447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Weight F</a:t>
            </a:r>
            <a:r>
              <a:rPr lang="en-GB" altLang="en-US" baseline="-25000"/>
              <a:t>w</a:t>
            </a:r>
            <a:r>
              <a:rPr lang="en-GB" altLang="en-US"/>
              <a:t> mg</a:t>
            </a:r>
          </a:p>
        </p:txBody>
      </p:sp>
      <p:sp>
        <p:nvSpPr>
          <p:cNvPr id="32777" name="Line 9">
            <a:extLst>
              <a:ext uri="{FF2B5EF4-FFF2-40B4-BE49-F238E27FC236}">
                <a16:creationId xmlns:a16="http://schemas.microsoft.com/office/drawing/2014/main" id="{1C010F8E-5A03-445D-9585-1C3C04D885C7}"/>
              </a:ext>
            </a:extLst>
          </p:cNvPr>
          <p:cNvSpPr>
            <a:spLocks noChangeShapeType="1"/>
          </p:cNvSpPr>
          <p:nvPr/>
        </p:nvSpPr>
        <p:spPr bwMode="auto">
          <a:xfrm>
            <a:off x="5638800" y="3276600"/>
            <a:ext cx="0" cy="3048000"/>
          </a:xfrm>
          <a:prstGeom prst="line">
            <a:avLst/>
          </a:prstGeom>
          <a:noFill/>
          <a:ln w="571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2785" name="Text Box 17">
            <a:extLst>
              <a:ext uri="{FF2B5EF4-FFF2-40B4-BE49-F238E27FC236}">
                <a16:creationId xmlns:a16="http://schemas.microsoft.com/office/drawing/2014/main" id="{737D2E60-2CD9-405B-8BBF-F4118C983E08}"/>
              </a:ext>
            </a:extLst>
          </p:cNvPr>
          <p:cNvSpPr txBox="1">
            <a:spLocks noChangeArrowheads="1"/>
          </p:cNvSpPr>
          <p:nvPr/>
        </p:nvSpPr>
        <p:spPr bwMode="auto">
          <a:xfrm>
            <a:off x="3276600" y="3200400"/>
            <a:ext cx="152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t>down the slope</a:t>
            </a:r>
          </a:p>
        </p:txBody>
      </p:sp>
      <p:sp>
        <p:nvSpPr>
          <p:cNvPr id="32786" name="Text Box 18">
            <a:extLst>
              <a:ext uri="{FF2B5EF4-FFF2-40B4-BE49-F238E27FC236}">
                <a16:creationId xmlns:a16="http://schemas.microsoft.com/office/drawing/2014/main" id="{AFFE749A-1207-4964-A638-5168BB0B2E9D}"/>
              </a:ext>
            </a:extLst>
          </p:cNvPr>
          <p:cNvSpPr txBox="1">
            <a:spLocks noChangeArrowheads="1"/>
          </p:cNvSpPr>
          <p:nvPr/>
        </p:nvSpPr>
        <p:spPr bwMode="auto">
          <a:xfrm>
            <a:off x="4114800" y="4572000"/>
            <a:ext cx="152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t>into the slope</a:t>
            </a:r>
          </a:p>
        </p:txBody>
      </p:sp>
      <p:sp>
        <p:nvSpPr>
          <p:cNvPr id="32787" name="Rectangle 19">
            <a:extLst>
              <a:ext uri="{FF2B5EF4-FFF2-40B4-BE49-F238E27FC236}">
                <a16:creationId xmlns:a16="http://schemas.microsoft.com/office/drawing/2014/main" id="{746D761D-B881-4235-BE65-E2F05518E8E4}"/>
              </a:ext>
            </a:extLst>
          </p:cNvPr>
          <p:cNvSpPr>
            <a:spLocks noChangeArrowheads="1"/>
          </p:cNvSpPr>
          <p:nvPr/>
        </p:nvSpPr>
        <p:spPr bwMode="auto">
          <a:xfrm>
            <a:off x="1219200" y="1295400"/>
            <a:ext cx="5638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GB" altLang="en-US" b="1">
                <a:solidFill>
                  <a:srgbClr val="FF0000"/>
                </a:solidFill>
                <a:effectLst>
                  <a:outerShdw blurRad="38100" dist="38100" dir="2700000" algn="tl">
                    <a:srgbClr val="000000"/>
                  </a:outerShdw>
                </a:effectLst>
                <a:latin typeface="Comic Sans MS" pitchFamily="66" charset="0"/>
                <a:cs typeface="Times New Roman" pitchFamily="18" charset="0"/>
              </a:rPr>
              <a:t>We want to separate then into components acting down the slope and at right angles to the slope.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checkerboard(across)">
                                      <p:cBhvr>
                                        <p:cTn id="7" dur="500"/>
                                        <p:tgtEl>
                                          <p:spTgt spid="32770"/>
                                        </p:tgtEl>
                                      </p:cBhvr>
                                    </p:animEffect>
                                  </p:childTnLst>
                                  <p:subTnLst>
                                    <p:animClr clrSpc="rgb" dir="cw">
                                      <p:cBhvr override="childStyle">
                                        <p:cTn dur="1" fill="hold" display="0" masterRel="nextClick" afterEffect="1"/>
                                        <p:tgtEl>
                                          <p:spTgt spid="32770"/>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2771"/>
                                        </p:tgtEl>
                                        <p:attrNameLst>
                                          <p:attrName>style.visibility</p:attrName>
                                        </p:attrNameLst>
                                      </p:cBhvr>
                                      <p:to>
                                        <p:strVal val="visible"/>
                                      </p:to>
                                    </p:set>
                                    <p:anim calcmode="lin" valueType="num">
                                      <p:cBhvr additive="base">
                                        <p:cTn id="12" dur="500" fill="hold"/>
                                        <p:tgtEl>
                                          <p:spTgt spid="32771"/>
                                        </p:tgtEl>
                                        <p:attrNameLst>
                                          <p:attrName>ppt_x</p:attrName>
                                        </p:attrNameLst>
                                      </p:cBhvr>
                                      <p:tavLst>
                                        <p:tav tm="0">
                                          <p:val>
                                            <p:strVal val="0-#ppt_w/2"/>
                                          </p:val>
                                        </p:tav>
                                        <p:tav tm="100000">
                                          <p:val>
                                            <p:strVal val="#ppt_x"/>
                                          </p:val>
                                        </p:tav>
                                      </p:tavLst>
                                    </p:anim>
                                    <p:anim calcmode="lin" valueType="num">
                                      <p:cBhvr additive="base">
                                        <p:cTn id="13" dur="500" fill="hold"/>
                                        <p:tgtEl>
                                          <p:spTgt spid="32771"/>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2774"/>
                                        </p:tgtEl>
                                        <p:attrNameLst>
                                          <p:attrName>style.visibility</p:attrName>
                                        </p:attrNameLst>
                                      </p:cBhvr>
                                      <p:to>
                                        <p:strVal val="visible"/>
                                      </p:to>
                                    </p:set>
                                    <p:anim calcmode="lin" valueType="num">
                                      <p:cBhvr additive="base">
                                        <p:cTn id="18" dur="500" fill="hold"/>
                                        <p:tgtEl>
                                          <p:spTgt spid="32774"/>
                                        </p:tgtEl>
                                        <p:attrNameLst>
                                          <p:attrName>ppt_x</p:attrName>
                                        </p:attrNameLst>
                                      </p:cBhvr>
                                      <p:tavLst>
                                        <p:tav tm="0">
                                          <p:val>
                                            <p:strVal val="0-#ppt_w/2"/>
                                          </p:val>
                                        </p:tav>
                                        <p:tav tm="100000">
                                          <p:val>
                                            <p:strVal val="#ppt_x"/>
                                          </p:val>
                                        </p:tav>
                                      </p:tavLst>
                                    </p:anim>
                                    <p:anim calcmode="lin" valueType="num">
                                      <p:cBhvr additive="base">
                                        <p:cTn id="19" dur="500" fill="hold"/>
                                        <p:tgtEl>
                                          <p:spTgt spid="32774"/>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2774"/>
                                        </p:tgtEl>
                                        <p:attrNameLst>
                                          <p:attrName>ppt_c</p:attrName>
                                        </p:attrNameLst>
                                      </p:cBhvr>
                                      <p:to>
                                        <a:schemeClr val="hlink"/>
                                      </p:to>
                                    </p:animClr>
                                  </p:sub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32772"/>
                                        </p:tgtEl>
                                        <p:attrNameLst>
                                          <p:attrName>style.visibility</p:attrName>
                                        </p:attrNameLst>
                                      </p:cBhvr>
                                      <p:to>
                                        <p:strVal val="visible"/>
                                      </p:to>
                                    </p:set>
                                    <p:anim calcmode="lin" valueType="num">
                                      <p:cBhvr additive="base">
                                        <p:cTn id="24" dur="500" fill="hold"/>
                                        <p:tgtEl>
                                          <p:spTgt spid="32772"/>
                                        </p:tgtEl>
                                        <p:attrNameLst>
                                          <p:attrName>ppt_x</p:attrName>
                                        </p:attrNameLst>
                                      </p:cBhvr>
                                      <p:tavLst>
                                        <p:tav tm="0">
                                          <p:val>
                                            <p:strVal val="1+#ppt_w/2"/>
                                          </p:val>
                                        </p:tav>
                                        <p:tav tm="100000">
                                          <p:val>
                                            <p:strVal val="#ppt_x"/>
                                          </p:val>
                                        </p:tav>
                                      </p:tavLst>
                                    </p:anim>
                                    <p:anim calcmode="lin" valueType="num">
                                      <p:cBhvr additive="base">
                                        <p:cTn id="25" dur="500" fill="hold"/>
                                        <p:tgtEl>
                                          <p:spTgt spid="32772"/>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2787"/>
                                        </p:tgtEl>
                                        <p:attrNameLst>
                                          <p:attrName>style.visibility</p:attrName>
                                        </p:attrNameLst>
                                      </p:cBhvr>
                                      <p:to>
                                        <p:strVal val="visible"/>
                                      </p:to>
                                    </p:set>
                                    <p:anim calcmode="lin" valueType="num">
                                      <p:cBhvr additive="base">
                                        <p:cTn id="30" dur="500" fill="hold"/>
                                        <p:tgtEl>
                                          <p:spTgt spid="32787"/>
                                        </p:tgtEl>
                                        <p:attrNameLst>
                                          <p:attrName>ppt_x</p:attrName>
                                        </p:attrNameLst>
                                      </p:cBhvr>
                                      <p:tavLst>
                                        <p:tav tm="0">
                                          <p:val>
                                            <p:strVal val="0-#ppt_w/2"/>
                                          </p:val>
                                        </p:tav>
                                        <p:tav tm="100000">
                                          <p:val>
                                            <p:strVal val="#ppt_x"/>
                                          </p:val>
                                        </p:tav>
                                      </p:tavLst>
                                    </p:anim>
                                    <p:anim calcmode="lin" valueType="num">
                                      <p:cBhvr additive="base">
                                        <p:cTn id="31" dur="500" fill="hold"/>
                                        <p:tgtEl>
                                          <p:spTgt spid="32787"/>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nodeType="clickEffect">
                                  <p:stCondLst>
                                    <p:cond delay="0"/>
                                  </p:stCondLst>
                                  <p:childTnLst>
                                    <p:set>
                                      <p:cBhvr>
                                        <p:cTn id="35" dur="1" fill="hold">
                                          <p:stCondLst>
                                            <p:cond delay="0"/>
                                          </p:stCondLst>
                                        </p:cTn>
                                        <p:tgtEl>
                                          <p:spTgt spid="32777"/>
                                        </p:tgtEl>
                                        <p:attrNameLst>
                                          <p:attrName>style.visibility</p:attrName>
                                        </p:attrNameLst>
                                      </p:cBhvr>
                                      <p:to>
                                        <p:strVal val="visible"/>
                                      </p:to>
                                    </p:set>
                                    <p:anim calcmode="lin" valueType="num">
                                      <p:cBhvr additive="base">
                                        <p:cTn id="36" dur="500" fill="hold"/>
                                        <p:tgtEl>
                                          <p:spTgt spid="32777"/>
                                        </p:tgtEl>
                                        <p:attrNameLst>
                                          <p:attrName>ppt_x</p:attrName>
                                        </p:attrNameLst>
                                      </p:cBhvr>
                                      <p:tavLst>
                                        <p:tav tm="0">
                                          <p:val>
                                            <p:strVal val="0-#ppt_w/2"/>
                                          </p:val>
                                        </p:tav>
                                        <p:tav tm="100000">
                                          <p:val>
                                            <p:strVal val="#ppt_x"/>
                                          </p:val>
                                        </p:tav>
                                      </p:tavLst>
                                    </p:anim>
                                    <p:anim calcmode="lin" valueType="num">
                                      <p:cBhvr additive="base">
                                        <p:cTn id="37" dur="500" fill="hold"/>
                                        <p:tgtEl>
                                          <p:spTgt spid="32777"/>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32776"/>
                                        </p:tgtEl>
                                        <p:attrNameLst>
                                          <p:attrName>style.visibility</p:attrName>
                                        </p:attrNameLst>
                                      </p:cBhvr>
                                      <p:to>
                                        <p:strVal val="visible"/>
                                      </p:to>
                                    </p:set>
                                    <p:anim calcmode="lin" valueType="num">
                                      <p:cBhvr additive="base">
                                        <p:cTn id="42" dur="500" fill="hold"/>
                                        <p:tgtEl>
                                          <p:spTgt spid="32776"/>
                                        </p:tgtEl>
                                        <p:attrNameLst>
                                          <p:attrName>ppt_x</p:attrName>
                                        </p:attrNameLst>
                                      </p:cBhvr>
                                      <p:tavLst>
                                        <p:tav tm="0">
                                          <p:val>
                                            <p:strVal val="0-#ppt_w/2"/>
                                          </p:val>
                                        </p:tav>
                                        <p:tav tm="100000">
                                          <p:val>
                                            <p:strVal val="#ppt_x"/>
                                          </p:val>
                                        </p:tav>
                                      </p:tavLst>
                                    </p:anim>
                                    <p:anim calcmode="lin" valueType="num">
                                      <p:cBhvr additive="base">
                                        <p:cTn id="43" dur="500" fill="hold"/>
                                        <p:tgtEl>
                                          <p:spTgt spid="32776"/>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nodeType="clickEffect">
                                  <p:stCondLst>
                                    <p:cond delay="0"/>
                                  </p:stCondLst>
                                  <p:childTnLst>
                                    <p:set>
                                      <p:cBhvr>
                                        <p:cTn id="47" dur="1" fill="hold">
                                          <p:stCondLst>
                                            <p:cond delay="0"/>
                                          </p:stCondLst>
                                        </p:cTn>
                                        <p:tgtEl>
                                          <p:spTgt spid="32775"/>
                                        </p:tgtEl>
                                        <p:attrNameLst>
                                          <p:attrName>style.visibility</p:attrName>
                                        </p:attrNameLst>
                                      </p:cBhvr>
                                      <p:to>
                                        <p:strVal val="visible"/>
                                      </p:to>
                                    </p:set>
                                    <p:anim calcmode="lin" valueType="num">
                                      <p:cBhvr additive="base">
                                        <p:cTn id="48" dur="500" fill="hold"/>
                                        <p:tgtEl>
                                          <p:spTgt spid="32775"/>
                                        </p:tgtEl>
                                        <p:attrNameLst>
                                          <p:attrName>ppt_x</p:attrName>
                                        </p:attrNameLst>
                                      </p:cBhvr>
                                      <p:tavLst>
                                        <p:tav tm="0">
                                          <p:val>
                                            <p:strVal val="0-#ppt_w/2"/>
                                          </p:val>
                                        </p:tav>
                                        <p:tav tm="100000">
                                          <p:val>
                                            <p:strVal val="#ppt_x"/>
                                          </p:val>
                                        </p:tav>
                                      </p:tavLst>
                                    </p:anim>
                                    <p:anim calcmode="lin" valueType="num">
                                      <p:cBhvr additive="base">
                                        <p:cTn id="49" dur="500" fill="hold"/>
                                        <p:tgtEl>
                                          <p:spTgt spid="32775"/>
                                        </p:tgtEl>
                                        <p:attrNameLst>
                                          <p:attrName>ppt_y</p:attrName>
                                        </p:attrNameLst>
                                      </p:cBhvr>
                                      <p:tavLst>
                                        <p:tav tm="0">
                                          <p:val>
                                            <p:strVal val="#ppt_y"/>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nodeType="clickEffect">
                                  <p:stCondLst>
                                    <p:cond delay="0"/>
                                  </p:stCondLst>
                                  <p:childTnLst>
                                    <p:set>
                                      <p:cBhvr>
                                        <p:cTn id="53" dur="1" fill="hold">
                                          <p:stCondLst>
                                            <p:cond delay="0"/>
                                          </p:stCondLst>
                                        </p:cTn>
                                        <p:tgtEl>
                                          <p:spTgt spid="32773"/>
                                        </p:tgtEl>
                                        <p:attrNameLst>
                                          <p:attrName>style.visibility</p:attrName>
                                        </p:attrNameLst>
                                      </p:cBhvr>
                                      <p:to>
                                        <p:strVal val="visible"/>
                                      </p:to>
                                    </p:set>
                                    <p:anim calcmode="lin" valueType="num">
                                      <p:cBhvr additive="base">
                                        <p:cTn id="54" dur="500" fill="hold"/>
                                        <p:tgtEl>
                                          <p:spTgt spid="32773"/>
                                        </p:tgtEl>
                                        <p:attrNameLst>
                                          <p:attrName>ppt_x</p:attrName>
                                        </p:attrNameLst>
                                      </p:cBhvr>
                                      <p:tavLst>
                                        <p:tav tm="0">
                                          <p:val>
                                            <p:strVal val="0-#ppt_w/2"/>
                                          </p:val>
                                        </p:tav>
                                        <p:tav tm="100000">
                                          <p:val>
                                            <p:strVal val="#ppt_x"/>
                                          </p:val>
                                        </p:tav>
                                      </p:tavLst>
                                    </p:anim>
                                    <p:anim calcmode="lin" valueType="num">
                                      <p:cBhvr additive="base">
                                        <p:cTn id="55" dur="500" fill="hold"/>
                                        <p:tgtEl>
                                          <p:spTgt spid="32773"/>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iterate type="wd">
                                    <p:tmAbs val="300"/>
                                  </p:iterate>
                                  <p:childTnLst>
                                    <p:set>
                                      <p:cBhvr>
                                        <p:cTn id="59" dur="1" fill="hold">
                                          <p:stCondLst>
                                            <p:cond delay="299"/>
                                          </p:stCondLst>
                                        </p:cTn>
                                        <p:tgtEl>
                                          <p:spTgt spid="32785"/>
                                        </p:tgtEl>
                                        <p:attrNameLst>
                                          <p:attrName>style.visibility</p:attrName>
                                        </p:attrNameLst>
                                      </p:cBhvr>
                                      <p:to>
                                        <p:strVal val="visible"/>
                                      </p:to>
                                    </p:set>
                                  </p:childTnLst>
                                  <p:subTnLst>
                                    <p:animClr clrSpc="rgb" dir="cw">
                                      <p:cBhvr override="childStyle">
                                        <p:cTn dur="1" fill="hold" display="0" masterRel="nextClick" afterEffect="1"/>
                                        <p:tgtEl>
                                          <p:spTgt spid="32785"/>
                                        </p:tgtEl>
                                        <p:attrNameLst>
                                          <p:attrName>ppt_c</p:attrName>
                                        </p:attrNameLst>
                                      </p:cBhvr>
                                      <p:to>
                                        <a:schemeClr val="hlink"/>
                                      </p:to>
                                    </p:animClr>
                                  </p:sub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iterate type="wd">
                                    <p:tmAbs val="300"/>
                                  </p:iterate>
                                  <p:childTnLst>
                                    <p:set>
                                      <p:cBhvr>
                                        <p:cTn id="63" dur="1" fill="hold">
                                          <p:stCondLst>
                                            <p:cond delay="299"/>
                                          </p:stCondLst>
                                        </p:cTn>
                                        <p:tgtEl>
                                          <p:spTgt spid="32786"/>
                                        </p:tgtEl>
                                        <p:attrNameLst>
                                          <p:attrName>style.visibility</p:attrName>
                                        </p:attrNameLst>
                                      </p:cBhvr>
                                      <p:to>
                                        <p:strVal val="visible"/>
                                      </p:to>
                                    </p:set>
                                  </p:childTnLst>
                                  <p:subTnLst>
                                    <p:animClr clrSpc="rgb" dir="cw">
                                      <p:cBhvr override="childStyle">
                                        <p:cTn dur="1" fill="hold" display="0" masterRel="nextClick" afterEffect="1"/>
                                        <p:tgtEl>
                                          <p:spTgt spid="32786"/>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animBg="1"/>
      <p:bldP spid="32772" grpId="0" animBg="1"/>
      <p:bldP spid="32774" grpId="0" autoUpdateAnimBg="0"/>
      <p:bldP spid="32776" grpId="0" autoUpdateAnimBg="0"/>
      <p:bldP spid="32785" grpId="0" autoUpdateAnimBg="0"/>
      <p:bldP spid="32786" grpId="0" autoUpdateAnimBg="0"/>
      <p:bldP spid="32787"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D8838F28-0300-49D4-BBF4-3B11EC8FCAB7}"/>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8195" name="AutoShape 3">
            <a:extLst>
              <a:ext uri="{FF2B5EF4-FFF2-40B4-BE49-F238E27FC236}">
                <a16:creationId xmlns:a16="http://schemas.microsoft.com/office/drawing/2014/main" id="{BCB2CBCB-AFF5-4406-A9C2-F3DD14671856}"/>
              </a:ext>
            </a:extLst>
          </p:cNvPr>
          <p:cNvSpPr>
            <a:spLocks noChangeArrowheads="1"/>
          </p:cNvSpPr>
          <p:nvPr/>
        </p:nvSpPr>
        <p:spPr bwMode="auto">
          <a:xfrm flipH="1">
            <a:off x="2438400" y="2133600"/>
            <a:ext cx="5257800" cy="3352800"/>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8196" name="Rectangle 4">
            <a:extLst>
              <a:ext uri="{FF2B5EF4-FFF2-40B4-BE49-F238E27FC236}">
                <a16:creationId xmlns:a16="http://schemas.microsoft.com/office/drawing/2014/main" id="{8891FC6F-6976-4E34-898A-14363541494C}"/>
              </a:ext>
            </a:extLst>
          </p:cNvPr>
          <p:cNvSpPr>
            <a:spLocks noChangeArrowheads="1"/>
          </p:cNvSpPr>
          <p:nvPr/>
        </p:nvSpPr>
        <p:spPr bwMode="auto">
          <a:xfrm rot="-2069007">
            <a:off x="5181600" y="2971800"/>
            <a:ext cx="838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8197" name="Line 5">
            <a:extLst>
              <a:ext uri="{FF2B5EF4-FFF2-40B4-BE49-F238E27FC236}">
                <a16:creationId xmlns:a16="http://schemas.microsoft.com/office/drawing/2014/main" id="{D67956BE-13F9-49D0-ADAA-B9EDFD713087}"/>
              </a:ext>
            </a:extLst>
          </p:cNvPr>
          <p:cNvSpPr>
            <a:spLocks noChangeShapeType="1"/>
          </p:cNvSpPr>
          <p:nvPr/>
        </p:nvSpPr>
        <p:spPr bwMode="auto">
          <a:xfrm>
            <a:off x="4038600" y="43434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8198" name="Text Box 6">
            <a:extLst>
              <a:ext uri="{FF2B5EF4-FFF2-40B4-BE49-F238E27FC236}">
                <a16:creationId xmlns:a16="http://schemas.microsoft.com/office/drawing/2014/main" id="{4EC4FDF7-14AC-41BB-8893-C882FC8ABF88}"/>
              </a:ext>
            </a:extLst>
          </p:cNvPr>
          <p:cNvSpPr txBox="1">
            <a:spLocks noChangeArrowheads="1"/>
          </p:cNvSpPr>
          <p:nvPr/>
        </p:nvSpPr>
        <p:spPr bwMode="auto">
          <a:xfrm>
            <a:off x="3124200" y="502285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olidFill>
                  <a:srgbClr val="008000"/>
                </a:solidFill>
                <a:sym typeface="Symbol" panose="05050102010706020507" pitchFamily="18" charset="2"/>
              </a:rPr>
              <a:t></a:t>
            </a:r>
            <a:endParaRPr lang="en-GB" altLang="en-US">
              <a:solidFill>
                <a:srgbClr val="008000"/>
              </a:solidFill>
            </a:endParaRPr>
          </a:p>
        </p:txBody>
      </p:sp>
      <p:sp>
        <p:nvSpPr>
          <p:cNvPr id="8199" name="Line 7">
            <a:extLst>
              <a:ext uri="{FF2B5EF4-FFF2-40B4-BE49-F238E27FC236}">
                <a16:creationId xmlns:a16="http://schemas.microsoft.com/office/drawing/2014/main" id="{548A07E0-E71E-46EE-9006-FD07ED0EFC68}"/>
              </a:ext>
            </a:extLst>
          </p:cNvPr>
          <p:cNvSpPr>
            <a:spLocks noChangeShapeType="1"/>
          </p:cNvSpPr>
          <p:nvPr/>
        </p:nvSpPr>
        <p:spPr bwMode="auto">
          <a:xfrm rot="-5305734" flipH="1" flipV="1">
            <a:off x="4264820" y="3050381"/>
            <a:ext cx="1071562" cy="1520825"/>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8200" name="Text Box 8">
            <a:extLst>
              <a:ext uri="{FF2B5EF4-FFF2-40B4-BE49-F238E27FC236}">
                <a16:creationId xmlns:a16="http://schemas.microsoft.com/office/drawing/2014/main" id="{555A3CFE-20BD-41EA-A25E-04AF0CB54EE6}"/>
              </a:ext>
            </a:extLst>
          </p:cNvPr>
          <p:cNvSpPr txBox="1">
            <a:spLocks noChangeArrowheads="1"/>
          </p:cNvSpPr>
          <p:nvPr/>
        </p:nvSpPr>
        <p:spPr bwMode="auto">
          <a:xfrm>
            <a:off x="5867400" y="5410200"/>
            <a:ext cx="1447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Weight F</a:t>
            </a:r>
            <a:r>
              <a:rPr lang="en-GB" altLang="en-US" baseline="-25000"/>
              <a:t>w</a:t>
            </a:r>
            <a:r>
              <a:rPr lang="en-GB" altLang="en-US"/>
              <a:t> mg</a:t>
            </a:r>
          </a:p>
        </p:txBody>
      </p:sp>
      <p:sp>
        <p:nvSpPr>
          <p:cNvPr id="8201" name="Line 9">
            <a:extLst>
              <a:ext uri="{FF2B5EF4-FFF2-40B4-BE49-F238E27FC236}">
                <a16:creationId xmlns:a16="http://schemas.microsoft.com/office/drawing/2014/main" id="{63232F74-B7C3-4CAA-85B2-6EC1C685F4CE}"/>
              </a:ext>
            </a:extLst>
          </p:cNvPr>
          <p:cNvSpPr>
            <a:spLocks noChangeShapeType="1"/>
          </p:cNvSpPr>
          <p:nvPr/>
        </p:nvSpPr>
        <p:spPr bwMode="auto">
          <a:xfrm>
            <a:off x="5638800" y="3276600"/>
            <a:ext cx="0" cy="3048000"/>
          </a:xfrm>
          <a:prstGeom prst="line">
            <a:avLst/>
          </a:prstGeom>
          <a:noFill/>
          <a:ln w="571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7898" name="Rectangle 10">
            <a:extLst>
              <a:ext uri="{FF2B5EF4-FFF2-40B4-BE49-F238E27FC236}">
                <a16:creationId xmlns:a16="http://schemas.microsoft.com/office/drawing/2014/main" id="{AC4A4DF4-1072-4944-B933-C47787F3D502}"/>
              </a:ext>
            </a:extLst>
          </p:cNvPr>
          <p:cNvSpPr>
            <a:spLocks noChangeArrowheads="1"/>
          </p:cNvSpPr>
          <p:nvPr/>
        </p:nvSpPr>
        <p:spPr bwMode="auto">
          <a:xfrm>
            <a:off x="5257800" y="548640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p>
        </p:txBody>
      </p:sp>
      <p:sp>
        <p:nvSpPr>
          <p:cNvPr id="37899" name="Rectangle 11">
            <a:extLst>
              <a:ext uri="{FF2B5EF4-FFF2-40B4-BE49-F238E27FC236}">
                <a16:creationId xmlns:a16="http://schemas.microsoft.com/office/drawing/2014/main" id="{FEAA37CD-7DD8-43EA-ABD9-93E910772796}"/>
              </a:ext>
            </a:extLst>
          </p:cNvPr>
          <p:cNvSpPr>
            <a:spLocks noChangeArrowheads="1"/>
          </p:cNvSpPr>
          <p:nvPr/>
        </p:nvSpPr>
        <p:spPr bwMode="auto">
          <a:xfrm>
            <a:off x="4953000" y="3657600"/>
            <a:ext cx="749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olidFill>
                  <a:srgbClr val="008000"/>
                </a:solidFill>
                <a:sym typeface="Symbol" panose="05050102010706020507" pitchFamily="18" charset="2"/>
              </a:rPr>
              <a:t>90-</a:t>
            </a:r>
          </a:p>
        </p:txBody>
      </p:sp>
      <p:sp>
        <p:nvSpPr>
          <p:cNvPr id="37900" name="Rectangle 12">
            <a:extLst>
              <a:ext uri="{FF2B5EF4-FFF2-40B4-BE49-F238E27FC236}">
                <a16:creationId xmlns:a16="http://schemas.microsoft.com/office/drawing/2014/main" id="{CE39C38D-6E0C-41DB-9F35-ED44D704FCF8}"/>
              </a:ext>
            </a:extLst>
          </p:cNvPr>
          <p:cNvSpPr>
            <a:spLocks noChangeArrowheads="1"/>
          </p:cNvSpPr>
          <p:nvPr/>
        </p:nvSpPr>
        <p:spPr bwMode="auto">
          <a:xfrm>
            <a:off x="4191000" y="41910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90</a:t>
            </a:r>
          </a:p>
        </p:txBody>
      </p:sp>
      <p:sp>
        <p:nvSpPr>
          <p:cNvPr id="37901" name="Rectangle 13">
            <a:extLst>
              <a:ext uri="{FF2B5EF4-FFF2-40B4-BE49-F238E27FC236}">
                <a16:creationId xmlns:a16="http://schemas.microsoft.com/office/drawing/2014/main" id="{5AD2EC97-28DA-41B3-8C19-FFBE5084CA53}"/>
              </a:ext>
            </a:extLst>
          </p:cNvPr>
          <p:cNvSpPr>
            <a:spLocks noChangeArrowheads="1"/>
          </p:cNvSpPr>
          <p:nvPr/>
        </p:nvSpPr>
        <p:spPr bwMode="auto">
          <a:xfrm>
            <a:off x="5105400" y="5105400"/>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olidFill>
                  <a:srgbClr val="008000"/>
                </a:solidFill>
                <a:sym typeface="Symbol" panose="05050102010706020507" pitchFamily="18" charset="2"/>
              </a:rPr>
              <a:t>90</a:t>
            </a:r>
          </a:p>
        </p:txBody>
      </p:sp>
      <p:sp>
        <p:nvSpPr>
          <p:cNvPr id="37902" name="Rectangle 14">
            <a:extLst>
              <a:ext uri="{FF2B5EF4-FFF2-40B4-BE49-F238E27FC236}">
                <a16:creationId xmlns:a16="http://schemas.microsoft.com/office/drawing/2014/main" id="{816963FA-2FE7-4480-9359-A5D4389095EB}"/>
              </a:ext>
            </a:extLst>
          </p:cNvPr>
          <p:cNvSpPr>
            <a:spLocks noChangeArrowheads="1"/>
          </p:cNvSpPr>
          <p:nvPr/>
        </p:nvSpPr>
        <p:spPr bwMode="auto">
          <a:xfrm>
            <a:off x="5105400" y="5105400"/>
            <a:ext cx="533400" cy="381000"/>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37903" name="Rectangle 15">
            <a:extLst>
              <a:ext uri="{FF2B5EF4-FFF2-40B4-BE49-F238E27FC236}">
                <a16:creationId xmlns:a16="http://schemas.microsoft.com/office/drawing/2014/main" id="{D8E04876-D45D-4435-A637-EC8CB4477935}"/>
              </a:ext>
            </a:extLst>
          </p:cNvPr>
          <p:cNvSpPr>
            <a:spLocks noChangeArrowheads="1"/>
          </p:cNvSpPr>
          <p:nvPr/>
        </p:nvSpPr>
        <p:spPr bwMode="auto">
          <a:xfrm rot="-2121595">
            <a:off x="4191000" y="4267200"/>
            <a:ext cx="533400" cy="381000"/>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checkerboard(across)">
                                      <p:cBhvr>
                                        <p:cTn id="7" dur="500"/>
                                        <p:tgtEl>
                                          <p:spTgt spid="37890"/>
                                        </p:tgtEl>
                                      </p:cBhvr>
                                    </p:animEffect>
                                  </p:childTnLst>
                                  <p:subTnLst>
                                    <p:animClr clrSpc="rgb" dir="cw">
                                      <p:cBhvr override="childStyle">
                                        <p:cTn dur="1" fill="hold" display="0" masterRel="nextClick" afterEffect="1"/>
                                        <p:tgtEl>
                                          <p:spTgt spid="37890"/>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7902"/>
                                        </p:tgtEl>
                                        <p:attrNameLst>
                                          <p:attrName>style.visibility</p:attrName>
                                        </p:attrNameLst>
                                      </p:cBhvr>
                                      <p:to>
                                        <p:strVal val="visible"/>
                                      </p:to>
                                    </p:set>
                                    <p:anim calcmode="lin" valueType="num">
                                      <p:cBhvr additive="base">
                                        <p:cTn id="12" dur="500" fill="hold"/>
                                        <p:tgtEl>
                                          <p:spTgt spid="37902"/>
                                        </p:tgtEl>
                                        <p:attrNameLst>
                                          <p:attrName>ppt_x</p:attrName>
                                        </p:attrNameLst>
                                      </p:cBhvr>
                                      <p:tavLst>
                                        <p:tav tm="0">
                                          <p:val>
                                            <p:strVal val="0-#ppt_w/2"/>
                                          </p:val>
                                        </p:tav>
                                        <p:tav tm="100000">
                                          <p:val>
                                            <p:strVal val="#ppt_x"/>
                                          </p:val>
                                        </p:tav>
                                      </p:tavLst>
                                    </p:anim>
                                    <p:anim calcmode="lin" valueType="num">
                                      <p:cBhvr additive="base">
                                        <p:cTn id="13" dur="500" fill="hold"/>
                                        <p:tgtEl>
                                          <p:spTgt spid="3790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7901"/>
                                        </p:tgtEl>
                                        <p:attrNameLst>
                                          <p:attrName>style.visibility</p:attrName>
                                        </p:attrNameLst>
                                      </p:cBhvr>
                                      <p:to>
                                        <p:strVal val="visible"/>
                                      </p:to>
                                    </p:set>
                                    <p:anim calcmode="lin" valueType="num">
                                      <p:cBhvr additive="base">
                                        <p:cTn id="18" dur="500" fill="hold"/>
                                        <p:tgtEl>
                                          <p:spTgt spid="37901"/>
                                        </p:tgtEl>
                                        <p:attrNameLst>
                                          <p:attrName>ppt_x</p:attrName>
                                        </p:attrNameLst>
                                      </p:cBhvr>
                                      <p:tavLst>
                                        <p:tav tm="0">
                                          <p:val>
                                            <p:strVal val="0-#ppt_w/2"/>
                                          </p:val>
                                        </p:tav>
                                        <p:tav tm="100000">
                                          <p:val>
                                            <p:strVal val="#ppt_x"/>
                                          </p:val>
                                        </p:tav>
                                      </p:tavLst>
                                    </p:anim>
                                    <p:anim calcmode="lin" valueType="num">
                                      <p:cBhvr additive="base">
                                        <p:cTn id="19" dur="500" fill="hold"/>
                                        <p:tgtEl>
                                          <p:spTgt spid="37901"/>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7899"/>
                                        </p:tgtEl>
                                        <p:attrNameLst>
                                          <p:attrName>style.visibility</p:attrName>
                                        </p:attrNameLst>
                                      </p:cBhvr>
                                      <p:to>
                                        <p:strVal val="visible"/>
                                      </p:to>
                                    </p:set>
                                    <p:anim calcmode="lin" valueType="num">
                                      <p:cBhvr additive="base">
                                        <p:cTn id="24" dur="500" fill="hold"/>
                                        <p:tgtEl>
                                          <p:spTgt spid="37899"/>
                                        </p:tgtEl>
                                        <p:attrNameLst>
                                          <p:attrName>ppt_x</p:attrName>
                                        </p:attrNameLst>
                                      </p:cBhvr>
                                      <p:tavLst>
                                        <p:tav tm="0">
                                          <p:val>
                                            <p:strVal val="0-#ppt_w/2"/>
                                          </p:val>
                                        </p:tav>
                                        <p:tav tm="100000">
                                          <p:val>
                                            <p:strVal val="#ppt_x"/>
                                          </p:val>
                                        </p:tav>
                                      </p:tavLst>
                                    </p:anim>
                                    <p:anim calcmode="lin" valueType="num">
                                      <p:cBhvr additive="base">
                                        <p:cTn id="25" dur="500" fill="hold"/>
                                        <p:tgtEl>
                                          <p:spTgt spid="37899"/>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7900"/>
                                        </p:tgtEl>
                                        <p:attrNameLst>
                                          <p:attrName>style.visibility</p:attrName>
                                        </p:attrNameLst>
                                      </p:cBhvr>
                                      <p:to>
                                        <p:strVal val="visible"/>
                                      </p:to>
                                    </p:set>
                                    <p:anim calcmode="lin" valueType="num">
                                      <p:cBhvr additive="base">
                                        <p:cTn id="30" dur="500" fill="hold"/>
                                        <p:tgtEl>
                                          <p:spTgt spid="37900"/>
                                        </p:tgtEl>
                                        <p:attrNameLst>
                                          <p:attrName>ppt_x</p:attrName>
                                        </p:attrNameLst>
                                      </p:cBhvr>
                                      <p:tavLst>
                                        <p:tav tm="0">
                                          <p:val>
                                            <p:strVal val="0-#ppt_w/2"/>
                                          </p:val>
                                        </p:tav>
                                        <p:tav tm="100000">
                                          <p:val>
                                            <p:strVal val="#ppt_x"/>
                                          </p:val>
                                        </p:tav>
                                      </p:tavLst>
                                    </p:anim>
                                    <p:anim calcmode="lin" valueType="num">
                                      <p:cBhvr additive="base">
                                        <p:cTn id="31" dur="500" fill="hold"/>
                                        <p:tgtEl>
                                          <p:spTgt spid="37900"/>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37903"/>
                                        </p:tgtEl>
                                        <p:attrNameLst>
                                          <p:attrName>style.visibility</p:attrName>
                                        </p:attrNameLst>
                                      </p:cBhvr>
                                      <p:to>
                                        <p:strVal val="visible"/>
                                      </p:to>
                                    </p:set>
                                    <p:animEffect transition="in" filter="dissolve">
                                      <p:cBhvr>
                                        <p:cTn id="36" dur="500"/>
                                        <p:tgtEl>
                                          <p:spTgt spid="3790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37898"/>
                                        </p:tgtEl>
                                        <p:attrNameLst>
                                          <p:attrName>style.visibility</p:attrName>
                                        </p:attrNameLst>
                                      </p:cBhvr>
                                      <p:to>
                                        <p:strVal val="visible"/>
                                      </p:to>
                                    </p:set>
                                    <p:anim calcmode="lin" valueType="num">
                                      <p:cBhvr additive="base">
                                        <p:cTn id="41" dur="500" fill="hold"/>
                                        <p:tgtEl>
                                          <p:spTgt spid="37898"/>
                                        </p:tgtEl>
                                        <p:attrNameLst>
                                          <p:attrName>ppt_x</p:attrName>
                                        </p:attrNameLst>
                                      </p:cBhvr>
                                      <p:tavLst>
                                        <p:tav tm="0">
                                          <p:val>
                                            <p:strVal val="0-#ppt_w/2"/>
                                          </p:val>
                                        </p:tav>
                                        <p:tav tm="100000">
                                          <p:val>
                                            <p:strVal val="#ppt_x"/>
                                          </p:val>
                                        </p:tav>
                                      </p:tavLst>
                                    </p:anim>
                                    <p:anim calcmode="lin" valueType="num">
                                      <p:cBhvr additive="base">
                                        <p:cTn id="42" dur="500" fill="hold"/>
                                        <p:tgtEl>
                                          <p:spTgt spid="378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37898" grpId="0" autoUpdateAnimBg="0"/>
      <p:bldP spid="37899" grpId="0" autoUpdateAnimBg="0"/>
      <p:bldP spid="37900" grpId="0" autoUpdateAnimBg="0"/>
      <p:bldP spid="37901" grpId="0" autoUpdateAnimBg="0"/>
      <p:bldP spid="37902" grpId="0" animBg="1"/>
      <p:bldP spid="37903"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5F39C342-A6C5-4981-A4B1-CC4FEB49EAFF}"/>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9219" name="AutoShape 3">
            <a:extLst>
              <a:ext uri="{FF2B5EF4-FFF2-40B4-BE49-F238E27FC236}">
                <a16:creationId xmlns:a16="http://schemas.microsoft.com/office/drawing/2014/main" id="{0124ECD5-B1AF-45AD-9A81-C001A3D8F8DC}"/>
              </a:ext>
            </a:extLst>
          </p:cNvPr>
          <p:cNvSpPr>
            <a:spLocks noChangeArrowheads="1"/>
          </p:cNvSpPr>
          <p:nvPr/>
        </p:nvSpPr>
        <p:spPr bwMode="auto">
          <a:xfrm flipH="1">
            <a:off x="2438400" y="2133600"/>
            <a:ext cx="5257800" cy="3352800"/>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9220" name="Rectangle 4">
            <a:extLst>
              <a:ext uri="{FF2B5EF4-FFF2-40B4-BE49-F238E27FC236}">
                <a16:creationId xmlns:a16="http://schemas.microsoft.com/office/drawing/2014/main" id="{0F47E5BA-6CE2-42CB-8223-7BE3B69345E9}"/>
              </a:ext>
            </a:extLst>
          </p:cNvPr>
          <p:cNvSpPr>
            <a:spLocks noChangeArrowheads="1"/>
          </p:cNvSpPr>
          <p:nvPr/>
        </p:nvSpPr>
        <p:spPr bwMode="auto">
          <a:xfrm rot="-2069007">
            <a:off x="5181600" y="2971800"/>
            <a:ext cx="838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9221" name="Text Box 6">
            <a:extLst>
              <a:ext uri="{FF2B5EF4-FFF2-40B4-BE49-F238E27FC236}">
                <a16:creationId xmlns:a16="http://schemas.microsoft.com/office/drawing/2014/main" id="{49F65C97-DFD4-49F0-ADE9-F646BB670ED4}"/>
              </a:ext>
            </a:extLst>
          </p:cNvPr>
          <p:cNvSpPr txBox="1">
            <a:spLocks noChangeArrowheads="1"/>
          </p:cNvSpPr>
          <p:nvPr/>
        </p:nvSpPr>
        <p:spPr bwMode="auto">
          <a:xfrm>
            <a:off x="3124200" y="502285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endParaRPr lang="en-GB" altLang="en-US"/>
          </a:p>
        </p:txBody>
      </p:sp>
      <p:sp>
        <p:nvSpPr>
          <p:cNvPr id="33799" name="Line 7">
            <a:extLst>
              <a:ext uri="{FF2B5EF4-FFF2-40B4-BE49-F238E27FC236}">
                <a16:creationId xmlns:a16="http://schemas.microsoft.com/office/drawing/2014/main" id="{D08CF2A4-FF5B-48D8-9192-37F6E5028E9C}"/>
              </a:ext>
            </a:extLst>
          </p:cNvPr>
          <p:cNvSpPr>
            <a:spLocks noChangeShapeType="1"/>
          </p:cNvSpPr>
          <p:nvPr/>
        </p:nvSpPr>
        <p:spPr bwMode="auto">
          <a:xfrm rot="-5305734" flipH="1" flipV="1">
            <a:off x="4264820" y="3050381"/>
            <a:ext cx="1071562" cy="1520825"/>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9223" name="Text Box 8">
            <a:extLst>
              <a:ext uri="{FF2B5EF4-FFF2-40B4-BE49-F238E27FC236}">
                <a16:creationId xmlns:a16="http://schemas.microsoft.com/office/drawing/2014/main" id="{10C3B5F1-A3D6-4B54-A9D4-180FBAB4C09A}"/>
              </a:ext>
            </a:extLst>
          </p:cNvPr>
          <p:cNvSpPr txBox="1">
            <a:spLocks noChangeArrowheads="1"/>
          </p:cNvSpPr>
          <p:nvPr/>
        </p:nvSpPr>
        <p:spPr bwMode="auto">
          <a:xfrm>
            <a:off x="5791200" y="5715000"/>
            <a:ext cx="1981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sz="1800">
                <a:latin typeface="Comic Sans MS" panose="030F0702030302020204" pitchFamily="66" charset="0"/>
              </a:rPr>
              <a:t>Weight F</a:t>
            </a:r>
            <a:r>
              <a:rPr lang="en-GB" altLang="en-US" sz="1800" baseline="-25000">
                <a:latin typeface="Comic Sans MS" panose="030F0702030302020204" pitchFamily="66" charset="0"/>
              </a:rPr>
              <a:t>w</a:t>
            </a:r>
            <a:r>
              <a:rPr lang="en-GB" altLang="en-US" sz="1800">
                <a:latin typeface="Comic Sans MS" panose="030F0702030302020204" pitchFamily="66" charset="0"/>
              </a:rPr>
              <a:t> =mg</a:t>
            </a:r>
          </a:p>
        </p:txBody>
      </p:sp>
      <p:sp>
        <p:nvSpPr>
          <p:cNvPr id="9224" name="Line 9">
            <a:extLst>
              <a:ext uri="{FF2B5EF4-FFF2-40B4-BE49-F238E27FC236}">
                <a16:creationId xmlns:a16="http://schemas.microsoft.com/office/drawing/2014/main" id="{50F57CD6-1390-41C6-8E1E-F6E14B804113}"/>
              </a:ext>
            </a:extLst>
          </p:cNvPr>
          <p:cNvSpPr>
            <a:spLocks noChangeShapeType="1"/>
          </p:cNvSpPr>
          <p:nvPr/>
        </p:nvSpPr>
        <p:spPr bwMode="auto">
          <a:xfrm>
            <a:off x="5638800" y="3276600"/>
            <a:ext cx="0" cy="3048000"/>
          </a:xfrm>
          <a:prstGeom prst="line">
            <a:avLst/>
          </a:prstGeom>
          <a:noFill/>
          <a:ln w="571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3802" name="Rectangle 10">
            <a:extLst>
              <a:ext uri="{FF2B5EF4-FFF2-40B4-BE49-F238E27FC236}">
                <a16:creationId xmlns:a16="http://schemas.microsoft.com/office/drawing/2014/main" id="{8F14DF52-3379-484F-AD76-31B0114DA4E0}"/>
              </a:ext>
            </a:extLst>
          </p:cNvPr>
          <p:cNvSpPr>
            <a:spLocks noChangeArrowheads="1"/>
          </p:cNvSpPr>
          <p:nvPr/>
        </p:nvSpPr>
        <p:spPr bwMode="auto">
          <a:xfrm>
            <a:off x="5257800" y="548640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p>
        </p:txBody>
      </p:sp>
      <p:sp>
        <p:nvSpPr>
          <p:cNvPr id="33809" name="Text Box 17">
            <a:extLst>
              <a:ext uri="{FF2B5EF4-FFF2-40B4-BE49-F238E27FC236}">
                <a16:creationId xmlns:a16="http://schemas.microsoft.com/office/drawing/2014/main" id="{9E482EF8-CD4D-449D-BB77-24C4B5E2FA24}"/>
              </a:ext>
            </a:extLst>
          </p:cNvPr>
          <p:cNvSpPr txBox="1">
            <a:spLocks noChangeArrowheads="1"/>
          </p:cNvSpPr>
          <p:nvPr/>
        </p:nvSpPr>
        <p:spPr bwMode="auto">
          <a:xfrm>
            <a:off x="3200400" y="3581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a:solidFill>
                  <a:srgbClr val="CC3300"/>
                </a:solidFill>
                <a:effectLst>
                  <a:outerShdw blurRad="38100" dist="38100" dir="2700000" algn="tl">
                    <a:srgbClr val="000000"/>
                  </a:outerShdw>
                </a:effectLst>
              </a:rPr>
              <a:t>mg sin </a:t>
            </a:r>
            <a:r>
              <a:rPr lang="en-GB" altLang="en-US">
                <a:solidFill>
                  <a:srgbClr val="CC3300"/>
                </a:solidFill>
                <a:effectLst>
                  <a:outerShdw blurRad="38100" dist="38100" dir="2700000" algn="tl">
                    <a:srgbClr val="000000"/>
                  </a:outerShdw>
                </a:effectLst>
                <a:sym typeface="Symbol" pitchFamily="18" charset="2"/>
              </a:rPr>
              <a:t></a:t>
            </a:r>
          </a:p>
        </p:txBody>
      </p:sp>
      <p:sp>
        <p:nvSpPr>
          <p:cNvPr id="33811" name="Line 19">
            <a:extLst>
              <a:ext uri="{FF2B5EF4-FFF2-40B4-BE49-F238E27FC236}">
                <a16:creationId xmlns:a16="http://schemas.microsoft.com/office/drawing/2014/main" id="{17B83559-C61E-46A7-B418-A8D2AA3473D4}"/>
              </a:ext>
            </a:extLst>
          </p:cNvPr>
          <p:cNvSpPr>
            <a:spLocks noChangeShapeType="1"/>
          </p:cNvSpPr>
          <p:nvPr/>
        </p:nvSpPr>
        <p:spPr bwMode="auto">
          <a:xfrm>
            <a:off x="4038600" y="43434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3814" name="Text Box 22">
            <a:extLst>
              <a:ext uri="{FF2B5EF4-FFF2-40B4-BE49-F238E27FC236}">
                <a16:creationId xmlns:a16="http://schemas.microsoft.com/office/drawing/2014/main" id="{DE68C0FC-35A1-49FE-BCDC-BFC5A3638EA9}"/>
              </a:ext>
            </a:extLst>
          </p:cNvPr>
          <p:cNvSpPr txBox="1">
            <a:spLocks noChangeArrowheads="1"/>
          </p:cNvSpPr>
          <p:nvPr/>
        </p:nvSpPr>
        <p:spPr bwMode="auto">
          <a:xfrm>
            <a:off x="1295400" y="1447800"/>
            <a:ext cx="53498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olidFill>
                  <a:srgbClr val="CC3300"/>
                </a:solidFill>
                <a:latin typeface="Comic Sans MS" panose="030F0702030302020204" pitchFamily="66" charset="0"/>
              </a:rPr>
              <a:t>So the important component that gives the block the motion down the slope is mg sin </a:t>
            </a:r>
            <a:r>
              <a:rPr lang="en-GB" altLang="en-US">
                <a:solidFill>
                  <a:srgbClr val="CC3300"/>
                </a:solidFill>
                <a:latin typeface="Comic Sans MS" panose="030F0702030302020204" pitchFamily="66" charset="0"/>
                <a:sym typeface="Symbol" panose="05050102010706020507" pitchFamily="18" charset="2"/>
              </a:rPr>
              <a:t></a:t>
            </a:r>
            <a:endParaRPr lang="en-GB" altLang="en-US">
              <a:solidFill>
                <a:srgbClr val="CC3300"/>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checkerboard(across)">
                                      <p:cBhvr>
                                        <p:cTn id="7" dur="500"/>
                                        <p:tgtEl>
                                          <p:spTgt spid="33794"/>
                                        </p:tgtEl>
                                      </p:cBhvr>
                                    </p:animEffect>
                                  </p:childTnLst>
                                  <p:subTnLst>
                                    <p:animClr clrSpc="rgb" dir="cw">
                                      <p:cBhvr override="childStyle">
                                        <p:cTn dur="1" fill="hold" display="0" masterRel="nextClick" afterEffect="1"/>
                                        <p:tgtEl>
                                          <p:spTgt spid="33794"/>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33814"/>
                                        </p:tgtEl>
                                        <p:attrNameLst>
                                          <p:attrName>style.visibility</p:attrName>
                                        </p:attrNameLst>
                                      </p:cBhvr>
                                      <p:to>
                                        <p:strVal val="visible"/>
                                      </p:to>
                                    </p:set>
                                    <p:animEffect transition="in" filter="checkerboard(down)">
                                      <p:cBhvr>
                                        <p:cTn id="12" dur="500"/>
                                        <p:tgtEl>
                                          <p:spTgt spid="338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33811"/>
                                        </p:tgtEl>
                                        <p:attrNameLst>
                                          <p:attrName>style.visibility</p:attrName>
                                        </p:attrNameLst>
                                      </p:cBhvr>
                                      <p:to>
                                        <p:strVal val="visible"/>
                                      </p:to>
                                    </p:set>
                                    <p:anim calcmode="lin" valueType="num">
                                      <p:cBhvr additive="base">
                                        <p:cTn id="17" dur="500" fill="hold"/>
                                        <p:tgtEl>
                                          <p:spTgt spid="33811"/>
                                        </p:tgtEl>
                                        <p:attrNameLst>
                                          <p:attrName>ppt_x</p:attrName>
                                        </p:attrNameLst>
                                      </p:cBhvr>
                                      <p:tavLst>
                                        <p:tav tm="0">
                                          <p:val>
                                            <p:strVal val="0-#ppt_w/2"/>
                                          </p:val>
                                        </p:tav>
                                        <p:tav tm="100000">
                                          <p:val>
                                            <p:strVal val="#ppt_x"/>
                                          </p:val>
                                        </p:tav>
                                      </p:tavLst>
                                    </p:anim>
                                    <p:anim calcmode="lin" valueType="num">
                                      <p:cBhvr additive="base">
                                        <p:cTn id="18" dur="500" fill="hold"/>
                                        <p:tgtEl>
                                          <p:spTgt spid="3381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811"/>
                                        </p:tgtEl>
                                        <p:attrNameLst>
                                          <p:attrName>ppt_c</p:attrName>
                                        </p:attrNameLst>
                                      </p:cBhvr>
                                      <p:to>
                                        <a:schemeClr val="hlink"/>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3802"/>
                                        </p:tgtEl>
                                        <p:attrNameLst>
                                          <p:attrName>style.visibility</p:attrName>
                                        </p:attrNameLst>
                                      </p:cBhvr>
                                      <p:to>
                                        <p:strVal val="visible"/>
                                      </p:to>
                                    </p:set>
                                    <p:anim calcmode="lin" valueType="num">
                                      <p:cBhvr additive="base">
                                        <p:cTn id="23" dur="500" fill="hold"/>
                                        <p:tgtEl>
                                          <p:spTgt spid="33802"/>
                                        </p:tgtEl>
                                        <p:attrNameLst>
                                          <p:attrName>ppt_x</p:attrName>
                                        </p:attrNameLst>
                                      </p:cBhvr>
                                      <p:tavLst>
                                        <p:tav tm="0">
                                          <p:val>
                                            <p:strVal val="0-#ppt_w/2"/>
                                          </p:val>
                                        </p:tav>
                                        <p:tav tm="100000">
                                          <p:val>
                                            <p:strVal val="#ppt_x"/>
                                          </p:val>
                                        </p:tav>
                                      </p:tavLst>
                                    </p:anim>
                                    <p:anim calcmode="lin" valueType="num">
                                      <p:cBhvr additive="base">
                                        <p:cTn id="24" dur="500" fill="hold"/>
                                        <p:tgtEl>
                                          <p:spTgt spid="33802"/>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nodeType="clickEffect">
                                  <p:stCondLst>
                                    <p:cond delay="0"/>
                                  </p:stCondLst>
                                  <p:childTnLst>
                                    <p:set>
                                      <p:cBhvr>
                                        <p:cTn id="28" dur="1" fill="hold">
                                          <p:stCondLst>
                                            <p:cond delay="0"/>
                                          </p:stCondLst>
                                        </p:cTn>
                                        <p:tgtEl>
                                          <p:spTgt spid="33799"/>
                                        </p:tgtEl>
                                        <p:attrNameLst>
                                          <p:attrName>style.visibility</p:attrName>
                                        </p:attrNameLst>
                                      </p:cBhvr>
                                      <p:to>
                                        <p:strVal val="visible"/>
                                      </p:to>
                                    </p:set>
                                    <p:anim calcmode="lin" valueType="num">
                                      <p:cBhvr additive="base">
                                        <p:cTn id="29" dur="500" fill="hold"/>
                                        <p:tgtEl>
                                          <p:spTgt spid="33799"/>
                                        </p:tgtEl>
                                        <p:attrNameLst>
                                          <p:attrName>ppt_x</p:attrName>
                                        </p:attrNameLst>
                                      </p:cBhvr>
                                      <p:tavLst>
                                        <p:tav tm="0">
                                          <p:val>
                                            <p:strVal val="0-#ppt_w/2"/>
                                          </p:val>
                                        </p:tav>
                                        <p:tav tm="100000">
                                          <p:val>
                                            <p:strVal val="#ppt_x"/>
                                          </p:val>
                                        </p:tav>
                                      </p:tavLst>
                                    </p:anim>
                                    <p:anim calcmode="lin" valueType="num">
                                      <p:cBhvr additive="base">
                                        <p:cTn id="30" dur="500" fill="hold"/>
                                        <p:tgtEl>
                                          <p:spTgt spid="33799"/>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3809"/>
                                        </p:tgtEl>
                                        <p:attrNameLst>
                                          <p:attrName>style.visibility</p:attrName>
                                        </p:attrNameLst>
                                      </p:cBhvr>
                                      <p:to>
                                        <p:strVal val="visible"/>
                                      </p:to>
                                    </p:set>
                                    <p:animEffect transition="in" filter="blinds(horizontal)">
                                      <p:cBhvr>
                                        <p:cTn id="35" dur="500"/>
                                        <p:tgtEl>
                                          <p:spTgt spid="33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802" grpId="0" autoUpdateAnimBg="0"/>
      <p:bldP spid="33809" grpId="0" autoUpdateAnimBg="0"/>
      <p:bldP spid="33814"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1DA0885-6A87-40C3-A53C-DAD1CB95EE3D}"/>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10243" name="AutoShape 3">
            <a:extLst>
              <a:ext uri="{FF2B5EF4-FFF2-40B4-BE49-F238E27FC236}">
                <a16:creationId xmlns:a16="http://schemas.microsoft.com/office/drawing/2014/main" id="{137F4522-B7DD-474E-9CDB-FC90DB858034}"/>
              </a:ext>
            </a:extLst>
          </p:cNvPr>
          <p:cNvSpPr>
            <a:spLocks noChangeArrowheads="1"/>
          </p:cNvSpPr>
          <p:nvPr/>
        </p:nvSpPr>
        <p:spPr bwMode="auto">
          <a:xfrm flipH="1">
            <a:off x="2438400" y="2133600"/>
            <a:ext cx="5257800" cy="3352800"/>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244" name="Rectangle 4">
            <a:extLst>
              <a:ext uri="{FF2B5EF4-FFF2-40B4-BE49-F238E27FC236}">
                <a16:creationId xmlns:a16="http://schemas.microsoft.com/office/drawing/2014/main" id="{04F23EB1-FC0D-4EB4-A0BF-F00A66391425}"/>
              </a:ext>
            </a:extLst>
          </p:cNvPr>
          <p:cNvSpPr>
            <a:spLocks noChangeArrowheads="1"/>
          </p:cNvSpPr>
          <p:nvPr/>
        </p:nvSpPr>
        <p:spPr bwMode="auto">
          <a:xfrm rot="-2069007">
            <a:off x="5181600" y="2971800"/>
            <a:ext cx="838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34821" name="Line 5">
            <a:extLst>
              <a:ext uri="{FF2B5EF4-FFF2-40B4-BE49-F238E27FC236}">
                <a16:creationId xmlns:a16="http://schemas.microsoft.com/office/drawing/2014/main" id="{E5FA6A46-6F78-4232-A13E-131A907363B5}"/>
              </a:ext>
            </a:extLst>
          </p:cNvPr>
          <p:cNvSpPr>
            <a:spLocks noChangeShapeType="1"/>
          </p:cNvSpPr>
          <p:nvPr/>
        </p:nvSpPr>
        <p:spPr bwMode="auto">
          <a:xfrm>
            <a:off x="5638800" y="32766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0246" name="Text Box 6">
            <a:extLst>
              <a:ext uri="{FF2B5EF4-FFF2-40B4-BE49-F238E27FC236}">
                <a16:creationId xmlns:a16="http://schemas.microsoft.com/office/drawing/2014/main" id="{5F317A7D-F3E8-4C2B-90A8-45A8B1CBAA71}"/>
              </a:ext>
            </a:extLst>
          </p:cNvPr>
          <p:cNvSpPr txBox="1">
            <a:spLocks noChangeArrowheads="1"/>
          </p:cNvSpPr>
          <p:nvPr/>
        </p:nvSpPr>
        <p:spPr bwMode="auto">
          <a:xfrm>
            <a:off x="3124200" y="502285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endParaRPr lang="en-GB" altLang="en-US"/>
          </a:p>
        </p:txBody>
      </p:sp>
      <p:sp>
        <p:nvSpPr>
          <p:cNvPr id="34823" name="Line 7">
            <a:extLst>
              <a:ext uri="{FF2B5EF4-FFF2-40B4-BE49-F238E27FC236}">
                <a16:creationId xmlns:a16="http://schemas.microsoft.com/office/drawing/2014/main" id="{DC8BD6A8-4868-4006-BA54-916CFAEF7BE4}"/>
              </a:ext>
            </a:extLst>
          </p:cNvPr>
          <p:cNvSpPr>
            <a:spLocks noChangeShapeType="1"/>
          </p:cNvSpPr>
          <p:nvPr/>
        </p:nvSpPr>
        <p:spPr bwMode="auto">
          <a:xfrm rot="-5305734" flipH="1" flipV="1">
            <a:off x="4264820" y="3050381"/>
            <a:ext cx="1071562" cy="1520825"/>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4824" name="Text Box 8">
            <a:extLst>
              <a:ext uri="{FF2B5EF4-FFF2-40B4-BE49-F238E27FC236}">
                <a16:creationId xmlns:a16="http://schemas.microsoft.com/office/drawing/2014/main" id="{D3D0B59D-2CE4-4B8D-ADD6-1C720A9B0A74}"/>
              </a:ext>
            </a:extLst>
          </p:cNvPr>
          <p:cNvSpPr txBox="1">
            <a:spLocks noChangeArrowheads="1"/>
          </p:cNvSpPr>
          <p:nvPr/>
        </p:nvSpPr>
        <p:spPr bwMode="auto">
          <a:xfrm>
            <a:off x="5867400" y="5410200"/>
            <a:ext cx="1447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Weight F</a:t>
            </a:r>
            <a:r>
              <a:rPr lang="en-GB" altLang="en-US" baseline="-25000"/>
              <a:t>w</a:t>
            </a:r>
            <a:r>
              <a:rPr lang="en-GB" altLang="en-US"/>
              <a:t> mg</a:t>
            </a:r>
          </a:p>
        </p:txBody>
      </p:sp>
      <p:sp>
        <p:nvSpPr>
          <p:cNvPr id="34825" name="Line 9">
            <a:extLst>
              <a:ext uri="{FF2B5EF4-FFF2-40B4-BE49-F238E27FC236}">
                <a16:creationId xmlns:a16="http://schemas.microsoft.com/office/drawing/2014/main" id="{4D9249FC-00F6-4BAE-92F3-41AE42A94F5D}"/>
              </a:ext>
            </a:extLst>
          </p:cNvPr>
          <p:cNvSpPr>
            <a:spLocks noChangeShapeType="1"/>
          </p:cNvSpPr>
          <p:nvPr/>
        </p:nvSpPr>
        <p:spPr bwMode="auto">
          <a:xfrm>
            <a:off x="5638800" y="3276600"/>
            <a:ext cx="0" cy="3048000"/>
          </a:xfrm>
          <a:prstGeom prst="line">
            <a:avLst/>
          </a:prstGeom>
          <a:noFill/>
          <a:ln w="571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4826" name="Rectangle 10">
            <a:extLst>
              <a:ext uri="{FF2B5EF4-FFF2-40B4-BE49-F238E27FC236}">
                <a16:creationId xmlns:a16="http://schemas.microsoft.com/office/drawing/2014/main" id="{921C590E-D878-4A21-A06A-CBB3F175C463}"/>
              </a:ext>
            </a:extLst>
          </p:cNvPr>
          <p:cNvSpPr>
            <a:spLocks noChangeArrowheads="1"/>
          </p:cNvSpPr>
          <p:nvPr/>
        </p:nvSpPr>
        <p:spPr bwMode="auto">
          <a:xfrm>
            <a:off x="5257800" y="548640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p>
        </p:txBody>
      </p:sp>
      <p:sp>
        <p:nvSpPr>
          <p:cNvPr id="34827" name="Text Box 11">
            <a:extLst>
              <a:ext uri="{FF2B5EF4-FFF2-40B4-BE49-F238E27FC236}">
                <a16:creationId xmlns:a16="http://schemas.microsoft.com/office/drawing/2014/main" id="{E19B3BD1-02B7-4C37-A163-96AC10170AD9}"/>
              </a:ext>
            </a:extLst>
          </p:cNvPr>
          <p:cNvSpPr txBox="1">
            <a:spLocks noChangeArrowheads="1"/>
          </p:cNvSpPr>
          <p:nvPr/>
        </p:nvSpPr>
        <p:spPr bwMode="auto">
          <a:xfrm>
            <a:off x="3200400" y="3581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a:solidFill>
                  <a:srgbClr val="CC3300"/>
                </a:solidFill>
                <a:effectLst>
                  <a:outerShdw blurRad="38100" dist="38100" dir="2700000" algn="tl">
                    <a:srgbClr val="000000"/>
                  </a:outerShdw>
                </a:effectLst>
              </a:rPr>
              <a:t>mg sin </a:t>
            </a:r>
            <a:r>
              <a:rPr lang="en-GB" altLang="en-US">
                <a:solidFill>
                  <a:srgbClr val="CC3300"/>
                </a:solidFill>
                <a:effectLst>
                  <a:outerShdw blurRad="38100" dist="38100" dir="2700000" algn="tl">
                    <a:srgbClr val="000000"/>
                  </a:outerShdw>
                </a:effectLst>
                <a:sym typeface="Symbol" pitchFamily="18" charset="2"/>
              </a:rPr>
              <a:t></a:t>
            </a:r>
          </a:p>
        </p:txBody>
      </p:sp>
      <p:sp>
        <p:nvSpPr>
          <p:cNvPr id="34828" name="Rectangle 12">
            <a:extLst>
              <a:ext uri="{FF2B5EF4-FFF2-40B4-BE49-F238E27FC236}">
                <a16:creationId xmlns:a16="http://schemas.microsoft.com/office/drawing/2014/main" id="{66B8D7AC-E7D0-4DCD-A632-5A8899D0B1FC}"/>
              </a:ext>
            </a:extLst>
          </p:cNvPr>
          <p:cNvSpPr>
            <a:spLocks noChangeArrowheads="1"/>
          </p:cNvSpPr>
          <p:nvPr/>
        </p:nvSpPr>
        <p:spPr bwMode="auto">
          <a:xfrm>
            <a:off x="6172200" y="36576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t>mg cos </a:t>
            </a:r>
            <a:r>
              <a:rPr lang="en-GB" altLang="en-US">
                <a:sym typeface="Symbol" panose="05050102010706020507" pitchFamily="18" charset="2"/>
              </a:rPr>
              <a:t></a:t>
            </a:r>
          </a:p>
        </p:txBody>
      </p:sp>
      <p:sp>
        <p:nvSpPr>
          <p:cNvPr id="34829" name="Line 13">
            <a:extLst>
              <a:ext uri="{FF2B5EF4-FFF2-40B4-BE49-F238E27FC236}">
                <a16:creationId xmlns:a16="http://schemas.microsoft.com/office/drawing/2014/main" id="{2B775A05-452C-4977-8A06-10DFB43BFE34}"/>
              </a:ext>
            </a:extLst>
          </p:cNvPr>
          <p:cNvSpPr>
            <a:spLocks noChangeShapeType="1"/>
          </p:cNvSpPr>
          <p:nvPr/>
        </p:nvSpPr>
        <p:spPr bwMode="auto">
          <a:xfrm>
            <a:off x="4038600" y="43434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4830" name="Line 14">
            <a:extLst>
              <a:ext uri="{FF2B5EF4-FFF2-40B4-BE49-F238E27FC236}">
                <a16:creationId xmlns:a16="http://schemas.microsoft.com/office/drawing/2014/main" id="{C0722B59-3F06-4465-962C-DD998C394019}"/>
              </a:ext>
            </a:extLst>
          </p:cNvPr>
          <p:cNvSpPr>
            <a:spLocks noChangeShapeType="1"/>
          </p:cNvSpPr>
          <p:nvPr/>
        </p:nvSpPr>
        <p:spPr bwMode="auto">
          <a:xfrm flipH="1" flipV="1">
            <a:off x="4038600" y="12954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4831" name="Rectangle 15">
            <a:extLst>
              <a:ext uri="{FF2B5EF4-FFF2-40B4-BE49-F238E27FC236}">
                <a16:creationId xmlns:a16="http://schemas.microsoft.com/office/drawing/2014/main" id="{A765BA0E-4FEA-40C4-80B3-5D0CDF27193B}"/>
              </a:ext>
            </a:extLst>
          </p:cNvPr>
          <p:cNvSpPr>
            <a:spLocks noChangeArrowheads="1"/>
          </p:cNvSpPr>
          <p:nvPr/>
        </p:nvSpPr>
        <p:spPr bwMode="auto">
          <a:xfrm>
            <a:off x="4953000" y="1905000"/>
            <a:ext cx="1290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mg cos </a:t>
            </a:r>
            <a:r>
              <a:rPr lang="en-GB" altLang="en-US">
                <a:sym typeface="Symbol" panose="05050102010706020507" pitchFamily="18" charset="2"/>
              </a:rPr>
              <a:t></a:t>
            </a:r>
          </a:p>
        </p:txBody>
      </p:sp>
      <p:sp>
        <p:nvSpPr>
          <p:cNvPr id="34832" name="Rectangle 16">
            <a:extLst>
              <a:ext uri="{FF2B5EF4-FFF2-40B4-BE49-F238E27FC236}">
                <a16:creationId xmlns:a16="http://schemas.microsoft.com/office/drawing/2014/main" id="{08032854-B69F-4E77-9FF4-298FC0F3B4B8}"/>
              </a:ext>
            </a:extLst>
          </p:cNvPr>
          <p:cNvSpPr>
            <a:spLocks noChangeArrowheads="1"/>
          </p:cNvSpPr>
          <p:nvPr/>
        </p:nvSpPr>
        <p:spPr bwMode="auto">
          <a:xfrm>
            <a:off x="1143000" y="1905000"/>
            <a:ext cx="34290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sz="1600">
                <a:solidFill>
                  <a:srgbClr val="CC3300"/>
                </a:solidFill>
                <a:latin typeface="Comic Sans MS" panose="030F0702030302020204" pitchFamily="66" charset="0"/>
              </a:rPr>
              <a:t>The component mg cos </a:t>
            </a:r>
            <a:r>
              <a:rPr lang="en-GB" altLang="en-US" sz="1600">
                <a:solidFill>
                  <a:srgbClr val="CC3300"/>
                </a:solidFill>
                <a:latin typeface="Comic Sans MS" panose="030F0702030302020204" pitchFamily="66" charset="0"/>
                <a:sym typeface="Symbol" panose="05050102010706020507" pitchFamily="18" charset="2"/>
              </a:rPr>
              <a:t> pushes into the slope. This force is balanced by an equal but opposite force from the slope.</a:t>
            </a:r>
          </a:p>
        </p:txBody>
      </p:sp>
      <p:sp>
        <p:nvSpPr>
          <p:cNvPr id="34833" name="Rectangle 17">
            <a:extLst>
              <a:ext uri="{FF2B5EF4-FFF2-40B4-BE49-F238E27FC236}">
                <a16:creationId xmlns:a16="http://schemas.microsoft.com/office/drawing/2014/main" id="{F9B7254B-6E09-4B04-B975-B069E838989B}"/>
              </a:ext>
            </a:extLst>
          </p:cNvPr>
          <p:cNvSpPr>
            <a:spLocks noChangeArrowheads="1"/>
          </p:cNvSpPr>
          <p:nvPr/>
        </p:nvSpPr>
        <p:spPr bwMode="auto">
          <a:xfrm>
            <a:off x="3810000" y="48006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t>mg cos </a:t>
            </a:r>
            <a:r>
              <a:rPr lang="en-GB" altLang="en-US">
                <a:sym typeface="Symbol" panose="05050102010706020507" pitchFamily="18" charset="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checkerboard(across)">
                                      <p:cBhvr>
                                        <p:cTn id="7" dur="500"/>
                                        <p:tgtEl>
                                          <p:spTgt spid="34818"/>
                                        </p:tgtEl>
                                      </p:cBhvr>
                                    </p:animEffect>
                                  </p:childTnLst>
                                  <p:subTnLst>
                                    <p:animClr clrSpc="rgb" dir="cw">
                                      <p:cBhvr override="childStyle">
                                        <p:cTn dur="1" fill="hold" display="0" masterRel="nextClick" afterEffect="1"/>
                                        <p:tgtEl>
                                          <p:spTgt spid="34818"/>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832"/>
                                        </p:tgtEl>
                                        <p:attrNameLst>
                                          <p:attrName>style.visibility</p:attrName>
                                        </p:attrNameLst>
                                      </p:cBhvr>
                                      <p:to>
                                        <p:strVal val="visible"/>
                                      </p:to>
                                    </p:set>
                                    <p:animEffect transition="in" filter="dissolve">
                                      <p:cBhvr>
                                        <p:cTn id="12" dur="500"/>
                                        <p:tgtEl>
                                          <p:spTgt spid="3483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34825"/>
                                        </p:tgtEl>
                                        <p:attrNameLst>
                                          <p:attrName>style.visibility</p:attrName>
                                        </p:attrNameLst>
                                      </p:cBhvr>
                                      <p:to>
                                        <p:strVal val="visible"/>
                                      </p:to>
                                    </p:set>
                                    <p:anim calcmode="lin" valueType="num">
                                      <p:cBhvr additive="base">
                                        <p:cTn id="17" dur="500" fill="hold"/>
                                        <p:tgtEl>
                                          <p:spTgt spid="34825"/>
                                        </p:tgtEl>
                                        <p:attrNameLst>
                                          <p:attrName>ppt_x</p:attrName>
                                        </p:attrNameLst>
                                      </p:cBhvr>
                                      <p:tavLst>
                                        <p:tav tm="0">
                                          <p:val>
                                            <p:strVal val="0-#ppt_w/2"/>
                                          </p:val>
                                        </p:tav>
                                        <p:tav tm="100000">
                                          <p:val>
                                            <p:strVal val="#ppt_x"/>
                                          </p:val>
                                        </p:tav>
                                      </p:tavLst>
                                    </p:anim>
                                    <p:anim calcmode="lin" valueType="num">
                                      <p:cBhvr additive="base">
                                        <p:cTn id="18" dur="500" fill="hold"/>
                                        <p:tgtEl>
                                          <p:spTgt spid="34825"/>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4824"/>
                                        </p:tgtEl>
                                        <p:attrNameLst>
                                          <p:attrName>style.visibility</p:attrName>
                                        </p:attrNameLst>
                                      </p:cBhvr>
                                      <p:to>
                                        <p:strVal val="visible"/>
                                      </p:to>
                                    </p:set>
                                    <p:anim calcmode="lin" valueType="num">
                                      <p:cBhvr additive="base">
                                        <p:cTn id="23" dur="500" fill="hold"/>
                                        <p:tgtEl>
                                          <p:spTgt spid="34824"/>
                                        </p:tgtEl>
                                        <p:attrNameLst>
                                          <p:attrName>ppt_x</p:attrName>
                                        </p:attrNameLst>
                                      </p:cBhvr>
                                      <p:tavLst>
                                        <p:tav tm="0">
                                          <p:val>
                                            <p:strVal val="0-#ppt_w/2"/>
                                          </p:val>
                                        </p:tav>
                                        <p:tav tm="100000">
                                          <p:val>
                                            <p:strVal val="#ppt_x"/>
                                          </p:val>
                                        </p:tav>
                                      </p:tavLst>
                                    </p:anim>
                                    <p:anim calcmode="lin" valueType="num">
                                      <p:cBhvr additive="base">
                                        <p:cTn id="24" dur="500" fill="hold"/>
                                        <p:tgtEl>
                                          <p:spTgt spid="34824"/>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4824"/>
                                        </p:tgtEl>
                                        <p:attrNameLst>
                                          <p:attrName>ppt_c</p:attrName>
                                        </p:attrNameLst>
                                      </p:cBhvr>
                                      <p:to>
                                        <a:schemeClr val="hlink"/>
                                      </p:to>
                                    </p:animClr>
                                  </p:sub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nodeType="clickEffect">
                                  <p:stCondLst>
                                    <p:cond delay="0"/>
                                  </p:stCondLst>
                                  <p:childTnLst>
                                    <p:set>
                                      <p:cBhvr>
                                        <p:cTn id="28" dur="1" fill="hold">
                                          <p:stCondLst>
                                            <p:cond delay="0"/>
                                          </p:stCondLst>
                                        </p:cTn>
                                        <p:tgtEl>
                                          <p:spTgt spid="34823"/>
                                        </p:tgtEl>
                                        <p:attrNameLst>
                                          <p:attrName>style.visibility</p:attrName>
                                        </p:attrNameLst>
                                      </p:cBhvr>
                                      <p:to>
                                        <p:strVal val="visible"/>
                                      </p:to>
                                    </p:set>
                                    <p:anim calcmode="lin" valueType="num">
                                      <p:cBhvr additive="base">
                                        <p:cTn id="29" dur="500" fill="hold"/>
                                        <p:tgtEl>
                                          <p:spTgt spid="34823"/>
                                        </p:tgtEl>
                                        <p:attrNameLst>
                                          <p:attrName>ppt_x</p:attrName>
                                        </p:attrNameLst>
                                      </p:cBhvr>
                                      <p:tavLst>
                                        <p:tav tm="0">
                                          <p:val>
                                            <p:strVal val="0-#ppt_w/2"/>
                                          </p:val>
                                        </p:tav>
                                        <p:tav tm="100000">
                                          <p:val>
                                            <p:strVal val="#ppt_x"/>
                                          </p:val>
                                        </p:tav>
                                      </p:tavLst>
                                    </p:anim>
                                    <p:anim calcmode="lin" valueType="num">
                                      <p:cBhvr additive="base">
                                        <p:cTn id="30" dur="500" fill="hold"/>
                                        <p:tgtEl>
                                          <p:spTgt spid="34823"/>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4823"/>
                                        </p:tgtEl>
                                        <p:attrNameLst>
                                          <p:attrName>ppt_c</p:attrName>
                                        </p:attrNameLst>
                                      </p:cBhvr>
                                      <p:to>
                                        <a:schemeClr val="hlink"/>
                                      </p:to>
                                    </p:animClr>
                                  </p:sub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4826"/>
                                        </p:tgtEl>
                                        <p:attrNameLst>
                                          <p:attrName>style.visibility</p:attrName>
                                        </p:attrNameLst>
                                      </p:cBhvr>
                                      <p:to>
                                        <p:strVal val="visible"/>
                                      </p:to>
                                    </p:set>
                                    <p:anim calcmode="lin" valueType="num">
                                      <p:cBhvr additive="base">
                                        <p:cTn id="35" dur="500" fill="hold"/>
                                        <p:tgtEl>
                                          <p:spTgt spid="34826"/>
                                        </p:tgtEl>
                                        <p:attrNameLst>
                                          <p:attrName>ppt_x</p:attrName>
                                        </p:attrNameLst>
                                      </p:cBhvr>
                                      <p:tavLst>
                                        <p:tav tm="0">
                                          <p:val>
                                            <p:strVal val="0-#ppt_w/2"/>
                                          </p:val>
                                        </p:tav>
                                        <p:tav tm="100000">
                                          <p:val>
                                            <p:strVal val="#ppt_x"/>
                                          </p:val>
                                        </p:tav>
                                      </p:tavLst>
                                    </p:anim>
                                    <p:anim calcmode="lin" valueType="num">
                                      <p:cBhvr additive="base">
                                        <p:cTn id="36" dur="500" fill="hold"/>
                                        <p:tgtEl>
                                          <p:spTgt spid="34826"/>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4826"/>
                                        </p:tgtEl>
                                        <p:attrNameLst>
                                          <p:attrName>ppt_c</p:attrName>
                                        </p:attrNameLst>
                                      </p:cBhvr>
                                      <p:to>
                                        <a:schemeClr val="hlink"/>
                                      </p:to>
                                    </p:animClr>
                                  </p:sub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34827"/>
                                        </p:tgtEl>
                                        <p:attrNameLst>
                                          <p:attrName>style.visibility</p:attrName>
                                        </p:attrNameLst>
                                      </p:cBhvr>
                                      <p:to>
                                        <p:strVal val="visible"/>
                                      </p:to>
                                    </p:set>
                                  </p:childTnLst>
                                  <p:subTnLst>
                                    <p:animClr clrSpc="rgb" dir="cw">
                                      <p:cBhvr override="childStyle">
                                        <p:cTn dur="1" fill="hold" display="0" masterRel="nextClick" afterEffect="1"/>
                                        <p:tgtEl>
                                          <p:spTgt spid="34827"/>
                                        </p:tgtEl>
                                        <p:attrNameLst>
                                          <p:attrName>ppt_c</p:attrName>
                                        </p:attrNameLst>
                                      </p:cBhvr>
                                      <p:to>
                                        <a:schemeClr val="hlink"/>
                                      </p:to>
                                    </p:animClr>
                                  </p:sub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8" fill="hold" nodeType="clickEffect">
                                  <p:stCondLst>
                                    <p:cond delay="0"/>
                                  </p:stCondLst>
                                  <p:childTnLst>
                                    <p:set>
                                      <p:cBhvr>
                                        <p:cTn id="44" dur="1" fill="hold">
                                          <p:stCondLst>
                                            <p:cond delay="0"/>
                                          </p:stCondLst>
                                        </p:cTn>
                                        <p:tgtEl>
                                          <p:spTgt spid="34829"/>
                                        </p:tgtEl>
                                        <p:attrNameLst>
                                          <p:attrName>style.visibility</p:attrName>
                                        </p:attrNameLst>
                                      </p:cBhvr>
                                      <p:to>
                                        <p:strVal val="visible"/>
                                      </p:to>
                                    </p:set>
                                    <p:anim calcmode="lin" valueType="num">
                                      <p:cBhvr additive="base">
                                        <p:cTn id="45" dur="500" fill="hold"/>
                                        <p:tgtEl>
                                          <p:spTgt spid="34829"/>
                                        </p:tgtEl>
                                        <p:attrNameLst>
                                          <p:attrName>ppt_x</p:attrName>
                                        </p:attrNameLst>
                                      </p:cBhvr>
                                      <p:tavLst>
                                        <p:tav tm="0">
                                          <p:val>
                                            <p:strVal val="0-#ppt_w/2"/>
                                          </p:val>
                                        </p:tav>
                                        <p:tav tm="100000">
                                          <p:val>
                                            <p:strVal val="#ppt_x"/>
                                          </p:val>
                                        </p:tav>
                                      </p:tavLst>
                                    </p:anim>
                                    <p:anim calcmode="lin" valueType="num">
                                      <p:cBhvr additive="base">
                                        <p:cTn id="46" dur="500" fill="hold"/>
                                        <p:tgtEl>
                                          <p:spTgt spid="34829"/>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4829"/>
                                        </p:tgtEl>
                                        <p:attrNameLst>
                                          <p:attrName>ppt_c</p:attrName>
                                        </p:attrNameLst>
                                      </p:cBhvr>
                                      <p:to>
                                        <a:schemeClr val="hlink"/>
                                      </p:to>
                                    </p:animClr>
                                  </p:sub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iterate type="wd">
                                    <p:tmAbs val="300"/>
                                  </p:iterate>
                                  <p:childTnLst>
                                    <p:set>
                                      <p:cBhvr>
                                        <p:cTn id="50" dur="1" fill="hold">
                                          <p:stCondLst>
                                            <p:cond delay="299"/>
                                          </p:stCondLst>
                                        </p:cTn>
                                        <p:tgtEl>
                                          <p:spTgt spid="34833"/>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34821"/>
                                        </p:tgtEl>
                                        <p:attrNameLst>
                                          <p:attrName>style.visibility</p:attrName>
                                        </p:attrNameLst>
                                      </p:cBhvr>
                                      <p:to>
                                        <p:strVal val="visible"/>
                                      </p:to>
                                    </p:set>
                                    <p:anim calcmode="lin" valueType="num">
                                      <p:cBhvr additive="base">
                                        <p:cTn id="55" dur="500" fill="hold"/>
                                        <p:tgtEl>
                                          <p:spTgt spid="34821"/>
                                        </p:tgtEl>
                                        <p:attrNameLst>
                                          <p:attrName>ppt_x</p:attrName>
                                        </p:attrNameLst>
                                      </p:cBhvr>
                                      <p:tavLst>
                                        <p:tav tm="0">
                                          <p:val>
                                            <p:strVal val="0-#ppt_w/2"/>
                                          </p:val>
                                        </p:tav>
                                        <p:tav tm="100000">
                                          <p:val>
                                            <p:strVal val="#ppt_x"/>
                                          </p:val>
                                        </p:tav>
                                      </p:tavLst>
                                    </p:anim>
                                    <p:anim calcmode="lin" valueType="num">
                                      <p:cBhvr additive="base">
                                        <p:cTn id="56" dur="500" fill="hold"/>
                                        <p:tgtEl>
                                          <p:spTgt spid="34821"/>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iterate type="wd">
                                    <p:tmAbs val="300"/>
                                  </p:iterate>
                                  <p:childTnLst>
                                    <p:set>
                                      <p:cBhvr>
                                        <p:cTn id="60" dur="1" fill="hold">
                                          <p:stCondLst>
                                            <p:cond delay="299"/>
                                          </p:stCondLst>
                                        </p:cTn>
                                        <p:tgtEl>
                                          <p:spTgt spid="34828"/>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8" fill="hold" nodeType="clickEffect">
                                  <p:stCondLst>
                                    <p:cond delay="0"/>
                                  </p:stCondLst>
                                  <p:childTnLst>
                                    <p:set>
                                      <p:cBhvr>
                                        <p:cTn id="64" dur="1" fill="hold">
                                          <p:stCondLst>
                                            <p:cond delay="0"/>
                                          </p:stCondLst>
                                        </p:cTn>
                                        <p:tgtEl>
                                          <p:spTgt spid="34830"/>
                                        </p:tgtEl>
                                        <p:attrNameLst>
                                          <p:attrName>style.visibility</p:attrName>
                                        </p:attrNameLst>
                                      </p:cBhvr>
                                      <p:to>
                                        <p:strVal val="visible"/>
                                      </p:to>
                                    </p:set>
                                    <p:anim calcmode="lin" valueType="num">
                                      <p:cBhvr additive="base">
                                        <p:cTn id="65" dur="500" fill="hold"/>
                                        <p:tgtEl>
                                          <p:spTgt spid="34830"/>
                                        </p:tgtEl>
                                        <p:attrNameLst>
                                          <p:attrName>ppt_x</p:attrName>
                                        </p:attrNameLst>
                                      </p:cBhvr>
                                      <p:tavLst>
                                        <p:tav tm="0">
                                          <p:val>
                                            <p:strVal val="0-#ppt_w/2"/>
                                          </p:val>
                                        </p:tav>
                                        <p:tav tm="100000">
                                          <p:val>
                                            <p:strVal val="#ppt_x"/>
                                          </p:val>
                                        </p:tav>
                                      </p:tavLst>
                                    </p:anim>
                                    <p:anim calcmode="lin" valueType="num">
                                      <p:cBhvr additive="base">
                                        <p:cTn id="66" dur="500" fill="hold"/>
                                        <p:tgtEl>
                                          <p:spTgt spid="34830"/>
                                        </p:tgtEl>
                                        <p:attrNameLst>
                                          <p:attrName>ppt_y</p:attrName>
                                        </p:attrNameLst>
                                      </p:cBhvr>
                                      <p:tavLst>
                                        <p:tav tm="0">
                                          <p:val>
                                            <p:strVal val="#ppt_y"/>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iterate type="wd">
                                    <p:tmAbs val="300"/>
                                  </p:iterate>
                                  <p:childTnLst>
                                    <p:set>
                                      <p:cBhvr>
                                        <p:cTn id="70" dur="1" fill="hold">
                                          <p:stCondLst>
                                            <p:cond delay="299"/>
                                          </p:stCondLst>
                                        </p:cTn>
                                        <p:tgtEl>
                                          <p:spTgt spid="348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p:bldP spid="34824" grpId="0" autoUpdateAnimBg="0"/>
      <p:bldP spid="34826" grpId="0" autoUpdateAnimBg="0"/>
      <p:bldP spid="34827" grpId="0" autoUpdateAnimBg="0"/>
      <p:bldP spid="34828" grpId="0" autoUpdateAnimBg="0"/>
      <p:bldP spid="34831" grpId="0" autoUpdateAnimBg="0"/>
      <p:bldP spid="34832" grpId="0" autoUpdateAnimBg="0"/>
      <p:bldP spid="3483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43D04000-A31D-4A51-8087-87A4118F7BF9}"/>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11267" name="AutoShape 3">
            <a:extLst>
              <a:ext uri="{FF2B5EF4-FFF2-40B4-BE49-F238E27FC236}">
                <a16:creationId xmlns:a16="http://schemas.microsoft.com/office/drawing/2014/main" id="{E2B3398F-0B68-48A0-B00F-4F01808A93C4}"/>
              </a:ext>
            </a:extLst>
          </p:cNvPr>
          <p:cNvSpPr>
            <a:spLocks noChangeArrowheads="1"/>
          </p:cNvSpPr>
          <p:nvPr/>
        </p:nvSpPr>
        <p:spPr bwMode="auto">
          <a:xfrm flipH="1">
            <a:off x="2438400" y="2133600"/>
            <a:ext cx="5257800" cy="3352800"/>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38916" name="Rectangle 4">
            <a:extLst>
              <a:ext uri="{FF2B5EF4-FFF2-40B4-BE49-F238E27FC236}">
                <a16:creationId xmlns:a16="http://schemas.microsoft.com/office/drawing/2014/main" id="{04382B4D-52D8-4AF7-B443-34B33115551C}"/>
              </a:ext>
            </a:extLst>
          </p:cNvPr>
          <p:cNvSpPr>
            <a:spLocks noChangeArrowheads="1"/>
          </p:cNvSpPr>
          <p:nvPr/>
        </p:nvSpPr>
        <p:spPr bwMode="auto">
          <a:xfrm rot="-2069007">
            <a:off x="5181600" y="2971800"/>
            <a:ext cx="838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1269" name="Line 5">
            <a:extLst>
              <a:ext uri="{FF2B5EF4-FFF2-40B4-BE49-F238E27FC236}">
                <a16:creationId xmlns:a16="http://schemas.microsoft.com/office/drawing/2014/main" id="{3B2A3F8B-F795-4115-BA28-CA058ABF89B5}"/>
              </a:ext>
            </a:extLst>
          </p:cNvPr>
          <p:cNvSpPr>
            <a:spLocks noChangeShapeType="1"/>
          </p:cNvSpPr>
          <p:nvPr/>
        </p:nvSpPr>
        <p:spPr bwMode="auto">
          <a:xfrm>
            <a:off x="5638800" y="32766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1270" name="Text Box 6">
            <a:extLst>
              <a:ext uri="{FF2B5EF4-FFF2-40B4-BE49-F238E27FC236}">
                <a16:creationId xmlns:a16="http://schemas.microsoft.com/office/drawing/2014/main" id="{26030894-8C37-4B9B-B5FE-30068AF61113}"/>
              </a:ext>
            </a:extLst>
          </p:cNvPr>
          <p:cNvSpPr txBox="1">
            <a:spLocks noChangeArrowheads="1"/>
          </p:cNvSpPr>
          <p:nvPr/>
        </p:nvSpPr>
        <p:spPr bwMode="auto">
          <a:xfrm>
            <a:off x="3124200" y="502285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endParaRPr lang="en-GB" altLang="en-US"/>
          </a:p>
        </p:txBody>
      </p:sp>
      <p:sp>
        <p:nvSpPr>
          <p:cNvPr id="11271" name="Line 7">
            <a:extLst>
              <a:ext uri="{FF2B5EF4-FFF2-40B4-BE49-F238E27FC236}">
                <a16:creationId xmlns:a16="http://schemas.microsoft.com/office/drawing/2014/main" id="{C85073E6-E686-4E44-B556-4C2107EA0FE7}"/>
              </a:ext>
            </a:extLst>
          </p:cNvPr>
          <p:cNvSpPr>
            <a:spLocks noChangeShapeType="1"/>
          </p:cNvSpPr>
          <p:nvPr/>
        </p:nvSpPr>
        <p:spPr bwMode="auto">
          <a:xfrm rot="-5305734" flipH="1" flipV="1">
            <a:off x="4264820" y="3050381"/>
            <a:ext cx="1071562" cy="1520825"/>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1272" name="Text Box 8">
            <a:extLst>
              <a:ext uri="{FF2B5EF4-FFF2-40B4-BE49-F238E27FC236}">
                <a16:creationId xmlns:a16="http://schemas.microsoft.com/office/drawing/2014/main" id="{39E393FB-FC7A-42B7-B521-E1EE6E52BC09}"/>
              </a:ext>
            </a:extLst>
          </p:cNvPr>
          <p:cNvSpPr txBox="1">
            <a:spLocks noChangeArrowheads="1"/>
          </p:cNvSpPr>
          <p:nvPr/>
        </p:nvSpPr>
        <p:spPr bwMode="auto">
          <a:xfrm>
            <a:off x="5867400" y="5410200"/>
            <a:ext cx="1447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Weight F</a:t>
            </a:r>
            <a:r>
              <a:rPr lang="en-GB" altLang="en-US" baseline="-25000"/>
              <a:t>w</a:t>
            </a:r>
            <a:r>
              <a:rPr lang="en-GB" altLang="en-US"/>
              <a:t> mg</a:t>
            </a:r>
          </a:p>
        </p:txBody>
      </p:sp>
      <p:sp>
        <p:nvSpPr>
          <p:cNvPr id="11273" name="Line 9">
            <a:extLst>
              <a:ext uri="{FF2B5EF4-FFF2-40B4-BE49-F238E27FC236}">
                <a16:creationId xmlns:a16="http://schemas.microsoft.com/office/drawing/2014/main" id="{31C4A76A-16AD-4B9C-95BC-4FE566106878}"/>
              </a:ext>
            </a:extLst>
          </p:cNvPr>
          <p:cNvSpPr>
            <a:spLocks noChangeShapeType="1"/>
          </p:cNvSpPr>
          <p:nvPr/>
        </p:nvSpPr>
        <p:spPr bwMode="auto">
          <a:xfrm>
            <a:off x="5638800" y="3276600"/>
            <a:ext cx="0" cy="3048000"/>
          </a:xfrm>
          <a:prstGeom prst="line">
            <a:avLst/>
          </a:prstGeom>
          <a:noFill/>
          <a:ln w="571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1274" name="Rectangle 10">
            <a:extLst>
              <a:ext uri="{FF2B5EF4-FFF2-40B4-BE49-F238E27FC236}">
                <a16:creationId xmlns:a16="http://schemas.microsoft.com/office/drawing/2014/main" id="{793B0757-5064-4773-8FEC-12D8201D7C59}"/>
              </a:ext>
            </a:extLst>
          </p:cNvPr>
          <p:cNvSpPr>
            <a:spLocks noChangeArrowheads="1"/>
          </p:cNvSpPr>
          <p:nvPr/>
        </p:nvSpPr>
        <p:spPr bwMode="auto">
          <a:xfrm>
            <a:off x="5257800" y="548640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p>
        </p:txBody>
      </p:sp>
      <p:sp>
        <p:nvSpPr>
          <p:cNvPr id="38923" name="Text Box 11">
            <a:extLst>
              <a:ext uri="{FF2B5EF4-FFF2-40B4-BE49-F238E27FC236}">
                <a16:creationId xmlns:a16="http://schemas.microsoft.com/office/drawing/2014/main" id="{83E291BC-9B7B-44D3-8BC7-B9EE1F70838C}"/>
              </a:ext>
            </a:extLst>
          </p:cNvPr>
          <p:cNvSpPr txBox="1">
            <a:spLocks noChangeArrowheads="1"/>
          </p:cNvSpPr>
          <p:nvPr/>
        </p:nvSpPr>
        <p:spPr bwMode="auto">
          <a:xfrm>
            <a:off x="3200400" y="3581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a:solidFill>
                  <a:srgbClr val="CC3300"/>
                </a:solidFill>
                <a:effectLst>
                  <a:outerShdw blurRad="38100" dist="38100" dir="2700000" algn="tl">
                    <a:srgbClr val="000000"/>
                  </a:outerShdw>
                </a:effectLst>
              </a:rPr>
              <a:t>mg sin </a:t>
            </a:r>
            <a:r>
              <a:rPr lang="en-GB" altLang="en-US">
                <a:solidFill>
                  <a:srgbClr val="CC3300"/>
                </a:solidFill>
                <a:effectLst>
                  <a:outerShdw blurRad="38100" dist="38100" dir="2700000" algn="tl">
                    <a:srgbClr val="000000"/>
                  </a:outerShdw>
                </a:effectLst>
                <a:sym typeface="Symbol" pitchFamily="18" charset="2"/>
              </a:rPr>
              <a:t></a:t>
            </a:r>
          </a:p>
        </p:txBody>
      </p:sp>
      <p:sp>
        <p:nvSpPr>
          <p:cNvPr id="11276" name="Rectangle 12">
            <a:extLst>
              <a:ext uri="{FF2B5EF4-FFF2-40B4-BE49-F238E27FC236}">
                <a16:creationId xmlns:a16="http://schemas.microsoft.com/office/drawing/2014/main" id="{886B128F-679A-4EB9-BEE1-8167E20A83C8}"/>
              </a:ext>
            </a:extLst>
          </p:cNvPr>
          <p:cNvSpPr>
            <a:spLocks noChangeArrowheads="1"/>
          </p:cNvSpPr>
          <p:nvPr/>
        </p:nvSpPr>
        <p:spPr bwMode="auto">
          <a:xfrm>
            <a:off x="6172200" y="36576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t>mg cos </a:t>
            </a:r>
            <a:r>
              <a:rPr lang="en-GB" altLang="en-US">
                <a:sym typeface="Symbol" panose="05050102010706020507" pitchFamily="18" charset="2"/>
              </a:rPr>
              <a:t></a:t>
            </a:r>
          </a:p>
        </p:txBody>
      </p:sp>
      <p:sp>
        <p:nvSpPr>
          <p:cNvPr id="11277" name="Line 13">
            <a:extLst>
              <a:ext uri="{FF2B5EF4-FFF2-40B4-BE49-F238E27FC236}">
                <a16:creationId xmlns:a16="http://schemas.microsoft.com/office/drawing/2014/main" id="{340C895D-26F3-4294-895B-11D66D60661E}"/>
              </a:ext>
            </a:extLst>
          </p:cNvPr>
          <p:cNvSpPr>
            <a:spLocks noChangeShapeType="1"/>
          </p:cNvSpPr>
          <p:nvPr/>
        </p:nvSpPr>
        <p:spPr bwMode="auto">
          <a:xfrm>
            <a:off x="4038600" y="43434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1278" name="Line 14">
            <a:extLst>
              <a:ext uri="{FF2B5EF4-FFF2-40B4-BE49-F238E27FC236}">
                <a16:creationId xmlns:a16="http://schemas.microsoft.com/office/drawing/2014/main" id="{3DAC957B-DFCF-4923-839F-5B4E5426B9DE}"/>
              </a:ext>
            </a:extLst>
          </p:cNvPr>
          <p:cNvSpPr>
            <a:spLocks noChangeShapeType="1"/>
          </p:cNvSpPr>
          <p:nvPr/>
        </p:nvSpPr>
        <p:spPr bwMode="auto">
          <a:xfrm flipH="1" flipV="1">
            <a:off x="4038600" y="12954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1279" name="Rectangle 15">
            <a:extLst>
              <a:ext uri="{FF2B5EF4-FFF2-40B4-BE49-F238E27FC236}">
                <a16:creationId xmlns:a16="http://schemas.microsoft.com/office/drawing/2014/main" id="{6605E74D-3020-4A06-80AE-D93D699F717E}"/>
              </a:ext>
            </a:extLst>
          </p:cNvPr>
          <p:cNvSpPr>
            <a:spLocks noChangeArrowheads="1"/>
          </p:cNvSpPr>
          <p:nvPr/>
        </p:nvSpPr>
        <p:spPr bwMode="auto">
          <a:xfrm>
            <a:off x="4953000" y="1905000"/>
            <a:ext cx="1290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mg cos </a:t>
            </a:r>
            <a:r>
              <a:rPr lang="en-GB" altLang="en-US">
                <a:sym typeface="Symbol" panose="05050102010706020507" pitchFamily="18" charset="2"/>
              </a:rPr>
              <a:t></a:t>
            </a:r>
          </a:p>
        </p:txBody>
      </p:sp>
      <p:sp>
        <p:nvSpPr>
          <p:cNvPr id="38930" name="Line 18">
            <a:extLst>
              <a:ext uri="{FF2B5EF4-FFF2-40B4-BE49-F238E27FC236}">
                <a16:creationId xmlns:a16="http://schemas.microsoft.com/office/drawing/2014/main" id="{161E834C-3797-49C6-88CB-2583A0B10BB7}"/>
              </a:ext>
            </a:extLst>
          </p:cNvPr>
          <p:cNvSpPr>
            <a:spLocks noChangeShapeType="1"/>
          </p:cNvSpPr>
          <p:nvPr/>
        </p:nvSpPr>
        <p:spPr bwMode="auto">
          <a:xfrm flipV="1">
            <a:off x="5943600" y="2209800"/>
            <a:ext cx="1219200" cy="762000"/>
          </a:xfrm>
          <a:prstGeom prst="line">
            <a:avLst/>
          </a:prstGeom>
          <a:noFill/>
          <a:ln w="38100">
            <a:solidFill>
              <a:srgbClr val="33CC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8931" name="Text Box 19">
            <a:extLst>
              <a:ext uri="{FF2B5EF4-FFF2-40B4-BE49-F238E27FC236}">
                <a16:creationId xmlns:a16="http://schemas.microsoft.com/office/drawing/2014/main" id="{EA636B64-901F-4DB1-BDD2-16BA2A758BCF}"/>
              </a:ext>
            </a:extLst>
          </p:cNvPr>
          <p:cNvSpPr txBox="1">
            <a:spLocks noChangeArrowheads="1"/>
          </p:cNvSpPr>
          <p:nvPr/>
        </p:nvSpPr>
        <p:spPr bwMode="auto">
          <a:xfrm>
            <a:off x="6629400" y="1600200"/>
            <a:ext cx="1308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b="1">
                <a:solidFill>
                  <a:srgbClr val="00CC66"/>
                </a:solidFill>
                <a:latin typeface="Comic Sans MS" panose="030F0702030302020204" pitchFamily="66" charset="0"/>
              </a:rPr>
              <a:t>Friction</a:t>
            </a:r>
          </a:p>
        </p:txBody>
      </p:sp>
      <p:sp>
        <p:nvSpPr>
          <p:cNvPr id="38932" name="Rectangle 20">
            <a:extLst>
              <a:ext uri="{FF2B5EF4-FFF2-40B4-BE49-F238E27FC236}">
                <a16:creationId xmlns:a16="http://schemas.microsoft.com/office/drawing/2014/main" id="{C49F2C2A-DA78-48E5-8837-7C71A56CA56D}"/>
              </a:ext>
            </a:extLst>
          </p:cNvPr>
          <p:cNvSpPr>
            <a:spLocks noChangeArrowheads="1"/>
          </p:cNvSpPr>
          <p:nvPr/>
        </p:nvSpPr>
        <p:spPr bwMode="auto">
          <a:xfrm>
            <a:off x="914400" y="1752600"/>
            <a:ext cx="3505200" cy="15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a:latin typeface="Comic Sans MS" panose="030F0702030302020204" pitchFamily="66" charset="0"/>
                <a:cs typeface="Times New Roman" panose="02020603050405020304" pitchFamily="18" charset="0"/>
              </a:rPr>
              <a:t>Friction always acts to oppose motion. If the object is sliding down the slope then friction must act up the slope, but if the object is being pushed up the slope then friction acts down the slope.</a:t>
            </a:r>
            <a:endParaRPr lang="en-GB" altLang="en-US" sz="1600">
              <a:latin typeface="Comic Sans MS" panose="030F0702030302020204" pitchFamily="66"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checkerboard(across)">
                                      <p:cBhvr>
                                        <p:cTn id="7" dur="500"/>
                                        <p:tgtEl>
                                          <p:spTgt spid="38914"/>
                                        </p:tgtEl>
                                      </p:cBhvr>
                                    </p:animEffect>
                                  </p:childTnLst>
                                  <p:subTnLst>
                                    <p:animClr clrSpc="rgb" dir="cw">
                                      <p:cBhvr override="childStyle">
                                        <p:cTn dur="1" fill="hold" display="0" masterRel="nextClick" afterEffect="1"/>
                                        <p:tgtEl>
                                          <p:spTgt spid="38914"/>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8932"/>
                                        </p:tgtEl>
                                        <p:attrNameLst>
                                          <p:attrName>style.visibility</p:attrName>
                                        </p:attrNameLst>
                                      </p:cBhvr>
                                      <p:to>
                                        <p:strVal val="visible"/>
                                      </p:to>
                                    </p:set>
                                    <p:anim calcmode="lin" valueType="num">
                                      <p:cBhvr additive="base">
                                        <p:cTn id="12" dur="500" fill="hold"/>
                                        <p:tgtEl>
                                          <p:spTgt spid="38932"/>
                                        </p:tgtEl>
                                        <p:attrNameLst>
                                          <p:attrName>ppt_x</p:attrName>
                                        </p:attrNameLst>
                                      </p:cBhvr>
                                      <p:tavLst>
                                        <p:tav tm="0">
                                          <p:val>
                                            <p:strVal val="0-#ppt_w/2"/>
                                          </p:val>
                                        </p:tav>
                                        <p:tav tm="100000">
                                          <p:val>
                                            <p:strVal val="#ppt_x"/>
                                          </p:val>
                                        </p:tav>
                                      </p:tavLst>
                                    </p:anim>
                                    <p:anim calcmode="lin" valueType="num">
                                      <p:cBhvr additive="base">
                                        <p:cTn id="13" dur="500" fill="hold"/>
                                        <p:tgtEl>
                                          <p:spTgt spid="3893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3" fill="hold" grpId="0" nodeType="clickEffect">
                                  <p:stCondLst>
                                    <p:cond delay="0"/>
                                  </p:stCondLst>
                                  <p:childTnLst>
                                    <p:set>
                                      <p:cBhvr>
                                        <p:cTn id="17" dur="1" fill="hold">
                                          <p:stCondLst>
                                            <p:cond delay="0"/>
                                          </p:stCondLst>
                                        </p:cTn>
                                        <p:tgtEl>
                                          <p:spTgt spid="38916"/>
                                        </p:tgtEl>
                                        <p:attrNameLst>
                                          <p:attrName>style.visibility</p:attrName>
                                        </p:attrNameLst>
                                      </p:cBhvr>
                                      <p:to>
                                        <p:strVal val="visible"/>
                                      </p:to>
                                    </p:set>
                                    <p:anim calcmode="lin" valueType="num">
                                      <p:cBhvr additive="base">
                                        <p:cTn id="18" dur="500" fill="hold"/>
                                        <p:tgtEl>
                                          <p:spTgt spid="38916"/>
                                        </p:tgtEl>
                                        <p:attrNameLst>
                                          <p:attrName>ppt_x</p:attrName>
                                        </p:attrNameLst>
                                      </p:cBhvr>
                                      <p:tavLst>
                                        <p:tav tm="0">
                                          <p:val>
                                            <p:strVal val="1+#ppt_w/2"/>
                                          </p:val>
                                        </p:tav>
                                        <p:tav tm="100000">
                                          <p:val>
                                            <p:strVal val="#ppt_x"/>
                                          </p:val>
                                        </p:tav>
                                      </p:tavLst>
                                    </p:anim>
                                    <p:anim calcmode="lin" valueType="num">
                                      <p:cBhvr additive="base">
                                        <p:cTn id="19" dur="500" fill="hold"/>
                                        <p:tgtEl>
                                          <p:spTgt spid="38916"/>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12" fill="hold" nodeType="clickEffect">
                                  <p:stCondLst>
                                    <p:cond delay="0"/>
                                  </p:stCondLst>
                                  <p:childTnLst>
                                    <p:set>
                                      <p:cBhvr>
                                        <p:cTn id="23" dur="1" fill="hold">
                                          <p:stCondLst>
                                            <p:cond delay="0"/>
                                          </p:stCondLst>
                                        </p:cTn>
                                        <p:tgtEl>
                                          <p:spTgt spid="38930"/>
                                        </p:tgtEl>
                                        <p:attrNameLst>
                                          <p:attrName>style.visibility</p:attrName>
                                        </p:attrNameLst>
                                      </p:cBhvr>
                                      <p:to>
                                        <p:strVal val="visible"/>
                                      </p:to>
                                    </p:set>
                                    <p:anim calcmode="lin" valueType="num">
                                      <p:cBhvr additive="base">
                                        <p:cTn id="24" dur="500" fill="hold"/>
                                        <p:tgtEl>
                                          <p:spTgt spid="38930"/>
                                        </p:tgtEl>
                                        <p:attrNameLst>
                                          <p:attrName>ppt_x</p:attrName>
                                        </p:attrNameLst>
                                      </p:cBhvr>
                                      <p:tavLst>
                                        <p:tav tm="0">
                                          <p:val>
                                            <p:strVal val="0-#ppt_w/2"/>
                                          </p:val>
                                        </p:tav>
                                        <p:tav tm="100000">
                                          <p:val>
                                            <p:strVal val="#ppt_x"/>
                                          </p:val>
                                        </p:tav>
                                      </p:tavLst>
                                    </p:anim>
                                    <p:anim calcmode="lin" valueType="num">
                                      <p:cBhvr additive="base">
                                        <p:cTn id="25" dur="500" fill="hold"/>
                                        <p:tgtEl>
                                          <p:spTgt spid="38930"/>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iterate type="lt">
                                    <p:tmAbs val="75"/>
                                  </p:iterate>
                                  <p:childTnLst>
                                    <p:set>
                                      <p:cBhvr>
                                        <p:cTn id="29" dur="1" fill="hold">
                                          <p:stCondLst>
                                            <p:cond delay="74"/>
                                          </p:stCondLst>
                                        </p:cTn>
                                        <p:tgtEl>
                                          <p:spTgt spid="389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utoUpdateAnimBg="0"/>
      <p:bldP spid="38916" grpId="0" animBg="1"/>
      <p:bldP spid="38931" grpId="0" autoUpdateAnimBg="0"/>
      <p:bldP spid="3893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D72627F0-B87D-4164-9D0E-C823255B8B03}"/>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12291" name="AutoShape 3">
            <a:extLst>
              <a:ext uri="{FF2B5EF4-FFF2-40B4-BE49-F238E27FC236}">
                <a16:creationId xmlns:a16="http://schemas.microsoft.com/office/drawing/2014/main" id="{C26645CA-4653-476F-B9A5-7AC1064B6BE0}"/>
              </a:ext>
            </a:extLst>
          </p:cNvPr>
          <p:cNvSpPr>
            <a:spLocks noChangeArrowheads="1"/>
          </p:cNvSpPr>
          <p:nvPr/>
        </p:nvSpPr>
        <p:spPr bwMode="auto">
          <a:xfrm flipH="1">
            <a:off x="2438400" y="2133600"/>
            <a:ext cx="5257800" cy="3352800"/>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3012" name="Rectangle 4">
            <a:extLst>
              <a:ext uri="{FF2B5EF4-FFF2-40B4-BE49-F238E27FC236}">
                <a16:creationId xmlns:a16="http://schemas.microsoft.com/office/drawing/2014/main" id="{81D5F8C4-B5D7-45CB-BD11-8EABF67D23AC}"/>
              </a:ext>
            </a:extLst>
          </p:cNvPr>
          <p:cNvSpPr>
            <a:spLocks noChangeArrowheads="1"/>
          </p:cNvSpPr>
          <p:nvPr/>
        </p:nvSpPr>
        <p:spPr bwMode="auto">
          <a:xfrm rot="-2069007">
            <a:off x="5181600" y="2971800"/>
            <a:ext cx="838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2293" name="Line 5">
            <a:extLst>
              <a:ext uri="{FF2B5EF4-FFF2-40B4-BE49-F238E27FC236}">
                <a16:creationId xmlns:a16="http://schemas.microsoft.com/office/drawing/2014/main" id="{36A7A49A-5CDB-4069-904D-3D85B0A5E8C6}"/>
              </a:ext>
            </a:extLst>
          </p:cNvPr>
          <p:cNvSpPr>
            <a:spLocks noChangeShapeType="1"/>
          </p:cNvSpPr>
          <p:nvPr/>
        </p:nvSpPr>
        <p:spPr bwMode="auto">
          <a:xfrm>
            <a:off x="5638800" y="32766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2294" name="Text Box 6">
            <a:extLst>
              <a:ext uri="{FF2B5EF4-FFF2-40B4-BE49-F238E27FC236}">
                <a16:creationId xmlns:a16="http://schemas.microsoft.com/office/drawing/2014/main" id="{93D58CBA-877D-4154-AF91-9FEFCBD67C4C}"/>
              </a:ext>
            </a:extLst>
          </p:cNvPr>
          <p:cNvSpPr txBox="1">
            <a:spLocks noChangeArrowheads="1"/>
          </p:cNvSpPr>
          <p:nvPr/>
        </p:nvSpPr>
        <p:spPr bwMode="auto">
          <a:xfrm>
            <a:off x="3124200" y="502285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endParaRPr lang="en-GB" altLang="en-US"/>
          </a:p>
        </p:txBody>
      </p:sp>
      <p:sp>
        <p:nvSpPr>
          <p:cNvPr id="12295" name="Line 7">
            <a:extLst>
              <a:ext uri="{FF2B5EF4-FFF2-40B4-BE49-F238E27FC236}">
                <a16:creationId xmlns:a16="http://schemas.microsoft.com/office/drawing/2014/main" id="{445E4C51-86B2-44A6-9501-A9833EEA3201}"/>
              </a:ext>
            </a:extLst>
          </p:cNvPr>
          <p:cNvSpPr>
            <a:spLocks noChangeShapeType="1"/>
          </p:cNvSpPr>
          <p:nvPr/>
        </p:nvSpPr>
        <p:spPr bwMode="auto">
          <a:xfrm rot="-5305734" flipH="1" flipV="1">
            <a:off x="4264820" y="3050381"/>
            <a:ext cx="1071562" cy="1520825"/>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2296" name="Text Box 8">
            <a:extLst>
              <a:ext uri="{FF2B5EF4-FFF2-40B4-BE49-F238E27FC236}">
                <a16:creationId xmlns:a16="http://schemas.microsoft.com/office/drawing/2014/main" id="{91DF6AD3-25FA-480C-B4A3-63D28A1F965D}"/>
              </a:ext>
            </a:extLst>
          </p:cNvPr>
          <p:cNvSpPr txBox="1">
            <a:spLocks noChangeArrowheads="1"/>
          </p:cNvSpPr>
          <p:nvPr/>
        </p:nvSpPr>
        <p:spPr bwMode="auto">
          <a:xfrm>
            <a:off x="5867400" y="5410200"/>
            <a:ext cx="1447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Weight F</a:t>
            </a:r>
            <a:r>
              <a:rPr lang="en-GB" altLang="en-US" baseline="-25000"/>
              <a:t>w</a:t>
            </a:r>
            <a:r>
              <a:rPr lang="en-GB" altLang="en-US"/>
              <a:t> mg</a:t>
            </a:r>
          </a:p>
        </p:txBody>
      </p:sp>
      <p:sp>
        <p:nvSpPr>
          <p:cNvPr id="12297" name="Line 9">
            <a:extLst>
              <a:ext uri="{FF2B5EF4-FFF2-40B4-BE49-F238E27FC236}">
                <a16:creationId xmlns:a16="http://schemas.microsoft.com/office/drawing/2014/main" id="{85709EAD-3946-4D16-BCBB-7C5DF43FC079}"/>
              </a:ext>
            </a:extLst>
          </p:cNvPr>
          <p:cNvSpPr>
            <a:spLocks noChangeShapeType="1"/>
          </p:cNvSpPr>
          <p:nvPr/>
        </p:nvSpPr>
        <p:spPr bwMode="auto">
          <a:xfrm>
            <a:off x="5638800" y="3276600"/>
            <a:ext cx="0" cy="3048000"/>
          </a:xfrm>
          <a:prstGeom prst="line">
            <a:avLst/>
          </a:prstGeom>
          <a:noFill/>
          <a:ln w="571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2298" name="Rectangle 10">
            <a:extLst>
              <a:ext uri="{FF2B5EF4-FFF2-40B4-BE49-F238E27FC236}">
                <a16:creationId xmlns:a16="http://schemas.microsoft.com/office/drawing/2014/main" id="{1E07E0AC-A8EC-443E-8878-4E0DBC34BCE1}"/>
              </a:ext>
            </a:extLst>
          </p:cNvPr>
          <p:cNvSpPr>
            <a:spLocks noChangeArrowheads="1"/>
          </p:cNvSpPr>
          <p:nvPr/>
        </p:nvSpPr>
        <p:spPr bwMode="auto">
          <a:xfrm>
            <a:off x="5257800" y="548640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p>
        </p:txBody>
      </p:sp>
      <p:sp>
        <p:nvSpPr>
          <p:cNvPr id="43019" name="Text Box 11">
            <a:extLst>
              <a:ext uri="{FF2B5EF4-FFF2-40B4-BE49-F238E27FC236}">
                <a16:creationId xmlns:a16="http://schemas.microsoft.com/office/drawing/2014/main" id="{3F54A731-B780-4BF7-9835-56EDC8B12CE8}"/>
              </a:ext>
            </a:extLst>
          </p:cNvPr>
          <p:cNvSpPr txBox="1">
            <a:spLocks noChangeArrowheads="1"/>
          </p:cNvSpPr>
          <p:nvPr/>
        </p:nvSpPr>
        <p:spPr bwMode="auto">
          <a:xfrm>
            <a:off x="3200400" y="3581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a:solidFill>
                  <a:srgbClr val="CC3300"/>
                </a:solidFill>
                <a:effectLst>
                  <a:outerShdw blurRad="38100" dist="38100" dir="2700000" algn="tl">
                    <a:srgbClr val="000000"/>
                  </a:outerShdw>
                </a:effectLst>
              </a:rPr>
              <a:t>mg sin </a:t>
            </a:r>
            <a:r>
              <a:rPr lang="en-GB" altLang="en-US">
                <a:solidFill>
                  <a:srgbClr val="CC3300"/>
                </a:solidFill>
                <a:effectLst>
                  <a:outerShdw blurRad="38100" dist="38100" dir="2700000" algn="tl">
                    <a:srgbClr val="000000"/>
                  </a:outerShdw>
                </a:effectLst>
                <a:sym typeface="Symbol" pitchFamily="18" charset="2"/>
              </a:rPr>
              <a:t></a:t>
            </a:r>
          </a:p>
        </p:txBody>
      </p:sp>
      <p:sp>
        <p:nvSpPr>
          <p:cNvPr id="12300" name="Rectangle 12">
            <a:extLst>
              <a:ext uri="{FF2B5EF4-FFF2-40B4-BE49-F238E27FC236}">
                <a16:creationId xmlns:a16="http://schemas.microsoft.com/office/drawing/2014/main" id="{E6527A60-247C-4695-99D1-D1607E766DD4}"/>
              </a:ext>
            </a:extLst>
          </p:cNvPr>
          <p:cNvSpPr>
            <a:spLocks noChangeArrowheads="1"/>
          </p:cNvSpPr>
          <p:nvPr/>
        </p:nvSpPr>
        <p:spPr bwMode="auto">
          <a:xfrm>
            <a:off x="6172200" y="36576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t>mg cos </a:t>
            </a:r>
            <a:r>
              <a:rPr lang="en-GB" altLang="en-US">
                <a:sym typeface="Symbol" panose="05050102010706020507" pitchFamily="18" charset="2"/>
              </a:rPr>
              <a:t></a:t>
            </a:r>
          </a:p>
        </p:txBody>
      </p:sp>
      <p:sp>
        <p:nvSpPr>
          <p:cNvPr id="12301" name="Line 13">
            <a:extLst>
              <a:ext uri="{FF2B5EF4-FFF2-40B4-BE49-F238E27FC236}">
                <a16:creationId xmlns:a16="http://schemas.microsoft.com/office/drawing/2014/main" id="{D3411902-0AAF-475A-AB36-86B2E64F2C68}"/>
              </a:ext>
            </a:extLst>
          </p:cNvPr>
          <p:cNvSpPr>
            <a:spLocks noChangeShapeType="1"/>
          </p:cNvSpPr>
          <p:nvPr/>
        </p:nvSpPr>
        <p:spPr bwMode="auto">
          <a:xfrm>
            <a:off x="4038600" y="43434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2302" name="Line 14">
            <a:extLst>
              <a:ext uri="{FF2B5EF4-FFF2-40B4-BE49-F238E27FC236}">
                <a16:creationId xmlns:a16="http://schemas.microsoft.com/office/drawing/2014/main" id="{4E21FFA3-3485-4E49-8F42-E7A074A977D0}"/>
              </a:ext>
            </a:extLst>
          </p:cNvPr>
          <p:cNvSpPr>
            <a:spLocks noChangeShapeType="1"/>
          </p:cNvSpPr>
          <p:nvPr/>
        </p:nvSpPr>
        <p:spPr bwMode="auto">
          <a:xfrm flipH="1" flipV="1">
            <a:off x="4038600" y="12954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2303" name="Rectangle 15">
            <a:extLst>
              <a:ext uri="{FF2B5EF4-FFF2-40B4-BE49-F238E27FC236}">
                <a16:creationId xmlns:a16="http://schemas.microsoft.com/office/drawing/2014/main" id="{BA791A41-461F-42EC-BBAB-734AF3B68990}"/>
              </a:ext>
            </a:extLst>
          </p:cNvPr>
          <p:cNvSpPr>
            <a:spLocks noChangeArrowheads="1"/>
          </p:cNvSpPr>
          <p:nvPr/>
        </p:nvSpPr>
        <p:spPr bwMode="auto">
          <a:xfrm>
            <a:off x="4953000" y="1905000"/>
            <a:ext cx="1290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mg cos </a:t>
            </a:r>
            <a:r>
              <a:rPr lang="en-GB" altLang="en-US">
                <a:sym typeface="Symbol" panose="05050102010706020507" pitchFamily="18" charset="2"/>
              </a:rPr>
              <a:t></a:t>
            </a:r>
          </a:p>
        </p:txBody>
      </p:sp>
      <p:sp>
        <p:nvSpPr>
          <p:cNvPr id="43024" name="Line 16">
            <a:extLst>
              <a:ext uri="{FF2B5EF4-FFF2-40B4-BE49-F238E27FC236}">
                <a16:creationId xmlns:a16="http://schemas.microsoft.com/office/drawing/2014/main" id="{E12399BB-6351-4B82-BD8A-533756B2B945}"/>
              </a:ext>
            </a:extLst>
          </p:cNvPr>
          <p:cNvSpPr>
            <a:spLocks noChangeShapeType="1"/>
          </p:cNvSpPr>
          <p:nvPr/>
        </p:nvSpPr>
        <p:spPr bwMode="auto">
          <a:xfrm rot="10800000" flipV="1">
            <a:off x="3886200" y="3352800"/>
            <a:ext cx="1219200" cy="762000"/>
          </a:xfrm>
          <a:prstGeom prst="line">
            <a:avLst/>
          </a:prstGeom>
          <a:noFill/>
          <a:ln w="38100">
            <a:solidFill>
              <a:srgbClr val="33CC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43025" name="Text Box 17">
            <a:extLst>
              <a:ext uri="{FF2B5EF4-FFF2-40B4-BE49-F238E27FC236}">
                <a16:creationId xmlns:a16="http://schemas.microsoft.com/office/drawing/2014/main" id="{05DB90D4-2D63-42B8-8C9C-AAB61D2585BF}"/>
              </a:ext>
            </a:extLst>
          </p:cNvPr>
          <p:cNvSpPr txBox="1">
            <a:spLocks noChangeArrowheads="1"/>
          </p:cNvSpPr>
          <p:nvPr/>
        </p:nvSpPr>
        <p:spPr bwMode="auto">
          <a:xfrm>
            <a:off x="2438400" y="4114800"/>
            <a:ext cx="1308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b="1">
                <a:solidFill>
                  <a:srgbClr val="00CC66"/>
                </a:solidFill>
                <a:latin typeface="Comic Sans MS" panose="030F0702030302020204" pitchFamily="66" charset="0"/>
              </a:rPr>
              <a:t>Friction</a:t>
            </a:r>
          </a:p>
        </p:txBody>
      </p:sp>
      <p:sp>
        <p:nvSpPr>
          <p:cNvPr id="12306" name="Rectangle 18">
            <a:extLst>
              <a:ext uri="{FF2B5EF4-FFF2-40B4-BE49-F238E27FC236}">
                <a16:creationId xmlns:a16="http://schemas.microsoft.com/office/drawing/2014/main" id="{F54CF64E-51E5-4FCC-9A02-D6959AE1F8EF}"/>
              </a:ext>
            </a:extLst>
          </p:cNvPr>
          <p:cNvSpPr>
            <a:spLocks noChangeArrowheads="1"/>
          </p:cNvSpPr>
          <p:nvPr/>
        </p:nvSpPr>
        <p:spPr bwMode="auto">
          <a:xfrm>
            <a:off x="914400" y="1752600"/>
            <a:ext cx="35052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a:latin typeface="Comic Sans MS" panose="030F0702030302020204" pitchFamily="66" charset="0"/>
                <a:cs typeface="Times New Roman" panose="02020603050405020304" pitchFamily="18" charset="0"/>
              </a:rPr>
              <a:t>Friction always acts to oppose motion. If the object is sliding down the slope then friction must act up the slope, but if the object is being pushed up the slope then friction acts down the slope.</a:t>
            </a:r>
            <a:endParaRPr lang="en-GB" altLang="en-US" sz="1200">
              <a:latin typeface="Comic Sans MS" panose="030F0702030302020204" pitchFamily="66"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checkerboard(across)">
                                      <p:cBhvr>
                                        <p:cTn id="7" dur="500"/>
                                        <p:tgtEl>
                                          <p:spTgt spid="43010"/>
                                        </p:tgtEl>
                                      </p:cBhvr>
                                    </p:animEffect>
                                  </p:childTnLst>
                                  <p:subTnLst>
                                    <p:animClr clrSpc="rgb" dir="cw">
                                      <p:cBhvr override="childStyle">
                                        <p:cTn dur="1" fill="hold" display="0" masterRel="nextClick" afterEffect="1"/>
                                        <p:tgtEl>
                                          <p:spTgt spid="43010"/>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12" fill="hold" grpId="0" nodeType="clickEffect">
                                  <p:stCondLst>
                                    <p:cond delay="0"/>
                                  </p:stCondLst>
                                  <p:childTnLst>
                                    <p:set>
                                      <p:cBhvr>
                                        <p:cTn id="11" dur="1" fill="hold">
                                          <p:stCondLst>
                                            <p:cond delay="0"/>
                                          </p:stCondLst>
                                        </p:cTn>
                                        <p:tgtEl>
                                          <p:spTgt spid="43012"/>
                                        </p:tgtEl>
                                        <p:attrNameLst>
                                          <p:attrName>style.visibility</p:attrName>
                                        </p:attrNameLst>
                                      </p:cBhvr>
                                      <p:to>
                                        <p:strVal val="visible"/>
                                      </p:to>
                                    </p:set>
                                    <p:anim calcmode="lin" valueType="num">
                                      <p:cBhvr additive="base">
                                        <p:cTn id="12" dur="500" fill="hold"/>
                                        <p:tgtEl>
                                          <p:spTgt spid="43012"/>
                                        </p:tgtEl>
                                        <p:attrNameLst>
                                          <p:attrName>ppt_x</p:attrName>
                                        </p:attrNameLst>
                                      </p:cBhvr>
                                      <p:tavLst>
                                        <p:tav tm="0">
                                          <p:val>
                                            <p:strVal val="0-#ppt_w/2"/>
                                          </p:val>
                                        </p:tav>
                                        <p:tav tm="100000">
                                          <p:val>
                                            <p:strVal val="#ppt_x"/>
                                          </p:val>
                                        </p:tav>
                                      </p:tavLst>
                                    </p:anim>
                                    <p:anim calcmode="lin" valueType="num">
                                      <p:cBhvr additive="base">
                                        <p:cTn id="13" dur="500" fill="hold"/>
                                        <p:tgtEl>
                                          <p:spTgt spid="43012"/>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2" fill="hold" nodeType="clickEffect">
                                  <p:stCondLst>
                                    <p:cond delay="0"/>
                                  </p:stCondLst>
                                  <p:childTnLst>
                                    <p:set>
                                      <p:cBhvr>
                                        <p:cTn id="17" dur="1" fill="hold">
                                          <p:stCondLst>
                                            <p:cond delay="0"/>
                                          </p:stCondLst>
                                        </p:cTn>
                                        <p:tgtEl>
                                          <p:spTgt spid="43024"/>
                                        </p:tgtEl>
                                        <p:attrNameLst>
                                          <p:attrName>style.visibility</p:attrName>
                                        </p:attrNameLst>
                                      </p:cBhvr>
                                      <p:to>
                                        <p:strVal val="visible"/>
                                      </p:to>
                                    </p:set>
                                    <p:anim calcmode="lin" valueType="num">
                                      <p:cBhvr additive="base">
                                        <p:cTn id="18" dur="500" fill="hold"/>
                                        <p:tgtEl>
                                          <p:spTgt spid="43024"/>
                                        </p:tgtEl>
                                        <p:attrNameLst>
                                          <p:attrName>ppt_x</p:attrName>
                                        </p:attrNameLst>
                                      </p:cBhvr>
                                      <p:tavLst>
                                        <p:tav tm="0">
                                          <p:val>
                                            <p:strVal val="0-#ppt_w/2"/>
                                          </p:val>
                                        </p:tav>
                                        <p:tav tm="100000">
                                          <p:val>
                                            <p:strVal val="#ppt_x"/>
                                          </p:val>
                                        </p:tav>
                                      </p:tavLst>
                                    </p:anim>
                                    <p:anim calcmode="lin" valueType="num">
                                      <p:cBhvr additive="base">
                                        <p:cTn id="19" dur="500" fill="hold"/>
                                        <p:tgtEl>
                                          <p:spTgt spid="43024"/>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iterate type="lt">
                                    <p:tmAbs val="75"/>
                                  </p:iterate>
                                  <p:childTnLst>
                                    <p:set>
                                      <p:cBhvr>
                                        <p:cTn id="23" dur="1" fill="hold">
                                          <p:stCondLst>
                                            <p:cond delay="74"/>
                                          </p:stCondLst>
                                        </p:cTn>
                                        <p:tgtEl>
                                          <p:spTgt spid="430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utoUpdateAnimBg="0"/>
      <p:bldP spid="43012" grpId="0" animBg="1"/>
      <p:bldP spid="4302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407FD136-1185-4DA8-9A0A-5A2B21E9830B}"/>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44040" name="Line 8">
            <a:extLst>
              <a:ext uri="{FF2B5EF4-FFF2-40B4-BE49-F238E27FC236}">
                <a16:creationId xmlns:a16="http://schemas.microsoft.com/office/drawing/2014/main" id="{E3B67C1E-C666-4A0E-8922-D61416AADD48}"/>
              </a:ext>
            </a:extLst>
          </p:cNvPr>
          <p:cNvSpPr>
            <a:spLocks noChangeShapeType="1"/>
          </p:cNvSpPr>
          <p:nvPr/>
        </p:nvSpPr>
        <p:spPr bwMode="auto">
          <a:xfrm>
            <a:off x="3352800" y="3581400"/>
            <a:ext cx="0" cy="3048000"/>
          </a:xfrm>
          <a:prstGeom prst="line">
            <a:avLst/>
          </a:prstGeom>
          <a:noFill/>
          <a:ln w="571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44043" name="Line 11">
            <a:extLst>
              <a:ext uri="{FF2B5EF4-FFF2-40B4-BE49-F238E27FC236}">
                <a16:creationId xmlns:a16="http://schemas.microsoft.com/office/drawing/2014/main" id="{FFFB7AD3-B70C-4F40-872F-285431DBEDD2}"/>
              </a:ext>
            </a:extLst>
          </p:cNvPr>
          <p:cNvSpPr>
            <a:spLocks noChangeShapeType="1"/>
          </p:cNvSpPr>
          <p:nvPr/>
        </p:nvSpPr>
        <p:spPr bwMode="auto">
          <a:xfrm rot="791743">
            <a:off x="1905000" y="4267200"/>
            <a:ext cx="1600200" cy="1981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44044" name="Text Box 12">
            <a:extLst>
              <a:ext uri="{FF2B5EF4-FFF2-40B4-BE49-F238E27FC236}">
                <a16:creationId xmlns:a16="http://schemas.microsoft.com/office/drawing/2014/main" id="{710D9EE5-1CAB-4447-8F7E-25EB5D72E27B}"/>
              </a:ext>
            </a:extLst>
          </p:cNvPr>
          <p:cNvSpPr txBox="1">
            <a:spLocks noChangeArrowheads="1"/>
          </p:cNvSpPr>
          <p:nvPr/>
        </p:nvSpPr>
        <p:spPr bwMode="auto">
          <a:xfrm>
            <a:off x="1143000" y="1066800"/>
            <a:ext cx="7467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olidFill>
                  <a:srgbClr val="008000"/>
                </a:solidFill>
                <a:latin typeface="Comic Sans MS" panose="030F0702030302020204" pitchFamily="66" charset="0"/>
                <a:sym typeface="Symbol" panose="05050102010706020507" pitchFamily="18" charset="2"/>
              </a:rPr>
              <a:t>Notice as the slope gets steeper the component of weight down the slope increases, so there is more chance of the object moving!</a:t>
            </a:r>
            <a:endParaRPr lang="en-GB" altLang="en-US">
              <a:solidFill>
                <a:srgbClr val="008000"/>
              </a:solidFill>
              <a:latin typeface="Comic Sans MS" panose="030F0702030302020204" pitchFamily="66" charset="0"/>
            </a:endParaRPr>
          </a:p>
        </p:txBody>
      </p:sp>
      <p:sp>
        <p:nvSpPr>
          <p:cNvPr id="13318" name="AutoShape 3">
            <a:extLst>
              <a:ext uri="{FF2B5EF4-FFF2-40B4-BE49-F238E27FC236}">
                <a16:creationId xmlns:a16="http://schemas.microsoft.com/office/drawing/2014/main" id="{24BCFB17-106B-440C-B386-B77EDE229F77}"/>
              </a:ext>
            </a:extLst>
          </p:cNvPr>
          <p:cNvSpPr>
            <a:spLocks noChangeArrowheads="1"/>
          </p:cNvSpPr>
          <p:nvPr/>
        </p:nvSpPr>
        <p:spPr bwMode="auto">
          <a:xfrm flipH="1">
            <a:off x="1295400" y="3352800"/>
            <a:ext cx="3079750" cy="1047750"/>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3319" name="Rectangle 4">
            <a:extLst>
              <a:ext uri="{FF2B5EF4-FFF2-40B4-BE49-F238E27FC236}">
                <a16:creationId xmlns:a16="http://schemas.microsoft.com/office/drawing/2014/main" id="{BC822E3F-0440-4751-AB7D-D43F9F2A1DB6}"/>
              </a:ext>
            </a:extLst>
          </p:cNvPr>
          <p:cNvSpPr>
            <a:spLocks noChangeArrowheads="1"/>
          </p:cNvSpPr>
          <p:nvPr/>
        </p:nvSpPr>
        <p:spPr bwMode="auto">
          <a:xfrm rot="-1409471">
            <a:off x="3048000" y="3505200"/>
            <a:ext cx="490538" cy="228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3320" name="Text Box 5">
            <a:extLst>
              <a:ext uri="{FF2B5EF4-FFF2-40B4-BE49-F238E27FC236}">
                <a16:creationId xmlns:a16="http://schemas.microsoft.com/office/drawing/2014/main" id="{10250000-0E30-4D26-A148-A75D012A0DCF}"/>
              </a:ext>
            </a:extLst>
          </p:cNvPr>
          <p:cNvSpPr txBox="1">
            <a:spLocks noChangeArrowheads="1"/>
          </p:cNvSpPr>
          <p:nvPr/>
        </p:nvSpPr>
        <p:spPr bwMode="auto">
          <a:xfrm>
            <a:off x="1752600" y="403860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endParaRPr lang="en-GB" altLang="en-US"/>
          </a:p>
        </p:txBody>
      </p:sp>
      <p:sp>
        <p:nvSpPr>
          <p:cNvPr id="44038" name="Line 6">
            <a:extLst>
              <a:ext uri="{FF2B5EF4-FFF2-40B4-BE49-F238E27FC236}">
                <a16:creationId xmlns:a16="http://schemas.microsoft.com/office/drawing/2014/main" id="{34A599A5-0274-4F1F-8FDB-B2AED96F2622}"/>
              </a:ext>
            </a:extLst>
          </p:cNvPr>
          <p:cNvSpPr>
            <a:spLocks noChangeShapeType="1"/>
          </p:cNvSpPr>
          <p:nvPr/>
        </p:nvSpPr>
        <p:spPr bwMode="auto">
          <a:xfrm rot="-5305734" flipH="1" flipV="1">
            <a:off x="2441575" y="3200401"/>
            <a:ext cx="454025" cy="1219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44042" name="Text Box 10">
            <a:extLst>
              <a:ext uri="{FF2B5EF4-FFF2-40B4-BE49-F238E27FC236}">
                <a16:creationId xmlns:a16="http://schemas.microsoft.com/office/drawing/2014/main" id="{525BD88A-957B-4748-86E6-769ECB56D2C5}"/>
              </a:ext>
            </a:extLst>
          </p:cNvPr>
          <p:cNvSpPr txBox="1">
            <a:spLocks noChangeArrowheads="1"/>
          </p:cNvSpPr>
          <p:nvPr/>
        </p:nvSpPr>
        <p:spPr bwMode="auto">
          <a:xfrm>
            <a:off x="1524000" y="3352800"/>
            <a:ext cx="11541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sz="1800">
                <a:solidFill>
                  <a:srgbClr val="CC3300"/>
                </a:solidFill>
                <a:effectLst>
                  <a:outerShdw blurRad="38100" dist="38100" dir="2700000" algn="tl">
                    <a:srgbClr val="000000"/>
                  </a:outerShdw>
                </a:effectLst>
              </a:rPr>
              <a:t>mg sin </a:t>
            </a:r>
            <a:r>
              <a:rPr lang="en-GB" altLang="en-US" sz="1800">
                <a:solidFill>
                  <a:srgbClr val="CC3300"/>
                </a:solidFill>
                <a:effectLst>
                  <a:outerShdw blurRad="38100" dist="38100" dir="2700000" algn="tl">
                    <a:srgbClr val="000000"/>
                  </a:outerShdw>
                </a:effectLst>
                <a:sym typeface="Symbol" pitchFamily="18" charset="2"/>
              </a:rPr>
              <a:t></a:t>
            </a:r>
          </a:p>
        </p:txBody>
      </p:sp>
      <p:sp>
        <p:nvSpPr>
          <p:cNvPr id="44045" name="Text Box 13">
            <a:extLst>
              <a:ext uri="{FF2B5EF4-FFF2-40B4-BE49-F238E27FC236}">
                <a16:creationId xmlns:a16="http://schemas.microsoft.com/office/drawing/2014/main" id="{644F4C7A-98C1-4BAF-A170-B3D25105B281}"/>
              </a:ext>
            </a:extLst>
          </p:cNvPr>
          <p:cNvSpPr txBox="1">
            <a:spLocks noChangeArrowheads="1"/>
          </p:cNvSpPr>
          <p:nvPr/>
        </p:nvSpPr>
        <p:spPr bwMode="auto">
          <a:xfrm>
            <a:off x="2286000" y="5029200"/>
            <a:ext cx="137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sz="1800">
                <a:solidFill>
                  <a:srgbClr val="CC3300"/>
                </a:solidFill>
                <a:effectLst>
                  <a:outerShdw blurRad="38100" dist="38100" dir="2700000" algn="tl">
                    <a:srgbClr val="000000"/>
                  </a:outerShdw>
                </a:effectLst>
              </a:rPr>
              <a:t>mg cos </a:t>
            </a:r>
            <a:r>
              <a:rPr lang="en-GB" altLang="en-US" sz="1800">
                <a:solidFill>
                  <a:srgbClr val="CC3300"/>
                </a:solidFill>
                <a:effectLst>
                  <a:outerShdw blurRad="38100" dist="38100" dir="2700000" algn="tl">
                    <a:srgbClr val="000000"/>
                  </a:outerShdw>
                </a:effectLst>
                <a:sym typeface="Symbol" pitchFamily="18" charset="2"/>
              </a:rPr>
              <a:t></a:t>
            </a:r>
          </a:p>
        </p:txBody>
      </p:sp>
      <p:sp>
        <p:nvSpPr>
          <p:cNvPr id="13324" name="AutoShape 17">
            <a:extLst>
              <a:ext uri="{FF2B5EF4-FFF2-40B4-BE49-F238E27FC236}">
                <a16:creationId xmlns:a16="http://schemas.microsoft.com/office/drawing/2014/main" id="{CB913F21-B613-4141-9B26-8751211642B8}"/>
              </a:ext>
            </a:extLst>
          </p:cNvPr>
          <p:cNvSpPr>
            <a:spLocks noChangeArrowheads="1"/>
          </p:cNvSpPr>
          <p:nvPr/>
        </p:nvSpPr>
        <p:spPr bwMode="auto">
          <a:xfrm flipH="1">
            <a:off x="5562600" y="2438400"/>
            <a:ext cx="1866900" cy="2601913"/>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3325" name="Text Box 19">
            <a:extLst>
              <a:ext uri="{FF2B5EF4-FFF2-40B4-BE49-F238E27FC236}">
                <a16:creationId xmlns:a16="http://schemas.microsoft.com/office/drawing/2014/main" id="{B7D52BEB-F2CA-4A64-8CE0-667F8F1A4DD6}"/>
              </a:ext>
            </a:extLst>
          </p:cNvPr>
          <p:cNvSpPr txBox="1">
            <a:spLocks noChangeArrowheads="1"/>
          </p:cNvSpPr>
          <p:nvPr/>
        </p:nvSpPr>
        <p:spPr bwMode="auto">
          <a:xfrm>
            <a:off x="5827713" y="4495800"/>
            <a:ext cx="342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endParaRPr lang="en-GB" altLang="en-US"/>
          </a:p>
        </p:txBody>
      </p:sp>
      <p:sp>
        <p:nvSpPr>
          <p:cNvPr id="44052" name="Line 20">
            <a:extLst>
              <a:ext uri="{FF2B5EF4-FFF2-40B4-BE49-F238E27FC236}">
                <a16:creationId xmlns:a16="http://schemas.microsoft.com/office/drawing/2014/main" id="{2B5CE945-6FF2-42A9-AD2D-6036DAA8915D}"/>
              </a:ext>
            </a:extLst>
          </p:cNvPr>
          <p:cNvSpPr>
            <a:spLocks noChangeShapeType="1"/>
          </p:cNvSpPr>
          <p:nvPr/>
        </p:nvSpPr>
        <p:spPr bwMode="auto">
          <a:xfrm rot="-5305734" flipH="1" flipV="1">
            <a:off x="5214937" y="3538538"/>
            <a:ext cx="1603375" cy="1066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44055" name="Text Box 23">
            <a:extLst>
              <a:ext uri="{FF2B5EF4-FFF2-40B4-BE49-F238E27FC236}">
                <a16:creationId xmlns:a16="http://schemas.microsoft.com/office/drawing/2014/main" id="{F4798FE7-5BF8-4602-BA29-09E114CC017B}"/>
              </a:ext>
            </a:extLst>
          </p:cNvPr>
          <p:cNvSpPr txBox="1">
            <a:spLocks noChangeArrowheads="1"/>
          </p:cNvSpPr>
          <p:nvPr/>
        </p:nvSpPr>
        <p:spPr bwMode="auto">
          <a:xfrm>
            <a:off x="5105400" y="3124200"/>
            <a:ext cx="1365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sz="1800">
                <a:solidFill>
                  <a:srgbClr val="CC3300"/>
                </a:solidFill>
                <a:effectLst>
                  <a:outerShdw blurRad="38100" dist="38100" dir="2700000" algn="tl">
                    <a:srgbClr val="000000"/>
                  </a:outerShdw>
                </a:effectLst>
              </a:rPr>
              <a:t>mg sin </a:t>
            </a:r>
            <a:r>
              <a:rPr lang="en-GB" altLang="en-US" sz="1800">
                <a:solidFill>
                  <a:srgbClr val="CC3300"/>
                </a:solidFill>
                <a:effectLst>
                  <a:outerShdw blurRad="38100" dist="38100" dir="2700000" algn="tl">
                    <a:srgbClr val="000000"/>
                  </a:outerShdw>
                </a:effectLst>
                <a:sym typeface="Symbol" pitchFamily="18" charset="2"/>
              </a:rPr>
              <a:t></a:t>
            </a:r>
          </a:p>
        </p:txBody>
      </p:sp>
      <p:sp>
        <p:nvSpPr>
          <p:cNvPr id="44056" name="Text Box 24">
            <a:extLst>
              <a:ext uri="{FF2B5EF4-FFF2-40B4-BE49-F238E27FC236}">
                <a16:creationId xmlns:a16="http://schemas.microsoft.com/office/drawing/2014/main" id="{AD3DFE94-B92C-490C-830D-27A396251712}"/>
              </a:ext>
            </a:extLst>
          </p:cNvPr>
          <p:cNvSpPr txBox="1">
            <a:spLocks noChangeArrowheads="1"/>
          </p:cNvSpPr>
          <p:nvPr/>
        </p:nvSpPr>
        <p:spPr bwMode="auto">
          <a:xfrm>
            <a:off x="5105400" y="5486400"/>
            <a:ext cx="1276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sz="1800">
                <a:solidFill>
                  <a:srgbClr val="CC3300"/>
                </a:solidFill>
                <a:effectLst>
                  <a:outerShdw blurRad="38100" dist="38100" dir="2700000" algn="tl">
                    <a:srgbClr val="000000"/>
                  </a:outerShdw>
                </a:effectLst>
              </a:rPr>
              <a:t>mg cos </a:t>
            </a:r>
            <a:r>
              <a:rPr lang="en-GB" altLang="en-US" sz="1800">
                <a:solidFill>
                  <a:srgbClr val="CC3300"/>
                </a:solidFill>
                <a:effectLst>
                  <a:outerShdw blurRad="38100" dist="38100" dir="2700000" algn="tl">
                    <a:srgbClr val="000000"/>
                  </a:outerShdw>
                </a:effectLst>
                <a:sym typeface="Symbol" pitchFamily="18" charset="2"/>
              </a:rPr>
              <a:t></a:t>
            </a:r>
          </a:p>
        </p:txBody>
      </p:sp>
      <p:sp>
        <p:nvSpPr>
          <p:cNvPr id="13329" name="Rectangle 25">
            <a:extLst>
              <a:ext uri="{FF2B5EF4-FFF2-40B4-BE49-F238E27FC236}">
                <a16:creationId xmlns:a16="http://schemas.microsoft.com/office/drawing/2014/main" id="{D958C22B-FC34-43D5-9D6C-0220293659D6}"/>
              </a:ext>
            </a:extLst>
          </p:cNvPr>
          <p:cNvSpPr>
            <a:spLocks noChangeArrowheads="1"/>
          </p:cNvSpPr>
          <p:nvPr/>
        </p:nvSpPr>
        <p:spPr bwMode="auto">
          <a:xfrm rot="-3114415">
            <a:off x="6574631" y="2950369"/>
            <a:ext cx="490538" cy="228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58" name="Line 26">
            <a:extLst>
              <a:ext uri="{FF2B5EF4-FFF2-40B4-BE49-F238E27FC236}">
                <a16:creationId xmlns:a16="http://schemas.microsoft.com/office/drawing/2014/main" id="{85C3B1CF-8ED2-4361-ADCE-38DF828276B2}"/>
              </a:ext>
            </a:extLst>
          </p:cNvPr>
          <p:cNvSpPr>
            <a:spLocks noChangeShapeType="1"/>
          </p:cNvSpPr>
          <p:nvPr/>
        </p:nvSpPr>
        <p:spPr bwMode="auto">
          <a:xfrm>
            <a:off x="6934200" y="3124200"/>
            <a:ext cx="0" cy="3048000"/>
          </a:xfrm>
          <a:prstGeom prst="line">
            <a:avLst/>
          </a:prstGeom>
          <a:noFill/>
          <a:ln w="571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44059" name="Line 27">
            <a:extLst>
              <a:ext uri="{FF2B5EF4-FFF2-40B4-BE49-F238E27FC236}">
                <a16:creationId xmlns:a16="http://schemas.microsoft.com/office/drawing/2014/main" id="{2F7A8378-677E-4B19-8659-D0E53822E976}"/>
              </a:ext>
            </a:extLst>
          </p:cNvPr>
          <p:cNvSpPr>
            <a:spLocks noChangeShapeType="1"/>
          </p:cNvSpPr>
          <p:nvPr/>
        </p:nvSpPr>
        <p:spPr bwMode="auto">
          <a:xfrm rot="-934027">
            <a:off x="5562600" y="4800600"/>
            <a:ext cx="1143000" cy="13716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44060" name="Text Box 28">
            <a:extLst>
              <a:ext uri="{FF2B5EF4-FFF2-40B4-BE49-F238E27FC236}">
                <a16:creationId xmlns:a16="http://schemas.microsoft.com/office/drawing/2014/main" id="{DE317B41-8530-4169-84F4-067CAE6686EF}"/>
              </a:ext>
            </a:extLst>
          </p:cNvPr>
          <p:cNvSpPr txBox="1">
            <a:spLocks noChangeArrowheads="1"/>
          </p:cNvSpPr>
          <p:nvPr/>
        </p:nvSpPr>
        <p:spPr bwMode="auto">
          <a:xfrm>
            <a:off x="1219200" y="2251075"/>
            <a:ext cx="571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sz="1400">
                <a:solidFill>
                  <a:srgbClr val="3333CC"/>
                </a:solidFill>
                <a:latin typeface="Comic Sans MS" panose="030F0702030302020204" pitchFamily="66" charset="0"/>
              </a:rPr>
              <a:t>Both blocks have the same weight (same length blue weight line)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checkerboard(across)">
                                      <p:cBhvr>
                                        <p:cTn id="7" dur="500"/>
                                        <p:tgtEl>
                                          <p:spTgt spid="44034"/>
                                        </p:tgtEl>
                                      </p:cBhvr>
                                    </p:animEffect>
                                  </p:childTnLst>
                                  <p:subTnLst>
                                    <p:animClr clrSpc="rgb" dir="cw">
                                      <p:cBhvr override="childStyle">
                                        <p:cTn dur="1" fill="hold" display="0" masterRel="nextClick" afterEffect="1"/>
                                        <p:tgtEl>
                                          <p:spTgt spid="44034"/>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44044"/>
                                        </p:tgtEl>
                                        <p:attrNameLst>
                                          <p:attrName>style.visibility</p:attrName>
                                        </p:attrNameLst>
                                      </p:cBhvr>
                                      <p:to>
                                        <p:strVal val="visible"/>
                                      </p:to>
                                    </p:set>
                                    <p:anim calcmode="lin" valueType="num">
                                      <p:cBhvr>
                                        <p:cTn id="12" dur="1000" fill="hold"/>
                                        <p:tgtEl>
                                          <p:spTgt spid="44044"/>
                                        </p:tgtEl>
                                        <p:attrNameLst>
                                          <p:attrName>ppt_w</p:attrName>
                                        </p:attrNameLst>
                                      </p:cBhvr>
                                      <p:tavLst>
                                        <p:tav tm="0">
                                          <p:val>
                                            <p:fltVal val="0"/>
                                          </p:val>
                                        </p:tav>
                                        <p:tav tm="100000">
                                          <p:val>
                                            <p:strVal val="#ppt_w"/>
                                          </p:val>
                                        </p:tav>
                                      </p:tavLst>
                                    </p:anim>
                                    <p:anim calcmode="lin" valueType="num">
                                      <p:cBhvr>
                                        <p:cTn id="13" dur="1000" fill="hold"/>
                                        <p:tgtEl>
                                          <p:spTgt spid="44044"/>
                                        </p:tgtEl>
                                        <p:attrNameLst>
                                          <p:attrName>ppt_h</p:attrName>
                                        </p:attrNameLst>
                                      </p:cBhvr>
                                      <p:tavLst>
                                        <p:tav tm="0">
                                          <p:val>
                                            <p:fltVal val="0"/>
                                          </p:val>
                                        </p:tav>
                                        <p:tav tm="100000">
                                          <p:val>
                                            <p:strVal val="#ppt_h"/>
                                          </p:val>
                                        </p:tav>
                                      </p:tavLst>
                                    </p:anim>
                                    <p:anim calcmode="lin" valueType="num">
                                      <p:cBhvr>
                                        <p:cTn id="14" dur="1000" fill="hold"/>
                                        <p:tgtEl>
                                          <p:spTgt spid="4404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404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iterate type="wd">
                                    <p:tmAbs val="300"/>
                                  </p:iterate>
                                  <p:childTnLst>
                                    <p:set>
                                      <p:cBhvr>
                                        <p:cTn id="19" dur="1" fill="hold">
                                          <p:stCondLst>
                                            <p:cond delay="299"/>
                                          </p:stCondLst>
                                        </p:cTn>
                                        <p:tgtEl>
                                          <p:spTgt spid="44060"/>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nodeType="clickEffect">
                                  <p:stCondLst>
                                    <p:cond delay="0"/>
                                  </p:stCondLst>
                                  <p:childTnLst>
                                    <p:set>
                                      <p:cBhvr>
                                        <p:cTn id="23" dur="1" fill="hold">
                                          <p:stCondLst>
                                            <p:cond delay="0"/>
                                          </p:stCondLst>
                                        </p:cTn>
                                        <p:tgtEl>
                                          <p:spTgt spid="44040"/>
                                        </p:tgtEl>
                                        <p:attrNameLst>
                                          <p:attrName>style.visibility</p:attrName>
                                        </p:attrNameLst>
                                      </p:cBhvr>
                                      <p:to>
                                        <p:strVal val="visible"/>
                                      </p:to>
                                    </p:set>
                                    <p:anim calcmode="lin" valueType="num">
                                      <p:cBhvr additive="base">
                                        <p:cTn id="24" dur="500" fill="hold"/>
                                        <p:tgtEl>
                                          <p:spTgt spid="44040"/>
                                        </p:tgtEl>
                                        <p:attrNameLst>
                                          <p:attrName>ppt_x</p:attrName>
                                        </p:attrNameLst>
                                      </p:cBhvr>
                                      <p:tavLst>
                                        <p:tav tm="0">
                                          <p:val>
                                            <p:strVal val="0-#ppt_w/2"/>
                                          </p:val>
                                        </p:tav>
                                        <p:tav tm="100000">
                                          <p:val>
                                            <p:strVal val="#ppt_x"/>
                                          </p:val>
                                        </p:tav>
                                      </p:tavLst>
                                    </p:anim>
                                    <p:anim calcmode="lin" valueType="num">
                                      <p:cBhvr additive="base">
                                        <p:cTn id="25" dur="500" fill="hold"/>
                                        <p:tgtEl>
                                          <p:spTgt spid="44040"/>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nodeType="clickEffect">
                                  <p:stCondLst>
                                    <p:cond delay="0"/>
                                  </p:stCondLst>
                                  <p:childTnLst>
                                    <p:set>
                                      <p:cBhvr>
                                        <p:cTn id="29" dur="1" fill="hold">
                                          <p:stCondLst>
                                            <p:cond delay="0"/>
                                          </p:stCondLst>
                                        </p:cTn>
                                        <p:tgtEl>
                                          <p:spTgt spid="44058"/>
                                        </p:tgtEl>
                                        <p:attrNameLst>
                                          <p:attrName>style.visibility</p:attrName>
                                        </p:attrNameLst>
                                      </p:cBhvr>
                                      <p:to>
                                        <p:strVal val="visible"/>
                                      </p:to>
                                    </p:set>
                                    <p:anim calcmode="lin" valueType="num">
                                      <p:cBhvr additive="base">
                                        <p:cTn id="30" dur="500" fill="hold"/>
                                        <p:tgtEl>
                                          <p:spTgt spid="44058"/>
                                        </p:tgtEl>
                                        <p:attrNameLst>
                                          <p:attrName>ppt_x</p:attrName>
                                        </p:attrNameLst>
                                      </p:cBhvr>
                                      <p:tavLst>
                                        <p:tav tm="0">
                                          <p:val>
                                            <p:strVal val="0-#ppt_w/2"/>
                                          </p:val>
                                        </p:tav>
                                        <p:tav tm="100000">
                                          <p:val>
                                            <p:strVal val="#ppt_x"/>
                                          </p:val>
                                        </p:tav>
                                      </p:tavLst>
                                    </p:anim>
                                    <p:anim calcmode="lin" valueType="num">
                                      <p:cBhvr additive="base">
                                        <p:cTn id="31" dur="500" fill="hold"/>
                                        <p:tgtEl>
                                          <p:spTgt spid="44058"/>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nodeType="clickEffect">
                                  <p:stCondLst>
                                    <p:cond delay="0"/>
                                  </p:stCondLst>
                                  <p:childTnLst>
                                    <p:set>
                                      <p:cBhvr>
                                        <p:cTn id="35" dur="1" fill="hold">
                                          <p:stCondLst>
                                            <p:cond delay="0"/>
                                          </p:stCondLst>
                                        </p:cTn>
                                        <p:tgtEl>
                                          <p:spTgt spid="44038"/>
                                        </p:tgtEl>
                                        <p:attrNameLst>
                                          <p:attrName>style.visibility</p:attrName>
                                        </p:attrNameLst>
                                      </p:cBhvr>
                                      <p:to>
                                        <p:strVal val="visible"/>
                                      </p:to>
                                    </p:set>
                                    <p:anim calcmode="lin" valueType="num">
                                      <p:cBhvr additive="base">
                                        <p:cTn id="36" dur="500" fill="hold"/>
                                        <p:tgtEl>
                                          <p:spTgt spid="44038"/>
                                        </p:tgtEl>
                                        <p:attrNameLst>
                                          <p:attrName>ppt_x</p:attrName>
                                        </p:attrNameLst>
                                      </p:cBhvr>
                                      <p:tavLst>
                                        <p:tav tm="0">
                                          <p:val>
                                            <p:strVal val="0-#ppt_w/2"/>
                                          </p:val>
                                        </p:tav>
                                        <p:tav tm="100000">
                                          <p:val>
                                            <p:strVal val="#ppt_x"/>
                                          </p:val>
                                        </p:tav>
                                      </p:tavLst>
                                    </p:anim>
                                    <p:anim calcmode="lin" valueType="num">
                                      <p:cBhvr additive="base">
                                        <p:cTn id="37" dur="500" fill="hold"/>
                                        <p:tgtEl>
                                          <p:spTgt spid="44038"/>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nodeType="clickEffect">
                                  <p:stCondLst>
                                    <p:cond delay="0"/>
                                  </p:stCondLst>
                                  <p:childTnLst>
                                    <p:set>
                                      <p:cBhvr>
                                        <p:cTn id="41" dur="1" fill="hold">
                                          <p:stCondLst>
                                            <p:cond delay="0"/>
                                          </p:stCondLst>
                                        </p:cTn>
                                        <p:tgtEl>
                                          <p:spTgt spid="44052"/>
                                        </p:tgtEl>
                                        <p:attrNameLst>
                                          <p:attrName>style.visibility</p:attrName>
                                        </p:attrNameLst>
                                      </p:cBhvr>
                                      <p:to>
                                        <p:strVal val="visible"/>
                                      </p:to>
                                    </p:set>
                                    <p:anim calcmode="lin" valueType="num">
                                      <p:cBhvr additive="base">
                                        <p:cTn id="42" dur="500" fill="hold"/>
                                        <p:tgtEl>
                                          <p:spTgt spid="44052"/>
                                        </p:tgtEl>
                                        <p:attrNameLst>
                                          <p:attrName>ppt_x</p:attrName>
                                        </p:attrNameLst>
                                      </p:cBhvr>
                                      <p:tavLst>
                                        <p:tav tm="0">
                                          <p:val>
                                            <p:strVal val="0-#ppt_w/2"/>
                                          </p:val>
                                        </p:tav>
                                        <p:tav tm="100000">
                                          <p:val>
                                            <p:strVal val="#ppt_x"/>
                                          </p:val>
                                        </p:tav>
                                      </p:tavLst>
                                    </p:anim>
                                    <p:anim calcmode="lin" valueType="num">
                                      <p:cBhvr additive="base">
                                        <p:cTn id="43" dur="500" fill="hold"/>
                                        <p:tgtEl>
                                          <p:spTgt spid="44052"/>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44042"/>
                                        </p:tgtEl>
                                        <p:attrNameLst>
                                          <p:attrName>style.visibility</p:attrName>
                                        </p:attrNameLst>
                                      </p:cBhvr>
                                      <p:to>
                                        <p:strVal val="visible"/>
                                      </p:to>
                                    </p:set>
                                    <p:anim calcmode="lin" valueType="num">
                                      <p:cBhvr additive="base">
                                        <p:cTn id="48" dur="500" fill="hold"/>
                                        <p:tgtEl>
                                          <p:spTgt spid="44042"/>
                                        </p:tgtEl>
                                        <p:attrNameLst>
                                          <p:attrName>ppt_x</p:attrName>
                                        </p:attrNameLst>
                                      </p:cBhvr>
                                      <p:tavLst>
                                        <p:tav tm="0">
                                          <p:val>
                                            <p:strVal val="0-#ppt_w/2"/>
                                          </p:val>
                                        </p:tav>
                                        <p:tav tm="100000">
                                          <p:val>
                                            <p:strVal val="#ppt_x"/>
                                          </p:val>
                                        </p:tav>
                                      </p:tavLst>
                                    </p:anim>
                                    <p:anim calcmode="lin" valueType="num">
                                      <p:cBhvr additive="base">
                                        <p:cTn id="49" dur="500" fill="hold"/>
                                        <p:tgtEl>
                                          <p:spTgt spid="44042"/>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4042"/>
                                        </p:tgtEl>
                                        <p:attrNameLst>
                                          <p:attrName>ppt_c</p:attrName>
                                        </p:attrNameLst>
                                      </p:cBhvr>
                                      <p:to>
                                        <a:schemeClr val="folHlink"/>
                                      </p:to>
                                    </p:animClr>
                                  </p:sub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44055"/>
                                        </p:tgtEl>
                                        <p:attrNameLst>
                                          <p:attrName>style.visibility</p:attrName>
                                        </p:attrNameLst>
                                      </p:cBhvr>
                                      <p:to>
                                        <p:strVal val="visible"/>
                                      </p:to>
                                    </p:set>
                                    <p:anim calcmode="lin" valueType="num">
                                      <p:cBhvr additive="base">
                                        <p:cTn id="54" dur="500" fill="hold"/>
                                        <p:tgtEl>
                                          <p:spTgt spid="44055"/>
                                        </p:tgtEl>
                                        <p:attrNameLst>
                                          <p:attrName>ppt_x</p:attrName>
                                        </p:attrNameLst>
                                      </p:cBhvr>
                                      <p:tavLst>
                                        <p:tav tm="0">
                                          <p:val>
                                            <p:strVal val="0-#ppt_w/2"/>
                                          </p:val>
                                        </p:tav>
                                        <p:tav tm="100000">
                                          <p:val>
                                            <p:strVal val="#ppt_x"/>
                                          </p:val>
                                        </p:tav>
                                      </p:tavLst>
                                    </p:anim>
                                    <p:anim calcmode="lin" valueType="num">
                                      <p:cBhvr additive="base">
                                        <p:cTn id="55" dur="500" fill="hold"/>
                                        <p:tgtEl>
                                          <p:spTgt spid="44055"/>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4055"/>
                                        </p:tgtEl>
                                        <p:attrNameLst>
                                          <p:attrName>ppt_c</p:attrName>
                                        </p:attrNameLst>
                                      </p:cBhvr>
                                      <p:to>
                                        <a:schemeClr val="folHlink"/>
                                      </p:to>
                                    </p:animClr>
                                  </p:sub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8" fill="hold" nodeType="clickEffect">
                                  <p:stCondLst>
                                    <p:cond delay="0"/>
                                  </p:stCondLst>
                                  <p:childTnLst>
                                    <p:set>
                                      <p:cBhvr>
                                        <p:cTn id="59" dur="1" fill="hold">
                                          <p:stCondLst>
                                            <p:cond delay="0"/>
                                          </p:stCondLst>
                                        </p:cTn>
                                        <p:tgtEl>
                                          <p:spTgt spid="44043"/>
                                        </p:tgtEl>
                                        <p:attrNameLst>
                                          <p:attrName>style.visibility</p:attrName>
                                        </p:attrNameLst>
                                      </p:cBhvr>
                                      <p:to>
                                        <p:strVal val="visible"/>
                                      </p:to>
                                    </p:set>
                                    <p:anim calcmode="lin" valueType="num">
                                      <p:cBhvr additive="base">
                                        <p:cTn id="60" dur="500" fill="hold"/>
                                        <p:tgtEl>
                                          <p:spTgt spid="44043"/>
                                        </p:tgtEl>
                                        <p:attrNameLst>
                                          <p:attrName>ppt_x</p:attrName>
                                        </p:attrNameLst>
                                      </p:cBhvr>
                                      <p:tavLst>
                                        <p:tav tm="0">
                                          <p:val>
                                            <p:strVal val="0-#ppt_w/2"/>
                                          </p:val>
                                        </p:tav>
                                        <p:tav tm="100000">
                                          <p:val>
                                            <p:strVal val="#ppt_x"/>
                                          </p:val>
                                        </p:tav>
                                      </p:tavLst>
                                    </p:anim>
                                    <p:anim calcmode="lin" valueType="num">
                                      <p:cBhvr additive="base">
                                        <p:cTn id="61" dur="500" fill="hold"/>
                                        <p:tgtEl>
                                          <p:spTgt spid="44043"/>
                                        </p:tgtEl>
                                        <p:attrNameLst>
                                          <p:attrName>ppt_y</p:attrName>
                                        </p:attrNameLst>
                                      </p:cBhvr>
                                      <p:tavLst>
                                        <p:tav tm="0">
                                          <p:val>
                                            <p:strVal val="#ppt_y"/>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fill="hold" nodeType="clickEffect">
                                  <p:stCondLst>
                                    <p:cond delay="0"/>
                                  </p:stCondLst>
                                  <p:childTnLst>
                                    <p:set>
                                      <p:cBhvr>
                                        <p:cTn id="65" dur="1" fill="hold">
                                          <p:stCondLst>
                                            <p:cond delay="0"/>
                                          </p:stCondLst>
                                        </p:cTn>
                                        <p:tgtEl>
                                          <p:spTgt spid="44059"/>
                                        </p:tgtEl>
                                        <p:attrNameLst>
                                          <p:attrName>style.visibility</p:attrName>
                                        </p:attrNameLst>
                                      </p:cBhvr>
                                      <p:to>
                                        <p:strVal val="visible"/>
                                      </p:to>
                                    </p:set>
                                    <p:anim calcmode="lin" valueType="num">
                                      <p:cBhvr additive="base">
                                        <p:cTn id="66" dur="500" fill="hold"/>
                                        <p:tgtEl>
                                          <p:spTgt spid="44059"/>
                                        </p:tgtEl>
                                        <p:attrNameLst>
                                          <p:attrName>ppt_x</p:attrName>
                                        </p:attrNameLst>
                                      </p:cBhvr>
                                      <p:tavLst>
                                        <p:tav tm="0">
                                          <p:val>
                                            <p:strVal val="0-#ppt_w/2"/>
                                          </p:val>
                                        </p:tav>
                                        <p:tav tm="100000">
                                          <p:val>
                                            <p:strVal val="#ppt_x"/>
                                          </p:val>
                                        </p:tav>
                                      </p:tavLst>
                                    </p:anim>
                                    <p:anim calcmode="lin" valueType="num">
                                      <p:cBhvr additive="base">
                                        <p:cTn id="67" dur="500" fill="hold"/>
                                        <p:tgtEl>
                                          <p:spTgt spid="44059"/>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44045"/>
                                        </p:tgtEl>
                                        <p:attrNameLst>
                                          <p:attrName>style.visibility</p:attrName>
                                        </p:attrNameLst>
                                      </p:cBhvr>
                                      <p:to>
                                        <p:strVal val="visible"/>
                                      </p:to>
                                    </p:set>
                                    <p:anim calcmode="lin" valueType="num">
                                      <p:cBhvr additive="base">
                                        <p:cTn id="72" dur="500" fill="hold"/>
                                        <p:tgtEl>
                                          <p:spTgt spid="44045"/>
                                        </p:tgtEl>
                                        <p:attrNameLst>
                                          <p:attrName>ppt_x</p:attrName>
                                        </p:attrNameLst>
                                      </p:cBhvr>
                                      <p:tavLst>
                                        <p:tav tm="0">
                                          <p:val>
                                            <p:strVal val="0-#ppt_w/2"/>
                                          </p:val>
                                        </p:tav>
                                        <p:tav tm="100000">
                                          <p:val>
                                            <p:strVal val="#ppt_x"/>
                                          </p:val>
                                        </p:tav>
                                      </p:tavLst>
                                    </p:anim>
                                    <p:anim calcmode="lin" valueType="num">
                                      <p:cBhvr additive="base">
                                        <p:cTn id="73" dur="500" fill="hold"/>
                                        <p:tgtEl>
                                          <p:spTgt spid="44045"/>
                                        </p:tgtEl>
                                        <p:attrNameLst>
                                          <p:attrName>ppt_y</p:attrName>
                                        </p:attrNameLst>
                                      </p:cBhvr>
                                      <p:tavLst>
                                        <p:tav tm="0">
                                          <p:val>
                                            <p:strVal val="#ppt_y"/>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44056"/>
                                        </p:tgtEl>
                                        <p:attrNameLst>
                                          <p:attrName>style.visibility</p:attrName>
                                        </p:attrNameLst>
                                      </p:cBhvr>
                                      <p:to>
                                        <p:strVal val="visible"/>
                                      </p:to>
                                    </p:set>
                                    <p:anim calcmode="lin" valueType="num">
                                      <p:cBhvr additive="base">
                                        <p:cTn id="78" dur="500" fill="hold"/>
                                        <p:tgtEl>
                                          <p:spTgt spid="44056"/>
                                        </p:tgtEl>
                                        <p:attrNameLst>
                                          <p:attrName>ppt_x</p:attrName>
                                        </p:attrNameLst>
                                      </p:cBhvr>
                                      <p:tavLst>
                                        <p:tav tm="0">
                                          <p:val>
                                            <p:strVal val="0-#ppt_w/2"/>
                                          </p:val>
                                        </p:tav>
                                        <p:tav tm="100000">
                                          <p:val>
                                            <p:strVal val="#ppt_x"/>
                                          </p:val>
                                        </p:tav>
                                      </p:tavLst>
                                    </p:anim>
                                    <p:anim calcmode="lin" valueType="num">
                                      <p:cBhvr additive="base">
                                        <p:cTn id="79" dur="500" fill="hold"/>
                                        <p:tgtEl>
                                          <p:spTgt spid="440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p:bldP spid="44044" grpId="0" autoUpdateAnimBg="0"/>
      <p:bldP spid="44042" grpId="0" autoUpdateAnimBg="0"/>
      <p:bldP spid="44045" grpId="0" autoUpdateAnimBg="0"/>
      <p:bldP spid="44055" grpId="0" autoUpdateAnimBg="0"/>
      <p:bldP spid="44056" grpId="0" autoUpdateAnimBg="0"/>
      <p:bldP spid="4406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0DC3548-F9DC-4BD3-BDC4-499CD862DE43}"/>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29707" name="Rectangle 11">
            <a:extLst>
              <a:ext uri="{FF2B5EF4-FFF2-40B4-BE49-F238E27FC236}">
                <a16:creationId xmlns:a16="http://schemas.microsoft.com/office/drawing/2014/main" id="{3778C6F7-CB96-49A8-A683-7685E74FE885}"/>
              </a:ext>
            </a:extLst>
          </p:cNvPr>
          <p:cNvSpPr>
            <a:spLocks noChangeArrowheads="1"/>
          </p:cNvSpPr>
          <p:nvPr/>
        </p:nvSpPr>
        <p:spPr bwMode="auto">
          <a:xfrm>
            <a:off x="1752600" y="1219200"/>
            <a:ext cx="67056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solidFill>
                  <a:srgbClr val="FF0000"/>
                </a:solidFill>
                <a:latin typeface="Comic Sans MS" panose="030F0702030302020204" pitchFamily="66" charset="0"/>
                <a:cs typeface="Times New Roman" panose="02020603050405020304" pitchFamily="18" charset="0"/>
              </a:rPr>
              <a:t>A mistake that can often occur is that students think that </a:t>
            </a:r>
            <a:r>
              <a:rPr lang="en-US" altLang="en-US" i="1">
                <a:solidFill>
                  <a:srgbClr val="FF0000"/>
                </a:solidFill>
                <a:latin typeface="Comic Sans MS" panose="030F0702030302020204" pitchFamily="66" charset="0"/>
                <a:cs typeface="Times New Roman" panose="02020603050405020304" pitchFamily="18" charset="0"/>
              </a:rPr>
              <a:t>mg</a:t>
            </a:r>
            <a:r>
              <a:rPr lang="en-US" altLang="en-US">
                <a:solidFill>
                  <a:srgbClr val="FF0000"/>
                </a:solidFill>
                <a:latin typeface="Comic Sans MS" panose="030F0702030302020204" pitchFamily="66" charset="0"/>
                <a:cs typeface="Times New Roman" panose="02020603050405020304" pitchFamily="18" charset="0"/>
              </a:rPr>
              <a:t> or </a:t>
            </a:r>
            <a:r>
              <a:rPr lang="en-US" altLang="en-US" i="1">
                <a:solidFill>
                  <a:srgbClr val="FF0000"/>
                </a:solidFill>
                <a:latin typeface="Comic Sans MS" panose="030F0702030302020204" pitchFamily="66" charset="0"/>
                <a:cs typeface="Times New Roman" panose="02020603050405020304" pitchFamily="18" charset="0"/>
              </a:rPr>
              <a:t>weight</a:t>
            </a:r>
            <a:r>
              <a:rPr lang="en-US" altLang="en-US">
                <a:solidFill>
                  <a:srgbClr val="FF0000"/>
                </a:solidFill>
                <a:latin typeface="Comic Sans MS" panose="030F0702030302020204" pitchFamily="66" charset="0"/>
                <a:cs typeface="Times New Roman" panose="02020603050405020304" pitchFamily="18" charset="0"/>
              </a:rPr>
              <a:t> is the vertical component and draw the diagram as below.</a:t>
            </a:r>
            <a:endParaRPr lang="en-US" altLang="en-US">
              <a:solidFill>
                <a:srgbClr val="FF0000"/>
              </a:solidFill>
            </a:endParaRPr>
          </a:p>
        </p:txBody>
      </p:sp>
      <p:grpSp>
        <p:nvGrpSpPr>
          <p:cNvPr id="29711" name="Group 15">
            <a:extLst>
              <a:ext uri="{FF2B5EF4-FFF2-40B4-BE49-F238E27FC236}">
                <a16:creationId xmlns:a16="http://schemas.microsoft.com/office/drawing/2014/main" id="{008B7BB2-CBBB-46AC-9A5B-BD4301ABA63C}"/>
              </a:ext>
            </a:extLst>
          </p:cNvPr>
          <p:cNvGrpSpPr>
            <a:grpSpLocks/>
          </p:cNvGrpSpPr>
          <p:nvPr/>
        </p:nvGrpSpPr>
        <p:grpSpPr bwMode="auto">
          <a:xfrm>
            <a:off x="1524000" y="2895600"/>
            <a:ext cx="2765425" cy="1447800"/>
            <a:chOff x="2208" y="2880"/>
            <a:chExt cx="1742" cy="912"/>
          </a:xfrm>
        </p:grpSpPr>
        <p:sp>
          <p:nvSpPr>
            <p:cNvPr id="14343" name="Text Box 10">
              <a:extLst>
                <a:ext uri="{FF2B5EF4-FFF2-40B4-BE49-F238E27FC236}">
                  <a16:creationId xmlns:a16="http://schemas.microsoft.com/office/drawing/2014/main" id="{58298561-F830-4397-976B-1F22B935427F}"/>
                </a:ext>
              </a:extLst>
            </p:cNvPr>
            <p:cNvSpPr txBox="1">
              <a:spLocks noChangeArrowheads="1"/>
            </p:cNvSpPr>
            <p:nvPr/>
          </p:nvSpPr>
          <p:spPr bwMode="auto">
            <a:xfrm>
              <a:off x="2208" y="3456"/>
              <a:ext cx="528"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sz="1600" b="1">
                  <a:cs typeface="Times New Roman" panose="02020603050405020304" pitchFamily="18" charset="0"/>
                </a:rPr>
                <a:t>mg</a:t>
              </a:r>
            </a:p>
            <a:p>
              <a:endParaRPr lang="en-GB" altLang="en-US"/>
            </a:p>
          </p:txBody>
        </p:sp>
        <p:grpSp>
          <p:nvGrpSpPr>
            <p:cNvPr id="14344" name="Group 5">
              <a:extLst>
                <a:ext uri="{FF2B5EF4-FFF2-40B4-BE49-F238E27FC236}">
                  <a16:creationId xmlns:a16="http://schemas.microsoft.com/office/drawing/2014/main" id="{833B0E85-CC08-43B6-8DC5-901D6082657B}"/>
                </a:ext>
              </a:extLst>
            </p:cNvPr>
            <p:cNvGrpSpPr>
              <a:grpSpLocks/>
            </p:cNvGrpSpPr>
            <p:nvPr/>
          </p:nvGrpSpPr>
          <p:grpSpPr bwMode="auto">
            <a:xfrm>
              <a:off x="2400" y="2880"/>
              <a:ext cx="1550" cy="593"/>
              <a:chOff x="3477" y="13167"/>
              <a:chExt cx="3876" cy="1482"/>
            </a:xfrm>
          </p:grpSpPr>
          <p:sp>
            <p:nvSpPr>
              <p:cNvPr id="14345" name="AutoShape 8">
                <a:extLst>
                  <a:ext uri="{FF2B5EF4-FFF2-40B4-BE49-F238E27FC236}">
                    <a16:creationId xmlns:a16="http://schemas.microsoft.com/office/drawing/2014/main" id="{CF008332-DE2F-42B1-A39C-00358100AD6B}"/>
                  </a:ext>
                </a:extLst>
              </p:cNvPr>
              <p:cNvSpPr>
                <a:spLocks noChangeArrowheads="1"/>
              </p:cNvSpPr>
              <p:nvPr/>
            </p:nvSpPr>
            <p:spPr bwMode="auto">
              <a:xfrm>
                <a:off x="3477" y="13167"/>
                <a:ext cx="3876" cy="1482"/>
              </a:xfrm>
              <a:prstGeom prst="rtTriangle">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4346" name="Line 7">
                <a:extLst>
                  <a:ext uri="{FF2B5EF4-FFF2-40B4-BE49-F238E27FC236}">
                    <a16:creationId xmlns:a16="http://schemas.microsoft.com/office/drawing/2014/main" id="{16C5B211-E282-4F03-A576-70653948DF78}"/>
                  </a:ext>
                </a:extLst>
              </p:cNvPr>
              <p:cNvSpPr>
                <a:spLocks noChangeShapeType="1"/>
              </p:cNvSpPr>
              <p:nvPr/>
            </p:nvSpPr>
            <p:spPr bwMode="auto">
              <a:xfrm>
                <a:off x="3477" y="13167"/>
                <a:ext cx="0" cy="148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4347" name="Arc 6">
                <a:extLst>
                  <a:ext uri="{FF2B5EF4-FFF2-40B4-BE49-F238E27FC236}">
                    <a16:creationId xmlns:a16="http://schemas.microsoft.com/office/drawing/2014/main" id="{8900514F-5A1A-44D4-964A-FFE873C05708}"/>
                  </a:ext>
                </a:extLst>
              </p:cNvPr>
              <p:cNvSpPr>
                <a:spLocks/>
              </p:cNvSpPr>
              <p:nvPr/>
            </p:nvSpPr>
            <p:spPr bwMode="auto">
              <a:xfrm flipH="1">
                <a:off x="5472" y="14079"/>
                <a:ext cx="342" cy="570"/>
              </a:xfrm>
              <a:custGeom>
                <a:avLst/>
                <a:gdLst>
                  <a:gd name="T0" fmla="*/ 0 w 21600"/>
                  <a:gd name="T1" fmla="*/ 0 h 21600"/>
                  <a:gd name="T2" fmla="*/ 342 w 21600"/>
                  <a:gd name="T3" fmla="*/ 570 h 21600"/>
                  <a:gd name="T4" fmla="*/ 0 w 21600"/>
                  <a:gd name="T5" fmla="*/ 57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sp>
        <p:nvSpPr>
          <p:cNvPr id="29712" name="Rectangle 16">
            <a:extLst>
              <a:ext uri="{FF2B5EF4-FFF2-40B4-BE49-F238E27FC236}">
                <a16:creationId xmlns:a16="http://schemas.microsoft.com/office/drawing/2014/main" id="{04E35F14-D4CA-4BC3-89F8-33EE2E58FF0A}"/>
              </a:ext>
            </a:extLst>
          </p:cNvPr>
          <p:cNvSpPr>
            <a:spLocks noChangeArrowheads="1"/>
          </p:cNvSpPr>
          <p:nvPr/>
        </p:nvSpPr>
        <p:spPr bwMode="auto">
          <a:xfrm>
            <a:off x="4038600" y="4038600"/>
            <a:ext cx="45720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a:solidFill>
                  <a:srgbClr val="00CC66"/>
                </a:solidFill>
                <a:latin typeface="Comic Sans MS" panose="030F0702030302020204" pitchFamily="66" charset="0"/>
                <a:cs typeface="Times New Roman" panose="02020603050405020304" pitchFamily="18" charset="0"/>
              </a:rPr>
              <a:t>The problem with this is that the component of the weight down the slope would be greater than the weight. This is not possible, so </a:t>
            </a:r>
            <a:r>
              <a:rPr lang="en-US" altLang="en-US" b="1">
                <a:solidFill>
                  <a:srgbClr val="00CC66"/>
                </a:solidFill>
                <a:latin typeface="Comic Sans MS" panose="030F0702030302020204" pitchFamily="66" charset="0"/>
                <a:cs typeface="Times New Roman" panose="02020603050405020304" pitchFamily="18" charset="0"/>
              </a:rPr>
              <a:t>BEWARE.</a:t>
            </a:r>
          </a:p>
        </p:txBody>
      </p:sp>
      <p:sp>
        <p:nvSpPr>
          <p:cNvPr id="14342" name="TextBox 1">
            <a:extLst>
              <a:ext uri="{FF2B5EF4-FFF2-40B4-BE49-F238E27FC236}">
                <a16:creationId xmlns:a16="http://schemas.microsoft.com/office/drawing/2014/main" id="{104AA95A-CC1A-4FD7-ABE4-45A3E778606D}"/>
              </a:ext>
            </a:extLst>
          </p:cNvPr>
          <p:cNvSpPr txBox="1">
            <a:spLocks noChangeArrowheads="1"/>
          </p:cNvSpPr>
          <p:nvPr/>
        </p:nvSpPr>
        <p:spPr bwMode="auto">
          <a:xfrm>
            <a:off x="3235325" y="3455988"/>
            <a:ext cx="3444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checkerboard(across)">
                                      <p:cBhvr>
                                        <p:cTn id="7" dur="500"/>
                                        <p:tgtEl>
                                          <p:spTgt spid="29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707"/>
                                        </p:tgtEl>
                                        <p:attrNameLst>
                                          <p:attrName>style.visibility</p:attrName>
                                        </p:attrNameLst>
                                      </p:cBhvr>
                                      <p:to>
                                        <p:strVal val="visible"/>
                                      </p:to>
                                    </p:set>
                                    <p:animEffect transition="in" filter="dissolve">
                                      <p:cBhvr>
                                        <p:cTn id="12" dur="500"/>
                                        <p:tgtEl>
                                          <p:spTgt spid="29707"/>
                                        </p:tgtEl>
                                      </p:cBhvr>
                                    </p:animEffect>
                                  </p:childTnLst>
                                  <p:subTnLst>
                                    <p:animClr clrSpc="rgb" dir="cw">
                                      <p:cBhvr override="childStyle">
                                        <p:cTn dur="1" fill="hold" display="0" masterRel="nextClick" afterEffect="1"/>
                                        <p:tgtEl>
                                          <p:spTgt spid="29707"/>
                                        </p:tgtEl>
                                        <p:attrNameLst>
                                          <p:attrName>ppt_c</p:attrName>
                                        </p:attrNameLst>
                                      </p:cBhvr>
                                      <p:to>
                                        <a:srgbClr val="84814E"/>
                                      </p:to>
                                    </p:animClr>
                                    <p:audio>
                                      <p:cMediaNode>
                                        <p:cTn display="0" masterRel="sameClick">
                                          <p:stCondLst>
                                            <p:cond evt="begin" delay="0">
                                              <p:tn val="10"/>
                                            </p:cond>
                                          </p:stCondLst>
                                          <p:endCondLst>
                                            <p:cond evt="onStopAudio" delay="0">
                                              <p:tgtEl>
                                                <p:sldTgt/>
                                              </p:tgtEl>
                                            </p:cond>
                                          </p:endCondLst>
                                        </p:cTn>
                                        <p:tgtEl>
                                          <p:sndTgt r:embed="rId2" name="glas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9711"/>
                                        </p:tgtEl>
                                        <p:attrNameLst>
                                          <p:attrName>style.visibility</p:attrName>
                                        </p:attrNameLst>
                                      </p:cBhvr>
                                      <p:to>
                                        <p:strVal val="visible"/>
                                      </p:to>
                                    </p:set>
                                    <p:animEffect transition="in" filter="blinds(horizontal)">
                                      <p:cBhvr>
                                        <p:cTn id="17" dur="500"/>
                                        <p:tgtEl>
                                          <p:spTgt spid="29711"/>
                                        </p:tgtEl>
                                      </p:cBhvr>
                                    </p:animEffect>
                                  </p:childTnLst>
                                  <p:subTnLst>
                                    <p:audio>
                                      <p:cMediaNode>
                                        <p:cTn display="0" masterRel="sameClick">
                                          <p:stCondLst>
                                            <p:cond evt="begin" delay="0">
                                              <p:tn val="15"/>
                                            </p:cond>
                                          </p:stCondLst>
                                          <p:endCondLst>
                                            <p:cond evt="onStopAudio" delay="0">
                                              <p:tgtEl>
                                                <p:sldTgt/>
                                              </p:tgtEl>
                                            </p:cond>
                                          </p:endCondLst>
                                        </p:cTn>
                                        <p:tgtEl>
                                          <p:sndTgt r:embed="rId3" name="carbrake.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15" presetClass="entr" presetSubtype="0" fill="hold" grpId="0" nodeType="clickEffect">
                                  <p:stCondLst>
                                    <p:cond delay="0"/>
                                  </p:stCondLst>
                                  <p:childTnLst>
                                    <p:set>
                                      <p:cBhvr>
                                        <p:cTn id="21" dur="1" fill="hold">
                                          <p:stCondLst>
                                            <p:cond delay="0"/>
                                          </p:stCondLst>
                                        </p:cTn>
                                        <p:tgtEl>
                                          <p:spTgt spid="29712"/>
                                        </p:tgtEl>
                                        <p:attrNameLst>
                                          <p:attrName>style.visibility</p:attrName>
                                        </p:attrNameLst>
                                      </p:cBhvr>
                                      <p:to>
                                        <p:strVal val="visible"/>
                                      </p:to>
                                    </p:set>
                                    <p:anim calcmode="lin" valueType="num">
                                      <p:cBhvr>
                                        <p:cTn id="22" dur="1000" fill="hold"/>
                                        <p:tgtEl>
                                          <p:spTgt spid="29712"/>
                                        </p:tgtEl>
                                        <p:attrNameLst>
                                          <p:attrName>ppt_w</p:attrName>
                                        </p:attrNameLst>
                                      </p:cBhvr>
                                      <p:tavLst>
                                        <p:tav tm="0">
                                          <p:val>
                                            <p:fltVal val="0"/>
                                          </p:val>
                                        </p:tav>
                                        <p:tav tm="100000">
                                          <p:val>
                                            <p:strVal val="#ppt_w"/>
                                          </p:val>
                                        </p:tav>
                                      </p:tavLst>
                                    </p:anim>
                                    <p:anim calcmode="lin" valueType="num">
                                      <p:cBhvr>
                                        <p:cTn id="23" dur="1000" fill="hold"/>
                                        <p:tgtEl>
                                          <p:spTgt spid="29712"/>
                                        </p:tgtEl>
                                        <p:attrNameLst>
                                          <p:attrName>ppt_h</p:attrName>
                                        </p:attrNameLst>
                                      </p:cBhvr>
                                      <p:tavLst>
                                        <p:tav tm="0">
                                          <p:val>
                                            <p:fltVal val="0"/>
                                          </p:val>
                                        </p:tav>
                                        <p:tav tm="100000">
                                          <p:val>
                                            <p:strVal val="#ppt_h"/>
                                          </p:val>
                                        </p:tav>
                                      </p:tavLst>
                                    </p:anim>
                                    <p:anim calcmode="lin" valueType="num">
                                      <p:cBhvr>
                                        <p:cTn id="24" dur="1000" fill="hold"/>
                                        <p:tgtEl>
                                          <p:spTgt spid="29712"/>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29712"/>
                                        </p:tgtEl>
                                        <p:attrNameLst>
                                          <p:attrName>ppt_y</p:attrName>
                                        </p:attrNameLst>
                                      </p:cBhvr>
                                      <p:tavLst>
                                        <p:tav tm="0" fmla="#ppt_y+(sin(-2*pi*(1-$))*-#ppt_x+cos(-2*pi*(1-$))*(1-#ppt_y))*(1-$)">
                                          <p:val>
                                            <p:fltVal val="0"/>
                                          </p:val>
                                        </p:tav>
                                        <p:tav tm="100000">
                                          <p:val>
                                            <p:fltVal val="1"/>
                                          </p:val>
                                        </p:tav>
                                      </p:tavLst>
                                    </p:anim>
                                  </p:childTnLst>
                                  <p:subTnLst>
                                    <p:animClr clrSpc="rgb" dir="cw">
                                      <p:cBhvr override="childStyle">
                                        <p:cTn dur="1" fill="hold" display="0" masterRel="nextClick" afterEffect="1"/>
                                        <p:tgtEl>
                                          <p:spTgt spid="29712"/>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707" grpId="0" autoUpdateAnimBg="0"/>
      <p:bldP spid="2971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49AF483-6152-4FE4-8501-BA3055180F36}"/>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sp>
        <p:nvSpPr>
          <p:cNvPr id="31747" name="Rectangle 3">
            <a:extLst>
              <a:ext uri="{FF2B5EF4-FFF2-40B4-BE49-F238E27FC236}">
                <a16:creationId xmlns:a16="http://schemas.microsoft.com/office/drawing/2014/main" id="{14FE3A95-B5F2-4AAC-8F02-4988B4FBCD77}"/>
              </a:ext>
            </a:extLst>
          </p:cNvPr>
          <p:cNvSpPr>
            <a:spLocks noChangeArrowheads="1"/>
          </p:cNvSpPr>
          <p:nvPr/>
        </p:nvSpPr>
        <p:spPr bwMode="auto">
          <a:xfrm>
            <a:off x="1219200" y="1295400"/>
            <a:ext cx="76962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chemeClr val="accent2"/>
                </a:solidFill>
                <a:latin typeface="Comic Sans MS" panose="030F0702030302020204" pitchFamily="66" charset="0"/>
                <a:cs typeface="Times New Roman" panose="02020603050405020304" pitchFamily="18" charset="0"/>
              </a:rPr>
              <a:t>The object will accelerate if there is an unbalanced force on an object. This comes from the </a:t>
            </a:r>
            <a:r>
              <a:rPr lang="en-US" altLang="en-US" b="1">
                <a:solidFill>
                  <a:schemeClr val="accent2"/>
                </a:solidFill>
                <a:latin typeface="Comic Sans MS" panose="030F0702030302020204" pitchFamily="66" charset="0"/>
                <a:cs typeface="Times New Roman" panose="02020603050405020304" pitchFamily="18" charset="0"/>
              </a:rPr>
              <a:t>resultant</a:t>
            </a:r>
            <a:r>
              <a:rPr lang="en-US" altLang="en-US">
                <a:solidFill>
                  <a:schemeClr val="accent2"/>
                </a:solidFill>
                <a:latin typeface="Comic Sans MS" panose="030F0702030302020204" pitchFamily="66" charset="0"/>
                <a:cs typeface="Times New Roman" panose="02020603050405020304" pitchFamily="18" charset="0"/>
              </a:rPr>
              <a:t> of all the forces. In most of the cases the acceleration is equal to the component of weight down the slope less the friction which slows the object down.</a:t>
            </a:r>
            <a:endParaRPr lang="en-US" altLang="en-US">
              <a:solidFill>
                <a:schemeClr val="accent2"/>
              </a:solidFill>
              <a:latin typeface="Comic Sans MS" panose="030F0702030302020204" pitchFamily="66" charset="0"/>
            </a:endParaRPr>
          </a:p>
        </p:txBody>
      </p:sp>
      <p:grpSp>
        <p:nvGrpSpPr>
          <p:cNvPr id="31760" name="Group 16">
            <a:extLst>
              <a:ext uri="{FF2B5EF4-FFF2-40B4-BE49-F238E27FC236}">
                <a16:creationId xmlns:a16="http://schemas.microsoft.com/office/drawing/2014/main" id="{82D8DFCF-1090-4298-94E5-3DB938071BA9}"/>
              </a:ext>
            </a:extLst>
          </p:cNvPr>
          <p:cNvGrpSpPr>
            <a:grpSpLocks/>
          </p:cNvGrpSpPr>
          <p:nvPr/>
        </p:nvGrpSpPr>
        <p:grpSpPr bwMode="auto">
          <a:xfrm>
            <a:off x="2743200" y="4191000"/>
            <a:ext cx="4559300" cy="2027238"/>
            <a:chOff x="1728" y="2640"/>
            <a:chExt cx="2872" cy="1277"/>
          </a:xfrm>
        </p:grpSpPr>
        <p:sp>
          <p:nvSpPr>
            <p:cNvPr id="15366" name="Text Box 5">
              <a:extLst>
                <a:ext uri="{FF2B5EF4-FFF2-40B4-BE49-F238E27FC236}">
                  <a16:creationId xmlns:a16="http://schemas.microsoft.com/office/drawing/2014/main" id="{09156DD9-F12D-4121-B90B-C2C45BE41771}"/>
                </a:ext>
              </a:extLst>
            </p:cNvPr>
            <p:cNvSpPr txBox="1">
              <a:spLocks noChangeArrowheads="1"/>
            </p:cNvSpPr>
            <p:nvPr/>
          </p:nvSpPr>
          <p:spPr bwMode="auto">
            <a:xfrm>
              <a:off x="3893" y="2640"/>
              <a:ext cx="576" cy="2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t>121N</a:t>
              </a:r>
            </a:p>
          </p:txBody>
        </p:sp>
        <p:grpSp>
          <p:nvGrpSpPr>
            <p:cNvPr id="15367" name="Group 6">
              <a:extLst>
                <a:ext uri="{FF2B5EF4-FFF2-40B4-BE49-F238E27FC236}">
                  <a16:creationId xmlns:a16="http://schemas.microsoft.com/office/drawing/2014/main" id="{AB4057B0-9A10-4EA1-B91F-1A9285CE04B3}"/>
                </a:ext>
              </a:extLst>
            </p:cNvPr>
            <p:cNvGrpSpPr>
              <a:grpSpLocks/>
            </p:cNvGrpSpPr>
            <p:nvPr/>
          </p:nvGrpSpPr>
          <p:grpSpPr bwMode="auto">
            <a:xfrm>
              <a:off x="1728" y="2779"/>
              <a:ext cx="2872" cy="1138"/>
              <a:chOff x="1539" y="3255"/>
              <a:chExt cx="7182" cy="2844"/>
            </a:xfrm>
          </p:grpSpPr>
          <p:sp>
            <p:nvSpPr>
              <p:cNvPr id="15368" name="Text Box 7">
                <a:extLst>
                  <a:ext uri="{FF2B5EF4-FFF2-40B4-BE49-F238E27FC236}">
                    <a16:creationId xmlns:a16="http://schemas.microsoft.com/office/drawing/2014/main" id="{5C6F8B83-3AB1-45AC-ACB8-9339981D5B45}"/>
                  </a:ext>
                </a:extLst>
              </p:cNvPr>
              <p:cNvSpPr txBox="1">
                <a:spLocks noChangeArrowheads="1"/>
              </p:cNvSpPr>
              <p:nvPr/>
            </p:nvSpPr>
            <p:spPr bwMode="auto">
              <a:xfrm>
                <a:off x="5358" y="5364"/>
                <a:ext cx="1254" cy="73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t>200N</a:t>
                </a:r>
              </a:p>
            </p:txBody>
          </p:sp>
          <p:sp>
            <p:nvSpPr>
              <p:cNvPr id="15369" name="Text Box 8">
                <a:extLst>
                  <a:ext uri="{FF2B5EF4-FFF2-40B4-BE49-F238E27FC236}">
                    <a16:creationId xmlns:a16="http://schemas.microsoft.com/office/drawing/2014/main" id="{9C208C34-BCE7-489E-9075-427DC5D37AEE}"/>
                  </a:ext>
                </a:extLst>
              </p:cNvPr>
              <p:cNvSpPr txBox="1">
                <a:spLocks noChangeArrowheads="1"/>
              </p:cNvSpPr>
              <p:nvPr/>
            </p:nvSpPr>
            <p:spPr bwMode="auto">
              <a:xfrm>
                <a:off x="2277" y="5364"/>
                <a:ext cx="1371" cy="73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t>54</a:t>
                </a:r>
                <a:r>
                  <a:rPr lang="en-US" altLang="en-US" sz="1600" b="1" baseline="30000"/>
                  <a:t>o</a:t>
                </a:r>
                <a:endParaRPr lang="en-US" altLang="en-US" sz="1600" b="1"/>
              </a:p>
            </p:txBody>
          </p:sp>
          <p:sp>
            <p:nvSpPr>
              <p:cNvPr id="15370" name="Line 9">
                <a:extLst>
                  <a:ext uri="{FF2B5EF4-FFF2-40B4-BE49-F238E27FC236}">
                    <a16:creationId xmlns:a16="http://schemas.microsoft.com/office/drawing/2014/main" id="{B4DF40CF-73D9-4EB4-92A9-2BB75091512A}"/>
                  </a:ext>
                </a:extLst>
              </p:cNvPr>
              <p:cNvSpPr>
                <a:spLocks noChangeShapeType="1"/>
              </p:cNvSpPr>
              <p:nvPr/>
            </p:nvSpPr>
            <p:spPr bwMode="auto">
              <a:xfrm flipV="1">
                <a:off x="1539" y="3255"/>
                <a:ext cx="6954" cy="267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371" name="Line 10">
                <a:extLst>
                  <a:ext uri="{FF2B5EF4-FFF2-40B4-BE49-F238E27FC236}">
                    <a16:creationId xmlns:a16="http://schemas.microsoft.com/office/drawing/2014/main" id="{200D2B11-AA3C-4A3C-8D6B-C99EE9EF9186}"/>
                  </a:ext>
                </a:extLst>
              </p:cNvPr>
              <p:cNvSpPr>
                <a:spLocks noChangeShapeType="1"/>
              </p:cNvSpPr>
              <p:nvPr/>
            </p:nvSpPr>
            <p:spPr bwMode="auto">
              <a:xfrm>
                <a:off x="1539" y="5934"/>
                <a:ext cx="718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372" name="Arc 11">
                <a:extLst>
                  <a:ext uri="{FF2B5EF4-FFF2-40B4-BE49-F238E27FC236}">
                    <a16:creationId xmlns:a16="http://schemas.microsoft.com/office/drawing/2014/main" id="{D72CD525-49B0-4D79-8C30-C89875D63835}"/>
                  </a:ext>
                </a:extLst>
              </p:cNvPr>
              <p:cNvSpPr>
                <a:spLocks/>
              </p:cNvSpPr>
              <p:nvPr/>
            </p:nvSpPr>
            <p:spPr bwMode="auto">
              <a:xfrm>
                <a:off x="3420" y="5193"/>
                <a:ext cx="228" cy="741"/>
              </a:xfrm>
              <a:custGeom>
                <a:avLst/>
                <a:gdLst>
                  <a:gd name="T0" fmla="*/ 0 w 21600"/>
                  <a:gd name="T1" fmla="*/ 0 h 21600"/>
                  <a:gd name="T2" fmla="*/ 228 w 21600"/>
                  <a:gd name="T3" fmla="*/ 741 h 21600"/>
                  <a:gd name="T4" fmla="*/ 0 w 21600"/>
                  <a:gd name="T5" fmla="*/ 74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rgbClr val="000000"/>
                </a:solidFill>
                <a:round/>
                <a:headEnd/>
                <a:tailEnd/>
              </a:ln>
            </p:spPr>
            <p:txBody>
              <a:bodyPr/>
              <a:lstStyle/>
              <a:p>
                <a:endParaRPr lang="en-GB"/>
              </a:p>
            </p:txBody>
          </p:sp>
          <p:sp>
            <p:nvSpPr>
              <p:cNvPr id="15373" name="Rectangle 12">
                <a:extLst>
                  <a:ext uri="{FF2B5EF4-FFF2-40B4-BE49-F238E27FC236}">
                    <a16:creationId xmlns:a16="http://schemas.microsoft.com/office/drawing/2014/main" id="{0ABC26C4-4CD1-4FAD-9443-098983FAB9AE}"/>
                  </a:ext>
                </a:extLst>
              </p:cNvPr>
              <p:cNvSpPr>
                <a:spLocks noChangeArrowheads="1"/>
              </p:cNvSpPr>
              <p:nvPr/>
            </p:nvSpPr>
            <p:spPr bwMode="auto">
              <a:xfrm rot="-1098466">
                <a:off x="5358" y="3768"/>
                <a:ext cx="570" cy="570"/>
              </a:xfrm>
              <a:prstGeom prst="rect">
                <a:avLst/>
              </a:prstGeom>
              <a:solidFill>
                <a:schemeClr val="folHlink"/>
              </a:solidFill>
              <a:ln w="19050">
                <a:solidFill>
                  <a:srgbClr val="000000"/>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5374" name="Line 13">
                <a:extLst>
                  <a:ext uri="{FF2B5EF4-FFF2-40B4-BE49-F238E27FC236}">
                    <a16:creationId xmlns:a16="http://schemas.microsoft.com/office/drawing/2014/main" id="{E7088B23-51D5-4435-A524-1EDFFB822C40}"/>
                  </a:ext>
                </a:extLst>
              </p:cNvPr>
              <p:cNvSpPr>
                <a:spLocks noChangeShapeType="1"/>
              </p:cNvSpPr>
              <p:nvPr/>
            </p:nvSpPr>
            <p:spPr bwMode="auto">
              <a:xfrm>
                <a:off x="5700" y="4338"/>
                <a:ext cx="0" cy="114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5375" name="Line 14">
                <a:extLst>
                  <a:ext uri="{FF2B5EF4-FFF2-40B4-BE49-F238E27FC236}">
                    <a16:creationId xmlns:a16="http://schemas.microsoft.com/office/drawing/2014/main" id="{36B79128-219B-4200-A50B-DD5149D65A2D}"/>
                  </a:ext>
                </a:extLst>
              </p:cNvPr>
              <p:cNvSpPr>
                <a:spLocks noChangeShapeType="1"/>
              </p:cNvSpPr>
              <p:nvPr/>
            </p:nvSpPr>
            <p:spPr bwMode="auto">
              <a:xfrm flipV="1">
                <a:off x="5928" y="3420"/>
                <a:ext cx="1311" cy="51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grpSp>
      <p:sp>
        <p:nvSpPr>
          <p:cNvPr id="31759" name="Text Box 15">
            <a:extLst>
              <a:ext uri="{FF2B5EF4-FFF2-40B4-BE49-F238E27FC236}">
                <a16:creationId xmlns:a16="http://schemas.microsoft.com/office/drawing/2014/main" id="{1C6B14F6-091E-4EA5-B51D-65D422FAC33D}"/>
              </a:ext>
            </a:extLst>
          </p:cNvPr>
          <p:cNvSpPr txBox="1">
            <a:spLocks noChangeArrowheads="1"/>
          </p:cNvSpPr>
          <p:nvPr/>
        </p:nvSpPr>
        <p:spPr bwMode="auto">
          <a:xfrm>
            <a:off x="1371600" y="388620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b="1">
                <a:solidFill>
                  <a:schemeClr val="tx2"/>
                </a:solidFill>
                <a:latin typeface="Comic Sans MS" panose="030F0702030302020204" pitchFamily="66" charset="0"/>
              </a:rPr>
              <a:t>Try the example!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additive="base">
                                        <p:cTn id="7" dur="500" fill="hold"/>
                                        <p:tgtEl>
                                          <p:spTgt spid="31746"/>
                                        </p:tgtEl>
                                        <p:attrNameLst>
                                          <p:attrName>ppt_x</p:attrName>
                                        </p:attrNameLst>
                                      </p:cBhvr>
                                      <p:tavLst>
                                        <p:tav tm="0">
                                          <p:val>
                                            <p:strVal val="0-#ppt_w/2"/>
                                          </p:val>
                                        </p:tav>
                                        <p:tav tm="100000">
                                          <p:val>
                                            <p:strVal val="#ppt_x"/>
                                          </p:val>
                                        </p:tav>
                                      </p:tavLst>
                                    </p:anim>
                                    <p:anim calcmode="lin" valueType="num">
                                      <p:cBhvr additive="base">
                                        <p:cTn id="8" dur="500" fill="hold"/>
                                        <p:tgtEl>
                                          <p:spTgt spid="31746"/>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1746"/>
                                        </p:tgtEl>
                                        <p:attrNameLst>
                                          <p:attrName>ppt_c</p:attrName>
                                        </p:attrNameLst>
                                      </p:cBhvr>
                                      <p:to>
                                        <a:schemeClr val="hlink"/>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1747"/>
                                        </p:tgtEl>
                                        <p:attrNameLst>
                                          <p:attrName>style.visibility</p:attrName>
                                        </p:attrNameLst>
                                      </p:cBhvr>
                                      <p:to>
                                        <p:strVal val="visible"/>
                                      </p:to>
                                    </p:set>
                                    <p:animEffect transition="in" filter="dissolve">
                                      <p:cBhvr>
                                        <p:cTn id="13" dur="500"/>
                                        <p:tgtEl>
                                          <p:spTgt spid="3174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iterate type="wd">
                                    <p:tmPct val="100000"/>
                                  </p:iterate>
                                  <p:childTnLst>
                                    <p:set>
                                      <p:cBhvr>
                                        <p:cTn id="17" dur="1" fill="hold">
                                          <p:stCondLst>
                                            <p:cond delay="0"/>
                                          </p:stCondLst>
                                        </p:cTn>
                                        <p:tgtEl>
                                          <p:spTgt spid="31759"/>
                                        </p:tgtEl>
                                        <p:attrNameLst>
                                          <p:attrName>style.visibility</p:attrName>
                                        </p:attrNameLst>
                                      </p:cBhvr>
                                      <p:to>
                                        <p:strVal val="visible"/>
                                      </p:to>
                                    </p:set>
                                    <p:animEffect transition="in" filter="checkerboard(across)">
                                      <p:cBhvr>
                                        <p:cTn id="18" dur="300"/>
                                        <p:tgtEl>
                                          <p:spTgt spid="3175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31760"/>
                                        </p:tgtEl>
                                        <p:attrNameLst>
                                          <p:attrName>style.visibility</p:attrName>
                                        </p:attrNameLst>
                                      </p:cBhvr>
                                      <p:to>
                                        <p:strVal val="visible"/>
                                      </p:to>
                                    </p:set>
                                    <p:animEffect transition="in" filter="dissolve">
                                      <p:cBhvr>
                                        <p:cTn id="23" dur="500"/>
                                        <p:tgtEl>
                                          <p:spTgt spid="31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autoUpdateAnimBg="0"/>
      <p:bldP spid="3175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6DA96A2E-2B95-4548-B2D6-2D7FC1EE6C99}"/>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grpSp>
        <p:nvGrpSpPr>
          <p:cNvPr id="16387" name="Group 4">
            <a:extLst>
              <a:ext uri="{FF2B5EF4-FFF2-40B4-BE49-F238E27FC236}">
                <a16:creationId xmlns:a16="http://schemas.microsoft.com/office/drawing/2014/main" id="{60287388-85F8-4D2A-A1B6-D6978D55DEFB}"/>
              </a:ext>
            </a:extLst>
          </p:cNvPr>
          <p:cNvGrpSpPr>
            <a:grpSpLocks/>
          </p:cNvGrpSpPr>
          <p:nvPr/>
        </p:nvGrpSpPr>
        <p:grpSpPr bwMode="auto">
          <a:xfrm>
            <a:off x="2438400" y="1295400"/>
            <a:ext cx="4559300" cy="2027238"/>
            <a:chOff x="1539" y="2907"/>
            <a:chExt cx="7182" cy="3192"/>
          </a:xfrm>
        </p:grpSpPr>
        <p:sp>
          <p:nvSpPr>
            <p:cNvPr id="16391" name="Text Box 5">
              <a:extLst>
                <a:ext uri="{FF2B5EF4-FFF2-40B4-BE49-F238E27FC236}">
                  <a16:creationId xmlns:a16="http://schemas.microsoft.com/office/drawing/2014/main" id="{01BFE256-AD84-40E7-A764-FED9772618F0}"/>
                </a:ext>
              </a:extLst>
            </p:cNvPr>
            <p:cNvSpPr txBox="1">
              <a:spLocks noChangeArrowheads="1"/>
            </p:cNvSpPr>
            <p:nvPr/>
          </p:nvSpPr>
          <p:spPr bwMode="auto">
            <a:xfrm>
              <a:off x="6954" y="2907"/>
              <a:ext cx="1440" cy="51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t>121N</a:t>
              </a:r>
            </a:p>
          </p:txBody>
        </p:sp>
        <p:grpSp>
          <p:nvGrpSpPr>
            <p:cNvPr id="16392" name="Group 6">
              <a:extLst>
                <a:ext uri="{FF2B5EF4-FFF2-40B4-BE49-F238E27FC236}">
                  <a16:creationId xmlns:a16="http://schemas.microsoft.com/office/drawing/2014/main" id="{56CAAB76-5977-4FD8-9AE0-61C788253DC8}"/>
                </a:ext>
              </a:extLst>
            </p:cNvPr>
            <p:cNvGrpSpPr>
              <a:grpSpLocks/>
            </p:cNvGrpSpPr>
            <p:nvPr/>
          </p:nvGrpSpPr>
          <p:grpSpPr bwMode="auto">
            <a:xfrm>
              <a:off x="1539" y="3255"/>
              <a:ext cx="7182" cy="2844"/>
              <a:chOff x="1539" y="3255"/>
              <a:chExt cx="7182" cy="2844"/>
            </a:xfrm>
          </p:grpSpPr>
          <p:sp>
            <p:nvSpPr>
              <p:cNvPr id="16393" name="Text Box 7">
                <a:extLst>
                  <a:ext uri="{FF2B5EF4-FFF2-40B4-BE49-F238E27FC236}">
                    <a16:creationId xmlns:a16="http://schemas.microsoft.com/office/drawing/2014/main" id="{4F4AD368-896A-479E-9C2E-B9A45587B4EB}"/>
                  </a:ext>
                </a:extLst>
              </p:cNvPr>
              <p:cNvSpPr txBox="1">
                <a:spLocks noChangeArrowheads="1"/>
              </p:cNvSpPr>
              <p:nvPr/>
            </p:nvSpPr>
            <p:spPr bwMode="auto">
              <a:xfrm>
                <a:off x="5358" y="5364"/>
                <a:ext cx="1254" cy="73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t>200N</a:t>
                </a:r>
              </a:p>
            </p:txBody>
          </p:sp>
          <p:sp>
            <p:nvSpPr>
              <p:cNvPr id="16394" name="Text Box 8">
                <a:extLst>
                  <a:ext uri="{FF2B5EF4-FFF2-40B4-BE49-F238E27FC236}">
                    <a16:creationId xmlns:a16="http://schemas.microsoft.com/office/drawing/2014/main" id="{EDD945ED-DAC5-4CC7-92D7-9633E1C0BF74}"/>
                  </a:ext>
                </a:extLst>
              </p:cNvPr>
              <p:cNvSpPr txBox="1">
                <a:spLocks noChangeArrowheads="1"/>
              </p:cNvSpPr>
              <p:nvPr/>
            </p:nvSpPr>
            <p:spPr bwMode="auto">
              <a:xfrm>
                <a:off x="2277" y="5364"/>
                <a:ext cx="1371" cy="73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t>54</a:t>
                </a:r>
                <a:r>
                  <a:rPr lang="en-US" altLang="en-US" sz="1600" b="1" baseline="30000"/>
                  <a:t>o</a:t>
                </a:r>
                <a:endParaRPr lang="en-US" altLang="en-US" sz="1600" b="1"/>
              </a:p>
            </p:txBody>
          </p:sp>
          <p:sp>
            <p:nvSpPr>
              <p:cNvPr id="16395" name="Line 9">
                <a:extLst>
                  <a:ext uri="{FF2B5EF4-FFF2-40B4-BE49-F238E27FC236}">
                    <a16:creationId xmlns:a16="http://schemas.microsoft.com/office/drawing/2014/main" id="{7EBC47A9-1B76-461C-AA72-4E2222F29BE0}"/>
                  </a:ext>
                </a:extLst>
              </p:cNvPr>
              <p:cNvSpPr>
                <a:spLocks noChangeShapeType="1"/>
              </p:cNvSpPr>
              <p:nvPr/>
            </p:nvSpPr>
            <p:spPr bwMode="auto">
              <a:xfrm flipV="1">
                <a:off x="1539" y="3255"/>
                <a:ext cx="6954" cy="267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96" name="Line 10">
                <a:extLst>
                  <a:ext uri="{FF2B5EF4-FFF2-40B4-BE49-F238E27FC236}">
                    <a16:creationId xmlns:a16="http://schemas.microsoft.com/office/drawing/2014/main" id="{336A8AC9-455F-479E-9CF7-7C998638A94A}"/>
                  </a:ext>
                </a:extLst>
              </p:cNvPr>
              <p:cNvSpPr>
                <a:spLocks noChangeShapeType="1"/>
              </p:cNvSpPr>
              <p:nvPr/>
            </p:nvSpPr>
            <p:spPr bwMode="auto">
              <a:xfrm>
                <a:off x="1539" y="5934"/>
                <a:ext cx="718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97" name="Arc 11">
                <a:extLst>
                  <a:ext uri="{FF2B5EF4-FFF2-40B4-BE49-F238E27FC236}">
                    <a16:creationId xmlns:a16="http://schemas.microsoft.com/office/drawing/2014/main" id="{604E088D-A628-4C31-A92C-C64DBA10A3C3}"/>
                  </a:ext>
                </a:extLst>
              </p:cNvPr>
              <p:cNvSpPr>
                <a:spLocks/>
              </p:cNvSpPr>
              <p:nvPr/>
            </p:nvSpPr>
            <p:spPr bwMode="auto">
              <a:xfrm>
                <a:off x="3420" y="5193"/>
                <a:ext cx="228" cy="741"/>
              </a:xfrm>
              <a:custGeom>
                <a:avLst/>
                <a:gdLst>
                  <a:gd name="T0" fmla="*/ 0 w 21600"/>
                  <a:gd name="T1" fmla="*/ 0 h 21600"/>
                  <a:gd name="T2" fmla="*/ 228 w 21600"/>
                  <a:gd name="T3" fmla="*/ 741 h 21600"/>
                  <a:gd name="T4" fmla="*/ 0 w 21600"/>
                  <a:gd name="T5" fmla="*/ 74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rgbClr val="000000"/>
                </a:solidFill>
                <a:round/>
                <a:headEnd/>
                <a:tailEnd/>
              </a:ln>
            </p:spPr>
            <p:txBody>
              <a:bodyPr/>
              <a:lstStyle/>
              <a:p>
                <a:endParaRPr lang="en-GB"/>
              </a:p>
            </p:txBody>
          </p:sp>
          <p:sp>
            <p:nvSpPr>
              <p:cNvPr id="16398" name="Rectangle 12">
                <a:extLst>
                  <a:ext uri="{FF2B5EF4-FFF2-40B4-BE49-F238E27FC236}">
                    <a16:creationId xmlns:a16="http://schemas.microsoft.com/office/drawing/2014/main" id="{AC1C70D2-E76E-4D3B-B30E-275C516CE8B3}"/>
                  </a:ext>
                </a:extLst>
              </p:cNvPr>
              <p:cNvSpPr>
                <a:spLocks noChangeArrowheads="1"/>
              </p:cNvSpPr>
              <p:nvPr/>
            </p:nvSpPr>
            <p:spPr bwMode="auto">
              <a:xfrm rot="-1098466">
                <a:off x="5358" y="3768"/>
                <a:ext cx="570" cy="570"/>
              </a:xfrm>
              <a:prstGeom prst="rect">
                <a:avLst/>
              </a:prstGeom>
              <a:solidFill>
                <a:schemeClr val="folHlink"/>
              </a:solidFill>
              <a:ln w="19050">
                <a:solidFill>
                  <a:srgbClr val="000000"/>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6399" name="Line 13">
                <a:extLst>
                  <a:ext uri="{FF2B5EF4-FFF2-40B4-BE49-F238E27FC236}">
                    <a16:creationId xmlns:a16="http://schemas.microsoft.com/office/drawing/2014/main" id="{941E088C-6D91-4C11-BDB4-9DB433EA8056}"/>
                  </a:ext>
                </a:extLst>
              </p:cNvPr>
              <p:cNvSpPr>
                <a:spLocks noChangeShapeType="1"/>
              </p:cNvSpPr>
              <p:nvPr/>
            </p:nvSpPr>
            <p:spPr bwMode="auto">
              <a:xfrm>
                <a:off x="5700" y="4338"/>
                <a:ext cx="0" cy="114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6400" name="Line 14">
                <a:extLst>
                  <a:ext uri="{FF2B5EF4-FFF2-40B4-BE49-F238E27FC236}">
                    <a16:creationId xmlns:a16="http://schemas.microsoft.com/office/drawing/2014/main" id="{E6BED2F1-72A6-43C5-A883-E7E4534D6EE1}"/>
                  </a:ext>
                </a:extLst>
              </p:cNvPr>
              <p:cNvSpPr>
                <a:spLocks noChangeShapeType="1"/>
              </p:cNvSpPr>
              <p:nvPr/>
            </p:nvSpPr>
            <p:spPr bwMode="auto">
              <a:xfrm flipV="1">
                <a:off x="5928" y="3420"/>
                <a:ext cx="1311" cy="51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grpSp>
      <p:sp>
        <p:nvSpPr>
          <p:cNvPr id="39962" name="Rectangle 26">
            <a:extLst>
              <a:ext uri="{FF2B5EF4-FFF2-40B4-BE49-F238E27FC236}">
                <a16:creationId xmlns:a16="http://schemas.microsoft.com/office/drawing/2014/main" id="{F6BC195C-3E35-48B1-973D-73055E283090}"/>
              </a:ext>
            </a:extLst>
          </p:cNvPr>
          <p:cNvSpPr>
            <a:spLocks noChangeArrowheads="1"/>
          </p:cNvSpPr>
          <p:nvPr/>
        </p:nvSpPr>
        <p:spPr bwMode="auto">
          <a:xfrm>
            <a:off x="1143000" y="4191000"/>
            <a:ext cx="7491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b="1">
                <a:solidFill>
                  <a:srgbClr val="00CC66"/>
                </a:solidFill>
                <a:latin typeface="Comic Sans MS" panose="030F0702030302020204" pitchFamily="66" charset="0"/>
                <a:cs typeface="Times New Roman" panose="02020603050405020304" pitchFamily="18" charset="0"/>
              </a:rPr>
              <a:t>b)  What is the resultant force on the block?</a:t>
            </a:r>
            <a:endParaRPr lang="en-GB" altLang="en-US" b="1">
              <a:solidFill>
                <a:srgbClr val="00CC66"/>
              </a:solidFill>
              <a:latin typeface="Comic Sans MS" panose="030F0702030302020204" pitchFamily="66" charset="0"/>
            </a:endParaRPr>
          </a:p>
        </p:txBody>
      </p:sp>
      <p:sp>
        <p:nvSpPr>
          <p:cNvPr id="39966" name="Rectangle 30">
            <a:extLst>
              <a:ext uri="{FF2B5EF4-FFF2-40B4-BE49-F238E27FC236}">
                <a16:creationId xmlns:a16="http://schemas.microsoft.com/office/drawing/2014/main" id="{4896E18C-871D-40B6-90BA-2F4DF5EDC2EA}"/>
              </a:ext>
            </a:extLst>
          </p:cNvPr>
          <p:cNvSpPr>
            <a:spLocks noChangeArrowheads="1"/>
          </p:cNvSpPr>
          <p:nvPr/>
        </p:nvSpPr>
        <p:spPr bwMode="auto">
          <a:xfrm>
            <a:off x="1143000" y="3352800"/>
            <a:ext cx="7262813"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br>
              <a:rPr lang="en-GB" altLang="en-US" sz="1000">
                <a:cs typeface="Times New Roman" panose="02020603050405020304" pitchFamily="18" charset="0"/>
              </a:rPr>
            </a:br>
            <a:r>
              <a:rPr lang="en-GB" altLang="en-US" b="1">
                <a:solidFill>
                  <a:srgbClr val="FF0000"/>
                </a:solidFill>
                <a:latin typeface="Comic Sans MS" panose="030F0702030302020204" pitchFamily="66" charset="0"/>
                <a:cs typeface="Times New Roman" panose="02020603050405020304" pitchFamily="18" charset="0"/>
              </a:rPr>
              <a:t>a)  What is the mass of the block shown?</a:t>
            </a:r>
            <a:endParaRPr lang="en-GB" altLang="en-US" b="1">
              <a:solidFill>
                <a:srgbClr val="FF0000"/>
              </a:solidFill>
              <a:latin typeface="Comic Sans MS" panose="030F0702030302020204" pitchFamily="66" charset="0"/>
            </a:endParaRPr>
          </a:p>
        </p:txBody>
      </p:sp>
      <p:sp>
        <p:nvSpPr>
          <p:cNvPr id="39967" name="Rectangle 31">
            <a:extLst>
              <a:ext uri="{FF2B5EF4-FFF2-40B4-BE49-F238E27FC236}">
                <a16:creationId xmlns:a16="http://schemas.microsoft.com/office/drawing/2014/main" id="{0A9C3253-338F-4615-AC4E-250A3C232A7B}"/>
              </a:ext>
            </a:extLst>
          </p:cNvPr>
          <p:cNvSpPr>
            <a:spLocks noChangeArrowheads="1"/>
          </p:cNvSpPr>
          <p:nvPr/>
        </p:nvSpPr>
        <p:spPr bwMode="auto">
          <a:xfrm>
            <a:off x="1066800" y="4876800"/>
            <a:ext cx="762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GB" altLang="en-US" b="1">
                <a:solidFill>
                  <a:schemeClr val="accent2"/>
                </a:solidFill>
                <a:latin typeface="Comic Sans MS" panose="030F0702030302020204" pitchFamily="66" charset="0"/>
                <a:cs typeface="Times New Roman" panose="02020603050405020304" pitchFamily="18" charset="0"/>
              </a:rPr>
              <a:t>c) What is the acceleration of the block shown?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39966"/>
                                        </p:tgtEl>
                                        <p:attrNameLst>
                                          <p:attrName>style.visibility</p:attrName>
                                        </p:attrNameLst>
                                      </p:cBhvr>
                                      <p:to>
                                        <p:strVal val="visible"/>
                                      </p:to>
                                    </p:set>
                                  </p:childTnLst>
                                  <p:subTnLst>
                                    <p:animClr clrSpc="rgb" dir="cw">
                                      <p:cBhvr override="childStyle">
                                        <p:cTn dur="1" fill="hold" display="0" masterRel="nextClick" afterEffect="1"/>
                                        <p:tgtEl>
                                          <p:spTgt spid="39966"/>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type="wd">
                                    <p:tmAbs val="300"/>
                                  </p:iterate>
                                  <p:childTnLst>
                                    <p:set>
                                      <p:cBhvr>
                                        <p:cTn id="10" dur="1" fill="hold">
                                          <p:stCondLst>
                                            <p:cond delay="299"/>
                                          </p:stCondLst>
                                        </p:cTn>
                                        <p:tgtEl>
                                          <p:spTgt spid="39962"/>
                                        </p:tgtEl>
                                        <p:attrNameLst>
                                          <p:attrName>style.visibility</p:attrName>
                                        </p:attrNameLst>
                                      </p:cBhvr>
                                      <p:to>
                                        <p:strVal val="visible"/>
                                      </p:to>
                                    </p:set>
                                  </p:childTnLst>
                                  <p:subTnLst>
                                    <p:animClr clrSpc="rgb" dir="cw">
                                      <p:cBhvr override="childStyle">
                                        <p:cTn dur="1" fill="hold" display="0" masterRel="nextClick" afterEffect="1"/>
                                        <p:tgtEl>
                                          <p:spTgt spid="39962"/>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iterate type="wd">
                                    <p:tmAbs val="300"/>
                                  </p:iterate>
                                  <p:childTnLst>
                                    <p:set>
                                      <p:cBhvr>
                                        <p:cTn id="14" dur="1" fill="hold">
                                          <p:stCondLst>
                                            <p:cond delay="299"/>
                                          </p:stCondLst>
                                        </p:cTn>
                                        <p:tgtEl>
                                          <p:spTgt spid="39967"/>
                                        </p:tgtEl>
                                        <p:attrNameLst>
                                          <p:attrName>style.visibility</p:attrName>
                                        </p:attrNameLst>
                                      </p:cBhvr>
                                      <p:to>
                                        <p:strVal val="visible"/>
                                      </p:to>
                                    </p:set>
                                  </p:childTnLst>
                                  <p:subTnLst>
                                    <p:animClr clrSpc="rgb" dir="cw">
                                      <p:cBhvr override="childStyle">
                                        <p:cTn dur="1" fill="hold" display="0" masterRel="nextClick" afterEffect="1"/>
                                        <p:tgtEl>
                                          <p:spTgt spid="39967"/>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62" grpId="0" autoUpdateAnimBg="0"/>
      <p:bldP spid="39966" grpId="0" autoUpdateAnimBg="0"/>
      <p:bldP spid="3996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4CFDC21A-A4C5-4DF4-89E7-96F38662B415}"/>
              </a:ext>
            </a:extLst>
          </p:cNvPr>
          <p:cNvSpPr>
            <a:spLocks noGrp="1" noChangeArrowheads="1"/>
          </p:cNvSpPr>
          <p:nvPr>
            <p:ph type="title"/>
          </p:nvPr>
        </p:nvSpPr>
        <p:spPr>
          <a:xfrm>
            <a:off x="1173163" y="457200"/>
            <a:ext cx="7772400" cy="685800"/>
          </a:xfrm>
        </p:spPr>
        <p:txBody>
          <a:bodyPr/>
          <a:lstStyle/>
          <a:p>
            <a:pPr algn="ctr" eaLnBrk="1" hangingPunct="1"/>
            <a:r>
              <a:rPr lang="en-GB" altLang="en-US" sz="1600" b="1">
                <a:latin typeface="Comic Sans MS" panose="030F0702030302020204" pitchFamily="66" charset="0"/>
              </a:rPr>
              <a:t>LOCKERBIE ACADEMY PHYSICS DEPT. </a:t>
            </a:r>
            <a:br>
              <a:rPr lang="en-GB" altLang="en-US" sz="1600" b="1">
                <a:latin typeface="Comic Sans MS" panose="030F0702030302020204" pitchFamily="66" charset="0"/>
              </a:rPr>
            </a:br>
            <a:r>
              <a:rPr lang="en-GB" altLang="en-US" sz="1600" b="1">
                <a:latin typeface="Comic Sans MS" panose="030F0702030302020204" pitchFamily="66" charset="0"/>
              </a:rPr>
              <a:t>HIGHER PHYSICS MECHANICS UNIT D383</a:t>
            </a:r>
          </a:p>
        </p:txBody>
      </p:sp>
      <p:grpSp>
        <p:nvGrpSpPr>
          <p:cNvPr id="17411" name="Group 3">
            <a:extLst>
              <a:ext uri="{FF2B5EF4-FFF2-40B4-BE49-F238E27FC236}">
                <a16:creationId xmlns:a16="http://schemas.microsoft.com/office/drawing/2014/main" id="{36D90353-BDA8-4558-9BF3-434FB2C9C846}"/>
              </a:ext>
            </a:extLst>
          </p:cNvPr>
          <p:cNvGrpSpPr>
            <a:grpSpLocks/>
          </p:cNvGrpSpPr>
          <p:nvPr/>
        </p:nvGrpSpPr>
        <p:grpSpPr bwMode="auto">
          <a:xfrm>
            <a:off x="2362200" y="1219200"/>
            <a:ext cx="4559300" cy="2027238"/>
            <a:chOff x="1539" y="2907"/>
            <a:chExt cx="7182" cy="3192"/>
          </a:xfrm>
        </p:grpSpPr>
        <p:sp>
          <p:nvSpPr>
            <p:cNvPr id="17419" name="Text Box 4">
              <a:extLst>
                <a:ext uri="{FF2B5EF4-FFF2-40B4-BE49-F238E27FC236}">
                  <a16:creationId xmlns:a16="http://schemas.microsoft.com/office/drawing/2014/main" id="{4CFE4C09-21F8-42D6-BCB7-25694918EFFC}"/>
                </a:ext>
              </a:extLst>
            </p:cNvPr>
            <p:cNvSpPr txBox="1">
              <a:spLocks noChangeArrowheads="1"/>
            </p:cNvSpPr>
            <p:nvPr/>
          </p:nvSpPr>
          <p:spPr bwMode="auto">
            <a:xfrm>
              <a:off x="6954" y="2907"/>
              <a:ext cx="1440" cy="51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t>121N</a:t>
              </a:r>
            </a:p>
          </p:txBody>
        </p:sp>
        <p:grpSp>
          <p:nvGrpSpPr>
            <p:cNvPr id="17420" name="Group 5">
              <a:extLst>
                <a:ext uri="{FF2B5EF4-FFF2-40B4-BE49-F238E27FC236}">
                  <a16:creationId xmlns:a16="http://schemas.microsoft.com/office/drawing/2014/main" id="{91FE073A-C5FB-4357-99A4-E457B9C8D6E4}"/>
                </a:ext>
              </a:extLst>
            </p:cNvPr>
            <p:cNvGrpSpPr>
              <a:grpSpLocks/>
            </p:cNvGrpSpPr>
            <p:nvPr/>
          </p:nvGrpSpPr>
          <p:grpSpPr bwMode="auto">
            <a:xfrm>
              <a:off x="1539" y="3255"/>
              <a:ext cx="7182" cy="2844"/>
              <a:chOff x="1539" y="3255"/>
              <a:chExt cx="7182" cy="2844"/>
            </a:xfrm>
          </p:grpSpPr>
          <p:sp>
            <p:nvSpPr>
              <p:cNvPr id="17421" name="Text Box 6">
                <a:extLst>
                  <a:ext uri="{FF2B5EF4-FFF2-40B4-BE49-F238E27FC236}">
                    <a16:creationId xmlns:a16="http://schemas.microsoft.com/office/drawing/2014/main" id="{F032997D-CB31-46E1-8465-C84AA5D6958A}"/>
                  </a:ext>
                </a:extLst>
              </p:cNvPr>
              <p:cNvSpPr txBox="1">
                <a:spLocks noChangeArrowheads="1"/>
              </p:cNvSpPr>
              <p:nvPr/>
            </p:nvSpPr>
            <p:spPr bwMode="auto">
              <a:xfrm>
                <a:off x="5358" y="5364"/>
                <a:ext cx="1254" cy="73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t>200N</a:t>
                </a:r>
              </a:p>
            </p:txBody>
          </p:sp>
          <p:sp>
            <p:nvSpPr>
              <p:cNvPr id="17422" name="Text Box 7">
                <a:extLst>
                  <a:ext uri="{FF2B5EF4-FFF2-40B4-BE49-F238E27FC236}">
                    <a16:creationId xmlns:a16="http://schemas.microsoft.com/office/drawing/2014/main" id="{33CE71D2-6623-4099-AD93-C6BB5F90328B}"/>
                  </a:ext>
                </a:extLst>
              </p:cNvPr>
              <p:cNvSpPr txBox="1">
                <a:spLocks noChangeArrowheads="1"/>
              </p:cNvSpPr>
              <p:nvPr/>
            </p:nvSpPr>
            <p:spPr bwMode="auto">
              <a:xfrm>
                <a:off x="2277" y="5364"/>
                <a:ext cx="1371" cy="73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t>54</a:t>
                </a:r>
                <a:r>
                  <a:rPr lang="en-US" altLang="en-US" sz="1600" b="1" baseline="30000"/>
                  <a:t>o</a:t>
                </a:r>
                <a:endParaRPr lang="en-US" altLang="en-US" sz="1600" b="1"/>
              </a:p>
            </p:txBody>
          </p:sp>
          <p:sp>
            <p:nvSpPr>
              <p:cNvPr id="17423" name="Line 8">
                <a:extLst>
                  <a:ext uri="{FF2B5EF4-FFF2-40B4-BE49-F238E27FC236}">
                    <a16:creationId xmlns:a16="http://schemas.microsoft.com/office/drawing/2014/main" id="{ECF45AF7-E280-487A-A12F-61550AE37D0E}"/>
                  </a:ext>
                </a:extLst>
              </p:cNvPr>
              <p:cNvSpPr>
                <a:spLocks noChangeShapeType="1"/>
              </p:cNvSpPr>
              <p:nvPr/>
            </p:nvSpPr>
            <p:spPr bwMode="auto">
              <a:xfrm flipV="1">
                <a:off x="1539" y="3255"/>
                <a:ext cx="6954" cy="267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7424" name="Line 9">
                <a:extLst>
                  <a:ext uri="{FF2B5EF4-FFF2-40B4-BE49-F238E27FC236}">
                    <a16:creationId xmlns:a16="http://schemas.microsoft.com/office/drawing/2014/main" id="{1A227E67-1CB7-4622-A345-3F28D034F055}"/>
                  </a:ext>
                </a:extLst>
              </p:cNvPr>
              <p:cNvSpPr>
                <a:spLocks noChangeShapeType="1"/>
              </p:cNvSpPr>
              <p:nvPr/>
            </p:nvSpPr>
            <p:spPr bwMode="auto">
              <a:xfrm>
                <a:off x="1539" y="5934"/>
                <a:ext cx="718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7425" name="Arc 10">
                <a:extLst>
                  <a:ext uri="{FF2B5EF4-FFF2-40B4-BE49-F238E27FC236}">
                    <a16:creationId xmlns:a16="http://schemas.microsoft.com/office/drawing/2014/main" id="{578F3D0B-E6A6-4618-AFA7-85C4AE4FC31F}"/>
                  </a:ext>
                </a:extLst>
              </p:cNvPr>
              <p:cNvSpPr>
                <a:spLocks/>
              </p:cNvSpPr>
              <p:nvPr/>
            </p:nvSpPr>
            <p:spPr bwMode="auto">
              <a:xfrm>
                <a:off x="3420" y="5193"/>
                <a:ext cx="228" cy="741"/>
              </a:xfrm>
              <a:custGeom>
                <a:avLst/>
                <a:gdLst>
                  <a:gd name="T0" fmla="*/ 0 w 21600"/>
                  <a:gd name="T1" fmla="*/ 0 h 21600"/>
                  <a:gd name="T2" fmla="*/ 228 w 21600"/>
                  <a:gd name="T3" fmla="*/ 741 h 21600"/>
                  <a:gd name="T4" fmla="*/ 0 w 21600"/>
                  <a:gd name="T5" fmla="*/ 741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rgbClr val="000000"/>
                </a:solidFill>
                <a:round/>
                <a:headEnd/>
                <a:tailEnd/>
              </a:ln>
            </p:spPr>
            <p:txBody>
              <a:bodyPr/>
              <a:lstStyle/>
              <a:p>
                <a:endParaRPr lang="en-GB"/>
              </a:p>
            </p:txBody>
          </p:sp>
          <p:sp>
            <p:nvSpPr>
              <p:cNvPr id="17426" name="Rectangle 11">
                <a:extLst>
                  <a:ext uri="{FF2B5EF4-FFF2-40B4-BE49-F238E27FC236}">
                    <a16:creationId xmlns:a16="http://schemas.microsoft.com/office/drawing/2014/main" id="{84E4C833-2DBA-4110-A934-3F3588F42AE0}"/>
                  </a:ext>
                </a:extLst>
              </p:cNvPr>
              <p:cNvSpPr>
                <a:spLocks noChangeArrowheads="1"/>
              </p:cNvSpPr>
              <p:nvPr/>
            </p:nvSpPr>
            <p:spPr bwMode="auto">
              <a:xfrm rot="-1098466">
                <a:off x="5358" y="3768"/>
                <a:ext cx="570" cy="570"/>
              </a:xfrm>
              <a:prstGeom prst="rect">
                <a:avLst/>
              </a:prstGeom>
              <a:solidFill>
                <a:schemeClr val="folHlink"/>
              </a:solidFill>
              <a:ln w="19050">
                <a:solidFill>
                  <a:srgbClr val="000000"/>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7427" name="Line 12">
                <a:extLst>
                  <a:ext uri="{FF2B5EF4-FFF2-40B4-BE49-F238E27FC236}">
                    <a16:creationId xmlns:a16="http://schemas.microsoft.com/office/drawing/2014/main" id="{4B8DF119-66B9-4569-8209-E8E8D085681F}"/>
                  </a:ext>
                </a:extLst>
              </p:cNvPr>
              <p:cNvSpPr>
                <a:spLocks noChangeShapeType="1"/>
              </p:cNvSpPr>
              <p:nvPr/>
            </p:nvSpPr>
            <p:spPr bwMode="auto">
              <a:xfrm>
                <a:off x="5700" y="4338"/>
                <a:ext cx="0" cy="114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28" name="Line 13">
                <a:extLst>
                  <a:ext uri="{FF2B5EF4-FFF2-40B4-BE49-F238E27FC236}">
                    <a16:creationId xmlns:a16="http://schemas.microsoft.com/office/drawing/2014/main" id="{14C679AD-8FFE-4DFE-B80B-91DA6B966F10}"/>
                  </a:ext>
                </a:extLst>
              </p:cNvPr>
              <p:cNvSpPr>
                <a:spLocks noChangeShapeType="1"/>
              </p:cNvSpPr>
              <p:nvPr/>
            </p:nvSpPr>
            <p:spPr bwMode="auto">
              <a:xfrm flipV="1">
                <a:off x="5928" y="3420"/>
                <a:ext cx="1311" cy="51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grpSp>
      <p:sp>
        <p:nvSpPr>
          <p:cNvPr id="40974" name="Rectangle 14">
            <a:extLst>
              <a:ext uri="{FF2B5EF4-FFF2-40B4-BE49-F238E27FC236}">
                <a16:creationId xmlns:a16="http://schemas.microsoft.com/office/drawing/2014/main" id="{CEFC5D83-C970-4427-B654-1BFB5A13058F}"/>
              </a:ext>
            </a:extLst>
          </p:cNvPr>
          <p:cNvSpPr>
            <a:spLocks noChangeArrowheads="1"/>
          </p:cNvSpPr>
          <p:nvPr/>
        </p:nvSpPr>
        <p:spPr bwMode="auto">
          <a:xfrm>
            <a:off x="1066800" y="4114800"/>
            <a:ext cx="7491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b="1">
                <a:solidFill>
                  <a:srgbClr val="00CC66"/>
                </a:solidFill>
                <a:latin typeface="Comic Sans MS" panose="030F0702030302020204" pitchFamily="66" charset="0"/>
                <a:cs typeface="Times New Roman" panose="02020603050405020304" pitchFamily="18" charset="0"/>
              </a:rPr>
              <a:t>b)  What is the resultant force on the block?</a:t>
            </a:r>
            <a:endParaRPr lang="en-GB" altLang="en-US" b="1">
              <a:solidFill>
                <a:srgbClr val="00CC66"/>
              </a:solidFill>
              <a:latin typeface="Comic Sans MS" panose="030F0702030302020204" pitchFamily="66" charset="0"/>
            </a:endParaRPr>
          </a:p>
        </p:txBody>
      </p:sp>
      <p:sp>
        <p:nvSpPr>
          <p:cNvPr id="40975" name="Rectangle 15">
            <a:extLst>
              <a:ext uri="{FF2B5EF4-FFF2-40B4-BE49-F238E27FC236}">
                <a16:creationId xmlns:a16="http://schemas.microsoft.com/office/drawing/2014/main" id="{25020D57-2C95-4443-8B87-3AEA87C08B31}"/>
              </a:ext>
            </a:extLst>
          </p:cNvPr>
          <p:cNvSpPr>
            <a:spLocks noChangeArrowheads="1"/>
          </p:cNvSpPr>
          <p:nvPr/>
        </p:nvSpPr>
        <p:spPr bwMode="auto">
          <a:xfrm>
            <a:off x="1219200" y="3048000"/>
            <a:ext cx="7262813"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br>
              <a:rPr lang="en-GB" altLang="en-US" sz="1000">
                <a:cs typeface="Times New Roman" panose="02020603050405020304" pitchFamily="18" charset="0"/>
              </a:rPr>
            </a:br>
            <a:r>
              <a:rPr lang="en-GB" altLang="en-US" b="1">
                <a:solidFill>
                  <a:srgbClr val="FF0000"/>
                </a:solidFill>
                <a:latin typeface="Comic Sans MS" panose="030F0702030302020204" pitchFamily="66" charset="0"/>
                <a:cs typeface="Times New Roman" panose="02020603050405020304" pitchFamily="18" charset="0"/>
              </a:rPr>
              <a:t>a)  What is the mass of the block shown?</a:t>
            </a:r>
            <a:endParaRPr lang="en-GB" altLang="en-US" b="1">
              <a:solidFill>
                <a:srgbClr val="FF0000"/>
              </a:solidFill>
              <a:latin typeface="Comic Sans MS" panose="030F0702030302020204" pitchFamily="66" charset="0"/>
            </a:endParaRPr>
          </a:p>
        </p:txBody>
      </p:sp>
      <p:sp>
        <p:nvSpPr>
          <p:cNvPr id="40976" name="Rectangle 16">
            <a:extLst>
              <a:ext uri="{FF2B5EF4-FFF2-40B4-BE49-F238E27FC236}">
                <a16:creationId xmlns:a16="http://schemas.microsoft.com/office/drawing/2014/main" id="{817AAFDD-98E4-466F-9AA3-3E20E12856C2}"/>
              </a:ext>
            </a:extLst>
          </p:cNvPr>
          <p:cNvSpPr>
            <a:spLocks noChangeArrowheads="1"/>
          </p:cNvSpPr>
          <p:nvPr/>
        </p:nvSpPr>
        <p:spPr bwMode="auto">
          <a:xfrm>
            <a:off x="990600" y="5410200"/>
            <a:ext cx="762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GB" altLang="en-US" b="1">
                <a:solidFill>
                  <a:schemeClr val="accent2"/>
                </a:solidFill>
                <a:latin typeface="Comic Sans MS" panose="030F0702030302020204" pitchFamily="66" charset="0"/>
                <a:cs typeface="Times New Roman" panose="02020603050405020304" pitchFamily="18" charset="0"/>
              </a:rPr>
              <a:t>c) What is the acceleration of the block shown?</a:t>
            </a:r>
          </a:p>
        </p:txBody>
      </p:sp>
      <p:graphicFrame>
        <p:nvGraphicFramePr>
          <p:cNvPr id="40977" name="Object 17">
            <a:extLst>
              <a:ext uri="{FF2B5EF4-FFF2-40B4-BE49-F238E27FC236}">
                <a16:creationId xmlns:a16="http://schemas.microsoft.com/office/drawing/2014/main" id="{9FCC526E-A933-40F4-81DD-50E386E28AC5}"/>
              </a:ext>
            </a:extLst>
          </p:cNvPr>
          <p:cNvGraphicFramePr>
            <a:graphicFrameLocks noChangeAspect="1"/>
          </p:cNvGraphicFramePr>
          <p:nvPr/>
        </p:nvGraphicFramePr>
        <p:xfrm>
          <a:off x="2438400" y="3657600"/>
          <a:ext cx="3625850" cy="450850"/>
        </p:xfrm>
        <a:graphic>
          <a:graphicData uri="http://schemas.openxmlformats.org/presentationml/2006/ole">
            <mc:AlternateContent xmlns:mc="http://schemas.openxmlformats.org/markup-compatibility/2006">
              <mc:Choice xmlns:v="urn:schemas-microsoft-com:vml" Requires="v">
                <p:oleObj name="Equation" r:id="rId2" imgW="1841500" imgH="228600" progId="Equation.3">
                  <p:embed/>
                </p:oleObj>
              </mc:Choice>
              <mc:Fallback>
                <p:oleObj name="Equation" r:id="rId2" imgW="1841500" imgH="228600" progId="Equation.3">
                  <p:embed/>
                  <p:pic>
                    <p:nvPicPr>
                      <p:cNvPr id="0" name="Object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657600"/>
                        <a:ext cx="3625850"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78" name="Object 18">
            <a:extLst>
              <a:ext uri="{FF2B5EF4-FFF2-40B4-BE49-F238E27FC236}">
                <a16:creationId xmlns:a16="http://schemas.microsoft.com/office/drawing/2014/main" id="{8E5581A6-852F-4529-A5AA-C213EC686183}"/>
              </a:ext>
            </a:extLst>
          </p:cNvPr>
          <p:cNvGraphicFramePr>
            <a:graphicFrameLocks noChangeAspect="1"/>
          </p:cNvGraphicFramePr>
          <p:nvPr/>
        </p:nvGraphicFramePr>
        <p:xfrm>
          <a:off x="2133600" y="4572000"/>
          <a:ext cx="5270500" cy="341313"/>
        </p:xfrm>
        <a:graphic>
          <a:graphicData uri="http://schemas.openxmlformats.org/presentationml/2006/ole">
            <mc:AlternateContent xmlns:mc="http://schemas.openxmlformats.org/markup-compatibility/2006">
              <mc:Choice xmlns:v="urn:schemas-microsoft-com:vml" Requires="v">
                <p:oleObj name="Equation" r:id="rId4" imgW="3530600" imgH="228600" progId="Equation.3">
                  <p:embed/>
                </p:oleObj>
              </mc:Choice>
              <mc:Fallback>
                <p:oleObj name="Equation" r:id="rId4" imgW="3530600" imgH="228600" progId="Equation.3">
                  <p:embed/>
                  <p:pic>
                    <p:nvPicPr>
                      <p:cNvPr id="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4572000"/>
                        <a:ext cx="5270500"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79" name="Object 19">
            <a:extLst>
              <a:ext uri="{FF2B5EF4-FFF2-40B4-BE49-F238E27FC236}">
                <a16:creationId xmlns:a16="http://schemas.microsoft.com/office/drawing/2014/main" id="{C84E37B4-2167-41D6-9F99-BCBE13FB0F09}"/>
              </a:ext>
            </a:extLst>
          </p:cNvPr>
          <p:cNvGraphicFramePr>
            <a:graphicFrameLocks noChangeAspect="1"/>
          </p:cNvGraphicFramePr>
          <p:nvPr/>
        </p:nvGraphicFramePr>
        <p:xfrm>
          <a:off x="2239963" y="5930900"/>
          <a:ext cx="2651125" cy="476250"/>
        </p:xfrm>
        <a:graphic>
          <a:graphicData uri="http://schemas.openxmlformats.org/presentationml/2006/ole">
            <mc:AlternateContent xmlns:mc="http://schemas.openxmlformats.org/markup-compatibility/2006">
              <mc:Choice xmlns:v="urn:schemas-microsoft-com:vml" Requires="v">
                <p:oleObj name="Equation" r:id="rId6" imgW="1346200" imgH="241300" progId="Equation.3">
                  <p:embed/>
                </p:oleObj>
              </mc:Choice>
              <mc:Fallback>
                <p:oleObj name="Equation" r:id="rId6" imgW="1346200" imgH="241300" progId="Equation.3">
                  <p:embed/>
                  <p:pic>
                    <p:nvPicPr>
                      <p:cNvPr id="0" name="Object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39963" y="5930900"/>
                        <a:ext cx="2651125"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80" name="Text Box 20">
            <a:extLst>
              <a:ext uri="{FF2B5EF4-FFF2-40B4-BE49-F238E27FC236}">
                <a16:creationId xmlns:a16="http://schemas.microsoft.com/office/drawing/2014/main" id="{702915DD-7E17-4745-949B-0ADFADA73F3D}"/>
              </a:ext>
            </a:extLst>
          </p:cNvPr>
          <p:cNvSpPr txBox="1">
            <a:spLocks noChangeArrowheads="1"/>
          </p:cNvSpPr>
          <p:nvPr/>
        </p:nvSpPr>
        <p:spPr bwMode="auto">
          <a:xfrm>
            <a:off x="2057400" y="4953000"/>
            <a:ext cx="53784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sz="1600"/>
              <a:t>Notice F</a:t>
            </a:r>
            <a:r>
              <a:rPr lang="en-GB" altLang="en-US" sz="1600" baseline="-25000"/>
              <a:t>w</a:t>
            </a:r>
            <a:r>
              <a:rPr lang="en-GB" altLang="en-US" sz="1600"/>
              <a:t>cos </a:t>
            </a:r>
            <a:r>
              <a:rPr lang="en-GB" altLang="en-US" sz="1600">
                <a:sym typeface="Symbol" panose="05050102010706020507" pitchFamily="18" charset="2"/>
              </a:rPr>
              <a:t> is balanced from a reaction force from the slope</a:t>
            </a:r>
            <a:endParaRPr lang="en-GB" altLang="en-US" sz="1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checkerboard(across)">
                                      <p:cBhvr>
                                        <p:cTn id="7" dur="500"/>
                                        <p:tgtEl>
                                          <p:spTgt spid="40962"/>
                                        </p:tgtEl>
                                      </p:cBhvr>
                                    </p:animEffect>
                                  </p:childTnLst>
                                  <p:subTnLst>
                                    <p:animClr clrSpc="rgb" dir="cw">
                                      <p:cBhvr override="childStyle">
                                        <p:cTn dur="1" fill="hold" display="0" masterRel="nextClick" afterEffect="1"/>
                                        <p:tgtEl>
                                          <p:spTgt spid="40962"/>
                                        </p:tgtEl>
                                        <p:attrNameLst>
                                          <p:attrName>ppt_c</p:attrName>
                                        </p:attrNameLst>
                                      </p:cBhvr>
                                      <p:to>
                                        <a:schemeClr val="hlink"/>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iterate type="wd">
                                    <p:tmAbs val="300"/>
                                  </p:iterate>
                                  <p:childTnLst>
                                    <p:set>
                                      <p:cBhvr>
                                        <p:cTn id="11" dur="1" fill="hold">
                                          <p:stCondLst>
                                            <p:cond delay="299"/>
                                          </p:stCondLst>
                                        </p:cTn>
                                        <p:tgtEl>
                                          <p:spTgt spid="4097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8" fill="hold" nodeType="clickEffect">
                                  <p:stCondLst>
                                    <p:cond delay="0"/>
                                  </p:stCondLst>
                                  <p:childTnLst>
                                    <p:set>
                                      <p:cBhvr>
                                        <p:cTn id="15" dur="1" fill="hold">
                                          <p:stCondLst>
                                            <p:cond delay="0"/>
                                          </p:stCondLst>
                                        </p:cTn>
                                        <p:tgtEl>
                                          <p:spTgt spid="40977"/>
                                        </p:tgtEl>
                                        <p:attrNameLst>
                                          <p:attrName>style.visibility</p:attrName>
                                        </p:attrNameLst>
                                      </p:cBhvr>
                                      <p:to>
                                        <p:strVal val="visible"/>
                                      </p:to>
                                    </p:set>
                                    <p:anim calcmode="lin" valueType="num">
                                      <p:cBhvr additive="base">
                                        <p:cTn id="16" dur="500" fill="hold"/>
                                        <p:tgtEl>
                                          <p:spTgt spid="40977"/>
                                        </p:tgtEl>
                                        <p:attrNameLst>
                                          <p:attrName>ppt_x</p:attrName>
                                        </p:attrNameLst>
                                      </p:cBhvr>
                                      <p:tavLst>
                                        <p:tav tm="0">
                                          <p:val>
                                            <p:strVal val="0-#ppt_w/2"/>
                                          </p:val>
                                        </p:tav>
                                        <p:tav tm="100000">
                                          <p:val>
                                            <p:strVal val="#ppt_x"/>
                                          </p:val>
                                        </p:tav>
                                      </p:tavLst>
                                    </p:anim>
                                    <p:anim calcmode="lin" valueType="num">
                                      <p:cBhvr additive="base">
                                        <p:cTn id="17" dur="500" fill="hold"/>
                                        <p:tgtEl>
                                          <p:spTgt spid="40977"/>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iterate type="wd">
                                    <p:tmAbs val="300"/>
                                  </p:iterate>
                                  <p:childTnLst>
                                    <p:set>
                                      <p:cBhvr>
                                        <p:cTn id="21" dur="1" fill="hold">
                                          <p:stCondLst>
                                            <p:cond delay="299"/>
                                          </p:stCondLst>
                                        </p:cTn>
                                        <p:tgtEl>
                                          <p:spTgt spid="40974"/>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8" fill="hold" nodeType="clickEffect">
                                  <p:stCondLst>
                                    <p:cond delay="0"/>
                                  </p:stCondLst>
                                  <p:childTnLst>
                                    <p:set>
                                      <p:cBhvr>
                                        <p:cTn id="25" dur="1" fill="hold">
                                          <p:stCondLst>
                                            <p:cond delay="0"/>
                                          </p:stCondLst>
                                        </p:cTn>
                                        <p:tgtEl>
                                          <p:spTgt spid="40978"/>
                                        </p:tgtEl>
                                        <p:attrNameLst>
                                          <p:attrName>style.visibility</p:attrName>
                                        </p:attrNameLst>
                                      </p:cBhvr>
                                      <p:to>
                                        <p:strVal val="visible"/>
                                      </p:to>
                                    </p:set>
                                    <p:anim calcmode="lin" valueType="num">
                                      <p:cBhvr additive="base">
                                        <p:cTn id="26" dur="500" fill="hold"/>
                                        <p:tgtEl>
                                          <p:spTgt spid="40978"/>
                                        </p:tgtEl>
                                        <p:attrNameLst>
                                          <p:attrName>ppt_x</p:attrName>
                                        </p:attrNameLst>
                                      </p:cBhvr>
                                      <p:tavLst>
                                        <p:tav tm="0">
                                          <p:val>
                                            <p:strVal val="0-#ppt_w/2"/>
                                          </p:val>
                                        </p:tav>
                                        <p:tav tm="100000">
                                          <p:val>
                                            <p:strVal val="#ppt_x"/>
                                          </p:val>
                                        </p:tav>
                                      </p:tavLst>
                                    </p:anim>
                                    <p:anim calcmode="lin" valueType="num">
                                      <p:cBhvr additive="base">
                                        <p:cTn id="27" dur="500" fill="hold"/>
                                        <p:tgtEl>
                                          <p:spTgt spid="40978"/>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iterate type="wd">
                                    <p:tmPct val="100000"/>
                                  </p:iterate>
                                  <p:childTnLst>
                                    <p:set>
                                      <p:cBhvr>
                                        <p:cTn id="31" dur="1" fill="hold">
                                          <p:stCondLst>
                                            <p:cond delay="0"/>
                                          </p:stCondLst>
                                        </p:cTn>
                                        <p:tgtEl>
                                          <p:spTgt spid="40980"/>
                                        </p:tgtEl>
                                        <p:attrNameLst>
                                          <p:attrName>style.visibility</p:attrName>
                                        </p:attrNameLst>
                                      </p:cBhvr>
                                      <p:to>
                                        <p:strVal val="visible"/>
                                      </p:to>
                                    </p:set>
                                    <p:animEffect transition="in" filter="box(out)">
                                      <p:cBhvr>
                                        <p:cTn id="32" dur="300"/>
                                        <p:tgtEl>
                                          <p:spTgt spid="4098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iterate type="wd">
                                    <p:tmAbs val="300"/>
                                  </p:iterate>
                                  <p:childTnLst>
                                    <p:set>
                                      <p:cBhvr>
                                        <p:cTn id="36" dur="1" fill="hold">
                                          <p:stCondLst>
                                            <p:cond delay="299"/>
                                          </p:stCondLst>
                                        </p:cTn>
                                        <p:tgtEl>
                                          <p:spTgt spid="40976"/>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499"/>
                                          </p:stCondLst>
                                        </p:cTn>
                                        <p:tgtEl>
                                          <p:spTgt spid="409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74" grpId="0" autoUpdateAnimBg="0"/>
      <p:bldP spid="40975" grpId="0" autoUpdateAnimBg="0"/>
      <p:bldP spid="40976" grpId="0" autoUpdateAnimBg="0"/>
      <p:bldP spid="40980"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96" name="WordArt 1072" descr="Paper bag">
            <a:extLst>
              <a:ext uri="{FF2B5EF4-FFF2-40B4-BE49-F238E27FC236}">
                <a16:creationId xmlns:a16="http://schemas.microsoft.com/office/drawing/2014/main" id="{2540407F-7D5F-4031-A16C-C9FB74820CD1}"/>
              </a:ext>
            </a:extLst>
          </p:cNvPr>
          <p:cNvSpPr>
            <a:spLocks noChangeArrowheads="1" noChangeShapeType="1" noTextEdit="1"/>
          </p:cNvSpPr>
          <p:nvPr/>
        </p:nvSpPr>
        <p:spPr bwMode="auto">
          <a:xfrm>
            <a:off x="1143000" y="609600"/>
            <a:ext cx="3381375" cy="990600"/>
          </a:xfrm>
          <a:prstGeom prst="rect">
            <a:avLst/>
          </a:prstGeom>
        </p:spPr>
        <p:txBody>
          <a:bodyPr wrap="none" fromWordArt="1">
            <a:prstTxWarp prst="textPlain">
              <a:avLst>
                <a:gd name="adj" fmla="val 50000"/>
              </a:avLst>
            </a:prstTxWarp>
          </a:bodyPr>
          <a:lstStyle/>
          <a:p>
            <a:pPr algn="ctr"/>
            <a:r>
              <a:rPr lang="en-GB" sz="1800" kern="10">
                <a:ln w="9525">
                  <a:solidFill>
                    <a:srgbClr val="008000"/>
                  </a:solidFill>
                  <a:round/>
                  <a:headEnd/>
                  <a:tailEnd/>
                </a:ln>
                <a:blipFill dpi="0" rotWithShape="0">
                  <a:blip r:embed="rId2"/>
                  <a:srcRect/>
                  <a:tile tx="0" ty="0" sx="100000" sy="100000" flip="none" algn="tl"/>
                </a:blipFill>
                <a:effectLst>
                  <a:outerShdw dist="563972" dir="14049741" sx="125000" sy="125000" algn="tl" rotWithShape="0">
                    <a:srgbClr val="C7DFD3"/>
                  </a:outerShdw>
                </a:effectLst>
                <a:cs typeface="Times New Roman" panose="02020603050405020304" pitchFamily="18" charset="0"/>
              </a:rPr>
              <a:t>Summary</a:t>
            </a:r>
          </a:p>
          <a:p>
            <a:pPr algn="ctr"/>
            <a:r>
              <a:rPr lang="en-GB" sz="1800" kern="10">
                <a:ln w="9525">
                  <a:solidFill>
                    <a:srgbClr val="008000"/>
                  </a:solidFill>
                  <a:round/>
                  <a:headEnd/>
                  <a:tailEnd/>
                </a:ln>
                <a:blipFill dpi="0" rotWithShape="0">
                  <a:blip r:embed="rId2"/>
                  <a:srcRect/>
                  <a:tile tx="0" ty="0" sx="100000" sy="100000" flip="none" algn="tl"/>
                </a:blipFill>
                <a:effectLst>
                  <a:outerShdw dist="563972" dir="14049741" sx="125000" sy="125000" algn="tl" rotWithShape="0">
                    <a:srgbClr val="C7DFD3"/>
                  </a:outerShdw>
                </a:effectLst>
                <a:cs typeface="Times New Roman" panose="02020603050405020304" pitchFamily="18" charset="0"/>
              </a:rPr>
              <a:t>For an object moving down the slope</a:t>
            </a:r>
          </a:p>
        </p:txBody>
      </p:sp>
      <p:grpSp>
        <p:nvGrpSpPr>
          <p:cNvPr id="27713" name="Group 1089">
            <a:extLst>
              <a:ext uri="{FF2B5EF4-FFF2-40B4-BE49-F238E27FC236}">
                <a16:creationId xmlns:a16="http://schemas.microsoft.com/office/drawing/2014/main" id="{2C1CDD87-2074-432E-89CF-535BC30B41F2}"/>
              </a:ext>
            </a:extLst>
          </p:cNvPr>
          <p:cNvGrpSpPr>
            <a:grpSpLocks/>
          </p:cNvGrpSpPr>
          <p:nvPr/>
        </p:nvGrpSpPr>
        <p:grpSpPr bwMode="auto">
          <a:xfrm>
            <a:off x="2895600" y="1447800"/>
            <a:ext cx="5499100" cy="5181600"/>
            <a:chOff x="1584" y="720"/>
            <a:chExt cx="3464" cy="3264"/>
          </a:xfrm>
        </p:grpSpPr>
        <p:sp>
          <p:nvSpPr>
            <p:cNvPr id="18436" name="AutoShape 1074">
              <a:extLst>
                <a:ext uri="{FF2B5EF4-FFF2-40B4-BE49-F238E27FC236}">
                  <a16:creationId xmlns:a16="http://schemas.microsoft.com/office/drawing/2014/main" id="{EA8CD9BC-BD57-4685-B4FD-DEF6DFA66AFF}"/>
                </a:ext>
              </a:extLst>
            </p:cNvPr>
            <p:cNvSpPr>
              <a:spLocks noChangeArrowheads="1"/>
            </p:cNvSpPr>
            <p:nvPr/>
          </p:nvSpPr>
          <p:spPr bwMode="auto">
            <a:xfrm flipH="1">
              <a:off x="1584" y="1344"/>
              <a:ext cx="3312" cy="2112"/>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8437" name="Rectangle 1075">
              <a:extLst>
                <a:ext uri="{FF2B5EF4-FFF2-40B4-BE49-F238E27FC236}">
                  <a16:creationId xmlns:a16="http://schemas.microsoft.com/office/drawing/2014/main" id="{E370ED01-6C79-49BD-8A1A-A3D017105FAA}"/>
                </a:ext>
              </a:extLst>
            </p:cNvPr>
            <p:cNvSpPr>
              <a:spLocks noChangeArrowheads="1"/>
            </p:cNvSpPr>
            <p:nvPr/>
          </p:nvSpPr>
          <p:spPr bwMode="auto">
            <a:xfrm rot="-2069007">
              <a:off x="3312" y="1872"/>
              <a:ext cx="528" cy="2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8438" name="Line 1076">
              <a:extLst>
                <a:ext uri="{FF2B5EF4-FFF2-40B4-BE49-F238E27FC236}">
                  <a16:creationId xmlns:a16="http://schemas.microsoft.com/office/drawing/2014/main" id="{CA8F6D1B-BAFD-4494-A464-B1AE9348F4A2}"/>
                </a:ext>
              </a:extLst>
            </p:cNvPr>
            <p:cNvSpPr>
              <a:spLocks noChangeShapeType="1"/>
            </p:cNvSpPr>
            <p:nvPr/>
          </p:nvSpPr>
          <p:spPr bwMode="auto">
            <a:xfrm>
              <a:off x="3600" y="2064"/>
              <a:ext cx="1008" cy="124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8439" name="Text Box 1077">
              <a:extLst>
                <a:ext uri="{FF2B5EF4-FFF2-40B4-BE49-F238E27FC236}">
                  <a16:creationId xmlns:a16="http://schemas.microsoft.com/office/drawing/2014/main" id="{110B4088-283B-4BA7-9E05-05B5C90F2C1F}"/>
                </a:ext>
              </a:extLst>
            </p:cNvPr>
            <p:cNvSpPr txBox="1">
              <a:spLocks noChangeArrowheads="1"/>
            </p:cNvSpPr>
            <p:nvPr/>
          </p:nvSpPr>
          <p:spPr bwMode="auto">
            <a:xfrm>
              <a:off x="2016" y="3164"/>
              <a:ext cx="2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endParaRPr lang="en-GB" altLang="en-US"/>
            </a:p>
          </p:txBody>
        </p:sp>
        <p:sp>
          <p:nvSpPr>
            <p:cNvPr id="18440" name="Line 1078">
              <a:extLst>
                <a:ext uri="{FF2B5EF4-FFF2-40B4-BE49-F238E27FC236}">
                  <a16:creationId xmlns:a16="http://schemas.microsoft.com/office/drawing/2014/main" id="{CAEA9D9F-57D9-4A72-AAF5-A96870A6826D}"/>
                </a:ext>
              </a:extLst>
            </p:cNvPr>
            <p:cNvSpPr>
              <a:spLocks noChangeShapeType="1"/>
            </p:cNvSpPr>
            <p:nvPr/>
          </p:nvSpPr>
          <p:spPr bwMode="auto">
            <a:xfrm rot="-5305734" flipH="1" flipV="1">
              <a:off x="2734" y="1922"/>
              <a:ext cx="675" cy="95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8441" name="Text Box 1079">
              <a:extLst>
                <a:ext uri="{FF2B5EF4-FFF2-40B4-BE49-F238E27FC236}">
                  <a16:creationId xmlns:a16="http://schemas.microsoft.com/office/drawing/2014/main" id="{49F1C745-6CBC-4524-B5C1-BCED312A3975}"/>
                </a:ext>
              </a:extLst>
            </p:cNvPr>
            <p:cNvSpPr txBox="1">
              <a:spLocks noChangeArrowheads="1"/>
            </p:cNvSpPr>
            <p:nvPr/>
          </p:nvSpPr>
          <p:spPr bwMode="auto">
            <a:xfrm>
              <a:off x="3744" y="3408"/>
              <a:ext cx="912"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Weight F</a:t>
              </a:r>
              <a:r>
                <a:rPr lang="en-GB" altLang="en-US" baseline="-25000"/>
                <a:t>w</a:t>
              </a:r>
              <a:r>
                <a:rPr lang="en-GB" altLang="en-US"/>
                <a:t> mg</a:t>
              </a:r>
            </a:p>
          </p:txBody>
        </p:sp>
        <p:sp>
          <p:nvSpPr>
            <p:cNvPr id="18442" name="Line 1080">
              <a:extLst>
                <a:ext uri="{FF2B5EF4-FFF2-40B4-BE49-F238E27FC236}">
                  <a16:creationId xmlns:a16="http://schemas.microsoft.com/office/drawing/2014/main" id="{552F199D-BB9B-4417-B44B-3647DF197B7A}"/>
                </a:ext>
              </a:extLst>
            </p:cNvPr>
            <p:cNvSpPr>
              <a:spLocks noChangeShapeType="1"/>
            </p:cNvSpPr>
            <p:nvPr/>
          </p:nvSpPr>
          <p:spPr bwMode="auto">
            <a:xfrm>
              <a:off x="3600" y="2064"/>
              <a:ext cx="0" cy="1920"/>
            </a:xfrm>
            <a:prstGeom prst="line">
              <a:avLst/>
            </a:prstGeom>
            <a:noFill/>
            <a:ln w="571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8443" name="Rectangle 1081">
              <a:extLst>
                <a:ext uri="{FF2B5EF4-FFF2-40B4-BE49-F238E27FC236}">
                  <a16:creationId xmlns:a16="http://schemas.microsoft.com/office/drawing/2014/main" id="{BA26E046-DBF9-4569-850A-CA55156AB3F5}"/>
                </a:ext>
              </a:extLst>
            </p:cNvPr>
            <p:cNvSpPr>
              <a:spLocks noChangeArrowheads="1"/>
            </p:cNvSpPr>
            <p:nvPr/>
          </p:nvSpPr>
          <p:spPr bwMode="auto">
            <a:xfrm>
              <a:off x="3360" y="3456"/>
              <a:ext cx="2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p>
          </p:txBody>
        </p:sp>
        <p:sp>
          <p:nvSpPr>
            <p:cNvPr id="27706" name="Text Box 1082">
              <a:extLst>
                <a:ext uri="{FF2B5EF4-FFF2-40B4-BE49-F238E27FC236}">
                  <a16:creationId xmlns:a16="http://schemas.microsoft.com/office/drawing/2014/main" id="{DC71573A-D9D9-420F-9012-36DEA89A84EF}"/>
                </a:ext>
              </a:extLst>
            </p:cNvPr>
            <p:cNvSpPr txBox="1">
              <a:spLocks noChangeArrowheads="1"/>
            </p:cNvSpPr>
            <p:nvPr/>
          </p:nvSpPr>
          <p:spPr bwMode="auto">
            <a:xfrm>
              <a:off x="2064" y="2256"/>
              <a:ext cx="8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a:solidFill>
                    <a:srgbClr val="CC3300"/>
                  </a:solidFill>
                  <a:effectLst>
                    <a:outerShdw blurRad="38100" dist="38100" dir="2700000" algn="tl">
                      <a:srgbClr val="000000"/>
                    </a:outerShdw>
                  </a:effectLst>
                </a:rPr>
                <a:t>mg sin </a:t>
              </a:r>
              <a:r>
                <a:rPr lang="en-GB" altLang="en-US">
                  <a:solidFill>
                    <a:srgbClr val="CC3300"/>
                  </a:solidFill>
                  <a:effectLst>
                    <a:outerShdw blurRad="38100" dist="38100" dir="2700000" algn="tl">
                      <a:srgbClr val="000000"/>
                    </a:outerShdw>
                  </a:effectLst>
                  <a:sym typeface="Symbol" pitchFamily="18" charset="2"/>
                </a:rPr>
                <a:t></a:t>
              </a:r>
            </a:p>
          </p:txBody>
        </p:sp>
        <p:sp>
          <p:nvSpPr>
            <p:cNvPr id="18445" name="Rectangle 1083">
              <a:extLst>
                <a:ext uri="{FF2B5EF4-FFF2-40B4-BE49-F238E27FC236}">
                  <a16:creationId xmlns:a16="http://schemas.microsoft.com/office/drawing/2014/main" id="{E426AF30-9D13-4FEE-A2FC-765B009EC07F}"/>
                </a:ext>
              </a:extLst>
            </p:cNvPr>
            <p:cNvSpPr>
              <a:spLocks noChangeArrowheads="1"/>
            </p:cNvSpPr>
            <p:nvPr/>
          </p:nvSpPr>
          <p:spPr bwMode="auto">
            <a:xfrm>
              <a:off x="3936" y="2304"/>
              <a:ext cx="9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t>mg cos </a:t>
              </a:r>
              <a:r>
                <a:rPr lang="en-GB" altLang="en-US">
                  <a:sym typeface="Symbol" panose="05050102010706020507" pitchFamily="18" charset="2"/>
                </a:rPr>
                <a:t></a:t>
              </a:r>
            </a:p>
          </p:txBody>
        </p:sp>
        <p:sp>
          <p:nvSpPr>
            <p:cNvPr id="18446" name="Line 1084">
              <a:extLst>
                <a:ext uri="{FF2B5EF4-FFF2-40B4-BE49-F238E27FC236}">
                  <a16:creationId xmlns:a16="http://schemas.microsoft.com/office/drawing/2014/main" id="{9586D1E5-7CFD-4DB0-AF86-399C47DA12A2}"/>
                </a:ext>
              </a:extLst>
            </p:cNvPr>
            <p:cNvSpPr>
              <a:spLocks noChangeShapeType="1"/>
            </p:cNvSpPr>
            <p:nvPr/>
          </p:nvSpPr>
          <p:spPr bwMode="auto">
            <a:xfrm>
              <a:off x="2592" y="2736"/>
              <a:ext cx="1008" cy="124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8447" name="Line 1085">
              <a:extLst>
                <a:ext uri="{FF2B5EF4-FFF2-40B4-BE49-F238E27FC236}">
                  <a16:creationId xmlns:a16="http://schemas.microsoft.com/office/drawing/2014/main" id="{DBEC4CB0-8117-47EB-BC14-E9184402007B}"/>
                </a:ext>
              </a:extLst>
            </p:cNvPr>
            <p:cNvSpPr>
              <a:spLocks noChangeShapeType="1"/>
            </p:cNvSpPr>
            <p:nvPr/>
          </p:nvSpPr>
          <p:spPr bwMode="auto">
            <a:xfrm flipH="1" flipV="1">
              <a:off x="2592" y="816"/>
              <a:ext cx="1008" cy="124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8448" name="Rectangle 1086">
              <a:extLst>
                <a:ext uri="{FF2B5EF4-FFF2-40B4-BE49-F238E27FC236}">
                  <a16:creationId xmlns:a16="http://schemas.microsoft.com/office/drawing/2014/main" id="{9263823F-3EF2-484C-A9B7-9C0FA222CB78}"/>
                </a:ext>
              </a:extLst>
            </p:cNvPr>
            <p:cNvSpPr>
              <a:spLocks noChangeArrowheads="1"/>
            </p:cNvSpPr>
            <p:nvPr/>
          </p:nvSpPr>
          <p:spPr bwMode="auto">
            <a:xfrm>
              <a:off x="2976" y="720"/>
              <a:ext cx="1296"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mg cos </a:t>
              </a:r>
              <a:r>
                <a:rPr lang="en-GB" altLang="en-US">
                  <a:sym typeface="Symbol" panose="05050102010706020507" pitchFamily="18" charset="2"/>
                </a:rPr>
                <a:t></a:t>
              </a:r>
            </a:p>
            <a:p>
              <a:pPr eaLnBrk="1" hangingPunct="1"/>
              <a:r>
                <a:rPr lang="en-GB" altLang="en-US">
                  <a:sym typeface="Symbol" panose="05050102010706020507" pitchFamily="18" charset="2"/>
                </a:rPr>
                <a:t>reaction force</a:t>
              </a:r>
            </a:p>
          </p:txBody>
        </p:sp>
        <p:sp>
          <p:nvSpPr>
            <p:cNvPr id="18449" name="Line 1087">
              <a:extLst>
                <a:ext uri="{FF2B5EF4-FFF2-40B4-BE49-F238E27FC236}">
                  <a16:creationId xmlns:a16="http://schemas.microsoft.com/office/drawing/2014/main" id="{D54EDD8E-DCBB-44A2-BC11-AFAB37E18E94}"/>
                </a:ext>
              </a:extLst>
            </p:cNvPr>
            <p:cNvSpPr>
              <a:spLocks noChangeShapeType="1"/>
            </p:cNvSpPr>
            <p:nvPr/>
          </p:nvSpPr>
          <p:spPr bwMode="auto">
            <a:xfrm flipV="1">
              <a:off x="3792" y="1392"/>
              <a:ext cx="768" cy="480"/>
            </a:xfrm>
            <a:prstGeom prst="line">
              <a:avLst/>
            </a:prstGeom>
            <a:noFill/>
            <a:ln w="38100">
              <a:solidFill>
                <a:srgbClr val="33CC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8450" name="Text Box 1088">
              <a:extLst>
                <a:ext uri="{FF2B5EF4-FFF2-40B4-BE49-F238E27FC236}">
                  <a16:creationId xmlns:a16="http://schemas.microsoft.com/office/drawing/2014/main" id="{6496B45E-E56F-42C8-A180-F7D16D7949A2}"/>
                </a:ext>
              </a:extLst>
            </p:cNvPr>
            <p:cNvSpPr txBox="1">
              <a:spLocks noChangeArrowheads="1"/>
            </p:cNvSpPr>
            <p:nvPr/>
          </p:nvSpPr>
          <p:spPr bwMode="auto">
            <a:xfrm>
              <a:off x="4224" y="1008"/>
              <a:ext cx="8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b="1">
                  <a:solidFill>
                    <a:srgbClr val="00CC66"/>
                  </a:solidFill>
                  <a:latin typeface="Comic Sans MS" panose="030F0702030302020204" pitchFamily="66" charset="0"/>
                </a:rPr>
                <a:t>Friction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7696"/>
                                        </p:tgtEl>
                                        <p:attrNameLst>
                                          <p:attrName>style.visibility</p:attrName>
                                        </p:attrNameLst>
                                      </p:cBhvr>
                                      <p:to>
                                        <p:strVal val="visible"/>
                                      </p:to>
                                    </p:set>
                                    <p:anim calcmode="lin" valueType="num">
                                      <p:cBhvr additive="base">
                                        <p:cTn id="7" dur="500" fill="hold"/>
                                        <p:tgtEl>
                                          <p:spTgt spid="27696"/>
                                        </p:tgtEl>
                                        <p:attrNameLst>
                                          <p:attrName>ppt_x</p:attrName>
                                        </p:attrNameLst>
                                      </p:cBhvr>
                                      <p:tavLst>
                                        <p:tav tm="0">
                                          <p:val>
                                            <p:strVal val="0-#ppt_w/2"/>
                                          </p:val>
                                        </p:tav>
                                        <p:tav tm="100000">
                                          <p:val>
                                            <p:strVal val="#ppt_x"/>
                                          </p:val>
                                        </p:tav>
                                      </p:tavLst>
                                    </p:anim>
                                    <p:anim calcmode="lin" valueType="num">
                                      <p:cBhvr additive="base">
                                        <p:cTn id="8" dur="500" fill="hold"/>
                                        <p:tgtEl>
                                          <p:spTgt spid="2769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27713"/>
                                        </p:tgtEl>
                                        <p:attrNameLst>
                                          <p:attrName>style.visibility</p:attrName>
                                        </p:attrNameLst>
                                      </p:cBhvr>
                                      <p:to>
                                        <p:strVal val="visible"/>
                                      </p:to>
                                    </p:set>
                                    <p:animEffect transition="in" filter="dissolve">
                                      <p:cBhvr>
                                        <p:cTn id="13" dur="500"/>
                                        <p:tgtEl>
                                          <p:spTgt spid="27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76" name="Group 20">
            <a:extLst>
              <a:ext uri="{FF2B5EF4-FFF2-40B4-BE49-F238E27FC236}">
                <a16:creationId xmlns:a16="http://schemas.microsoft.com/office/drawing/2014/main" id="{1D3DE3D8-363F-4FB1-8901-B2E398E5FF64}"/>
              </a:ext>
            </a:extLst>
          </p:cNvPr>
          <p:cNvGrpSpPr>
            <a:grpSpLocks/>
          </p:cNvGrpSpPr>
          <p:nvPr/>
        </p:nvGrpSpPr>
        <p:grpSpPr bwMode="auto">
          <a:xfrm>
            <a:off x="2895600" y="1371600"/>
            <a:ext cx="5257800" cy="5181600"/>
            <a:chOff x="1824" y="864"/>
            <a:chExt cx="3312" cy="3264"/>
          </a:xfrm>
        </p:grpSpPr>
        <p:sp>
          <p:nvSpPr>
            <p:cNvPr id="19460" name="AutoShape 4">
              <a:extLst>
                <a:ext uri="{FF2B5EF4-FFF2-40B4-BE49-F238E27FC236}">
                  <a16:creationId xmlns:a16="http://schemas.microsoft.com/office/drawing/2014/main" id="{26BFA607-6DB8-4373-923D-348D832ED2A6}"/>
                </a:ext>
              </a:extLst>
            </p:cNvPr>
            <p:cNvSpPr>
              <a:spLocks noChangeArrowheads="1"/>
            </p:cNvSpPr>
            <p:nvPr/>
          </p:nvSpPr>
          <p:spPr bwMode="auto">
            <a:xfrm flipH="1">
              <a:off x="1824" y="1488"/>
              <a:ext cx="3312" cy="2112"/>
            </a:xfrm>
            <a:prstGeom prst="rtTriangle">
              <a:avLst/>
            </a:prstGeom>
            <a:noFill/>
            <a:ln w="57150">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9461" name="Rectangle 5">
              <a:extLst>
                <a:ext uri="{FF2B5EF4-FFF2-40B4-BE49-F238E27FC236}">
                  <a16:creationId xmlns:a16="http://schemas.microsoft.com/office/drawing/2014/main" id="{61A9CABE-3AF2-4378-9145-D6E3979536C1}"/>
                </a:ext>
              </a:extLst>
            </p:cNvPr>
            <p:cNvSpPr>
              <a:spLocks noChangeArrowheads="1"/>
            </p:cNvSpPr>
            <p:nvPr/>
          </p:nvSpPr>
          <p:spPr bwMode="auto">
            <a:xfrm rot="-2069007">
              <a:off x="3552" y="2016"/>
              <a:ext cx="528" cy="2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9462" name="Line 6">
              <a:extLst>
                <a:ext uri="{FF2B5EF4-FFF2-40B4-BE49-F238E27FC236}">
                  <a16:creationId xmlns:a16="http://schemas.microsoft.com/office/drawing/2014/main" id="{F5A9ABDD-A96F-4579-80F3-F06EC1C9A147}"/>
                </a:ext>
              </a:extLst>
            </p:cNvPr>
            <p:cNvSpPr>
              <a:spLocks noChangeShapeType="1"/>
            </p:cNvSpPr>
            <p:nvPr/>
          </p:nvSpPr>
          <p:spPr bwMode="auto">
            <a:xfrm>
              <a:off x="3840" y="2208"/>
              <a:ext cx="1008" cy="124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9463" name="Text Box 7">
              <a:extLst>
                <a:ext uri="{FF2B5EF4-FFF2-40B4-BE49-F238E27FC236}">
                  <a16:creationId xmlns:a16="http://schemas.microsoft.com/office/drawing/2014/main" id="{1C3A34B9-2CCF-413A-A9D8-F6B4F28B7A60}"/>
                </a:ext>
              </a:extLst>
            </p:cNvPr>
            <p:cNvSpPr txBox="1">
              <a:spLocks noChangeArrowheads="1"/>
            </p:cNvSpPr>
            <p:nvPr/>
          </p:nvSpPr>
          <p:spPr bwMode="auto">
            <a:xfrm>
              <a:off x="2256" y="3308"/>
              <a:ext cx="2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endParaRPr lang="en-GB" altLang="en-US"/>
            </a:p>
          </p:txBody>
        </p:sp>
        <p:sp>
          <p:nvSpPr>
            <p:cNvPr id="19464" name="Line 8">
              <a:extLst>
                <a:ext uri="{FF2B5EF4-FFF2-40B4-BE49-F238E27FC236}">
                  <a16:creationId xmlns:a16="http://schemas.microsoft.com/office/drawing/2014/main" id="{05B68493-54B5-4C6A-AD98-9BAED7EAD4EA}"/>
                </a:ext>
              </a:extLst>
            </p:cNvPr>
            <p:cNvSpPr>
              <a:spLocks noChangeShapeType="1"/>
            </p:cNvSpPr>
            <p:nvPr/>
          </p:nvSpPr>
          <p:spPr bwMode="auto">
            <a:xfrm rot="-5305734" flipH="1" flipV="1">
              <a:off x="2974" y="2066"/>
              <a:ext cx="675" cy="95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9465" name="Text Box 9">
              <a:extLst>
                <a:ext uri="{FF2B5EF4-FFF2-40B4-BE49-F238E27FC236}">
                  <a16:creationId xmlns:a16="http://schemas.microsoft.com/office/drawing/2014/main" id="{2C9114E8-BF7E-4EBF-92ED-BD9A1DF880EA}"/>
                </a:ext>
              </a:extLst>
            </p:cNvPr>
            <p:cNvSpPr txBox="1">
              <a:spLocks noChangeArrowheads="1"/>
            </p:cNvSpPr>
            <p:nvPr/>
          </p:nvSpPr>
          <p:spPr bwMode="auto">
            <a:xfrm>
              <a:off x="3984" y="3552"/>
              <a:ext cx="912"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Weight F</a:t>
              </a:r>
              <a:r>
                <a:rPr lang="en-GB" altLang="en-US" baseline="-25000"/>
                <a:t>w</a:t>
              </a:r>
              <a:r>
                <a:rPr lang="en-GB" altLang="en-US"/>
                <a:t> mg</a:t>
              </a:r>
            </a:p>
          </p:txBody>
        </p:sp>
        <p:sp>
          <p:nvSpPr>
            <p:cNvPr id="19466" name="Line 10">
              <a:extLst>
                <a:ext uri="{FF2B5EF4-FFF2-40B4-BE49-F238E27FC236}">
                  <a16:creationId xmlns:a16="http://schemas.microsoft.com/office/drawing/2014/main" id="{25D3246B-E823-4B8E-B9A6-132BB4A255D4}"/>
                </a:ext>
              </a:extLst>
            </p:cNvPr>
            <p:cNvSpPr>
              <a:spLocks noChangeShapeType="1"/>
            </p:cNvSpPr>
            <p:nvPr/>
          </p:nvSpPr>
          <p:spPr bwMode="auto">
            <a:xfrm>
              <a:off x="3840" y="2208"/>
              <a:ext cx="0" cy="1920"/>
            </a:xfrm>
            <a:prstGeom prst="line">
              <a:avLst/>
            </a:prstGeom>
            <a:noFill/>
            <a:ln w="57150">
              <a:solidFill>
                <a:srgbClr val="33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9467" name="Rectangle 11">
              <a:extLst>
                <a:ext uri="{FF2B5EF4-FFF2-40B4-BE49-F238E27FC236}">
                  <a16:creationId xmlns:a16="http://schemas.microsoft.com/office/drawing/2014/main" id="{CFFF77C1-A7A0-4ACC-BA87-FA36904F42C2}"/>
                </a:ext>
              </a:extLst>
            </p:cNvPr>
            <p:cNvSpPr>
              <a:spLocks noChangeArrowheads="1"/>
            </p:cNvSpPr>
            <p:nvPr/>
          </p:nvSpPr>
          <p:spPr bwMode="auto">
            <a:xfrm>
              <a:off x="3600" y="3600"/>
              <a:ext cx="2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sym typeface="Symbol" panose="05050102010706020507" pitchFamily="18" charset="2"/>
                </a:rPr>
                <a:t></a:t>
              </a:r>
            </a:p>
          </p:txBody>
        </p:sp>
        <p:sp>
          <p:nvSpPr>
            <p:cNvPr id="45068" name="Text Box 12">
              <a:extLst>
                <a:ext uri="{FF2B5EF4-FFF2-40B4-BE49-F238E27FC236}">
                  <a16:creationId xmlns:a16="http://schemas.microsoft.com/office/drawing/2014/main" id="{646667A2-CAF1-4A7E-AAAA-856404B1AB5A}"/>
                </a:ext>
              </a:extLst>
            </p:cNvPr>
            <p:cNvSpPr txBox="1">
              <a:spLocks noChangeArrowheads="1"/>
            </p:cNvSpPr>
            <p:nvPr/>
          </p:nvSpPr>
          <p:spPr bwMode="auto">
            <a:xfrm>
              <a:off x="2304" y="2400"/>
              <a:ext cx="8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GB" altLang="en-US">
                  <a:solidFill>
                    <a:srgbClr val="CC3300"/>
                  </a:solidFill>
                  <a:effectLst>
                    <a:outerShdw blurRad="38100" dist="38100" dir="2700000" algn="tl">
                      <a:srgbClr val="000000"/>
                    </a:outerShdw>
                  </a:effectLst>
                </a:rPr>
                <a:t>mg sin </a:t>
              </a:r>
              <a:r>
                <a:rPr lang="en-GB" altLang="en-US">
                  <a:solidFill>
                    <a:srgbClr val="CC3300"/>
                  </a:solidFill>
                  <a:effectLst>
                    <a:outerShdw blurRad="38100" dist="38100" dir="2700000" algn="tl">
                      <a:srgbClr val="000000"/>
                    </a:outerShdw>
                  </a:effectLst>
                  <a:sym typeface="Symbol" pitchFamily="18" charset="2"/>
                </a:rPr>
                <a:t></a:t>
              </a:r>
            </a:p>
          </p:txBody>
        </p:sp>
        <p:sp>
          <p:nvSpPr>
            <p:cNvPr id="19469" name="Rectangle 13">
              <a:extLst>
                <a:ext uri="{FF2B5EF4-FFF2-40B4-BE49-F238E27FC236}">
                  <a16:creationId xmlns:a16="http://schemas.microsoft.com/office/drawing/2014/main" id="{48E15B2C-920D-4B21-824E-F8F3E7417805}"/>
                </a:ext>
              </a:extLst>
            </p:cNvPr>
            <p:cNvSpPr>
              <a:spLocks noChangeArrowheads="1"/>
            </p:cNvSpPr>
            <p:nvPr/>
          </p:nvSpPr>
          <p:spPr bwMode="auto">
            <a:xfrm>
              <a:off x="4176" y="2448"/>
              <a:ext cx="9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t>mg cos </a:t>
              </a:r>
              <a:r>
                <a:rPr lang="en-GB" altLang="en-US">
                  <a:sym typeface="Symbol" panose="05050102010706020507" pitchFamily="18" charset="2"/>
                </a:rPr>
                <a:t></a:t>
              </a:r>
            </a:p>
          </p:txBody>
        </p:sp>
        <p:sp>
          <p:nvSpPr>
            <p:cNvPr id="19470" name="Line 14">
              <a:extLst>
                <a:ext uri="{FF2B5EF4-FFF2-40B4-BE49-F238E27FC236}">
                  <a16:creationId xmlns:a16="http://schemas.microsoft.com/office/drawing/2014/main" id="{C3933ADF-EB58-44E1-9642-554AE61DF60E}"/>
                </a:ext>
              </a:extLst>
            </p:cNvPr>
            <p:cNvSpPr>
              <a:spLocks noChangeShapeType="1"/>
            </p:cNvSpPr>
            <p:nvPr/>
          </p:nvSpPr>
          <p:spPr bwMode="auto">
            <a:xfrm>
              <a:off x="2832" y="2880"/>
              <a:ext cx="1008" cy="124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9471" name="Line 15">
              <a:extLst>
                <a:ext uri="{FF2B5EF4-FFF2-40B4-BE49-F238E27FC236}">
                  <a16:creationId xmlns:a16="http://schemas.microsoft.com/office/drawing/2014/main" id="{964797D0-325C-469C-A112-0949493B4C9B}"/>
                </a:ext>
              </a:extLst>
            </p:cNvPr>
            <p:cNvSpPr>
              <a:spLocks noChangeShapeType="1"/>
            </p:cNvSpPr>
            <p:nvPr/>
          </p:nvSpPr>
          <p:spPr bwMode="auto">
            <a:xfrm flipH="1" flipV="1">
              <a:off x="2832" y="960"/>
              <a:ext cx="1008" cy="124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9472" name="Rectangle 16">
              <a:extLst>
                <a:ext uri="{FF2B5EF4-FFF2-40B4-BE49-F238E27FC236}">
                  <a16:creationId xmlns:a16="http://schemas.microsoft.com/office/drawing/2014/main" id="{58CB6002-DE96-4BB7-B27F-4882BA48FEB5}"/>
                </a:ext>
              </a:extLst>
            </p:cNvPr>
            <p:cNvSpPr>
              <a:spLocks noChangeArrowheads="1"/>
            </p:cNvSpPr>
            <p:nvPr/>
          </p:nvSpPr>
          <p:spPr bwMode="auto">
            <a:xfrm>
              <a:off x="3216" y="864"/>
              <a:ext cx="1296"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a:t>mg cos </a:t>
              </a:r>
              <a:r>
                <a:rPr lang="en-GB" altLang="en-US">
                  <a:sym typeface="Symbol" panose="05050102010706020507" pitchFamily="18" charset="2"/>
                </a:rPr>
                <a:t></a:t>
              </a:r>
            </a:p>
            <a:p>
              <a:pPr eaLnBrk="1" hangingPunct="1"/>
              <a:r>
                <a:rPr lang="en-GB" altLang="en-US">
                  <a:sym typeface="Symbol" panose="05050102010706020507" pitchFamily="18" charset="2"/>
                </a:rPr>
                <a:t>reaction force</a:t>
              </a:r>
            </a:p>
          </p:txBody>
        </p:sp>
        <p:sp>
          <p:nvSpPr>
            <p:cNvPr id="19473" name="Line 17">
              <a:extLst>
                <a:ext uri="{FF2B5EF4-FFF2-40B4-BE49-F238E27FC236}">
                  <a16:creationId xmlns:a16="http://schemas.microsoft.com/office/drawing/2014/main" id="{AE48A679-11E2-491A-BC7E-6747A961F7E2}"/>
                </a:ext>
              </a:extLst>
            </p:cNvPr>
            <p:cNvSpPr>
              <a:spLocks noChangeShapeType="1"/>
            </p:cNvSpPr>
            <p:nvPr/>
          </p:nvSpPr>
          <p:spPr bwMode="auto">
            <a:xfrm rot="10652552" flipV="1">
              <a:off x="2736" y="2304"/>
              <a:ext cx="768" cy="480"/>
            </a:xfrm>
            <a:prstGeom prst="line">
              <a:avLst/>
            </a:prstGeom>
            <a:noFill/>
            <a:ln w="38100">
              <a:solidFill>
                <a:srgbClr val="33CC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19474" name="Text Box 18">
              <a:extLst>
                <a:ext uri="{FF2B5EF4-FFF2-40B4-BE49-F238E27FC236}">
                  <a16:creationId xmlns:a16="http://schemas.microsoft.com/office/drawing/2014/main" id="{C879A0B1-C273-478A-A947-1F77A695CAE3}"/>
                </a:ext>
              </a:extLst>
            </p:cNvPr>
            <p:cNvSpPr txBox="1">
              <a:spLocks noChangeArrowheads="1"/>
            </p:cNvSpPr>
            <p:nvPr/>
          </p:nvSpPr>
          <p:spPr bwMode="auto">
            <a:xfrm>
              <a:off x="1824" y="2736"/>
              <a:ext cx="8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b="1">
                  <a:solidFill>
                    <a:srgbClr val="00CC66"/>
                  </a:solidFill>
                  <a:latin typeface="Comic Sans MS" panose="030F0702030302020204" pitchFamily="66" charset="0"/>
                </a:rPr>
                <a:t>Friction</a:t>
              </a:r>
            </a:p>
          </p:txBody>
        </p:sp>
      </p:grpSp>
      <p:sp>
        <p:nvSpPr>
          <p:cNvPr id="45075" name="WordArt 19" descr="Paper bag">
            <a:extLst>
              <a:ext uri="{FF2B5EF4-FFF2-40B4-BE49-F238E27FC236}">
                <a16:creationId xmlns:a16="http://schemas.microsoft.com/office/drawing/2014/main" id="{76CB2EE8-8B7A-4C7B-A21F-0473F01CB41A}"/>
              </a:ext>
            </a:extLst>
          </p:cNvPr>
          <p:cNvSpPr>
            <a:spLocks noChangeArrowheads="1" noChangeShapeType="1" noTextEdit="1"/>
          </p:cNvSpPr>
          <p:nvPr/>
        </p:nvSpPr>
        <p:spPr bwMode="auto">
          <a:xfrm>
            <a:off x="1143000" y="609600"/>
            <a:ext cx="3381375" cy="1143000"/>
          </a:xfrm>
          <a:prstGeom prst="rect">
            <a:avLst/>
          </a:prstGeom>
        </p:spPr>
        <p:txBody>
          <a:bodyPr wrap="none" fromWordArt="1">
            <a:prstTxWarp prst="textPlain">
              <a:avLst>
                <a:gd name="adj" fmla="val 50000"/>
              </a:avLst>
            </a:prstTxWarp>
          </a:bodyPr>
          <a:lstStyle/>
          <a:p>
            <a:pPr algn="ctr"/>
            <a:r>
              <a:rPr lang="en-GB" sz="1800" b="1" kern="10">
                <a:ln w="9525">
                  <a:solidFill>
                    <a:srgbClr val="008000"/>
                  </a:solidFill>
                  <a:round/>
                  <a:headEnd/>
                  <a:tailEnd/>
                </a:ln>
                <a:blipFill dpi="0" rotWithShape="0">
                  <a:blip r:embed="rId2"/>
                  <a:srcRect/>
                  <a:tile tx="0" ty="0" sx="100000" sy="100000" flip="none" algn="tl"/>
                </a:blipFill>
                <a:effectLst>
                  <a:outerShdw dist="563972" dir="14049741" sx="125000" sy="125000" algn="tl" rotWithShape="0">
                    <a:srgbClr val="C7DFD3"/>
                  </a:outerShdw>
                </a:effectLst>
                <a:cs typeface="Times New Roman" panose="02020603050405020304" pitchFamily="18" charset="0"/>
              </a:rPr>
              <a:t>Summary</a:t>
            </a:r>
          </a:p>
          <a:p>
            <a:pPr algn="ctr"/>
            <a:r>
              <a:rPr lang="en-GB" sz="1800" b="1" kern="10">
                <a:ln w="9525">
                  <a:solidFill>
                    <a:srgbClr val="008000"/>
                  </a:solidFill>
                  <a:round/>
                  <a:headEnd/>
                  <a:tailEnd/>
                </a:ln>
                <a:blipFill dpi="0" rotWithShape="0">
                  <a:blip r:embed="rId2"/>
                  <a:srcRect/>
                  <a:tile tx="0" ty="0" sx="100000" sy="100000" flip="none" algn="tl"/>
                </a:blipFill>
                <a:effectLst>
                  <a:outerShdw dist="563972" dir="14049741" sx="125000" sy="125000" algn="tl" rotWithShape="0">
                    <a:srgbClr val="C7DFD3"/>
                  </a:outerShdw>
                </a:effectLst>
                <a:cs typeface="Times New Roman" panose="02020603050405020304" pitchFamily="18" charset="0"/>
              </a:rPr>
              <a:t>For an object moving up the slope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5075"/>
                                        </p:tgtEl>
                                        <p:attrNameLst>
                                          <p:attrName>style.visibility</p:attrName>
                                        </p:attrNameLst>
                                      </p:cBhvr>
                                      <p:to>
                                        <p:strVal val="visible"/>
                                      </p:to>
                                    </p:set>
                                    <p:anim calcmode="lin" valueType="num">
                                      <p:cBhvr additive="base">
                                        <p:cTn id="7" dur="500" fill="hold"/>
                                        <p:tgtEl>
                                          <p:spTgt spid="45075"/>
                                        </p:tgtEl>
                                        <p:attrNameLst>
                                          <p:attrName>ppt_x</p:attrName>
                                        </p:attrNameLst>
                                      </p:cBhvr>
                                      <p:tavLst>
                                        <p:tav tm="0">
                                          <p:val>
                                            <p:strVal val="0-#ppt_w/2"/>
                                          </p:val>
                                        </p:tav>
                                        <p:tav tm="100000">
                                          <p:val>
                                            <p:strVal val="#ppt_x"/>
                                          </p:val>
                                        </p:tav>
                                      </p:tavLst>
                                    </p:anim>
                                    <p:anim calcmode="lin" valueType="num">
                                      <p:cBhvr additive="base">
                                        <p:cTn id="8" dur="500" fill="hold"/>
                                        <p:tgtEl>
                                          <p:spTgt spid="4507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45076"/>
                                        </p:tgtEl>
                                        <p:attrNameLst>
                                          <p:attrName>style.visibility</p:attrName>
                                        </p:attrNameLst>
                                      </p:cBhvr>
                                      <p:to>
                                        <p:strVal val="visible"/>
                                      </p:to>
                                    </p:set>
                                    <p:animEffect transition="in" filter="dissolve">
                                      <p:cBhvr>
                                        <p:cTn id="13" dur="500"/>
                                        <p:tgtEl>
                                          <p:spTgt spid="45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a:extLst>
              <a:ext uri="{FF2B5EF4-FFF2-40B4-BE49-F238E27FC236}">
                <a16:creationId xmlns:a16="http://schemas.microsoft.com/office/drawing/2014/main" id="{A5661856-6F1F-4F1B-807A-B547A6AB05AE}"/>
              </a:ext>
            </a:extLst>
          </p:cNvPr>
          <p:cNvSpPr>
            <a:spLocks noChangeArrowheads="1"/>
          </p:cNvSpPr>
          <p:nvPr/>
        </p:nvSpPr>
        <p:spPr bwMode="auto">
          <a:xfrm>
            <a:off x="1752600" y="762000"/>
            <a:ext cx="56388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GB" altLang="en-US" b="1">
                <a:solidFill>
                  <a:srgbClr val="FF0000"/>
                </a:solidFill>
                <a:effectLst>
                  <a:outerShdw blurRad="38100" dist="38100" dir="2700000" algn="tl">
                    <a:srgbClr val="000000"/>
                  </a:outerShdw>
                </a:effectLst>
                <a:latin typeface="Comic Sans MS" pitchFamily="66" charset="0"/>
                <a:cs typeface="Times New Roman" pitchFamily="18" charset="0"/>
              </a:rPr>
              <a:t>Now using LA Physics Course complete </a:t>
            </a:r>
            <a:r>
              <a:rPr lang="en-GB" altLang="en-US" b="1">
                <a:solidFill>
                  <a:srgbClr val="FF0000"/>
                </a:solidFill>
                <a:effectLst>
                  <a:outerShdw blurRad="38100" dist="38100" dir="2700000" algn="tl">
                    <a:srgbClr val="000000"/>
                  </a:outerShdw>
                </a:effectLst>
                <a:cs typeface="Times New Roman" pitchFamily="18" charset="0"/>
              </a:rPr>
              <a:t>NEWTON</a:t>
            </a:r>
            <a:r>
              <a:rPr lang="en-GB" altLang="en-US" b="1">
                <a:solidFill>
                  <a:srgbClr val="FF0000"/>
                </a:solidFill>
                <a:effectLst>
                  <a:outerShdw blurRad="38100" dist="38100" dir="2700000" algn="tl">
                    <a:srgbClr val="000000"/>
                  </a:outerShdw>
                </a:effectLst>
                <a:latin typeface="Comic Sans MS"/>
                <a:cs typeface="Times New Roman" pitchFamily="18" charset="0"/>
              </a:rPr>
              <a:t>’</a:t>
            </a:r>
            <a:r>
              <a:rPr lang="en-GB" altLang="en-US" b="1">
                <a:solidFill>
                  <a:srgbClr val="FF0000"/>
                </a:solidFill>
                <a:effectLst>
                  <a:outerShdw blurRad="38100" dist="38100" dir="2700000" algn="tl">
                    <a:srgbClr val="000000"/>
                  </a:outerShdw>
                </a:effectLst>
                <a:cs typeface="Times New Roman" pitchFamily="18" charset="0"/>
              </a:rPr>
              <a:t>S SECOND LAW / TUTORIAL 2 questions 12 &amp; 13 </a:t>
            </a:r>
            <a:r>
              <a:rPr lang="en-GB" altLang="en-US" b="1">
                <a:solidFill>
                  <a:srgbClr val="FF0000"/>
                </a:solidFill>
                <a:effectLst>
                  <a:outerShdw blurRad="38100" dist="38100" dir="2700000" algn="tl">
                    <a:srgbClr val="000000"/>
                  </a:outerShdw>
                </a:effectLst>
                <a:latin typeface="Comic Sans MS" pitchFamily="66" charset="0"/>
                <a:cs typeface="Times New Roman" pitchFamily="18" charset="0"/>
              </a:rPr>
              <a:t>and then </a:t>
            </a:r>
            <a:r>
              <a:rPr lang="en-GB" altLang="en-US" b="1">
                <a:solidFill>
                  <a:srgbClr val="FF0000"/>
                </a:solidFill>
                <a:effectLst>
                  <a:outerShdw blurRad="38100" dist="38100" dir="2700000" algn="tl">
                    <a:srgbClr val="000000"/>
                  </a:outerShdw>
                </a:effectLst>
                <a:cs typeface="Times New Roman" pitchFamily="18" charset="0"/>
              </a:rPr>
              <a:t>VECTORS TUTORIAL </a:t>
            </a:r>
            <a:r>
              <a:rPr lang="en-GB" altLang="en-US" b="1">
                <a:solidFill>
                  <a:srgbClr val="FF0000"/>
                </a:solidFill>
                <a:effectLst>
                  <a:outerShdw blurRad="38100" dist="38100" dir="2700000" algn="tl">
                    <a:srgbClr val="000000"/>
                  </a:outerShdw>
                </a:effectLst>
                <a:latin typeface="Comic Sans MS" pitchFamily="66" charset="0"/>
                <a:cs typeface="Times New Roman" pitchFamily="18" charset="0"/>
              </a:rPr>
              <a:t>(all questions)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7107"/>
                                        </p:tgtEl>
                                        <p:attrNameLst>
                                          <p:attrName>style.visibility</p:attrName>
                                        </p:attrNameLst>
                                      </p:cBhvr>
                                      <p:to>
                                        <p:strVal val="visible"/>
                                      </p:to>
                                    </p:set>
                                    <p:anim calcmode="lin" valueType="num">
                                      <p:cBhvr additive="base">
                                        <p:cTn id="7" dur="500" fill="hold"/>
                                        <p:tgtEl>
                                          <p:spTgt spid="47107"/>
                                        </p:tgtEl>
                                        <p:attrNameLst>
                                          <p:attrName>ppt_x</p:attrName>
                                        </p:attrNameLst>
                                      </p:cBhvr>
                                      <p:tavLst>
                                        <p:tav tm="0">
                                          <p:val>
                                            <p:strVal val="0-#ppt_w/2"/>
                                          </p:val>
                                        </p:tav>
                                        <p:tav tm="100000">
                                          <p:val>
                                            <p:strVal val="#ppt_x"/>
                                          </p:val>
                                        </p:tav>
                                      </p:tavLst>
                                    </p:anim>
                                    <p:anim calcmode="lin" valueType="num">
                                      <p:cBhvr additive="base">
                                        <p:cTn id="8" dur="500" fill="hold"/>
                                        <p:tgtEl>
                                          <p:spTgt spid="47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autoUpdateAnimBg="0"/>
    </p:bldLst>
  </p:timing>
</p:sld>
</file>

<file path=ppt/theme/theme1.xml><?xml version="1.0" encoding="utf-8"?>
<a:theme xmlns:a="http://schemas.openxmlformats.org/drawingml/2006/main" name="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Designs\Dad`s Tie.pot</Template>
  <TotalTime>0</TotalTime>
  <Words>791</Words>
  <Application>Microsoft Office PowerPoint</Application>
  <PresentationFormat>On-screen Show (4:3)</PresentationFormat>
  <Paragraphs>117</Paragraphs>
  <Slides>18</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7" baseType="lpstr">
      <vt:lpstr>Times New Roman</vt:lpstr>
      <vt:lpstr>Arial</vt:lpstr>
      <vt:lpstr>Wingdings</vt:lpstr>
      <vt:lpstr>Calibri</vt:lpstr>
      <vt:lpstr>Comic Sans MS</vt:lpstr>
      <vt:lpstr>Symbol</vt:lpstr>
      <vt:lpstr>WP Greek Courier</vt:lpstr>
      <vt:lpstr>Dad`s Tie</vt:lpstr>
      <vt:lpstr>Microsoft Equation 3.0</vt:lpstr>
      <vt:lpstr>LOCKERBIE ACADEMY PHYSICS DEPT</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LOCKERBIE ACADEMY PHYSICS DEPT.  HIGHER PHYSICS MECHANICS UNIT D383</vt:lpstr>
      <vt:lpstr>PowerPoint Presentation</vt:lpstr>
      <vt:lpstr>PowerPoint Presentation</vt:lpstr>
      <vt:lpstr>PowerPoint Presentation</vt:lpstr>
    </vt:vector>
  </TitlesOfParts>
  <Company>Dumfries and Galloway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LOCKERBIE ACADEMY PHYSICS DEPT</dc:title>
  <dc:creator>KJ &amp; JA Hargreaves</dc:creator>
  <cp:lastModifiedBy>Mrs Hargreaves</cp:lastModifiedBy>
  <cp:revision>41</cp:revision>
  <cp:lastPrinted>1601-01-01T00:00:00Z</cp:lastPrinted>
  <dcterms:created xsi:type="dcterms:W3CDTF">2003-11-05T18:29:45Z</dcterms:created>
  <dcterms:modified xsi:type="dcterms:W3CDTF">2021-09-07T20:55:54Z</dcterms:modified>
</cp:coreProperties>
</file>