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7"/>
  </p:notesMasterIdLst>
  <p:handoutMasterIdLst>
    <p:handoutMasterId r:id="rId138"/>
  </p:handoutMasterIdLst>
  <p:sldIdLst>
    <p:sldId id="256" r:id="rId2"/>
    <p:sldId id="280" r:id="rId3"/>
    <p:sldId id="270" r:id="rId4"/>
    <p:sldId id="257" r:id="rId5"/>
    <p:sldId id="258" r:id="rId6"/>
    <p:sldId id="259" r:id="rId7"/>
    <p:sldId id="261" r:id="rId8"/>
    <p:sldId id="262" r:id="rId9"/>
    <p:sldId id="358" r:id="rId10"/>
    <p:sldId id="368" r:id="rId11"/>
    <p:sldId id="362" r:id="rId12"/>
    <p:sldId id="359" r:id="rId13"/>
    <p:sldId id="360" r:id="rId14"/>
    <p:sldId id="361" r:id="rId15"/>
    <p:sldId id="363" r:id="rId16"/>
    <p:sldId id="364" r:id="rId17"/>
    <p:sldId id="365" r:id="rId18"/>
    <p:sldId id="366" r:id="rId19"/>
    <p:sldId id="369" r:id="rId20"/>
    <p:sldId id="367" r:id="rId21"/>
    <p:sldId id="373" r:id="rId22"/>
    <p:sldId id="374" r:id="rId23"/>
    <p:sldId id="375" r:id="rId24"/>
    <p:sldId id="377" r:id="rId25"/>
    <p:sldId id="376" r:id="rId26"/>
    <p:sldId id="378" r:id="rId27"/>
    <p:sldId id="380" r:id="rId28"/>
    <p:sldId id="379" r:id="rId29"/>
    <p:sldId id="381" r:id="rId30"/>
    <p:sldId id="382" r:id="rId31"/>
    <p:sldId id="383" r:id="rId32"/>
    <p:sldId id="384" r:id="rId33"/>
    <p:sldId id="385" r:id="rId34"/>
    <p:sldId id="386" r:id="rId35"/>
    <p:sldId id="387" r:id="rId36"/>
    <p:sldId id="388" r:id="rId37"/>
    <p:sldId id="390" r:id="rId38"/>
    <p:sldId id="389" r:id="rId39"/>
    <p:sldId id="300" r:id="rId40"/>
    <p:sldId id="308" r:id="rId41"/>
    <p:sldId id="321" r:id="rId42"/>
    <p:sldId id="309" r:id="rId43"/>
    <p:sldId id="311" r:id="rId44"/>
    <p:sldId id="314" r:id="rId45"/>
    <p:sldId id="315" r:id="rId46"/>
    <p:sldId id="310" r:id="rId47"/>
    <p:sldId id="316" r:id="rId48"/>
    <p:sldId id="312" r:id="rId49"/>
    <p:sldId id="313" r:id="rId50"/>
    <p:sldId id="317" r:id="rId51"/>
    <p:sldId id="322" r:id="rId52"/>
    <p:sldId id="318" r:id="rId53"/>
    <p:sldId id="319" r:id="rId54"/>
    <p:sldId id="320" r:id="rId55"/>
    <p:sldId id="323" r:id="rId56"/>
    <p:sldId id="324" r:id="rId57"/>
    <p:sldId id="325" r:id="rId58"/>
    <p:sldId id="326" r:id="rId59"/>
    <p:sldId id="299" r:id="rId60"/>
    <p:sldId id="301" r:id="rId61"/>
    <p:sldId id="303" r:id="rId62"/>
    <p:sldId id="304" r:id="rId63"/>
    <p:sldId id="305" r:id="rId64"/>
    <p:sldId id="307" r:id="rId65"/>
    <p:sldId id="331" r:id="rId66"/>
    <p:sldId id="306" r:id="rId67"/>
    <p:sldId id="332" r:id="rId68"/>
    <p:sldId id="333" r:id="rId69"/>
    <p:sldId id="328" r:id="rId70"/>
    <p:sldId id="329" r:id="rId71"/>
    <p:sldId id="330" r:id="rId72"/>
    <p:sldId id="327" r:id="rId73"/>
    <p:sldId id="334" r:id="rId74"/>
    <p:sldId id="335" r:id="rId75"/>
    <p:sldId id="336" r:id="rId76"/>
    <p:sldId id="337" r:id="rId77"/>
    <p:sldId id="338" r:id="rId78"/>
    <p:sldId id="340" r:id="rId79"/>
    <p:sldId id="339" r:id="rId80"/>
    <p:sldId id="342" r:id="rId81"/>
    <p:sldId id="343" r:id="rId82"/>
    <p:sldId id="341" r:id="rId83"/>
    <p:sldId id="344" r:id="rId84"/>
    <p:sldId id="345" r:id="rId85"/>
    <p:sldId id="347" r:id="rId86"/>
    <p:sldId id="346" r:id="rId87"/>
    <p:sldId id="348" r:id="rId88"/>
    <p:sldId id="349" r:id="rId89"/>
    <p:sldId id="350" r:id="rId90"/>
    <p:sldId id="351" r:id="rId91"/>
    <p:sldId id="352" r:id="rId92"/>
    <p:sldId id="353" r:id="rId93"/>
    <p:sldId id="354" r:id="rId94"/>
    <p:sldId id="281" r:id="rId95"/>
    <p:sldId id="263" r:id="rId96"/>
    <p:sldId id="264" r:id="rId97"/>
    <p:sldId id="271" r:id="rId98"/>
    <p:sldId id="265" r:id="rId99"/>
    <p:sldId id="272" r:id="rId100"/>
    <p:sldId id="260" r:id="rId101"/>
    <p:sldId id="266" r:id="rId102"/>
    <p:sldId id="355" r:id="rId103"/>
    <p:sldId id="356" r:id="rId104"/>
    <p:sldId id="267" r:id="rId105"/>
    <p:sldId id="302" r:id="rId106"/>
    <p:sldId id="298" r:id="rId107"/>
    <p:sldId id="268" r:id="rId108"/>
    <p:sldId id="269" r:id="rId109"/>
    <p:sldId id="273" r:id="rId110"/>
    <p:sldId id="276" r:id="rId111"/>
    <p:sldId id="277" r:id="rId112"/>
    <p:sldId id="274" r:id="rId113"/>
    <p:sldId id="275" r:id="rId114"/>
    <p:sldId id="278" r:id="rId115"/>
    <p:sldId id="279" r:id="rId116"/>
    <p:sldId id="282" r:id="rId117"/>
    <p:sldId id="283" r:id="rId118"/>
    <p:sldId id="370" r:id="rId119"/>
    <p:sldId id="371" r:id="rId120"/>
    <p:sldId id="372" r:id="rId121"/>
    <p:sldId id="284" r:id="rId122"/>
    <p:sldId id="285" r:id="rId123"/>
    <p:sldId id="286" r:id="rId124"/>
    <p:sldId id="287" r:id="rId125"/>
    <p:sldId id="289" r:id="rId126"/>
    <p:sldId id="288" r:id="rId127"/>
    <p:sldId id="290" r:id="rId128"/>
    <p:sldId id="292" r:id="rId129"/>
    <p:sldId id="294" r:id="rId130"/>
    <p:sldId id="291" r:id="rId131"/>
    <p:sldId id="293" r:id="rId132"/>
    <p:sldId id="295" r:id="rId133"/>
    <p:sldId id="296" r:id="rId134"/>
    <p:sldId id="297" r:id="rId135"/>
    <p:sldId id="357" r:id="rId13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7" autoAdjust="0"/>
    <p:restoredTop sz="95993" autoAdjust="0"/>
  </p:normalViewPr>
  <p:slideViewPr>
    <p:cSldViewPr snapToGrid="0">
      <p:cViewPr varScale="1">
        <p:scale>
          <a:sx n="110" d="100"/>
          <a:sy n="110" d="100"/>
        </p:scale>
        <p:origin x="128" y="76"/>
      </p:cViewPr>
      <p:guideLst/>
    </p:cSldViewPr>
  </p:slideViewPr>
  <p:notesTextViewPr>
    <p:cViewPr>
      <p:scale>
        <a:sx n="1" d="1"/>
        <a:sy n="1" d="1"/>
      </p:scale>
      <p:origin x="0" y="0"/>
    </p:cViewPr>
  </p:notesTextViewPr>
  <p:sorterViewPr>
    <p:cViewPr>
      <p:scale>
        <a:sx n="100" d="100"/>
        <a:sy n="100" d="100"/>
      </p:scale>
      <p:origin x="0" y="-3133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handoutMaster" Target="handoutMasters/handout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diagrams/_rels/data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svg"/><Relationship Id="rId1" Type="http://schemas.openxmlformats.org/officeDocument/2006/relationships/image" Target="../media/image60.svg"/></Relationships>
</file>

<file path=ppt/diagrams/_rels/data3.xml.rels><?xml version="1.0" encoding="UTF-8" standalone="yes"?>
<Relationships xmlns="http://schemas.openxmlformats.org/package/2006/relationships"><Relationship Id="rId2" Type="http://schemas.openxmlformats.org/officeDocument/2006/relationships/image" Target="../media/image84.svg"/><Relationship Id="rId1" Type="http://schemas.openxmlformats.org/officeDocument/2006/relationships/image" Target="../media/image8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svg"/><Relationship Id="rId1" Type="http://schemas.openxmlformats.org/officeDocument/2006/relationships/image" Target="../media/image60.svg"/></Relationships>
</file>

<file path=ppt/diagrams/_rels/drawing3.xml.rels><?xml version="1.0" encoding="UTF-8" standalone="yes"?>
<Relationships xmlns="http://schemas.openxmlformats.org/package/2006/relationships"><Relationship Id="rId2" Type="http://schemas.openxmlformats.org/officeDocument/2006/relationships/image" Target="../media/image84.svg"/><Relationship Id="rId1" Type="http://schemas.openxmlformats.org/officeDocument/2006/relationships/image" Target="../media/image8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021FE4-6B45-43C0-95F9-952BCC87D53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328E8A3-B408-4786-B5E4-4BEB4F9DD75A}">
      <dgm:prSet/>
      <dgm:spPr/>
      <dgm:t>
        <a:bodyPr/>
        <a:lstStyle/>
        <a:p>
          <a:pPr>
            <a:lnSpc>
              <a:spcPct val="100000"/>
            </a:lnSpc>
          </a:pPr>
          <a:r>
            <a:rPr lang="en-GB"/>
            <a:t>The graph to the right is the gradient of the previous one</a:t>
          </a:r>
          <a:endParaRPr lang="en-US"/>
        </a:p>
      </dgm:t>
    </dgm:pt>
    <dgm:pt modelId="{F00F706A-0449-49C1-809F-B6680F7B7DD1}" type="parTrans" cxnId="{4A0A4E4D-5D2A-47FA-BC7C-43BF7530226B}">
      <dgm:prSet/>
      <dgm:spPr/>
      <dgm:t>
        <a:bodyPr/>
        <a:lstStyle/>
        <a:p>
          <a:endParaRPr lang="en-US"/>
        </a:p>
      </dgm:t>
    </dgm:pt>
    <dgm:pt modelId="{AE46D3C9-199F-482F-B610-2DA32EFCA60E}" type="sibTrans" cxnId="{4A0A4E4D-5D2A-47FA-BC7C-43BF7530226B}">
      <dgm:prSet/>
      <dgm:spPr/>
      <dgm:t>
        <a:bodyPr/>
        <a:lstStyle/>
        <a:p>
          <a:endParaRPr lang="en-US"/>
        </a:p>
      </dgm:t>
    </dgm:pt>
    <dgm:pt modelId="{337CE11A-39B0-403A-A38C-5BDC2E96913D}">
      <dgm:prSet/>
      <dgm:spPr/>
      <dgm:t>
        <a:bodyPr/>
        <a:lstStyle/>
        <a:p>
          <a:pPr>
            <a:lnSpc>
              <a:spcPct val="100000"/>
            </a:lnSpc>
          </a:pPr>
          <a:r>
            <a:rPr lang="en-GB"/>
            <a:t>So if you find have an s-t graph the next one right is the v-t graph and the next one right is the a-t graph.</a:t>
          </a:r>
          <a:endParaRPr lang="en-US"/>
        </a:p>
      </dgm:t>
    </dgm:pt>
    <dgm:pt modelId="{466A8A21-84A2-46C6-9043-BAF2C05DCBC0}" type="parTrans" cxnId="{0E013BA3-CEB6-446B-9669-A7D8A16F6717}">
      <dgm:prSet/>
      <dgm:spPr/>
      <dgm:t>
        <a:bodyPr/>
        <a:lstStyle/>
        <a:p>
          <a:endParaRPr lang="en-US"/>
        </a:p>
      </dgm:t>
    </dgm:pt>
    <dgm:pt modelId="{904399B0-BF8E-4C12-808D-6A760E11EC8E}" type="sibTrans" cxnId="{0E013BA3-CEB6-446B-9669-A7D8A16F6717}">
      <dgm:prSet/>
      <dgm:spPr/>
      <dgm:t>
        <a:bodyPr/>
        <a:lstStyle/>
        <a:p>
          <a:endParaRPr lang="en-US"/>
        </a:p>
      </dgm:t>
    </dgm:pt>
    <dgm:pt modelId="{15D51A86-AFC1-49E8-BDF9-CB67C5511FEE}">
      <dgm:prSet/>
      <dgm:spPr/>
      <dgm:t>
        <a:bodyPr/>
        <a:lstStyle/>
        <a:p>
          <a:pPr>
            <a:lnSpc>
              <a:spcPct val="100000"/>
            </a:lnSpc>
          </a:pPr>
          <a:r>
            <a:rPr lang="en-GB"/>
            <a:t>Likewise the graph to the left is the area under the previous graph, so if you have an a-t graph to the left is the v-t graph and to the left of that the s-t graph.</a:t>
          </a:r>
          <a:endParaRPr lang="en-US"/>
        </a:p>
      </dgm:t>
    </dgm:pt>
    <dgm:pt modelId="{117E3127-A4D1-49EA-BD5F-A086CD0A2EBE}" type="parTrans" cxnId="{D18BDEE6-290D-42B6-BAE8-D9D6003DE73A}">
      <dgm:prSet/>
      <dgm:spPr/>
      <dgm:t>
        <a:bodyPr/>
        <a:lstStyle/>
        <a:p>
          <a:endParaRPr lang="en-US"/>
        </a:p>
      </dgm:t>
    </dgm:pt>
    <dgm:pt modelId="{B4A9E164-1F40-4F19-A0A5-5E4E0171F274}" type="sibTrans" cxnId="{D18BDEE6-290D-42B6-BAE8-D9D6003DE73A}">
      <dgm:prSet/>
      <dgm:spPr/>
      <dgm:t>
        <a:bodyPr/>
        <a:lstStyle/>
        <a:p>
          <a:endParaRPr lang="en-US"/>
        </a:p>
      </dgm:t>
    </dgm:pt>
    <dgm:pt modelId="{03AB93BE-C85C-4921-85BB-C924DD09275D}" type="pres">
      <dgm:prSet presAssocID="{F9021FE4-6B45-43C0-95F9-952BCC87D534}" presName="root" presStyleCnt="0">
        <dgm:presLayoutVars>
          <dgm:dir/>
          <dgm:resizeHandles val="exact"/>
        </dgm:presLayoutVars>
      </dgm:prSet>
      <dgm:spPr/>
    </dgm:pt>
    <dgm:pt modelId="{6EF1C9EA-F9FB-4087-A467-E23748D0F0B8}" type="pres">
      <dgm:prSet presAssocID="{F328E8A3-B408-4786-B5E4-4BEB4F9DD75A}" presName="compNode" presStyleCnt="0"/>
      <dgm:spPr/>
    </dgm:pt>
    <dgm:pt modelId="{A15FF888-4F06-4E8E-AB83-40B01B395FEF}" type="pres">
      <dgm:prSet presAssocID="{F328E8A3-B408-4786-B5E4-4BEB4F9DD75A}" presName="bgRect" presStyleLbl="bgShp" presStyleIdx="0" presStyleCnt="3"/>
      <dgm:spPr/>
    </dgm:pt>
    <dgm:pt modelId="{8AA5391B-D996-49CC-A554-29540596B104}" type="pres">
      <dgm:prSet presAssocID="{F328E8A3-B408-4786-B5E4-4BEB4F9DD75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ar Graph with Downward Trend"/>
        </a:ext>
      </dgm:extLst>
    </dgm:pt>
    <dgm:pt modelId="{76E8E88D-260D-4DD8-9E43-5B979498FBC9}" type="pres">
      <dgm:prSet presAssocID="{F328E8A3-B408-4786-B5E4-4BEB4F9DD75A}" presName="spaceRect" presStyleCnt="0"/>
      <dgm:spPr/>
    </dgm:pt>
    <dgm:pt modelId="{EA6A31E2-8422-4E37-8F4C-959B32244641}" type="pres">
      <dgm:prSet presAssocID="{F328E8A3-B408-4786-B5E4-4BEB4F9DD75A}" presName="parTx" presStyleLbl="revTx" presStyleIdx="0" presStyleCnt="3">
        <dgm:presLayoutVars>
          <dgm:chMax val="0"/>
          <dgm:chPref val="0"/>
        </dgm:presLayoutVars>
      </dgm:prSet>
      <dgm:spPr/>
    </dgm:pt>
    <dgm:pt modelId="{4A40C329-00CF-4483-AC7A-DADFE1EB7FF7}" type="pres">
      <dgm:prSet presAssocID="{AE46D3C9-199F-482F-B610-2DA32EFCA60E}" presName="sibTrans" presStyleCnt="0"/>
      <dgm:spPr/>
    </dgm:pt>
    <dgm:pt modelId="{20D8B0A7-7D5A-4B82-A5EA-CB4D5337B679}" type="pres">
      <dgm:prSet presAssocID="{337CE11A-39B0-403A-A38C-5BDC2E96913D}" presName="compNode" presStyleCnt="0"/>
      <dgm:spPr/>
    </dgm:pt>
    <dgm:pt modelId="{85A9B720-F6F3-49B3-BA8A-B94608950531}" type="pres">
      <dgm:prSet presAssocID="{337CE11A-39B0-403A-A38C-5BDC2E96913D}" presName="bgRect" presStyleLbl="bgShp" presStyleIdx="1" presStyleCnt="3"/>
      <dgm:spPr/>
    </dgm:pt>
    <dgm:pt modelId="{20C3F01B-0EBA-4A0C-A8F2-314FA98B1664}" type="pres">
      <dgm:prSet presAssocID="{337CE11A-39B0-403A-A38C-5BDC2E96913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Graph with Upward Trend"/>
        </a:ext>
      </dgm:extLst>
    </dgm:pt>
    <dgm:pt modelId="{4E4A2F26-207F-461C-A5D4-0EA7435BE84E}" type="pres">
      <dgm:prSet presAssocID="{337CE11A-39B0-403A-A38C-5BDC2E96913D}" presName="spaceRect" presStyleCnt="0"/>
      <dgm:spPr/>
    </dgm:pt>
    <dgm:pt modelId="{C30C5C38-A4AD-482D-BFA4-67109C01E48B}" type="pres">
      <dgm:prSet presAssocID="{337CE11A-39B0-403A-A38C-5BDC2E96913D}" presName="parTx" presStyleLbl="revTx" presStyleIdx="1" presStyleCnt="3">
        <dgm:presLayoutVars>
          <dgm:chMax val="0"/>
          <dgm:chPref val="0"/>
        </dgm:presLayoutVars>
      </dgm:prSet>
      <dgm:spPr/>
    </dgm:pt>
    <dgm:pt modelId="{389256C0-211D-467D-B006-1BB77FBB8BC8}" type="pres">
      <dgm:prSet presAssocID="{904399B0-BF8E-4C12-808D-6A760E11EC8E}" presName="sibTrans" presStyleCnt="0"/>
      <dgm:spPr/>
    </dgm:pt>
    <dgm:pt modelId="{7893BDDE-36A6-4AA3-8F7F-97B412A50212}" type="pres">
      <dgm:prSet presAssocID="{15D51A86-AFC1-49E8-BDF9-CB67C5511FEE}" presName="compNode" presStyleCnt="0"/>
      <dgm:spPr/>
    </dgm:pt>
    <dgm:pt modelId="{CEECC575-833A-4545-B7CE-42A515B019C2}" type="pres">
      <dgm:prSet presAssocID="{15D51A86-AFC1-49E8-BDF9-CB67C5511FEE}" presName="bgRect" presStyleLbl="bgShp" presStyleIdx="2" presStyleCnt="3"/>
      <dgm:spPr/>
    </dgm:pt>
    <dgm:pt modelId="{6D691A0B-A692-43D3-8F9F-FB0D35330289}" type="pres">
      <dgm:prSet presAssocID="{15D51A86-AFC1-49E8-BDF9-CB67C5511FE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tatistics"/>
        </a:ext>
      </dgm:extLst>
    </dgm:pt>
    <dgm:pt modelId="{1D79DD52-0277-4644-A6BA-6B0B94575BE2}" type="pres">
      <dgm:prSet presAssocID="{15D51A86-AFC1-49E8-BDF9-CB67C5511FEE}" presName="spaceRect" presStyleCnt="0"/>
      <dgm:spPr/>
    </dgm:pt>
    <dgm:pt modelId="{2C1E76E2-8E3A-4E40-ADB2-3464E2BF260D}" type="pres">
      <dgm:prSet presAssocID="{15D51A86-AFC1-49E8-BDF9-CB67C5511FEE}" presName="parTx" presStyleLbl="revTx" presStyleIdx="2" presStyleCnt="3">
        <dgm:presLayoutVars>
          <dgm:chMax val="0"/>
          <dgm:chPref val="0"/>
        </dgm:presLayoutVars>
      </dgm:prSet>
      <dgm:spPr/>
    </dgm:pt>
  </dgm:ptLst>
  <dgm:cxnLst>
    <dgm:cxn modelId="{43CE0247-3514-443B-85AC-C6BACDFBB291}" type="presOf" srcId="{F9021FE4-6B45-43C0-95F9-952BCC87D534}" destId="{03AB93BE-C85C-4921-85BB-C924DD09275D}" srcOrd="0" destOrd="0" presId="urn:microsoft.com/office/officeart/2018/2/layout/IconVerticalSolidList"/>
    <dgm:cxn modelId="{4A0A4E4D-5D2A-47FA-BC7C-43BF7530226B}" srcId="{F9021FE4-6B45-43C0-95F9-952BCC87D534}" destId="{F328E8A3-B408-4786-B5E4-4BEB4F9DD75A}" srcOrd="0" destOrd="0" parTransId="{F00F706A-0449-49C1-809F-B6680F7B7DD1}" sibTransId="{AE46D3C9-199F-482F-B610-2DA32EFCA60E}"/>
    <dgm:cxn modelId="{EBA9A571-F782-414A-BC4D-7C953DD7152A}" type="presOf" srcId="{337CE11A-39B0-403A-A38C-5BDC2E96913D}" destId="{C30C5C38-A4AD-482D-BFA4-67109C01E48B}" srcOrd="0" destOrd="0" presId="urn:microsoft.com/office/officeart/2018/2/layout/IconVerticalSolidList"/>
    <dgm:cxn modelId="{4AA1B481-7001-4BB1-B87D-192946FCCBB8}" type="presOf" srcId="{15D51A86-AFC1-49E8-BDF9-CB67C5511FEE}" destId="{2C1E76E2-8E3A-4E40-ADB2-3464E2BF260D}" srcOrd="0" destOrd="0" presId="urn:microsoft.com/office/officeart/2018/2/layout/IconVerticalSolidList"/>
    <dgm:cxn modelId="{0E013BA3-CEB6-446B-9669-A7D8A16F6717}" srcId="{F9021FE4-6B45-43C0-95F9-952BCC87D534}" destId="{337CE11A-39B0-403A-A38C-5BDC2E96913D}" srcOrd="1" destOrd="0" parTransId="{466A8A21-84A2-46C6-9043-BAF2C05DCBC0}" sibTransId="{904399B0-BF8E-4C12-808D-6A760E11EC8E}"/>
    <dgm:cxn modelId="{80182FCC-C13C-42CF-8114-C17401D8D65A}" type="presOf" srcId="{F328E8A3-B408-4786-B5E4-4BEB4F9DD75A}" destId="{EA6A31E2-8422-4E37-8F4C-959B32244641}" srcOrd="0" destOrd="0" presId="urn:microsoft.com/office/officeart/2018/2/layout/IconVerticalSolidList"/>
    <dgm:cxn modelId="{D18BDEE6-290D-42B6-BAE8-D9D6003DE73A}" srcId="{F9021FE4-6B45-43C0-95F9-952BCC87D534}" destId="{15D51A86-AFC1-49E8-BDF9-CB67C5511FEE}" srcOrd="2" destOrd="0" parTransId="{117E3127-A4D1-49EA-BD5F-A086CD0A2EBE}" sibTransId="{B4A9E164-1F40-4F19-A0A5-5E4E0171F274}"/>
    <dgm:cxn modelId="{1A09328D-97F9-4B21-AC3A-0C7C5A180B24}" type="presParOf" srcId="{03AB93BE-C85C-4921-85BB-C924DD09275D}" destId="{6EF1C9EA-F9FB-4087-A467-E23748D0F0B8}" srcOrd="0" destOrd="0" presId="urn:microsoft.com/office/officeart/2018/2/layout/IconVerticalSolidList"/>
    <dgm:cxn modelId="{3D38A3DA-52A6-4599-9ACA-722E9C046878}" type="presParOf" srcId="{6EF1C9EA-F9FB-4087-A467-E23748D0F0B8}" destId="{A15FF888-4F06-4E8E-AB83-40B01B395FEF}" srcOrd="0" destOrd="0" presId="urn:microsoft.com/office/officeart/2018/2/layout/IconVerticalSolidList"/>
    <dgm:cxn modelId="{9CB3A5C5-0545-46F8-BA63-3330051B7C6F}" type="presParOf" srcId="{6EF1C9EA-F9FB-4087-A467-E23748D0F0B8}" destId="{8AA5391B-D996-49CC-A554-29540596B104}" srcOrd="1" destOrd="0" presId="urn:microsoft.com/office/officeart/2018/2/layout/IconVerticalSolidList"/>
    <dgm:cxn modelId="{D7C8624F-5DA0-4E3A-8DF0-6DF0B6B3A118}" type="presParOf" srcId="{6EF1C9EA-F9FB-4087-A467-E23748D0F0B8}" destId="{76E8E88D-260D-4DD8-9E43-5B979498FBC9}" srcOrd="2" destOrd="0" presId="urn:microsoft.com/office/officeart/2018/2/layout/IconVerticalSolidList"/>
    <dgm:cxn modelId="{E52FBD41-852B-49D6-8B12-EF955E9A5C51}" type="presParOf" srcId="{6EF1C9EA-F9FB-4087-A467-E23748D0F0B8}" destId="{EA6A31E2-8422-4E37-8F4C-959B32244641}" srcOrd="3" destOrd="0" presId="urn:microsoft.com/office/officeart/2018/2/layout/IconVerticalSolidList"/>
    <dgm:cxn modelId="{E0414300-E579-4E8D-A4E8-1FBF4322F02D}" type="presParOf" srcId="{03AB93BE-C85C-4921-85BB-C924DD09275D}" destId="{4A40C329-00CF-4483-AC7A-DADFE1EB7FF7}" srcOrd="1" destOrd="0" presId="urn:microsoft.com/office/officeart/2018/2/layout/IconVerticalSolidList"/>
    <dgm:cxn modelId="{E7F24F49-68E3-4A07-9AF8-4FFDBFB3D4D2}" type="presParOf" srcId="{03AB93BE-C85C-4921-85BB-C924DD09275D}" destId="{20D8B0A7-7D5A-4B82-A5EA-CB4D5337B679}" srcOrd="2" destOrd="0" presId="urn:microsoft.com/office/officeart/2018/2/layout/IconVerticalSolidList"/>
    <dgm:cxn modelId="{98573824-E3E7-4246-BBD2-D71FCD4A8BD9}" type="presParOf" srcId="{20D8B0A7-7D5A-4B82-A5EA-CB4D5337B679}" destId="{85A9B720-F6F3-49B3-BA8A-B94608950531}" srcOrd="0" destOrd="0" presId="urn:microsoft.com/office/officeart/2018/2/layout/IconVerticalSolidList"/>
    <dgm:cxn modelId="{6EEE7121-2531-4070-A376-9EB9C467AD3A}" type="presParOf" srcId="{20D8B0A7-7D5A-4B82-A5EA-CB4D5337B679}" destId="{20C3F01B-0EBA-4A0C-A8F2-314FA98B1664}" srcOrd="1" destOrd="0" presId="urn:microsoft.com/office/officeart/2018/2/layout/IconVerticalSolidList"/>
    <dgm:cxn modelId="{D2136A8C-B024-4E2F-89F0-7D613FABF955}" type="presParOf" srcId="{20D8B0A7-7D5A-4B82-A5EA-CB4D5337B679}" destId="{4E4A2F26-207F-461C-A5D4-0EA7435BE84E}" srcOrd="2" destOrd="0" presId="urn:microsoft.com/office/officeart/2018/2/layout/IconVerticalSolidList"/>
    <dgm:cxn modelId="{C8D8B67B-A2C0-46BA-921C-4B6193FF2B54}" type="presParOf" srcId="{20D8B0A7-7D5A-4B82-A5EA-CB4D5337B679}" destId="{C30C5C38-A4AD-482D-BFA4-67109C01E48B}" srcOrd="3" destOrd="0" presId="urn:microsoft.com/office/officeart/2018/2/layout/IconVerticalSolidList"/>
    <dgm:cxn modelId="{C5BD8917-329E-4E43-A679-DB4E2DD65B41}" type="presParOf" srcId="{03AB93BE-C85C-4921-85BB-C924DD09275D}" destId="{389256C0-211D-467D-B006-1BB77FBB8BC8}" srcOrd="3" destOrd="0" presId="urn:microsoft.com/office/officeart/2018/2/layout/IconVerticalSolidList"/>
    <dgm:cxn modelId="{2732E696-252D-4D0A-9271-992A8FDC170E}" type="presParOf" srcId="{03AB93BE-C85C-4921-85BB-C924DD09275D}" destId="{7893BDDE-36A6-4AA3-8F7F-97B412A50212}" srcOrd="4" destOrd="0" presId="urn:microsoft.com/office/officeart/2018/2/layout/IconVerticalSolidList"/>
    <dgm:cxn modelId="{4D59440F-12AA-4C69-BDB9-C2E4A1BED50F}" type="presParOf" srcId="{7893BDDE-36A6-4AA3-8F7F-97B412A50212}" destId="{CEECC575-833A-4545-B7CE-42A515B019C2}" srcOrd="0" destOrd="0" presId="urn:microsoft.com/office/officeart/2018/2/layout/IconVerticalSolidList"/>
    <dgm:cxn modelId="{EF822087-AB40-47F1-90AA-4A5A4D6CEF66}" type="presParOf" srcId="{7893BDDE-36A6-4AA3-8F7F-97B412A50212}" destId="{6D691A0B-A692-43D3-8F9F-FB0D35330289}" srcOrd="1" destOrd="0" presId="urn:microsoft.com/office/officeart/2018/2/layout/IconVerticalSolidList"/>
    <dgm:cxn modelId="{6DAF8C2B-0B14-49EE-B8A2-F6430F10A149}" type="presParOf" srcId="{7893BDDE-36A6-4AA3-8F7F-97B412A50212}" destId="{1D79DD52-0277-4644-A6BA-6B0B94575BE2}" srcOrd="2" destOrd="0" presId="urn:microsoft.com/office/officeart/2018/2/layout/IconVerticalSolidList"/>
    <dgm:cxn modelId="{CEE4448C-D781-484D-A6B2-7CA8F5681FB1}" type="presParOf" srcId="{7893BDDE-36A6-4AA3-8F7F-97B412A50212}" destId="{2C1E76E2-8E3A-4E40-ADB2-3464E2BF260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A5181C-1408-4149-8A64-2F63E07EB86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0B8C07B-2432-46EF-BD4F-9AF83B9C2F2A}">
      <dgm:prSet/>
      <dgm:spPr/>
      <dgm:t>
        <a:bodyPr/>
        <a:lstStyle/>
        <a:p>
          <a:pPr>
            <a:lnSpc>
              <a:spcPct val="100000"/>
            </a:lnSpc>
          </a:pPr>
          <a:r>
            <a:rPr lang="en-US"/>
            <a:t>The Fraunhofer lines are a set of dark absorption lines observed in the optical spectrum of the Sun. </a:t>
          </a:r>
        </a:p>
      </dgm:t>
    </dgm:pt>
    <dgm:pt modelId="{A0949C0D-EA7B-4E31-8104-1A810C09CDA5}" type="parTrans" cxnId="{3982C9AB-19FA-4494-A808-A5F803751AE2}">
      <dgm:prSet/>
      <dgm:spPr/>
      <dgm:t>
        <a:bodyPr/>
        <a:lstStyle/>
        <a:p>
          <a:endParaRPr lang="en-US"/>
        </a:p>
      </dgm:t>
    </dgm:pt>
    <dgm:pt modelId="{4B5D9418-D49B-4681-ADA1-208878A16AC5}" type="sibTrans" cxnId="{3982C9AB-19FA-4494-A808-A5F803751AE2}">
      <dgm:prSet/>
      <dgm:spPr/>
      <dgm:t>
        <a:bodyPr/>
        <a:lstStyle/>
        <a:p>
          <a:endParaRPr lang="en-US"/>
        </a:p>
      </dgm:t>
    </dgm:pt>
    <dgm:pt modelId="{122F91D6-E345-4555-A888-C9320D0EDC2E}">
      <dgm:prSet/>
      <dgm:spPr/>
      <dgm:t>
        <a:bodyPr/>
        <a:lstStyle/>
        <a:p>
          <a:pPr>
            <a:lnSpc>
              <a:spcPct val="100000"/>
            </a:lnSpc>
          </a:pPr>
          <a:r>
            <a:rPr lang="en-US"/>
            <a:t>These lines are formed when light from the Sun’s central core (photosphere) passes through the cooler outer atmosphere (chromosphere). </a:t>
          </a:r>
        </a:p>
      </dgm:t>
    </dgm:pt>
    <dgm:pt modelId="{15EF3FBD-52D8-43CA-93BC-D113700EB7F3}" type="parTrans" cxnId="{20C9A04A-BE0B-4A17-B70E-F6071A1E43C1}">
      <dgm:prSet/>
      <dgm:spPr/>
      <dgm:t>
        <a:bodyPr/>
        <a:lstStyle/>
        <a:p>
          <a:endParaRPr lang="en-US"/>
        </a:p>
      </dgm:t>
    </dgm:pt>
    <dgm:pt modelId="{8F027F4D-29E4-4D84-A558-D7B8176040D0}" type="sibTrans" cxnId="{20C9A04A-BE0B-4A17-B70E-F6071A1E43C1}">
      <dgm:prSet/>
      <dgm:spPr/>
      <dgm:t>
        <a:bodyPr/>
        <a:lstStyle/>
        <a:p>
          <a:endParaRPr lang="en-US"/>
        </a:p>
      </dgm:t>
    </dgm:pt>
    <dgm:pt modelId="{EDB3E065-BD28-4A4B-B8CB-66666CCE76BE}">
      <dgm:prSet/>
      <dgm:spPr/>
      <dgm:t>
        <a:bodyPr/>
        <a:lstStyle/>
        <a:p>
          <a:pPr>
            <a:lnSpc>
              <a:spcPct val="100000"/>
            </a:lnSpc>
          </a:pPr>
          <a:r>
            <a:rPr lang="en-US"/>
            <a:t>The atoms and molecules in the chromosphere absorb specific wavelengths of light, resulting in the characteristic dark lines.</a:t>
          </a:r>
        </a:p>
      </dgm:t>
    </dgm:pt>
    <dgm:pt modelId="{AF02B6B4-7683-4ED1-B265-1322A36852C4}" type="parTrans" cxnId="{E3EA431B-DE5C-4D82-8AA7-259B6680CFB4}">
      <dgm:prSet/>
      <dgm:spPr/>
      <dgm:t>
        <a:bodyPr/>
        <a:lstStyle/>
        <a:p>
          <a:endParaRPr lang="en-US"/>
        </a:p>
      </dgm:t>
    </dgm:pt>
    <dgm:pt modelId="{62A51633-4038-42BD-AF00-8D3CFAB70BBF}" type="sibTrans" cxnId="{E3EA431B-DE5C-4D82-8AA7-259B6680CFB4}">
      <dgm:prSet/>
      <dgm:spPr/>
      <dgm:t>
        <a:bodyPr/>
        <a:lstStyle/>
        <a:p>
          <a:endParaRPr lang="en-US"/>
        </a:p>
      </dgm:t>
    </dgm:pt>
    <dgm:pt modelId="{4CA37831-DABA-4816-91EB-16E23BC58EB3}" type="pres">
      <dgm:prSet presAssocID="{66A5181C-1408-4149-8A64-2F63E07EB868}" presName="root" presStyleCnt="0">
        <dgm:presLayoutVars>
          <dgm:dir/>
          <dgm:resizeHandles val="exact"/>
        </dgm:presLayoutVars>
      </dgm:prSet>
      <dgm:spPr/>
    </dgm:pt>
    <dgm:pt modelId="{E4704381-B7F7-4A3B-A221-231C460603E9}" type="pres">
      <dgm:prSet presAssocID="{B0B8C07B-2432-46EF-BD4F-9AF83B9C2F2A}" presName="compNode" presStyleCnt="0"/>
      <dgm:spPr/>
    </dgm:pt>
    <dgm:pt modelId="{C289CEE5-A730-4432-A56C-278566606060}" type="pres">
      <dgm:prSet presAssocID="{B0B8C07B-2432-46EF-BD4F-9AF83B9C2F2A}" presName="bgRect" presStyleLbl="bgShp" presStyleIdx="0" presStyleCnt="3"/>
      <dgm:spPr/>
    </dgm:pt>
    <dgm:pt modelId="{05ECD7B6-4CD9-4C43-B30B-8866155D6DA3}" type="pres">
      <dgm:prSet presAssocID="{B0B8C07B-2432-46EF-BD4F-9AF83B9C2F2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Wind Chime"/>
        </a:ext>
      </dgm:extLst>
    </dgm:pt>
    <dgm:pt modelId="{F1884438-49FD-4CC0-84AE-E3B0D68C96AA}" type="pres">
      <dgm:prSet presAssocID="{B0B8C07B-2432-46EF-BD4F-9AF83B9C2F2A}" presName="spaceRect" presStyleCnt="0"/>
      <dgm:spPr/>
    </dgm:pt>
    <dgm:pt modelId="{F8CDC105-01F8-47BE-8B72-8926088FB0C4}" type="pres">
      <dgm:prSet presAssocID="{B0B8C07B-2432-46EF-BD4F-9AF83B9C2F2A}" presName="parTx" presStyleLbl="revTx" presStyleIdx="0" presStyleCnt="3">
        <dgm:presLayoutVars>
          <dgm:chMax val="0"/>
          <dgm:chPref val="0"/>
        </dgm:presLayoutVars>
      </dgm:prSet>
      <dgm:spPr/>
    </dgm:pt>
    <dgm:pt modelId="{C3EE9B5A-1738-40F0-BAC6-954B0F22F731}" type="pres">
      <dgm:prSet presAssocID="{4B5D9418-D49B-4681-ADA1-208878A16AC5}" presName="sibTrans" presStyleCnt="0"/>
      <dgm:spPr/>
    </dgm:pt>
    <dgm:pt modelId="{99924D4F-3162-4CA6-A8B9-CA4D760A92B0}" type="pres">
      <dgm:prSet presAssocID="{122F91D6-E345-4555-A888-C9320D0EDC2E}" presName="compNode" presStyleCnt="0"/>
      <dgm:spPr/>
    </dgm:pt>
    <dgm:pt modelId="{F05A4287-B9EF-4DCE-87BD-5F15C9DCD995}" type="pres">
      <dgm:prSet presAssocID="{122F91D6-E345-4555-A888-C9320D0EDC2E}" presName="bgRect" presStyleLbl="bgShp" presStyleIdx="1" presStyleCnt="3"/>
      <dgm:spPr/>
    </dgm:pt>
    <dgm:pt modelId="{0E883D6F-55D5-43C0-AA03-12F0D7A02FDA}" type="pres">
      <dgm:prSet presAssocID="{122F91D6-E345-4555-A888-C9320D0EDC2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unset scene"/>
        </a:ext>
      </dgm:extLst>
    </dgm:pt>
    <dgm:pt modelId="{6C24AC2A-2DCD-4BC6-9A6F-C576DE34E682}" type="pres">
      <dgm:prSet presAssocID="{122F91D6-E345-4555-A888-C9320D0EDC2E}" presName="spaceRect" presStyleCnt="0"/>
      <dgm:spPr/>
    </dgm:pt>
    <dgm:pt modelId="{7F737E8B-A683-40BD-BFD4-FC27C2B078C3}" type="pres">
      <dgm:prSet presAssocID="{122F91D6-E345-4555-A888-C9320D0EDC2E}" presName="parTx" presStyleLbl="revTx" presStyleIdx="1" presStyleCnt="3">
        <dgm:presLayoutVars>
          <dgm:chMax val="0"/>
          <dgm:chPref val="0"/>
        </dgm:presLayoutVars>
      </dgm:prSet>
      <dgm:spPr/>
    </dgm:pt>
    <dgm:pt modelId="{4EC2AC7E-6F3B-4915-B4D0-834A142A6571}" type="pres">
      <dgm:prSet presAssocID="{8F027F4D-29E4-4D84-A558-D7B8176040D0}" presName="sibTrans" presStyleCnt="0"/>
      <dgm:spPr/>
    </dgm:pt>
    <dgm:pt modelId="{D13E327D-B392-43E6-9601-51AD35FFE584}" type="pres">
      <dgm:prSet presAssocID="{EDB3E065-BD28-4A4B-B8CB-66666CCE76BE}" presName="compNode" presStyleCnt="0"/>
      <dgm:spPr/>
    </dgm:pt>
    <dgm:pt modelId="{DF74F431-4E9D-41ED-849D-604F846BAE58}" type="pres">
      <dgm:prSet presAssocID="{EDB3E065-BD28-4A4B-B8CB-66666CCE76BE}" presName="bgRect" presStyleLbl="bgShp" presStyleIdx="2" presStyleCnt="3"/>
      <dgm:spPr/>
    </dgm:pt>
    <dgm:pt modelId="{CAAED796-6418-4EA3-A794-638504F85703}" type="pres">
      <dgm:prSet presAssocID="{EDB3E065-BD28-4A4B-B8CB-66666CCE76B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Atom"/>
        </a:ext>
      </dgm:extLst>
    </dgm:pt>
    <dgm:pt modelId="{36747702-900C-4D4E-9D56-A7C7AC7F7A61}" type="pres">
      <dgm:prSet presAssocID="{EDB3E065-BD28-4A4B-B8CB-66666CCE76BE}" presName="spaceRect" presStyleCnt="0"/>
      <dgm:spPr/>
    </dgm:pt>
    <dgm:pt modelId="{88707770-0477-4038-926C-251BC3036837}" type="pres">
      <dgm:prSet presAssocID="{EDB3E065-BD28-4A4B-B8CB-66666CCE76BE}" presName="parTx" presStyleLbl="revTx" presStyleIdx="2" presStyleCnt="3">
        <dgm:presLayoutVars>
          <dgm:chMax val="0"/>
          <dgm:chPref val="0"/>
        </dgm:presLayoutVars>
      </dgm:prSet>
      <dgm:spPr/>
    </dgm:pt>
  </dgm:ptLst>
  <dgm:cxnLst>
    <dgm:cxn modelId="{4729351A-2927-4313-B796-4F8963EECC5E}" type="presOf" srcId="{66A5181C-1408-4149-8A64-2F63E07EB868}" destId="{4CA37831-DABA-4816-91EB-16E23BC58EB3}" srcOrd="0" destOrd="0" presId="urn:microsoft.com/office/officeart/2018/2/layout/IconVerticalSolidList"/>
    <dgm:cxn modelId="{E3EA431B-DE5C-4D82-8AA7-259B6680CFB4}" srcId="{66A5181C-1408-4149-8A64-2F63E07EB868}" destId="{EDB3E065-BD28-4A4B-B8CB-66666CCE76BE}" srcOrd="2" destOrd="0" parTransId="{AF02B6B4-7683-4ED1-B265-1322A36852C4}" sibTransId="{62A51633-4038-42BD-AF00-8D3CFAB70BBF}"/>
    <dgm:cxn modelId="{FBC1761D-0958-4EAD-89FE-6B55790562B0}" type="presOf" srcId="{122F91D6-E345-4555-A888-C9320D0EDC2E}" destId="{7F737E8B-A683-40BD-BFD4-FC27C2B078C3}" srcOrd="0" destOrd="0" presId="urn:microsoft.com/office/officeart/2018/2/layout/IconVerticalSolidList"/>
    <dgm:cxn modelId="{20C9A04A-BE0B-4A17-B70E-F6071A1E43C1}" srcId="{66A5181C-1408-4149-8A64-2F63E07EB868}" destId="{122F91D6-E345-4555-A888-C9320D0EDC2E}" srcOrd="1" destOrd="0" parTransId="{15EF3FBD-52D8-43CA-93BC-D113700EB7F3}" sibTransId="{8F027F4D-29E4-4D84-A558-D7B8176040D0}"/>
    <dgm:cxn modelId="{8CD3A771-E113-4EA3-A5FC-364C1434C149}" type="presOf" srcId="{EDB3E065-BD28-4A4B-B8CB-66666CCE76BE}" destId="{88707770-0477-4038-926C-251BC3036837}" srcOrd="0" destOrd="0" presId="urn:microsoft.com/office/officeart/2018/2/layout/IconVerticalSolidList"/>
    <dgm:cxn modelId="{04B23B86-BFD2-43B2-A942-FA3AD9902AF6}" type="presOf" srcId="{B0B8C07B-2432-46EF-BD4F-9AF83B9C2F2A}" destId="{F8CDC105-01F8-47BE-8B72-8926088FB0C4}" srcOrd="0" destOrd="0" presId="urn:microsoft.com/office/officeart/2018/2/layout/IconVerticalSolidList"/>
    <dgm:cxn modelId="{3982C9AB-19FA-4494-A808-A5F803751AE2}" srcId="{66A5181C-1408-4149-8A64-2F63E07EB868}" destId="{B0B8C07B-2432-46EF-BD4F-9AF83B9C2F2A}" srcOrd="0" destOrd="0" parTransId="{A0949C0D-EA7B-4E31-8104-1A810C09CDA5}" sibTransId="{4B5D9418-D49B-4681-ADA1-208878A16AC5}"/>
    <dgm:cxn modelId="{5A6ECDF0-A3D7-4FDE-A424-9D7A5E2E90AB}" type="presParOf" srcId="{4CA37831-DABA-4816-91EB-16E23BC58EB3}" destId="{E4704381-B7F7-4A3B-A221-231C460603E9}" srcOrd="0" destOrd="0" presId="urn:microsoft.com/office/officeart/2018/2/layout/IconVerticalSolidList"/>
    <dgm:cxn modelId="{8B5334C8-52C1-4F52-9A0A-D16C3BD83AC8}" type="presParOf" srcId="{E4704381-B7F7-4A3B-A221-231C460603E9}" destId="{C289CEE5-A730-4432-A56C-278566606060}" srcOrd="0" destOrd="0" presId="urn:microsoft.com/office/officeart/2018/2/layout/IconVerticalSolidList"/>
    <dgm:cxn modelId="{2681101B-C630-4632-B906-AF28B27C21A8}" type="presParOf" srcId="{E4704381-B7F7-4A3B-A221-231C460603E9}" destId="{05ECD7B6-4CD9-4C43-B30B-8866155D6DA3}" srcOrd="1" destOrd="0" presId="urn:microsoft.com/office/officeart/2018/2/layout/IconVerticalSolidList"/>
    <dgm:cxn modelId="{3404EFDE-9D04-408F-B328-ED1DC1BC4FFF}" type="presParOf" srcId="{E4704381-B7F7-4A3B-A221-231C460603E9}" destId="{F1884438-49FD-4CC0-84AE-E3B0D68C96AA}" srcOrd="2" destOrd="0" presId="urn:microsoft.com/office/officeart/2018/2/layout/IconVerticalSolidList"/>
    <dgm:cxn modelId="{E2A8772B-073B-4C8F-B6D7-37E5E0D61F34}" type="presParOf" srcId="{E4704381-B7F7-4A3B-A221-231C460603E9}" destId="{F8CDC105-01F8-47BE-8B72-8926088FB0C4}" srcOrd="3" destOrd="0" presId="urn:microsoft.com/office/officeart/2018/2/layout/IconVerticalSolidList"/>
    <dgm:cxn modelId="{D611557B-B2C3-4401-AAA9-45F6173B9C2A}" type="presParOf" srcId="{4CA37831-DABA-4816-91EB-16E23BC58EB3}" destId="{C3EE9B5A-1738-40F0-BAC6-954B0F22F731}" srcOrd="1" destOrd="0" presId="urn:microsoft.com/office/officeart/2018/2/layout/IconVerticalSolidList"/>
    <dgm:cxn modelId="{CD229951-D533-47B5-8E0F-655C7F2B18C4}" type="presParOf" srcId="{4CA37831-DABA-4816-91EB-16E23BC58EB3}" destId="{99924D4F-3162-4CA6-A8B9-CA4D760A92B0}" srcOrd="2" destOrd="0" presId="urn:microsoft.com/office/officeart/2018/2/layout/IconVerticalSolidList"/>
    <dgm:cxn modelId="{185C25A3-3D3C-4A02-A92E-4D207E83E6D8}" type="presParOf" srcId="{99924D4F-3162-4CA6-A8B9-CA4D760A92B0}" destId="{F05A4287-B9EF-4DCE-87BD-5F15C9DCD995}" srcOrd="0" destOrd="0" presId="urn:microsoft.com/office/officeart/2018/2/layout/IconVerticalSolidList"/>
    <dgm:cxn modelId="{197B4D58-4FFE-4284-93B4-33C5E0651214}" type="presParOf" srcId="{99924D4F-3162-4CA6-A8B9-CA4D760A92B0}" destId="{0E883D6F-55D5-43C0-AA03-12F0D7A02FDA}" srcOrd="1" destOrd="0" presId="urn:microsoft.com/office/officeart/2018/2/layout/IconVerticalSolidList"/>
    <dgm:cxn modelId="{BD8FD1AE-1D4A-48EC-88A4-4BC125593EB2}" type="presParOf" srcId="{99924D4F-3162-4CA6-A8B9-CA4D760A92B0}" destId="{6C24AC2A-2DCD-4BC6-9A6F-C576DE34E682}" srcOrd="2" destOrd="0" presId="urn:microsoft.com/office/officeart/2018/2/layout/IconVerticalSolidList"/>
    <dgm:cxn modelId="{0CEB2322-8D2D-43EE-9C3A-51AFD9C09168}" type="presParOf" srcId="{99924D4F-3162-4CA6-A8B9-CA4D760A92B0}" destId="{7F737E8B-A683-40BD-BFD4-FC27C2B078C3}" srcOrd="3" destOrd="0" presId="urn:microsoft.com/office/officeart/2018/2/layout/IconVerticalSolidList"/>
    <dgm:cxn modelId="{50B7E21A-0E7F-4E6A-8B60-32C88BA63E07}" type="presParOf" srcId="{4CA37831-DABA-4816-91EB-16E23BC58EB3}" destId="{4EC2AC7E-6F3B-4915-B4D0-834A142A6571}" srcOrd="3" destOrd="0" presId="urn:microsoft.com/office/officeart/2018/2/layout/IconVerticalSolidList"/>
    <dgm:cxn modelId="{AB95659E-10F3-4AAB-AF38-0D4E7D3C3D8B}" type="presParOf" srcId="{4CA37831-DABA-4816-91EB-16E23BC58EB3}" destId="{D13E327D-B392-43E6-9601-51AD35FFE584}" srcOrd="4" destOrd="0" presId="urn:microsoft.com/office/officeart/2018/2/layout/IconVerticalSolidList"/>
    <dgm:cxn modelId="{BF0C7196-A659-4560-B863-A0FAB9EEF454}" type="presParOf" srcId="{D13E327D-B392-43E6-9601-51AD35FFE584}" destId="{DF74F431-4E9D-41ED-849D-604F846BAE58}" srcOrd="0" destOrd="0" presId="urn:microsoft.com/office/officeart/2018/2/layout/IconVerticalSolidList"/>
    <dgm:cxn modelId="{6D872838-7420-4349-AC1B-A1CA5486B6AF}" type="presParOf" srcId="{D13E327D-B392-43E6-9601-51AD35FFE584}" destId="{CAAED796-6418-4EA3-A794-638504F85703}" srcOrd="1" destOrd="0" presId="urn:microsoft.com/office/officeart/2018/2/layout/IconVerticalSolidList"/>
    <dgm:cxn modelId="{CF8A09AC-5F46-4960-9C7F-BF583BAFF585}" type="presParOf" srcId="{D13E327D-B392-43E6-9601-51AD35FFE584}" destId="{36747702-900C-4D4E-9D56-A7C7AC7F7A61}" srcOrd="2" destOrd="0" presId="urn:microsoft.com/office/officeart/2018/2/layout/IconVerticalSolidList"/>
    <dgm:cxn modelId="{470F91B0-01BA-42F3-AFD4-A2B0540ACDD8}" type="presParOf" srcId="{D13E327D-B392-43E6-9601-51AD35FFE584}" destId="{88707770-0477-4038-926C-251BC303683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3CC6B3-BFCE-4DEB-8CC7-2C2F4EE204E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94CA1CC-23BD-4DD2-9AC9-CCD448E96E4E}">
      <dgm:prSet/>
      <dgm:spPr/>
      <dgm:t>
        <a:bodyPr/>
        <a:lstStyle/>
        <a:p>
          <a:r>
            <a:rPr lang="en-GB"/>
            <a:t>Please pass on any feedback before you go back to the beginning and try again, and see if you can get any more correct answers.</a:t>
          </a:r>
          <a:endParaRPr lang="en-US" dirty="0"/>
        </a:p>
      </dgm:t>
    </dgm:pt>
    <dgm:pt modelId="{1E38F13A-643E-447E-B6F4-D105033C9614}" type="parTrans" cxnId="{293D8C36-6110-444A-B588-93C8F845BE63}">
      <dgm:prSet/>
      <dgm:spPr/>
      <dgm:t>
        <a:bodyPr/>
        <a:lstStyle/>
        <a:p>
          <a:endParaRPr lang="en-US"/>
        </a:p>
      </dgm:t>
    </dgm:pt>
    <dgm:pt modelId="{47671CF6-0F87-43F2-9022-806F99AB2CCC}" type="sibTrans" cxnId="{293D8C36-6110-444A-B588-93C8F845BE63}">
      <dgm:prSet/>
      <dgm:spPr/>
      <dgm:t>
        <a:bodyPr/>
        <a:lstStyle/>
        <a:p>
          <a:endParaRPr lang="en-US"/>
        </a:p>
      </dgm:t>
    </dgm:pt>
    <dgm:pt modelId="{861D8461-73E6-48B0-8DB7-6569A2A280FC}">
      <dgm:prSet/>
      <dgm:spPr/>
      <dgm:t>
        <a:bodyPr/>
        <a:lstStyle/>
        <a:p>
          <a:r>
            <a:rPr lang="en-GB"/>
            <a:t>Little and often is the name of the game</a:t>
          </a:r>
          <a:endParaRPr lang="en-US"/>
        </a:p>
      </dgm:t>
    </dgm:pt>
    <dgm:pt modelId="{5D307C35-51AF-4FF2-8ACB-48CE151BD4A8}" type="parTrans" cxnId="{1AB8D134-E1CC-4DDB-ABA9-A93B1728B8FE}">
      <dgm:prSet/>
      <dgm:spPr/>
      <dgm:t>
        <a:bodyPr/>
        <a:lstStyle/>
        <a:p>
          <a:endParaRPr lang="en-US"/>
        </a:p>
      </dgm:t>
    </dgm:pt>
    <dgm:pt modelId="{FAF97762-EA67-4A52-B4B8-A3333164B225}" type="sibTrans" cxnId="{1AB8D134-E1CC-4DDB-ABA9-A93B1728B8FE}">
      <dgm:prSet/>
      <dgm:spPr/>
      <dgm:t>
        <a:bodyPr/>
        <a:lstStyle/>
        <a:p>
          <a:endParaRPr lang="en-US"/>
        </a:p>
      </dgm:t>
    </dgm:pt>
    <dgm:pt modelId="{4C09D5DB-C19B-46D1-90E5-51E4B4A0E95A}" type="pres">
      <dgm:prSet presAssocID="{ED3CC6B3-BFCE-4DEB-8CC7-2C2F4EE204E1}" presName="root" presStyleCnt="0">
        <dgm:presLayoutVars>
          <dgm:dir/>
          <dgm:resizeHandles val="exact"/>
        </dgm:presLayoutVars>
      </dgm:prSet>
      <dgm:spPr/>
    </dgm:pt>
    <dgm:pt modelId="{68D89D84-6A8E-4363-9804-51A2703881F0}" type="pres">
      <dgm:prSet presAssocID="{694CA1CC-23BD-4DD2-9AC9-CCD448E96E4E}" presName="compNode" presStyleCnt="0"/>
      <dgm:spPr/>
    </dgm:pt>
    <dgm:pt modelId="{DC40458B-5D2D-4765-971C-C76A829BFF1B}" type="pres">
      <dgm:prSet presAssocID="{694CA1CC-23BD-4DD2-9AC9-CCD448E96E4E}" presName="bgRect" presStyleLbl="bgShp" presStyleIdx="0" presStyleCnt="2"/>
      <dgm:spPr/>
    </dgm:pt>
    <dgm:pt modelId="{A529360F-968E-4620-9174-6CF6EA7FC8FF}" type="pres">
      <dgm:prSet presAssocID="{694CA1CC-23BD-4DD2-9AC9-CCD448E96E4E}"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Questions"/>
        </a:ext>
      </dgm:extLst>
    </dgm:pt>
    <dgm:pt modelId="{BF900F23-6551-4CEE-9C01-FA22EE57A40C}" type="pres">
      <dgm:prSet presAssocID="{694CA1CC-23BD-4DD2-9AC9-CCD448E96E4E}" presName="spaceRect" presStyleCnt="0"/>
      <dgm:spPr/>
    </dgm:pt>
    <dgm:pt modelId="{7CF2F569-26A0-4867-B27A-1E224552BD59}" type="pres">
      <dgm:prSet presAssocID="{694CA1CC-23BD-4DD2-9AC9-CCD448E96E4E}" presName="parTx" presStyleLbl="revTx" presStyleIdx="0" presStyleCnt="2">
        <dgm:presLayoutVars>
          <dgm:chMax val="0"/>
          <dgm:chPref val="0"/>
        </dgm:presLayoutVars>
      </dgm:prSet>
      <dgm:spPr/>
    </dgm:pt>
    <dgm:pt modelId="{29C83650-C032-477C-B367-D9522A159DCB}" type="pres">
      <dgm:prSet presAssocID="{47671CF6-0F87-43F2-9022-806F99AB2CCC}" presName="sibTrans" presStyleCnt="0"/>
      <dgm:spPr/>
    </dgm:pt>
    <dgm:pt modelId="{D8050C30-DA93-43D3-8366-E52B0C778DDF}" type="pres">
      <dgm:prSet presAssocID="{861D8461-73E6-48B0-8DB7-6569A2A280FC}" presName="compNode" presStyleCnt="0"/>
      <dgm:spPr/>
    </dgm:pt>
    <dgm:pt modelId="{8866F3DC-52C8-4DC7-A0A5-BAD000A12D9F}" type="pres">
      <dgm:prSet presAssocID="{861D8461-73E6-48B0-8DB7-6569A2A280FC}" presName="bgRect" presStyleLbl="bgShp" presStyleIdx="1" presStyleCnt="2"/>
      <dgm:spPr/>
    </dgm:pt>
    <dgm:pt modelId="{0E2478D8-0E4C-46B4-9EB9-1FBF7A241BDC}" type="pres">
      <dgm:prSet presAssocID="{861D8461-73E6-48B0-8DB7-6569A2A280FC}"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me controller"/>
        </a:ext>
      </dgm:extLst>
    </dgm:pt>
    <dgm:pt modelId="{AAB3C615-6F93-4045-9BE4-5F38D2012C9B}" type="pres">
      <dgm:prSet presAssocID="{861D8461-73E6-48B0-8DB7-6569A2A280FC}" presName="spaceRect" presStyleCnt="0"/>
      <dgm:spPr/>
    </dgm:pt>
    <dgm:pt modelId="{61E19FEF-0D16-466C-935B-CF9B06C92C67}" type="pres">
      <dgm:prSet presAssocID="{861D8461-73E6-48B0-8DB7-6569A2A280FC}" presName="parTx" presStyleLbl="revTx" presStyleIdx="1" presStyleCnt="2">
        <dgm:presLayoutVars>
          <dgm:chMax val="0"/>
          <dgm:chPref val="0"/>
        </dgm:presLayoutVars>
      </dgm:prSet>
      <dgm:spPr/>
    </dgm:pt>
  </dgm:ptLst>
  <dgm:cxnLst>
    <dgm:cxn modelId="{1AB8D134-E1CC-4DDB-ABA9-A93B1728B8FE}" srcId="{ED3CC6B3-BFCE-4DEB-8CC7-2C2F4EE204E1}" destId="{861D8461-73E6-48B0-8DB7-6569A2A280FC}" srcOrd="1" destOrd="0" parTransId="{5D307C35-51AF-4FF2-8ACB-48CE151BD4A8}" sibTransId="{FAF97762-EA67-4A52-B4B8-A3333164B225}"/>
    <dgm:cxn modelId="{293D8C36-6110-444A-B588-93C8F845BE63}" srcId="{ED3CC6B3-BFCE-4DEB-8CC7-2C2F4EE204E1}" destId="{694CA1CC-23BD-4DD2-9AC9-CCD448E96E4E}" srcOrd="0" destOrd="0" parTransId="{1E38F13A-643E-447E-B6F4-D105033C9614}" sibTransId="{47671CF6-0F87-43F2-9022-806F99AB2CCC}"/>
    <dgm:cxn modelId="{0FBB4090-B181-44D2-BD47-0FCCFF9D5C8F}" type="presOf" srcId="{861D8461-73E6-48B0-8DB7-6569A2A280FC}" destId="{61E19FEF-0D16-466C-935B-CF9B06C92C67}" srcOrd="0" destOrd="0" presId="urn:microsoft.com/office/officeart/2018/2/layout/IconVerticalSolidList"/>
    <dgm:cxn modelId="{0447389E-2267-44F5-829E-E04C2CB8CC5F}" type="presOf" srcId="{ED3CC6B3-BFCE-4DEB-8CC7-2C2F4EE204E1}" destId="{4C09D5DB-C19B-46D1-90E5-51E4B4A0E95A}" srcOrd="0" destOrd="0" presId="urn:microsoft.com/office/officeart/2018/2/layout/IconVerticalSolidList"/>
    <dgm:cxn modelId="{B7A94CD3-6554-4583-84C5-60E7AF7E0465}" type="presOf" srcId="{694CA1CC-23BD-4DD2-9AC9-CCD448E96E4E}" destId="{7CF2F569-26A0-4867-B27A-1E224552BD59}" srcOrd="0" destOrd="0" presId="urn:microsoft.com/office/officeart/2018/2/layout/IconVerticalSolidList"/>
    <dgm:cxn modelId="{F57D9D34-716C-45D5-94F0-9510D7E2B85D}" type="presParOf" srcId="{4C09D5DB-C19B-46D1-90E5-51E4B4A0E95A}" destId="{68D89D84-6A8E-4363-9804-51A2703881F0}" srcOrd="0" destOrd="0" presId="urn:microsoft.com/office/officeart/2018/2/layout/IconVerticalSolidList"/>
    <dgm:cxn modelId="{5E4B41C4-964A-4173-ACB4-8378D9D65EC3}" type="presParOf" srcId="{68D89D84-6A8E-4363-9804-51A2703881F0}" destId="{DC40458B-5D2D-4765-971C-C76A829BFF1B}" srcOrd="0" destOrd="0" presId="urn:microsoft.com/office/officeart/2018/2/layout/IconVerticalSolidList"/>
    <dgm:cxn modelId="{CD0E9C1B-4E12-4961-8516-879FFF579AD3}" type="presParOf" srcId="{68D89D84-6A8E-4363-9804-51A2703881F0}" destId="{A529360F-968E-4620-9174-6CF6EA7FC8FF}" srcOrd="1" destOrd="0" presId="urn:microsoft.com/office/officeart/2018/2/layout/IconVerticalSolidList"/>
    <dgm:cxn modelId="{07ACEF79-2681-433B-AE6C-08FCAB0CBBC8}" type="presParOf" srcId="{68D89D84-6A8E-4363-9804-51A2703881F0}" destId="{BF900F23-6551-4CEE-9C01-FA22EE57A40C}" srcOrd="2" destOrd="0" presId="urn:microsoft.com/office/officeart/2018/2/layout/IconVerticalSolidList"/>
    <dgm:cxn modelId="{D000CF6A-9EC0-41F1-B097-5B893266ED7A}" type="presParOf" srcId="{68D89D84-6A8E-4363-9804-51A2703881F0}" destId="{7CF2F569-26A0-4867-B27A-1E224552BD59}" srcOrd="3" destOrd="0" presId="urn:microsoft.com/office/officeart/2018/2/layout/IconVerticalSolidList"/>
    <dgm:cxn modelId="{E5032354-8C62-43CF-A282-2E77AE899778}" type="presParOf" srcId="{4C09D5DB-C19B-46D1-90E5-51E4B4A0E95A}" destId="{29C83650-C032-477C-B367-D9522A159DCB}" srcOrd="1" destOrd="0" presId="urn:microsoft.com/office/officeart/2018/2/layout/IconVerticalSolidList"/>
    <dgm:cxn modelId="{E1FC97F6-D864-4822-B791-B780E3F6458A}" type="presParOf" srcId="{4C09D5DB-C19B-46D1-90E5-51E4B4A0E95A}" destId="{D8050C30-DA93-43D3-8366-E52B0C778DDF}" srcOrd="2" destOrd="0" presId="urn:microsoft.com/office/officeart/2018/2/layout/IconVerticalSolidList"/>
    <dgm:cxn modelId="{06FF5F56-D087-4991-B1CE-E53E0BBF89A4}" type="presParOf" srcId="{D8050C30-DA93-43D3-8366-E52B0C778DDF}" destId="{8866F3DC-52C8-4DC7-A0A5-BAD000A12D9F}" srcOrd="0" destOrd="0" presId="urn:microsoft.com/office/officeart/2018/2/layout/IconVerticalSolidList"/>
    <dgm:cxn modelId="{3A5979BC-8C33-4EE6-9B53-E7AFCA40CE8D}" type="presParOf" srcId="{D8050C30-DA93-43D3-8366-E52B0C778DDF}" destId="{0E2478D8-0E4C-46B4-9EB9-1FBF7A241BDC}" srcOrd="1" destOrd="0" presId="urn:microsoft.com/office/officeart/2018/2/layout/IconVerticalSolidList"/>
    <dgm:cxn modelId="{CDBB3B6A-DBBD-4DFC-AA0B-04CCBBEB49ED}" type="presParOf" srcId="{D8050C30-DA93-43D3-8366-E52B0C778DDF}" destId="{AAB3C615-6F93-4045-9BE4-5F38D2012C9B}" srcOrd="2" destOrd="0" presId="urn:microsoft.com/office/officeart/2018/2/layout/IconVerticalSolidList"/>
    <dgm:cxn modelId="{BC40C16C-847B-4400-88DB-05026FD26AE0}" type="presParOf" srcId="{D8050C30-DA93-43D3-8366-E52B0C778DDF}" destId="{61E19FEF-0D16-466C-935B-CF9B06C92C6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FF888-4F06-4E8E-AB83-40B01B395FEF}">
      <dsp:nvSpPr>
        <dsp:cNvPr id="0" name=""/>
        <dsp:cNvSpPr/>
      </dsp:nvSpPr>
      <dsp:spPr>
        <a:xfrm>
          <a:off x="0" y="4918"/>
          <a:ext cx="4353116" cy="134258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A5391B-D996-49CC-A554-29540596B104}">
      <dsp:nvSpPr>
        <dsp:cNvPr id="0" name=""/>
        <dsp:cNvSpPr/>
      </dsp:nvSpPr>
      <dsp:spPr>
        <a:xfrm>
          <a:off x="406133" y="307000"/>
          <a:ext cx="739146" cy="7384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6A31E2-8422-4E37-8F4C-959B32244641}">
      <dsp:nvSpPr>
        <dsp:cNvPr id="0" name=""/>
        <dsp:cNvSpPr/>
      </dsp:nvSpPr>
      <dsp:spPr>
        <a:xfrm>
          <a:off x="1551412" y="4918"/>
          <a:ext cx="2617875" cy="1552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292" tIns="164292" rIns="164292" bIns="164292" numCol="1" spcCol="1270" anchor="ctr" anchorCtr="0">
          <a:noAutofit/>
        </a:bodyPr>
        <a:lstStyle/>
        <a:p>
          <a:pPr marL="0" lvl="0" indent="0" algn="l" defTabSz="622300">
            <a:lnSpc>
              <a:spcPct val="100000"/>
            </a:lnSpc>
            <a:spcBef>
              <a:spcPct val="0"/>
            </a:spcBef>
            <a:spcAft>
              <a:spcPct val="35000"/>
            </a:spcAft>
            <a:buNone/>
          </a:pPr>
          <a:r>
            <a:rPr lang="en-GB" sz="1400" kern="1200"/>
            <a:t>The graph to the right is the gradient of the previous one</a:t>
          </a:r>
          <a:endParaRPr lang="en-US" sz="1400" kern="1200"/>
        </a:p>
      </dsp:txBody>
      <dsp:txXfrm>
        <a:off x="1551412" y="4918"/>
        <a:ext cx="2617875" cy="1552369"/>
      </dsp:txXfrm>
    </dsp:sp>
    <dsp:sp modelId="{85A9B720-F6F3-49B3-BA8A-B94608950531}">
      <dsp:nvSpPr>
        <dsp:cNvPr id="0" name=""/>
        <dsp:cNvSpPr/>
      </dsp:nvSpPr>
      <dsp:spPr>
        <a:xfrm>
          <a:off x="0" y="1933619"/>
          <a:ext cx="4353116" cy="134258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C3F01B-0EBA-4A0C-A8F2-314FA98B1664}">
      <dsp:nvSpPr>
        <dsp:cNvPr id="0" name=""/>
        <dsp:cNvSpPr/>
      </dsp:nvSpPr>
      <dsp:spPr>
        <a:xfrm>
          <a:off x="406133" y="2235702"/>
          <a:ext cx="739146" cy="7384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0C5C38-A4AD-482D-BFA4-67109C01E48B}">
      <dsp:nvSpPr>
        <dsp:cNvPr id="0" name=""/>
        <dsp:cNvSpPr/>
      </dsp:nvSpPr>
      <dsp:spPr>
        <a:xfrm>
          <a:off x="1551412" y="1933619"/>
          <a:ext cx="2617875" cy="1552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292" tIns="164292" rIns="164292" bIns="164292" numCol="1" spcCol="1270" anchor="ctr" anchorCtr="0">
          <a:noAutofit/>
        </a:bodyPr>
        <a:lstStyle/>
        <a:p>
          <a:pPr marL="0" lvl="0" indent="0" algn="l" defTabSz="622300">
            <a:lnSpc>
              <a:spcPct val="100000"/>
            </a:lnSpc>
            <a:spcBef>
              <a:spcPct val="0"/>
            </a:spcBef>
            <a:spcAft>
              <a:spcPct val="35000"/>
            </a:spcAft>
            <a:buNone/>
          </a:pPr>
          <a:r>
            <a:rPr lang="en-GB" sz="1400" kern="1200"/>
            <a:t>So if you find have an s-t graph the next one right is the v-t graph and the next one right is the a-t graph.</a:t>
          </a:r>
          <a:endParaRPr lang="en-US" sz="1400" kern="1200"/>
        </a:p>
      </dsp:txBody>
      <dsp:txXfrm>
        <a:off x="1551412" y="1933619"/>
        <a:ext cx="2617875" cy="1552369"/>
      </dsp:txXfrm>
    </dsp:sp>
    <dsp:sp modelId="{CEECC575-833A-4545-B7CE-42A515B019C2}">
      <dsp:nvSpPr>
        <dsp:cNvPr id="0" name=""/>
        <dsp:cNvSpPr/>
      </dsp:nvSpPr>
      <dsp:spPr>
        <a:xfrm>
          <a:off x="0" y="3862320"/>
          <a:ext cx="4353116" cy="134258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691A0B-A692-43D3-8F9F-FB0D35330289}">
      <dsp:nvSpPr>
        <dsp:cNvPr id="0" name=""/>
        <dsp:cNvSpPr/>
      </dsp:nvSpPr>
      <dsp:spPr>
        <a:xfrm>
          <a:off x="406530" y="4164403"/>
          <a:ext cx="739146" cy="7384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1E76E2-8E3A-4E40-ADB2-3464E2BF260D}">
      <dsp:nvSpPr>
        <dsp:cNvPr id="0" name=""/>
        <dsp:cNvSpPr/>
      </dsp:nvSpPr>
      <dsp:spPr>
        <a:xfrm>
          <a:off x="1552206" y="3862320"/>
          <a:ext cx="2617875" cy="1552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292" tIns="164292" rIns="164292" bIns="164292" numCol="1" spcCol="1270" anchor="ctr" anchorCtr="0">
          <a:noAutofit/>
        </a:bodyPr>
        <a:lstStyle/>
        <a:p>
          <a:pPr marL="0" lvl="0" indent="0" algn="l" defTabSz="622300">
            <a:lnSpc>
              <a:spcPct val="100000"/>
            </a:lnSpc>
            <a:spcBef>
              <a:spcPct val="0"/>
            </a:spcBef>
            <a:spcAft>
              <a:spcPct val="35000"/>
            </a:spcAft>
            <a:buNone/>
          </a:pPr>
          <a:r>
            <a:rPr lang="en-GB" sz="1400" kern="1200"/>
            <a:t>Likewise the graph to the left is the area under the previous graph, so if you have an a-t graph to the left is the v-t graph and to the left of that the s-t graph.</a:t>
          </a:r>
          <a:endParaRPr lang="en-US" sz="1400" kern="1200"/>
        </a:p>
      </dsp:txBody>
      <dsp:txXfrm>
        <a:off x="1552206" y="3862320"/>
        <a:ext cx="2617875" cy="15523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9CEE5-A730-4432-A56C-278566606060}">
      <dsp:nvSpPr>
        <dsp:cNvPr id="0" name=""/>
        <dsp:cNvSpPr/>
      </dsp:nvSpPr>
      <dsp:spPr>
        <a:xfrm>
          <a:off x="0" y="529"/>
          <a:ext cx="5704380" cy="12387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ECD7B6-4CD9-4C43-B30B-8866155D6DA3}">
      <dsp:nvSpPr>
        <dsp:cNvPr id="0" name=""/>
        <dsp:cNvSpPr/>
      </dsp:nvSpPr>
      <dsp:spPr>
        <a:xfrm>
          <a:off x="374707" y="279237"/>
          <a:ext cx="681286" cy="6812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CDC105-01F8-47BE-8B72-8926088FB0C4}">
      <dsp:nvSpPr>
        <dsp:cNvPr id="0" name=""/>
        <dsp:cNvSpPr/>
      </dsp:nvSpPr>
      <dsp:spPr>
        <a:xfrm>
          <a:off x="1430700" y="529"/>
          <a:ext cx="4273679" cy="1238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96" tIns="131096" rIns="131096" bIns="131096" numCol="1" spcCol="1270" anchor="ctr" anchorCtr="0">
          <a:noAutofit/>
        </a:bodyPr>
        <a:lstStyle/>
        <a:p>
          <a:pPr marL="0" lvl="0" indent="0" algn="l" defTabSz="666750">
            <a:lnSpc>
              <a:spcPct val="100000"/>
            </a:lnSpc>
            <a:spcBef>
              <a:spcPct val="0"/>
            </a:spcBef>
            <a:spcAft>
              <a:spcPct val="35000"/>
            </a:spcAft>
            <a:buNone/>
          </a:pPr>
          <a:r>
            <a:rPr lang="en-US" sz="1500" kern="1200"/>
            <a:t>The Fraunhofer lines are a set of dark absorption lines observed in the optical spectrum of the Sun. </a:t>
          </a:r>
        </a:p>
      </dsp:txBody>
      <dsp:txXfrm>
        <a:off x="1430700" y="529"/>
        <a:ext cx="4273679" cy="1238702"/>
      </dsp:txXfrm>
    </dsp:sp>
    <dsp:sp modelId="{F05A4287-B9EF-4DCE-87BD-5F15C9DCD995}">
      <dsp:nvSpPr>
        <dsp:cNvPr id="0" name=""/>
        <dsp:cNvSpPr/>
      </dsp:nvSpPr>
      <dsp:spPr>
        <a:xfrm>
          <a:off x="0" y="1548906"/>
          <a:ext cx="5704380" cy="12387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883D6F-55D5-43C0-AA03-12F0D7A02FDA}">
      <dsp:nvSpPr>
        <dsp:cNvPr id="0" name=""/>
        <dsp:cNvSpPr/>
      </dsp:nvSpPr>
      <dsp:spPr>
        <a:xfrm>
          <a:off x="374707" y="1827614"/>
          <a:ext cx="681286" cy="6812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737E8B-A683-40BD-BFD4-FC27C2B078C3}">
      <dsp:nvSpPr>
        <dsp:cNvPr id="0" name=""/>
        <dsp:cNvSpPr/>
      </dsp:nvSpPr>
      <dsp:spPr>
        <a:xfrm>
          <a:off x="1430700" y="1548906"/>
          <a:ext cx="4273679" cy="1238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96" tIns="131096" rIns="131096" bIns="131096" numCol="1" spcCol="1270" anchor="ctr" anchorCtr="0">
          <a:noAutofit/>
        </a:bodyPr>
        <a:lstStyle/>
        <a:p>
          <a:pPr marL="0" lvl="0" indent="0" algn="l" defTabSz="666750">
            <a:lnSpc>
              <a:spcPct val="100000"/>
            </a:lnSpc>
            <a:spcBef>
              <a:spcPct val="0"/>
            </a:spcBef>
            <a:spcAft>
              <a:spcPct val="35000"/>
            </a:spcAft>
            <a:buNone/>
          </a:pPr>
          <a:r>
            <a:rPr lang="en-US" sz="1500" kern="1200"/>
            <a:t>These lines are formed when light from the Sun’s central core (photosphere) passes through the cooler outer atmosphere (chromosphere). </a:t>
          </a:r>
        </a:p>
      </dsp:txBody>
      <dsp:txXfrm>
        <a:off x="1430700" y="1548906"/>
        <a:ext cx="4273679" cy="1238702"/>
      </dsp:txXfrm>
    </dsp:sp>
    <dsp:sp modelId="{DF74F431-4E9D-41ED-849D-604F846BAE58}">
      <dsp:nvSpPr>
        <dsp:cNvPr id="0" name=""/>
        <dsp:cNvSpPr/>
      </dsp:nvSpPr>
      <dsp:spPr>
        <a:xfrm>
          <a:off x="0" y="3097284"/>
          <a:ext cx="5704380" cy="12387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AED796-6418-4EA3-A794-638504F85703}">
      <dsp:nvSpPr>
        <dsp:cNvPr id="0" name=""/>
        <dsp:cNvSpPr/>
      </dsp:nvSpPr>
      <dsp:spPr>
        <a:xfrm>
          <a:off x="374707" y="3375992"/>
          <a:ext cx="681286" cy="6812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07770-0477-4038-926C-251BC3036837}">
      <dsp:nvSpPr>
        <dsp:cNvPr id="0" name=""/>
        <dsp:cNvSpPr/>
      </dsp:nvSpPr>
      <dsp:spPr>
        <a:xfrm>
          <a:off x="1430700" y="3097284"/>
          <a:ext cx="4273679" cy="1238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96" tIns="131096" rIns="131096" bIns="131096" numCol="1" spcCol="1270" anchor="ctr" anchorCtr="0">
          <a:noAutofit/>
        </a:bodyPr>
        <a:lstStyle/>
        <a:p>
          <a:pPr marL="0" lvl="0" indent="0" algn="l" defTabSz="666750">
            <a:lnSpc>
              <a:spcPct val="100000"/>
            </a:lnSpc>
            <a:spcBef>
              <a:spcPct val="0"/>
            </a:spcBef>
            <a:spcAft>
              <a:spcPct val="35000"/>
            </a:spcAft>
            <a:buNone/>
          </a:pPr>
          <a:r>
            <a:rPr lang="en-US" sz="1500" kern="1200"/>
            <a:t>The atoms and molecules in the chromosphere absorb specific wavelengths of light, resulting in the characteristic dark lines.</a:t>
          </a:r>
        </a:p>
      </dsp:txBody>
      <dsp:txXfrm>
        <a:off x="1430700" y="3097284"/>
        <a:ext cx="4273679" cy="12387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0458B-5D2D-4765-971C-C76A829BFF1B}">
      <dsp:nvSpPr>
        <dsp:cNvPr id="0" name=""/>
        <dsp:cNvSpPr/>
      </dsp:nvSpPr>
      <dsp:spPr>
        <a:xfrm>
          <a:off x="0" y="707092"/>
          <a:ext cx="7507637" cy="130540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29360F-968E-4620-9174-6CF6EA7FC8FF}">
      <dsp:nvSpPr>
        <dsp:cNvPr id="0" name=""/>
        <dsp:cNvSpPr/>
      </dsp:nvSpPr>
      <dsp:spPr>
        <a:xfrm>
          <a:off x="394883" y="1000807"/>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F2F569-26A0-4867-B27A-1E224552BD59}">
      <dsp:nvSpPr>
        <dsp:cNvPr id="0" name=""/>
        <dsp:cNvSpPr/>
      </dsp:nvSpPr>
      <dsp:spPr>
        <a:xfrm>
          <a:off x="1507738" y="707092"/>
          <a:ext cx="5999898"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066800">
            <a:lnSpc>
              <a:spcPct val="90000"/>
            </a:lnSpc>
            <a:spcBef>
              <a:spcPct val="0"/>
            </a:spcBef>
            <a:spcAft>
              <a:spcPct val="35000"/>
            </a:spcAft>
            <a:buNone/>
          </a:pPr>
          <a:r>
            <a:rPr lang="en-GB" sz="2400" kern="1200"/>
            <a:t>Please pass on any feedback before you go back to the beginning and try again, and see if you can get any more correct answers.</a:t>
          </a:r>
          <a:endParaRPr lang="en-US" sz="2400" kern="1200" dirty="0"/>
        </a:p>
      </dsp:txBody>
      <dsp:txXfrm>
        <a:off x="1507738" y="707092"/>
        <a:ext cx="5999898" cy="1305401"/>
      </dsp:txXfrm>
    </dsp:sp>
    <dsp:sp modelId="{8866F3DC-52C8-4DC7-A0A5-BAD000A12D9F}">
      <dsp:nvSpPr>
        <dsp:cNvPr id="0" name=""/>
        <dsp:cNvSpPr/>
      </dsp:nvSpPr>
      <dsp:spPr>
        <a:xfrm>
          <a:off x="0" y="2338844"/>
          <a:ext cx="7507637" cy="130540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2478D8-0E4C-46B4-9EB9-1FBF7A241BDC}">
      <dsp:nvSpPr>
        <dsp:cNvPr id="0" name=""/>
        <dsp:cNvSpPr/>
      </dsp:nvSpPr>
      <dsp:spPr>
        <a:xfrm>
          <a:off x="394883" y="2632559"/>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E19FEF-0D16-466C-935B-CF9B06C92C67}">
      <dsp:nvSpPr>
        <dsp:cNvPr id="0" name=""/>
        <dsp:cNvSpPr/>
      </dsp:nvSpPr>
      <dsp:spPr>
        <a:xfrm>
          <a:off x="1507738" y="2338844"/>
          <a:ext cx="5999898"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066800">
            <a:lnSpc>
              <a:spcPct val="90000"/>
            </a:lnSpc>
            <a:spcBef>
              <a:spcPct val="0"/>
            </a:spcBef>
            <a:spcAft>
              <a:spcPct val="35000"/>
            </a:spcAft>
            <a:buNone/>
          </a:pPr>
          <a:r>
            <a:rPr lang="en-GB" sz="2400" kern="1200"/>
            <a:t>Little and often is the name of the game</a:t>
          </a:r>
          <a:endParaRPr lang="en-US" sz="2400" kern="1200"/>
        </a:p>
      </dsp:txBody>
      <dsp:txXfrm>
        <a:off x="1507738" y="2338844"/>
        <a:ext cx="5999898" cy="130540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C8D475D-F3F3-2BEA-1A03-8269F43F4FBF}"/>
              </a:ext>
            </a:extLst>
          </p:cNvPr>
          <p:cNvSpPr>
            <a:spLocks noGrp="1"/>
          </p:cNvSpPr>
          <p:nvPr>
            <p:ph type="hdr" sz="quarter"/>
          </p:nvPr>
        </p:nvSpPr>
        <p:spPr>
          <a:xfrm>
            <a:off x="0" y="1"/>
            <a:ext cx="3170349" cy="482079"/>
          </a:xfrm>
          <a:prstGeom prst="rect">
            <a:avLst/>
          </a:prstGeom>
        </p:spPr>
        <p:txBody>
          <a:bodyPr vert="horz" lIns="91440" tIns="45720" rIns="91440" bIns="45720" rtlCol="0"/>
          <a:lstStyle>
            <a:lvl1pPr algn="l">
              <a:defRPr sz="1200"/>
            </a:lvl1pPr>
          </a:lstStyle>
          <a:p>
            <a:r>
              <a:rPr lang="en-GB"/>
              <a:t>Produced by Mrs Physics</a:t>
            </a:r>
          </a:p>
        </p:txBody>
      </p:sp>
      <p:sp>
        <p:nvSpPr>
          <p:cNvPr id="3" name="Date Placeholder 2">
            <a:extLst>
              <a:ext uri="{FF2B5EF4-FFF2-40B4-BE49-F238E27FC236}">
                <a16:creationId xmlns:a16="http://schemas.microsoft.com/office/drawing/2014/main" id="{33C0EABD-EBD3-E77A-7F3F-F953CC29E75D}"/>
              </a:ext>
            </a:extLst>
          </p:cNvPr>
          <p:cNvSpPr>
            <a:spLocks noGrp="1"/>
          </p:cNvSpPr>
          <p:nvPr>
            <p:ph type="dt" sz="quarter" idx="1"/>
          </p:nvPr>
        </p:nvSpPr>
        <p:spPr>
          <a:xfrm>
            <a:off x="4143682" y="1"/>
            <a:ext cx="3170349" cy="482079"/>
          </a:xfrm>
          <a:prstGeom prst="rect">
            <a:avLst/>
          </a:prstGeom>
        </p:spPr>
        <p:txBody>
          <a:bodyPr vert="horz" lIns="91440" tIns="45720" rIns="91440" bIns="45720" rtlCol="0"/>
          <a:lstStyle>
            <a:lvl1pPr algn="r">
              <a:defRPr sz="1200"/>
            </a:lvl1pPr>
          </a:lstStyle>
          <a:p>
            <a:fld id="{D4724C59-4AAD-41FF-98BC-5DCBAA45859B}" type="datetime1">
              <a:rPr lang="en-GB" smtClean="0"/>
              <a:t>25/04/2026</a:t>
            </a:fld>
            <a:endParaRPr lang="en-GB"/>
          </a:p>
        </p:txBody>
      </p:sp>
      <p:sp>
        <p:nvSpPr>
          <p:cNvPr id="4" name="Footer Placeholder 3">
            <a:extLst>
              <a:ext uri="{FF2B5EF4-FFF2-40B4-BE49-F238E27FC236}">
                <a16:creationId xmlns:a16="http://schemas.microsoft.com/office/drawing/2014/main" id="{4E7E234B-6AE6-3C47-0FB9-EDFBF6126C25}"/>
              </a:ext>
            </a:extLst>
          </p:cNvPr>
          <p:cNvSpPr>
            <a:spLocks noGrp="1"/>
          </p:cNvSpPr>
          <p:nvPr>
            <p:ph type="ftr" sz="quarter" idx="2"/>
          </p:nvPr>
        </p:nvSpPr>
        <p:spPr>
          <a:xfrm>
            <a:off x="0" y="9119124"/>
            <a:ext cx="3170349" cy="482077"/>
          </a:xfrm>
          <a:prstGeom prst="rect">
            <a:avLst/>
          </a:prstGeom>
        </p:spPr>
        <p:txBody>
          <a:bodyPr vert="horz" lIns="91440" tIns="45720" rIns="91440" bIns="45720" rtlCol="0" anchor="b"/>
          <a:lstStyle>
            <a:lvl1pPr algn="l">
              <a:defRPr sz="1200"/>
            </a:lvl1pPr>
          </a:lstStyle>
          <a:p>
            <a:r>
              <a:rPr lang="en-GB"/>
              <a:t>www.mrsphysicswebsite.co.uk</a:t>
            </a:r>
          </a:p>
        </p:txBody>
      </p:sp>
      <p:sp>
        <p:nvSpPr>
          <p:cNvPr id="5" name="Slide Number Placeholder 4">
            <a:extLst>
              <a:ext uri="{FF2B5EF4-FFF2-40B4-BE49-F238E27FC236}">
                <a16:creationId xmlns:a16="http://schemas.microsoft.com/office/drawing/2014/main" id="{D8AA9C8B-B9AE-B135-B43E-339B33629873}"/>
              </a:ext>
            </a:extLst>
          </p:cNvPr>
          <p:cNvSpPr>
            <a:spLocks noGrp="1"/>
          </p:cNvSpPr>
          <p:nvPr>
            <p:ph type="sldNum" sz="quarter" idx="3"/>
          </p:nvPr>
        </p:nvSpPr>
        <p:spPr>
          <a:xfrm>
            <a:off x="4143682" y="9119124"/>
            <a:ext cx="3170349" cy="482077"/>
          </a:xfrm>
          <a:prstGeom prst="rect">
            <a:avLst/>
          </a:prstGeom>
        </p:spPr>
        <p:txBody>
          <a:bodyPr vert="horz" lIns="91440" tIns="45720" rIns="91440" bIns="45720" rtlCol="0" anchor="b"/>
          <a:lstStyle>
            <a:lvl1pPr algn="r">
              <a:defRPr sz="1200"/>
            </a:lvl1pPr>
          </a:lstStyle>
          <a:p>
            <a:fld id="{73ACB842-F54B-4CCD-A0C4-07CB4A6C87F6}" type="slidenum">
              <a:rPr lang="en-GB" smtClean="0"/>
              <a:t>‹#›</a:t>
            </a:fld>
            <a:endParaRPr lang="en-GB"/>
          </a:p>
        </p:txBody>
      </p:sp>
    </p:spTree>
    <p:extLst>
      <p:ext uri="{BB962C8B-B14F-4D97-AF65-F5344CB8AC3E}">
        <p14:creationId xmlns:p14="http://schemas.microsoft.com/office/powerpoint/2010/main" val="3320238067"/>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920" cy="481727"/>
          </a:xfrm>
          <a:prstGeom prst="rect">
            <a:avLst/>
          </a:prstGeom>
        </p:spPr>
        <p:txBody>
          <a:bodyPr vert="horz" lIns="93230" tIns="46615" rIns="93230" bIns="46615" rtlCol="0"/>
          <a:lstStyle>
            <a:lvl1pPr algn="l">
              <a:defRPr sz="1300"/>
            </a:lvl1pPr>
          </a:lstStyle>
          <a:p>
            <a:r>
              <a:rPr lang="en-GB"/>
              <a:t>Produced by Mrs Physics</a:t>
            </a:r>
          </a:p>
        </p:txBody>
      </p:sp>
      <p:sp>
        <p:nvSpPr>
          <p:cNvPr id="3" name="Date Placeholder 2"/>
          <p:cNvSpPr>
            <a:spLocks noGrp="1"/>
          </p:cNvSpPr>
          <p:nvPr>
            <p:ph type="dt" idx="1"/>
          </p:nvPr>
        </p:nvSpPr>
        <p:spPr>
          <a:xfrm>
            <a:off x="4143589" y="1"/>
            <a:ext cx="3169920" cy="481727"/>
          </a:xfrm>
          <a:prstGeom prst="rect">
            <a:avLst/>
          </a:prstGeom>
        </p:spPr>
        <p:txBody>
          <a:bodyPr vert="horz" lIns="93230" tIns="46615" rIns="93230" bIns="46615" rtlCol="0"/>
          <a:lstStyle>
            <a:lvl1pPr algn="r">
              <a:defRPr sz="1300"/>
            </a:lvl1pPr>
          </a:lstStyle>
          <a:p>
            <a:fld id="{9B9DC7D4-4C4D-4525-BFB9-63CB8E352FE1}" type="datetime1">
              <a:rPr lang="en-GB" smtClean="0"/>
              <a:t>25/04/2026</a:t>
            </a:fld>
            <a:endParaRPr lang="en-GB"/>
          </a:p>
        </p:txBody>
      </p:sp>
      <p:sp>
        <p:nvSpPr>
          <p:cNvPr id="4" name="Slide Image Placeholder 3"/>
          <p:cNvSpPr>
            <a:spLocks noGrp="1" noRot="1" noChangeAspect="1"/>
          </p:cNvSpPr>
          <p:nvPr>
            <p:ph type="sldImg" idx="2"/>
          </p:nvPr>
        </p:nvSpPr>
        <p:spPr>
          <a:xfrm>
            <a:off x="776288" y="1200150"/>
            <a:ext cx="5762625" cy="3241675"/>
          </a:xfrm>
          <a:prstGeom prst="rect">
            <a:avLst/>
          </a:prstGeom>
          <a:noFill/>
          <a:ln w="12700">
            <a:solidFill>
              <a:prstClr val="black"/>
            </a:solidFill>
          </a:ln>
        </p:spPr>
        <p:txBody>
          <a:bodyPr vert="horz" lIns="93230" tIns="46615" rIns="93230" bIns="46615" rtlCol="0" anchor="ctr"/>
          <a:lstStyle/>
          <a:p>
            <a:endParaRPr lang="en-GB"/>
          </a:p>
        </p:txBody>
      </p:sp>
      <p:sp>
        <p:nvSpPr>
          <p:cNvPr id="5" name="Notes Placeholder 4"/>
          <p:cNvSpPr>
            <a:spLocks noGrp="1"/>
          </p:cNvSpPr>
          <p:nvPr>
            <p:ph type="body" sz="quarter" idx="3"/>
          </p:nvPr>
        </p:nvSpPr>
        <p:spPr>
          <a:xfrm>
            <a:off x="731520" y="4620579"/>
            <a:ext cx="5852160" cy="3780474"/>
          </a:xfrm>
          <a:prstGeom prst="rect">
            <a:avLst/>
          </a:prstGeom>
        </p:spPr>
        <p:txBody>
          <a:bodyPr vert="horz" lIns="93230" tIns="46615" rIns="93230" bIns="466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119476"/>
            <a:ext cx="3169920" cy="481726"/>
          </a:xfrm>
          <a:prstGeom prst="rect">
            <a:avLst/>
          </a:prstGeom>
        </p:spPr>
        <p:txBody>
          <a:bodyPr vert="horz" lIns="93230" tIns="46615" rIns="93230" bIns="46615" rtlCol="0" anchor="b"/>
          <a:lstStyle>
            <a:lvl1pPr algn="l">
              <a:defRPr sz="1300"/>
            </a:lvl1pPr>
          </a:lstStyle>
          <a:p>
            <a:r>
              <a:rPr lang="en-GB"/>
              <a:t>www.mrsphysicswebsite.co.uk</a:t>
            </a:r>
          </a:p>
        </p:txBody>
      </p:sp>
      <p:sp>
        <p:nvSpPr>
          <p:cNvPr id="7" name="Slide Number Placeholder 6"/>
          <p:cNvSpPr>
            <a:spLocks noGrp="1"/>
          </p:cNvSpPr>
          <p:nvPr>
            <p:ph type="sldNum" sz="quarter" idx="5"/>
          </p:nvPr>
        </p:nvSpPr>
        <p:spPr>
          <a:xfrm>
            <a:off x="4143589" y="9119476"/>
            <a:ext cx="3169920" cy="481726"/>
          </a:xfrm>
          <a:prstGeom prst="rect">
            <a:avLst/>
          </a:prstGeom>
        </p:spPr>
        <p:txBody>
          <a:bodyPr vert="horz" lIns="93230" tIns="46615" rIns="93230" bIns="46615" rtlCol="0" anchor="b"/>
          <a:lstStyle>
            <a:lvl1pPr algn="r">
              <a:defRPr sz="1300"/>
            </a:lvl1pPr>
          </a:lstStyle>
          <a:p>
            <a:fld id="{F1119753-D681-4F0C-A4CD-568CE85324B4}" type="slidenum">
              <a:rPr lang="en-GB" smtClean="0"/>
              <a:t>‹#›</a:t>
            </a:fld>
            <a:endParaRPr lang="en-GB"/>
          </a:p>
        </p:txBody>
      </p:sp>
    </p:spTree>
    <p:extLst>
      <p:ext uri="{BB962C8B-B14F-4D97-AF65-F5344CB8AC3E}">
        <p14:creationId xmlns:p14="http://schemas.microsoft.com/office/powerpoint/2010/main" val="3687600420"/>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9E21F-5E3A-09E5-41DC-F2140A612D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98455E8-905C-B3F6-27C6-0EE2E2C64A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A83251-3312-F67F-BDD3-9C89002DB83B}"/>
              </a:ext>
            </a:extLst>
          </p:cNvPr>
          <p:cNvSpPr>
            <a:spLocks noGrp="1"/>
          </p:cNvSpPr>
          <p:nvPr>
            <p:ph type="dt" sz="half" idx="10"/>
          </p:nvPr>
        </p:nvSpPr>
        <p:spPr/>
        <p:txBody>
          <a:bodyPr/>
          <a:lstStyle/>
          <a:p>
            <a:fld id="{1E293E74-810D-46E5-85AB-5D5B3E8F786F}" type="datetime1">
              <a:rPr lang="en-GB" smtClean="0"/>
              <a:t>25/04/2026</a:t>
            </a:fld>
            <a:endParaRPr lang="en-GB"/>
          </a:p>
        </p:txBody>
      </p:sp>
      <p:sp>
        <p:nvSpPr>
          <p:cNvPr id="5" name="Footer Placeholder 4">
            <a:extLst>
              <a:ext uri="{FF2B5EF4-FFF2-40B4-BE49-F238E27FC236}">
                <a16:creationId xmlns:a16="http://schemas.microsoft.com/office/drawing/2014/main" id="{790B7B1F-5136-B7E8-FDDC-12ED98DDD2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EC9C54-9433-859C-C426-AEBCFDB07F13}"/>
              </a:ext>
            </a:extLst>
          </p:cNvPr>
          <p:cNvSpPr>
            <a:spLocks noGrp="1"/>
          </p:cNvSpPr>
          <p:nvPr>
            <p:ph type="sldNum" sz="quarter" idx="12"/>
          </p:nvPr>
        </p:nvSpPr>
        <p:spPr>
          <a:xfrm>
            <a:off x="11255099" y="66015"/>
            <a:ext cx="853542" cy="365125"/>
          </a:xfrm>
        </p:spPr>
        <p:txBody>
          <a:bodyPr/>
          <a:lstStyle>
            <a:lvl1pPr>
              <a:defRPr sz="2400"/>
            </a:lvl1pPr>
          </a:lstStyle>
          <a:p>
            <a:fld id="{7A0D7E8C-4F94-4F81-9E0E-C73AA3D62CAD}" type="slidenum">
              <a:rPr lang="en-GB" smtClean="0"/>
              <a:pPr/>
              <a:t>‹#›</a:t>
            </a:fld>
            <a:endParaRPr lang="en-GB" dirty="0"/>
          </a:p>
        </p:txBody>
      </p:sp>
    </p:spTree>
    <p:extLst>
      <p:ext uri="{BB962C8B-B14F-4D97-AF65-F5344CB8AC3E}">
        <p14:creationId xmlns:p14="http://schemas.microsoft.com/office/powerpoint/2010/main" val="1329384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61922-3A0C-280D-D0DB-9833B495904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FFD5C98-1803-E49B-9893-0602B8EE4B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FCED37-C0D8-5702-E73E-D206830E92DA}"/>
              </a:ext>
            </a:extLst>
          </p:cNvPr>
          <p:cNvSpPr>
            <a:spLocks noGrp="1"/>
          </p:cNvSpPr>
          <p:nvPr>
            <p:ph type="dt" sz="half" idx="10"/>
          </p:nvPr>
        </p:nvSpPr>
        <p:spPr/>
        <p:txBody>
          <a:bodyPr/>
          <a:lstStyle/>
          <a:p>
            <a:fld id="{21E61632-A5A2-4BB7-B20A-DECC25547BBF}" type="datetime1">
              <a:rPr lang="en-GB" smtClean="0"/>
              <a:t>25/04/2026</a:t>
            </a:fld>
            <a:endParaRPr lang="en-GB"/>
          </a:p>
        </p:txBody>
      </p:sp>
      <p:sp>
        <p:nvSpPr>
          <p:cNvPr id="5" name="Footer Placeholder 4">
            <a:extLst>
              <a:ext uri="{FF2B5EF4-FFF2-40B4-BE49-F238E27FC236}">
                <a16:creationId xmlns:a16="http://schemas.microsoft.com/office/drawing/2014/main" id="{9879FBC7-5C3C-EA53-38C1-F0495161D0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4153FA-ED96-F8C1-7F2B-6AEDD6B2C5B6}"/>
              </a:ext>
            </a:extLst>
          </p:cNvPr>
          <p:cNvSpPr>
            <a:spLocks noGrp="1"/>
          </p:cNvSpPr>
          <p:nvPr>
            <p:ph type="sldNum" sz="quarter" idx="12"/>
          </p:nvPr>
        </p:nvSpPr>
        <p:spPr/>
        <p:txBody>
          <a:bodyPr/>
          <a:lstStyle/>
          <a:p>
            <a:fld id="{7A0D7E8C-4F94-4F81-9E0E-C73AA3D62CAD}" type="slidenum">
              <a:rPr lang="en-GB" smtClean="0"/>
              <a:t>‹#›</a:t>
            </a:fld>
            <a:endParaRPr lang="en-GB"/>
          </a:p>
        </p:txBody>
      </p:sp>
      <p:pic>
        <p:nvPicPr>
          <p:cNvPr id="7" name="Picture 6" descr="A blue vest with arms and legs and a face&#10;&#10;Description automatically generated">
            <a:extLst>
              <a:ext uri="{FF2B5EF4-FFF2-40B4-BE49-F238E27FC236}">
                <a16:creationId xmlns:a16="http://schemas.microsoft.com/office/drawing/2014/main" id="{382A029C-1F3F-5CC9-5781-DB973B8245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53" y="5485628"/>
            <a:ext cx="1438893" cy="1235847"/>
          </a:xfrm>
          <a:prstGeom prst="rect">
            <a:avLst/>
          </a:prstGeom>
        </p:spPr>
      </p:pic>
    </p:spTree>
    <p:extLst>
      <p:ext uri="{BB962C8B-B14F-4D97-AF65-F5344CB8AC3E}">
        <p14:creationId xmlns:p14="http://schemas.microsoft.com/office/powerpoint/2010/main" val="96958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CF39DB-90C1-8904-9EC9-9811200B41D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C8F0BE-9622-3CC4-BBCB-BEA402D56A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95692F-8940-7256-8B14-C78D00BA0B7B}"/>
              </a:ext>
            </a:extLst>
          </p:cNvPr>
          <p:cNvSpPr>
            <a:spLocks noGrp="1"/>
          </p:cNvSpPr>
          <p:nvPr>
            <p:ph type="dt" sz="half" idx="10"/>
          </p:nvPr>
        </p:nvSpPr>
        <p:spPr/>
        <p:txBody>
          <a:bodyPr/>
          <a:lstStyle/>
          <a:p>
            <a:fld id="{9D023FDC-1A7A-474B-AF0E-576773274FCA}" type="datetime1">
              <a:rPr lang="en-GB" smtClean="0"/>
              <a:t>25/04/2026</a:t>
            </a:fld>
            <a:endParaRPr lang="en-GB"/>
          </a:p>
        </p:txBody>
      </p:sp>
      <p:sp>
        <p:nvSpPr>
          <p:cNvPr id="5" name="Footer Placeholder 4">
            <a:extLst>
              <a:ext uri="{FF2B5EF4-FFF2-40B4-BE49-F238E27FC236}">
                <a16:creationId xmlns:a16="http://schemas.microsoft.com/office/drawing/2014/main" id="{CA373F33-8F94-CA3A-D325-74C4A9AD59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F8A67D-6522-F78C-F5E9-C8283039EED5}"/>
              </a:ext>
            </a:extLst>
          </p:cNvPr>
          <p:cNvSpPr>
            <a:spLocks noGrp="1"/>
          </p:cNvSpPr>
          <p:nvPr>
            <p:ph type="sldNum" sz="quarter" idx="12"/>
          </p:nvPr>
        </p:nvSpPr>
        <p:spPr/>
        <p:txBody>
          <a:bodyPr/>
          <a:lstStyle/>
          <a:p>
            <a:fld id="{7A0D7E8C-4F94-4F81-9E0E-C73AA3D62CAD}" type="slidenum">
              <a:rPr lang="en-GB" smtClean="0"/>
              <a:t>‹#›</a:t>
            </a:fld>
            <a:endParaRPr lang="en-GB"/>
          </a:p>
        </p:txBody>
      </p:sp>
    </p:spTree>
    <p:extLst>
      <p:ext uri="{BB962C8B-B14F-4D97-AF65-F5344CB8AC3E}">
        <p14:creationId xmlns:p14="http://schemas.microsoft.com/office/powerpoint/2010/main" val="2343595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EAD5C-F8F5-13DF-59C2-A4A74422A42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4FBEC0-3591-F7D6-6F58-9383326E12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908D17-DAB0-C949-10C9-4B54167C54C8}"/>
              </a:ext>
            </a:extLst>
          </p:cNvPr>
          <p:cNvSpPr>
            <a:spLocks noGrp="1"/>
          </p:cNvSpPr>
          <p:nvPr>
            <p:ph type="dt" sz="half" idx="10"/>
          </p:nvPr>
        </p:nvSpPr>
        <p:spPr/>
        <p:txBody>
          <a:bodyPr/>
          <a:lstStyle/>
          <a:p>
            <a:fld id="{37B9732E-6693-43F5-BBC5-669B1BFAB259}" type="datetime1">
              <a:rPr lang="en-GB" smtClean="0"/>
              <a:t>25/04/2026</a:t>
            </a:fld>
            <a:endParaRPr lang="en-GB"/>
          </a:p>
        </p:txBody>
      </p:sp>
      <p:sp>
        <p:nvSpPr>
          <p:cNvPr id="5" name="Footer Placeholder 4">
            <a:extLst>
              <a:ext uri="{FF2B5EF4-FFF2-40B4-BE49-F238E27FC236}">
                <a16:creationId xmlns:a16="http://schemas.microsoft.com/office/drawing/2014/main" id="{349B85C5-F2A8-7A6D-A304-A7E6139E5E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F941D7-1028-BF33-B843-9FFDCEE7D92A}"/>
              </a:ext>
            </a:extLst>
          </p:cNvPr>
          <p:cNvSpPr>
            <a:spLocks noGrp="1"/>
          </p:cNvSpPr>
          <p:nvPr>
            <p:ph type="sldNum" sz="quarter" idx="12"/>
          </p:nvPr>
        </p:nvSpPr>
        <p:spPr>
          <a:xfrm>
            <a:off x="11046444" y="119739"/>
            <a:ext cx="786036" cy="365125"/>
          </a:xfrm>
        </p:spPr>
        <p:txBody>
          <a:bodyPr/>
          <a:lstStyle>
            <a:lvl1pPr>
              <a:defRPr sz="2400"/>
            </a:lvl1pPr>
          </a:lstStyle>
          <a:p>
            <a:fld id="{7A0D7E8C-4F94-4F81-9E0E-C73AA3D62CAD}" type="slidenum">
              <a:rPr lang="en-GB" smtClean="0"/>
              <a:pPr/>
              <a:t>‹#›</a:t>
            </a:fld>
            <a:endParaRPr lang="en-GB" dirty="0"/>
          </a:p>
        </p:txBody>
      </p:sp>
      <p:pic>
        <p:nvPicPr>
          <p:cNvPr id="7" name="Picture 6" descr="A blue vest with arms and legs and a face&#10;&#10;Description automatically generated">
            <a:extLst>
              <a:ext uri="{FF2B5EF4-FFF2-40B4-BE49-F238E27FC236}">
                <a16:creationId xmlns:a16="http://schemas.microsoft.com/office/drawing/2014/main" id="{145B3BBF-697C-55A7-1B1B-121C994AF6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53" y="5485628"/>
            <a:ext cx="1438893" cy="1235847"/>
          </a:xfrm>
          <a:prstGeom prst="rect">
            <a:avLst/>
          </a:prstGeom>
        </p:spPr>
      </p:pic>
    </p:spTree>
    <p:extLst>
      <p:ext uri="{BB962C8B-B14F-4D97-AF65-F5344CB8AC3E}">
        <p14:creationId xmlns:p14="http://schemas.microsoft.com/office/powerpoint/2010/main" val="195758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775AA-2CA9-1F36-1FEE-7C2AA2689B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40A1D80-B764-E84C-F523-0B60984447C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F985D5-CCC3-3DA7-7E7A-765C0702B485}"/>
              </a:ext>
            </a:extLst>
          </p:cNvPr>
          <p:cNvSpPr>
            <a:spLocks noGrp="1"/>
          </p:cNvSpPr>
          <p:nvPr>
            <p:ph type="dt" sz="half" idx="10"/>
          </p:nvPr>
        </p:nvSpPr>
        <p:spPr/>
        <p:txBody>
          <a:bodyPr/>
          <a:lstStyle/>
          <a:p>
            <a:fld id="{F338D81A-2335-44A1-A7F0-7ECFE99031E5}" type="datetime1">
              <a:rPr lang="en-GB" smtClean="0"/>
              <a:t>25/04/2026</a:t>
            </a:fld>
            <a:endParaRPr lang="en-GB"/>
          </a:p>
        </p:txBody>
      </p:sp>
      <p:sp>
        <p:nvSpPr>
          <p:cNvPr id="5" name="Footer Placeholder 4">
            <a:extLst>
              <a:ext uri="{FF2B5EF4-FFF2-40B4-BE49-F238E27FC236}">
                <a16:creationId xmlns:a16="http://schemas.microsoft.com/office/drawing/2014/main" id="{230469A7-5173-750F-C3C9-685A018DB4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329902-769F-CE5C-2A72-C2EE067C62FD}"/>
              </a:ext>
            </a:extLst>
          </p:cNvPr>
          <p:cNvSpPr>
            <a:spLocks noGrp="1"/>
          </p:cNvSpPr>
          <p:nvPr>
            <p:ph type="sldNum" sz="quarter" idx="12"/>
          </p:nvPr>
        </p:nvSpPr>
        <p:spPr/>
        <p:txBody>
          <a:bodyPr/>
          <a:lstStyle/>
          <a:p>
            <a:fld id="{7A0D7E8C-4F94-4F81-9E0E-C73AA3D62CAD}" type="slidenum">
              <a:rPr lang="en-GB" smtClean="0"/>
              <a:t>‹#›</a:t>
            </a:fld>
            <a:endParaRPr lang="en-GB"/>
          </a:p>
        </p:txBody>
      </p:sp>
      <p:pic>
        <p:nvPicPr>
          <p:cNvPr id="7" name="Picture 6" descr="A blue vest with arms and legs and a face&#10;&#10;Description automatically generated">
            <a:extLst>
              <a:ext uri="{FF2B5EF4-FFF2-40B4-BE49-F238E27FC236}">
                <a16:creationId xmlns:a16="http://schemas.microsoft.com/office/drawing/2014/main" id="{A74E4653-5FAE-DC05-5187-6D8C2C9C34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53" y="5485628"/>
            <a:ext cx="1438893" cy="1235847"/>
          </a:xfrm>
          <a:prstGeom prst="rect">
            <a:avLst/>
          </a:prstGeom>
        </p:spPr>
      </p:pic>
    </p:spTree>
    <p:extLst>
      <p:ext uri="{BB962C8B-B14F-4D97-AF65-F5344CB8AC3E}">
        <p14:creationId xmlns:p14="http://schemas.microsoft.com/office/powerpoint/2010/main" val="85089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09270-2D2B-A695-9AE5-08C307C172F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268FA3-6B28-1812-C5BB-C2C7A346FC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7059FE4-68B1-0241-1F21-8FC12EE942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4357DD-A2A5-8207-DA56-4F728AC2168E}"/>
              </a:ext>
            </a:extLst>
          </p:cNvPr>
          <p:cNvSpPr>
            <a:spLocks noGrp="1"/>
          </p:cNvSpPr>
          <p:nvPr>
            <p:ph type="dt" sz="half" idx="10"/>
          </p:nvPr>
        </p:nvSpPr>
        <p:spPr/>
        <p:txBody>
          <a:bodyPr/>
          <a:lstStyle/>
          <a:p>
            <a:fld id="{A2918F9B-98C4-4687-B4A6-A1CD762FB933}" type="datetime1">
              <a:rPr lang="en-GB" smtClean="0"/>
              <a:t>25/04/2026</a:t>
            </a:fld>
            <a:endParaRPr lang="en-GB"/>
          </a:p>
        </p:txBody>
      </p:sp>
      <p:sp>
        <p:nvSpPr>
          <p:cNvPr id="6" name="Footer Placeholder 5">
            <a:extLst>
              <a:ext uri="{FF2B5EF4-FFF2-40B4-BE49-F238E27FC236}">
                <a16:creationId xmlns:a16="http://schemas.microsoft.com/office/drawing/2014/main" id="{6875CD8F-5DA8-584D-DD9F-0095AED457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818092-BB79-A7AE-25D2-D4136FC13784}"/>
              </a:ext>
            </a:extLst>
          </p:cNvPr>
          <p:cNvSpPr>
            <a:spLocks noGrp="1"/>
          </p:cNvSpPr>
          <p:nvPr>
            <p:ph type="sldNum" sz="quarter" idx="12"/>
          </p:nvPr>
        </p:nvSpPr>
        <p:spPr/>
        <p:txBody>
          <a:bodyPr/>
          <a:lstStyle/>
          <a:p>
            <a:fld id="{7A0D7E8C-4F94-4F81-9E0E-C73AA3D62CAD}" type="slidenum">
              <a:rPr lang="en-GB" smtClean="0"/>
              <a:t>‹#›</a:t>
            </a:fld>
            <a:endParaRPr lang="en-GB"/>
          </a:p>
        </p:txBody>
      </p:sp>
      <p:pic>
        <p:nvPicPr>
          <p:cNvPr id="8" name="Picture 7" descr="A blue vest with arms and legs and a face&#10;&#10;Description automatically generated">
            <a:extLst>
              <a:ext uri="{FF2B5EF4-FFF2-40B4-BE49-F238E27FC236}">
                <a16:creationId xmlns:a16="http://schemas.microsoft.com/office/drawing/2014/main" id="{975A04F2-2D67-7C30-92D0-CBA648C62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53" y="5485628"/>
            <a:ext cx="1438893" cy="1235847"/>
          </a:xfrm>
          <a:prstGeom prst="rect">
            <a:avLst/>
          </a:prstGeom>
        </p:spPr>
      </p:pic>
    </p:spTree>
    <p:extLst>
      <p:ext uri="{BB962C8B-B14F-4D97-AF65-F5344CB8AC3E}">
        <p14:creationId xmlns:p14="http://schemas.microsoft.com/office/powerpoint/2010/main" val="3339312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345D7-ABB2-7574-C6EC-9A1E125342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6ABA20-E0C6-C43C-E7EC-4F9C133AC2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61EEE9-1150-1E6D-E516-6127EF384F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DEE0628-BED4-854E-C859-E16EC4B4FE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8C6FC7-30B4-FDA2-590E-D5C1A613C1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CC0EE99-161A-4477-C84B-3CFEB2A6F712}"/>
              </a:ext>
            </a:extLst>
          </p:cNvPr>
          <p:cNvSpPr>
            <a:spLocks noGrp="1"/>
          </p:cNvSpPr>
          <p:nvPr>
            <p:ph type="dt" sz="half" idx="10"/>
          </p:nvPr>
        </p:nvSpPr>
        <p:spPr/>
        <p:txBody>
          <a:bodyPr/>
          <a:lstStyle/>
          <a:p>
            <a:fld id="{4E5E6B80-05D7-4493-9816-D7057790E6AE}" type="datetime1">
              <a:rPr lang="en-GB" smtClean="0"/>
              <a:t>25/04/2026</a:t>
            </a:fld>
            <a:endParaRPr lang="en-GB"/>
          </a:p>
        </p:txBody>
      </p:sp>
      <p:sp>
        <p:nvSpPr>
          <p:cNvPr id="8" name="Footer Placeholder 7">
            <a:extLst>
              <a:ext uri="{FF2B5EF4-FFF2-40B4-BE49-F238E27FC236}">
                <a16:creationId xmlns:a16="http://schemas.microsoft.com/office/drawing/2014/main" id="{EA2260D6-BA8C-324F-4DD1-C87426E8244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023EF37-498E-2859-9DE2-1326904920CE}"/>
              </a:ext>
            </a:extLst>
          </p:cNvPr>
          <p:cNvSpPr>
            <a:spLocks noGrp="1"/>
          </p:cNvSpPr>
          <p:nvPr>
            <p:ph type="sldNum" sz="quarter" idx="12"/>
          </p:nvPr>
        </p:nvSpPr>
        <p:spPr/>
        <p:txBody>
          <a:bodyPr/>
          <a:lstStyle/>
          <a:p>
            <a:fld id="{7A0D7E8C-4F94-4F81-9E0E-C73AA3D62CAD}" type="slidenum">
              <a:rPr lang="en-GB" smtClean="0"/>
              <a:t>‹#›</a:t>
            </a:fld>
            <a:endParaRPr lang="en-GB"/>
          </a:p>
        </p:txBody>
      </p:sp>
      <p:pic>
        <p:nvPicPr>
          <p:cNvPr id="10" name="Picture 9" descr="A blue vest with arms and legs and a face&#10;&#10;Description automatically generated">
            <a:extLst>
              <a:ext uri="{FF2B5EF4-FFF2-40B4-BE49-F238E27FC236}">
                <a16:creationId xmlns:a16="http://schemas.microsoft.com/office/drawing/2014/main" id="{DC5A40BD-CD65-66F4-D669-AB0361AEFA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53" y="5485628"/>
            <a:ext cx="1438893" cy="1235847"/>
          </a:xfrm>
          <a:prstGeom prst="rect">
            <a:avLst/>
          </a:prstGeom>
        </p:spPr>
      </p:pic>
    </p:spTree>
    <p:extLst>
      <p:ext uri="{BB962C8B-B14F-4D97-AF65-F5344CB8AC3E}">
        <p14:creationId xmlns:p14="http://schemas.microsoft.com/office/powerpoint/2010/main" val="3097002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C1B55-6A82-46D7-FF49-B02A0E061E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557BB9E-5F9B-F107-E97E-C1D0C9034840}"/>
              </a:ext>
            </a:extLst>
          </p:cNvPr>
          <p:cNvSpPr>
            <a:spLocks noGrp="1"/>
          </p:cNvSpPr>
          <p:nvPr>
            <p:ph type="dt" sz="half" idx="10"/>
          </p:nvPr>
        </p:nvSpPr>
        <p:spPr/>
        <p:txBody>
          <a:bodyPr/>
          <a:lstStyle/>
          <a:p>
            <a:fld id="{8BDA4A45-4298-4474-BD21-01979EEC37E8}" type="datetime1">
              <a:rPr lang="en-GB" smtClean="0"/>
              <a:t>25/04/2026</a:t>
            </a:fld>
            <a:endParaRPr lang="en-GB"/>
          </a:p>
        </p:txBody>
      </p:sp>
      <p:sp>
        <p:nvSpPr>
          <p:cNvPr id="4" name="Footer Placeholder 3">
            <a:extLst>
              <a:ext uri="{FF2B5EF4-FFF2-40B4-BE49-F238E27FC236}">
                <a16:creationId xmlns:a16="http://schemas.microsoft.com/office/drawing/2014/main" id="{324CA146-8819-AC0A-C214-290E316143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968458C-B65F-3655-F4C6-5731CC99FC59}"/>
              </a:ext>
            </a:extLst>
          </p:cNvPr>
          <p:cNvSpPr>
            <a:spLocks noGrp="1"/>
          </p:cNvSpPr>
          <p:nvPr>
            <p:ph type="sldNum" sz="quarter" idx="12"/>
          </p:nvPr>
        </p:nvSpPr>
        <p:spPr/>
        <p:txBody>
          <a:bodyPr/>
          <a:lstStyle/>
          <a:p>
            <a:fld id="{7A0D7E8C-4F94-4F81-9E0E-C73AA3D62CAD}" type="slidenum">
              <a:rPr lang="en-GB" smtClean="0"/>
              <a:t>‹#›</a:t>
            </a:fld>
            <a:endParaRPr lang="en-GB"/>
          </a:p>
        </p:txBody>
      </p:sp>
      <p:pic>
        <p:nvPicPr>
          <p:cNvPr id="6" name="Picture 5" descr="A blue vest with arms and legs and a face&#10;&#10;Description automatically generated">
            <a:extLst>
              <a:ext uri="{FF2B5EF4-FFF2-40B4-BE49-F238E27FC236}">
                <a16:creationId xmlns:a16="http://schemas.microsoft.com/office/drawing/2014/main" id="{C1E913C9-68EA-2426-D434-16F3820ADC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53" y="5485628"/>
            <a:ext cx="1438893" cy="1235847"/>
          </a:xfrm>
          <a:prstGeom prst="rect">
            <a:avLst/>
          </a:prstGeom>
        </p:spPr>
      </p:pic>
    </p:spTree>
    <p:extLst>
      <p:ext uri="{BB962C8B-B14F-4D97-AF65-F5344CB8AC3E}">
        <p14:creationId xmlns:p14="http://schemas.microsoft.com/office/powerpoint/2010/main" val="3948780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68E206-B209-43C8-5B11-4890131CB5D1}"/>
              </a:ext>
            </a:extLst>
          </p:cNvPr>
          <p:cNvSpPr>
            <a:spLocks noGrp="1"/>
          </p:cNvSpPr>
          <p:nvPr>
            <p:ph type="dt" sz="half" idx="10"/>
          </p:nvPr>
        </p:nvSpPr>
        <p:spPr/>
        <p:txBody>
          <a:bodyPr/>
          <a:lstStyle/>
          <a:p>
            <a:fld id="{FA2D03B2-6EE9-4593-93C4-9B402CEAB1BF}" type="datetime1">
              <a:rPr lang="en-GB" smtClean="0"/>
              <a:t>25/04/2026</a:t>
            </a:fld>
            <a:endParaRPr lang="en-GB"/>
          </a:p>
        </p:txBody>
      </p:sp>
      <p:sp>
        <p:nvSpPr>
          <p:cNvPr id="3" name="Footer Placeholder 2">
            <a:extLst>
              <a:ext uri="{FF2B5EF4-FFF2-40B4-BE49-F238E27FC236}">
                <a16:creationId xmlns:a16="http://schemas.microsoft.com/office/drawing/2014/main" id="{D5D4BF72-3C8F-FEEF-B7FA-8003AE74FBF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E6B04A8-E0DD-CEA6-5DC8-FDE3F3451A93}"/>
              </a:ext>
            </a:extLst>
          </p:cNvPr>
          <p:cNvSpPr>
            <a:spLocks noGrp="1"/>
          </p:cNvSpPr>
          <p:nvPr>
            <p:ph type="sldNum" sz="quarter" idx="12"/>
          </p:nvPr>
        </p:nvSpPr>
        <p:spPr/>
        <p:txBody>
          <a:bodyPr/>
          <a:lstStyle/>
          <a:p>
            <a:fld id="{7A0D7E8C-4F94-4F81-9E0E-C73AA3D62CAD}" type="slidenum">
              <a:rPr lang="en-GB" smtClean="0"/>
              <a:t>‹#›</a:t>
            </a:fld>
            <a:endParaRPr lang="en-GB"/>
          </a:p>
        </p:txBody>
      </p:sp>
      <p:pic>
        <p:nvPicPr>
          <p:cNvPr id="5" name="Picture 4" descr="A blue vest with arms and legs and a face&#10;&#10;Description automatically generated">
            <a:extLst>
              <a:ext uri="{FF2B5EF4-FFF2-40B4-BE49-F238E27FC236}">
                <a16:creationId xmlns:a16="http://schemas.microsoft.com/office/drawing/2014/main" id="{B43F113C-D1F3-439E-8A19-4825EC7939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53" y="5485628"/>
            <a:ext cx="1438893" cy="1235847"/>
          </a:xfrm>
          <a:prstGeom prst="rect">
            <a:avLst/>
          </a:prstGeom>
        </p:spPr>
      </p:pic>
    </p:spTree>
    <p:extLst>
      <p:ext uri="{BB962C8B-B14F-4D97-AF65-F5344CB8AC3E}">
        <p14:creationId xmlns:p14="http://schemas.microsoft.com/office/powerpoint/2010/main" val="169695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F3A9-28B4-8E1F-33A3-99E74564F2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2019BD5-E2F1-81DB-E6D6-71624C5523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0DD8DB3-0A9F-33F1-A588-9946C487C3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BEA378-DD28-169E-1B09-D244DD620C69}"/>
              </a:ext>
            </a:extLst>
          </p:cNvPr>
          <p:cNvSpPr>
            <a:spLocks noGrp="1"/>
          </p:cNvSpPr>
          <p:nvPr>
            <p:ph type="dt" sz="half" idx="10"/>
          </p:nvPr>
        </p:nvSpPr>
        <p:spPr/>
        <p:txBody>
          <a:bodyPr/>
          <a:lstStyle/>
          <a:p>
            <a:fld id="{106F82E8-FEE5-4096-9913-5E7CC9C21B40}" type="datetime1">
              <a:rPr lang="en-GB" smtClean="0"/>
              <a:t>25/04/2026</a:t>
            </a:fld>
            <a:endParaRPr lang="en-GB"/>
          </a:p>
        </p:txBody>
      </p:sp>
      <p:sp>
        <p:nvSpPr>
          <p:cNvPr id="6" name="Footer Placeholder 5">
            <a:extLst>
              <a:ext uri="{FF2B5EF4-FFF2-40B4-BE49-F238E27FC236}">
                <a16:creationId xmlns:a16="http://schemas.microsoft.com/office/drawing/2014/main" id="{65D62C17-6190-3F3E-F939-61DC687F05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29EC2B-929E-1DE5-1FE9-F9E6ECFD1DFC}"/>
              </a:ext>
            </a:extLst>
          </p:cNvPr>
          <p:cNvSpPr>
            <a:spLocks noGrp="1"/>
          </p:cNvSpPr>
          <p:nvPr>
            <p:ph type="sldNum" sz="quarter" idx="12"/>
          </p:nvPr>
        </p:nvSpPr>
        <p:spPr/>
        <p:txBody>
          <a:bodyPr/>
          <a:lstStyle/>
          <a:p>
            <a:fld id="{7A0D7E8C-4F94-4F81-9E0E-C73AA3D62CAD}" type="slidenum">
              <a:rPr lang="en-GB" smtClean="0"/>
              <a:t>‹#›</a:t>
            </a:fld>
            <a:endParaRPr lang="en-GB"/>
          </a:p>
        </p:txBody>
      </p:sp>
      <p:pic>
        <p:nvPicPr>
          <p:cNvPr id="8" name="Picture 7" descr="A blue vest with arms and legs and a face&#10;&#10;Description automatically generated">
            <a:extLst>
              <a:ext uri="{FF2B5EF4-FFF2-40B4-BE49-F238E27FC236}">
                <a16:creationId xmlns:a16="http://schemas.microsoft.com/office/drawing/2014/main" id="{2F819E6A-50F0-5426-72CB-C034026DD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53" y="5485628"/>
            <a:ext cx="1438893" cy="1235847"/>
          </a:xfrm>
          <a:prstGeom prst="rect">
            <a:avLst/>
          </a:prstGeom>
        </p:spPr>
      </p:pic>
    </p:spTree>
    <p:extLst>
      <p:ext uri="{BB962C8B-B14F-4D97-AF65-F5344CB8AC3E}">
        <p14:creationId xmlns:p14="http://schemas.microsoft.com/office/powerpoint/2010/main" val="1720037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79DD3-F45D-2847-8227-95DF3D77C7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B130B21-B1C6-EC63-892B-7BA946042D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6833371-376C-3BC9-BBD1-A955395E0D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30255B-4FDE-DA9C-9AD8-284304EAAC85}"/>
              </a:ext>
            </a:extLst>
          </p:cNvPr>
          <p:cNvSpPr>
            <a:spLocks noGrp="1"/>
          </p:cNvSpPr>
          <p:nvPr>
            <p:ph type="dt" sz="half" idx="10"/>
          </p:nvPr>
        </p:nvSpPr>
        <p:spPr/>
        <p:txBody>
          <a:bodyPr/>
          <a:lstStyle/>
          <a:p>
            <a:fld id="{3C31CF6B-34DF-4D8B-8FCD-1C5B5BDB66A4}" type="datetime1">
              <a:rPr lang="en-GB" smtClean="0"/>
              <a:t>25/04/2026</a:t>
            </a:fld>
            <a:endParaRPr lang="en-GB"/>
          </a:p>
        </p:txBody>
      </p:sp>
      <p:sp>
        <p:nvSpPr>
          <p:cNvPr id="6" name="Footer Placeholder 5">
            <a:extLst>
              <a:ext uri="{FF2B5EF4-FFF2-40B4-BE49-F238E27FC236}">
                <a16:creationId xmlns:a16="http://schemas.microsoft.com/office/drawing/2014/main" id="{68C7EF0E-70A7-2807-44C1-8832C207AE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E3DC9F2-D374-5AB4-674C-AB3E6FFF62D2}"/>
              </a:ext>
            </a:extLst>
          </p:cNvPr>
          <p:cNvSpPr>
            <a:spLocks noGrp="1"/>
          </p:cNvSpPr>
          <p:nvPr>
            <p:ph type="sldNum" sz="quarter" idx="12"/>
          </p:nvPr>
        </p:nvSpPr>
        <p:spPr/>
        <p:txBody>
          <a:bodyPr/>
          <a:lstStyle/>
          <a:p>
            <a:fld id="{7A0D7E8C-4F94-4F81-9E0E-C73AA3D62CAD}" type="slidenum">
              <a:rPr lang="en-GB" smtClean="0"/>
              <a:t>‹#›</a:t>
            </a:fld>
            <a:endParaRPr lang="en-GB"/>
          </a:p>
        </p:txBody>
      </p:sp>
      <p:pic>
        <p:nvPicPr>
          <p:cNvPr id="8" name="Picture 7" descr="A blue vest with arms and legs and a face&#10;&#10;Description automatically generated">
            <a:extLst>
              <a:ext uri="{FF2B5EF4-FFF2-40B4-BE49-F238E27FC236}">
                <a16:creationId xmlns:a16="http://schemas.microsoft.com/office/drawing/2014/main" id="{84191A2D-D3FA-E503-88A4-C1082E04B3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53" y="5485628"/>
            <a:ext cx="1438893" cy="1235847"/>
          </a:xfrm>
          <a:prstGeom prst="rect">
            <a:avLst/>
          </a:prstGeom>
        </p:spPr>
      </p:pic>
    </p:spTree>
    <p:extLst>
      <p:ext uri="{BB962C8B-B14F-4D97-AF65-F5344CB8AC3E}">
        <p14:creationId xmlns:p14="http://schemas.microsoft.com/office/powerpoint/2010/main" val="499744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D6A71A-CEA8-4DE5-1E28-ACCC356492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4BF2FF0-9A7E-AD64-FA2B-DFF8A1FA0D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2038DE-5726-013A-CC78-B8282AA316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FB73B9-C6E6-4B33-9360-778DA4B3017D}" type="datetime1">
              <a:rPr lang="en-GB" smtClean="0"/>
              <a:t>25/04/2026</a:t>
            </a:fld>
            <a:endParaRPr lang="en-GB"/>
          </a:p>
        </p:txBody>
      </p:sp>
      <p:sp>
        <p:nvSpPr>
          <p:cNvPr id="5" name="Footer Placeholder 4">
            <a:extLst>
              <a:ext uri="{FF2B5EF4-FFF2-40B4-BE49-F238E27FC236}">
                <a16:creationId xmlns:a16="http://schemas.microsoft.com/office/drawing/2014/main" id="{713A2B19-B499-D007-4466-207127A63B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748E282-D72A-BE04-161B-EF8423DB8E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0D7E8C-4F94-4F81-9E0E-C73AA3D62CAD}" type="slidenum">
              <a:rPr lang="en-GB" smtClean="0"/>
              <a:t>‹#›</a:t>
            </a:fld>
            <a:endParaRPr lang="en-GB"/>
          </a:p>
        </p:txBody>
      </p:sp>
    </p:spTree>
    <p:extLst>
      <p:ext uri="{BB962C8B-B14F-4D97-AF65-F5344CB8AC3E}">
        <p14:creationId xmlns:p14="http://schemas.microsoft.com/office/powerpoint/2010/main" val="3317470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00.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0.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5.gif"/><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51.wmf"/><Relationship Id="rId7" Type="http://schemas.openxmlformats.org/officeDocument/2006/relationships/image" Target="../media/image53.w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11" Type="http://schemas.openxmlformats.org/officeDocument/2006/relationships/image" Target="../media/image250.png"/><Relationship Id="rId5" Type="http://schemas.openxmlformats.org/officeDocument/2006/relationships/image" Target="../media/image52.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54.w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3.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9.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oleObject" Target="../embeddings/oleObject6.bin"/><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B95B3-745B-C58F-7C5F-54B04CE16E40}"/>
              </a:ext>
            </a:extLst>
          </p:cNvPr>
          <p:cNvSpPr>
            <a:spLocks noGrp="1"/>
          </p:cNvSpPr>
          <p:nvPr>
            <p:ph type="ctrTitle"/>
          </p:nvPr>
        </p:nvSpPr>
        <p:spPr/>
        <p:txBody>
          <a:bodyPr/>
          <a:lstStyle/>
          <a:p>
            <a:r>
              <a:rPr lang="en-GB" dirty="0"/>
              <a:t>Higher</a:t>
            </a:r>
          </a:p>
        </p:txBody>
      </p:sp>
      <p:sp>
        <p:nvSpPr>
          <p:cNvPr id="3" name="Subtitle 2">
            <a:extLst>
              <a:ext uri="{FF2B5EF4-FFF2-40B4-BE49-F238E27FC236}">
                <a16:creationId xmlns:a16="http://schemas.microsoft.com/office/drawing/2014/main" id="{D4C66ACA-0D09-9F4F-6E11-45C8E63602AE}"/>
              </a:ext>
            </a:extLst>
          </p:cNvPr>
          <p:cNvSpPr>
            <a:spLocks noGrp="1"/>
          </p:cNvSpPr>
          <p:nvPr>
            <p:ph type="subTitle" idx="1"/>
          </p:nvPr>
        </p:nvSpPr>
        <p:spPr/>
        <p:txBody>
          <a:bodyPr/>
          <a:lstStyle/>
          <a:p>
            <a:r>
              <a:rPr lang="en-GB" dirty="0"/>
              <a:t>Learn me statements</a:t>
            </a:r>
          </a:p>
        </p:txBody>
      </p:sp>
      <p:pic>
        <p:nvPicPr>
          <p:cNvPr id="5" name="Picture 4" descr="A blue vest with arms and legs and a face&#10;&#10;Description automatically generated">
            <a:extLst>
              <a:ext uri="{FF2B5EF4-FFF2-40B4-BE49-F238E27FC236}">
                <a16:creationId xmlns:a16="http://schemas.microsoft.com/office/drawing/2014/main" id="{766E4312-6427-7756-7FCE-EE61291590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009" y="1723253"/>
            <a:ext cx="3971991" cy="3411493"/>
          </a:xfrm>
          <a:prstGeom prst="rect">
            <a:avLst/>
          </a:prstGeom>
        </p:spPr>
      </p:pic>
      <p:pic>
        <p:nvPicPr>
          <p:cNvPr id="7" name="Picture 6" descr="A drawing of a child pointing&#10;&#10;Description automatically generated">
            <a:extLst>
              <a:ext uri="{FF2B5EF4-FFF2-40B4-BE49-F238E27FC236}">
                <a16:creationId xmlns:a16="http://schemas.microsoft.com/office/drawing/2014/main" id="{E0C38EBE-2DA9-CC4A-F59A-D4C91E6B4D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6133" y="-1"/>
            <a:ext cx="4623401" cy="6858000"/>
          </a:xfrm>
          <a:prstGeom prst="rect">
            <a:avLst/>
          </a:prstGeom>
        </p:spPr>
      </p:pic>
      <p:sp>
        <p:nvSpPr>
          <p:cNvPr id="4" name="Slide Number Placeholder 3">
            <a:extLst>
              <a:ext uri="{FF2B5EF4-FFF2-40B4-BE49-F238E27FC236}">
                <a16:creationId xmlns:a16="http://schemas.microsoft.com/office/drawing/2014/main" id="{D6F97D23-8DAA-02D4-EFCC-53F47F9D53B9}"/>
              </a:ext>
            </a:extLst>
          </p:cNvPr>
          <p:cNvSpPr>
            <a:spLocks noGrp="1"/>
          </p:cNvSpPr>
          <p:nvPr>
            <p:ph type="sldNum" sz="quarter" idx="12"/>
          </p:nvPr>
        </p:nvSpPr>
        <p:spPr/>
        <p:txBody>
          <a:bodyPr/>
          <a:lstStyle/>
          <a:p>
            <a:fld id="{7A0D7E8C-4F94-4F81-9E0E-C73AA3D62CAD}" type="slidenum">
              <a:rPr lang="en-GB" smtClean="0"/>
              <a:pPr/>
              <a:t>1</a:t>
            </a:fld>
            <a:endParaRPr lang="en-GB" dirty="0"/>
          </a:p>
        </p:txBody>
      </p:sp>
      <p:sp>
        <p:nvSpPr>
          <p:cNvPr id="6" name="TextBox 5">
            <a:extLst>
              <a:ext uri="{FF2B5EF4-FFF2-40B4-BE49-F238E27FC236}">
                <a16:creationId xmlns:a16="http://schemas.microsoft.com/office/drawing/2014/main" id="{D70C9797-D8DE-4797-CE50-B76F0FBD3BCB}"/>
              </a:ext>
            </a:extLst>
          </p:cNvPr>
          <p:cNvSpPr txBox="1"/>
          <p:nvPr/>
        </p:nvSpPr>
        <p:spPr>
          <a:xfrm>
            <a:off x="202518" y="6351705"/>
            <a:ext cx="7646965" cy="369332"/>
          </a:xfrm>
          <a:prstGeom prst="rect">
            <a:avLst/>
          </a:prstGeom>
          <a:noFill/>
        </p:spPr>
        <p:txBody>
          <a:bodyPr wrap="none" rtlCol="0">
            <a:spAutoFit/>
          </a:bodyPr>
          <a:lstStyle/>
          <a:p>
            <a:r>
              <a:rPr lang="en-GB" i="1" dirty="0"/>
              <a:t>Please credit the author if you use this </a:t>
            </a:r>
            <a:r>
              <a:rPr lang="en-GB" i="1" dirty="0" err="1"/>
              <a:t>powerpoint</a:t>
            </a:r>
            <a:r>
              <a:rPr lang="en-GB" i="1" dirty="0"/>
              <a:t>. Thank you, </a:t>
            </a:r>
            <a:r>
              <a:rPr lang="en-GB" i="1"/>
              <a:t>Mrs Physics</a:t>
            </a:r>
            <a:endParaRPr lang="en-GB" i="1" dirty="0"/>
          </a:p>
        </p:txBody>
      </p:sp>
    </p:spTree>
    <p:extLst>
      <p:ext uri="{BB962C8B-B14F-4D97-AF65-F5344CB8AC3E}">
        <p14:creationId xmlns:p14="http://schemas.microsoft.com/office/powerpoint/2010/main" val="1497051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DB908-FC33-4D41-151C-1564D258B6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A5404-049F-3D35-BCAF-E33547760E38}"/>
              </a:ext>
            </a:extLst>
          </p:cNvPr>
          <p:cNvSpPr>
            <a:spLocks noGrp="1"/>
          </p:cNvSpPr>
          <p:nvPr>
            <p:ph type="title"/>
          </p:nvPr>
        </p:nvSpPr>
        <p:spPr>
          <a:solidFill>
            <a:srgbClr val="FF99CC"/>
          </a:solidFill>
        </p:spPr>
        <p:txBody>
          <a:bodyPr>
            <a:normAutofit/>
          </a:bodyPr>
          <a:lstStyle/>
          <a:p>
            <a:r>
              <a:rPr lang="en-GB" dirty="0"/>
              <a:t>State the vertical and horizontal components for an object thrown at an angle</a:t>
            </a:r>
          </a:p>
        </p:txBody>
      </p:sp>
      <p:sp>
        <p:nvSpPr>
          <p:cNvPr id="4" name="Slide Number Placeholder 3">
            <a:extLst>
              <a:ext uri="{FF2B5EF4-FFF2-40B4-BE49-F238E27FC236}">
                <a16:creationId xmlns:a16="http://schemas.microsoft.com/office/drawing/2014/main" id="{FD7A089F-21DA-CC34-800F-980D4DCC3B5C}"/>
              </a:ext>
            </a:extLst>
          </p:cNvPr>
          <p:cNvSpPr>
            <a:spLocks noGrp="1"/>
          </p:cNvSpPr>
          <p:nvPr>
            <p:ph type="sldNum" sz="quarter" idx="12"/>
          </p:nvPr>
        </p:nvSpPr>
        <p:spPr/>
        <p:txBody>
          <a:bodyPr/>
          <a:lstStyle/>
          <a:p>
            <a:fld id="{7A0D7E8C-4F94-4F81-9E0E-C73AA3D62CAD}" type="slidenum">
              <a:rPr lang="en-GB" smtClean="0"/>
              <a:pPr/>
              <a:t>10</a:t>
            </a:fld>
            <a:endParaRPr lang="en-GB" dirty="0"/>
          </a:p>
        </p:txBody>
      </p:sp>
      <p:sp>
        <p:nvSpPr>
          <p:cNvPr id="5" name="Content Placeholder 4">
            <a:extLst>
              <a:ext uri="{FF2B5EF4-FFF2-40B4-BE49-F238E27FC236}">
                <a16:creationId xmlns:a16="http://schemas.microsoft.com/office/drawing/2014/main" id="{DBB78B98-F39F-5D83-CEA8-7A6612DC1166}"/>
              </a:ext>
            </a:extLst>
          </p:cNvPr>
          <p:cNvSpPr>
            <a:spLocks noGrp="1"/>
          </p:cNvSpPr>
          <p:nvPr>
            <p:ph idx="1"/>
          </p:nvPr>
        </p:nvSpPr>
        <p:spPr>
          <a:xfrm>
            <a:off x="3153904" y="4525505"/>
            <a:ext cx="8199895" cy="1651458"/>
          </a:xfrm>
        </p:spPr>
        <p:txBody>
          <a:bodyPr/>
          <a:lstStyle/>
          <a:p>
            <a:r>
              <a:rPr lang="en-GB" dirty="0"/>
              <a:t>Horizontal component = </a:t>
            </a:r>
            <a:r>
              <a:rPr lang="en-GB" i="1" dirty="0"/>
              <a:t>v cos </a:t>
            </a:r>
            <a:r>
              <a:rPr lang="en-GB" i="1" dirty="0">
                <a:sym typeface="Symbol" panose="05050102010706020507" pitchFamily="18" charset="2"/>
              </a:rPr>
              <a:t></a:t>
            </a:r>
          </a:p>
          <a:p>
            <a:r>
              <a:rPr lang="en-GB" dirty="0">
                <a:sym typeface="Symbol" panose="05050102010706020507" pitchFamily="18" charset="2"/>
              </a:rPr>
              <a:t>Vertical component </a:t>
            </a:r>
            <a:r>
              <a:rPr lang="en-GB" i="1" dirty="0">
                <a:sym typeface="Symbol" panose="05050102010706020507" pitchFamily="18" charset="2"/>
              </a:rPr>
              <a:t>= v sin </a:t>
            </a:r>
            <a:endParaRPr lang="en-GB" i="1" dirty="0"/>
          </a:p>
        </p:txBody>
      </p:sp>
      <p:pic>
        <p:nvPicPr>
          <p:cNvPr id="7" name="Picture 6">
            <a:extLst>
              <a:ext uri="{FF2B5EF4-FFF2-40B4-BE49-F238E27FC236}">
                <a16:creationId xmlns:a16="http://schemas.microsoft.com/office/drawing/2014/main" id="{244792CA-AE54-8E5C-B97E-CBB66FC5DB2D}"/>
              </a:ext>
            </a:extLst>
          </p:cNvPr>
          <p:cNvPicPr>
            <a:picLocks noChangeAspect="1"/>
          </p:cNvPicPr>
          <p:nvPr/>
        </p:nvPicPr>
        <p:blipFill>
          <a:blip r:embed="rId2"/>
          <a:stretch>
            <a:fillRect/>
          </a:stretch>
        </p:blipFill>
        <p:spPr>
          <a:xfrm>
            <a:off x="2420044" y="1825625"/>
            <a:ext cx="6460484" cy="2111194"/>
          </a:xfrm>
          <a:prstGeom prst="rect">
            <a:avLst/>
          </a:prstGeom>
        </p:spPr>
      </p:pic>
    </p:spTree>
    <p:extLst>
      <p:ext uri="{BB962C8B-B14F-4D97-AF65-F5344CB8AC3E}">
        <p14:creationId xmlns:p14="http://schemas.microsoft.com/office/powerpoint/2010/main" val="141924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9571F-83D8-5D4A-E286-418A633C3794}"/>
              </a:ext>
            </a:extLst>
          </p:cNvPr>
          <p:cNvSpPr>
            <a:spLocks noGrp="1"/>
          </p:cNvSpPr>
          <p:nvPr>
            <p:ph type="title"/>
          </p:nvPr>
        </p:nvSpPr>
        <p:spPr>
          <a:solidFill>
            <a:srgbClr val="FF99CC"/>
          </a:solidFill>
        </p:spPr>
        <p:txBody>
          <a:bodyPr/>
          <a:lstStyle/>
          <a:p>
            <a:r>
              <a:rPr lang="en-GB" dirty="0"/>
              <a:t>Explain the term internal resistance.</a:t>
            </a:r>
          </a:p>
        </p:txBody>
      </p:sp>
      <p:sp>
        <p:nvSpPr>
          <p:cNvPr id="3" name="Content Placeholder 2">
            <a:extLst>
              <a:ext uri="{FF2B5EF4-FFF2-40B4-BE49-F238E27FC236}">
                <a16:creationId xmlns:a16="http://schemas.microsoft.com/office/drawing/2014/main" id="{7B596A10-9E8C-4DBF-0799-9F22FCBD3EBB}"/>
              </a:ext>
            </a:extLst>
          </p:cNvPr>
          <p:cNvSpPr>
            <a:spLocks noGrp="1"/>
          </p:cNvSpPr>
          <p:nvPr>
            <p:ph idx="1"/>
          </p:nvPr>
        </p:nvSpPr>
        <p:spPr/>
        <p:txBody>
          <a:bodyPr>
            <a:normAutofit/>
          </a:bodyPr>
          <a:lstStyle/>
          <a:p>
            <a:r>
              <a:rPr lang="en-GB" sz="6000" dirty="0"/>
              <a:t>The opposition to the flow of charge as it passes through the source</a:t>
            </a:r>
          </a:p>
        </p:txBody>
      </p:sp>
      <p:sp>
        <p:nvSpPr>
          <p:cNvPr id="4" name="Slide Number Placeholder 3">
            <a:extLst>
              <a:ext uri="{FF2B5EF4-FFF2-40B4-BE49-F238E27FC236}">
                <a16:creationId xmlns:a16="http://schemas.microsoft.com/office/drawing/2014/main" id="{CADF40C7-11FB-F3DD-F50B-B0EF65149218}"/>
              </a:ext>
            </a:extLst>
          </p:cNvPr>
          <p:cNvSpPr>
            <a:spLocks noGrp="1"/>
          </p:cNvSpPr>
          <p:nvPr>
            <p:ph type="sldNum" sz="quarter" idx="12"/>
          </p:nvPr>
        </p:nvSpPr>
        <p:spPr/>
        <p:txBody>
          <a:bodyPr/>
          <a:lstStyle/>
          <a:p>
            <a:fld id="{7A0D7E8C-4F94-4F81-9E0E-C73AA3D62CAD}" type="slidenum">
              <a:rPr lang="en-GB" smtClean="0"/>
              <a:pPr/>
              <a:t>100</a:t>
            </a:fld>
            <a:endParaRPr lang="en-GB" dirty="0"/>
          </a:p>
        </p:txBody>
      </p:sp>
    </p:spTree>
    <p:extLst>
      <p:ext uri="{BB962C8B-B14F-4D97-AF65-F5344CB8AC3E}">
        <p14:creationId xmlns:p14="http://schemas.microsoft.com/office/powerpoint/2010/main" val="11214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0FEBE-66B4-2DA6-C28A-7EF804F413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431616-BB25-3224-1B1A-AE746906EF8A}"/>
              </a:ext>
            </a:extLst>
          </p:cNvPr>
          <p:cNvSpPr>
            <a:spLocks noGrp="1"/>
          </p:cNvSpPr>
          <p:nvPr>
            <p:ph type="title"/>
          </p:nvPr>
        </p:nvSpPr>
        <p:spPr>
          <a:solidFill>
            <a:srgbClr val="FF99CC"/>
          </a:solidFill>
        </p:spPr>
        <p:txBody>
          <a:bodyPr/>
          <a:lstStyle/>
          <a:p>
            <a:r>
              <a:rPr lang="en-GB" dirty="0"/>
              <a:t>Explain the term lost volts.</a:t>
            </a:r>
          </a:p>
        </p:txBody>
      </p:sp>
      <p:sp>
        <p:nvSpPr>
          <p:cNvPr id="3" name="Content Placeholder 2">
            <a:extLst>
              <a:ext uri="{FF2B5EF4-FFF2-40B4-BE49-F238E27FC236}">
                <a16:creationId xmlns:a16="http://schemas.microsoft.com/office/drawing/2014/main" id="{F865C28D-DB88-557B-05FD-397C9E9828BD}"/>
              </a:ext>
            </a:extLst>
          </p:cNvPr>
          <p:cNvSpPr>
            <a:spLocks noGrp="1"/>
          </p:cNvSpPr>
          <p:nvPr>
            <p:ph idx="1"/>
          </p:nvPr>
        </p:nvSpPr>
        <p:spPr/>
        <p:txBody>
          <a:bodyPr/>
          <a:lstStyle/>
          <a:p>
            <a:r>
              <a:rPr lang="en-GB" sz="4400" dirty="0"/>
              <a:t>Energy given up by each coulomb of charge as it passes through the source.</a:t>
            </a:r>
          </a:p>
          <a:p>
            <a:endParaRPr lang="en-GB" dirty="0"/>
          </a:p>
        </p:txBody>
      </p:sp>
      <p:sp>
        <p:nvSpPr>
          <p:cNvPr id="4" name="Slide Number Placeholder 3">
            <a:extLst>
              <a:ext uri="{FF2B5EF4-FFF2-40B4-BE49-F238E27FC236}">
                <a16:creationId xmlns:a16="http://schemas.microsoft.com/office/drawing/2014/main" id="{32A1FBEF-4426-C269-0258-913E5B70E336}"/>
              </a:ext>
            </a:extLst>
          </p:cNvPr>
          <p:cNvSpPr>
            <a:spLocks noGrp="1"/>
          </p:cNvSpPr>
          <p:nvPr>
            <p:ph type="sldNum" sz="quarter" idx="12"/>
          </p:nvPr>
        </p:nvSpPr>
        <p:spPr/>
        <p:txBody>
          <a:bodyPr/>
          <a:lstStyle/>
          <a:p>
            <a:fld id="{7A0D7E8C-4F94-4F81-9E0E-C73AA3D62CAD}" type="slidenum">
              <a:rPr lang="en-GB" smtClean="0"/>
              <a:pPr/>
              <a:t>101</a:t>
            </a:fld>
            <a:endParaRPr lang="en-GB" dirty="0"/>
          </a:p>
        </p:txBody>
      </p:sp>
    </p:spTree>
    <p:extLst>
      <p:ext uri="{BB962C8B-B14F-4D97-AF65-F5344CB8AC3E}">
        <p14:creationId xmlns:p14="http://schemas.microsoft.com/office/powerpoint/2010/main" val="417530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7040B-92C3-B7B2-BB1E-4D25127455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DB123-D3DA-596E-FA17-6583A40A857D}"/>
              </a:ext>
            </a:extLst>
          </p:cNvPr>
          <p:cNvSpPr>
            <a:spLocks noGrp="1"/>
          </p:cNvSpPr>
          <p:nvPr>
            <p:ph type="title"/>
          </p:nvPr>
        </p:nvSpPr>
        <p:spPr>
          <a:solidFill>
            <a:srgbClr val="FF99CC"/>
          </a:solidFill>
        </p:spPr>
        <p:txBody>
          <a:bodyPr/>
          <a:lstStyle/>
          <a:p>
            <a:r>
              <a:rPr lang="en-GB" dirty="0"/>
              <a:t>Explain the term open circuit.</a:t>
            </a:r>
          </a:p>
        </p:txBody>
      </p:sp>
      <p:sp>
        <p:nvSpPr>
          <p:cNvPr id="3" name="Content Placeholder 2">
            <a:extLst>
              <a:ext uri="{FF2B5EF4-FFF2-40B4-BE49-F238E27FC236}">
                <a16:creationId xmlns:a16="http://schemas.microsoft.com/office/drawing/2014/main" id="{6EABA118-8F75-D8B4-A69C-037940E0D3FB}"/>
              </a:ext>
            </a:extLst>
          </p:cNvPr>
          <p:cNvSpPr>
            <a:spLocks noGrp="1"/>
          </p:cNvSpPr>
          <p:nvPr>
            <p:ph idx="1"/>
          </p:nvPr>
        </p:nvSpPr>
        <p:spPr/>
        <p:txBody>
          <a:bodyPr/>
          <a:lstStyle/>
          <a:p>
            <a:r>
              <a:rPr lang="en-GB" sz="4400" dirty="0"/>
              <a:t>An incomplete circuit</a:t>
            </a:r>
          </a:p>
          <a:p>
            <a:r>
              <a:rPr lang="en-GB" sz="4400" dirty="0"/>
              <a:t>In an open circuit the resistance is infinitely high.</a:t>
            </a:r>
          </a:p>
          <a:p>
            <a:r>
              <a:rPr lang="en-GB" sz="4400" dirty="0"/>
              <a:t>A voltmeter across an open circuit will give a reading equal to the EMF.</a:t>
            </a:r>
          </a:p>
          <a:p>
            <a:endParaRPr lang="en-GB" dirty="0"/>
          </a:p>
        </p:txBody>
      </p:sp>
      <p:sp>
        <p:nvSpPr>
          <p:cNvPr id="4" name="Slide Number Placeholder 3">
            <a:extLst>
              <a:ext uri="{FF2B5EF4-FFF2-40B4-BE49-F238E27FC236}">
                <a16:creationId xmlns:a16="http://schemas.microsoft.com/office/drawing/2014/main" id="{89682B97-329A-4106-EF06-BCA7EA55D7F4}"/>
              </a:ext>
            </a:extLst>
          </p:cNvPr>
          <p:cNvSpPr>
            <a:spLocks noGrp="1"/>
          </p:cNvSpPr>
          <p:nvPr>
            <p:ph type="sldNum" sz="quarter" idx="12"/>
          </p:nvPr>
        </p:nvSpPr>
        <p:spPr/>
        <p:txBody>
          <a:bodyPr/>
          <a:lstStyle/>
          <a:p>
            <a:fld id="{7A0D7E8C-4F94-4F81-9E0E-C73AA3D62CAD}" type="slidenum">
              <a:rPr lang="en-GB" smtClean="0"/>
              <a:pPr/>
              <a:t>102</a:t>
            </a:fld>
            <a:endParaRPr lang="en-GB" dirty="0"/>
          </a:p>
        </p:txBody>
      </p:sp>
    </p:spTree>
    <p:extLst>
      <p:ext uri="{BB962C8B-B14F-4D97-AF65-F5344CB8AC3E}">
        <p14:creationId xmlns:p14="http://schemas.microsoft.com/office/powerpoint/2010/main" val="296972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A5BA0-168A-980B-362C-9E3BE3B6B4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590360-5B1F-8870-0A5B-9B71BF139165}"/>
              </a:ext>
            </a:extLst>
          </p:cNvPr>
          <p:cNvSpPr>
            <a:spLocks noGrp="1"/>
          </p:cNvSpPr>
          <p:nvPr>
            <p:ph type="title"/>
          </p:nvPr>
        </p:nvSpPr>
        <p:spPr>
          <a:solidFill>
            <a:srgbClr val="FF99CC"/>
          </a:solidFill>
        </p:spPr>
        <p:txBody>
          <a:bodyPr/>
          <a:lstStyle/>
          <a:p>
            <a:r>
              <a:rPr lang="en-GB" dirty="0"/>
              <a:t>Explain the term short circuit.</a:t>
            </a:r>
          </a:p>
        </p:txBody>
      </p:sp>
      <p:sp>
        <p:nvSpPr>
          <p:cNvPr id="3" name="Content Placeholder 2">
            <a:extLst>
              <a:ext uri="{FF2B5EF4-FFF2-40B4-BE49-F238E27FC236}">
                <a16:creationId xmlns:a16="http://schemas.microsoft.com/office/drawing/2014/main" id="{91F53D85-A026-6897-CAF7-2C61AEA6B028}"/>
              </a:ext>
            </a:extLst>
          </p:cNvPr>
          <p:cNvSpPr>
            <a:spLocks noGrp="1"/>
          </p:cNvSpPr>
          <p:nvPr>
            <p:ph idx="1"/>
          </p:nvPr>
        </p:nvSpPr>
        <p:spPr/>
        <p:txBody>
          <a:bodyPr/>
          <a:lstStyle/>
          <a:p>
            <a:r>
              <a:rPr lang="en-GB" sz="4400" dirty="0"/>
              <a:t>In a short circuit the load resistance is zero or almost zero</a:t>
            </a:r>
          </a:p>
          <a:p>
            <a:r>
              <a:rPr lang="en-GB" sz="4400" dirty="0"/>
              <a:t>There is a large current </a:t>
            </a:r>
          </a:p>
          <a:p>
            <a:r>
              <a:rPr lang="en-GB" sz="4400" dirty="0"/>
              <a:t>Lost volts is a maximum</a:t>
            </a:r>
          </a:p>
          <a:p>
            <a:endParaRPr lang="en-GB" dirty="0"/>
          </a:p>
        </p:txBody>
      </p:sp>
      <p:sp>
        <p:nvSpPr>
          <p:cNvPr id="4" name="Slide Number Placeholder 3">
            <a:extLst>
              <a:ext uri="{FF2B5EF4-FFF2-40B4-BE49-F238E27FC236}">
                <a16:creationId xmlns:a16="http://schemas.microsoft.com/office/drawing/2014/main" id="{91C3C2D3-F74A-0411-E3E6-AF4DD481B9B0}"/>
              </a:ext>
            </a:extLst>
          </p:cNvPr>
          <p:cNvSpPr>
            <a:spLocks noGrp="1"/>
          </p:cNvSpPr>
          <p:nvPr>
            <p:ph type="sldNum" sz="quarter" idx="12"/>
          </p:nvPr>
        </p:nvSpPr>
        <p:spPr/>
        <p:txBody>
          <a:bodyPr/>
          <a:lstStyle/>
          <a:p>
            <a:fld id="{7A0D7E8C-4F94-4F81-9E0E-C73AA3D62CAD}" type="slidenum">
              <a:rPr lang="en-GB" smtClean="0"/>
              <a:pPr/>
              <a:t>103</a:t>
            </a:fld>
            <a:endParaRPr lang="en-GB" dirty="0"/>
          </a:p>
        </p:txBody>
      </p:sp>
    </p:spTree>
    <p:extLst>
      <p:ext uri="{BB962C8B-B14F-4D97-AF65-F5344CB8AC3E}">
        <p14:creationId xmlns:p14="http://schemas.microsoft.com/office/powerpoint/2010/main" val="20384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67218-6C99-D941-EC96-89A386DBC5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0934D8-549C-4C8E-3378-D4FE3D860FAF}"/>
              </a:ext>
            </a:extLst>
          </p:cNvPr>
          <p:cNvSpPr>
            <a:spLocks noGrp="1"/>
          </p:cNvSpPr>
          <p:nvPr>
            <p:ph type="title"/>
          </p:nvPr>
        </p:nvSpPr>
        <p:spPr>
          <a:solidFill>
            <a:srgbClr val="FF99CC"/>
          </a:solidFill>
        </p:spPr>
        <p:txBody>
          <a:bodyPr/>
          <a:lstStyle/>
          <a:p>
            <a:r>
              <a:rPr lang="en-GB" dirty="0"/>
              <a:t>Explain the term terminal potential difference (</a:t>
            </a:r>
            <a:r>
              <a:rPr lang="en-GB" dirty="0" err="1"/>
              <a:t>tpd</a:t>
            </a:r>
            <a:r>
              <a:rPr lang="en-GB" dirty="0"/>
              <a:t>).</a:t>
            </a:r>
          </a:p>
        </p:txBody>
      </p:sp>
      <p:sp>
        <p:nvSpPr>
          <p:cNvPr id="3" name="Content Placeholder 2">
            <a:extLst>
              <a:ext uri="{FF2B5EF4-FFF2-40B4-BE49-F238E27FC236}">
                <a16:creationId xmlns:a16="http://schemas.microsoft.com/office/drawing/2014/main" id="{00CDD393-F3DB-EB1F-6844-00E453BC9129}"/>
              </a:ext>
            </a:extLst>
          </p:cNvPr>
          <p:cNvSpPr>
            <a:spLocks noGrp="1"/>
          </p:cNvSpPr>
          <p:nvPr>
            <p:ph idx="1"/>
          </p:nvPr>
        </p:nvSpPr>
        <p:spPr/>
        <p:txBody>
          <a:bodyPr>
            <a:normAutofit lnSpcReduction="10000"/>
          </a:bodyPr>
          <a:lstStyle/>
          <a:p>
            <a:r>
              <a:rPr lang="en-US" sz="3600" b="1" dirty="0"/>
              <a:t>The terminal potential difference (</a:t>
            </a:r>
            <a:r>
              <a:rPr lang="en-US" sz="3600" b="1" dirty="0" err="1"/>
              <a:t>p.d.</a:t>
            </a:r>
            <a:r>
              <a:rPr lang="en-US" sz="3600" b="1" dirty="0"/>
              <a:t>) is the energy supplied per unit charge (voltage) available to the external circuit</a:t>
            </a:r>
          </a:p>
          <a:p>
            <a:pPr lvl="1"/>
            <a:r>
              <a:rPr lang="en-US" sz="2800" dirty="0"/>
              <a:t>If there was no internal resistance, the terminal </a:t>
            </a:r>
            <a:r>
              <a:rPr lang="en-US" sz="2800" dirty="0" err="1"/>
              <a:t>p.d.</a:t>
            </a:r>
            <a:r>
              <a:rPr lang="en-US" sz="2800" dirty="0"/>
              <a:t> would be equal to the </a:t>
            </a:r>
            <a:r>
              <a:rPr lang="en-US" sz="2800" dirty="0" err="1"/>
              <a:t>e.m.f.</a:t>
            </a:r>
            <a:endParaRPr lang="en-US" sz="2800" dirty="0"/>
          </a:p>
          <a:p>
            <a:pPr lvl="1"/>
            <a:r>
              <a:rPr lang="en-US" sz="2800" dirty="0"/>
              <a:t>If a cell has internal resistance, the terminal </a:t>
            </a:r>
            <a:r>
              <a:rPr lang="en-US" sz="2800" dirty="0" err="1"/>
              <a:t>p.d.</a:t>
            </a:r>
            <a:r>
              <a:rPr lang="en-US" sz="2800" dirty="0"/>
              <a:t> is always lower than the </a:t>
            </a:r>
            <a:r>
              <a:rPr lang="en-US" sz="2800" dirty="0" err="1"/>
              <a:t>e.m.f.</a:t>
            </a:r>
            <a:endParaRPr lang="en-US" sz="2800" dirty="0"/>
          </a:p>
          <a:p>
            <a:pPr lvl="1"/>
            <a:r>
              <a:rPr lang="en-US" sz="2800" dirty="0"/>
              <a:t>If you have a load resistor R across the cell's terminals, then the terminal </a:t>
            </a:r>
            <a:r>
              <a:rPr lang="en-US" sz="2800" dirty="0" err="1"/>
              <a:t>p.d.</a:t>
            </a:r>
            <a:r>
              <a:rPr lang="en-US" sz="2800" dirty="0"/>
              <a:t> is also the potential difference across the load resistor</a:t>
            </a:r>
            <a:endParaRPr lang="en-GB" sz="2800" dirty="0"/>
          </a:p>
        </p:txBody>
      </p:sp>
      <p:sp>
        <p:nvSpPr>
          <p:cNvPr id="4" name="Slide Number Placeholder 3">
            <a:extLst>
              <a:ext uri="{FF2B5EF4-FFF2-40B4-BE49-F238E27FC236}">
                <a16:creationId xmlns:a16="http://schemas.microsoft.com/office/drawing/2014/main" id="{3F0D39B1-977D-5C29-F74D-95FE249889FA}"/>
              </a:ext>
            </a:extLst>
          </p:cNvPr>
          <p:cNvSpPr>
            <a:spLocks noGrp="1"/>
          </p:cNvSpPr>
          <p:nvPr>
            <p:ph type="sldNum" sz="quarter" idx="12"/>
          </p:nvPr>
        </p:nvSpPr>
        <p:spPr/>
        <p:txBody>
          <a:bodyPr/>
          <a:lstStyle/>
          <a:p>
            <a:fld id="{7A0D7E8C-4F94-4F81-9E0E-C73AA3D62CAD}" type="slidenum">
              <a:rPr lang="en-GB" smtClean="0"/>
              <a:pPr/>
              <a:t>104</a:t>
            </a:fld>
            <a:endParaRPr lang="en-GB" dirty="0"/>
          </a:p>
        </p:txBody>
      </p:sp>
    </p:spTree>
    <p:extLst>
      <p:ext uri="{BB962C8B-B14F-4D97-AF65-F5344CB8AC3E}">
        <p14:creationId xmlns:p14="http://schemas.microsoft.com/office/powerpoint/2010/main" val="553922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37EC7-1493-4F58-422A-9C7085B27B70}"/>
              </a:ext>
            </a:extLst>
          </p:cNvPr>
          <p:cNvSpPr>
            <a:spLocks noGrp="1"/>
          </p:cNvSpPr>
          <p:nvPr>
            <p:ph type="title"/>
          </p:nvPr>
        </p:nvSpPr>
        <p:spPr>
          <a:solidFill>
            <a:srgbClr val="FF99CC"/>
          </a:solidFill>
        </p:spPr>
        <p:txBody>
          <a:bodyPr/>
          <a:lstStyle/>
          <a:p>
            <a:pPr algn="ctr"/>
            <a:r>
              <a:rPr lang="en-GB" dirty="0"/>
              <a:t>State why the EMF voltage is not available to the external circuit</a:t>
            </a:r>
          </a:p>
        </p:txBody>
      </p:sp>
      <p:sp>
        <p:nvSpPr>
          <p:cNvPr id="3" name="Content Placeholder 2">
            <a:extLst>
              <a:ext uri="{FF2B5EF4-FFF2-40B4-BE49-F238E27FC236}">
                <a16:creationId xmlns:a16="http://schemas.microsoft.com/office/drawing/2014/main" id="{2998CB52-883F-3069-01C3-C838C13478E8}"/>
              </a:ext>
            </a:extLst>
          </p:cNvPr>
          <p:cNvSpPr>
            <a:spLocks noGrp="1"/>
          </p:cNvSpPr>
          <p:nvPr>
            <p:ph idx="1"/>
          </p:nvPr>
        </p:nvSpPr>
        <p:spPr/>
        <p:txBody>
          <a:bodyPr/>
          <a:lstStyle/>
          <a:p>
            <a:r>
              <a:rPr lang="en-GB" sz="3200" kern="100" dirty="0">
                <a:effectLst/>
                <a:latin typeface="Calibri" panose="020F0502020204030204" pitchFamily="34" charset="0"/>
                <a:ea typeface="Calibri" panose="020F0502020204030204" pitchFamily="34" charset="0"/>
                <a:cs typeface="Times New Roman" panose="02020603050405020304" pitchFamily="18" charset="0"/>
              </a:rPr>
              <a:t>As a result of the lost volts, the voltage available from the supply is always less than or equal to the maximum available voltage when no current flows (the </a:t>
            </a:r>
            <a:r>
              <a:rPr lang="en-GB" sz="3200" kern="100" dirty="0" err="1">
                <a:effectLst/>
                <a:latin typeface="Calibri" panose="020F0502020204030204" pitchFamily="34" charset="0"/>
                <a:ea typeface="Calibri" panose="020F0502020204030204" pitchFamily="34" charset="0"/>
                <a:cs typeface="Times New Roman" panose="02020603050405020304" pitchFamily="18" charset="0"/>
              </a:rPr>
              <a:t>e.m.f.</a:t>
            </a: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3200" kern="100" dirty="0">
                <a:effectLst/>
                <a:latin typeface="Calibri" panose="020F0502020204030204" pitchFamily="34" charset="0"/>
                <a:ea typeface="Calibri" panose="020F0502020204030204" pitchFamily="34" charset="0"/>
                <a:cs typeface="Times New Roman" panose="02020603050405020304" pitchFamily="18" charset="0"/>
              </a:rPr>
              <a:t>The potential difference measured across the terminals of the supply is called the </a:t>
            </a:r>
            <a:r>
              <a:rPr lang="en-GB" sz="3200" b="1" kern="100" dirty="0">
                <a:effectLst/>
                <a:latin typeface="Calibri" panose="020F0502020204030204" pitchFamily="34" charset="0"/>
                <a:ea typeface="Calibri" panose="020F0502020204030204" pitchFamily="34" charset="0"/>
                <a:cs typeface="Times New Roman" panose="02020603050405020304" pitchFamily="18" charset="0"/>
              </a:rPr>
              <a:t>terminal potential difference (the </a:t>
            </a:r>
            <a:r>
              <a:rPr lang="en-GB" sz="3200" b="1" kern="100" dirty="0" err="1">
                <a:effectLst/>
                <a:latin typeface="Calibri" panose="020F0502020204030204" pitchFamily="34" charset="0"/>
                <a:ea typeface="Calibri" panose="020F0502020204030204" pitchFamily="34" charset="0"/>
                <a:cs typeface="Times New Roman" panose="02020603050405020304" pitchFamily="18" charset="0"/>
              </a:rPr>
              <a:t>t.p.d.</a:t>
            </a:r>
            <a:r>
              <a:rPr lang="en-GB" sz="32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  Effectively, this is the voltage which is available for the external circuit.  </a:t>
            </a:r>
          </a:p>
          <a:p>
            <a:endParaRPr lang="en-GB" dirty="0"/>
          </a:p>
        </p:txBody>
      </p:sp>
      <p:sp>
        <p:nvSpPr>
          <p:cNvPr id="4" name="Slide Number Placeholder 3">
            <a:extLst>
              <a:ext uri="{FF2B5EF4-FFF2-40B4-BE49-F238E27FC236}">
                <a16:creationId xmlns:a16="http://schemas.microsoft.com/office/drawing/2014/main" id="{EF7522F7-3004-4331-898D-3ECD3D5EBA07}"/>
              </a:ext>
            </a:extLst>
          </p:cNvPr>
          <p:cNvSpPr>
            <a:spLocks noGrp="1"/>
          </p:cNvSpPr>
          <p:nvPr>
            <p:ph type="sldNum" sz="quarter" idx="12"/>
          </p:nvPr>
        </p:nvSpPr>
        <p:spPr/>
        <p:txBody>
          <a:bodyPr/>
          <a:lstStyle/>
          <a:p>
            <a:fld id="{7A0D7E8C-4F94-4F81-9E0E-C73AA3D62CAD}" type="slidenum">
              <a:rPr lang="en-GB" smtClean="0"/>
              <a:pPr/>
              <a:t>105</a:t>
            </a:fld>
            <a:endParaRPr lang="en-GB" dirty="0"/>
          </a:p>
        </p:txBody>
      </p:sp>
    </p:spTree>
    <p:extLst>
      <p:ext uri="{BB962C8B-B14F-4D97-AF65-F5344CB8AC3E}">
        <p14:creationId xmlns:p14="http://schemas.microsoft.com/office/powerpoint/2010/main" val="188683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D1E0E-EB52-951B-DFB0-C8917DFA050C}"/>
              </a:ext>
            </a:extLst>
          </p:cNvPr>
          <p:cNvSpPr>
            <a:spLocks noGrp="1"/>
          </p:cNvSpPr>
          <p:nvPr>
            <p:ph type="title"/>
          </p:nvPr>
        </p:nvSpPr>
        <p:spPr>
          <a:xfrm>
            <a:off x="838199" y="365126"/>
            <a:ext cx="10869827" cy="1074436"/>
          </a:xfrm>
          <a:solidFill>
            <a:srgbClr val="FF99CC"/>
          </a:solidFill>
        </p:spPr>
        <p:txBody>
          <a:bodyPr>
            <a:normAutofit fontScale="90000"/>
          </a:bodyPr>
          <a:lstStyle/>
          <a:p>
            <a:r>
              <a:rPr lang="en-GB" dirty="0"/>
              <a:t>describe of an experiment to measure the EMF and internal resistance of a cell.</a:t>
            </a:r>
          </a:p>
        </p:txBody>
      </p:sp>
      <p:pic>
        <p:nvPicPr>
          <p:cNvPr id="5" name="Content Placeholder 4" descr="A screenshot of a computer&#10;&#10;Description automatically generated">
            <a:extLst>
              <a:ext uri="{FF2B5EF4-FFF2-40B4-BE49-F238E27FC236}">
                <a16:creationId xmlns:a16="http://schemas.microsoft.com/office/drawing/2014/main" id="{B3D9727C-F170-2D5C-E8DD-3C1C7F268C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5373" y="1992018"/>
            <a:ext cx="2958666" cy="2200274"/>
          </a:xfrm>
        </p:spPr>
      </p:pic>
      <p:sp>
        <p:nvSpPr>
          <p:cNvPr id="6" name="TextBox 5">
            <a:extLst>
              <a:ext uri="{FF2B5EF4-FFF2-40B4-BE49-F238E27FC236}">
                <a16:creationId xmlns:a16="http://schemas.microsoft.com/office/drawing/2014/main" id="{2640C636-3BF1-6425-264A-DB82388F4472}"/>
              </a:ext>
            </a:extLst>
          </p:cNvPr>
          <p:cNvSpPr txBox="1"/>
          <p:nvPr/>
        </p:nvSpPr>
        <p:spPr>
          <a:xfrm>
            <a:off x="4558700" y="1757240"/>
            <a:ext cx="6887927" cy="4031873"/>
          </a:xfrm>
          <a:prstGeom prst="rect">
            <a:avLst/>
          </a:prstGeom>
          <a:noFill/>
        </p:spPr>
        <p:txBody>
          <a:bodyPr wrap="square" rtlCol="0">
            <a:spAutoFit/>
          </a:bodyPr>
          <a:lstStyle/>
          <a:p>
            <a:pPr marL="514350" indent="-514350">
              <a:buFont typeface="+mj-lt"/>
              <a:buAutoNum type="arabicPeriod"/>
            </a:pPr>
            <a:r>
              <a:rPr lang="en-GB" sz="3200" dirty="0"/>
              <a:t>Measure voltage from Voltmeter and current from ammeter.</a:t>
            </a:r>
          </a:p>
          <a:p>
            <a:pPr marL="514350" indent="-514350">
              <a:buFont typeface="+mj-lt"/>
              <a:buAutoNum type="arabicPeriod"/>
            </a:pPr>
            <a:r>
              <a:rPr lang="en-GB" sz="3200" dirty="0"/>
              <a:t>Adjust the resistance of the variable  resistor</a:t>
            </a:r>
          </a:p>
          <a:p>
            <a:pPr marL="514350" indent="-514350">
              <a:buFont typeface="+mj-lt"/>
              <a:buAutoNum type="arabicPeriod"/>
            </a:pPr>
            <a:r>
              <a:rPr lang="en-GB" sz="3200" dirty="0"/>
              <a:t>Repeat steps</a:t>
            </a:r>
          </a:p>
          <a:p>
            <a:pPr marL="514350" indent="-514350">
              <a:buFont typeface="+mj-lt"/>
              <a:buAutoNum type="arabicPeriod"/>
            </a:pPr>
            <a:r>
              <a:rPr lang="en-GB" sz="3200" dirty="0"/>
              <a:t>Plot a graph of V against I,</a:t>
            </a:r>
          </a:p>
          <a:p>
            <a:pPr marL="514350" indent="-514350">
              <a:buFont typeface="+mj-lt"/>
              <a:buAutoNum type="arabicPeriod"/>
            </a:pPr>
            <a:r>
              <a:rPr lang="en-GB" sz="3200" dirty="0"/>
              <a:t> y-intercept = EMF, </a:t>
            </a:r>
          </a:p>
          <a:p>
            <a:pPr marL="514350" indent="-514350">
              <a:buFont typeface="+mj-lt"/>
              <a:buAutoNum type="arabicPeriod"/>
            </a:pPr>
            <a:r>
              <a:rPr lang="en-GB" sz="3200" dirty="0"/>
              <a:t>Gradient = -r</a:t>
            </a:r>
          </a:p>
        </p:txBody>
      </p:sp>
      <p:sp>
        <p:nvSpPr>
          <p:cNvPr id="3" name="Slide Number Placeholder 2">
            <a:extLst>
              <a:ext uri="{FF2B5EF4-FFF2-40B4-BE49-F238E27FC236}">
                <a16:creationId xmlns:a16="http://schemas.microsoft.com/office/drawing/2014/main" id="{F3E39F01-35FE-A659-ED30-1CB1CFFD86F9}"/>
              </a:ext>
            </a:extLst>
          </p:cNvPr>
          <p:cNvSpPr>
            <a:spLocks noGrp="1"/>
          </p:cNvSpPr>
          <p:nvPr>
            <p:ph type="sldNum" sz="quarter" idx="12"/>
          </p:nvPr>
        </p:nvSpPr>
        <p:spPr/>
        <p:txBody>
          <a:bodyPr/>
          <a:lstStyle/>
          <a:p>
            <a:fld id="{7A0D7E8C-4F94-4F81-9E0E-C73AA3D62CAD}" type="slidenum">
              <a:rPr lang="en-GB" smtClean="0"/>
              <a:pPr/>
              <a:t>106</a:t>
            </a:fld>
            <a:endParaRPr lang="en-GB" dirty="0"/>
          </a:p>
        </p:txBody>
      </p:sp>
    </p:spTree>
    <p:extLst>
      <p:ext uri="{BB962C8B-B14F-4D97-AF65-F5344CB8AC3E}">
        <p14:creationId xmlns:p14="http://schemas.microsoft.com/office/powerpoint/2010/main" val="147144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3479E-657C-0356-8901-A309B2B6B81F}"/>
              </a:ext>
            </a:extLst>
          </p:cNvPr>
          <p:cNvSpPr>
            <a:spLocks noGrp="1"/>
          </p:cNvSpPr>
          <p:nvPr>
            <p:ph type="title"/>
          </p:nvPr>
        </p:nvSpPr>
        <p:spPr>
          <a:xfrm>
            <a:off x="838199" y="365125"/>
            <a:ext cx="11160212" cy="1325563"/>
          </a:xfrm>
          <a:solidFill>
            <a:srgbClr val="FF99CC"/>
          </a:solidFill>
        </p:spPr>
        <p:txBody>
          <a:bodyPr/>
          <a:lstStyle/>
          <a:p>
            <a:r>
              <a:rPr lang="en-GB" dirty="0"/>
              <a:t>State what is meant by a capacitance of 1 Farad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70E9CFB-5A73-B601-5DDE-A0D0C9C44A1D}"/>
                  </a:ext>
                </a:extLst>
              </p:cNvPr>
              <p:cNvSpPr>
                <a:spLocks noGrp="1"/>
              </p:cNvSpPr>
              <p:nvPr>
                <p:ph idx="1"/>
              </p:nvPr>
            </p:nvSpPr>
            <p:spPr/>
            <p:txBody>
              <a:bodyPr/>
              <a:lstStyle/>
              <a:p>
                <a:r>
                  <a:rPr lang="en-GB" sz="4800" b="1" dirty="0">
                    <a:effectLst/>
                    <a:latin typeface="Trebuchet MS" panose="020B0603020202020204" pitchFamily="34" charset="0"/>
                    <a:ea typeface="Times New Roman" panose="02020603050405020304" pitchFamily="18" charset="0"/>
                    <a:cs typeface="Times New Roman" panose="02020603050405020304" pitchFamily="18" charset="0"/>
                  </a:rPr>
                  <a:t>a capacitor of 1 farad will store 1 coulomb of charge when the potential difference across it is 1 volt</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a:t>
                </a:r>
              </a:p>
              <a:p>
                <a14:m>
                  <m:oMath xmlns:m="http://schemas.openxmlformats.org/officeDocument/2006/math">
                    <m:r>
                      <a:rPr lang="en-GB" sz="4400" i="1" dirty="0" smtClean="0">
                        <a:latin typeface="Cambria Math" panose="02040503050406030204" pitchFamily="18" charset="0"/>
                        <a:cs typeface="Times New Roman" panose="02020603050405020304" pitchFamily="18" charset="0"/>
                      </a:rPr>
                      <m:t>𝐶</m:t>
                    </m:r>
                    <m:r>
                      <a:rPr lang="en-GB" sz="4400" i="1" dirty="0" smtClean="0">
                        <a:latin typeface="Cambria Math" panose="02040503050406030204" pitchFamily="18" charset="0"/>
                        <a:cs typeface="Times New Roman" panose="02020603050405020304" pitchFamily="18" charset="0"/>
                      </a:rPr>
                      <m:t>=</m:t>
                    </m:r>
                    <m:f>
                      <m:fPr>
                        <m:ctrlPr>
                          <a:rPr lang="en-GB" sz="4400" i="1" dirty="0" smtClean="0">
                            <a:latin typeface="Cambria Math" panose="02040503050406030204" pitchFamily="18" charset="0"/>
                            <a:cs typeface="Times New Roman" panose="02020603050405020304" pitchFamily="18" charset="0"/>
                          </a:rPr>
                        </m:ctrlPr>
                      </m:fPr>
                      <m:num>
                        <m:r>
                          <a:rPr lang="en-GB" sz="4400" i="1" dirty="0" smtClean="0">
                            <a:latin typeface="Cambria Math" panose="02040503050406030204" pitchFamily="18" charset="0"/>
                            <a:cs typeface="Times New Roman" panose="02020603050405020304" pitchFamily="18" charset="0"/>
                          </a:rPr>
                          <m:t>𝑄</m:t>
                        </m:r>
                      </m:num>
                      <m:den>
                        <m:r>
                          <a:rPr lang="en-GB" sz="4400" i="1" dirty="0">
                            <a:latin typeface="Cambria Math" panose="02040503050406030204" pitchFamily="18" charset="0"/>
                            <a:cs typeface="Times New Roman" panose="02020603050405020304" pitchFamily="18" charset="0"/>
                          </a:rPr>
                          <m:t>𝑉</m:t>
                        </m:r>
                      </m:den>
                    </m:f>
                  </m:oMath>
                </a14:m>
                <a:endParaRPr lang="en-GB" sz="4400" dirty="0"/>
              </a:p>
            </p:txBody>
          </p:sp>
        </mc:Choice>
        <mc:Fallback xmlns="">
          <p:sp>
            <p:nvSpPr>
              <p:cNvPr id="3" name="Content Placeholder 2">
                <a:extLst>
                  <a:ext uri="{FF2B5EF4-FFF2-40B4-BE49-F238E27FC236}">
                    <a16:creationId xmlns:a16="http://schemas.microsoft.com/office/drawing/2014/main" id="{670E9CFB-5A73-B601-5DDE-A0D0C9C44A1D}"/>
                  </a:ext>
                </a:extLst>
              </p:cNvPr>
              <p:cNvSpPr>
                <a:spLocks noGrp="1" noRot="1" noChangeAspect="1" noMove="1" noResize="1" noEditPoints="1" noAdjustHandles="1" noChangeArrowheads="1" noChangeShapeType="1" noTextEdit="1"/>
              </p:cNvSpPr>
              <p:nvPr>
                <p:ph idx="1"/>
              </p:nvPr>
            </p:nvSpPr>
            <p:spPr>
              <a:blipFill>
                <a:blip r:embed="rId2"/>
                <a:stretch>
                  <a:fillRect l="-2435" t="-4902"/>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A03269AE-77B5-95A0-5414-419D7429F6F9}"/>
              </a:ext>
            </a:extLst>
          </p:cNvPr>
          <p:cNvSpPr>
            <a:spLocks noGrp="1"/>
          </p:cNvSpPr>
          <p:nvPr>
            <p:ph type="sldNum" sz="quarter" idx="12"/>
          </p:nvPr>
        </p:nvSpPr>
        <p:spPr/>
        <p:txBody>
          <a:bodyPr/>
          <a:lstStyle/>
          <a:p>
            <a:fld id="{7A0D7E8C-4F94-4F81-9E0E-C73AA3D62CAD}" type="slidenum">
              <a:rPr lang="en-GB" smtClean="0"/>
              <a:pPr/>
              <a:t>107</a:t>
            </a:fld>
            <a:endParaRPr lang="en-GB" dirty="0"/>
          </a:p>
        </p:txBody>
      </p:sp>
    </p:spTree>
    <p:extLst>
      <p:ext uri="{BB962C8B-B14F-4D97-AF65-F5344CB8AC3E}">
        <p14:creationId xmlns:p14="http://schemas.microsoft.com/office/powerpoint/2010/main" val="25339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C9C58-26BB-60DD-A98B-CEB9F3D730B4}"/>
              </a:ext>
            </a:extLst>
          </p:cNvPr>
          <p:cNvSpPr>
            <a:spLocks noGrp="1"/>
          </p:cNvSpPr>
          <p:nvPr>
            <p:ph type="title"/>
          </p:nvPr>
        </p:nvSpPr>
        <p:spPr>
          <a:solidFill>
            <a:srgbClr val="FF99CC"/>
          </a:solidFill>
        </p:spPr>
        <p:txBody>
          <a:bodyPr/>
          <a:lstStyle/>
          <a:p>
            <a:r>
              <a:rPr lang="en-GB" dirty="0"/>
              <a:t>State how you can determine the energy stored on a capacitor from graph	</a:t>
            </a:r>
          </a:p>
        </p:txBody>
      </p:sp>
      <p:sp>
        <p:nvSpPr>
          <p:cNvPr id="3" name="Content Placeholder 2">
            <a:extLst>
              <a:ext uri="{FF2B5EF4-FFF2-40B4-BE49-F238E27FC236}">
                <a16:creationId xmlns:a16="http://schemas.microsoft.com/office/drawing/2014/main" id="{487854F4-E428-8978-AF02-42EEB7FBF425}"/>
              </a:ext>
            </a:extLst>
          </p:cNvPr>
          <p:cNvSpPr>
            <a:spLocks noGrp="1"/>
          </p:cNvSpPr>
          <p:nvPr>
            <p:ph idx="1"/>
          </p:nvPr>
        </p:nvSpPr>
        <p:spPr/>
        <p:txBody>
          <a:bodyPr>
            <a:normAutofit/>
          </a:bodyPr>
          <a:lstStyle/>
          <a:p>
            <a:r>
              <a:rPr lang="en-GB" sz="6000" dirty="0"/>
              <a:t>Energy is the area under a Q-V graph</a:t>
            </a:r>
          </a:p>
        </p:txBody>
      </p:sp>
      <p:sp>
        <p:nvSpPr>
          <p:cNvPr id="4" name="Slide Number Placeholder 3">
            <a:extLst>
              <a:ext uri="{FF2B5EF4-FFF2-40B4-BE49-F238E27FC236}">
                <a16:creationId xmlns:a16="http://schemas.microsoft.com/office/drawing/2014/main" id="{D679DCB9-8BF4-3C06-7DE0-88F22A4E68F6}"/>
              </a:ext>
            </a:extLst>
          </p:cNvPr>
          <p:cNvSpPr>
            <a:spLocks noGrp="1"/>
          </p:cNvSpPr>
          <p:nvPr>
            <p:ph type="sldNum" sz="quarter" idx="12"/>
          </p:nvPr>
        </p:nvSpPr>
        <p:spPr/>
        <p:txBody>
          <a:bodyPr/>
          <a:lstStyle/>
          <a:p>
            <a:fld id="{7A0D7E8C-4F94-4F81-9E0E-C73AA3D62CAD}" type="slidenum">
              <a:rPr lang="en-GB" smtClean="0"/>
              <a:pPr/>
              <a:t>108</a:t>
            </a:fld>
            <a:endParaRPr lang="en-GB" dirty="0"/>
          </a:p>
        </p:txBody>
      </p:sp>
    </p:spTree>
    <p:extLst>
      <p:ext uri="{BB962C8B-B14F-4D97-AF65-F5344CB8AC3E}">
        <p14:creationId xmlns:p14="http://schemas.microsoft.com/office/powerpoint/2010/main" val="219163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5D378-FD5A-8830-E6F0-175C22E3D9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CBCE14-52F6-C095-803D-2018F923ACE3}"/>
              </a:ext>
            </a:extLst>
          </p:cNvPr>
          <p:cNvSpPr>
            <a:spLocks noGrp="1"/>
          </p:cNvSpPr>
          <p:nvPr>
            <p:ph type="title"/>
          </p:nvPr>
        </p:nvSpPr>
        <p:spPr>
          <a:solidFill>
            <a:srgbClr val="FF99CC"/>
          </a:solidFill>
        </p:spPr>
        <p:txBody>
          <a:bodyPr/>
          <a:lstStyle/>
          <a:p>
            <a:r>
              <a:rPr lang="en-GB" dirty="0"/>
              <a:t>State how you can determine the capacitance from  a graph	</a:t>
            </a:r>
          </a:p>
        </p:txBody>
      </p:sp>
      <p:sp>
        <p:nvSpPr>
          <p:cNvPr id="3" name="Content Placeholder 2">
            <a:extLst>
              <a:ext uri="{FF2B5EF4-FFF2-40B4-BE49-F238E27FC236}">
                <a16:creationId xmlns:a16="http://schemas.microsoft.com/office/drawing/2014/main" id="{395D931E-89E6-E060-D5C2-0D1260B5FD27}"/>
              </a:ext>
            </a:extLst>
          </p:cNvPr>
          <p:cNvSpPr>
            <a:spLocks noGrp="1"/>
          </p:cNvSpPr>
          <p:nvPr>
            <p:ph idx="1"/>
          </p:nvPr>
        </p:nvSpPr>
        <p:spPr/>
        <p:txBody>
          <a:bodyPr/>
          <a:lstStyle/>
          <a:p>
            <a:r>
              <a:rPr lang="en-GB" sz="4000" dirty="0"/>
              <a:t>For a QV graph, capacitance is the gradient of a Q (y axis), V (x-axis) </a:t>
            </a:r>
          </a:p>
          <a:p>
            <a:r>
              <a:rPr lang="en-GB" sz="4000" dirty="0"/>
              <a:t>If plotted the other way up capacitance = 1/gradient</a:t>
            </a:r>
          </a:p>
        </p:txBody>
      </p:sp>
      <p:sp>
        <p:nvSpPr>
          <p:cNvPr id="4" name="Slide Number Placeholder 3">
            <a:extLst>
              <a:ext uri="{FF2B5EF4-FFF2-40B4-BE49-F238E27FC236}">
                <a16:creationId xmlns:a16="http://schemas.microsoft.com/office/drawing/2014/main" id="{8A062B6D-B28C-92C1-D71E-CB2E2504CBAA}"/>
              </a:ext>
            </a:extLst>
          </p:cNvPr>
          <p:cNvSpPr>
            <a:spLocks noGrp="1"/>
          </p:cNvSpPr>
          <p:nvPr>
            <p:ph type="sldNum" sz="quarter" idx="12"/>
          </p:nvPr>
        </p:nvSpPr>
        <p:spPr/>
        <p:txBody>
          <a:bodyPr/>
          <a:lstStyle/>
          <a:p>
            <a:fld id="{7A0D7E8C-4F94-4F81-9E0E-C73AA3D62CAD}" type="slidenum">
              <a:rPr lang="en-GB" smtClean="0"/>
              <a:pPr/>
              <a:t>109</a:t>
            </a:fld>
            <a:endParaRPr lang="en-GB" dirty="0"/>
          </a:p>
        </p:txBody>
      </p:sp>
    </p:spTree>
    <p:extLst>
      <p:ext uri="{BB962C8B-B14F-4D97-AF65-F5344CB8AC3E}">
        <p14:creationId xmlns:p14="http://schemas.microsoft.com/office/powerpoint/2010/main" val="273775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Content Placeholder 8">
            <a:extLst>
              <a:ext uri="{FF2B5EF4-FFF2-40B4-BE49-F238E27FC236}">
                <a16:creationId xmlns:a16="http://schemas.microsoft.com/office/drawing/2014/main" id="{FB04AD25-C17D-D321-0F07-B42E9E66B692}"/>
              </a:ext>
            </a:extLst>
          </p:cNvPr>
          <p:cNvGraphicFramePr>
            <a:graphicFrameLocks noGrp="1"/>
          </p:cNvGraphicFramePr>
          <p:nvPr>
            <p:ph idx="1"/>
          </p:nvPr>
        </p:nvGraphicFramePr>
        <p:xfrm>
          <a:off x="871442" y="798163"/>
          <a:ext cx="4353116" cy="5419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A black background with many arrows&#10;&#10;Description automatically generated with medium confidence">
            <a:extLst>
              <a:ext uri="{FF2B5EF4-FFF2-40B4-BE49-F238E27FC236}">
                <a16:creationId xmlns:a16="http://schemas.microsoft.com/office/drawing/2014/main" id="{6BDE4DEB-CA6D-704F-A509-24C7460E87E7}"/>
              </a:ext>
            </a:extLst>
          </p:cNvPr>
          <p:cNvPicPr>
            <a:picLocks noChangeAspect="1"/>
          </p:cNvPicPr>
          <p:nvPr/>
        </p:nvPicPr>
        <p:blipFill>
          <a:blip r:embed="rId7"/>
          <a:stretch>
            <a:fillRect/>
          </a:stretch>
        </p:blipFill>
        <p:spPr>
          <a:xfrm>
            <a:off x="6787751" y="685799"/>
            <a:ext cx="4785155" cy="5531972"/>
          </a:xfrm>
          <a:prstGeom prst="rect">
            <a:avLst/>
          </a:prstGeom>
        </p:spPr>
      </p:pic>
      <p:sp>
        <p:nvSpPr>
          <p:cNvPr id="4" name="Slide Number Placeholder 3">
            <a:extLst>
              <a:ext uri="{FF2B5EF4-FFF2-40B4-BE49-F238E27FC236}">
                <a16:creationId xmlns:a16="http://schemas.microsoft.com/office/drawing/2014/main" id="{3F35194A-B34B-F6CB-EA51-0BE2E48B2C41}"/>
              </a:ext>
            </a:extLst>
          </p:cNvPr>
          <p:cNvSpPr>
            <a:spLocks noGrp="1"/>
          </p:cNvSpPr>
          <p:nvPr>
            <p:ph type="sldNum" sz="quarter" idx="12"/>
          </p:nvPr>
        </p:nvSpPr>
        <p:spPr>
          <a:xfrm>
            <a:off x="9180576" y="6356350"/>
            <a:ext cx="2743200" cy="365125"/>
          </a:xfrm>
        </p:spPr>
        <p:txBody>
          <a:bodyPr>
            <a:normAutofit/>
          </a:bodyPr>
          <a:lstStyle/>
          <a:p>
            <a:pPr>
              <a:spcAft>
                <a:spcPts val="600"/>
              </a:spcAft>
            </a:pPr>
            <a:fld id="{7A0D7E8C-4F94-4F81-9E0E-C73AA3D62CAD}" type="slidenum">
              <a:rPr lang="en-GB" sz="900"/>
              <a:pPr>
                <a:spcAft>
                  <a:spcPts val="600"/>
                </a:spcAft>
              </a:pPr>
              <a:t>11</a:t>
            </a:fld>
            <a:endParaRPr lang="en-GB" sz="900"/>
          </a:p>
        </p:txBody>
      </p:sp>
    </p:spTree>
    <p:extLst>
      <p:ext uri="{BB962C8B-B14F-4D97-AF65-F5344CB8AC3E}">
        <p14:creationId xmlns:p14="http://schemas.microsoft.com/office/powerpoint/2010/main" val="147478099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B0A2F-CCC2-D1D8-F2E3-34579EC5F0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C313F-4426-2D63-8B7E-14BAEB180DEF}"/>
              </a:ext>
            </a:extLst>
          </p:cNvPr>
          <p:cNvSpPr>
            <a:spLocks noGrp="1"/>
          </p:cNvSpPr>
          <p:nvPr>
            <p:ph type="title"/>
          </p:nvPr>
        </p:nvSpPr>
        <p:spPr>
          <a:solidFill>
            <a:srgbClr val="FF99CC"/>
          </a:solidFill>
        </p:spPr>
        <p:txBody>
          <a:bodyPr/>
          <a:lstStyle/>
          <a:p>
            <a:r>
              <a:rPr lang="en-GB" dirty="0"/>
              <a:t>Sketch a graph of voltage against time for charging a capacitor</a:t>
            </a:r>
          </a:p>
        </p:txBody>
      </p:sp>
      <p:pic>
        <p:nvPicPr>
          <p:cNvPr id="4" name="Content Placeholder 3">
            <a:extLst>
              <a:ext uri="{FF2B5EF4-FFF2-40B4-BE49-F238E27FC236}">
                <a16:creationId xmlns:a16="http://schemas.microsoft.com/office/drawing/2014/main" id="{D350D818-4D4A-7776-ECE5-C50481D885D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81475" y="2068234"/>
            <a:ext cx="3829050" cy="3829050"/>
          </a:xfrm>
          <a:prstGeom prst="rect">
            <a:avLst/>
          </a:prstGeom>
          <a:noFill/>
        </p:spPr>
      </p:pic>
      <p:sp>
        <p:nvSpPr>
          <p:cNvPr id="5" name="TextBox 4">
            <a:extLst>
              <a:ext uri="{FF2B5EF4-FFF2-40B4-BE49-F238E27FC236}">
                <a16:creationId xmlns:a16="http://schemas.microsoft.com/office/drawing/2014/main" id="{D872A34C-8208-C0BE-2DF5-29ACAA70A69B}"/>
              </a:ext>
            </a:extLst>
          </p:cNvPr>
          <p:cNvSpPr txBox="1"/>
          <p:nvPr/>
        </p:nvSpPr>
        <p:spPr>
          <a:xfrm>
            <a:off x="4411321" y="5202693"/>
            <a:ext cx="308098" cy="369332"/>
          </a:xfrm>
          <a:prstGeom prst="rect">
            <a:avLst/>
          </a:prstGeom>
          <a:noFill/>
        </p:spPr>
        <p:txBody>
          <a:bodyPr wrap="none" rtlCol="0">
            <a:spAutoFit/>
          </a:bodyPr>
          <a:lstStyle/>
          <a:p>
            <a:r>
              <a:rPr lang="en-GB" dirty="0"/>
              <a:t>0</a:t>
            </a:r>
          </a:p>
        </p:txBody>
      </p:sp>
      <p:sp>
        <p:nvSpPr>
          <p:cNvPr id="3" name="Slide Number Placeholder 2">
            <a:extLst>
              <a:ext uri="{FF2B5EF4-FFF2-40B4-BE49-F238E27FC236}">
                <a16:creationId xmlns:a16="http://schemas.microsoft.com/office/drawing/2014/main" id="{3CB6F76B-2ACA-358D-AE8E-E5CB9ED40967}"/>
              </a:ext>
            </a:extLst>
          </p:cNvPr>
          <p:cNvSpPr>
            <a:spLocks noGrp="1"/>
          </p:cNvSpPr>
          <p:nvPr>
            <p:ph type="sldNum" sz="quarter" idx="12"/>
          </p:nvPr>
        </p:nvSpPr>
        <p:spPr/>
        <p:txBody>
          <a:bodyPr/>
          <a:lstStyle/>
          <a:p>
            <a:fld id="{7A0D7E8C-4F94-4F81-9E0E-C73AA3D62CAD}" type="slidenum">
              <a:rPr lang="en-GB" smtClean="0"/>
              <a:pPr/>
              <a:t>110</a:t>
            </a:fld>
            <a:endParaRPr lang="en-GB" dirty="0"/>
          </a:p>
        </p:txBody>
      </p:sp>
    </p:spTree>
    <p:extLst>
      <p:ext uri="{BB962C8B-B14F-4D97-AF65-F5344CB8AC3E}">
        <p14:creationId xmlns:p14="http://schemas.microsoft.com/office/powerpoint/2010/main" val="1666543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A1FE7-3513-AB2C-5BCF-1EE76253A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14186-484C-EA63-D406-361B2324BF9E}"/>
              </a:ext>
            </a:extLst>
          </p:cNvPr>
          <p:cNvSpPr>
            <a:spLocks noGrp="1"/>
          </p:cNvSpPr>
          <p:nvPr>
            <p:ph type="title"/>
          </p:nvPr>
        </p:nvSpPr>
        <p:spPr>
          <a:solidFill>
            <a:srgbClr val="FF99CC"/>
          </a:solidFill>
        </p:spPr>
        <p:txBody>
          <a:bodyPr/>
          <a:lstStyle/>
          <a:p>
            <a:r>
              <a:rPr lang="en-GB" dirty="0"/>
              <a:t>Sketch a graph of voltage against time for discharging a capacitor</a:t>
            </a:r>
          </a:p>
        </p:txBody>
      </p:sp>
      <p:pic>
        <p:nvPicPr>
          <p:cNvPr id="4" name="Content Placeholder 3">
            <a:extLst>
              <a:ext uri="{FF2B5EF4-FFF2-40B4-BE49-F238E27FC236}">
                <a16:creationId xmlns:a16="http://schemas.microsoft.com/office/drawing/2014/main" id="{DF1ED0D4-B472-8170-234F-F3AFE729C93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76712" y="2082006"/>
            <a:ext cx="3838575" cy="3838575"/>
          </a:xfrm>
          <a:prstGeom prst="rect">
            <a:avLst/>
          </a:prstGeom>
          <a:noFill/>
        </p:spPr>
      </p:pic>
      <p:sp>
        <p:nvSpPr>
          <p:cNvPr id="5" name="TextBox 4">
            <a:extLst>
              <a:ext uri="{FF2B5EF4-FFF2-40B4-BE49-F238E27FC236}">
                <a16:creationId xmlns:a16="http://schemas.microsoft.com/office/drawing/2014/main" id="{2CB0197B-4206-1CD7-AA73-F6C731E9D1B8}"/>
              </a:ext>
            </a:extLst>
          </p:cNvPr>
          <p:cNvSpPr txBox="1"/>
          <p:nvPr/>
        </p:nvSpPr>
        <p:spPr>
          <a:xfrm>
            <a:off x="4411321" y="5202693"/>
            <a:ext cx="308098" cy="369332"/>
          </a:xfrm>
          <a:prstGeom prst="rect">
            <a:avLst/>
          </a:prstGeom>
          <a:noFill/>
        </p:spPr>
        <p:txBody>
          <a:bodyPr wrap="none" rtlCol="0">
            <a:spAutoFit/>
          </a:bodyPr>
          <a:lstStyle/>
          <a:p>
            <a:r>
              <a:rPr lang="en-GB" dirty="0"/>
              <a:t>0</a:t>
            </a:r>
          </a:p>
        </p:txBody>
      </p:sp>
      <p:sp>
        <p:nvSpPr>
          <p:cNvPr id="3" name="Slide Number Placeholder 2">
            <a:extLst>
              <a:ext uri="{FF2B5EF4-FFF2-40B4-BE49-F238E27FC236}">
                <a16:creationId xmlns:a16="http://schemas.microsoft.com/office/drawing/2014/main" id="{8482BDA5-2827-43F4-23A5-F2B8F18A0A71}"/>
              </a:ext>
            </a:extLst>
          </p:cNvPr>
          <p:cNvSpPr>
            <a:spLocks noGrp="1"/>
          </p:cNvSpPr>
          <p:nvPr>
            <p:ph type="sldNum" sz="quarter" idx="12"/>
          </p:nvPr>
        </p:nvSpPr>
        <p:spPr/>
        <p:txBody>
          <a:bodyPr/>
          <a:lstStyle/>
          <a:p>
            <a:fld id="{7A0D7E8C-4F94-4F81-9E0E-C73AA3D62CAD}" type="slidenum">
              <a:rPr lang="en-GB" smtClean="0"/>
              <a:pPr/>
              <a:t>111</a:t>
            </a:fld>
            <a:endParaRPr lang="en-GB" dirty="0"/>
          </a:p>
        </p:txBody>
      </p:sp>
    </p:spTree>
    <p:extLst>
      <p:ext uri="{BB962C8B-B14F-4D97-AF65-F5344CB8AC3E}">
        <p14:creationId xmlns:p14="http://schemas.microsoft.com/office/powerpoint/2010/main" val="36121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7A2F8-C9EC-F75D-DFF8-E65B59016711}"/>
              </a:ext>
            </a:extLst>
          </p:cNvPr>
          <p:cNvSpPr>
            <a:spLocks noGrp="1"/>
          </p:cNvSpPr>
          <p:nvPr>
            <p:ph type="title"/>
          </p:nvPr>
        </p:nvSpPr>
        <p:spPr>
          <a:solidFill>
            <a:srgbClr val="FF99CC"/>
          </a:solidFill>
        </p:spPr>
        <p:txBody>
          <a:bodyPr/>
          <a:lstStyle/>
          <a:p>
            <a:r>
              <a:rPr lang="en-GB" dirty="0"/>
              <a:t>Sketch a graph of current with time for charging a capacitor</a:t>
            </a:r>
          </a:p>
        </p:txBody>
      </p:sp>
      <p:pic>
        <p:nvPicPr>
          <p:cNvPr id="4" name="Content Placeholder 3">
            <a:extLst>
              <a:ext uri="{FF2B5EF4-FFF2-40B4-BE49-F238E27FC236}">
                <a16:creationId xmlns:a16="http://schemas.microsoft.com/office/drawing/2014/main" id="{FD6F0341-4F14-B66B-190B-E7F601B9E62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86237" y="2091531"/>
            <a:ext cx="3819525" cy="3819525"/>
          </a:xfrm>
          <a:prstGeom prst="rect">
            <a:avLst/>
          </a:prstGeom>
          <a:noFill/>
        </p:spPr>
      </p:pic>
      <p:sp>
        <p:nvSpPr>
          <p:cNvPr id="5" name="TextBox 4">
            <a:extLst>
              <a:ext uri="{FF2B5EF4-FFF2-40B4-BE49-F238E27FC236}">
                <a16:creationId xmlns:a16="http://schemas.microsoft.com/office/drawing/2014/main" id="{190EF398-713B-EC41-2A47-9B04A947DCC9}"/>
              </a:ext>
            </a:extLst>
          </p:cNvPr>
          <p:cNvSpPr txBox="1"/>
          <p:nvPr/>
        </p:nvSpPr>
        <p:spPr>
          <a:xfrm>
            <a:off x="4411321" y="5202693"/>
            <a:ext cx="308098" cy="369332"/>
          </a:xfrm>
          <a:prstGeom prst="rect">
            <a:avLst/>
          </a:prstGeom>
          <a:noFill/>
        </p:spPr>
        <p:txBody>
          <a:bodyPr wrap="none" rtlCol="0">
            <a:spAutoFit/>
          </a:bodyPr>
          <a:lstStyle/>
          <a:p>
            <a:r>
              <a:rPr lang="en-GB" dirty="0"/>
              <a:t>0</a:t>
            </a:r>
          </a:p>
        </p:txBody>
      </p:sp>
      <p:sp>
        <p:nvSpPr>
          <p:cNvPr id="3" name="Slide Number Placeholder 2">
            <a:extLst>
              <a:ext uri="{FF2B5EF4-FFF2-40B4-BE49-F238E27FC236}">
                <a16:creationId xmlns:a16="http://schemas.microsoft.com/office/drawing/2014/main" id="{6A138834-9F90-1B4F-288F-E1498385F06F}"/>
              </a:ext>
            </a:extLst>
          </p:cNvPr>
          <p:cNvSpPr>
            <a:spLocks noGrp="1"/>
          </p:cNvSpPr>
          <p:nvPr>
            <p:ph type="sldNum" sz="quarter" idx="12"/>
          </p:nvPr>
        </p:nvSpPr>
        <p:spPr/>
        <p:txBody>
          <a:bodyPr/>
          <a:lstStyle/>
          <a:p>
            <a:fld id="{7A0D7E8C-4F94-4F81-9E0E-C73AA3D62CAD}" type="slidenum">
              <a:rPr lang="en-GB" smtClean="0"/>
              <a:pPr/>
              <a:t>112</a:t>
            </a:fld>
            <a:endParaRPr lang="en-GB" dirty="0"/>
          </a:p>
        </p:txBody>
      </p:sp>
    </p:spTree>
    <p:extLst>
      <p:ext uri="{BB962C8B-B14F-4D97-AF65-F5344CB8AC3E}">
        <p14:creationId xmlns:p14="http://schemas.microsoft.com/office/powerpoint/2010/main" val="231006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8BAC2-C458-5011-EC3A-36817A5C9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E71122-79F6-1C5A-F460-259D5363FDD3}"/>
              </a:ext>
            </a:extLst>
          </p:cNvPr>
          <p:cNvSpPr>
            <a:spLocks noGrp="1"/>
          </p:cNvSpPr>
          <p:nvPr>
            <p:ph type="title"/>
          </p:nvPr>
        </p:nvSpPr>
        <p:spPr>
          <a:solidFill>
            <a:srgbClr val="FF99CC"/>
          </a:solidFill>
        </p:spPr>
        <p:txBody>
          <a:bodyPr/>
          <a:lstStyle/>
          <a:p>
            <a:r>
              <a:rPr lang="en-GB" dirty="0"/>
              <a:t>Sketch a graph of current with time for discharging a capacitor</a:t>
            </a:r>
          </a:p>
        </p:txBody>
      </p:sp>
      <p:pic>
        <p:nvPicPr>
          <p:cNvPr id="4" name="Content Placeholder 3">
            <a:extLst>
              <a:ext uri="{FF2B5EF4-FFF2-40B4-BE49-F238E27FC236}">
                <a16:creationId xmlns:a16="http://schemas.microsoft.com/office/drawing/2014/main" id="{1B384817-0B37-97D7-9C0B-61A043F19A1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81475" y="2086769"/>
            <a:ext cx="3829050" cy="3829050"/>
          </a:xfrm>
          <a:prstGeom prst="rect">
            <a:avLst/>
          </a:prstGeom>
          <a:noFill/>
        </p:spPr>
      </p:pic>
      <p:sp>
        <p:nvSpPr>
          <p:cNvPr id="5" name="TextBox 4">
            <a:extLst>
              <a:ext uri="{FF2B5EF4-FFF2-40B4-BE49-F238E27FC236}">
                <a16:creationId xmlns:a16="http://schemas.microsoft.com/office/drawing/2014/main" id="{1A7BD7FB-53F8-6A59-F01A-BEA0C57A8904}"/>
              </a:ext>
            </a:extLst>
          </p:cNvPr>
          <p:cNvSpPr txBox="1"/>
          <p:nvPr/>
        </p:nvSpPr>
        <p:spPr>
          <a:xfrm>
            <a:off x="4442213" y="2144395"/>
            <a:ext cx="308098" cy="369332"/>
          </a:xfrm>
          <a:prstGeom prst="rect">
            <a:avLst/>
          </a:prstGeom>
          <a:noFill/>
        </p:spPr>
        <p:txBody>
          <a:bodyPr wrap="none" rtlCol="0">
            <a:spAutoFit/>
          </a:bodyPr>
          <a:lstStyle/>
          <a:p>
            <a:r>
              <a:rPr lang="en-GB" dirty="0"/>
              <a:t>0</a:t>
            </a:r>
          </a:p>
        </p:txBody>
      </p:sp>
      <p:sp>
        <p:nvSpPr>
          <p:cNvPr id="3" name="Slide Number Placeholder 2">
            <a:extLst>
              <a:ext uri="{FF2B5EF4-FFF2-40B4-BE49-F238E27FC236}">
                <a16:creationId xmlns:a16="http://schemas.microsoft.com/office/drawing/2014/main" id="{636D8B4B-73E2-9AFF-6BAA-C5B8FED11165}"/>
              </a:ext>
            </a:extLst>
          </p:cNvPr>
          <p:cNvSpPr>
            <a:spLocks noGrp="1"/>
          </p:cNvSpPr>
          <p:nvPr>
            <p:ph type="sldNum" sz="quarter" idx="12"/>
          </p:nvPr>
        </p:nvSpPr>
        <p:spPr/>
        <p:txBody>
          <a:bodyPr/>
          <a:lstStyle/>
          <a:p>
            <a:fld id="{7A0D7E8C-4F94-4F81-9E0E-C73AA3D62CAD}" type="slidenum">
              <a:rPr lang="en-GB" smtClean="0"/>
              <a:pPr/>
              <a:t>113</a:t>
            </a:fld>
            <a:endParaRPr lang="en-GB" dirty="0"/>
          </a:p>
        </p:txBody>
      </p:sp>
    </p:spTree>
    <p:extLst>
      <p:ext uri="{BB962C8B-B14F-4D97-AF65-F5344CB8AC3E}">
        <p14:creationId xmlns:p14="http://schemas.microsoft.com/office/powerpoint/2010/main" val="267985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BAFC4-5D43-2831-2A51-E0565177AA5D}"/>
              </a:ext>
            </a:extLst>
          </p:cNvPr>
          <p:cNvSpPr>
            <a:spLocks noGrp="1"/>
          </p:cNvSpPr>
          <p:nvPr>
            <p:ph type="title"/>
          </p:nvPr>
        </p:nvSpPr>
        <p:spPr>
          <a:solidFill>
            <a:srgbClr val="FF99CC"/>
          </a:solidFill>
        </p:spPr>
        <p:txBody>
          <a:bodyPr>
            <a:noAutofit/>
          </a:bodyPr>
          <a:lstStyle/>
          <a:p>
            <a:r>
              <a:rPr lang="en-US" sz="3200" dirty="0"/>
              <a:t>Describe an experiment to investigate the variation of current in a capacitor and voltage across a capacitor with time, for the charging and discharging of capacitors</a:t>
            </a:r>
            <a:endParaRPr lang="en-GB" sz="3200" dirty="0"/>
          </a:p>
        </p:txBody>
      </p:sp>
      <p:sp>
        <p:nvSpPr>
          <p:cNvPr id="6" name="Content Placeholder 5">
            <a:extLst>
              <a:ext uri="{FF2B5EF4-FFF2-40B4-BE49-F238E27FC236}">
                <a16:creationId xmlns:a16="http://schemas.microsoft.com/office/drawing/2014/main" id="{43BD0828-433F-2820-0063-55A8762D3762}"/>
              </a:ext>
            </a:extLst>
          </p:cNvPr>
          <p:cNvSpPr>
            <a:spLocks noGrp="1"/>
          </p:cNvSpPr>
          <p:nvPr>
            <p:ph idx="1"/>
          </p:nvPr>
        </p:nvSpPr>
        <p:spPr>
          <a:xfrm>
            <a:off x="5610396" y="1825625"/>
            <a:ext cx="5743404" cy="4667250"/>
          </a:xfrm>
        </p:spPr>
        <p:txBody>
          <a:bodyPr>
            <a:normAutofit lnSpcReduction="10000"/>
          </a:bodyPr>
          <a:lstStyle/>
          <a:p>
            <a:pPr marL="342900" lvl="0" indent="-342900">
              <a:lnSpc>
                <a:spcPct val="115000"/>
              </a:lnSpc>
              <a:spcBef>
                <a:spcPts val="1000"/>
              </a:spcBef>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Connect up the circuit. </a:t>
            </a: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latin typeface="Trebuchet MS" panose="020B0603020202020204" pitchFamily="34" charset="0"/>
                <a:ea typeface="Times New Roman" panose="02020603050405020304" pitchFamily="18" charset="0"/>
                <a:cs typeface="Times New Roman" panose="02020603050405020304" pitchFamily="18" charset="0"/>
              </a:rPr>
              <a:t>Ensure the capacitor is fully discharged</a:t>
            </a: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Start clock and </a:t>
            </a:r>
            <a:r>
              <a:rPr lang="en-GB" sz="1800" dirty="0" err="1">
                <a:effectLst/>
                <a:latin typeface="Trebuchet MS" panose="020B0603020202020204" pitchFamily="34" charset="0"/>
                <a:ea typeface="Times New Roman" panose="02020603050405020304" pitchFamily="18" charset="0"/>
                <a:cs typeface="Times New Roman" panose="02020603050405020304" pitchFamily="18" charset="0"/>
              </a:rPr>
              <a:t>tmove</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 switch to position A</a:t>
            </a: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Take regular values of V and I at set time intervals.</a:t>
            </a: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latin typeface="Trebuchet MS" panose="020B0603020202020204" pitchFamily="34" charset="0"/>
                <a:ea typeface="Times New Roman" panose="02020603050405020304" pitchFamily="18" charset="0"/>
                <a:cs typeface="Times New Roman" panose="02020603050405020304" pitchFamily="18" charset="0"/>
              </a:rPr>
              <a:t>Rest clock and move switch to position B as clock restarted</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Take regular values of V and I at set time intervals.</a:t>
            </a:r>
          </a:p>
          <a:p>
            <a:pPr marL="342900" indent="-342900">
              <a:lnSpc>
                <a:spcPct val="115000"/>
              </a:lnSpc>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Plot graphs of V against t and I against t.</a:t>
            </a:r>
          </a:p>
          <a:p>
            <a:endParaRPr lang="en-GB" dirty="0"/>
          </a:p>
        </p:txBody>
      </p:sp>
      <p:pic>
        <p:nvPicPr>
          <p:cNvPr id="48" name="Picture 47">
            <a:extLst>
              <a:ext uri="{FF2B5EF4-FFF2-40B4-BE49-F238E27FC236}">
                <a16:creationId xmlns:a16="http://schemas.microsoft.com/office/drawing/2014/main" id="{DA969A9E-17DA-4AF3-92D9-38DB2EBF4830}"/>
              </a:ext>
            </a:extLst>
          </p:cNvPr>
          <p:cNvPicPr>
            <a:picLocks noChangeAspect="1"/>
          </p:cNvPicPr>
          <p:nvPr/>
        </p:nvPicPr>
        <p:blipFill rotWithShape="1">
          <a:blip r:embed="rId2"/>
          <a:srcRect l="55543" t="22542" r="18572" b="52518"/>
          <a:stretch/>
        </p:blipFill>
        <p:spPr bwMode="auto">
          <a:xfrm>
            <a:off x="521029" y="2652955"/>
            <a:ext cx="3775254" cy="2044230"/>
          </a:xfrm>
          <a:prstGeom prst="rect">
            <a:avLst/>
          </a:prstGeom>
          <a:ln>
            <a:noFill/>
          </a:ln>
          <a:extLst>
            <a:ext uri="{53640926-AAD7-44D8-BBD7-CCE9431645EC}">
              <a14:shadowObscured xmlns:a14="http://schemas.microsoft.com/office/drawing/2010/main"/>
            </a:ext>
          </a:extLst>
        </p:spPr>
      </p:pic>
      <p:grpSp>
        <p:nvGrpSpPr>
          <p:cNvPr id="56" name="Group 55">
            <a:extLst>
              <a:ext uri="{FF2B5EF4-FFF2-40B4-BE49-F238E27FC236}">
                <a16:creationId xmlns:a16="http://schemas.microsoft.com/office/drawing/2014/main" id="{ED46E295-483E-7A6E-29BE-571D3ACE873D}"/>
              </a:ext>
            </a:extLst>
          </p:cNvPr>
          <p:cNvGrpSpPr/>
          <p:nvPr/>
        </p:nvGrpSpPr>
        <p:grpSpPr>
          <a:xfrm>
            <a:off x="2518423" y="3037771"/>
            <a:ext cx="1098164" cy="583324"/>
            <a:chOff x="2518423" y="3037771"/>
            <a:chExt cx="1098164" cy="583324"/>
          </a:xfrm>
        </p:grpSpPr>
        <p:grpSp>
          <p:nvGrpSpPr>
            <p:cNvPr id="52" name="Group 51">
              <a:extLst>
                <a:ext uri="{FF2B5EF4-FFF2-40B4-BE49-F238E27FC236}">
                  <a16:creationId xmlns:a16="http://schemas.microsoft.com/office/drawing/2014/main" id="{547087AB-08B6-E564-9E9F-82EDB8446C2A}"/>
                </a:ext>
              </a:extLst>
            </p:cNvPr>
            <p:cNvGrpSpPr/>
            <p:nvPr/>
          </p:nvGrpSpPr>
          <p:grpSpPr>
            <a:xfrm>
              <a:off x="2565230" y="3037771"/>
              <a:ext cx="1051357" cy="583324"/>
              <a:chOff x="2565230" y="3037771"/>
              <a:chExt cx="1051357" cy="583324"/>
            </a:xfrm>
            <a:noFill/>
          </p:grpSpPr>
          <p:sp>
            <p:nvSpPr>
              <p:cNvPr id="51" name="Rectangle 50">
                <a:extLst>
                  <a:ext uri="{FF2B5EF4-FFF2-40B4-BE49-F238E27FC236}">
                    <a16:creationId xmlns:a16="http://schemas.microsoft.com/office/drawing/2014/main" id="{FB258B53-FD33-79DC-2D02-4D848477742A}"/>
                  </a:ext>
                </a:extLst>
              </p:cNvPr>
              <p:cNvSpPr/>
              <p:nvPr/>
            </p:nvSpPr>
            <p:spPr>
              <a:xfrm>
                <a:off x="2565230" y="3037771"/>
                <a:ext cx="840757" cy="583324"/>
              </a:xfrm>
              <a:prstGeom prst="rect">
                <a:avLst/>
              </a:prstGeom>
              <a:grp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4E6FBAB3-9B87-1F4D-825F-E21C7B22D8F9}"/>
                  </a:ext>
                </a:extLst>
              </p:cNvPr>
              <p:cNvSpPr/>
              <p:nvPr/>
            </p:nvSpPr>
            <p:spPr>
              <a:xfrm>
                <a:off x="3195387" y="3118410"/>
                <a:ext cx="421200" cy="42204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F6C6DFCE-62A5-DFAA-A35D-AB5A1B5AC75B}"/>
                  </a:ext>
                </a:extLst>
              </p:cNvPr>
              <p:cNvSpPr txBox="1"/>
              <p:nvPr/>
            </p:nvSpPr>
            <p:spPr>
              <a:xfrm>
                <a:off x="3195387" y="3171125"/>
                <a:ext cx="319318" cy="369332"/>
              </a:xfrm>
              <a:prstGeom prst="rect">
                <a:avLst/>
              </a:prstGeom>
              <a:grpFill/>
            </p:spPr>
            <p:txBody>
              <a:bodyPr wrap="none" rtlCol="0">
                <a:spAutoFit/>
              </a:bodyPr>
              <a:lstStyle/>
              <a:p>
                <a:r>
                  <a:rPr lang="en-GB" dirty="0"/>
                  <a:t>V</a:t>
                </a:r>
              </a:p>
            </p:txBody>
          </p:sp>
        </p:grpSp>
        <p:sp>
          <p:nvSpPr>
            <p:cNvPr id="55" name="Rectangle 54">
              <a:extLst>
                <a:ext uri="{FF2B5EF4-FFF2-40B4-BE49-F238E27FC236}">
                  <a16:creationId xmlns:a16="http://schemas.microsoft.com/office/drawing/2014/main" id="{B510E22B-42A8-35F0-722F-20FE1232855C}"/>
                </a:ext>
              </a:extLst>
            </p:cNvPr>
            <p:cNvSpPr/>
            <p:nvPr/>
          </p:nvSpPr>
          <p:spPr>
            <a:xfrm>
              <a:off x="2518423" y="3332931"/>
              <a:ext cx="93614"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7" name="TextBox 56">
            <a:extLst>
              <a:ext uri="{FF2B5EF4-FFF2-40B4-BE49-F238E27FC236}">
                <a16:creationId xmlns:a16="http://schemas.microsoft.com/office/drawing/2014/main" id="{C0D05C69-6501-B6F1-73CD-43C2BA284EA2}"/>
              </a:ext>
            </a:extLst>
          </p:cNvPr>
          <p:cNvSpPr txBox="1"/>
          <p:nvPr/>
        </p:nvSpPr>
        <p:spPr>
          <a:xfrm>
            <a:off x="2223925" y="2418005"/>
            <a:ext cx="785793" cy="369332"/>
          </a:xfrm>
          <a:prstGeom prst="rect">
            <a:avLst/>
          </a:prstGeom>
          <a:noFill/>
        </p:spPr>
        <p:txBody>
          <a:bodyPr wrap="none" rtlCol="0">
            <a:spAutoFit/>
          </a:bodyPr>
          <a:lstStyle/>
          <a:p>
            <a:r>
              <a:rPr lang="en-GB" dirty="0"/>
              <a:t>A       B</a:t>
            </a:r>
          </a:p>
        </p:txBody>
      </p:sp>
      <p:sp>
        <p:nvSpPr>
          <p:cNvPr id="3" name="Slide Number Placeholder 2">
            <a:extLst>
              <a:ext uri="{FF2B5EF4-FFF2-40B4-BE49-F238E27FC236}">
                <a16:creationId xmlns:a16="http://schemas.microsoft.com/office/drawing/2014/main" id="{5F24A507-6A20-762D-2941-8D3A4B1CC037}"/>
              </a:ext>
            </a:extLst>
          </p:cNvPr>
          <p:cNvSpPr>
            <a:spLocks noGrp="1"/>
          </p:cNvSpPr>
          <p:nvPr>
            <p:ph type="sldNum" sz="quarter" idx="12"/>
          </p:nvPr>
        </p:nvSpPr>
        <p:spPr/>
        <p:txBody>
          <a:bodyPr/>
          <a:lstStyle/>
          <a:p>
            <a:fld id="{7A0D7E8C-4F94-4F81-9E0E-C73AA3D62CAD}" type="slidenum">
              <a:rPr lang="en-GB" smtClean="0"/>
              <a:pPr/>
              <a:t>114</a:t>
            </a:fld>
            <a:endParaRPr lang="en-GB" dirty="0"/>
          </a:p>
        </p:txBody>
      </p:sp>
    </p:spTree>
    <p:extLst>
      <p:ext uri="{BB962C8B-B14F-4D97-AF65-F5344CB8AC3E}">
        <p14:creationId xmlns:p14="http://schemas.microsoft.com/office/powerpoint/2010/main" val="405783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wipe(down)">
                                      <p:cBhvr>
                                        <p:cTn id="10" dur="500"/>
                                        <p:tgtEl>
                                          <p:spTgt spid="5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left)">
                                      <p:cBhvr>
                                        <p:cTn id="15" dur="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wipe(left)">
                                      <p:cBhvr>
                                        <p:cTn id="20" dur="500"/>
                                        <p:tgtEl>
                                          <p:spTgt spid="6">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wipe(left)">
                                      <p:cBhvr>
                                        <p:cTn id="25" dur="500"/>
                                        <p:tgtEl>
                                          <p:spTgt spid="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xEl>
                                              <p:pRg st="3" end="3"/>
                                            </p:txEl>
                                          </p:spTgt>
                                        </p:tgtEl>
                                        <p:attrNameLst>
                                          <p:attrName>style.visibility</p:attrName>
                                        </p:attrNameLst>
                                      </p:cBhvr>
                                      <p:to>
                                        <p:strVal val="visible"/>
                                      </p:to>
                                    </p:set>
                                    <p:animEffect transition="in" filter="wipe(left)">
                                      <p:cBhvr>
                                        <p:cTn id="30" dur="500"/>
                                        <p:tgtEl>
                                          <p:spTgt spid="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wipe(left)">
                                      <p:cBhvr>
                                        <p:cTn id="35" dur="500"/>
                                        <p:tgtEl>
                                          <p:spTgt spid="6">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
                                            <p:txEl>
                                              <p:pRg st="5" end="5"/>
                                            </p:txEl>
                                          </p:spTgt>
                                        </p:tgtEl>
                                        <p:attrNameLst>
                                          <p:attrName>style.visibility</p:attrName>
                                        </p:attrNameLst>
                                      </p:cBhvr>
                                      <p:to>
                                        <p:strVal val="visible"/>
                                      </p:to>
                                    </p:set>
                                    <p:animEffect transition="in" filter="wipe(left)">
                                      <p:cBhvr>
                                        <p:cTn id="40" dur="500"/>
                                        <p:tgtEl>
                                          <p:spTgt spid="6">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6">
                                            <p:txEl>
                                              <p:pRg st="6" end="6"/>
                                            </p:txEl>
                                          </p:spTgt>
                                        </p:tgtEl>
                                        <p:attrNameLst>
                                          <p:attrName>style.visibility</p:attrName>
                                        </p:attrNameLst>
                                      </p:cBhvr>
                                      <p:to>
                                        <p:strVal val="visible"/>
                                      </p:to>
                                    </p:set>
                                    <p:animEffect transition="in" filter="wipe(left)">
                                      <p:cBhvr>
                                        <p:cTn id="45"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57"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BADC4-02BE-FA92-AD60-2D804BFD58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5B6816-2B00-9D99-14EF-768314B1EC0C}"/>
              </a:ext>
            </a:extLst>
          </p:cNvPr>
          <p:cNvSpPr>
            <a:spLocks noGrp="1"/>
          </p:cNvSpPr>
          <p:nvPr>
            <p:ph type="title"/>
          </p:nvPr>
        </p:nvSpPr>
        <p:spPr>
          <a:solidFill>
            <a:srgbClr val="FF99CC"/>
          </a:solidFill>
        </p:spPr>
        <p:txBody>
          <a:bodyPr>
            <a:noAutofit/>
          </a:bodyPr>
          <a:lstStyle/>
          <a:p>
            <a:r>
              <a:rPr lang="en-US" sz="3200" dirty="0"/>
              <a:t>Describe an experiment to investigate the variation of current in a capacitor with time, for the charging and discharging of capacitors</a:t>
            </a:r>
            <a:endParaRPr lang="en-GB" sz="3200" dirty="0"/>
          </a:p>
        </p:txBody>
      </p:sp>
      <p:pic>
        <p:nvPicPr>
          <p:cNvPr id="3" name="Content Placeholder 2">
            <a:extLst>
              <a:ext uri="{FF2B5EF4-FFF2-40B4-BE49-F238E27FC236}">
                <a16:creationId xmlns:a16="http://schemas.microsoft.com/office/drawing/2014/main" id="{2B44D504-0F10-1903-37D4-A0651DE33E59}"/>
              </a:ext>
            </a:extLst>
          </p:cNvPr>
          <p:cNvPicPr>
            <a:picLocks noGrp="1" noChangeAspect="1"/>
          </p:cNvPicPr>
          <p:nvPr>
            <p:ph idx="1"/>
          </p:nvPr>
        </p:nvPicPr>
        <p:blipFill rotWithShape="1">
          <a:blip r:embed="rId2"/>
          <a:srcRect l="55543" t="22542" r="18572" b="52518"/>
          <a:stretch/>
        </p:blipFill>
        <p:spPr bwMode="auto">
          <a:xfrm>
            <a:off x="453355" y="2662543"/>
            <a:ext cx="3930770" cy="2129298"/>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056B6535-DA3B-913C-5125-A44AC372F09A}"/>
              </a:ext>
            </a:extLst>
          </p:cNvPr>
          <p:cNvSpPr txBox="1"/>
          <p:nvPr/>
        </p:nvSpPr>
        <p:spPr>
          <a:xfrm>
            <a:off x="4979057" y="1920328"/>
            <a:ext cx="6904198" cy="4138056"/>
          </a:xfrm>
          <a:prstGeom prst="rect">
            <a:avLst/>
          </a:prstGeom>
          <a:noFill/>
        </p:spPr>
        <p:txBody>
          <a:bodyPr wrap="none" rtlCol="0">
            <a:spAutoFit/>
          </a:bodyPr>
          <a:lstStyle/>
          <a:p>
            <a:pPr marL="342900" lvl="0" indent="-342900">
              <a:lnSpc>
                <a:spcPct val="115000"/>
              </a:lnSpc>
              <a:spcBef>
                <a:spcPts val="1000"/>
              </a:spcBef>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Connect up the circuit. </a:t>
            </a: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latin typeface="Trebuchet MS" panose="020B0603020202020204" pitchFamily="34" charset="0"/>
                <a:ea typeface="Times New Roman" panose="02020603050405020304" pitchFamily="18" charset="0"/>
                <a:cs typeface="Times New Roman" panose="02020603050405020304" pitchFamily="18" charset="0"/>
              </a:rPr>
              <a:t>Ensure the capacitor is fully discharged</a:t>
            </a: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Start clock as </a:t>
            </a:r>
            <a:r>
              <a:rPr lang="en-GB" dirty="0">
                <a:latin typeface="Trebuchet MS" panose="020B0603020202020204" pitchFamily="34" charset="0"/>
                <a:ea typeface="Times New Roman" panose="02020603050405020304" pitchFamily="18" charset="0"/>
                <a:cs typeface="Times New Roman" panose="02020603050405020304" pitchFamily="18" charset="0"/>
              </a:rPr>
              <a:t>switch moved </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to position A</a:t>
            </a: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Take regular values of I at set time intervals.</a:t>
            </a: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latin typeface="Trebuchet MS" panose="020B0603020202020204" pitchFamily="34" charset="0"/>
                <a:ea typeface="Times New Roman" panose="02020603050405020304" pitchFamily="18" charset="0"/>
                <a:cs typeface="Times New Roman" panose="02020603050405020304" pitchFamily="18" charset="0"/>
              </a:rPr>
              <a:t>Rest clock and move switch to position B as clock restarted</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1000"/>
              </a:spcBef>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Take regular values of I at set time intervals.</a:t>
            </a:r>
          </a:p>
          <a:p>
            <a:pPr marL="342900" indent="-342900">
              <a:lnSpc>
                <a:spcPct val="115000"/>
              </a:lnSpc>
              <a:spcAft>
                <a:spcPts val="1000"/>
              </a:spcAft>
              <a:buFont typeface="+mj-lt"/>
              <a:buAutoNum type="arabicPeriod"/>
              <a:tabLst>
                <a:tab pos="180340" algn="l"/>
                <a:tab pos="685800" algn="l"/>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Plot graphs of I against t.</a:t>
            </a:r>
          </a:p>
          <a:p>
            <a:r>
              <a:rPr lang="en-GB" dirty="0"/>
              <a:t>(Take readings of current from the ammeter at regular time intervals)</a:t>
            </a:r>
          </a:p>
        </p:txBody>
      </p:sp>
      <p:sp>
        <p:nvSpPr>
          <p:cNvPr id="5" name="TextBox 4">
            <a:extLst>
              <a:ext uri="{FF2B5EF4-FFF2-40B4-BE49-F238E27FC236}">
                <a16:creationId xmlns:a16="http://schemas.microsoft.com/office/drawing/2014/main" id="{44DCF84B-8873-1389-EFC5-C17F2585B5E0}"/>
              </a:ext>
            </a:extLst>
          </p:cNvPr>
          <p:cNvSpPr txBox="1"/>
          <p:nvPr/>
        </p:nvSpPr>
        <p:spPr>
          <a:xfrm>
            <a:off x="2223925" y="2418005"/>
            <a:ext cx="785793" cy="369332"/>
          </a:xfrm>
          <a:prstGeom prst="rect">
            <a:avLst/>
          </a:prstGeom>
          <a:noFill/>
        </p:spPr>
        <p:txBody>
          <a:bodyPr wrap="none" rtlCol="0">
            <a:spAutoFit/>
          </a:bodyPr>
          <a:lstStyle/>
          <a:p>
            <a:r>
              <a:rPr lang="en-GB" dirty="0"/>
              <a:t>A       B</a:t>
            </a:r>
          </a:p>
        </p:txBody>
      </p:sp>
      <p:sp>
        <p:nvSpPr>
          <p:cNvPr id="6" name="Slide Number Placeholder 5">
            <a:extLst>
              <a:ext uri="{FF2B5EF4-FFF2-40B4-BE49-F238E27FC236}">
                <a16:creationId xmlns:a16="http://schemas.microsoft.com/office/drawing/2014/main" id="{E4FF6FE0-A744-558C-7EA1-031C2D4D7BD7}"/>
              </a:ext>
            </a:extLst>
          </p:cNvPr>
          <p:cNvSpPr>
            <a:spLocks noGrp="1"/>
          </p:cNvSpPr>
          <p:nvPr>
            <p:ph type="sldNum" sz="quarter" idx="12"/>
          </p:nvPr>
        </p:nvSpPr>
        <p:spPr/>
        <p:txBody>
          <a:bodyPr/>
          <a:lstStyle/>
          <a:p>
            <a:fld id="{7A0D7E8C-4F94-4F81-9E0E-C73AA3D62CAD}" type="slidenum">
              <a:rPr lang="en-GB" smtClean="0"/>
              <a:pPr/>
              <a:t>115</a:t>
            </a:fld>
            <a:endParaRPr lang="en-GB" dirty="0"/>
          </a:p>
        </p:txBody>
      </p:sp>
    </p:spTree>
    <p:extLst>
      <p:ext uri="{BB962C8B-B14F-4D97-AF65-F5344CB8AC3E}">
        <p14:creationId xmlns:p14="http://schemas.microsoft.com/office/powerpoint/2010/main" val="220233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7DD4A-D754-01C9-949C-1E09CF14F9E7}"/>
              </a:ext>
            </a:extLst>
          </p:cNvPr>
          <p:cNvSpPr>
            <a:spLocks noGrp="1"/>
          </p:cNvSpPr>
          <p:nvPr>
            <p:ph type="title"/>
          </p:nvPr>
        </p:nvSpPr>
        <p:spPr>
          <a:xfrm>
            <a:off x="80319" y="365126"/>
            <a:ext cx="12041659" cy="1055902"/>
          </a:xfrm>
          <a:solidFill>
            <a:srgbClr val="FF99CC"/>
          </a:solidFill>
        </p:spPr>
        <p:txBody>
          <a:bodyPr>
            <a:normAutofit fontScale="90000"/>
          </a:bodyPr>
          <a:lstStyle/>
          <a:p>
            <a:pPr algn="ctr"/>
            <a:r>
              <a:rPr lang="en-GB" dirty="0"/>
              <a:t>State and explain the terms </a:t>
            </a:r>
            <a:br>
              <a:rPr lang="en-GB" dirty="0"/>
            </a:br>
            <a:r>
              <a:rPr lang="en-GB" dirty="0"/>
              <a:t>conduction band and valence band</a:t>
            </a:r>
          </a:p>
        </p:txBody>
      </p:sp>
      <p:sp>
        <p:nvSpPr>
          <p:cNvPr id="3" name="Content Placeholder 2">
            <a:extLst>
              <a:ext uri="{FF2B5EF4-FFF2-40B4-BE49-F238E27FC236}">
                <a16:creationId xmlns:a16="http://schemas.microsoft.com/office/drawing/2014/main" id="{6E2B2A68-2C18-9AA4-7DA6-AE59CD0520CA}"/>
              </a:ext>
            </a:extLst>
          </p:cNvPr>
          <p:cNvSpPr>
            <a:spLocks noGrp="1"/>
          </p:cNvSpPr>
          <p:nvPr>
            <p:ph idx="1"/>
          </p:nvPr>
        </p:nvSpPr>
        <p:spPr>
          <a:xfrm>
            <a:off x="838200" y="1825625"/>
            <a:ext cx="4852086" cy="4351338"/>
          </a:xfrm>
        </p:spPr>
        <p:txBody>
          <a:bodyPr>
            <a:normAutofit/>
          </a:bodyPr>
          <a:lstStyle/>
          <a:p>
            <a:pPr algn="l">
              <a:buFont typeface="Arial" panose="020B0604020202020204" pitchFamily="34" charset="0"/>
              <a:buChar char="•"/>
            </a:pPr>
            <a:r>
              <a:rPr lang="en-US" b="1" i="0" dirty="0">
                <a:effectLst/>
                <a:latin typeface="Inter"/>
              </a:rPr>
              <a:t>Conduction Band</a:t>
            </a:r>
            <a:r>
              <a:rPr lang="en-US" b="0" i="0" dirty="0">
                <a:effectLst/>
                <a:latin typeface="Inter"/>
              </a:rPr>
              <a:t>: The conduction band is the energy band that contains the electrons that are free to move and conduct electricity. It is the higher energy band and is typically empty or partially filled with electrons</a:t>
            </a:r>
            <a:r>
              <a:rPr lang="en-US" b="0" i="0" dirty="0">
                <a:solidFill>
                  <a:srgbClr val="C7C7CC"/>
                </a:solidFill>
                <a:effectLst/>
                <a:latin typeface="Inter"/>
              </a:rPr>
              <a:t>. </a:t>
            </a:r>
            <a:endParaRPr lang="en-GB" dirty="0"/>
          </a:p>
        </p:txBody>
      </p:sp>
      <p:sp>
        <p:nvSpPr>
          <p:cNvPr id="4" name="Content Placeholder 2">
            <a:extLst>
              <a:ext uri="{FF2B5EF4-FFF2-40B4-BE49-F238E27FC236}">
                <a16:creationId xmlns:a16="http://schemas.microsoft.com/office/drawing/2014/main" id="{B2FFD9AB-0F52-E4AF-425F-42B9CCF128ED}"/>
              </a:ext>
            </a:extLst>
          </p:cNvPr>
          <p:cNvSpPr txBox="1">
            <a:spLocks/>
          </p:cNvSpPr>
          <p:nvPr/>
        </p:nvSpPr>
        <p:spPr>
          <a:xfrm>
            <a:off x="6013622" y="1891527"/>
            <a:ext cx="485208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Inter"/>
              </a:rPr>
              <a:t>Valence Band</a:t>
            </a:r>
            <a:r>
              <a:rPr lang="en-US" dirty="0">
                <a:latin typeface="Inter"/>
              </a:rPr>
              <a:t>: The valence band is the energy band that contains the valence electrons, which are the electrons in the outermost shell of an atom. It is the lower energy band and is typically filled with electrons</a:t>
            </a:r>
            <a:r>
              <a:rPr lang="en-US" dirty="0">
                <a:solidFill>
                  <a:srgbClr val="C7C7CC"/>
                </a:solidFill>
                <a:latin typeface="Inter"/>
              </a:rPr>
              <a:t>. </a:t>
            </a:r>
            <a:endParaRPr lang="en-GB" dirty="0"/>
          </a:p>
        </p:txBody>
      </p:sp>
      <p:sp>
        <p:nvSpPr>
          <p:cNvPr id="5" name="Slide Number Placeholder 4">
            <a:extLst>
              <a:ext uri="{FF2B5EF4-FFF2-40B4-BE49-F238E27FC236}">
                <a16:creationId xmlns:a16="http://schemas.microsoft.com/office/drawing/2014/main" id="{4C51146F-EFC2-7495-3064-C33B081CD7EF}"/>
              </a:ext>
            </a:extLst>
          </p:cNvPr>
          <p:cNvSpPr>
            <a:spLocks noGrp="1"/>
          </p:cNvSpPr>
          <p:nvPr>
            <p:ph type="sldNum" sz="quarter" idx="12"/>
          </p:nvPr>
        </p:nvSpPr>
        <p:spPr/>
        <p:txBody>
          <a:bodyPr/>
          <a:lstStyle/>
          <a:p>
            <a:fld id="{7A0D7E8C-4F94-4F81-9E0E-C73AA3D62CAD}" type="slidenum">
              <a:rPr lang="en-GB" smtClean="0"/>
              <a:pPr/>
              <a:t>116</a:t>
            </a:fld>
            <a:endParaRPr lang="en-GB" dirty="0"/>
          </a:p>
        </p:txBody>
      </p:sp>
    </p:spTree>
    <p:extLst>
      <p:ext uri="{BB962C8B-B14F-4D97-AF65-F5344CB8AC3E}">
        <p14:creationId xmlns:p14="http://schemas.microsoft.com/office/powerpoint/2010/main" val="413651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E7289-15CC-B7B8-457B-40722B95072C}"/>
              </a:ext>
            </a:extLst>
          </p:cNvPr>
          <p:cNvSpPr>
            <a:spLocks noGrp="1"/>
          </p:cNvSpPr>
          <p:nvPr>
            <p:ph type="title"/>
          </p:nvPr>
        </p:nvSpPr>
        <p:spPr>
          <a:xfrm>
            <a:off x="838200" y="365125"/>
            <a:ext cx="10515600" cy="969405"/>
          </a:xfrm>
          <a:solidFill>
            <a:srgbClr val="FF99CC"/>
          </a:solidFill>
        </p:spPr>
        <p:txBody>
          <a:bodyPr/>
          <a:lstStyle/>
          <a:p>
            <a:r>
              <a:rPr lang="en-GB" dirty="0"/>
              <a:t>State how solids are categorised</a:t>
            </a:r>
          </a:p>
        </p:txBody>
      </p:sp>
      <p:sp>
        <p:nvSpPr>
          <p:cNvPr id="3" name="Content Placeholder 2">
            <a:extLst>
              <a:ext uri="{FF2B5EF4-FFF2-40B4-BE49-F238E27FC236}">
                <a16:creationId xmlns:a16="http://schemas.microsoft.com/office/drawing/2014/main" id="{EBCB41C6-F388-7C84-AE45-0354A7B3DAC7}"/>
              </a:ext>
            </a:extLst>
          </p:cNvPr>
          <p:cNvSpPr>
            <a:spLocks noGrp="1"/>
          </p:cNvSpPr>
          <p:nvPr>
            <p:ph idx="1"/>
          </p:nvPr>
        </p:nvSpPr>
        <p:spPr/>
        <p:txBody>
          <a:bodyPr>
            <a:normAutofit/>
          </a:bodyPr>
          <a:lstStyle/>
          <a:p>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solids can be categorised into </a:t>
            </a:r>
            <a:r>
              <a:rPr lang="en-GB" sz="3200" b="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conductors, semiconductors or insulators</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 by their band structure and their ability to conduct electricity. </a:t>
            </a:r>
          </a:p>
          <a:p>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Every solid has its own characteristic energy band structure. </a:t>
            </a:r>
          </a:p>
          <a:p>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For a solid to be conductive, </a:t>
            </a:r>
            <a:r>
              <a:rPr lang="en-GB" sz="3200" b="1" dirty="0">
                <a:effectLst/>
                <a:highlight>
                  <a:srgbClr val="00FFFF"/>
                </a:highlight>
                <a:latin typeface="Trebuchet MS" panose="020B0603020202020204" pitchFamily="34" charset="0"/>
                <a:ea typeface="Times New Roman" panose="02020603050405020304" pitchFamily="18" charset="0"/>
                <a:cs typeface="Times New Roman" panose="02020603050405020304" pitchFamily="18" charset="0"/>
              </a:rPr>
              <a:t>both free electrons and accessible empty states must be available</a:t>
            </a:r>
            <a:endParaRPr lang="en-GB" sz="3200" dirty="0">
              <a:highlight>
                <a:srgbClr val="00FFFF"/>
              </a:highlight>
            </a:endParaRPr>
          </a:p>
        </p:txBody>
      </p:sp>
      <p:sp>
        <p:nvSpPr>
          <p:cNvPr id="4" name="Slide Number Placeholder 3">
            <a:extLst>
              <a:ext uri="{FF2B5EF4-FFF2-40B4-BE49-F238E27FC236}">
                <a16:creationId xmlns:a16="http://schemas.microsoft.com/office/drawing/2014/main" id="{64A28D31-8855-23D8-6257-2D63F5BA2D05}"/>
              </a:ext>
            </a:extLst>
          </p:cNvPr>
          <p:cNvSpPr>
            <a:spLocks noGrp="1"/>
          </p:cNvSpPr>
          <p:nvPr>
            <p:ph type="sldNum" sz="quarter" idx="12"/>
          </p:nvPr>
        </p:nvSpPr>
        <p:spPr/>
        <p:txBody>
          <a:bodyPr/>
          <a:lstStyle/>
          <a:p>
            <a:fld id="{7A0D7E8C-4F94-4F81-9E0E-C73AA3D62CAD}" type="slidenum">
              <a:rPr lang="en-GB" smtClean="0"/>
              <a:pPr/>
              <a:t>117</a:t>
            </a:fld>
            <a:endParaRPr lang="en-GB" dirty="0"/>
          </a:p>
        </p:txBody>
      </p:sp>
    </p:spTree>
    <p:extLst>
      <p:ext uri="{BB962C8B-B14F-4D97-AF65-F5344CB8AC3E}">
        <p14:creationId xmlns:p14="http://schemas.microsoft.com/office/powerpoint/2010/main" val="160533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97F52-1279-EC73-2174-87098746E3AC}"/>
              </a:ext>
            </a:extLst>
          </p:cNvPr>
          <p:cNvSpPr>
            <a:spLocks noGrp="1"/>
          </p:cNvSpPr>
          <p:nvPr>
            <p:ph type="title"/>
          </p:nvPr>
        </p:nvSpPr>
        <p:spPr>
          <a:solidFill>
            <a:srgbClr val="FF99CC"/>
          </a:solidFill>
        </p:spPr>
        <p:txBody>
          <a:bodyPr/>
          <a:lstStyle/>
          <a:p>
            <a:r>
              <a:rPr lang="en-GB" dirty="0"/>
              <a:t>Sketch a graph of the energy bands in conductors, insulators and semiconductors</a:t>
            </a:r>
          </a:p>
        </p:txBody>
      </p:sp>
      <p:sp>
        <p:nvSpPr>
          <p:cNvPr id="4" name="Slide Number Placeholder 3">
            <a:extLst>
              <a:ext uri="{FF2B5EF4-FFF2-40B4-BE49-F238E27FC236}">
                <a16:creationId xmlns:a16="http://schemas.microsoft.com/office/drawing/2014/main" id="{47D68D26-B565-A06A-6596-D39084E0A048}"/>
              </a:ext>
            </a:extLst>
          </p:cNvPr>
          <p:cNvSpPr>
            <a:spLocks noGrp="1"/>
          </p:cNvSpPr>
          <p:nvPr>
            <p:ph type="sldNum" sz="quarter" idx="12"/>
          </p:nvPr>
        </p:nvSpPr>
        <p:spPr/>
        <p:txBody>
          <a:bodyPr/>
          <a:lstStyle/>
          <a:p>
            <a:fld id="{7A0D7E8C-4F94-4F81-9E0E-C73AA3D62CAD}" type="slidenum">
              <a:rPr lang="en-GB" smtClean="0"/>
              <a:pPr/>
              <a:t>118</a:t>
            </a:fld>
            <a:endParaRPr lang="en-GB" dirty="0"/>
          </a:p>
        </p:txBody>
      </p:sp>
      <p:grpSp>
        <p:nvGrpSpPr>
          <p:cNvPr id="5" name="Group 4">
            <a:extLst>
              <a:ext uri="{FF2B5EF4-FFF2-40B4-BE49-F238E27FC236}">
                <a16:creationId xmlns:a16="http://schemas.microsoft.com/office/drawing/2014/main" id="{95A52CB4-6B27-AEA0-C1EA-D372BB629CD3}"/>
              </a:ext>
            </a:extLst>
          </p:cNvPr>
          <p:cNvGrpSpPr>
            <a:grpSpLocks/>
          </p:cNvGrpSpPr>
          <p:nvPr/>
        </p:nvGrpSpPr>
        <p:grpSpPr bwMode="auto">
          <a:xfrm>
            <a:off x="729309" y="2488883"/>
            <a:ext cx="2600908" cy="2444387"/>
            <a:chOff x="1745" y="6060"/>
            <a:chExt cx="2835" cy="2835"/>
          </a:xfrm>
        </p:grpSpPr>
        <p:sp>
          <p:nvSpPr>
            <p:cNvPr id="6" name="Rectangle 5">
              <a:extLst>
                <a:ext uri="{FF2B5EF4-FFF2-40B4-BE49-F238E27FC236}">
                  <a16:creationId xmlns:a16="http://schemas.microsoft.com/office/drawing/2014/main" id="{000F9B61-9041-A9B2-BBDA-CE529C3FB38E}"/>
                </a:ext>
              </a:extLst>
            </p:cNvPr>
            <p:cNvSpPr>
              <a:spLocks noChangeArrowheads="1"/>
            </p:cNvSpPr>
            <p:nvPr/>
          </p:nvSpPr>
          <p:spPr bwMode="auto">
            <a:xfrm>
              <a:off x="1745" y="7785"/>
              <a:ext cx="2820" cy="1110"/>
            </a:xfrm>
            <a:prstGeom prst="rect">
              <a:avLst/>
            </a:prstGeom>
            <a:solidFill>
              <a:srgbClr val="C0C0C0"/>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valence</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band</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7" name="Rectangle 6" descr="5%">
              <a:extLst>
                <a:ext uri="{FF2B5EF4-FFF2-40B4-BE49-F238E27FC236}">
                  <a16:creationId xmlns:a16="http://schemas.microsoft.com/office/drawing/2014/main" id="{0D852900-D83A-F596-6273-E871CC17FF41}"/>
                </a:ext>
              </a:extLst>
            </p:cNvPr>
            <p:cNvSpPr>
              <a:spLocks noChangeArrowheads="1"/>
            </p:cNvSpPr>
            <p:nvPr/>
          </p:nvSpPr>
          <p:spPr bwMode="auto">
            <a:xfrm>
              <a:off x="1760" y="6857"/>
              <a:ext cx="2820" cy="1110"/>
            </a:xfrm>
            <a:prstGeom prst="rect">
              <a:avLst/>
            </a:prstGeom>
            <a:pattFill prst="pct5">
              <a:fgClr>
                <a:srgbClr val="000000">
                  <a:alpha val="25999"/>
                </a:srgbClr>
              </a:fgClr>
              <a:bgClr>
                <a:srgbClr val="FFFFFF">
                  <a:alpha val="25999"/>
                </a:srgbClr>
              </a:bgClr>
            </a:patt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conduction</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band</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8" name="Text Box 6">
              <a:extLst>
                <a:ext uri="{FF2B5EF4-FFF2-40B4-BE49-F238E27FC236}">
                  <a16:creationId xmlns:a16="http://schemas.microsoft.com/office/drawing/2014/main" id="{F9352224-192F-306B-629F-50EA14746B4A}"/>
                </a:ext>
              </a:extLst>
            </p:cNvPr>
            <p:cNvSpPr txBox="1">
              <a:spLocks noChangeArrowheads="1"/>
            </p:cNvSpPr>
            <p:nvPr/>
          </p:nvSpPr>
          <p:spPr bwMode="auto">
            <a:xfrm>
              <a:off x="2060" y="6060"/>
              <a:ext cx="2520"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1000"/>
                </a:spcBef>
                <a:spcAft>
                  <a:spcPts val="1000"/>
                </a:spcAft>
              </a:pPr>
              <a:r>
                <a:rPr lang="en-GB" sz="1600" b="1" u="dbl">
                  <a:effectLst/>
                  <a:uFill>
                    <a:solidFill>
                      <a:srgbClr val="00B050"/>
                    </a:solidFill>
                  </a:uFill>
                  <a:latin typeface="Trebuchet MS" panose="020B0603020202020204" pitchFamily="34" charset="0"/>
                  <a:ea typeface="Times New Roman" panose="02020603050405020304" pitchFamily="18" charset="0"/>
                  <a:cs typeface="Times New Roman" panose="02020603050405020304" pitchFamily="18" charset="0"/>
                </a:rPr>
                <a:t>conductor</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grpSp>
        <p:nvGrpSpPr>
          <p:cNvPr id="9" name="Group 8">
            <a:extLst>
              <a:ext uri="{FF2B5EF4-FFF2-40B4-BE49-F238E27FC236}">
                <a16:creationId xmlns:a16="http://schemas.microsoft.com/office/drawing/2014/main" id="{B1CBB865-AAE9-C0B9-3586-8FA07E317D7E}"/>
              </a:ext>
            </a:extLst>
          </p:cNvPr>
          <p:cNvGrpSpPr/>
          <p:nvPr/>
        </p:nvGrpSpPr>
        <p:grpSpPr>
          <a:xfrm>
            <a:off x="3847971" y="2040845"/>
            <a:ext cx="2453975" cy="2892425"/>
            <a:chOff x="0" y="0"/>
            <a:chExt cx="1876425" cy="2892425"/>
          </a:xfrm>
        </p:grpSpPr>
        <p:grpSp>
          <p:nvGrpSpPr>
            <p:cNvPr id="10" name="Group 9">
              <a:extLst>
                <a:ext uri="{FF2B5EF4-FFF2-40B4-BE49-F238E27FC236}">
                  <a16:creationId xmlns:a16="http://schemas.microsoft.com/office/drawing/2014/main" id="{0E279998-DF45-F557-7F2A-D96A01069F59}"/>
                </a:ext>
              </a:extLst>
            </p:cNvPr>
            <p:cNvGrpSpPr>
              <a:grpSpLocks/>
            </p:cNvGrpSpPr>
            <p:nvPr/>
          </p:nvGrpSpPr>
          <p:grpSpPr bwMode="auto">
            <a:xfrm>
              <a:off x="0" y="0"/>
              <a:ext cx="1876425" cy="2892425"/>
              <a:chOff x="1163" y="9520"/>
              <a:chExt cx="2955" cy="4555"/>
            </a:xfrm>
          </p:grpSpPr>
          <p:sp>
            <p:nvSpPr>
              <p:cNvPr id="13" name="Rectangle 12">
                <a:extLst>
                  <a:ext uri="{FF2B5EF4-FFF2-40B4-BE49-F238E27FC236}">
                    <a16:creationId xmlns:a16="http://schemas.microsoft.com/office/drawing/2014/main" id="{6E46ADEC-344E-D602-0F0A-CE890BAD6223}"/>
                  </a:ext>
                </a:extLst>
              </p:cNvPr>
              <p:cNvSpPr>
                <a:spLocks noChangeArrowheads="1"/>
              </p:cNvSpPr>
              <p:nvPr/>
            </p:nvSpPr>
            <p:spPr bwMode="auto">
              <a:xfrm>
                <a:off x="1203" y="12965"/>
                <a:ext cx="2820" cy="1110"/>
              </a:xfrm>
              <a:prstGeom prst="rect">
                <a:avLst/>
              </a:prstGeom>
              <a:solidFill>
                <a:srgbClr val="C0C0C0"/>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valence</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band</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14" name="Rectangle 13" descr="5%">
                <a:extLst>
                  <a:ext uri="{FF2B5EF4-FFF2-40B4-BE49-F238E27FC236}">
                    <a16:creationId xmlns:a16="http://schemas.microsoft.com/office/drawing/2014/main" id="{11590B3B-DB5F-5FA8-893D-ECDF394EEBEF}"/>
                  </a:ext>
                </a:extLst>
              </p:cNvPr>
              <p:cNvSpPr>
                <a:spLocks noChangeArrowheads="1"/>
              </p:cNvSpPr>
              <p:nvPr/>
            </p:nvSpPr>
            <p:spPr bwMode="auto">
              <a:xfrm>
                <a:off x="1163" y="10317"/>
                <a:ext cx="2820" cy="1110"/>
              </a:xfrm>
              <a:prstGeom prst="rect">
                <a:avLst/>
              </a:prstGeom>
              <a:pattFill prst="pct5">
                <a:fgClr>
                  <a:srgbClr val="000000">
                    <a:alpha val="25999"/>
                  </a:srgbClr>
                </a:fgClr>
                <a:bgClr>
                  <a:srgbClr val="FFFFFF">
                    <a:alpha val="25999"/>
                  </a:srgbClr>
                </a:bgClr>
              </a:patt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conduction</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band</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15" name="Text Box 10">
                <a:extLst>
                  <a:ext uri="{FF2B5EF4-FFF2-40B4-BE49-F238E27FC236}">
                    <a16:creationId xmlns:a16="http://schemas.microsoft.com/office/drawing/2014/main" id="{193232CB-819E-A135-512D-EB245F50F774}"/>
                  </a:ext>
                </a:extLst>
              </p:cNvPr>
              <p:cNvSpPr txBox="1">
                <a:spLocks noChangeArrowheads="1"/>
              </p:cNvSpPr>
              <p:nvPr/>
            </p:nvSpPr>
            <p:spPr bwMode="auto">
              <a:xfrm>
                <a:off x="1598" y="9520"/>
                <a:ext cx="2520"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1000"/>
                  </a:spcBef>
                  <a:spcAft>
                    <a:spcPts val="1000"/>
                  </a:spcAft>
                </a:pPr>
                <a:r>
                  <a:rPr lang="en-GB" sz="1600" b="1" u="dbl">
                    <a:effectLst/>
                    <a:uFill>
                      <a:solidFill>
                        <a:srgbClr val="FF0000"/>
                      </a:solidFill>
                    </a:uFill>
                    <a:latin typeface="Trebuchet MS" panose="020B0603020202020204" pitchFamily="34" charset="0"/>
                    <a:ea typeface="Times New Roman" panose="02020603050405020304" pitchFamily="18" charset="0"/>
                    <a:cs typeface="Times New Roman" panose="02020603050405020304" pitchFamily="18" charset="0"/>
                  </a:rPr>
                  <a:t>insulator</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cxnSp>
          <p:nvCxnSpPr>
            <p:cNvPr id="11" name="Straight Connector 10">
              <a:extLst>
                <a:ext uri="{FF2B5EF4-FFF2-40B4-BE49-F238E27FC236}">
                  <a16:creationId xmlns:a16="http://schemas.microsoft.com/office/drawing/2014/main" id="{D4CE8179-0BF6-D845-DE9F-47D1E4B26146}"/>
                </a:ext>
              </a:extLst>
            </p:cNvPr>
            <p:cNvCxnSpPr>
              <a:cxnSpLocks noChangeShapeType="1"/>
            </p:cNvCxnSpPr>
            <p:nvPr/>
          </p:nvCxnSpPr>
          <p:spPr bwMode="auto">
            <a:xfrm>
              <a:off x="882316" y="1219200"/>
              <a:ext cx="0" cy="965200"/>
            </a:xfrm>
            <a:prstGeom prst="line">
              <a:avLst/>
            </a:prstGeom>
            <a:noFill/>
            <a:ln w="15875">
              <a:solidFill>
                <a:srgbClr val="000000"/>
              </a:solidFill>
              <a:round/>
              <a:headEnd type="stealth" w="lg" len="lg"/>
              <a:tailEnd type="stealth" w="lg" len="lg"/>
            </a:ln>
            <a:extLst>
              <a:ext uri="{909E8E84-426E-40DD-AFC4-6F175D3DCCD1}">
                <a14:hiddenFill xmlns:a14="http://schemas.microsoft.com/office/drawing/2010/main">
                  <a:noFill/>
                </a14:hiddenFill>
              </a:ext>
            </a:extLst>
          </p:spPr>
        </p:cxnSp>
        <p:sp>
          <p:nvSpPr>
            <p:cNvPr id="12" name="Text Box 24306">
              <a:extLst>
                <a:ext uri="{FF2B5EF4-FFF2-40B4-BE49-F238E27FC236}">
                  <a16:creationId xmlns:a16="http://schemas.microsoft.com/office/drawing/2014/main" id="{F4676A1C-128A-98D5-2D2C-D56496C352FD}"/>
                </a:ext>
              </a:extLst>
            </p:cNvPr>
            <p:cNvSpPr txBox="1">
              <a:spLocks noChangeArrowheads="1"/>
            </p:cNvSpPr>
            <p:nvPr/>
          </p:nvSpPr>
          <p:spPr bwMode="auto">
            <a:xfrm>
              <a:off x="288758" y="1443789"/>
              <a:ext cx="1231900" cy="406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1000"/>
                </a:spcBef>
                <a:spcAft>
                  <a:spcPts val="1000"/>
                </a:spcAft>
              </a:pPr>
              <a:r>
                <a:rPr lang="en-GB" sz="1600">
                  <a:effectLst/>
                  <a:latin typeface="Trebuchet MS" panose="020B0603020202020204" pitchFamily="34" charset="0"/>
                  <a:ea typeface="Times New Roman" panose="02020603050405020304" pitchFamily="18" charset="0"/>
                  <a:cs typeface="Times New Roman" panose="02020603050405020304" pitchFamily="18" charset="0"/>
                </a:rPr>
                <a:t>band gap</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016D36F7-532F-E348-869E-4D22B16A3A51}"/>
              </a:ext>
            </a:extLst>
          </p:cNvPr>
          <p:cNvGrpSpPr>
            <a:grpSpLocks/>
          </p:cNvGrpSpPr>
          <p:nvPr/>
        </p:nvGrpSpPr>
        <p:grpSpPr bwMode="auto">
          <a:xfrm>
            <a:off x="7278810" y="2100649"/>
            <a:ext cx="2587133" cy="2832621"/>
            <a:chOff x="918" y="1340"/>
            <a:chExt cx="3000" cy="3405"/>
          </a:xfrm>
        </p:grpSpPr>
        <p:sp>
          <p:nvSpPr>
            <p:cNvPr id="17" name="Rectangle 16">
              <a:extLst>
                <a:ext uri="{FF2B5EF4-FFF2-40B4-BE49-F238E27FC236}">
                  <a16:creationId xmlns:a16="http://schemas.microsoft.com/office/drawing/2014/main" id="{3CECCE9A-1FB9-7543-79FF-BE792035261F}"/>
                </a:ext>
              </a:extLst>
            </p:cNvPr>
            <p:cNvSpPr>
              <a:spLocks noChangeArrowheads="1"/>
            </p:cNvSpPr>
            <p:nvPr/>
          </p:nvSpPr>
          <p:spPr bwMode="auto">
            <a:xfrm>
              <a:off x="963" y="3665"/>
              <a:ext cx="2820" cy="1080"/>
            </a:xfrm>
            <a:prstGeom prst="rect">
              <a:avLst/>
            </a:prstGeom>
            <a:solidFill>
              <a:srgbClr val="C0C0C0"/>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valence</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band</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18" name="Rectangle 17" descr="5%">
              <a:extLst>
                <a:ext uri="{FF2B5EF4-FFF2-40B4-BE49-F238E27FC236}">
                  <a16:creationId xmlns:a16="http://schemas.microsoft.com/office/drawing/2014/main" id="{64664CCA-8C38-0A4B-2575-681B75082E2C}"/>
                </a:ext>
              </a:extLst>
            </p:cNvPr>
            <p:cNvSpPr>
              <a:spLocks noChangeArrowheads="1"/>
            </p:cNvSpPr>
            <p:nvPr/>
          </p:nvSpPr>
          <p:spPr bwMode="auto">
            <a:xfrm>
              <a:off x="963" y="2290"/>
              <a:ext cx="2820" cy="867"/>
            </a:xfrm>
            <a:prstGeom prst="rect">
              <a:avLst/>
            </a:prstGeom>
            <a:pattFill prst="pct5">
              <a:fgClr>
                <a:srgbClr val="000000">
                  <a:alpha val="25999"/>
                </a:srgbClr>
              </a:fgClr>
              <a:bgClr>
                <a:srgbClr val="FFFFFF">
                  <a:alpha val="25999"/>
                </a:srgbClr>
              </a:bgClr>
            </a:patt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conduction</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band</a:t>
              </a:r>
              <a:endParaRPr lang="en-GB" sz="12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19" name="Text Box 108">
              <a:extLst>
                <a:ext uri="{FF2B5EF4-FFF2-40B4-BE49-F238E27FC236}">
                  <a16:creationId xmlns:a16="http://schemas.microsoft.com/office/drawing/2014/main" id="{7C48E3C2-4870-036E-621F-5B2C837EB481}"/>
                </a:ext>
              </a:extLst>
            </p:cNvPr>
            <p:cNvSpPr txBox="1">
              <a:spLocks noChangeArrowheads="1"/>
            </p:cNvSpPr>
            <p:nvPr/>
          </p:nvSpPr>
          <p:spPr bwMode="auto">
            <a:xfrm>
              <a:off x="918" y="1340"/>
              <a:ext cx="3000"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1000"/>
                </a:spcBef>
                <a:spcAft>
                  <a:spcPts val="1000"/>
                </a:spcAft>
              </a:pPr>
              <a:r>
                <a:rPr lang="en-GB" sz="1600" b="1" u="dbl">
                  <a:effectLst/>
                  <a:uFill>
                    <a:solidFill>
                      <a:srgbClr val="E26206"/>
                    </a:solidFill>
                  </a:uFill>
                  <a:latin typeface="Trebuchet MS" panose="020B0603020202020204" pitchFamily="34" charset="0"/>
                  <a:ea typeface="Times New Roman" panose="02020603050405020304" pitchFamily="18" charset="0"/>
                  <a:cs typeface="Times New Roman" panose="02020603050405020304" pitchFamily="18" charset="0"/>
                </a:rPr>
                <a:t>semiconductor</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1260959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4CAD427A-955D-E8AD-3822-F10CD501FBA1}"/>
              </a:ext>
            </a:extLst>
          </p:cNvPr>
          <p:cNvPicPr>
            <a:picLocks noGrp="1" noChangeAspect="1"/>
          </p:cNvPicPr>
          <p:nvPr>
            <p:ph idx="1"/>
          </p:nvPr>
        </p:nvPicPr>
        <p:blipFill>
          <a:blip r:embed="rId2"/>
          <a:stretch>
            <a:fillRect/>
          </a:stretch>
        </p:blipFill>
        <p:spPr>
          <a:xfrm>
            <a:off x="3364468" y="2505185"/>
            <a:ext cx="6979009" cy="4197566"/>
          </a:xfrm>
        </p:spPr>
      </p:pic>
      <p:sp>
        <p:nvSpPr>
          <p:cNvPr id="2" name="Title 1">
            <a:extLst>
              <a:ext uri="{FF2B5EF4-FFF2-40B4-BE49-F238E27FC236}">
                <a16:creationId xmlns:a16="http://schemas.microsoft.com/office/drawing/2014/main" id="{684100FD-F4FD-490A-8CF4-6E9726414A0D}"/>
              </a:ext>
            </a:extLst>
          </p:cNvPr>
          <p:cNvSpPr>
            <a:spLocks noGrp="1"/>
          </p:cNvSpPr>
          <p:nvPr>
            <p:ph type="title"/>
          </p:nvPr>
        </p:nvSpPr>
        <p:spPr/>
        <p:txBody>
          <a:bodyPr/>
          <a:lstStyle/>
          <a:p>
            <a:endParaRPr lang="en-GB"/>
          </a:p>
        </p:txBody>
      </p:sp>
      <p:sp>
        <p:nvSpPr>
          <p:cNvPr id="4" name="Slide Number Placeholder 3">
            <a:extLst>
              <a:ext uri="{FF2B5EF4-FFF2-40B4-BE49-F238E27FC236}">
                <a16:creationId xmlns:a16="http://schemas.microsoft.com/office/drawing/2014/main" id="{9F38428E-7664-80B9-C84B-12EEAA859C42}"/>
              </a:ext>
            </a:extLst>
          </p:cNvPr>
          <p:cNvSpPr>
            <a:spLocks noGrp="1"/>
          </p:cNvSpPr>
          <p:nvPr>
            <p:ph type="sldNum" sz="quarter" idx="12"/>
          </p:nvPr>
        </p:nvSpPr>
        <p:spPr/>
        <p:txBody>
          <a:bodyPr/>
          <a:lstStyle/>
          <a:p>
            <a:fld id="{7A0D7E8C-4F94-4F81-9E0E-C73AA3D62CAD}" type="slidenum">
              <a:rPr lang="en-GB" smtClean="0"/>
              <a:pPr/>
              <a:t>119</a:t>
            </a:fld>
            <a:endParaRPr lang="en-GB" dirty="0"/>
          </a:p>
        </p:txBody>
      </p:sp>
      <p:pic>
        <p:nvPicPr>
          <p:cNvPr id="10" name="Picture 9">
            <a:extLst>
              <a:ext uri="{FF2B5EF4-FFF2-40B4-BE49-F238E27FC236}">
                <a16:creationId xmlns:a16="http://schemas.microsoft.com/office/drawing/2014/main" id="{6A21EDC3-E08E-6B98-BD4D-1A8F429EB3F4}"/>
              </a:ext>
            </a:extLst>
          </p:cNvPr>
          <p:cNvPicPr>
            <a:picLocks noChangeAspect="1"/>
          </p:cNvPicPr>
          <p:nvPr/>
        </p:nvPicPr>
        <p:blipFill>
          <a:blip r:embed="rId3"/>
          <a:stretch>
            <a:fillRect/>
          </a:stretch>
        </p:blipFill>
        <p:spPr>
          <a:xfrm>
            <a:off x="635307" y="414552"/>
            <a:ext cx="6953607" cy="2140060"/>
          </a:xfrm>
          <a:prstGeom prst="rect">
            <a:avLst/>
          </a:prstGeom>
        </p:spPr>
      </p:pic>
      <p:sp>
        <p:nvSpPr>
          <p:cNvPr id="11" name="Rectangle 10">
            <a:extLst>
              <a:ext uri="{FF2B5EF4-FFF2-40B4-BE49-F238E27FC236}">
                <a16:creationId xmlns:a16="http://schemas.microsoft.com/office/drawing/2014/main" id="{905C359D-7C16-4EA9-5022-43BEE227B483}"/>
              </a:ext>
            </a:extLst>
          </p:cNvPr>
          <p:cNvSpPr/>
          <p:nvPr/>
        </p:nvSpPr>
        <p:spPr>
          <a:xfrm>
            <a:off x="96983" y="155249"/>
            <a:ext cx="11859960" cy="6702751"/>
          </a:xfrm>
          <a:prstGeom prst="rect">
            <a:avLst/>
          </a:prstGeom>
          <a:noFill/>
          <a:ln w="381000">
            <a:solidFill>
              <a:srgbClr val="FF99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0622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CE40B-F8F6-2629-3775-7A468F6A5C6F}"/>
              </a:ext>
            </a:extLst>
          </p:cNvPr>
          <p:cNvSpPr>
            <a:spLocks noGrp="1"/>
          </p:cNvSpPr>
          <p:nvPr>
            <p:ph type="title"/>
          </p:nvPr>
        </p:nvSpPr>
        <p:spPr>
          <a:solidFill>
            <a:srgbClr val="FF99CC"/>
          </a:solidFill>
        </p:spPr>
        <p:txBody>
          <a:bodyPr/>
          <a:lstStyle/>
          <a:p>
            <a:r>
              <a:rPr lang="en-GB" dirty="0"/>
              <a:t>Sketch a v-t graph for an object thrown up in the air and caught on its return</a:t>
            </a:r>
          </a:p>
        </p:txBody>
      </p:sp>
      <p:pic>
        <p:nvPicPr>
          <p:cNvPr id="6" name="Content Placeholder 5">
            <a:extLst>
              <a:ext uri="{FF2B5EF4-FFF2-40B4-BE49-F238E27FC236}">
                <a16:creationId xmlns:a16="http://schemas.microsoft.com/office/drawing/2014/main" id="{A7D63D27-932D-44D7-9C55-CFFB66B78954}"/>
              </a:ext>
            </a:extLst>
          </p:cNvPr>
          <p:cNvPicPr>
            <a:picLocks noGrp="1" noChangeAspect="1"/>
          </p:cNvPicPr>
          <p:nvPr>
            <p:ph idx="1"/>
          </p:nvPr>
        </p:nvPicPr>
        <p:blipFill>
          <a:blip r:embed="rId2"/>
          <a:stretch>
            <a:fillRect/>
          </a:stretch>
        </p:blipFill>
        <p:spPr>
          <a:xfrm>
            <a:off x="528497" y="2196346"/>
            <a:ext cx="5347142" cy="2614052"/>
          </a:xfrm>
        </p:spPr>
      </p:pic>
      <p:sp>
        <p:nvSpPr>
          <p:cNvPr id="4" name="Slide Number Placeholder 3">
            <a:extLst>
              <a:ext uri="{FF2B5EF4-FFF2-40B4-BE49-F238E27FC236}">
                <a16:creationId xmlns:a16="http://schemas.microsoft.com/office/drawing/2014/main" id="{0638C2FF-3827-718F-5E92-47A6BA4C150A}"/>
              </a:ext>
            </a:extLst>
          </p:cNvPr>
          <p:cNvSpPr>
            <a:spLocks noGrp="1"/>
          </p:cNvSpPr>
          <p:nvPr>
            <p:ph type="sldNum" sz="quarter" idx="12"/>
          </p:nvPr>
        </p:nvSpPr>
        <p:spPr/>
        <p:txBody>
          <a:bodyPr/>
          <a:lstStyle/>
          <a:p>
            <a:fld id="{7A0D7E8C-4F94-4F81-9E0E-C73AA3D62CAD}" type="slidenum">
              <a:rPr lang="en-GB" smtClean="0"/>
              <a:pPr/>
              <a:t>12</a:t>
            </a:fld>
            <a:endParaRPr lang="en-GB" dirty="0"/>
          </a:p>
        </p:txBody>
      </p:sp>
      <p:sp>
        <p:nvSpPr>
          <p:cNvPr id="7" name="TextBox 6">
            <a:extLst>
              <a:ext uri="{FF2B5EF4-FFF2-40B4-BE49-F238E27FC236}">
                <a16:creationId xmlns:a16="http://schemas.microsoft.com/office/drawing/2014/main" id="{75B06214-EAC0-4AB8-7B38-CD3F72FC1967}"/>
              </a:ext>
            </a:extLst>
          </p:cNvPr>
          <p:cNvSpPr txBox="1"/>
          <p:nvPr/>
        </p:nvSpPr>
        <p:spPr>
          <a:xfrm>
            <a:off x="6172201" y="1998637"/>
            <a:ext cx="4930346" cy="3139321"/>
          </a:xfrm>
          <a:prstGeom prst="rect">
            <a:avLst/>
          </a:prstGeom>
          <a:noFill/>
        </p:spPr>
        <p:txBody>
          <a:bodyPr wrap="square" rtlCol="0">
            <a:spAutoFit/>
          </a:bodyPr>
          <a:lstStyle/>
          <a:p>
            <a:pPr marL="285750" indent="-285750">
              <a:buFont typeface="Arial" panose="020B0604020202020204" pitchFamily="34" charset="0"/>
              <a:buChar char="•"/>
            </a:pPr>
            <a:r>
              <a:rPr lang="en-GB" dirty="0"/>
              <a:t>For earth the gradient should be 9.8 ms</a:t>
            </a:r>
            <a:r>
              <a:rPr lang="en-GB" baseline="30000" dirty="0"/>
              <a:t>-2</a:t>
            </a:r>
            <a:endParaRPr lang="en-GB" dirty="0"/>
          </a:p>
          <a:p>
            <a:pPr marL="285750" indent="-285750">
              <a:buFont typeface="Arial" panose="020B0604020202020204" pitchFamily="34" charset="0"/>
              <a:buChar char="•"/>
            </a:pPr>
            <a:r>
              <a:rPr lang="en-GB" dirty="0"/>
              <a:t>the initial velocity and time can vary</a:t>
            </a:r>
          </a:p>
          <a:p>
            <a:pPr marL="285750" indent="-285750">
              <a:buFont typeface="Arial" panose="020B0604020202020204" pitchFamily="34" charset="0"/>
              <a:buChar char="•"/>
            </a:pPr>
            <a:r>
              <a:rPr lang="en-GB" dirty="0"/>
              <a:t>The initial and final vertical velocities should be constant if the ball is caught at the same height</a:t>
            </a:r>
          </a:p>
          <a:p>
            <a:pPr marL="285750" indent="-285750">
              <a:buFont typeface="Arial" panose="020B0604020202020204" pitchFamily="34" charset="0"/>
              <a:buChar char="•"/>
            </a:pPr>
            <a:r>
              <a:rPr lang="en-GB" dirty="0"/>
              <a:t>The area under the graph should equal zero, as the bottom half is the negative displacement (return journey)</a:t>
            </a:r>
          </a:p>
          <a:p>
            <a:pPr marL="285750" indent="-285750">
              <a:buFont typeface="Arial" panose="020B0604020202020204" pitchFamily="34" charset="0"/>
              <a:buChar char="•"/>
            </a:pPr>
            <a:r>
              <a:rPr lang="en-GB" dirty="0"/>
              <a:t>The area under the top half of the graph represents the max height reached</a:t>
            </a:r>
          </a:p>
          <a:p>
            <a:pPr marL="285750" indent="-285750">
              <a:buFont typeface="Arial" panose="020B0604020202020204" pitchFamily="34" charset="0"/>
              <a:buChar char="•"/>
            </a:pPr>
            <a:r>
              <a:rPr lang="en-GB" dirty="0"/>
              <a:t>The gradient= acceleration =g = negative</a:t>
            </a:r>
          </a:p>
        </p:txBody>
      </p:sp>
    </p:spTree>
    <p:extLst>
      <p:ext uri="{BB962C8B-B14F-4D97-AF65-F5344CB8AC3E}">
        <p14:creationId xmlns:p14="http://schemas.microsoft.com/office/powerpoint/2010/main" val="69240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left)">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left)">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left)">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left)">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wipe(left)">
                                      <p:cBhvr>
                                        <p:cTn id="3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F26C-3E70-721C-9711-5FAE7C89D72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C9F0BE-46E2-37E7-665B-8B5837A22FB7}"/>
              </a:ext>
            </a:extLst>
          </p:cNvPr>
          <p:cNvSpPr>
            <a:spLocks noGrp="1"/>
          </p:cNvSpPr>
          <p:nvPr>
            <p:ph type="sldNum" sz="quarter" idx="12"/>
          </p:nvPr>
        </p:nvSpPr>
        <p:spPr/>
        <p:txBody>
          <a:bodyPr/>
          <a:lstStyle/>
          <a:p>
            <a:fld id="{7A0D7E8C-4F94-4F81-9E0E-C73AA3D62CAD}" type="slidenum">
              <a:rPr lang="en-GB" smtClean="0"/>
              <a:pPr/>
              <a:t>120</a:t>
            </a:fld>
            <a:endParaRPr lang="en-GB" dirty="0"/>
          </a:p>
        </p:txBody>
      </p:sp>
      <p:pic>
        <p:nvPicPr>
          <p:cNvPr id="6" name="Picture 5">
            <a:extLst>
              <a:ext uri="{FF2B5EF4-FFF2-40B4-BE49-F238E27FC236}">
                <a16:creationId xmlns:a16="http://schemas.microsoft.com/office/drawing/2014/main" id="{8ADBA9FB-072E-BA14-AB5A-95514ABCBBAD}"/>
              </a:ext>
            </a:extLst>
          </p:cNvPr>
          <p:cNvPicPr>
            <a:picLocks noChangeAspect="1"/>
          </p:cNvPicPr>
          <p:nvPr/>
        </p:nvPicPr>
        <p:blipFill>
          <a:blip r:embed="rId2"/>
          <a:stretch>
            <a:fillRect/>
          </a:stretch>
        </p:blipFill>
        <p:spPr>
          <a:xfrm>
            <a:off x="950502" y="1022628"/>
            <a:ext cx="9604739" cy="3930372"/>
          </a:xfrm>
          <a:prstGeom prst="rect">
            <a:avLst/>
          </a:prstGeom>
        </p:spPr>
      </p:pic>
      <p:sp>
        <p:nvSpPr>
          <p:cNvPr id="3" name="Rectangle 2">
            <a:extLst>
              <a:ext uri="{FF2B5EF4-FFF2-40B4-BE49-F238E27FC236}">
                <a16:creationId xmlns:a16="http://schemas.microsoft.com/office/drawing/2014/main" id="{DDF1FF02-1906-340D-FA14-2AF054C4481A}"/>
              </a:ext>
            </a:extLst>
          </p:cNvPr>
          <p:cNvSpPr/>
          <p:nvPr/>
        </p:nvSpPr>
        <p:spPr>
          <a:xfrm>
            <a:off x="96983" y="155249"/>
            <a:ext cx="11859960" cy="6702751"/>
          </a:xfrm>
          <a:prstGeom prst="rect">
            <a:avLst/>
          </a:prstGeom>
          <a:noFill/>
          <a:ln w="381000">
            <a:solidFill>
              <a:srgbClr val="FF99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9642154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D5FE4-6AFD-7393-3D2D-52F8372FD49D}"/>
              </a:ext>
            </a:extLst>
          </p:cNvPr>
          <p:cNvSpPr>
            <a:spLocks noGrp="1"/>
          </p:cNvSpPr>
          <p:nvPr>
            <p:ph type="title"/>
          </p:nvPr>
        </p:nvSpPr>
        <p:spPr>
          <a:xfrm>
            <a:off x="838200" y="365126"/>
            <a:ext cx="10515600" cy="963226"/>
          </a:xfrm>
          <a:solidFill>
            <a:srgbClr val="FF99CC"/>
          </a:solidFill>
        </p:spPr>
        <p:txBody>
          <a:bodyPr/>
          <a:lstStyle/>
          <a:p>
            <a:r>
              <a:rPr lang="en-GB" dirty="0"/>
              <a:t>State where electrons are contained in atoms</a:t>
            </a:r>
          </a:p>
        </p:txBody>
      </p:sp>
      <p:sp>
        <p:nvSpPr>
          <p:cNvPr id="6" name="Content Placeholder 2">
            <a:extLst>
              <a:ext uri="{FF2B5EF4-FFF2-40B4-BE49-F238E27FC236}">
                <a16:creationId xmlns:a16="http://schemas.microsoft.com/office/drawing/2014/main" id="{68D3D858-44AB-B786-43A9-E41B84FBC8CD}"/>
              </a:ext>
            </a:extLst>
          </p:cNvPr>
          <p:cNvSpPr txBox="1">
            <a:spLocks/>
          </p:cNvSpPr>
          <p:nvPr/>
        </p:nvSpPr>
        <p:spPr>
          <a:xfrm>
            <a:off x="838200" y="1825625"/>
            <a:ext cx="952294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latin typeface="Trebuchet MS" panose="020B0603020202020204" pitchFamily="34" charset="0"/>
                <a:ea typeface="Times New Roman" panose="02020603050405020304" pitchFamily="18" charset="0"/>
                <a:cs typeface="Times New Roman" panose="02020603050405020304" pitchFamily="18" charset="0"/>
              </a:rPr>
              <a:t>Electrons in atoms are contained in energy levels. </a:t>
            </a:r>
          </a:p>
          <a:p>
            <a:endParaRPr lang="en-US" sz="3200" b="1" dirty="0">
              <a:latin typeface="Trebuchet MS" panose="020B0603020202020204" pitchFamily="34" charset="0"/>
              <a:ea typeface="Times New Roman" panose="02020603050405020304" pitchFamily="18" charset="0"/>
              <a:cs typeface="Times New Roman" panose="02020603050405020304" pitchFamily="18" charset="0"/>
            </a:endParaRPr>
          </a:p>
          <a:p>
            <a:r>
              <a:rPr lang="en-US" sz="3200" b="1" dirty="0">
                <a:latin typeface="Trebuchet MS" panose="020B0603020202020204" pitchFamily="34" charset="0"/>
                <a:ea typeface="Times New Roman" panose="02020603050405020304" pitchFamily="18" charset="0"/>
                <a:cs typeface="Times New Roman" panose="02020603050405020304" pitchFamily="18" charset="0"/>
              </a:rPr>
              <a:t>When the atoms come together to form solids, the electrons then become contained in energy bands separated by gaps</a:t>
            </a:r>
            <a:endParaRPr lang="en-GB" sz="3200" dirty="0"/>
          </a:p>
        </p:txBody>
      </p:sp>
      <p:sp>
        <p:nvSpPr>
          <p:cNvPr id="3" name="Slide Number Placeholder 2">
            <a:extLst>
              <a:ext uri="{FF2B5EF4-FFF2-40B4-BE49-F238E27FC236}">
                <a16:creationId xmlns:a16="http://schemas.microsoft.com/office/drawing/2014/main" id="{12D7B28B-A3A0-D11D-C56B-8096BF38D9C1}"/>
              </a:ext>
            </a:extLst>
          </p:cNvPr>
          <p:cNvSpPr>
            <a:spLocks noGrp="1"/>
          </p:cNvSpPr>
          <p:nvPr>
            <p:ph type="sldNum" sz="quarter" idx="12"/>
          </p:nvPr>
        </p:nvSpPr>
        <p:spPr/>
        <p:txBody>
          <a:bodyPr/>
          <a:lstStyle/>
          <a:p>
            <a:fld id="{7A0D7E8C-4F94-4F81-9E0E-C73AA3D62CAD}" type="slidenum">
              <a:rPr lang="en-GB" smtClean="0"/>
              <a:pPr/>
              <a:t>121</a:t>
            </a:fld>
            <a:endParaRPr lang="en-GB" dirty="0"/>
          </a:p>
        </p:txBody>
      </p:sp>
    </p:spTree>
    <p:extLst>
      <p:ext uri="{BB962C8B-B14F-4D97-AF65-F5344CB8AC3E}">
        <p14:creationId xmlns:p14="http://schemas.microsoft.com/office/powerpoint/2010/main" val="2170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4AC6A-C6EC-2236-850A-5A56FDABBE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F7418B-2AD6-A991-3956-58DEDFD74C98}"/>
              </a:ext>
            </a:extLst>
          </p:cNvPr>
          <p:cNvSpPr>
            <a:spLocks noGrp="1"/>
          </p:cNvSpPr>
          <p:nvPr>
            <p:ph type="title"/>
          </p:nvPr>
        </p:nvSpPr>
        <p:spPr>
          <a:xfrm>
            <a:off x="838200" y="365126"/>
            <a:ext cx="10515600" cy="963226"/>
          </a:xfrm>
          <a:solidFill>
            <a:srgbClr val="FF99CC"/>
          </a:solidFill>
        </p:spPr>
        <p:txBody>
          <a:bodyPr>
            <a:normAutofit fontScale="90000"/>
          </a:bodyPr>
          <a:lstStyle/>
          <a:p>
            <a:r>
              <a:rPr lang="en-GB" dirty="0"/>
              <a:t>State how the energy bands are filled in metals</a:t>
            </a:r>
          </a:p>
        </p:txBody>
      </p:sp>
      <p:sp>
        <p:nvSpPr>
          <p:cNvPr id="3" name="Content Placeholder 2">
            <a:extLst>
              <a:ext uri="{FF2B5EF4-FFF2-40B4-BE49-F238E27FC236}">
                <a16:creationId xmlns:a16="http://schemas.microsoft.com/office/drawing/2014/main" id="{6022E07A-1BBF-F519-AAEC-166FCDA4B5EC}"/>
              </a:ext>
            </a:extLst>
          </p:cNvPr>
          <p:cNvSpPr txBox="1">
            <a:spLocks/>
          </p:cNvSpPr>
          <p:nvPr/>
        </p:nvSpPr>
        <p:spPr>
          <a:xfrm>
            <a:off x="838200" y="1825625"/>
            <a:ext cx="952294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latin typeface="Trebuchet MS" panose="020B0603020202020204" pitchFamily="34" charset="0"/>
                <a:ea typeface="Times New Roman" panose="02020603050405020304" pitchFamily="18" charset="0"/>
                <a:cs typeface="Times New Roman" panose="02020603050405020304" pitchFamily="18" charset="0"/>
              </a:rPr>
              <a:t>One or more bands are partially filled</a:t>
            </a:r>
          </a:p>
          <a:p>
            <a:endParaRPr lang="en-US" sz="3200" b="1" dirty="0">
              <a:latin typeface="Trebuchet MS" panose="020B0603020202020204" pitchFamily="34" charset="0"/>
              <a:ea typeface="Times New Roman" panose="02020603050405020304" pitchFamily="18" charset="0"/>
              <a:cs typeface="Times New Roman" panose="02020603050405020304" pitchFamily="18" charset="0"/>
            </a:endParaRPr>
          </a:p>
          <a:p>
            <a:r>
              <a:rPr lang="en-US" sz="3200" b="1" dirty="0">
                <a:latin typeface="Trebuchet MS" panose="020B0603020202020204" pitchFamily="34" charset="0"/>
                <a:ea typeface="Times New Roman" panose="02020603050405020304" pitchFamily="18" charset="0"/>
                <a:cs typeface="Times New Roman" panose="02020603050405020304" pitchFamily="18" charset="0"/>
              </a:rPr>
              <a:t>Some metals have free electrons and partially filled valence bands, therefore they are highly conductive</a:t>
            </a:r>
          </a:p>
        </p:txBody>
      </p:sp>
      <p:sp>
        <p:nvSpPr>
          <p:cNvPr id="4" name="Slide Number Placeholder 3">
            <a:extLst>
              <a:ext uri="{FF2B5EF4-FFF2-40B4-BE49-F238E27FC236}">
                <a16:creationId xmlns:a16="http://schemas.microsoft.com/office/drawing/2014/main" id="{EAAB1207-2173-4E2C-E242-2FEA3E0B71C9}"/>
              </a:ext>
            </a:extLst>
          </p:cNvPr>
          <p:cNvSpPr>
            <a:spLocks noGrp="1"/>
          </p:cNvSpPr>
          <p:nvPr>
            <p:ph type="sldNum" sz="quarter" idx="12"/>
          </p:nvPr>
        </p:nvSpPr>
        <p:spPr/>
        <p:txBody>
          <a:bodyPr/>
          <a:lstStyle/>
          <a:p>
            <a:fld id="{7A0D7E8C-4F94-4F81-9E0E-C73AA3D62CAD}" type="slidenum">
              <a:rPr lang="en-GB" smtClean="0"/>
              <a:pPr/>
              <a:t>122</a:t>
            </a:fld>
            <a:endParaRPr lang="en-GB" dirty="0"/>
          </a:p>
        </p:txBody>
      </p:sp>
    </p:spTree>
    <p:extLst>
      <p:ext uri="{BB962C8B-B14F-4D97-AF65-F5344CB8AC3E}">
        <p14:creationId xmlns:p14="http://schemas.microsoft.com/office/powerpoint/2010/main" val="22851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AF887-3DB8-BB57-DBCC-2460694C31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EE6D69-AC1A-DD8A-AA11-60931575665C}"/>
              </a:ext>
            </a:extLst>
          </p:cNvPr>
          <p:cNvSpPr>
            <a:spLocks noGrp="1"/>
          </p:cNvSpPr>
          <p:nvPr>
            <p:ph type="title"/>
          </p:nvPr>
        </p:nvSpPr>
        <p:spPr>
          <a:xfrm>
            <a:off x="838200" y="365126"/>
            <a:ext cx="10515600" cy="963226"/>
          </a:xfrm>
          <a:solidFill>
            <a:srgbClr val="FF99CC"/>
          </a:solidFill>
        </p:spPr>
        <p:txBody>
          <a:bodyPr>
            <a:normAutofit fontScale="90000"/>
          </a:bodyPr>
          <a:lstStyle/>
          <a:p>
            <a:r>
              <a:rPr lang="en-GB" dirty="0"/>
              <a:t>Explain the distribution of electrons in insulators</a:t>
            </a:r>
          </a:p>
        </p:txBody>
      </p:sp>
      <p:sp>
        <p:nvSpPr>
          <p:cNvPr id="4" name="TextBox 3">
            <a:extLst>
              <a:ext uri="{FF2B5EF4-FFF2-40B4-BE49-F238E27FC236}">
                <a16:creationId xmlns:a16="http://schemas.microsoft.com/office/drawing/2014/main" id="{06C26C18-0EC1-D9E8-3B16-1C5AD42AF5FA}"/>
              </a:ext>
            </a:extLst>
          </p:cNvPr>
          <p:cNvSpPr txBox="1"/>
          <p:nvPr/>
        </p:nvSpPr>
        <p:spPr>
          <a:xfrm>
            <a:off x="838200" y="1545789"/>
            <a:ext cx="10278762" cy="3970318"/>
          </a:xfrm>
          <a:prstGeom prst="rect">
            <a:avLst/>
          </a:prstGeom>
          <a:noFill/>
        </p:spPr>
        <p:txBody>
          <a:bodyPr wrap="square">
            <a:spAutoFit/>
          </a:bodyPr>
          <a:lstStyle/>
          <a:p>
            <a:pPr marL="285750" indent="-285750">
              <a:buFont typeface="Arial" panose="020B0604020202020204" pitchFamily="34" charset="0"/>
              <a:buChar char="•"/>
            </a:pPr>
            <a:r>
              <a:rPr lang="en-US" sz="2800" dirty="0"/>
              <a:t>The highest occupied band (called the valence band) is full. </a:t>
            </a:r>
          </a:p>
          <a:p>
            <a:pPr marL="285750" indent="-285750">
              <a:buFont typeface="Arial" panose="020B0604020202020204" pitchFamily="34" charset="0"/>
              <a:buChar char="•"/>
            </a:pPr>
            <a:r>
              <a:rPr lang="en-US" sz="2800" dirty="0"/>
              <a:t>The first unfilled band above the valence band is the conduction band. </a:t>
            </a:r>
          </a:p>
          <a:p>
            <a:pPr marL="285750" indent="-285750">
              <a:buFont typeface="Arial" panose="020B0604020202020204" pitchFamily="34" charset="0"/>
              <a:buChar char="•"/>
            </a:pPr>
            <a:r>
              <a:rPr lang="en-US" sz="2800" dirty="0"/>
              <a:t>For an insulator, the gap between the valence band and the conduction band is large and at room temperature there is not enough energy available to move electrons from the valence band into the conduction band where they would be able to contribute to conduction. </a:t>
            </a:r>
          </a:p>
          <a:p>
            <a:pPr marL="285750" indent="-285750">
              <a:buFont typeface="Arial" panose="020B0604020202020204" pitchFamily="34" charset="0"/>
              <a:buChar char="•"/>
            </a:pPr>
            <a:r>
              <a:rPr lang="en-US" sz="2800" dirty="0"/>
              <a:t>There is no electrical conduction in an insulator.</a:t>
            </a:r>
            <a:endParaRPr lang="en-GB" sz="2800" dirty="0"/>
          </a:p>
        </p:txBody>
      </p:sp>
      <p:sp>
        <p:nvSpPr>
          <p:cNvPr id="3" name="Slide Number Placeholder 2">
            <a:extLst>
              <a:ext uri="{FF2B5EF4-FFF2-40B4-BE49-F238E27FC236}">
                <a16:creationId xmlns:a16="http://schemas.microsoft.com/office/drawing/2014/main" id="{8D2AADA1-37C7-4D7B-A94B-4B2E236E2F7D}"/>
              </a:ext>
            </a:extLst>
          </p:cNvPr>
          <p:cNvSpPr>
            <a:spLocks noGrp="1"/>
          </p:cNvSpPr>
          <p:nvPr>
            <p:ph type="sldNum" sz="quarter" idx="12"/>
          </p:nvPr>
        </p:nvSpPr>
        <p:spPr/>
        <p:txBody>
          <a:bodyPr/>
          <a:lstStyle/>
          <a:p>
            <a:fld id="{7A0D7E8C-4F94-4F81-9E0E-C73AA3D62CAD}" type="slidenum">
              <a:rPr lang="en-GB" smtClean="0"/>
              <a:pPr/>
              <a:t>123</a:t>
            </a:fld>
            <a:endParaRPr lang="en-GB" dirty="0"/>
          </a:p>
        </p:txBody>
      </p:sp>
    </p:spTree>
    <p:extLst>
      <p:ext uri="{BB962C8B-B14F-4D97-AF65-F5344CB8AC3E}">
        <p14:creationId xmlns:p14="http://schemas.microsoft.com/office/powerpoint/2010/main" val="242275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11B82-3B50-AAA5-45F5-B6D8E53818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777D82-EE85-A6D5-DE0C-E9A4303CA69B}"/>
              </a:ext>
            </a:extLst>
          </p:cNvPr>
          <p:cNvSpPr>
            <a:spLocks noGrp="1"/>
          </p:cNvSpPr>
          <p:nvPr>
            <p:ph type="title"/>
          </p:nvPr>
        </p:nvSpPr>
        <p:spPr>
          <a:xfrm>
            <a:off x="838200" y="365126"/>
            <a:ext cx="10515600" cy="963226"/>
          </a:xfrm>
          <a:solidFill>
            <a:srgbClr val="FF99CC"/>
          </a:solidFill>
        </p:spPr>
        <p:txBody>
          <a:bodyPr>
            <a:normAutofit fontScale="90000"/>
          </a:bodyPr>
          <a:lstStyle/>
          <a:p>
            <a:pPr algn="ctr"/>
            <a:r>
              <a:rPr lang="en-GB" dirty="0"/>
              <a:t>Explain the distribution of electrons in semiconductors</a:t>
            </a:r>
          </a:p>
        </p:txBody>
      </p:sp>
      <p:sp>
        <p:nvSpPr>
          <p:cNvPr id="4" name="Content Placeholder 3">
            <a:extLst>
              <a:ext uri="{FF2B5EF4-FFF2-40B4-BE49-F238E27FC236}">
                <a16:creationId xmlns:a16="http://schemas.microsoft.com/office/drawing/2014/main" id="{21F68274-FB77-4F8F-D798-76310B77A61B}"/>
              </a:ext>
            </a:extLst>
          </p:cNvPr>
          <p:cNvSpPr>
            <a:spLocks noGrp="1"/>
          </p:cNvSpPr>
          <p:nvPr>
            <p:ph idx="1"/>
          </p:nvPr>
        </p:nvSpPr>
        <p:spPr>
          <a:xfrm>
            <a:off x="838200" y="1498171"/>
            <a:ext cx="10515600" cy="4351338"/>
          </a:xfrm>
        </p:spPr>
        <p:txBody>
          <a:bodyPr>
            <a:normAutofit/>
          </a:bodyPr>
          <a:lstStyle/>
          <a:p>
            <a:r>
              <a:rPr lang="en-US" sz="4000" dirty="0"/>
              <a:t>The gap between the valence band and conduction band is smaller than in an insulator</a:t>
            </a:r>
          </a:p>
          <a:p>
            <a:r>
              <a:rPr lang="en-US" sz="4000" dirty="0"/>
              <a:t>At room temperature there is sufficient energy available to move some electrons from the valence band into the conduction band</a:t>
            </a:r>
          </a:p>
          <a:p>
            <a:r>
              <a:rPr lang="en-US" sz="4000" dirty="0"/>
              <a:t>This allows some conduction to take place. </a:t>
            </a:r>
          </a:p>
        </p:txBody>
      </p:sp>
      <p:sp>
        <p:nvSpPr>
          <p:cNvPr id="3" name="Slide Number Placeholder 2">
            <a:extLst>
              <a:ext uri="{FF2B5EF4-FFF2-40B4-BE49-F238E27FC236}">
                <a16:creationId xmlns:a16="http://schemas.microsoft.com/office/drawing/2014/main" id="{71F8FA90-E2B2-8ABD-E8A7-EA06F2AED27D}"/>
              </a:ext>
            </a:extLst>
          </p:cNvPr>
          <p:cNvSpPr>
            <a:spLocks noGrp="1"/>
          </p:cNvSpPr>
          <p:nvPr>
            <p:ph type="sldNum" sz="quarter" idx="12"/>
          </p:nvPr>
        </p:nvSpPr>
        <p:spPr/>
        <p:txBody>
          <a:bodyPr/>
          <a:lstStyle/>
          <a:p>
            <a:fld id="{7A0D7E8C-4F94-4F81-9E0E-C73AA3D62CAD}" type="slidenum">
              <a:rPr lang="en-GB" smtClean="0"/>
              <a:pPr/>
              <a:t>124</a:t>
            </a:fld>
            <a:endParaRPr lang="en-GB" dirty="0"/>
          </a:p>
        </p:txBody>
      </p:sp>
    </p:spTree>
    <p:extLst>
      <p:ext uri="{BB962C8B-B14F-4D97-AF65-F5344CB8AC3E}">
        <p14:creationId xmlns:p14="http://schemas.microsoft.com/office/powerpoint/2010/main" val="205070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left)">
                                      <p:cBhvr>
                                        <p:cTn id="10" dur="500"/>
                                        <p:tgtEl>
                                          <p:spTgt spid="4">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left)">
                                      <p:cBhvr>
                                        <p:cTn id="1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BBF64-1360-7142-54EE-28613F5A0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716BA9-7675-1752-3CF1-4C6D97F1416C}"/>
              </a:ext>
            </a:extLst>
          </p:cNvPr>
          <p:cNvSpPr>
            <a:spLocks noGrp="1"/>
          </p:cNvSpPr>
          <p:nvPr>
            <p:ph type="title"/>
          </p:nvPr>
        </p:nvSpPr>
        <p:spPr>
          <a:xfrm>
            <a:off x="838200" y="365126"/>
            <a:ext cx="10515600" cy="963226"/>
          </a:xfrm>
          <a:solidFill>
            <a:srgbClr val="FF99CC"/>
          </a:solidFill>
        </p:spPr>
        <p:txBody>
          <a:bodyPr>
            <a:normAutofit fontScale="90000"/>
          </a:bodyPr>
          <a:lstStyle/>
          <a:p>
            <a:pPr algn="ctr"/>
            <a:r>
              <a:rPr lang="en-GB" dirty="0"/>
              <a:t>State the effect of temperature on semiconductors</a:t>
            </a:r>
          </a:p>
        </p:txBody>
      </p:sp>
      <p:sp>
        <p:nvSpPr>
          <p:cNvPr id="4" name="Content Placeholder 3">
            <a:extLst>
              <a:ext uri="{FF2B5EF4-FFF2-40B4-BE49-F238E27FC236}">
                <a16:creationId xmlns:a16="http://schemas.microsoft.com/office/drawing/2014/main" id="{6A10EE62-550F-874D-E9AD-38C49B25F913}"/>
              </a:ext>
            </a:extLst>
          </p:cNvPr>
          <p:cNvSpPr>
            <a:spLocks noGrp="1"/>
          </p:cNvSpPr>
          <p:nvPr>
            <p:ph idx="1"/>
          </p:nvPr>
        </p:nvSpPr>
        <p:spPr/>
        <p:txBody>
          <a:bodyPr>
            <a:normAutofit/>
          </a:bodyPr>
          <a:lstStyle/>
          <a:p>
            <a:r>
              <a:rPr lang="en-US" sz="5400" dirty="0"/>
              <a:t>An increase in temperature increases the conductivity of a semiconductor.</a:t>
            </a:r>
            <a:endParaRPr lang="en-GB" sz="5400" dirty="0"/>
          </a:p>
        </p:txBody>
      </p:sp>
      <p:sp>
        <p:nvSpPr>
          <p:cNvPr id="3" name="Slide Number Placeholder 2">
            <a:extLst>
              <a:ext uri="{FF2B5EF4-FFF2-40B4-BE49-F238E27FC236}">
                <a16:creationId xmlns:a16="http://schemas.microsoft.com/office/drawing/2014/main" id="{6506328E-D979-EEC9-BDC2-82F3B81BE00F}"/>
              </a:ext>
            </a:extLst>
          </p:cNvPr>
          <p:cNvSpPr>
            <a:spLocks noGrp="1"/>
          </p:cNvSpPr>
          <p:nvPr>
            <p:ph type="sldNum" sz="quarter" idx="12"/>
          </p:nvPr>
        </p:nvSpPr>
        <p:spPr/>
        <p:txBody>
          <a:bodyPr/>
          <a:lstStyle/>
          <a:p>
            <a:fld id="{7A0D7E8C-4F94-4F81-9E0E-C73AA3D62CAD}" type="slidenum">
              <a:rPr lang="en-GB" smtClean="0"/>
              <a:pPr/>
              <a:t>125</a:t>
            </a:fld>
            <a:endParaRPr lang="en-GB" dirty="0"/>
          </a:p>
        </p:txBody>
      </p:sp>
    </p:spTree>
    <p:extLst>
      <p:ext uri="{BB962C8B-B14F-4D97-AF65-F5344CB8AC3E}">
        <p14:creationId xmlns:p14="http://schemas.microsoft.com/office/powerpoint/2010/main" val="183208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8AE25-E8DA-8D0A-5CF7-C9615767F2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B7803-E2E6-6951-042B-6665F56F4CCA}"/>
              </a:ext>
            </a:extLst>
          </p:cNvPr>
          <p:cNvSpPr>
            <a:spLocks noGrp="1"/>
          </p:cNvSpPr>
          <p:nvPr>
            <p:ph type="title"/>
          </p:nvPr>
        </p:nvSpPr>
        <p:spPr>
          <a:xfrm>
            <a:off x="838200" y="365126"/>
            <a:ext cx="10515600" cy="963226"/>
          </a:xfrm>
          <a:solidFill>
            <a:srgbClr val="FF99CC"/>
          </a:solidFill>
        </p:spPr>
        <p:txBody>
          <a:bodyPr>
            <a:normAutofit/>
          </a:bodyPr>
          <a:lstStyle/>
          <a:p>
            <a:r>
              <a:rPr lang="en-GB" dirty="0"/>
              <a:t>State when doping occurs in semiconductors</a:t>
            </a:r>
          </a:p>
        </p:txBody>
      </p:sp>
      <p:sp>
        <p:nvSpPr>
          <p:cNvPr id="4" name="Content Placeholder 3">
            <a:extLst>
              <a:ext uri="{FF2B5EF4-FFF2-40B4-BE49-F238E27FC236}">
                <a16:creationId xmlns:a16="http://schemas.microsoft.com/office/drawing/2014/main" id="{E80E189D-AD7B-24A0-9CC7-2502B82DADDF}"/>
              </a:ext>
            </a:extLst>
          </p:cNvPr>
          <p:cNvSpPr>
            <a:spLocks noGrp="1"/>
          </p:cNvSpPr>
          <p:nvPr>
            <p:ph idx="1"/>
          </p:nvPr>
        </p:nvSpPr>
        <p:spPr>
          <a:xfrm>
            <a:off x="838200" y="1516706"/>
            <a:ext cx="10515600" cy="899040"/>
          </a:xfrm>
        </p:spPr>
        <p:txBody>
          <a:bodyPr/>
          <a:lstStyle/>
          <a:p>
            <a:r>
              <a:rPr lang="en-US" dirty="0"/>
              <a:t>during manufacture, semiconductors may be doped with specific impurities </a:t>
            </a:r>
          </a:p>
        </p:txBody>
      </p:sp>
      <p:sp>
        <p:nvSpPr>
          <p:cNvPr id="6" name="Title 1">
            <a:extLst>
              <a:ext uri="{FF2B5EF4-FFF2-40B4-BE49-F238E27FC236}">
                <a16:creationId xmlns:a16="http://schemas.microsoft.com/office/drawing/2014/main" id="{8A005FA4-C39D-0236-55E5-2D5E2FFEFB7E}"/>
              </a:ext>
            </a:extLst>
          </p:cNvPr>
          <p:cNvSpPr txBox="1">
            <a:spLocks/>
          </p:cNvSpPr>
          <p:nvPr/>
        </p:nvSpPr>
        <p:spPr>
          <a:xfrm>
            <a:off x="990600" y="2649067"/>
            <a:ext cx="10515600" cy="963226"/>
          </a:xfrm>
          <a:prstGeom prst="rect">
            <a:avLst/>
          </a:prstGeom>
          <a:solidFill>
            <a:srgbClr val="FF99CC"/>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State how this affect conductivity </a:t>
            </a:r>
          </a:p>
        </p:txBody>
      </p:sp>
      <p:sp>
        <p:nvSpPr>
          <p:cNvPr id="7" name="Content Placeholder 3">
            <a:extLst>
              <a:ext uri="{FF2B5EF4-FFF2-40B4-BE49-F238E27FC236}">
                <a16:creationId xmlns:a16="http://schemas.microsoft.com/office/drawing/2014/main" id="{87FE5830-8179-7178-6C3D-43BA11ECFEF7}"/>
              </a:ext>
            </a:extLst>
          </p:cNvPr>
          <p:cNvSpPr txBox="1">
            <a:spLocks/>
          </p:cNvSpPr>
          <p:nvPr/>
        </p:nvSpPr>
        <p:spPr>
          <a:xfrm>
            <a:off x="1151238" y="410338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Conductivity increases, resulting in two types of semiconductor: p-type and n-type (all are overall neutrally charged but have either excess or deficiency in charge carriers)</a:t>
            </a:r>
            <a:endParaRPr lang="en-GB" dirty="0"/>
          </a:p>
        </p:txBody>
      </p:sp>
      <p:sp>
        <p:nvSpPr>
          <p:cNvPr id="3" name="Slide Number Placeholder 2">
            <a:extLst>
              <a:ext uri="{FF2B5EF4-FFF2-40B4-BE49-F238E27FC236}">
                <a16:creationId xmlns:a16="http://schemas.microsoft.com/office/drawing/2014/main" id="{642457C8-463D-B20A-CCF1-1F80D779FA46}"/>
              </a:ext>
            </a:extLst>
          </p:cNvPr>
          <p:cNvSpPr>
            <a:spLocks noGrp="1"/>
          </p:cNvSpPr>
          <p:nvPr>
            <p:ph type="sldNum" sz="quarter" idx="12"/>
          </p:nvPr>
        </p:nvSpPr>
        <p:spPr/>
        <p:txBody>
          <a:bodyPr/>
          <a:lstStyle/>
          <a:p>
            <a:fld id="{7A0D7E8C-4F94-4F81-9E0E-C73AA3D62CAD}" type="slidenum">
              <a:rPr lang="en-GB" smtClean="0"/>
              <a:pPr/>
              <a:t>126</a:t>
            </a:fld>
            <a:endParaRPr lang="en-GB" dirty="0"/>
          </a:p>
        </p:txBody>
      </p:sp>
    </p:spTree>
    <p:extLst>
      <p:ext uri="{BB962C8B-B14F-4D97-AF65-F5344CB8AC3E}">
        <p14:creationId xmlns:p14="http://schemas.microsoft.com/office/powerpoint/2010/main" val="265631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FBA81-6D12-2212-AF85-83141EE9EC0D}"/>
              </a:ext>
            </a:extLst>
          </p:cNvPr>
          <p:cNvSpPr>
            <a:spLocks noGrp="1"/>
          </p:cNvSpPr>
          <p:nvPr>
            <p:ph type="title"/>
          </p:nvPr>
        </p:nvSpPr>
        <p:spPr>
          <a:xfrm>
            <a:off x="838200" y="365126"/>
            <a:ext cx="10515600" cy="919978"/>
          </a:xfrm>
          <a:solidFill>
            <a:srgbClr val="FF99CC"/>
          </a:solidFill>
        </p:spPr>
        <p:txBody>
          <a:bodyPr>
            <a:normAutofit fontScale="90000"/>
          </a:bodyPr>
          <a:lstStyle/>
          <a:p>
            <a:r>
              <a:rPr lang="en-GB" dirty="0"/>
              <a:t>State how a p-n junction arises and state the effect</a:t>
            </a:r>
          </a:p>
        </p:txBody>
      </p:sp>
      <p:sp>
        <p:nvSpPr>
          <p:cNvPr id="3" name="Content Placeholder 2">
            <a:extLst>
              <a:ext uri="{FF2B5EF4-FFF2-40B4-BE49-F238E27FC236}">
                <a16:creationId xmlns:a16="http://schemas.microsoft.com/office/drawing/2014/main" id="{B3B3D290-C97A-1813-1E91-E05E7DBAFFB6}"/>
              </a:ext>
            </a:extLst>
          </p:cNvPr>
          <p:cNvSpPr>
            <a:spLocks noGrp="1"/>
          </p:cNvSpPr>
          <p:nvPr>
            <p:ph idx="1"/>
          </p:nvPr>
        </p:nvSpPr>
        <p:spPr/>
        <p:txBody>
          <a:bodyPr>
            <a:normAutofit/>
          </a:bodyPr>
          <a:lstStyle/>
          <a:p>
            <a:r>
              <a:rPr lang="en-GB" sz="4000" b="1" dirty="0">
                <a:effectLst/>
                <a:latin typeface="Trebuchet MS" panose="020B0603020202020204" pitchFamily="34" charset="0"/>
                <a:ea typeface="Times New Roman" panose="02020603050405020304" pitchFamily="18" charset="0"/>
                <a:cs typeface="Times New Roman" panose="02020603050405020304" pitchFamily="18" charset="0"/>
              </a:rPr>
              <a:t>a semiconductor contains the two types of doping (p-type and n- type) in adjacent layers, </a:t>
            </a:r>
          </a:p>
          <a:p>
            <a:pPr marL="0" indent="0">
              <a:buNone/>
            </a:pPr>
            <a:endParaRPr lang="en-GB" sz="4000" b="1" dirty="0">
              <a:effectLst/>
              <a:latin typeface="Trebuchet MS" panose="020B0603020202020204" pitchFamily="34" charset="0"/>
              <a:ea typeface="Times New Roman" panose="02020603050405020304" pitchFamily="18" charset="0"/>
              <a:cs typeface="Times New Roman" panose="02020603050405020304" pitchFamily="18" charset="0"/>
            </a:endParaRPr>
          </a:p>
          <a:p>
            <a:r>
              <a:rPr lang="en-GB" sz="4000" b="1" dirty="0">
                <a:effectLst/>
                <a:latin typeface="Trebuchet MS" panose="020B0603020202020204" pitchFamily="34" charset="0"/>
                <a:ea typeface="Times New Roman" panose="02020603050405020304" pitchFamily="18" charset="0"/>
                <a:cs typeface="Times New Roman" panose="02020603050405020304" pitchFamily="18" charset="0"/>
              </a:rPr>
              <a:t>There is an electric field in the p-n junction. </a:t>
            </a:r>
          </a:p>
        </p:txBody>
      </p:sp>
      <p:sp>
        <p:nvSpPr>
          <p:cNvPr id="4" name="Slide Number Placeholder 3">
            <a:extLst>
              <a:ext uri="{FF2B5EF4-FFF2-40B4-BE49-F238E27FC236}">
                <a16:creationId xmlns:a16="http://schemas.microsoft.com/office/drawing/2014/main" id="{D751FF24-1DDD-FFE8-E7A2-A694302D516B}"/>
              </a:ext>
            </a:extLst>
          </p:cNvPr>
          <p:cNvSpPr>
            <a:spLocks noGrp="1"/>
          </p:cNvSpPr>
          <p:nvPr>
            <p:ph type="sldNum" sz="quarter" idx="12"/>
          </p:nvPr>
        </p:nvSpPr>
        <p:spPr/>
        <p:txBody>
          <a:bodyPr/>
          <a:lstStyle/>
          <a:p>
            <a:fld id="{7A0D7E8C-4F94-4F81-9E0E-C73AA3D62CAD}" type="slidenum">
              <a:rPr lang="en-GB" smtClean="0"/>
              <a:pPr/>
              <a:t>127</a:t>
            </a:fld>
            <a:endParaRPr lang="en-GB" dirty="0"/>
          </a:p>
        </p:txBody>
      </p:sp>
    </p:spTree>
    <p:extLst>
      <p:ext uri="{BB962C8B-B14F-4D97-AF65-F5344CB8AC3E}">
        <p14:creationId xmlns:p14="http://schemas.microsoft.com/office/powerpoint/2010/main" val="926698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1BC94-97CA-D8B4-A77C-31FF003CD0E7}"/>
              </a:ext>
            </a:extLst>
          </p:cNvPr>
          <p:cNvSpPr>
            <a:spLocks noGrp="1"/>
          </p:cNvSpPr>
          <p:nvPr>
            <p:ph type="title"/>
          </p:nvPr>
        </p:nvSpPr>
        <p:spPr>
          <a:solidFill>
            <a:srgbClr val="FF99CC"/>
          </a:solidFill>
        </p:spPr>
        <p:txBody>
          <a:bodyPr/>
          <a:lstStyle/>
          <a:p>
            <a:pPr algn="ctr"/>
            <a:r>
              <a:rPr lang="en-GB" dirty="0"/>
              <a:t>State devices that use one or more p-n junction. If possible state the bias</a:t>
            </a:r>
          </a:p>
        </p:txBody>
      </p:sp>
      <p:sp>
        <p:nvSpPr>
          <p:cNvPr id="3" name="Content Placeholder 2">
            <a:extLst>
              <a:ext uri="{FF2B5EF4-FFF2-40B4-BE49-F238E27FC236}">
                <a16:creationId xmlns:a16="http://schemas.microsoft.com/office/drawing/2014/main" id="{E07FD906-236B-A714-0977-4C1EFA417C9F}"/>
              </a:ext>
            </a:extLst>
          </p:cNvPr>
          <p:cNvSpPr>
            <a:spLocks noGrp="1"/>
          </p:cNvSpPr>
          <p:nvPr>
            <p:ph idx="1"/>
          </p:nvPr>
        </p:nvSpPr>
        <p:spPr/>
        <p:txBody>
          <a:bodyPr/>
          <a:lstStyle/>
          <a:p>
            <a:r>
              <a:rPr lang="en-GB" dirty="0"/>
              <a:t>LED	-	Forward Bias			photoconductive</a:t>
            </a:r>
          </a:p>
          <a:p>
            <a:r>
              <a:rPr lang="en-GB" dirty="0"/>
              <a:t>Photodiodes	Reverse bias</a:t>
            </a:r>
          </a:p>
          <a:p>
            <a:r>
              <a:rPr lang="en-GB" dirty="0"/>
              <a:t>Solar Cells	No bias   		set up in photovoltaic mode</a:t>
            </a:r>
          </a:p>
          <a:p>
            <a:r>
              <a:rPr lang="en-GB" dirty="0"/>
              <a:t>Transistor		(2 junctions </a:t>
            </a:r>
            <a:r>
              <a:rPr lang="en-GB" dirty="0" err="1"/>
              <a:t>eg</a:t>
            </a:r>
            <a:r>
              <a:rPr lang="en-GB" dirty="0"/>
              <a:t> </a:t>
            </a:r>
            <a:r>
              <a:rPr lang="en-GB" dirty="0" err="1"/>
              <a:t>pnp</a:t>
            </a:r>
            <a:r>
              <a:rPr lang="en-GB" dirty="0"/>
              <a:t> or </a:t>
            </a:r>
            <a:r>
              <a:rPr lang="en-GB" dirty="0" err="1"/>
              <a:t>npn</a:t>
            </a:r>
            <a:r>
              <a:rPr lang="en-GB" dirty="0"/>
              <a:t>) including MOSFET</a:t>
            </a:r>
          </a:p>
        </p:txBody>
      </p:sp>
      <p:sp>
        <p:nvSpPr>
          <p:cNvPr id="4" name="Slide Number Placeholder 3">
            <a:extLst>
              <a:ext uri="{FF2B5EF4-FFF2-40B4-BE49-F238E27FC236}">
                <a16:creationId xmlns:a16="http://schemas.microsoft.com/office/drawing/2014/main" id="{9A3EB27B-FBA2-7D75-B9BD-578BDD814458}"/>
              </a:ext>
            </a:extLst>
          </p:cNvPr>
          <p:cNvSpPr>
            <a:spLocks noGrp="1"/>
          </p:cNvSpPr>
          <p:nvPr>
            <p:ph type="sldNum" sz="quarter" idx="12"/>
          </p:nvPr>
        </p:nvSpPr>
        <p:spPr/>
        <p:txBody>
          <a:bodyPr/>
          <a:lstStyle/>
          <a:p>
            <a:fld id="{7A0D7E8C-4F94-4F81-9E0E-C73AA3D62CAD}" type="slidenum">
              <a:rPr lang="en-GB" smtClean="0"/>
              <a:pPr/>
              <a:t>128</a:t>
            </a:fld>
            <a:endParaRPr lang="en-GB" dirty="0"/>
          </a:p>
        </p:txBody>
      </p:sp>
    </p:spTree>
    <p:extLst>
      <p:ext uri="{BB962C8B-B14F-4D97-AF65-F5344CB8AC3E}">
        <p14:creationId xmlns:p14="http://schemas.microsoft.com/office/powerpoint/2010/main" val="299618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3E2F1-2D74-FA38-35CC-CEFD064A4B8C}"/>
              </a:ext>
            </a:extLst>
          </p:cNvPr>
          <p:cNvSpPr>
            <a:spLocks noGrp="1"/>
          </p:cNvSpPr>
          <p:nvPr>
            <p:ph type="title"/>
          </p:nvPr>
        </p:nvSpPr>
        <p:spPr>
          <a:xfrm>
            <a:off x="838200" y="365125"/>
            <a:ext cx="10515600" cy="969405"/>
          </a:xfrm>
          <a:solidFill>
            <a:srgbClr val="FF99CC"/>
          </a:solidFill>
        </p:spPr>
        <p:txBody>
          <a:bodyPr/>
          <a:lstStyle/>
          <a:p>
            <a:r>
              <a:rPr lang="en-GB" dirty="0"/>
              <a:t>State how to bias a p-n junction </a:t>
            </a:r>
          </a:p>
        </p:txBody>
      </p:sp>
      <p:sp>
        <p:nvSpPr>
          <p:cNvPr id="3" name="Content Placeholder 2">
            <a:extLst>
              <a:ext uri="{FF2B5EF4-FFF2-40B4-BE49-F238E27FC236}">
                <a16:creationId xmlns:a16="http://schemas.microsoft.com/office/drawing/2014/main" id="{0A5949FB-28CD-FB49-66AF-75F794B9C45A}"/>
              </a:ext>
            </a:extLst>
          </p:cNvPr>
          <p:cNvSpPr>
            <a:spLocks noGrp="1"/>
          </p:cNvSpPr>
          <p:nvPr>
            <p:ph idx="1"/>
          </p:nvPr>
        </p:nvSpPr>
        <p:spPr/>
        <p:txBody>
          <a:bodyPr>
            <a:normAutofit/>
          </a:bodyPr>
          <a:lstStyle/>
          <a:p>
            <a:r>
              <a:rPr lang="en-US" sz="7200" dirty="0">
                <a:effectLst/>
                <a:latin typeface="Trebuchet MS" panose="020B0603020202020204" pitchFamily="34" charset="0"/>
                <a:ea typeface="Times New Roman" panose="02020603050405020304" pitchFamily="18" charset="0"/>
                <a:cs typeface="Times New Roman" panose="02020603050405020304" pitchFamily="18" charset="0"/>
              </a:rPr>
              <a:t>an external voltage is applied across the junction</a:t>
            </a:r>
            <a:endParaRPr lang="en-GB" sz="7200" dirty="0"/>
          </a:p>
        </p:txBody>
      </p:sp>
      <p:sp>
        <p:nvSpPr>
          <p:cNvPr id="4" name="Slide Number Placeholder 3">
            <a:extLst>
              <a:ext uri="{FF2B5EF4-FFF2-40B4-BE49-F238E27FC236}">
                <a16:creationId xmlns:a16="http://schemas.microsoft.com/office/drawing/2014/main" id="{A059E1FF-C82E-6B71-F6F2-72F9D5F40299}"/>
              </a:ext>
            </a:extLst>
          </p:cNvPr>
          <p:cNvSpPr>
            <a:spLocks noGrp="1"/>
          </p:cNvSpPr>
          <p:nvPr>
            <p:ph type="sldNum" sz="quarter" idx="12"/>
          </p:nvPr>
        </p:nvSpPr>
        <p:spPr/>
        <p:txBody>
          <a:bodyPr/>
          <a:lstStyle/>
          <a:p>
            <a:fld id="{7A0D7E8C-4F94-4F81-9E0E-C73AA3D62CAD}" type="slidenum">
              <a:rPr lang="en-GB" smtClean="0"/>
              <a:pPr/>
              <a:t>129</a:t>
            </a:fld>
            <a:endParaRPr lang="en-GB" dirty="0"/>
          </a:p>
        </p:txBody>
      </p:sp>
    </p:spTree>
    <p:extLst>
      <p:ext uri="{BB962C8B-B14F-4D97-AF65-F5344CB8AC3E}">
        <p14:creationId xmlns:p14="http://schemas.microsoft.com/office/powerpoint/2010/main" val="248402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DF88-BEB6-47A3-550D-B352B1A3D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7C23D-6AC6-2378-B545-6AED89757BAE}"/>
              </a:ext>
            </a:extLst>
          </p:cNvPr>
          <p:cNvSpPr>
            <a:spLocks noGrp="1"/>
          </p:cNvSpPr>
          <p:nvPr>
            <p:ph type="title"/>
          </p:nvPr>
        </p:nvSpPr>
        <p:spPr>
          <a:solidFill>
            <a:srgbClr val="FF99CC"/>
          </a:solidFill>
        </p:spPr>
        <p:txBody>
          <a:bodyPr/>
          <a:lstStyle/>
          <a:p>
            <a:r>
              <a:rPr lang="en-GB" dirty="0"/>
              <a:t>Sketch a a-t graph for an object thrown up in the air and caught on its return</a:t>
            </a:r>
          </a:p>
        </p:txBody>
      </p:sp>
      <p:sp>
        <p:nvSpPr>
          <p:cNvPr id="4" name="Slide Number Placeholder 3">
            <a:extLst>
              <a:ext uri="{FF2B5EF4-FFF2-40B4-BE49-F238E27FC236}">
                <a16:creationId xmlns:a16="http://schemas.microsoft.com/office/drawing/2014/main" id="{E8335508-F73D-C9CD-EFA7-09C712CC6C8D}"/>
              </a:ext>
            </a:extLst>
          </p:cNvPr>
          <p:cNvSpPr>
            <a:spLocks noGrp="1"/>
          </p:cNvSpPr>
          <p:nvPr>
            <p:ph type="sldNum" sz="quarter" idx="12"/>
          </p:nvPr>
        </p:nvSpPr>
        <p:spPr/>
        <p:txBody>
          <a:bodyPr/>
          <a:lstStyle/>
          <a:p>
            <a:fld id="{7A0D7E8C-4F94-4F81-9E0E-C73AA3D62CAD}" type="slidenum">
              <a:rPr lang="en-GB" smtClean="0"/>
              <a:pPr/>
              <a:t>13</a:t>
            </a:fld>
            <a:endParaRPr lang="en-GB" dirty="0"/>
          </a:p>
        </p:txBody>
      </p:sp>
      <p:sp>
        <p:nvSpPr>
          <p:cNvPr id="7" name="TextBox 6">
            <a:extLst>
              <a:ext uri="{FF2B5EF4-FFF2-40B4-BE49-F238E27FC236}">
                <a16:creationId xmlns:a16="http://schemas.microsoft.com/office/drawing/2014/main" id="{7463964F-9399-C86C-5DCB-BDD408F2D3E0}"/>
              </a:ext>
            </a:extLst>
          </p:cNvPr>
          <p:cNvSpPr txBox="1"/>
          <p:nvPr/>
        </p:nvSpPr>
        <p:spPr>
          <a:xfrm>
            <a:off x="6172201" y="1998637"/>
            <a:ext cx="4930346" cy="1754326"/>
          </a:xfrm>
          <a:prstGeom prst="rect">
            <a:avLst/>
          </a:prstGeom>
          <a:noFill/>
        </p:spPr>
        <p:txBody>
          <a:bodyPr wrap="square" rtlCol="0">
            <a:spAutoFit/>
          </a:bodyPr>
          <a:lstStyle/>
          <a:p>
            <a:pPr marL="285750" indent="-285750">
              <a:buFont typeface="Arial" panose="020B0604020202020204" pitchFamily="34" charset="0"/>
              <a:buChar char="•"/>
            </a:pPr>
            <a:r>
              <a:rPr lang="en-GB" dirty="0"/>
              <a:t>For earth the gradient should be zero</a:t>
            </a:r>
          </a:p>
          <a:p>
            <a:pPr marL="285750" indent="-285750">
              <a:buFont typeface="Arial" panose="020B0604020202020204" pitchFamily="34" charset="0"/>
              <a:buChar char="•"/>
            </a:pPr>
            <a:r>
              <a:rPr lang="en-GB" dirty="0"/>
              <a:t>For Earth the value of a = - 9.8 ms</a:t>
            </a:r>
            <a:r>
              <a:rPr lang="en-GB" baseline="30000" dirty="0"/>
              <a:t>-2</a:t>
            </a:r>
            <a:endParaRPr lang="en-GB" dirty="0"/>
          </a:p>
          <a:p>
            <a:pPr marL="285750" indent="-285750">
              <a:buFont typeface="Arial" panose="020B0604020202020204" pitchFamily="34" charset="0"/>
              <a:buChar char="•"/>
            </a:pPr>
            <a:r>
              <a:rPr lang="en-GB" dirty="0"/>
              <a:t>The area under the graph should equal the change in velocity, </a:t>
            </a:r>
          </a:p>
          <a:p>
            <a:pPr marL="285750" indent="-285750">
              <a:buFont typeface="Arial" panose="020B0604020202020204" pitchFamily="34" charset="0"/>
              <a:buChar char="•"/>
            </a:pPr>
            <a:r>
              <a:rPr lang="en-GB" dirty="0"/>
              <a:t>The time depends on how long the object remains in the air</a:t>
            </a:r>
          </a:p>
        </p:txBody>
      </p:sp>
      <p:pic>
        <p:nvPicPr>
          <p:cNvPr id="9" name="Picture 8">
            <a:extLst>
              <a:ext uri="{FF2B5EF4-FFF2-40B4-BE49-F238E27FC236}">
                <a16:creationId xmlns:a16="http://schemas.microsoft.com/office/drawing/2014/main" id="{114D5CAE-22AF-9203-5083-7D3DF763D0AD}"/>
              </a:ext>
            </a:extLst>
          </p:cNvPr>
          <p:cNvPicPr>
            <a:picLocks noChangeAspect="1"/>
          </p:cNvPicPr>
          <p:nvPr/>
        </p:nvPicPr>
        <p:blipFill>
          <a:blip r:embed="rId2"/>
          <a:stretch>
            <a:fillRect/>
          </a:stretch>
        </p:blipFill>
        <p:spPr>
          <a:xfrm>
            <a:off x="446346" y="2122696"/>
            <a:ext cx="5369328" cy="2340815"/>
          </a:xfrm>
          <a:prstGeom prst="rect">
            <a:avLst/>
          </a:prstGeom>
        </p:spPr>
      </p:pic>
    </p:spTree>
    <p:extLst>
      <p:ext uri="{BB962C8B-B14F-4D97-AF65-F5344CB8AC3E}">
        <p14:creationId xmlns:p14="http://schemas.microsoft.com/office/powerpoint/2010/main" val="46895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left)">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left)">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left)">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2C81F-C58C-1E20-CBD6-973BCFF28D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E00185-AFF5-9701-7E35-366658998C68}"/>
              </a:ext>
            </a:extLst>
          </p:cNvPr>
          <p:cNvSpPr>
            <a:spLocks noGrp="1"/>
          </p:cNvSpPr>
          <p:nvPr>
            <p:ph type="title"/>
          </p:nvPr>
        </p:nvSpPr>
        <p:spPr>
          <a:xfrm>
            <a:off x="838200" y="365126"/>
            <a:ext cx="10515600" cy="963226"/>
          </a:xfrm>
          <a:solidFill>
            <a:srgbClr val="FF99CC"/>
          </a:solidFill>
        </p:spPr>
        <p:txBody>
          <a:bodyPr>
            <a:normAutofit/>
          </a:bodyPr>
          <a:lstStyle/>
          <a:p>
            <a:pPr algn="ctr"/>
            <a:r>
              <a:rPr lang="en-GB" dirty="0"/>
              <a:t>Sketch a diagram of forward bias</a:t>
            </a:r>
          </a:p>
        </p:txBody>
      </p:sp>
      <p:pic>
        <p:nvPicPr>
          <p:cNvPr id="7" name="Picture 6">
            <a:extLst>
              <a:ext uri="{FF2B5EF4-FFF2-40B4-BE49-F238E27FC236}">
                <a16:creationId xmlns:a16="http://schemas.microsoft.com/office/drawing/2014/main" id="{2BBCF8A9-B2E1-59A8-8567-901D87D4737C}"/>
              </a:ext>
            </a:extLst>
          </p:cNvPr>
          <p:cNvPicPr>
            <a:picLocks noChangeAspect="1"/>
          </p:cNvPicPr>
          <p:nvPr/>
        </p:nvPicPr>
        <p:blipFill>
          <a:blip r:embed="rId2"/>
          <a:stretch>
            <a:fillRect/>
          </a:stretch>
        </p:blipFill>
        <p:spPr>
          <a:xfrm>
            <a:off x="600891" y="2053008"/>
            <a:ext cx="4966236" cy="2438777"/>
          </a:xfrm>
          <a:prstGeom prst="rect">
            <a:avLst/>
          </a:prstGeom>
        </p:spPr>
      </p:pic>
      <p:sp>
        <p:nvSpPr>
          <p:cNvPr id="8" name="Rectangle 7">
            <a:extLst>
              <a:ext uri="{FF2B5EF4-FFF2-40B4-BE49-F238E27FC236}">
                <a16:creationId xmlns:a16="http://schemas.microsoft.com/office/drawing/2014/main" id="{E2C83246-D896-85D5-DF1E-86E247353142}"/>
              </a:ext>
            </a:extLst>
          </p:cNvPr>
          <p:cNvSpPr/>
          <p:nvPr/>
        </p:nvSpPr>
        <p:spPr>
          <a:xfrm>
            <a:off x="6844828" y="1650387"/>
            <a:ext cx="2108182" cy="12151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ent Placeholder 11">
            <a:extLst>
              <a:ext uri="{FF2B5EF4-FFF2-40B4-BE49-F238E27FC236}">
                <a16:creationId xmlns:a16="http://schemas.microsoft.com/office/drawing/2014/main" id="{9F96B594-CFEC-3D33-572B-3AFAC2429D74}"/>
              </a:ext>
            </a:extLst>
          </p:cNvPr>
          <p:cNvSpPr txBox="1">
            <a:spLocks/>
          </p:cNvSpPr>
          <p:nvPr/>
        </p:nvSpPr>
        <p:spPr>
          <a:xfrm>
            <a:off x="5993027" y="1825625"/>
            <a:ext cx="536077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1000"/>
              </a:spcAft>
            </a:pPr>
            <a:r>
              <a:rPr lang="en-GB" sz="1800" dirty="0">
                <a:latin typeface="Trebuchet MS" panose="020B0603020202020204" pitchFamily="34" charset="0"/>
                <a:ea typeface="Times New Roman" panose="02020603050405020304" pitchFamily="18" charset="0"/>
                <a:cs typeface="Times New Roman" panose="02020603050405020304" pitchFamily="18" charset="0"/>
              </a:rPr>
              <a:t>In </a:t>
            </a:r>
            <a:r>
              <a:rPr lang="en-GB" sz="1800" b="1" dirty="0">
                <a:solidFill>
                  <a:srgbClr val="231F20"/>
                </a:solidFill>
                <a:latin typeface="Trebuchet MS" panose="020B0603020202020204" pitchFamily="34" charset="0"/>
                <a:ea typeface="Times New Roman" panose="02020603050405020304" pitchFamily="18" charset="0"/>
                <a:cs typeface="Times New Roman" panose="02020603050405020304" pitchFamily="18" charset="0"/>
              </a:rPr>
              <a:t>forward bias</a:t>
            </a:r>
            <a:r>
              <a:rPr lang="en-GB" sz="1800" dirty="0">
                <a:latin typeface="Trebuchet MS" panose="020B0603020202020204" pitchFamily="34" charset="0"/>
                <a:ea typeface="Times New Roman" panose="02020603050405020304" pitchFamily="18" charset="0"/>
                <a:cs typeface="Times New Roman" panose="02020603050405020304" pitchFamily="18" charset="0"/>
              </a:rPr>
              <a:t> the diode is connected with the p-type connected to the positive supply terminal and the n-type connected to the negative. </a:t>
            </a:r>
          </a:p>
          <a:p>
            <a:pPr>
              <a:lnSpc>
                <a:spcPct val="115000"/>
              </a:lnSpc>
              <a:spcAft>
                <a:spcPts val="1000"/>
              </a:spcAft>
            </a:pPr>
            <a:r>
              <a:rPr lang="en-GB" sz="1800" dirty="0">
                <a:latin typeface="Trebuchet MS" panose="020B0603020202020204" pitchFamily="34" charset="0"/>
                <a:ea typeface="Times New Roman" panose="02020603050405020304" pitchFamily="18" charset="0"/>
                <a:cs typeface="Times New Roman" panose="02020603050405020304" pitchFamily="18" charset="0"/>
              </a:rPr>
              <a:t>The electric field across the depletion layer decreases. </a:t>
            </a:r>
          </a:p>
          <a:p>
            <a:pPr>
              <a:lnSpc>
                <a:spcPct val="115000"/>
              </a:lnSpc>
              <a:spcAft>
                <a:spcPts val="1000"/>
              </a:spcAft>
            </a:pPr>
            <a:r>
              <a:rPr lang="en-GB" sz="1800" dirty="0">
                <a:latin typeface="Trebuchet MS" panose="020B0603020202020204" pitchFamily="34" charset="0"/>
                <a:ea typeface="Times New Roman" panose="02020603050405020304" pitchFamily="18" charset="0"/>
                <a:cs typeface="Times New Roman" panose="02020603050405020304" pitchFamily="18" charset="0"/>
              </a:rPr>
              <a:t>The resistance to electron flow is reduced.</a:t>
            </a:r>
          </a:p>
          <a:p>
            <a:endParaRPr lang="en-GB" dirty="0"/>
          </a:p>
        </p:txBody>
      </p:sp>
      <p:sp>
        <p:nvSpPr>
          <p:cNvPr id="3" name="Slide Number Placeholder 2">
            <a:extLst>
              <a:ext uri="{FF2B5EF4-FFF2-40B4-BE49-F238E27FC236}">
                <a16:creationId xmlns:a16="http://schemas.microsoft.com/office/drawing/2014/main" id="{3E9AC672-6C15-C698-E668-18B2ED5633D1}"/>
              </a:ext>
            </a:extLst>
          </p:cNvPr>
          <p:cNvSpPr>
            <a:spLocks noGrp="1"/>
          </p:cNvSpPr>
          <p:nvPr>
            <p:ph type="sldNum" sz="quarter" idx="12"/>
          </p:nvPr>
        </p:nvSpPr>
        <p:spPr/>
        <p:txBody>
          <a:bodyPr/>
          <a:lstStyle/>
          <a:p>
            <a:fld id="{7A0D7E8C-4F94-4F81-9E0E-C73AA3D62CAD}" type="slidenum">
              <a:rPr lang="en-GB" smtClean="0"/>
              <a:pPr/>
              <a:t>130</a:t>
            </a:fld>
            <a:endParaRPr lang="en-GB" dirty="0"/>
          </a:p>
        </p:txBody>
      </p:sp>
      <p:pic>
        <p:nvPicPr>
          <p:cNvPr id="5" name="Picture 4">
            <a:extLst>
              <a:ext uri="{FF2B5EF4-FFF2-40B4-BE49-F238E27FC236}">
                <a16:creationId xmlns:a16="http://schemas.microsoft.com/office/drawing/2014/main" id="{11F20565-2147-F4C5-AFFD-3F4DE536B3CB}"/>
              </a:ext>
            </a:extLst>
          </p:cNvPr>
          <p:cNvPicPr>
            <a:picLocks noChangeAspect="1"/>
          </p:cNvPicPr>
          <p:nvPr/>
        </p:nvPicPr>
        <p:blipFill>
          <a:blip r:embed="rId3"/>
          <a:stretch>
            <a:fillRect/>
          </a:stretch>
        </p:blipFill>
        <p:spPr>
          <a:xfrm>
            <a:off x="1955808" y="4815673"/>
            <a:ext cx="3016405" cy="1168460"/>
          </a:xfrm>
          <a:prstGeom prst="rect">
            <a:avLst/>
          </a:prstGeom>
        </p:spPr>
      </p:pic>
    </p:spTree>
    <p:extLst>
      <p:ext uri="{BB962C8B-B14F-4D97-AF65-F5344CB8AC3E}">
        <p14:creationId xmlns:p14="http://schemas.microsoft.com/office/powerpoint/2010/main" val="375103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down)">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wipe(down)">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wipe(down)">
                                      <p:cBhvr>
                                        <p:cTn id="22"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309F4-0B89-CA64-8858-6556AC818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54A3F0-CD65-7F34-740A-624DE4788C7C}"/>
              </a:ext>
            </a:extLst>
          </p:cNvPr>
          <p:cNvSpPr>
            <a:spLocks noGrp="1"/>
          </p:cNvSpPr>
          <p:nvPr>
            <p:ph type="title"/>
          </p:nvPr>
        </p:nvSpPr>
        <p:spPr>
          <a:xfrm>
            <a:off x="838200" y="365126"/>
            <a:ext cx="10515600" cy="963226"/>
          </a:xfrm>
          <a:solidFill>
            <a:srgbClr val="FF99CC"/>
          </a:solidFill>
        </p:spPr>
        <p:txBody>
          <a:bodyPr>
            <a:normAutofit/>
          </a:bodyPr>
          <a:lstStyle/>
          <a:p>
            <a:pPr algn="ctr"/>
            <a:r>
              <a:rPr lang="en-GB" dirty="0"/>
              <a:t>Sketch a diagram of reverse bias</a:t>
            </a:r>
          </a:p>
        </p:txBody>
      </p:sp>
      <p:pic>
        <p:nvPicPr>
          <p:cNvPr id="4" name="Picture 3">
            <a:extLst>
              <a:ext uri="{FF2B5EF4-FFF2-40B4-BE49-F238E27FC236}">
                <a16:creationId xmlns:a16="http://schemas.microsoft.com/office/drawing/2014/main" id="{CA6082CD-46BD-617A-8E67-D409FECF5E82}"/>
              </a:ext>
            </a:extLst>
          </p:cNvPr>
          <p:cNvPicPr>
            <a:picLocks noChangeAspect="1"/>
          </p:cNvPicPr>
          <p:nvPr/>
        </p:nvPicPr>
        <p:blipFill>
          <a:blip r:embed="rId2"/>
          <a:stretch>
            <a:fillRect/>
          </a:stretch>
        </p:blipFill>
        <p:spPr>
          <a:xfrm>
            <a:off x="7165801" y="1476494"/>
            <a:ext cx="4254719" cy="2063856"/>
          </a:xfrm>
          <a:prstGeom prst="rect">
            <a:avLst/>
          </a:prstGeom>
        </p:spPr>
      </p:pic>
      <p:sp>
        <p:nvSpPr>
          <p:cNvPr id="12" name="Content Placeholder 11">
            <a:extLst>
              <a:ext uri="{FF2B5EF4-FFF2-40B4-BE49-F238E27FC236}">
                <a16:creationId xmlns:a16="http://schemas.microsoft.com/office/drawing/2014/main" id="{1001A795-8253-A38A-602D-21437909194A}"/>
              </a:ext>
            </a:extLst>
          </p:cNvPr>
          <p:cNvSpPr>
            <a:spLocks noGrp="1"/>
          </p:cNvSpPr>
          <p:nvPr>
            <p:ph idx="1"/>
          </p:nvPr>
        </p:nvSpPr>
        <p:spPr>
          <a:xfrm>
            <a:off x="327454" y="1476494"/>
            <a:ext cx="5824151" cy="4351338"/>
          </a:xfrm>
        </p:spPr>
        <p:txBody>
          <a:bodyPr>
            <a:normAutofit lnSpcReduction="10000"/>
          </a:bodyPr>
          <a:lstStyle/>
          <a:p>
            <a:pPr>
              <a:lnSpc>
                <a:spcPct val="115000"/>
              </a:lnSpc>
              <a:spcBef>
                <a:spcPts val="1000"/>
              </a:spcBef>
              <a:spcAft>
                <a:spcPts val="10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In </a:t>
            </a:r>
            <a:r>
              <a:rPr lang="en-GB" sz="1800" b="1" dirty="0">
                <a:solidFill>
                  <a:srgbClr val="231F20"/>
                </a:solidFill>
                <a:effectLst/>
                <a:latin typeface="Trebuchet MS" panose="020B0603020202020204" pitchFamily="34" charset="0"/>
                <a:ea typeface="Times New Roman" panose="02020603050405020304" pitchFamily="18" charset="0"/>
                <a:cs typeface="Times New Roman" panose="02020603050405020304" pitchFamily="18" charset="0"/>
              </a:rPr>
              <a:t>reverse bias</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 the diode is connected with the p-type connected to the negative supply terminal and the n-type connected to the positive. </a:t>
            </a:r>
          </a:p>
          <a:p>
            <a:pPr>
              <a:lnSpc>
                <a:spcPct val="115000"/>
              </a:lnSpc>
              <a:spcBef>
                <a:spcPts val="1000"/>
              </a:spcBef>
              <a:spcAft>
                <a:spcPts val="10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The electric field across the depletion layer increases. </a:t>
            </a:r>
          </a:p>
          <a:p>
            <a:pPr>
              <a:lnSpc>
                <a:spcPct val="115000"/>
              </a:lnSpc>
              <a:spcBef>
                <a:spcPts val="1000"/>
              </a:spcBef>
              <a:spcAft>
                <a:spcPts val="10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This acts as a barrier that stops electron flow.</a:t>
            </a:r>
          </a:p>
          <a:p>
            <a:pPr>
              <a:lnSpc>
                <a:spcPct val="115000"/>
              </a:lnSpc>
              <a:spcBef>
                <a:spcPts val="1000"/>
              </a:spcBef>
              <a:spcAft>
                <a:spcPts val="10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The valence band energy level in the p-type material is raised above the free electrons of the conduction band of the n-type. This is due to the combination of doping and electric field across the junction.</a:t>
            </a:r>
          </a:p>
          <a:p>
            <a:endParaRPr lang="en-GB" dirty="0"/>
          </a:p>
        </p:txBody>
      </p:sp>
      <p:pic>
        <p:nvPicPr>
          <p:cNvPr id="14" name="Picture 13" descr="A diagram of a section of a graph&#10;&#10;Description automatically generated with medium confidence">
            <a:extLst>
              <a:ext uri="{FF2B5EF4-FFF2-40B4-BE49-F238E27FC236}">
                <a16:creationId xmlns:a16="http://schemas.microsoft.com/office/drawing/2014/main" id="{073B6118-D458-D317-3D86-6AC31EC70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4017" y="3858234"/>
            <a:ext cx="4078909" cy="2544153"/>
          </a:xfrm>
          <a:prstGeom prst="rect">
            <a:avLst/>
          </a:prstGeom>
        </p:spPr>
      </p:pic>
      <p:sp>
        <p:nvSpPr>
          <p:cNvPr id="3" name="Slide Number Placeholder 2">
            <a:extLst>
              <a:ext uri="{FF2B5EF4-FFF2-40B4-BE49-F238E27FC236}">
                <a16:creationId xmlns:a16="http://schemas.microsoft.com/office/drawing/2014/main" id="{F6302294-D3A5-2163-B185-D12146B5C495}"/>
              </a:ext>
            </a:extLst>
          </p:cNvPr>
          <p:cNvSpPr>
            <a:spLocks noGrp="1"/>
          </p:cNvSpPr>
          <p:nvPr>
            <p:ph type="sldNum" sz="quarter" idx="12"/>
          </p:nvPr>
        </p:nvSpPr>
        <p:spPr/>
        <p:txBody>
          <a:bodyPr/>
          <a:lstStyle/>
          <a:p>
            <a:fld id="{7A0D7E8C-4F94-4F81-9E0E-C73AA3D62CAD}" type="slidenum">
              <a:rPr lang="en-GB" smtClean="0"/>
              <a:pPr/>
              <a:t>131</a:t>
            </a:fld>
            <a:endParaRPr lang="en-GB" dirty="0"/>
          </a:p>
        </p:txBody>
      </p:sp>
      <p:pic>
        <p:nvPicPr>
          <p:cNvPr id="6" name="Picture 5">
            <a:extLst>
              <a:ext uri="{FF2B5EF4-FFF2-40B4-BE49-F238E27FC236}">
                <a16:creationId xmlns:a16="http://schemas.microsoft.com/office/drawing/2014/main" id="{F2B726F5-5708-4611-DB72-A29B8A1CA012}"/>
              </a:ext>
            </a:extLst>
          </p:cNvPr>
          <p:cNvPicPr>
            <a:picLocks noChangeAspect="1"/>
          </p:cNvPicPr>
          <p:nvPr/>
        </p:nvPicPr>
        <p:blipFill>
          <a:blip r:embed="rId4"/>
          <a:stretch>
            <a:fillRect/>
          </a:stretch>
        </p:blipFill>
        <p:spPr>
          <a:xfrm>
            <a:off x="4338347" y="5172657"/>
            <a:ext cx="2959252" cy="1606633"/>
          </a:xfrm>
          <a:prstGeom prst="rect">
            <a:avLst/>
          </a:prstGeom>
        </p:spPr>
      </p:pic>
    </p:spTree>
    <p:extLst>
      <p:ext uri="{BB962C8B-B14F-4D97-AF65-F5344CB8AC3E}">
        <p14:creationId xmlns:p14="http://schemas.microsoft.com/office/powerpoint/2010/main" val="308739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down)">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wipe(down)">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wipe(down)">
                                      <p:cBhvr>
                                        <p:cTn id="22" dur="500"/>
                                        <p:tgtEl>
                                          <p:spTgt spid="1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animEffect transition="in" filter="wipe(down)">
                                      <p:cBhvr>
                                        <p:cTn id="27" dur="500"/>
                                        <p:tgtEl>
                                          <p:spTgt spid="1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DBA56-26D8-F041-FF30-F8D240EBD620}"/>
              </a:ext>
            </a:extLst>
          </p:cNvPr>
          <p:cNvSpPr>
            <a:spLocks noGrp="1"/>
          </p:cNvSpPr>
          <p:nvPr>
            <p:ph type="title"/>
          </p:nvPr>
        </p:nvSpPr>
        <p:spPr>
          <a:xfrm>
            <a:off x="296561" y="365125"/>
            <a:ext cx="11609173" cy="876729"/>
          </a:xfrm>
          <a:solidFill>
            <a:srgbClr val="FF99CC"/>
          </a:solidFill>
        </p:spPr>
        <p:txBody>
          <a:bodyPr/>
          <a:lstStyle/>
          <a:p>
            <a:r>
              <a:rPr lang="en-GB" dirty="0"/>
              <a:t>State how forward biasing affects the electric field</a:t>
            </a:r>
          </a:p>
        </p:txBody>
      </p:sp>
      <p:sp>
        <p:nvSpPr>
          <p:cNvPr id="3" name="Content Placeholder 2">
            <a:extLst>
              <a:ext uri="{FF2B5EF4-FFF2-40B4-BE49-F238E27FC236}">
                <a16:creationId xmlns:a16="http://schemas.microsoft.com/office/drawing/2014/main" id="{F8E065D0-ADD5-23BE-11E2-91AC0B7CF9E7}"/>
              </a:ext>
            </a:extLst>
          </p:cNvPr>
          <p:cNvSpPr>
            <a:spLocks noGrp="1"/>
          </p:cNvSpPr>
          <p:nvPr>
            <p:ph idx="1"/>
          </p:nvPr>
        </p:nvSpPr>
        <p:spPr>
          <a:xfrm>
            <a:off x="838200" y="1455308"/>
            <a:ext cx="10515600" cy="1195602"/>
          </a:xfrm>
        </p:spPr>
        <p:txBody>
          <a:bodyPr>
            <a:normAutofit/>
          </a:bodyPr>
          <a:lstStyle/>
          <a:p>
            <a:r>
              <a:rPr lang="en-GB" sz="4000" b="1" dirty="0">
                <a:effectLst/>
                <a:latin typeface="Trebuchet MS" panose="020B0603020202020204" pitchFamily="34" charset="0"/>
                <a:ea typeface="Times New Roman" panose="02020603050405020304" pitchFamily="18" charset="0"/>
                <a:cs typeface="Times New Roman" panose="02020603050405020304" pitchFamily="18" charset="0"/>
              </a:rPr>
              <a:t>Forward bias reduces the electric field in the p-n junction.</a:t>
            </a:r>
            <a:endParaRPr lang="en-GB" sz="4000" dirty="0"/>
          </a:p>
        </p:txBody>
      </p:sp>
      <p:sp>
        <p:nvSpPr>
          <p:cNvPr id="4" name="Content Placeholder 2">
            <a:extLst>
              <a:ext uri="{FF2B5EF4-FFF2-40B4-BE49-F238E27FC236}">
                <a16:creationId xmlns:a16="http://schemas.microsoft.com/office/drawing/2014/main" id="{CE5085BF-B3AF-D95D-70EF-A49C4EF8CB84}"/>
              </a:ext>
            </a:extLst>
          </p:cNvPr>
          <p:cNvSpPr txBox="1">
            <a:spLocks/>
          </p:cNvSpPr>
          <p:nvPr/>
        </p:nvSpPr>
        <p:spPr>
          <a:xfrm>
            <a:off x="551935" y="3973641"/>
            <a:ext cx="10515600" cy="11956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b="1" dirty="0">
                <a:latin typeface="Trebuchet MS" panose="020B0603020202020204" pitchFamily="34" charset="0"/>
                <a:ea typeface="Times New Roman" panose="02020603050405020304" pitchFamily="18" charset="0"/>
                <a:cs typeface="Times New Roman" panose="02020603050405020304" pitchFamily="18" charset="0"/>
              </a:rPr>
              <a:t>reverse bias increases the electric field in the p-n junction.</a:t>
            </a:r>
            <a:endParaRPr lang="en-GB" sz="4400" dirty="0"/>
          </a:p>
        </p:txBody>
      </p:sp>
      <p:sp>
        <p:nvSpPr>
          <p:cNvPr id="5" name="Title 1">
            <a:extLst>
              <a:ext uri="{FF2B5EF4-FFF2-40B4-BE49-F238E27FC236}">
                <a16:creationId xmlns:a16="http://schemas.microsoft.com/office/drawing/2014/main" id="{37CB0874-E57A-A31A-0547-4F20D3BBACF8}"/>
              </a:ext>
            </a:extLst>
          </p:cNvPr>
          <p:cNvSpPr txBox="1">
            <a:spLocks/>
          </p:cNvSpPr>
          <p:nvPr/>
        </p:nvSpPr>
        <p:spPr>
          <a:xfrm>
            <a:off x="343929" y="2864365"/>
            <a:ext cx="11609173" cy="876729"/>
          </a:xfrm>
          <a:prstGeom prst="rect">
            <a:avLst/>
          </a:prstGeom>
          <a:solidFill>
            <a:srgbClr val="FF99C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State how reverse biasing affects the electric field</a:t>
            </a:r>
          </a:p>
        </p:txBody>
      </p:sp>
      <p:sp>
        <p:nvSpPr>
          <p:cNvPr id="6" name="Slide Number Placeholder 5">
            <a:extLst>
              <a:ext uri="{FF2B5EF4-FFF2-40B4-BE49-F238E27FC236}">
                <a16:creationId xmlns:a16="http://schemas.microsoft.com/office/drawing/2014/main" id="{DAFC061D-36D0-366A-DF12-8CA49BD77848}"/>
              </a:ext>
            </a:extLst>
          </p:cNvPr>
          <p:cNvSpPr>
            <a:spLocks noGrp="1"/>
          </p:cNvSpPr>
          <p:nvPr>
            <p:ph type="sldNum" sz="quarter" idx="12"/>
          </p:nvPr>
        </p:nvSpPr>
        <p:spPr/>
        <p:txBody>
          <a:bodyPr/>
          <a:lstStyle/>
          <a:p>
            <a:fld id="{7A0D7E8C-4F94-4F81-9E0E-C73AA3D62CAD}" type="slidenum">
              <a:rPr lang="en-GB" smtClean="0"/>
              <a:pPr/>
              <a:t>132</a:t>
            </a:fld>
            <a:endParaRPr lang="en-GB" dirty="0"/>
          </a:p>
        </p:txBody>
      </p:sp>
    </p:spTree>
    <p:extLst>
      <p:ext uri="{BB962C8B-B14F-4D97-AF65-F5344CB8AC3E}">
        <p14:creationId xmlns:p14="http://schemas.microsoft.com/office/powerpoint/2010/main" val="252756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DFC85-849D-E474-5659-807714866B93}"/>
              </a:ext>
            </a:extLst>
          </p:cNvPr>
          <p:cNvSpPr>
            <a:spLocks noGrp="1"/>
          </p:cNvSpPr>
          <p:nvPr>
            <p:ph type="title"/>
          </p:nvPr>
        </p:nvSpPr>
        <p:spPr>
          <a:xfrm>
            <a:off x="838200" y="365125"/>
            <a:ext cx="10515600" cy="679021"/>
          </a:xfrm>
          <a:solidFill>
            <a:srgbClr val="FF99CC"/>
          </a:solidFill>
        </p:spPr>
        <p:txBody>
          <a:bodyPr>
            <a:normAutofit fontScale="90000"/>
          </a:bodyPr>
          <a:lstStyle/>
          <a:p>
            <a:r>
              <a:rPr lang="en-GB" dirty="0"/>
              <a:t>Explain how an LED works</a:t>
            </a:r>
          </a:p>
        </p:txBody>
      </p:sp>
      <p:sp>
        <p:nvSpPr>
          <p:cNvPr id="3" name="Content Placeholder 2">
            <a:extLst>
              <a:ext uri="{FF2B5EF4-FFF2-40B4-BE49-F238E27FC236}">
                <a16:creationId xmlns:a16="http://schemas.microsoft.com/office/drawing/2014/main" id="{A80077B2-0214-6F56-D67E-69EA0BF751AF}"/>
              </a:ext>
            </a:extLst>
          </p:cNvPr>
          <p:cNvSpPr>
            <a:spLocks noGrp="1"/>
          </p:cNvSpPr>
          <p:nvPr>
            <p:ph idx="1"/>
          </p:nvPr>
        </p:nvSpPr>
        <p:spPr>
          <a:xfrm>
            <a:off x="183291" y="1102755"/>
            <a:ext cx="11549449" cy="4351338"/>
          </a:xfrm>
        </p:spPr>
        <p:txBody>
          <a:bodyPr>
            <a:noAutofit/>
          </a:bodyPr>
          <a:lstStyle/>
          <a:p>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LEDs are forward biased p-n junction diodes that emit photons. </a:t>
            </a:r>
          </a:p>
          <a:p>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The forward bias potential difference across the junction causes </a:t>
            </a:r>
            <a:r>
              <a:rPr lang="en-GB" sz="3200" b="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electrons to move from the conduction band of the n-type</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 semiconductor towards the </a:t>
            </a:r>
            <a:r>
              <a:rPr lang="en-GB" sz="3200" b="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conduction band of the p- type </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semiconductor. </a:t>
            </a:r>
          </a:p>
          <a:p>
            <a:r>
              <a:rPr lang="en-GB" sz="3200" b="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Photons are emitted </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when electrons ‘fall’ from the conduction band into the valence band either side of the junction</a:t>
            </a:r>
            <a:endParaRPr lang="en-GB" sz="3200" dirty="0"/>
          </a:p>
        </p:txBody>
      </p:sp>
      <p:sp>
        <p:nvSpPr>
          <p:cNvPr id="4" name="Slide Number Placeholder 3">
            <a:extLst>
              <a:ext uri="{FF2B5EF4-FFF2-40B4-BE49-F238E27FC236}">
                <a16:creationId xmlns:a16="http://schemas.microsoft.com/office/drawing/2014/main" id="{32C35F32-0FBD-D928-3633-84CE2DE3E0A4}"/>
              </a:ext>
            </a:extLst>
          </p:cNvPr>
          <p:cNvSpPr>
            <a:spLocks noGrp="1"/>
          </p:cNvSpPr>
          <p:nvPr>
            <p:ph type="sldNum" sz="quarter" idx="12"/>
          </p:nvPr>
        </p:nvSpPr>
        <p:spPr/>
        <p:txBody>
          <a:bodyPr/>
          <a:lstStyle/>
          <a:p>
            <a:fld id="{7A0D7E8C-4F94-4F81-9E0E-C73AA3D62CAD}" type="slidenum">
              <a:rPr lang="en-GB" smtClean="0"/>
              <a:pPr/>
              <a:t>133</a:t>
            </a:fld>
            <a:endParaRPr lang="en-GB" dirty="0"/>
          </a:p>
        </p:txBody>
      </p:sp>
    </p:spTree>
    <p:extLst>
      <p:ext uri="{BB962C8B-B14F-4D97-AF65-F5344CB8AC3E}">
        <p14:creationId xmlns:p14="http://schemas.microsoft.com/office/powerpoint/2010/main" val="220216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DE9DF-93FB-1860-B937-052A14C74691}"/>
              </a:ext>
            </a:extLst>
          </p:cNvPr>
          <p:cNvSpPr>
            <a:spLocks noGrp="1"/>
          </p:cNvSpPr>
          <p:nvPr>
            <p:ph type="title"/>
          </p:nvPr>
        </p:nvSpPr>
        <p:spPr>
          <a:xfrm>
            <a:off x="413951" y="365126"/>
            <a:ext cx="10939849" cy="728448"/>
          </a:xfrm>
          <a:solidFill>
            <a:srgbClr val="FF99CC"/>
          </a:solidFill>
        </p:spPr>
        <p:txBody>
          <a:bodyPr/>
          <a:lstStyle/>
          <a:p>
            <a:r>
              <a:rPr lang="en-GB" dirty="0"/>
              <a:t>Describe in detail the solar cell</a:t>
            </a:r>
          </a:p>
        </p:txBody>
      </p:sp>
      <p:sp>
        <p:nvSpPr>
          <p:cNvPr id="3" name="Content Placeholder 2">
            <a:extLst>
              <a:ext uri="{FF2B5EF4-FFF2-40B4-BE49-F238E27FC236}">
                <a16:creationId xmlns:a16="http://schemas.microsoft.com/office/drawing/2014/main" id="{D6EC43EC-04E9-AEBA-4DD7-5CC3EFA1E9A1}"/>
              </a:ext>
            </a:extLst>
          </p:cNvPr>
          <p:cNvSpPr>
            <a:spLocks noGrp="1"/>
          </p:cNvSpPr>
          <p:nvPr>
            <p:ph idx="1"/>
          </p:nvPr>
        </p:nvSpPr>
        <p:spPr>
          <a:xfrm>
            <a:off x="343930" y="1442565"/>
            <a:ext cx="11178746" cy="4772884"/>
          </a:xfrm>
        </p:spPr>
        <p:txBody>
          <a:bodyPr>
            <a:noAutofit/>
          </a:bodyPr>
          <a:lstStyle/>
          <a:p>
            <a:r>
              <a:rPr lang="en-GB" dirty="0">
                <a:effectLst/>
                <a:latin typeface="Trebuchet MS" panose="020B0603020202020204" pitchFamily="34" charset="0"/>
                <a:ea typeface="Times New Roman" panose="02020603050405020304" pitchFamily="18" charset="0"/>
                <a:cs typeface="Times New Roman" panose="02020603050405020304" pitchFamily="18" charset="0"/>
              </a:rPr>
              <a:t>solar cells are p-n </a:t>
            </a:r>
            <a:r>
              <a:rPr lang="en-GB" dirty="0">
                <a:latin typeface="Trebuchet MS" panose="020B0603020202020204" pitchFamily="34" charset="0"/>
                <a:ea typeface="Times New Roman" panose="02020603050405020304" pitchFamily="18" charset="0"/>
                <a:cs typeface="Times New Roman" panose="02020603050405020304" pitchFamily="18" charset="0"/>
              </a:rPr>
              <a:t>junctions that produce </a:t>
            </a:r>
            <a:r>
              <a:rPr lang="en-GB" dirty="0">
                <a:effectLst/>
                <a:latin typeface="Trebuchet MS" panose="020B0603020202020204" pitchFamily="34" charset="0"/>
                <a:ea typeface="Times New Roman" panose="02020603050405020304" pitchFamily="18" charset="0"/>
                <a:cs typeface="Times New Roman" panose="02020603050405020304" pitchFamily="18" charset="0"/>
              </a:rPr>
              <a:t>a potential difference is when photons are absorbed. </a:t>
            </a:r>
          </a:p>
          <a:p>
            <a:r>
              <a:rPr lang="en-GB" dirty="0">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Solar cells have no bias </a:t>
            </a:r>
            <a:r>
              <a:rPr lang="en-GB" dirty="0">
                <a:latin typeface="Trebuchet MS" panose="020B0603020202020204" pitchFamily="34" charset="0"/>
                <a:ea typeface="Times New Roman" panose="02020603050405020304" pitchFamily="18" charset="0"/>
                <a:cs typeface="Times New Roman" panose="02020603050405020304" pitchFamily="18" charset="0"/>
              </a:rPr>
              <a:t>- t</a:t>
            </a:r>
            <a:r>
              <a:rPr lang="en-GB" dirty="0">
                <a:effectLst/>
                <a:latin typeface="Trebuchet MS" panose="020B0603020202020204" pitchFamily="34" charset="0"/>
                <a:ea typeface="Times New Roman" panose="02020603050405020304" pitchFamily="18" charset="0"/>
                <a:cs typeface="Times New Roman" panose="02020603050405020304" pitchFamily="18" charset="0"/>
              </a:rPr>
              <a:t>his is known as the photovoltaic effect.</a:t>
            </a:r>
          </a:p>
          <a:p>
            <a:r>
              <a:rPr lang="en-GB" dirty="0">
                <a:effectLst/>
                <a:latin typeface="Trebuchet MS" panose="020B0603020202020204" pitchFamily="34" charset="0"/>
                <a:ea typeface="Times New Roman" panose="02020603050405020304" pitchFamily="18" charset="0"/>
                <a:cs typeface="Times New Roman" panose="02020603050405020304" pitchFamily="18" charset="0"/>
              </a:rPr>
              <a:t>The </a:t>
            </a:r>
            <a:r>
              <a:rPr lang="en-GB"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absorption of photons</a:t>
            </a:r>
            <a:r>
              <a:rPr lang="en-GB" dirty="0">
                <a:effectLst/>
                <a:latin typeface="Trebuchet MS" panose="020B0603020202020204" pitchFamily="34" charset="0"/>
                <a:ea typeface="Times New Roman" panose="02020603050405020304" pitchFamily="18" charset="0"/>
                <a:cs typeface="Times New Roman" panose="02020603050405020304" pitchFamily="18" charset="0"/>
              </a:rPr>
              <a:t> provides </a:t>
            </a:r>
            <a:r>
              <a:rPr lang="en-GB"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energy to ‘raise’ electrons from the valence band to the conduction band</a:t>
            </a:r>
            <a:r>
              <a:rPr lang="en-GB" dirty="0">
                <a:effectLst/>
                <a:latin typeface="Trebuchet MS" panose="020B0603020202020204" pitchFamily="34" charset="0"/>
                <a:ea typeface="Times New Roman" panose="02020603050405020304" pitchFamily="18" charset="0"/>
                <a:cs typeface="Times New Roman" panose="02020603050405020304" pitchFamily="18" charset="0"/>
              </a:rPr>
              <a:t>. </a:t>
            </a:r>
          </a:p>
          <a:p>
            <a:r>
              <a:rPr lang="en-GB" dirty="0">
                <a:effectLst/>
                <a:latin typeface="Trebuchet MS" panose="020B0603020202020204" pitchFamily="34" charset="0"/>
                <a:ea typeface="Times New Roman" panose="02020603050405020304" pitchFamily="18" charset="0"/>
                <a:cs typeface="Times New Roman" panose="02020603050405020304" pitchFamily="18" charset="0"/>
              </a:rPr>
              <a:t>The p-n junction causes the </a:t>
            </a:r>
            <a:r>
              <a:rPr lang="en-GB"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electrons in the conduction band to move towards the n-type semiconductor </a:t>
            </a:r>
          </a:p>
          <a:p>
            <a:r>
              <a:rPr lang="en-GB" dirty="0">
                <a:effectLst/>
                <a:latin typeface="Trebuchet MS" panose="020B0603020202020204" pitchFamily="34" charset="0"/>
                <a:ea typeface="Times New Roman" panose="02020603050405020304" pitchFamily="18" charset="0"/>
                <a:cs typeface="Times New Roman" panose="02020603050405020304" pitchFamily="18" charset="0"/>
              </a:rPr>
              <a:t>and a potential difference is produced across the solar cell.</a:t>
            </a:r>
            <a:endParaRPr lang="en-GB" dirty="0"/>
          </a:p>
        </p:txBody>
      </p:sp>
      <p:sp>
        <p:nvSpPr>
          <p:cNvPr id="4" name="Slide Number Placeholder 3">
            <a:extLst>
              <a:ext uri="{FF2B5EF4-FFF2-40B4-BE49-F238E27FC236}">
                <a16:creationId xmlns:a16="http://schemas.microsoft.com/office/drawing/2014/main" id="{FC62B2B3-370E-49C7-3B10-AF5BAF5AE0D2}"/>
              </a:ext>
            </a:extLst>
          </p:cNvPr>
          <p:cNvSpPr>
            <a:spLocks noGrp="1"/>
          </p:cNvSpPr>
          <p:nvPr>
            <p:ph type="sldNum" sz="quarter" idx="12"/>
          </p:nvPr>
        </p:nvSpPr>
        <p:spPr/>
        <p:txBody>
          <a:bodyPr/>
          <a:lstStyle/>
          <a:p>
            <a:fld id="{7A0D7E8C-4F94-4F81-9E0E-C73AA3D62CAD}" type="slidenum">
              <a:rPr lang="en-GB" smtClean="0"/>
              <a:pPr/>
              <a:t>134</a:t>
            </a:fld>
            <a:endParaRPr lang="en-GB" dirty="0"/>
          </a:p>
        </p:txBody>
      </p:sp>
    </p:spTree>
    <p:extLst>
      <p:ext uri="{BB962C8B-B14F-4D97-AF65-F5344CB8AC3E}">
        <p14:creationId xmlns:p14="http://schemas.microsoft.com/office/powerpoint/2010/main" val="244918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6787F-8004-04A7-DB01-01EB168015D2}"/>
              </a:ext>
            </a:extLst>
          </p:cNvPr>
          <p:cNvSpPr>
            <a:spLocks noGrp="1"/>
          </p:cNvSpPr>
          <p:nvPr>
            <p:ph type="title"/>
          </p:nvPr>
        </p:nvSpPr>
        <p:spPr>
          <a:xfrm>
            <a:off x="838200" y="365125"/>
            <a:ext cx="10515600" cy="1031189"/>
          </a:xfrm>
          <a:solidFill>
            <a:schemeClr val="accent2"/>
          </a:solidFill>
        </p:spPr>
        <p:txBody>
          <a:bodyPr anchor="ctr">
            <a:normAutofit/>
          </a:bodyPr>
          <a:lstStyle/>
          <a:p>
            <a:r>
              <a:rPr lang="en-GB" dirty="0"/>
              <a:t>Hope you found this helpful</a:t>
            </a:r>
          </a:p>
        </p:txBody>
      </p:sp>
      <p:sp>
        <p:nvSpPr>
          <p:cNvPr id="4" name="Slide Number Placeholder 3">
            <a:extLst>
              <a:ext uri="{FF2B5EF4-FFF2-40B4-BE49-F238E27FC236}">
                <a16:creationId xmlns:a16="http://schemas.microsoft.com/office/drawing/2014/main" id="{6D8AC64C-4997-4101-B4CE-679D4EF90A30}"/>
              </a:ext>
            </a:extLst>
          </p:cNvPr>
          <p:cNvSpPr>
            <a:spLocks noGrp="1"/>
          </p:cNvSpPr>
          <p:nvPr>
            <p:ph type="sldNum" sz="quarter" idx="12"/>
          </p:nvPr>
        </p:nvSpPr>
        <p:spPr>
          <a:xfrm>
            <a:off x="11046444" y="119739"/>
            <a:ext cx="786036" cy="365125"/>
          </a:xfrm>
        </p:spPr>
        <p:txBody>
          <a:bodyPr anchor="ctr">
            <a:normAutofit/>
          </a:bodyPr>
          <a:lstStyle/>
          <a:p>
            <a:pPr>
              <a:lnSpc>
                <a:spcPct val="90000"/>
              </a:lnSpc>
              <a:spcAft>
                <a:spcPts val="600"/>
              </a:spcAft>
            </a:pPr>
            <a:fld id="{7A0D7E8C-4F94-4F81-9E0E-C73AA3D62CAD}" type="slidenum">
              <a:rPr lang="en-GB" sz="1900" smtClean="0"/>
              <a:pPr>
                <a:lnSpc>
                  <a:spcPct val="90000"/>
                </a:lnSpc>
                <a:spcAft>
                  <a:spcPts val="600"/>
                </a:spcAft>
              </a:pPr>
              <a:t>135</a:t>
            </a:fld>
            <a:endParaRPr lang="en-GB" sz="1900"/>
          </a:p>
        </p:txBody>
      </p:sp>
      <p:graphicFrame>
        <p:nvGraphicFramePr>
          <p:cNvPr id="6" name="Content Placeholder 2">
            <a:extLst>
              <a:ext uri="{FF2B5EF4-FFF2-40B4-BE49-F238E27FC236}">
                <a16:creationId xmlns:a16="http://schemas.microsoft.com/office/drawing/2014/main" id="{2A487B9D-47F2-C811-BAD5-9E6D847ADFF5}"/>
              </a:ext>
            </a:extLst>
          </p:cNvPr>
          <p:cNvGraphicFramePr>
            <a:graphicFrameLocks noGrp="1"/>
          </p:cNvGraphicFramePr>
          <p:nvPr>
            <p:ph idx="1"/>
            <p:extLst>
              <p:ext uri="{D42A27DB-BD31-4B8C-83A1-F6EECF244321}">
                <p14:modId xmlns:p14="http://schemas.microsoft.com/office/powerpoint/2010/main" val="106199580"/>
              </p:ext>
            </p:extLst>
          </p:nvPr>
        </p:nvGraphicFramePr>
        <p:xfrm>
          <a:off x="962187" y="1307575"/>
          <a:ext cx="750763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A drawing of a person wearing glasses&#10;&#10;Description automatically generated">
            <a:extLst>
              <a:ext uri="{FF2B5EF4-FFF2-40B4-BE49-F238E27FC236}">
                <a16:creationId xmlns:a16="http://schemas.microsoft.com/office/drawing/2014/main" id="{2C7EB8D0-4292-A21F-9081-8472086302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53315" y="-37831"/>
            <a:ext cx="3978442" cy="6858000"/>
          </a:xfrm>
          <a:prstGeom prst="rect">
            <a:avLst/>
          </a:prstGeom>
        </p:spPr>
      </p:pic>
    </p:spTree>
    <p:extLst>
      <p:ext uri="{BB962C8B-B14F-4D97-AF65-F5344CB8AC3E}">
        <p14:creationId xmlns:p14="http://schemas.microsoft.com/office/powerpoint/2010/main" val="2285397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91410-0E1F-D32C-4F35-F47C32459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074316-6FF8-7778-27BE-0D2EAB980A5D}"/>
              </a:ext>
            </a:extLst>
          </p:cNvPr>
          <p:cNvSpPr>
            <a:spLocks noGrp="1"/>
          </p:cNvSpPr>
          <p:nvPr>
            <p:ph type="title"/>
          </p:nvPr>
        </p:nvSpPr>
        <p:spPr>
          <a:solidFill>
            <a:srgbClr val="FF99CC"/>
          </a:solidFill>
        </p:spPr>
        <p:txBody>
          <a:bodyPr/>
          <a:lstStyle/>
          <a:p>
            <a:r>
              <a:rPr lang="en-GB" dirty="0"/>
              <a:t>Sketch a v-t graph for an object dropped and allowed to bounce several times</a:t>
            </a:r>
          </a:p>
        </p:txBody>
      </p:sp>
      <p:sp>
        <p:nvSpPr>
          <p:cNvPr id="4" name="Slide Number Placeholder 3">
            <a:extLst>
              <a:ext uri="{FF2B5EF4-FFF2-40B4-BE49-F238E27FC236}">
                <a16:creationId xmlns:a16="http://schemas.microsoft.com/office/drawing/2014/main" id="{4FEB5466-0E2B-0315-D643-C62672F1A096}"/>
              </a:ext>
            </a:extLst>
          </p:cNvPr>
          <p:cNvSpPr>
            <a:spLocks noGrp="1"/>
          </p:cNvSpPr>
          <p:nvPr>
            <p:ph type="sldNum" sz="quarter" idx="12"/>
          </p:nvPr>
        </p:nvSpPr>
        <p:spPr/>
        <p:txBody>
          <a:bodyPr/>
          <a:lstStyle/>
          <a:p>
            <a:fld id="{7A0D7E8C-4F94-4F81-9E0E-C73AA3D62CAD}" type="slidenum">
              <a:rPr lang="en-GB" smtClean="0"/>
              <a:pPr/>
              <a:t>14</a:t>
            </a:fld>
            <a:endParaRPr lang="en-GB" dirty="0"/>
          </a:p>
        </p:txBody>
      </p:sp>
      <p:sp>
        <p:nvSpPr>
          <p:cNvPr id="7" name="TextBox 6">
            <a:extLst>
              <a:ext uri="{FF2B5EF4-FFF2-40B4-BE49-F238E27FC236}">
                <a16:creationId xmlns:a16="http://schemas.microsoft.com/office/drawing/2014/main" id="{28EDF21A-3B44-123A-83A9-FEF44FB4CF9F}"/>
              </a:ext>
            </a:extLst>
          </p:cNvPr>
          <p:cNvSpPr txBox="1"/>
          <p:nvPr/>
        </p:nvSpPr>
        <p:spPr>
          <a:xfrm>
            <a:off x="6172201" y="1998637"/>
            <a:ext cx="4930346" cy="2862322"/>
          </a:xfrm>
          <a:prstGeom prst="rect">
            <a:avLst/>
          </a:prstGeom>
          <a:noFill/>
        </p:spPr>
        <p:txBody>
          <a:bodyPr wrap="square" rtlCol="0">
            <a:spAutoFit/>
          </a:bodyPr>
          <a:lstStyle/>
          <a:p>
            <a:pPr marL="285750" indent="-285750">
              <a:buFont typeface="Arial" panose="020B0604020202020204" pitchFamily="34" charset="0"/>
              <a:buChar char="•"/>
            </a:pPr>
            <a:r>
              <a:rPr lang="en-GB" dirty="0"/>
              <a:t>For Earth the gradient,0P/QS should be equal and equal 9.8 ms</a:t>
            </a:r>
            <a:r>
              <a:rPr lang="en-GB" baseline="30000" dirty="0"/>
              <a:t>-2</a:t>
            </a:r>
            <a:endParaRPr lang="en-GB" dirty="0"/>
          </a:p>
          <a:p>
            <a:pPr marL="285750" indent="-285750">
              <a:buFont typeface="Arial" panose="020B0604020202020204" pitchFamily="34" charset="0"/>
              <a:buChar char="•"/>
            </a:pPr>
            <a:r>
              <a:rPr lang="en-GB" dirty="0"/>
              <a:t>the initial velocity is zero as dropped from rest</a:t>
            </a:r>
          </a:p>
          <a:p>
            <a:pPr marL="285750" indent="-285750">
              <a:buFont typeface="Arial" panose="020B0604020202020204" pitchFamily="34" charset="0"/>
              <a:buChar char="•"/>
            </a:pPr>
            <a:r>
              <a:rPr lang="en-GB" dirty="0"/>
              <a:t>The gradient PQ/ST &gt;&gt; 0P/QS as this is the acceleration during the bounce and the rate of change of velocity is great.</a:t>
            </a:r>
          </a:p>
          <a:p>
            <a:pPr marL="285750" indent="-285750">
              <a:buFont typeface="Arial" panose="020B0604020202020204" pitchFamily="34" charset="0"/>
              <a:buChar char="•"/>
            </a:pPr>
            <a:r>
              <a:rPr lang="en-GB" dirty="0"/>
              <a:t>The velocity at P&gt;S so after the bounce the ball must have lost Ek, the collision is inelastic</a:t>
            </a:r>
          </a:p>
        </p:txBody>
      </p:sp>
      <p:pic>
        <p:nvPicPr>
          <p:cNvPr id="9" name="Content Placeholder 8">
            <a:extLst>
              <a:ext uri="{FF2B5EF4-FFF2-40B4-BE49-F238E27FC236}">
                <a16:creationId xmlns:a16="http://schemas.microsoft.com/office/drawing/2014/main" id="{C28238D9-B1AE-F3C6-95B7-DD2784BEF840}"/>
              </a:ext>
            </a:extLst>
          </p:cNvPr>
          <p:cNvPicPr>
            <a:picLocks noGrp="1" noChangeAspect="1"/>
          </p:cNvPicPr>
          <p:nvPr>
            <p:ph idx="1"/>
          </p:nvPr>
        </p:nvPicPr>
        <p:blipFill>
          <a:blip r:embed="rId2"/>
          <a:stretch>
            <a:fillRect/>
          </a:stretch>
        </p:blipFill>
        <p:spPr>
          <a:xfrm>
            <a:off x="355533" y="1690688"/>
            <a:ext cx="5885905" cy="2473626"/>
          </a:xfrm>
        </p:spPr>
      </p:pic>
    </p:spTree>
    <p:extLst>
      <p:ext uri="{BB962C8B-B14F-4D97-AF65-F5344CB8AC3E}">
        <p14:creationId xmlns:p14="http://schemas.microsoft.com/office/powerpoint/2010/main" val="122049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26CDD-24A1-21E6-ED43-AC278D2DB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A7C4B-0A0E-D07E-CDBB-DDE465805F4F}"/>
              </a:ext>
            </a:extLst>
          </p:cNvPr>
          <p:cNvSpPr>
            <a:spLocks noGrp="1"/>
          </p:cNvSpPr>
          <p:nvPr>
            <p:ph type="title"/>
          </p:nvPr>
        </p:nvSpPr>
        <p:spPr>
          <a:solidFill>
            <a:srgbClr val="FF99CC"/>
          </a:solidFill>
        </p:spPr>
        <p:txBody>
          <a:bodyPr>
            <a:normAutofit/>
          </a:bodyPr>
          <a:lstStyle/>
          <a:p>
            <a:r>
              <a:rPr lang="en-GB" dirty="0"/>
              <a:t>Sketch v-t graphs of the horizontal and vertical motions for an object thrown at an angle</a:t>
            </a:r>
          </a:p>
        </p:txBody>
      </p:sp>
      <p:sp>
        <p:nvSpPr>
          <p:cNvPr id="4" name="Slide Number Placeholder 3">
            <a:extLst>
              <a:ext uri="{FF2B5EF4-FFF2-40B4-BE49-F238E27FC236}">
                <a16:creationId xmlns:a16="http://schemas.microsoft.com/office/drawing/2014/main" id="{C1D55131-36FA-93AB-1FE4-7C24BCC58B96}"/>
              </a:ext>
            </a:extLst>
          </p:cNvPr>
          <p:cNvSpPr>
            <a:spLocks noGrp="1"/>
          </p:cNvSpPr>
          <p:nvPr>
            <p:ph type="sldNum" sz="quarter" idx="12"/>
          </p:nvPr>
        </p:nvSpPr>
        <p:spPr/>
        <p:txBody>
          <a:bodyPr/>
          <a:lstStyle/>
          <a:p>
            <a:fld id="{7A0D7E8C-4F94-4F81-9E0E-C73AA3D62CAD}" type="slidenum">
              <a:rPr lang="en-GB" smtClean="0"/>
              <a:pPr/>
              <a:t>15</a:t>
            </a:fld>
            <a:endParaRPr lang="en-GB" dirty="0"/>
          </a:p>
        </p:txBody>
      </p:sp>
      <p:pic>
        <p:nvPicPr>
          <p:cNvPr id="8" name="Content Placeholder 5">
            <a:extLst>
              <a:ext uri="{FF2B5EF4-FFF2-40B4-BE49-F238E27FC236}">
                <a16:creationId xmlns:a16="http://schemas.microsoft.com/office/drawing/2014/main" id="{CC3F93CE-DDA0-4B21-7EE8-7EB43A8E8557}"/>
              </a:ext>
            </a:extLst>
          </p:cNvPr>
          <p:cNvPicPr>
            <a:picLocks noGrp="1" noChangeAspect="1"/>
          </p:cNvPicPr>
          <p:nvPr>
            <p:ph idx="1"/>
          </p:nvPr>
        </p:nvPicPr>
        <p:blipFill>
          <a:blip r:embed="rId2"/>
          <a:stretch>
            <a:fillRect/>
          </a:stretch>
        </p:blipFill>
        <p:spPr>
          <a:xfrm>
            <a:off x="4149625" y="1936074"/>
            <a:ext cx="3892750" cy="1187511"/>
          </a:xfrm>
        </p:spPr>
      </p:pic>
      <p:grpSp>
        <p:nvGrpSpPr>
          <p:cNvPr id="12" name="Group 11">
            <a:extLst>
              <a:ext uri="{FF2B5EF4-FFF2-40B4-BE49-F238E27FC236}">
                <a16:creationId xmlns:a16="http://schemas.microsoft.com/office/drawing/2014/main" id="{310721B4-56C9-9832-5048-CDD44E185A9E}"/>
              </a:ext>
            </a:extLst>
          </p:cNvPr>
          <p:cNvGrpSpPr/>
          <p:nvPr/>
        </p:nvGrpSpPr>
        <p:grpSpPr>
          <a:xfrm>
            <a:off x="1546482" y="3274219"/>
            <a:ext cx="10342335" cy="3464042"/>
            <a:chOff x="1546482" y="3274219"/>
            <a:chExt cx="10342335" cy="3464042"/>
          </a:xfrm>
        </p:grpSpPr>
        <p:pic>
          <p:nvPicPr>
            <p:cNvPr id="10" name="Picture 9" descr="A graph of a square and a square&#10;&#10;Description automatically generated">
              <a:extLst>
                <a:ext uri="{FF2B5EF4-FFF2-40B4-BE49-F238E27FC236}">
                  <a16:creationId xmlns:a16="http://schemas.microsoft.com/office/drawing/2014/main" id="{1CE626B8-9A4B-4904-089E-754451B219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482" y="3274219"/>
              <a:ext cx="9585057" cy="3464042"/>
            </a:xfrm>
            <a:prstGeom prst="rect">
              <a:avLst/>
            </a:prstGeom>
          </p:spPr>
        </p:pic>
        <p:sp>
          <p:nvSpPr>
            <p:cNvPr id="11" name="TextBox 10">
              <a:extLst>
                <a:ext uri="{FF2B5EF4-FFF2-40B4-BE49-F238E27FC236}">
                  <a16:creationId xmlns:a16="http://schemas.microsoft.com/office/drawing/2014/main" id="{63E73102-4430-7AF7-A64B-339449672C16}"/>
                </a:ext>
              </a:extLst>
            </p:cNvPr>
            <p:cNvSpPr txBox="1"/>
            <p:nvPr/>
          </p:nvSpPr>
          <p:spPr>
            <a:xfrm>
              <a:off x="7960819" y="3429000"/>
              <a:ext cx="3927998" cy="369332"/>
            </a:xfrm>
            <a:prstGeom prst="rect">
              <a:avLst/>
            </a:prstGeom>
            <a:noFill/>
          </p:spPr>
          <p:txBody>
            <a:bodyPr wrap="none" rtlCol="0">
              <a:spAutoFit/>
            </a:bodyPr>
            <a:lstStyle/>
            <a:p>
              <a:r>
                <a:rPr lang="en-GB" dirty="0"/>
                <a:t>The gradient until it hits the ground = g</a:t>
              </a:r>
            </a:p>
          </p:txBody>
        </p:sp>
      </p:grpSp>
    </p:spTree>
    <p:extLst>
      <p:ext uri="{BB962C8B-B14F-4D97-AF65-F5344CB8AC3E}">
        <p14:creationId xmlns:p14="http://schemas.microsoft.com/office/powerpoint/2010/main" val="153069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C15FE-2C25-F8E9-1049-C2AC4A15D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A6604F-D9A9-B171-44E5-4AD44A6618B2}"/>
              </a:ext>
            </a:extLst>
          </p:cNvPr>
          <p:cNvSpPr>
            <a:spLocks noGrp="1"/>
          </p:cNvSpPr>
          <p:nvPr>
            <p:ph type="title"/>
          </p:nvPr>
        </p:nvSpPr>
        <p:spPr>
          <a:solidFill>
            <a:srgbClr val="FF99CC"/>
          </a:solidFill>
        </p:spPr>
        <p:txBody>
          <a:bodyPr>
            <a:normAutofit fontScale="90000"/>
          </a:bodyPr>
          <a:lstStyle/>
          <a:p>
            <a:r>
              <a:rPr lang="en-GB" dirty="0"/>
              <a:t>Sketch v-t graphs of the horizontal motion for an object thrown from a cliff when air resistance is accounted for</a:t>
            </a:r>
          </a:p>
        </p:txBody>
      </p:sp>
      <p:sp>
        <p:nvSpPr>
          <p:cNvPr id="4" name="Slide Number Placeholder 3">
            <a:extLst>
              <a:ext uri="{FF2B5EF4-FFF2-40B4-BE49-F238E27FC236}">
                <a16:creationId xmlns:a16="http://schemas.microsoft.com/office/drawing/2014/main" id="{1B90E810-13C8-4F64-4846-D4A024D8DAB0}"/>
              </a:ext>
            </a:extLst>
          </p:cNvPr>
          <p:cNvSpPr>
            <a:spLocks noGrp="1"/>
          </p:cNvSpPr>
          <p:nvPr>
            <p:ph type="sldNum" sz="quarter" idx="12"/>
          </p:nvPr>
        </p:nvSpPr>
        <p:spPr/>
        <p:txBody>
          <a:bodyPr/>
          <a:lstStyle/>
          <a:p>
            <a:fld id="{7A0D7E8C-4F94-4F81-9E0E-C73AA3D62CAD}" type="slidenum">
              <a:rPr lang="en-GB" smtClean="0"/>
              <a:pPr/>
              <a:t>16</a:t>
            </a:fld>
            <a:endParaRPr lang="en-GB" dirty="0"/>
          </a:p>
        </p:txBody>
      </p:sp>
      <p:pic>
        <p:nvPicPr>
          <p:cNvPr id="6" name="Content Placeholder 5">
            <a:extLst>
              <a:ext uri="{FF2B5EF4-FFF2-40B4-BE49-F238E27FC236}">
                <a16:creationId xmlns:a16="http://schemas.microsoft.com/office/drawing/2014/main" id="{9C2B9B98-E283-931D-37DF-989CD25FDDE8}"/>
              </a:ext>
            </a:extLst>
          </p:cNvPr>
          <p:cNvPicPr>
            <a:picLocks noGrp="1" noChangeAspect="1"/>
          </p:cNvPicPr>
          <p:nvPr>
            <p:ph idx="1"/>
          </p:nvPr>
        </p:nvPicPr>
        <p:blipFill>
          <a:blip r:embed="rId2"/>
          <a:stretch>
            <a:fillRect/>
          </a:stretch>
        </p:blipFill>
        <p:spPr>
          <a:xfrm>
            <a:off x="4386649" y="2669385"/>
            <a:ext cx="3725562" cy="3426720"/>
          </a:xfrm>
          <a:prstGeom prst="rect">
            <a:avLst/>
          </a:prstGeom>
        </p:spPr>
      </p:pic>
      <p:sp>
        <p:nvSpPr>
          <p:cNvPr id="7" name="Rectangle 6">
            <a:extLst>
              <a:ext uri="{FF2B5EF4-FFF2-40B4-BE49-F238E27FC236}">
                <a16:creationId xmlns:a16="http://schemas.microsoft.com/office/drawing/2014/main" id="{13096039-37CA-426D-97FE-C02C1CB7FD7E}"/>
              </a:ext>
            </a:extLst>
          </p:cNvPr>
          <p:cNvSpPr/>
          <p:nvPr/>
        </p:nvSpPr>
        <p:spPr>
          <a:xfrm>
            <a:off x="5900351" y="2576709"/>
            <a:ext cx="1513703" cy="3583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9685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9BFB-5845-C315-CA38-D661AFEA7400}"/>
              </a:ext>
            </a:extLst>
          </p:cNvPr>
          <p:cNvSpPr>
            <a:spLocks noGrp="1"/>
          </p:cNvSpPr>
          <p:nvPr>
            <p:ph type="title"/>
          </p:nvPr>
        </p:nvSpPr>
        <p:spPr>
          <a:xfrm>
            <a:off x="179173" y="365125"/>
            <a:ext cx="11174627" cy="1325563"/>
          </a:xfrm>
          <a:solidFill>
            <a:srgbClr val="FF99CC"/>
          </a:solidFill>
        </p:spPr>
        <p:txBody>
          <a:bodyPr>
            <a:normAutofit fontScale="90000"/>
          </a:bodyPr>
          <a:lstStyle/>
          <a:p>
            <a:r>
              <a:rPr lang="en-GB" dirty="0"/>
              <a:t>Sketch a displacement-time graph for a ball thrown vertically upwards and </a:t>
            </a:r>
            <a:r>
              <a:rPr lang="en-GB" dirty="0" err="1"/>
              <a:t>returing</a:t>
            </a:r>
            <a:r>
              <a:rPr lang="en-GB" dirty="0"/>
              <a:t> to its original position</a:t>
            </a:r>
          </a:p>
        </p:txBody>
      </p:sp>
      <p:sp>
        <p:nvSpPr>
          <p:cNvPr id="4" name="Slide Number Placeholder 3">
            <a:extLst>
              <a:ext uri="{FF2B5EF4-FFF2-40B4-BE49-F238E27FC236}">
                <a16:creationId xmlns:a16="http://schemas.microsoft.com/office/drawing/2014/main" id="{B07A45EE-FBB7-4A82-D7B1-34AF827A9200}"/>
              </a:ext>
            </a:extLst>
          </p:cNvPr>
          <p:cNvSpPr>
            <a:spLocks noGrp="1"/>
          </p:cNvSpPr>
          <p:nvPr>
            <p:ph type="sldNum" sz="quarter" idx="12"/>
          </p:nvPr>
        </p:nvSpPr>
        <p:spPr/>
        <p:txBody>
          <a:bodyPr/>
          <a:lstStyle/>
          <a:p>
            <a:fld id="{7A0D7E8C-4F94-4F81-9E0E-C73AA3D62CAD}" type="slidenum">
              <a:rPr lang="en-GB" smtClean="0"/>
              <a:pPr/>
              <a:t>17</a:t>
            </a:fld>
            <a:endParaRPr lang="en-GB" dirty="0"/>
          </a:p>
        </p:txBody>
      </p:sp>
      <p:pic>
        <p:nvPicPr>
          <p:cNvPr id="6" name="Picture 5">
            <a:extLst>
              <a:ext uri="{FF2B5EF4-FFF2-40B4-BE49-F238E27FC236}">
                <a16:creationId xmlns:a16="http://schemas.microsoft.com/office/drawing/2014/main" id="{1FAB1695-8FF5-8E42-4A21-83447A6B3380}"/>
              </a:ext>
            </a:extLst>
          </p:cNvPr>
          <p:cNvPicPr>
            <a:picLocks noChangeAspect="1"/>
          </p:cNvPicPr>
          <p:nvPr/>
        </p:nvPicPr>
        <p:blipFill>
          <a:blip r:embed="rId2"/>
          <a:stretch>
            <a:fillRect/>
          </a:stretch>
        </p:blipFill>
        <p:spPr>
          <a:xfrm>
            <a:off x="3076415" y="1825625"/>
            <a:ext cx="4338300" cy="3934243"/>
          </a:xfrm>
          <a:prstGeom prst="rect">
            <a:avLst/>
          </a:prstGeom>
        </p:spPr>
      </p:pic>
    </p:spTree>
    <p:extLst>
      <p:ext uri="{BB962C8B-B14F-4D97-AF65-F5344CB8AC3E}">
        <p14:creationId xmlns:p14="http://schemas.microsoft.com/office/powerpoint/2010/main" val="256102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30D0-6D68-4E2F-AEC5-9CE50D6BAC1A}"/>
              </a:ext>
            </a:extLst>
          </p:cNvPr>
          <p:cNvSpPr>
            <a:spLocks noGrp="1"/>
          </p:cNvSpPr>
          <p:nvPr>
            <p:ph type="title"/>
          </p:nvPr>
        </p:nvSpPr>
        <p:spPr>
          <a:xfrm>
            <a:off x="117389" y="62384"/>
            <a:ext cx="12004589" cy="1325563"/>
          </a:xfrm>
          <a:solidFill>
            <a:srgbClr val="FF99CC"/>
          </a:solidFill>
        </p:spPr>
        <p:txBody>
          <a:bodyPr>
            <a:normAutofit/>
          </a:bodyPr>
          <a:lstStyle/>
          <a:p>
            <a:r>
              <a:rPr lang="en-GB" dirty="0"/>
              <a:t>A ball is thrown vertically up and it falls back. The a-t graph is shown. Sketch the corresponding v-t graph</a:t>
            </a:r>
          </a:p>
        </p:txBody>
      </p:sp>
      <p:pic>
        <p:nvPicPr>
          <p:cNvPr id="8" name="Content Placeholder 7">
            <a:extLst>
              <a:ext uri="{FF2B5EF4-FFF2-40B4-BE49-F238E27FC236}">
                <a16:creationId xmlns:a16="http://schemas.microsoft.com/office/drawing/2014/main" id="{5826572B-8BB3-9D0D-0A4B-84FE0A408C7F}"/>
              </a:ext>
            </a:extLst>
          </p:cNvPr>
          <p:cNvPicPr>
            <a:picLocks noGrp="1" noChangeAspect="1"/>
          </p:cNvPicPr>
          <p:nvPr>
            <p:ph idx="1"/>
          </p:nvPr>
        </p:nvPicPr>
        <p:blipFill>
          <a:blip r:embed="rId2"/>
          <a:stretch>
            <a:fillRect/>
          </a:stretch>
        </p:blipFill>
        <p:spPr>
          <a:xfrm>
            <a:off x="5974492" y="1445302"/>
            <a:ext cx="5249393" cy="4976120"/>
          </a:xfrm>
        </p:spPr>
      </p:pic>
      <p:sp>
        <p:nvSpPr>
          <p:cNvPr id="4" name="Slide Number Placeholder 3">
            <a:extLst>
              <a:ext uri="{FF2B5EF4-FFF2-40B4-BE49-F238E27FC236}">
                <a16:creationId xmlns:a16="http://schemas.microsoft.com/office/drawing/2014/main" id="{27A552B6-D232-F6F3-39AA-FD0567C11CF8}"/>
              </a:ext>
            </a:extLst>
          </p:cNvPr>
          <p:cNvSpPr>
            <a:spLocks noGrp="1"/>
          </p:cNvSpPr>
          <p:nvPr>
            <p:ph type="sldNum" sz="quarter" idx="12"/>
          </p:nvPr>
        </p:nvSpPr>
        <p:spPr/>
        <p:txBody>
          <a:bodyPr/>
          <a:lstStyle/>
          <a:p>
            <a:fld id="{7A0D7E8C-4F94-4F81-9E0E-C73AA3D62CAD}" type="slidenum">
              <a:rPr lang="en-GB" smtClean="0"/>
              <a:pPr/>
              <a:t>18</a:t>
            </a:fld>
            <a:endParaRPr lang="en-GB" dirty="0"/>
          </a:p>
        </p:txBody>
      </p:sp>
      <p:pic>
        <p:nvPicPr>
          <p:cNvPr id="6" name="Picture 5">
            <a:extLst>
              <a:ext uri="{FF2B5EF4-FFF2-40B4-BE49-F238E27FC236}">
                <a16:creationId xmlns:a16="http://schemas.microsoft.com/office/drawing/2014/main" id="{28123D8B-CD13-A8F4-8270-D6C6B3AE3805}"/>
              </a:ext>
            </a:extLst>
          </p:cNvPr>
          <p:cNvPicPr>
            <a:picLocks noChangeAspect="1"/>
          </p:cNvPicPr>
          <p:nvPr/>
        </p:nvPicPr>
        <p:blipFill>
          <a:blip r:embed="rId3"/>
          <a:srcRect l="39837" t="28312" r="14618"/>
          <a:stretch/>
        </p:blipFill>
        <p:spPr>
          <a:xfrm>
            <a:off x="523273" y="1748481"/>
            <a:ext cx="3474964" cy="2804735"/>
          </a:xfrm>
          <a:prstGeom prst="rect">
            <a:avLst/>
          </a:prstGeom>
        </p:spPr>
      </p:pic>
    </p:spTree>
    <p:extLst>
      <p:ext uri="{BB962C8B-B14F-4D97-AF65-F5344CB8AC3E}">
        <p14:creationId xmlns:p14="http://schemas.microsoft.com/office/powerpoint/2010/main" val="403865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74C66-9764-AC9A-551A-2B4C7134F2A0}"/>
              </a:ext>
            </a:extLst>
          </p:cNvPr>
          <p:cNvSpPr>
            <a:spLocks noGrp="1"/>
          </p:cNvSpPr>
          <p:nvPr>
            <p:ph type="title"/>
          </p:nvPr>
        </p:nvSpPr>
        <p:spPr>
          <a:solidFill>
            <a:srgbClr val="FF99CC"/>
          </a:solidFill>
        </p:spPr>
        <p:txBody>
          <a:bodyPr/>
          <a:lstStyle/>
          <a:p>
            <a:r>
              <a:rPr lang="en-GB" dirty="0"/>
              <a:t>State the effect of friction on an object</a:t>
            </a:r>
          </a:p>
        </p:txBody>
      </p:sp>
      <p:sp>
        <p:nvSpPr>
          <p:cNvPr id="3" name="Content Placeholder 2">
            <a:extLst>
              <a:ext uri="{FF2B5EF4-FFF2-40B4-BE49-F238E27FC236}">
                <a16:creationId xmlns:a16="http://schemas.microsoft.com/office/drawing/2014/main" id="{CFFDA320-6660-C4CF-407B-7B72342A25BA}"/>
              </a:ext>
            </a:extLst>
          </p:cNvPr>
          <p:cNvSpPr>
            <a:spLocks noGrp="1"/>
          </p:cNvSpPr>
          <p:nvPr>
            <p:ph idx="1"/>
          </p:nvPr>
        </p:nvSpPr>
        <p:spPr/>
        <p:txBody>
          <a:bodyPr/>
          <a:lstStyle/>
          <a:p>
            <a:r>
              <a:rPr lang="en-GB" dirty="0"/>
              <a:t>Friction opposes motion, so will slow an object or cause an object with a force on it to move at constant velocity.</a:t>
            </a:r>
          </a:p>
          <a:p>
            <a:r>
              <a:rPr lang="en-GB" dirty="0"/>
              <a:t>The force of friction increases with speed.</a:t>
            </a:r>
          </a:p>
        </p:txBody>
      </p:sp>
      <p:sp>
        <p:nvSpPr>
          <p:cNvPr id="4" name="Slide Number Placeholder 3">
            <a:extLst>
              <a:ext uri="{FF2B5EF4-FFF2-40B4-BE49-F238E27FC236}">
                <a16:creationId xmlns:a16="http://schemas.microsoft.com/office/drawing/2014/main" id="{CB8FCB5B-1348-3DB3-4A5E-F784A21BC417}"/>
              </a:ext>
            </a:extLst>
          </p:cNvPr>
          <p:cNvSpPr>
            <a:spLocks noGrp="1"/>
          </p:cNvSpPr>
          <p:nvPr>
            <p:ph type="sldNum" sz="quarter" idx="12"/>
          </p:nvPr>
        </p:nvSpPr>
        <p:spPr/>
        <p:txBody>
          <a:bodyPr/>
          <a:lstStyle/>
          <a:p>
            <a:fld id="{7A0D7E8C-4F94-4F81-9E0E-C73AA3D62CAD}" type="slidenum">
              <a:rPr lang="en-GB" smtClean="0"/>
              <a:pPr/>
              <a:t>19</a:t>
            </a:fld>
            <a:endParaRPr lang="en-GB" dirty="0"/>
          </a:p>
        </p:txBody>
      </p:sp>
    </p:spTree>
    <p:extLst>
      <p:ext uri="{BB962C8B-B14F-4D97-AF65-F5344CB8AC3E}">
        <p14:creationId xmlns:p14="http://schemas.microsoft.com/office/powerpoint/2010/main" val="353669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FB1294-315B-D027-56DE-A66099A54AD7}"/>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000" kern="1200">
                <a:solidFill>
                  <a:srgbClr val="FFFFFF"/>
                </a:solidFill>
                <a:latin typeface="+mj-lt"/>
                <a:ea typeface="+mj-ea"/>
                <a:cs typeface="+mj-cs"/>
              </a:rPr>
              <a:t>UNCERTAINTIES</a:t>
            </a:r>
          </a:p>
        </p:txBody>
      </p:sp>
      <p:pic>
        <p:nvPicPr>
          <p:cNvPr id="5" name="Content Placeholder 4" descr="A paper with text on it&#10;&#10;Description automatically generated">
            <a:extLst>
              <a:ext uri="{FF2B5EF4-FFF2-40B4-BE49-F238E27FC236}">
                <a16:creationId xmlns:a16="http://schemas.microsoft.com/office/drawing/2014/main" id="{68CACEDE-CB3B-A475-AED3-C3B8694C6B32}"/>
              </a:ext>
            </a:extLst>
          </p:cNvPr>
          <p:cNvPicPr>
            <a:picLocks noGrp="1" noChangeAspect="1"/>
          </p:cNvPicPr>
          <p:nvPr>
            <p:ph idx="1"/>
          </p:nvPr>
        </p:nvPicPr>
        <p:blipFill>
          <a:blip r:embed="rId2"/>
          <a:stretch>
            <a:fillRect/>
          </a:stretch>
        </p:blipFill>
        <p:spPr>
          <a:xfrm>
            <a:off x="5406102" y="640080"/>
            <a:ext cx="4951198" cy="5578816"/>
          </a:xfrm>
          <a:prstGeom prst="rect">
            <a:avLst/>
          </a:prstGeom>
        </p:spPr>
      </p:pic>
      <p:sp>
        <p:nvSpPr>
          <p:cNvPr id="3" name="Slide Number Placeholder 2">
            <a:extLst>
              <a:ext uri="{FF2B5EF4-FFF2-40B4-BE49-F238E27FC236}">
                <a16:creationId xmlns:a16="http://schemas.microsoft.com/office/drawing/2014/main" id="{CAAD7F59-53C4-F2C8-4AF6-9668E56E72CA}"/>
              </a:ext>
            </a:extLst>
          </p:cNvPr>
          <p:cNvSpPr>
            <a:spLocks noGrp="1"/>
          </p:cNvSpPr>
          <p:nvPr>
            <p:ph type="sldNum" sz="quarter" idx="12"/>
          </p:nvPr>
        </p:nvSpPr>
        <p:spPr/>
        <p:txBody>
          <a:bodyPr/>
          <a:lstStyle/>
          <a:p>
            <a:fld id="{7A0D7E8C-4F94-4F81-9E0E-C73AA3D62CAD}" type="slidenum">
              <a:rPr lang="en-GB" smtClean="0"/>
              <a:pPr/>
              <a:t>2</a:t>
            </a:fld>
            <a:endParaRPr lang="en-GB" dirty="0"/>
          </a:p>
        </p:txBody>
      </p:sp>
    </p:spTree>
    <p:extLst>
      <p:ext uri="{BB962C8B-B14F-4D97-AF65-F5344CB8AC3E}">
        <p14:creationId xmlns:p14="http://schemas.microsoft.com/office/powerpoint/2010/main" val="373280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828A-55F8-616D-E18C-2CA0561602DA}"/>
              </a:ext>
            </a:extLst>
          </p:cNvPr>
          <p:cNvSpPr>
            <a:spLocks noGrp="1"/>
          </p:cNvSpPr>
          <p:nvPr>
            <p:ph type="title"/>
          </p:nvPr>
        </p:nvSpPr>
        <p:spPr>
          <a:xfrm>
            <a:off x="265670" y="365125"/>
            <a:ext cx="11566810" cy="1325563"/>
          </a:xfrm>
          <a:solidFill>
            <a:srgbClr val="FF99CC"/>
          </a:solidFill>
        </p:spPr>
        <p:txBody>
          <a:bodyPr>
            <a:normAutofit/>
          </a:bodyPr>
          <a:lstStyle/>
          <a:p>
            <a:r>
              <a:rPr lang="en-GB" dirty="0"/>
              <a:t>Give a description </a:t>
            </a:r>
            <a:r>
              <a:rPr lang="en-US" dirty="0"/>
              <a:t>of an experiment to measure the acceleration of an object down a slope </a:t>
            </a:r>
            <a:endParaRPr lang="en-GB" dirty="0"/>
          </a:p>
        </p:txBody>
      </p:sp>
      <p:sp>
        <p:nvSpPr>
          <p:cNvPr id="4" name="Slide Number Placeholder 3">
            <a:extLst>
              <a:ext uri="{FF2B5EF4-FFF2-40B4-BE49-F238E27FC236}">
                <a16:creationId xmlns:a16="http://schemas.microsoft.com/office/drawing/2014/main" id="{FAE7238A-CEF3-0ABB-224A-A0168448BAC5}"/>
              </a:ext>
            </a:extLst>
          </p:cNvPr>
          <p:cNvSpPr>
            <a:spLocks noGrp="1"/>
          </p:cNvSpPr>
          <p:nvPr>
            <p:ph type="sldNum" sz="quarter" idx="12"/>
          </p:nvPr>
        </p:nvSpPr>
        <p:spPr/>
        <p:txBody>
          <a:bodyPr/>
          <a:lstStyle/>
          <a:p>
            <a:fld id="{7A0D7E8C-4F94-4F81-9E0E-C73AA3D62CAD}" type="slidenum">
              <a:rPr lang="en-GB" smtClean="0"/>
              <a:pPr/>
              <a:t>20</a:t>
            </a:fld>
            <a:endParaRPr lang="en-GB" dirty="0"/>
          </a:p>
        </p:txBody>
      </p:sp>
      <p:grpSp>
        <p:nvGrpSpPr>
          <p:cNvPr id="5" name="Group 4">
            <a:extLst>
              <a:ext uri="{FF2B5EF4-FFF2-40B4-BE49-F238E27FC236}">
                <a16:creationId xmlns:a16="http://schemas.microsoft.com/office/drawing/2014/main" id="{56009D6A-0A96-14B2-1ED9-A58C1402D476}"/>
              </a:ext>
            </a:extLst>
          </p:cNvPr>
          <p:cNvGrpSpPr>
            <a:grpSpLocks/>
          </p:cNvGrpSpPr>
          <p:nvPr/>
        </p:nvGrpSpPr>
        <p:grpSpPr bwMode="auto">
          <a:xfrm>
            <a:off x="265670" y="1960788"/>
            <a:ext cx="4097657" cy="1797465"/>
            <a:chOff x="541" y="2443"/>
            <a:chExt cx="10502" cy="5303"/>
          </a:xfrm>
        </p:grpSpPr>
        <p:pic>
          <p:nvPicPr>
            <p:cNvPr id="6" name="Picture 5" descr="Double">
              <a:extLst>
                <a:ext uri="{FF2B5EF4-FFF2-40B4-BE49-F238E27FC236}">
                  <a16:creationId xmlns:a16="http://schemas.microsoft.com/office/drawing/2014/main" id="{DBA02BB3-67B7-7DFE-CAFC-6EED6F4D9B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9357"/>
            <a:stretch>
              <a:fillRect/>
            </a:stretch>
          </p:blipFill>
          <p:spPr bwMode="auto">
            <a:xfrm>
              <a:off x="541" y="2443"/>
              <a:ext cx="10502" cy="5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ruler">
              <a:extLst>
                <a:ext uri="{FF2B5EF4-FFF2-40B4-BE49-F238E27FC236}">
                  <a16:creationId xmlns:a16="http://schemas.microsoft.com/office/drawing/2014/main" id="{081FDAD6-A7EF-200F-91AB-BAB6BED2A6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10" y="3659"/>
              <a:ext cx="2451"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Picture 9">
            <a:extLst>
              <a:ext uri="{FF2B5EF4-FFF2-40B4-BE49-F238E27FC236}">
                <a16:creationId xmlns:a16="http://schemas.microsoft.com/office/drawing/2014/main" id="{5ECF9C96-A2AE-EC8E-52FA-05AB545D8239}"/>
              </a:ext>
            </a:extLst>
          </p:cNvPr>
          <p:cNvPicPr>
            <a:picLocks noChangeAspect="1"/>
          </p:cNvPicPr>
          <p:nvPr/>
        </p:nvPicPr>
        <p:blipFill>
          <a:blip r:embed="rId4"/>
          <a:stretch>
            <a:fillRect/>
          </a:stretch>
        </p:blipFill>
        <p:spPr>
          <a:xfrm>
            <a:off x="160148" y="4253122"/>
            <a:ext cx="4654789" cy="2362321"/>
          </a:xfrm>
          <a:prstGeom prst="rect">
            <a:avLst/>
          </a:prstGeom>
        </p:spPr>
      </p:pic>
      <p:pic>
        <p:nvPicPr>
          <p:cNvPr id="12" name="Picture 11">
            <a:extLst>
              <a:ext uri="{FF2B5EF4-FFF2-40B4-BE49-F238E27FC236}">
                <a16:creationId xmlns:a16="http://schemas.microsoft.com/office/drawing/2014/main" id="{0687BBB1-825F-A6B6-AA3B-8F8C51F87AF9}"/>
              </a:ext>
            </a:extLst>
          </p:cNvPr>
          <p:cNvPicPr>
            <a:picLocks noChangeAspect="1"/>
          </p:cNvPicPr>
          <p:nvPr/>
        </p:nvPicPr>
        <p:blipFill>
          <a:blip r:embed="rId5"/>
          <a:stretch>
            <a:fillRect/>
          </a:stretch>
        </p:blipFill>
        <p:spPr>
          <a:xfrm>
            <a:off x="5141096" y="2036492"/>
            <a:ext cx="6785234" cy="3954527"/>
          </a:xfrm>
          <a:prstGeom prst="rect">
            <a:avLst/>
          </a:prstGeom>
        </p:spPr>
      </p:pic>
    </p:spTree>
    <p:extLst>
      <p:ext uri="{BB962C8B-B14F-4D97-AF65-F5344CB8AC3E}">
        <p14:creationId xmlns:p14="http://schemas.microsoft.com/office/powerpoint/2010/main" val="815011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54188-0D4F-25FF-B2DF-60A873DEED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A0386A-3933-3FC9-6A5A-2C061960E8DC}"/>
              </a:ext>
            </a:extLst>
          </p:cNvPr>
          <p:cNvSpPr>
            <a:spLocks noGrp="1"/>
          </p:cNvSpPr>
          <p:nvPr>
            <p:ph type="title"/>
          </p:nvPr>
        </p:nvSpPr>
        <p:spPr>
          <a:xfrm>
            <a:off x="265670" y="365125"/>
            <a:ext cx="11566810" cy="1325563"/>
          </a:xfrm>
          <a:solidFill>
            <a:srgbClr val="FF99CC"/>
          </a:solidFill>
        </p:spPr>
        <p:txBody>
          <a:bodyPr>
            <a:normAutofit/>
          </a:bodyPr>
          <a:lstStyle/>
          <a:p>
            <a:r>
              <a:rPr lang="en-GB" dirty="0"/>
              <a:t>Give a description </a:t>
            </a:r>
            <a:r>
              <a:rPr lang="en-US" dirty="0"/>
              <a:t>of an experiment to measure the acceleration of an object down a slope </a:t>
            </a:r>
            <a:endParaRPr lang="en-GB" dirty="0"/>
          </a:p>
        </p:txBody>
      </p:sp>
      <p:sp>
        <p:nvSpPr>
          <p:cNvPr id="4" name="Slide Number Placeholder 3">
            <a:extLst>
              <a:ext uri="{FF2B5EF4-FFF2-40B4-BE49-F238E27FC236}">
                <a16:creationId xmlns:a16="http://schemas.microsoft.com/office/drawing/2014/main" id="{4425EDA8-D62E-C51E-E8A1-930A93AFAA9A}"/>
              </a:ext>
            </a:extLst>
          </p:cNvPr>
          <p:cNvSpPr>
            <a:spLocks noGrp="1"/>
          </p:cNvSpPr>
          <p:nvPr>
            <p:ph type="sldNum" sz="quarter" idx="12"/>
          </p:nvPr>
        </p:nvSpPr>
        <p:spPr/>
        <p:txBody>
          <a:bodyPr/>
          <a:lstStyle/>
          <a:p>
            <a:fld id="{7A0D7E8C-4F94-4F81-9E0E-C73AA3D62CAD}" type="slidenum">
              <a:rPr lang="en-GB" smtClean="0"/>
              <a:pPr/>
              <a:t>21</a:t>
            </a:fld>
            <a:endParaRPr lang="en-GB" dirty="0"/>
          </a:p>
        </p:txBody>
      </p:sp>
      <p:pic>
        <p:nvPicPr>
          <p:cNvPr id="8" name="Picture 7">
            <a:extLst>
              <a:ext uri="{FF2B5EF4-FFF2-40B4-BE49-F238E27FC236}">
                <a16:creationId xmlns:a16="http://schemas.microsoft.com/office/drawing/2014/main" id="{76677149-E5F2-D558-737F-69CDFA4146E9}"/>
              </a:ext>
            </a:extLst>
          </p:cNvPr>
          <p:cNvPicPr>
            <a:picLocks noChangeAspect="1"/>
          </p:cNvPicPr>
          <p:nvPr/>
        </p:nvPicPr>
        <p:blipFill>
          <a:blip r:embed="rId2"/>
          <a:stretch>
            <a:fillRect/>
          </a:stretch>
        </p:blipFill>
        <p:spPr>
          <a:xfrm>
            <a:off x="1886855" y="1847880"/>
            <a:ext cx="8037949" cy="5010120"/>
          </a:xfrm>
          <a:prstGeom prst="rect">
            <a:avLst/>
          </a:prstGeom>
        </p:spPr>
      </p:pic>
    </p:spTree>
    <p:extLst>
      <p:ext uri="{BB962C8B-B14F-4D97-AF65-F5344CB8AC3E}">
        <p14:creationId xmlns:p14="http://schemas.microsoft.com/office/powerpoint/2010/main" val="11973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B1F2D-829E-0089-F75A-800E2A421F4E}"/>
              </a:ext>
            </a:extLst>
          </p:cNvPr>
          <p:cNvSpPr>
            <a:spLocks noGrp="1"/>
          </p:cNvSpPr>
          <p:nvPr>
            <p:ph type="title"/>
          </p:nvPr>
        </p:nvSpPr>
        <p:spPr>
          <a:solidFill>
            <a:srgbClr val="FF99CC"/>
          </a:solidFill>
        </p:spPr>
        <p:txBody>
          <a:bodyPr/>
          <a:lstStyle/>
          <a:p>
            <a:r>
              <a:rPr lang="en-GB" dirty="0"/>
              <a:t>Explain in terms of forces why an object reaches terminal velocity</a:t>
            </a:r>
          </a:p>
        </p:txBody>
      </p:sp>
      <p:sp>
        <p:nvSpPr>
          <p:cNvPr id="3" name="Content Placeholder 2">
            <a:extLst>
              <a:ext uri="{FF2B5EF4-FFF2-40B4-BE49-F238E27FC236}">
                <a16:creationId xmlns:a16="http://schemas.microsoft.com/office/drawing/2014/main" id="{98172B86-5F64-0AED-16D6-ED5DA2959CC0}"/>
              </a:ext>
            </a:extLst>
          </p:cNvPr>
          <p:cNvSpPr>
            <a:spLocks noGrp="1"/>
          </p:cNvSpPr>
          <p:nvPr>
            <p:ph idx="1"/>
          </p:nvPr>
        </p:nvSpPr>
        <p:spPr/>
        <p:txBody>
          <a:bodyPr/>
          <a:lstStyle/>
          <a:p>
            <a:r>
              <a:rPr lang="en-GB" dirty="0"/>
              <a:t>Forces are balanced (mustn’t just say equal, must have equal and opposite)</a:t>
            </a:r>
          </a:p>
          <a:p>
            <a:r>
              <a:rPr lang="en-GB" dirty="0"/>
              <a:t>Frictional forces increase with speed</a:t>
            </a:r>
          </a:p>
          <a:p>
            <a:r>
              <a:rPr lang="en-GB" dirty="0"/>
              <a:t>Terminal speed achieved when forward forces balance the frictional forces</a:t>
            </a:r>
          </a:p>
        </p:txBody>
      </p:sp>
      <p:sp>
        <p:nvSpPr>
          <p:cNvPr id="4" name="Slide Number Placeholder 3">
            <a:extLst>
              <a:ext uri="{FF2B5EF4-FFF2-40B4-BE49-F238E27FC236}">
                <a16:creationId xmlns:a16="http://schemas.microsoft.com/office/drawing/2014/main" id="{3030DA3C-5CD4-75D6-3A2F-D20E6F1B14DF}"/>
              </a:ext>
            </a:extLst>
          </p:cNvPr>
          <p:cNvSpPr>
            <a:spLocks noGrp="1"/>
          </p:cNvSpPr>
          <p:nvPr>
            <p:ph type="sldNum" sz="quarter" idx="12"/>
          </p:nvPr>
        </p:nvSpPr>
        <p:spPr/>
        <p:txBody>
          <a:bodyPr/>
          <a:lstStyle/>
          <a:p>
            <a:fld id="{7A0D7E8C-4F94-4F81-9E0E-C73AA3D62CAD}" type="slidenum">
              <a:rPr lang="en-GB" smtClean="0"/>
              <a:pPr/>
              <a:t>22</a:t>
            </a:fld>
            <a:endParaRPr lang="en-GB" dirty="0"/>
          </a:p>
        </p:txBody>
      </p:sp>
    </p:spTree>
    <p:extLst>
      <p:ext uri="{BB962C8B-B14F-4D97-AF65-F5344CB8AC3E}">
        <p14:creationId xmlns:p14="http://schemas.microsoft.com/office/powerpoint/2010/main" val="413038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ADE1B-ED94-9BC1-B63E-8A6309121CBF}"/>
              </a:ext>
            </a:extLst>
          </p:cNvPr>
          <p:cNvSpPr>
            <a:spLocks noGrp="1"/>
          </p:cNvSpPr>
          <p:nvPr>
            <p:ph type="title"/>
          </p:nvPr>
        </p:nvSpPr>
        <p:spPr>
          <a:xfrm>
            <a:off x="838200" y="365125"/>
            <a:ext cx="10515600" cy="1272145"/>
          </a:xfrm>
          <a:solidFill>
            <a:srgbClr val="FF99CC"/>
          </a:solidFill>
        </p:spPr>
        <p:txBody>
          <a:bodyPr>
            <a:normAutofit fontScale="90000"/>
          </a:bodyPr>
          <a:lstStyle/>
          <a:p>
            <a:r>
              <a:rPr lang="en-GB" dirty="0"/>
              <a:t>State the force/component of force acting down the slope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D0AE85C-FFE4-5CB7-CA6B-ADCD3B21C83B}"/>
                  </a:ext>
                </a:extLst>
              </p:cNvPr>
              <p:cNvSpPr>
                <a:spLocks noGrp="1"/>
              </p:cNvSpPr>
              <p:nvPr>
                <p:ph idx="1"/>
              </p:nvPr>
            </p:nvSpPr>
            <p:spPr>
              <a:xfrm>
                <a:off x="5486400" y="1825625"/>
                <a:ext cx="5867400" cy="4351338"/>
              </a:xfrm>
            </p:spPr>
            <p:txBody>
              <a:bodyPr/>
              <a:lstStyle/>
              <a:p>
                <a:pPr marL="0" indent="0">
                  <a:buNone/>
                </a:pPr>
                <a14:m>
                  <m:oMathPara xmlns:m="http://schemas.openxmlformats.org/officeDocument/2006/math">
                    <m:oMathParaPr>
                      <m:jc m:val="centerGroup"/>
                    </m:oMathParaPr>
                    <m:oMath xmlns:m="http://schemas.openxmlformats.org/officeDocument/2006/math">
                      <m:r>
                        <m:rPr>
                          <m:sty m:val="p"/>
                        </m:rPr>
                        <a:rPr lang="en-GB" sz="4800" b="0" i="0" dirty="0" smtClean="0">
                          <a:latin typeface="Cambria Math" panose="02040503050406030204" pitchFamily="18" charset="0"/>
                        </a:rPr>
                        <m:t>m</m:t>
                      </m:r>
                      <m:r>
                        <a:rPr lang="en-GB" sz="4800" i="1" dirty="0" smtClean="0">
                          <a:latin typeface="Cambria Math" panose="02040503050406030204" pitchFamily="18" charset="0"/>
                        </a:rPr>
                        <m:t>𝑔</m:t>
                      </m:r>
                      <m:func>
                        <m:funcPr>
                          <m:ctrlPr>
                            <a:rPr lang="en-GB" sz="4800" i="1" dirty="0" smtClean="0">
                              <a:latin typeface="Cambria Math" panose="02040503050406030204" pitchFamily="18" charset="0"/>
                            </a:rPr>
                          </m:ctrlPr>
                        </m:funcPr>
                        <m:fName>
                          <m:r>
                            <m:rPr>
                              <m:sty m:val="p"/>
                            </m:rPr>
                            <a:rPr lang="en-GB" sz="4800" i="0" dirty="0" smtClean="0">
                              <a:latin typeface="Cambria Math" panose="02040503050406030204" pitchFamily="18" charset="0"/>
                            </a:rPr>
                            <m:t>sin</m:t>
                          </m:r>
                        </m:fName>
                        <m:e>
                          <m:r>
                            <a:rPr lang="en-GB" sz="4800" i="1" dirty="0" smtClean="0">
                              <a:latin typeface="Cambria Math" panose="02040503050406030204" pitchFamily="18" charset="0"/>
                              <a:sym typeface="Symbol" panose="05050102010706020507" pitchFamily="18" charset="2"/>
                            </a:rPr>
                            <m:t></m:t>
                          </m:r>
                          <m:func>
                            <m:funcPr>
                              <m:ctrlPr>
                                <a:rPr lang="en-GB" sz="4800" i="1" dirty="0">
                                  <a:latin typeface="Cambria Math" panose="02040503050406030204" pitchFamily="18" charset="0"/>
                                </a:rPr>
                              </m:ctrlPr>
                            </m:funcPr>
                            <m:fName>
                              <m:r>
                                <m:rPr>
                                  <m:sty m:val="p"/>
                                </m:rPr>
                                <a:rPr lang="en-GB" sz="4800" b="0" i="0" dirty="0" smtClean="0">
                                  <a:latin typeface="Cambria Math" panose="02040503050406030204" pitchFamily="18" charset="0"/>
                                </a:rPr>
                                <m:t>or</m:t>
                              </m:r>
                              <m:r>
                                <a:rPr lang="en-GB" sz="4800" b="0" i="0" dirty="0" smtClean="0">
                                  <a:latin typeface="Cambria Math" panose="02040503050406030204" pitchFamily="18" charset="0"/>
                                </a:rPr>
                                <m:t>  </m:t>
                              </m:r>
                              <m:r>
                                <m:rPr>
                                  <m:sty m:val="p"/>
                                </m:rPr>
                                <a:rPr lang="en-GB" sz="4800" b="0" i="0" dirty="0" smtClean="0">
                                  <a:latin typeface="Cambria Math" panose="02040503050406030204" pitchFamily="18" charset="0"/>
                                </a:rPr>
                                <m:t>Wsin</m:t>
                              </m:r>
                            </m:fName>
                            <m:e>
                              <m:r>
                                <a:rPr lang="en-GB" sz="4800" i="1" dirty="0">
                                  <a:latin typeface="Cambria Math" panose="02040503050406030204" pitchFamily="18" charset="0"/>
                                  <a:sym typeface="Symbol" panose="05050102010706020507" pitchFamily="18" charset="2"/>
                                </a:rPr>
                                <m:t></m:t>
                              </m:r>
                            </m:e>
                          </m:func>
                        </m:e>
                      </m:func>
                    </m:oMath>
                  </m:oMathPara>
                </a14:m>
                <a:endParaRPr lang="en-GB" sz="4800" dirty="0"/>
              </a:p>
            </p:txBody>
          </p:sp>
        </mc:Choice>
        <mc:Fallback xmlns="">
          <p:sp>
            <p:nvSpPr>
              <p:cNvPr id="3" name="Content Placeholder 2">
                <a:extLst>
                  <a:ext uri="{FF2B5EF4-FFF2-40B4-BE49-F238E27FC236}">
                    <a16:creationId xmlns:a16="http://schemas.microsoft.com/office/drawing/2014/main" id="{5D0AE85C-FFE4-5CB7-CA6B-ADCD3B21C83B}"/>
                  </a:ext>
                </a:extLst>
              </p:cNvPr>
              <p:cNvSpPr>
                <a:spLocks noGrp="1" noRot="1" noChangeAspect="1" noMove="1" noResize="1" noEditPoints="1" noAdjustHandles="1" noChangeArrowheads="1" noChangeShapeType="1" noTextEdit="1"/>
              </p:cNvSpPr>
              <p:nvPr>
                <p:ph idx="1"/>
              </p:nvPr>
            </p:nvSpPr>
            <p:spPr>
              <a:xfrm>
                <a:off x="5486400" y="1825625"/>
                <a:ext cx="5867400" cy="4351338"/>
              </a:xfrm>
              <a:blipFill>
                <a:blip r:embed="rId2"/>
                <a:stretch>
                  <a:fillRect/>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3DD63583-290F-672A-5A70-FDB7F9C4AC9E}"/>
              </a:ext>
            </a:extLst>
          </p:cNvPr>
          <p:cNvSpPr>
            <a:spLocks noGrp="1"/>
          </p:cNvSpPr>
          <p:nvPr>
            <p:ph type="sldNum" sz="quarter" idx="12"/>
          </p:nvPr>
        </p:nvSpPr>
        <p:spPr/>
        <p:txBody>
          <a:bodyPr/>
          <a:lstStyle/>
          <a:p>
            <a:fld id="{7A0D7E8C-4F94-4F81-9E0E-C73AA3D62CAD}" type="slidenum">
              <a:rPr lang="en-GB" smtClean="0"/>
              <a:pPr/>
              <a:t>23</a:t>
            </a:fld>
            <a:endParaRPr lang="en-GB" dirty="0"/>
          </a:p>
        </p:txBody>
      </p:sp>
      <p:pic>
        <p:nvPicPr>
          <p:cNvPr id="6" name="Picture 5">
            <a:extLst>
              <a:ext uri="{FF2B5EF4-FFF2-40B4-BE49-F238E27FC236}">
                <a16:creationId xmlns:a16="http://schemas.microsoft.com/office/drawing/2014/main" id="{8FA2B570-B96A-300A-9B4D-6440BA0CC226}"/>
              </a:ext>
            </a:extLst>
          </p:cNvPr>
          <p:cNvPicPr>
            <a:picLocks noChangeAspect="1"/>
          </p:cNvPicPr>
          <p:nvPr/>
        </p:nvPicPr>
        <p:blipFill>
          <a:blip r:embed="rId3"/>
          <a:stretch>
            <a:fillRect/>
          </a:stretch>
        </p:blipFill>
        <p:spPr>
          <a:xfrm>
            <a:off x="7091300" y="2635034"/>
            <a:ext cx="4656415" cy="3857841"/>
          </a:xfrm>
          <a:prstGeom prst="rect">
            <a:avLst/>
          </a:prstGeom>
        </p:spPr>
      </p:pic>
      <p:pic>
        <p:nvPicPr>
          <p:cNvPr id="8" name="Picture 7">
            <a:extLst>
              <a:ext uri="{FF2B5EF4-FFF2-40B4-BE49-F238E27FC236}">
                <a16:creationId xmlns:a16="http://schemas.microsoft.com/office/drawing/2014/main" id="{33BB2A9F-0FD2-7B49-0290-C371738A6A07}"/>
              </a:ext>
            </a:extLst>
          </p:cNvPr>
          <p:cNvPicPr>
            <a:picLocks noChangeAspect="1"/>
          </p:cNvPicPr>
          <p:nvPr/>
        </p:nvPicPr>
        <p:blipFill>
          <a:blip r:embed="rId4"/>
          <a:stretch>
            <a:fillRect/>
          </a:stretch>
        </p:blipFill>
        <p:spPr>
          <a:xfrm>
            <a:off x="1308905" y="1897766"/>
            <a:ext cx="4273770" cy="3130711"/>
          </a:xfrm>
          <a:prstGeom prst="rect">
            <a:avLst/>
          </a:prstGeom>
        </p:spPr>
      </p:pic>
    </p:spTree>
    <p:extLst>
      <p:ext uri="{BB962C8B-B14F-4D97-AF65-F5344CB8AC3E}">
        <p14:creationId xmlns:p14="http://schemas.microsoft.com/office/powerpoint/2010/main" val="3931788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DDDBC-3BBE-59A8-9BA3-0F18391D90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ABB1B-2BAD-74A2-CCF0-6B8406812CE6}"/>
              </a:ext>
            </a:extLst>
          </p:cNvPr>
          <p:cNvSpPr>
            <a:spLocks noGrp="1"/>
          </p:cNvSpPr>
          <p:nvPr>
            <p:ph type="title"/>
          </p:nvPr>
        </p:nvSpPr>
        <p:spPr>
          <a:xfrm>
            <a:off x="838200" y="365125"/>
            <a:ext cx="10515600" cy="1272145"/>
          </a:xfrm>
          <a:solidFill>
            <a:srgbClr val="FF99CC"/>
          </a:solidFill>
        </p:spPr>
        <p:txBody>
          <a:bodyPr>
            <a:normAutofit fontScale="90000"/>
          </a:bodyPr>
          <a:lstStyle/>
          <a:p>
            <a:r>
              <a:rPr lang="en-GB" dirty="0"/>
              <a:t>State the force/component of force normal to the slope.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CC3E22B-3ADA-1157-CB67-505C69AD068F}"/>
                  </a:ext>
                </a:extLst>
              </p:cNvPr>
              <p:cNvSpPr>
                <a:spLocks noGrp="1"/>
              </p:cNvSpPr>
              <p:nvPr>
                <p:ph idx="1"/>
              </p:nvPr>
            </p:nvSpPr>
            <p:spPr>
              <a:xfrm>
                <a:off x="6092125" y="1825625"/>
                <a:ext cx="6099875" cy="4351338"/>
              </a:xfrm>
            </p:spPr>
            <p:txBody>
              <a:bodyPr/>
              <a:lstStyle/>
              <a:p>
                <a:pPr marL="0" indent="0">
                  <a:buNone/>
                </a:pPr>
                <a14:m>
                  <m:oMathPara xmlns:m="http://schemas.openxmlformats.org/officeDocument/2006/math">
                    <m:oMathParaPr>
                      <m:jc m:val="centerGroup"/>
                    </m:oMathParaPr>
                    <m:oMath xmlns:m="http://schemas.openxmlformats.org/officeDocument/2006/math">
                      <m:r>
                        <m:rPr>
                          <m:sty m:val="p"/>
                        </m:rPr>
                        <a:rPr lang="en-GB" sz="4800" b="0" i="0" dirty="0" smtClean="0">
                          <a:latin typeface="Cambria Math" panose="02040503050406030204" pitchFamily="18" charset="0"/>
                        </a:rPr>
                        <m:t>m</m:t>
                      </m:r>
                      <m:r>
                        <a:rPr lang="en-GB" sz="4800" i="1" dirty="0" smtClean="0">
                          <a:latin typeface="Cambria Math" panose="02040503050406030204" pitchFamily="18" charset="0"/>
                        </a:rPr>
                        <m:t>𝑔</m:t>
                      </m:r>
                      <m:func>
                        <m:funcPr>
                          <m:ctrlPr>
                            <a:rPr lang="en-GB" sz="4800" i="1" dirty="0" smtClean="0">
                              <a:latin typeface="Cambria Math" panose="02040503050406030204" pitchFamily="18" charset="0"/>
                            </a:rPr>
                          </m:ctrlPr>
                        </m:funcPr>
                        <m:fName>
                          <m:r>
                            <m:rPr>
                              <m:sty m:val="p"/>
                            </m:rPr>
                            <a:rPr lang="en-GB" sz="4800" b="0" i="0" dirty="0" smtClean="0">
                              <a:latin typeface="Cambria Math" panose="02040503050406030204" pitchFamily="18" charset="0"/>
                            </a:rPr>
                            <m:t>cos</m:t>
                          </m:r>
                        </m:fName>
                        <m:e>
                          <m:r>
                            <a:rPr lang="en-GB" sz="4800" i="1" dirty="0" smtClean="0">
                              <a:latin typeface="Cambria Math" panose="02040503050406030204" pitchFamily="18" charset="0"/>
                              <a:sym typeface="Symbol" panose="05050102010706020507" pitchFamily="18" charset="2"/>
                            </a:rPr>
                            <m:t></m:t>
                          </m:r>
                          <m:func>
                            <m:funcPr>
                              <m:ctrlPr>
                                <a:rPr lang="en-GB" sz="4800" i="1" dirty="0">
                                  <a:latin typeface="Cambria Math" panose="02040503050406030204" pitchFamily="18" charset="0"/>
                                </a:rPr>
                              </m:ctrlPr>
                            </m:funcPr>
                            <m:fName>
                              <m:r>
                                <m:rPr>
                                  <m:sty m:val="p"/>
                                </m:rPr>
                                <a:rPr lang="en-GB" sz="4800" b="0" i="0" dirty="0" smtClean="0">
                                  <a:latin typeface="Cambria Math" panose="02040503050406030204" pitchFamily="18" charset="0"/>
                                </a:rPr>
                                <m:t>or</m:t>
                              </m:r>
                              <m:r>
                                <a:rPr lang="en-GB" sz="4800" b="0" i="0" dirty="0" smtClean="0">
                                  <a:latin typeface="Cambria Math" panose="02040503050406030204" pitchFamily="18" charset="0"/>
                                </a:rPr>
                                <m:t>  </m:t>
                              </m:r>
                              <m:r>
                                <m:rPr>
                                  <m:sty m:val="p"/>
                                </m:rPr>
                                <a:rPr lang="en-GB" sz="4800" b="0" i="0" dirty="0" smtClean="0">
                                  <a:latin typeface="Cambria Math" panose="02040503050406030204" pitchFamily="18" charset="0"/>
                                </a:rPr>
                                <m:t>Wcos</m:t>
                              </m:r>
                            </m:fName>
                            <m:e>
                              <m:r>
                                <a:rPr lang="en-GB" sz="4800" i="1" dirty="0">
                                  <a:latin typeface="Cambria Math" panose="02040503050406030204" pitchFamily="18" charset="0"/>
                                  <a:sym typeface="Symbol" panose="05050102010706020507" pitchFamily="18" charset="2"/>
                                </a:rPr>
                                <m:t></m:t>
                              </m:r>
                            </m:e>
                          </m:func>
                        </m:e>
                      </m:func>
                    </m:oMath>
                  </m:oMathPara>
                </a14:m>
                <a:endParaRPr lang="en-GB" sz="4800" dirty="0"/>
              </a:p>
              <a:p>
                <a:pPr marL="0" indent="0">
                  <a:buNone/>
                </a:pPr>
                <a:r>
                  <a:rPr lang="en-GB" sz="4800" dirty="0"/>
                  <a:t>This is balanced by the reaction force from the slope</a:t>
                </a:r>
              </a:p>
            </p:txBody>
          </p:sp>
        </mc:Choice>
        <mc:Fallback xmlns="">
          <p:sp>
            <p:nvSpPr>
              <p:cNvPr id="3" name="Content Placeholder 2">
                <a:extLst>
                  <a:ext uri="{FF2B5EF4-FFF2-40B4-BE49-F238E27FC236}">
                    <a16:creationId xmlns:a16="http://schemas.microsoft.com/office/drawing/2014/main" id="{5CC3E22B-3ADA-1157-CB67-505C69AD068F}"/>
                  </a:ext>
                </a:extLst>
              </p:cNvPr>
              <p:cNvSpPr>
                <a:spLocks noGrp="1" noRot="1" noChangeAspect="1" noMove="1" noResize="1" noEditPoints="1" noAdjustHandles="1" noChangeArrowheads="1" noChangeShapeType="1" noTextEdit="1"/>
              </p:cNvSpPr>
              <p:nvPr>
                <p:ph idx="1"/>
              </p:nvPr>
            </p:nvSpPr>
            <p:spPr>
              <a:xfrm>
                <a:off x="6092125" y="1825625"/>
                <a:ext cx="6099875" cy="4351338"/>
              </a:xfrm>
              <a:blipFill>
                <a:blip r:embed="rId2"/>
                <a:stretch>
                  <a:fillRect l="-4496"/>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BEC9EBFB-3DD7-0E8A-A699-B2983CF9FF69}"/>
              </a:ext>
            </a:extLst>
          </p:cNvPr>
          <p:cNvSpPr>
            <a:spLocks noGrp="1"/>
          </p:cNvSpPr>
          <p:nvPr>
            <p:ph type="sldNum" sz="quarter" idx="12"/>
          </p:nvPr>
        </p:nvSpPr>
        <p:spPr/>
        <p:txBody>
          <a:bodyPr/>
          <a:lstStyle/>
          <a:p>
            <a:fld id="{7A0D7E8C-4F94-4F81-9E0E-C73AA3D62CAD}" type="slidenum">
              <a:rPr lang="en-GB" smtClean="0"/>
              <a:pPr/>
              <a:t>24</a:t>
            </a:fld>
            <a:endParaRPr lang="en-GB" dirty="0"/>
          </a:p>
        </p:txBody>
      </p:sp>
      <p:pic>
        <p:nvPicPr>
          <p:cNvPr id="5" name="Picture 4">
            <a:extLst>
              <a:ext uri="{FF2B5EF4-FFF2-40B4-BE49-F238E27FC236}">
                <a16:creationId xmlns:a16="http://schemas.microsoft.com/office/drawing/2014/main" id="{78994425-FDC1-BD7C-698C-844E921DDEB7}"/>
              </a:ext>
            </a:extLst>
          </p:cNvPr>
          <p:cNvPicPr>
            <a:picLocks noChangeAspect="1"/>
          </p:cNvPicPr>
          <p:nvPr/>
        </p:nvPicPr>
        <p:blipFill>
          <a:blip r:embed="rId3"/>
          <a:stretch>
            <a:fillRect/>
          </a:stretch>
        </p:blipFill>
        <p:spPr>
          <a:xfrm>
            <a:off x="603732" y="1825625"/>
            <a:ext cx="4273770" cy="3130711"/>
          </a:xfrm>
          <a:prstGeom prst="rect">
            <a:avLst/>
          </a:prstGeom>
        </p:spPr>
      </p:pic>
      <p:pic>
        <p:nvPicPr>
          <p:cNvPr id="7" name="Picture 6">
            <a:extLst>
              <a:ext uri="{FF2B5EF4-FFF2-40B4-BE49-F238E27FC236}">
                <a16:creationId xmlns:a16="http://schemas.microsoft.com/office/drawing/2014/main" id="{5B258F32-CD93-0BE5-2977-2919B526EA4E}"/>
              </a:ext>
            </a:extLst>
          </p:cNvPr>
          <p:cNvPicPr>
            <a:picLocks noChangeAspect="1"/>
          </p:cNvPicPr>
          <p:nvPr/>
        </p:nvPicPr>
        <p:blipFill>
          <a:blip r:embed="rId4"/>
          <a:stretch>
            <a:fillRect/>
          </a:stretch>
        </p:blipFill>
        <p:spPr>
          <a:xfrm>
            <a:off x="184356" y="1825625"/>
            <a:ext cx="5907769" cy="4720940"/>
          </a:xfrm>
          <a:prstGeom prst="rect">
            <a:avLst/>
          </a:prstGeom>
        </p:spPr>
      </p:pic>
    </p:spTree>
    <p:extLst>
      <p:ext uri="{BB962C8B-B14F-4D97-AF65-F5344CB8AC3E}">
        <p14:creationId xmlns:p14="http://schemas.microsoft.com/office/powerpoint/2010/main" val="175139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72AE-8B7F-6B34-E5C7-AB95A0A78A8A}"/>
              </a:ext>
            </a:extLst>
          </p:cNvPr>
          <p:cNvSpPr>
            <a:spLocks noGrp="1"/>
          </p:cNvSpPr>
          <p:nvPr>
            <p:ph type="title"/>
          </p:nvPr>
        </p:nvSpPr>
        <p:spPr>
          <a:xfrm>
            <a:off x="55605" y="365125"/>
            <a:ext cx="11979876" cy="1325563"/>
          </a:xfrm>
          <a:solidFill>
            <a:srgbClr val="FF99CC"/>
          </a:solidFill>
        </p:spPr>
        <p:txBody>
          <a:bodyPr/>
          <a:lstStyle/>
          <a:p>
            <a:pPr algn="ctr"/>
            <a:r>
              <a:rPr lang="en-GB" dirty="0"/>
              <a:t>State what is meant by the conservation of momentum</a:t>
            </a:r>
          </a:p>
        </p:txBody>
      </p:sp>
      <p:sp>
        <p:nvSpPr>
          <p:cNvPr id="3" name="Content Placeholder 2">
            <a:extLst>
              <a:ext uri="{FF2B5EF4-FFF2-40B4-BE49-F238E27FC236}">
                <a16:creationId xmlns:a16="http://schemas.microsoft.com/office/drawing/2014/main" id="{55AE0129-191D-EF15-5347-45CF77709F06}"/>
              </a:ext>
            </a:extLst>
          </p:cNvPr>
          <p:cNvSpPr>
            <a:spLocks noGrp="1"/>
          </p:cNvSpPr>
          <p:nvPr>
            <p:ph idx="1"/>
          </p:nvPr>
        </p:nvSpPr>
        <p:spPr/>
        <p:txBody>
          <a:bodyPr>
            <a:normAutofit/>
          </a:bodyPr>
          <a:lstStyle/>
          <a:p>
            <a:r>
              <a:rPr lang="en-GB" sz="4800" b="1" dirty="0"/>
              <a:t>In the absence of external forces, </a:t>
            </a:r>
            <a:r>
              <a:rPr lang="en-GB" sz="4800" b="1" u="sng" dirty="0"/>
              <a:t>total</a:t>
            </a:r>
            <a:r>
              <a:rPr lang="en-GB" sz="4800" b="1" dirty="0"/>
              <a:t> momentum before is equal to the </a:t>
            </a:r>
            <a:r>
              <a:rPr lang="en-GB" sz="4800" b="1" u="sng" dirty="0"/>
              <a:t>total</a:t>
            </a:r>
            <a:r>
              <a:rPr lang="en-GB" sz="4800" b="1" dirty="0"/>
              <a:t> momentum after</a:t>
            </a:r>
          </a:p>
        </p:txBody>
      </p:sp>
      <p:sp>
        <p:nvSpPr>
          <p:cNvPr id="4" name="Slide Number Placeholder 3">
            <a:extLst>
              <a:ext uri="{FF2B5EF4-FFF2-40B4-BE49-F238E27FC236}">
                <a16:creationId xmlns:a16="http://schemas.microsoft.com/office/drawing/2014/main" id="{975993C0-2D80-2908-0370-C53AA0515086}"/>
              </a:ext>
            </a:extLst>
          </p:cNvPr>
          <p:cNvSpPr>
            <a:spLocks noGrp="1"/>
          </p:cNvSpPr>
          <p:nvPr>
            <p:ph type="sldNum" sz="quarter" idx="12"/>
          </p:nvPr>
        </p:nvSpPr>
        <p:spPr/>
        <p:txBody>
          <a:bodyPr/>
          <a:lstStyle/>
          <a:p>
            <a:fld id="{7A0D7E8C-4F94-4F81-9E0E-C73AA3D62CAD}" type="slidenum">
              <a:rPr lang="en-GB" smtClean="0"/>
              <a:pPr/>
              <a:t>25</a:t>
            </a:fld>
            <a:endParaRPr lang="en-GB" dirty="0"/>
          </a:p>
        </p:txBody>
      </p:sp>
    </p:spTree>
    <p:extLst>
      <p:ext uri="{BB962C8B-B14F-4D97-AF65-F5344CB8AC3E}">
        <p14:creationId xmlns:p14="http://schemas.microsoft.com/office/powerpoint/2010/main" val="59199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26D9D-E847-19DC-5D00-E2E3981F674A}"/>
              </a:ext>
            </a:extLst>
          </p:cNvPr>
          <p:cNvSpPr>
            <a:spLocks noGrp="1"/>
          </p:cNvSpPr>
          <p:nvPr>
            <p:ph type="title"/>
          </p:nvPr>
        </p:nvSpPr>
        <p:spPr>
          <a:solidFill>
            <a:srgbClr val="FF99CC"/>
          </a:solidFill>
        </p:spPr>
        <p:txBody>
          <a:bodyPr/>
          <a:lstStyle/>
          <a:p>
            <a:r>
              <a:rPr lang="en-GB" dirty="0"/>
              <a:t>State what is conserved and lost during an elastic collision</a:t>
            </a:r>
          </a:p>
        </p:txBody>
      </p:sp>
      <p:sp>
        <p:nvSpPr>
          <p:cNvPr id="3" name="Content Placeholder 2">
            <a:extLst>
              <a:ext uri="{FF2B5EF4-FFF2-40B4-BE49-F238E27FC236}">
                <a16:creationId xmlns:a16="http://schemas.microsoft.com/office/drawing/2014/main" id="{5A183222-F1A1-7286-E678-B3602350C93B}"/>
              </a:ext>
            </a:extLst>
          </p:cNvPr>
          <p:cNvSpPr>
            <a:spLocks noGrp="1"/>
          </p:cNvSpPr>
          <p:nvPr>
            <p:ph idx="1"/>
          </p:nvPr>
        </p:nvSpPr>
        <p:spPr/>
        <p:txBody>
          <a:bodyPr>
            <a:normAutofit/>
          </a:bodyPr>
          <a:lstStyle/>
          <a:p>
            <a:r>
              <a:rPr lang="en-GB" sz="4000" b="1" dirty="0"/>
              <a:t>Total energy is conserved</a:t>
            </a:r>
          </a:p>
          <a:p>
            <a:r>
              <a:rPr lang="en-GB" sz="4000" b="1" dirty="0"/>
              <a:t>Total Momentum is conserved</a:t>
            </a:r>
          </a:p>
          <a:p>
            <a:r>
              <a:rPr lang="en-GB" sz="4000" b="1" dirty="0"/>
              <a:t>Total Kinetic energy is conserved</a:t>
            </a:r>
          </a:p>
        </p:txBody>
      </p:sp>
      <p:sp>
        <p:nvSpPr>
          <p:cNvPr id="4" name="Slide Number Placeholder 3">
            <a:extLst>
              <a:ext uri="{FF2B5EF4-FFF2-40B4-BE49-F238E27FC236}">
                <a16:creationId xmlns:a16="http://schemas.microsoft.com/office/drawing/2014/main" id="{CB0A49CC-0077-B3D0-8BAF-C8574096A663}"/>
              </a:ext>
            </a:extLst>
          </p:cNvPr>
          <p:cNvSpPr>
            <a:spLocks noGrp="1"/>
          </p:cNvSpPr>
          <p:nvPr>
            <p:ph type="sldNum" sz="quarter" idx="12"/>
          </p:nvPr>
        </p:nvSpPr>
        <p:spPr/>
        <p:txBody>
          <a:bodyPr/>
          <a:lstStyle/>
          <a:p>
            <a:fld id="{7A0D7E8C-4F94-4F81-9E0E-C73AA3D62CAD}" type="slidenum">
              <a:rPr lang="en-GB" smtClean="0"/>
              <a:pPr/>
              <a:t>26</a:t>
            </a:fld>
            <a:endParaRPr lang="en-GB" dirty="0"/>
          </a:p>
        </p:txBody>
      </p:sp>
    </p:spTree>
    <p:extLst>
      <p:ext uri="{BB962C8B-B14F-4D97-AF65-F5344CB8AC3E}">
        <p14:creationId xmlns:p14="http://schemas.microsoft.com/office/powerpoint/2010/main" val="246483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02DED-0FC5-6C06-9B9E-8CE0025FDE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AE7524-0650-5E84-01B1-905DA7D20DF7}"/>
              </a:ext>
            </a:extLst>
          </p:cNvPr>
          <p:cNvSpPr>
            <a:spLocks noGrp="1"/>
          </p:cNvSpPr>
          <p:nvPr>
            <p:ph type="title"/>
          </p:nvPr>
        </p:nvSpPr>
        <p:spPr>
          <a:solidFill>
            <a:srgbClr val="FF99CC"/>
          </a:solidFill>
        </p:spPr>
        <p:txBody>
          <a:bodyPr/>
          <a:lstStyle/>
          <a:p>
            <a:r>
              <a:rPr lang="en-GB" dirty="0"/>
              <a:t>State what is conserved and lost during an inelastic collision</a:t>
            </a:r>
          </a:p>
        </p:txBody>
      </p:sp>
      <p:sp>
        <p:nvSpPr>
          <p:cNvPr id="3" name="Content Placeholder 2">
            <a:extLst>
              <a:ext uri="{FF2B5EF4-FFF2-40B4-BE49-F238E27FC236}">
                <a16:creationId xmlns:a16="http://schemas.microsoft.com/office/drawing/2014/main" id="{91886752-7309-2556-0E4B-786A0EE04387}"/>
              </a:ext>
            </a:extLst>
          </p:cNvPr>
          <p:cNvSpPr>
            <a:spLocks noGrp="1"/>
          </p:cNvSpPr>
          <p:nvPr>
            <p:ph idx="1"/>
          </p:nvPr>
        </p:nvSpPr>
        <p:spPr/>
        <p:txBody>
          <a:bodyPr>
            <a:normAutofit/>
          </a:bodyPr>
          <a:lstStyle/>
          <a:p>
            <a:r>
              <a:rPr lang="en-GB" sz="4000" b="1" dirty="0"/>
              <a:t>Total energy is conserved</a:t>
            </a:r>
          </a:p>
          <a:p>
            <a:r>
              <a:rPr lang="en-GB" sz="4000" b="1" dirty="0"/>
              <a:t>Total Momentum is conserved</a:t>
            </a:r>
          </a:p>
          <a:p>
            <a:r>
              <a:rPr lang="en-GB" sz="4000" dirty="0"/>
              <a:t>Total Kinetic energy is lost (to other forms)</a:t>
            </a:r>
          </a:p>
        </p:txBody>
      </p:sp>
      <p:sp>
        <p:nvSpPr>
          <p:cNvPr id="4" name="Slide Number Placeholder 3">
            <a:extLst>
              <a:ext uri="{FF2B5EF4-FFF2-40B4-BE49-F238E27FC236}">
                <a16:creationId xmlns:a16="http://schemas.microsoft.com/office/drawing/2014/main" id="{07D69D9A-467D-EF8D-4D4C-FF322218F4BB}"/>
              </a:ext>
            </a:extLst>
          </p:cNvPr>
          <p:cNvSpPr>
            <a:spLocks noGrp="1"/>
          </p:cNvSpPr>
          <p:nvPr>
            <p:ph type="sldNum" sz="quarter" idx="12"/>
          </p:nvPr>
        </p:nvSpPr>
        <p:spPr/>
        <p:txBody>
          <a:bodyPr/>
          <a:lstStyle/>
          <a:p>
            <a:fld id="{7A0D7E8C-4F94-4F81-9E0E-C73AA3D62CAD}" type="slidenum">
              <a:rPr lang="en-GB" smtClean="0"/>
              <a:pPr/>
              <a:t>27</a:t>
            </a:fld>
            <a:endParaRPr lang="en-GB" dirty="0"/>
          </a:p>
        </p:txBody>
      </p:sp>
    </p:spTree>
    <p:extLst>
      <p:ext uri="{BB962C8B-B14F-4D97-AF65-F5344CB8AC3E}">
        <p14:creationId xmlns:p14="http://schemas.microsoft.com/office/powerpoint/2010/main" val="143954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3860E-1397-4EBE-164D-3FF11FE3B9EA}"/>
              </a:ext>
            </a:extLst>
          </p:cNvPr>
          <p:cNvSpPr>
            <a:spLocks noGrp="1"/>
          </p:cNvSpPr>
          <p:nvPr>
            <p:ph type="title"/>
          </p:nvPr>
        </p:nvSpPr>
        <p:spPr/>
        <p:txBody>
          <a:bodyPr/>
          <a:lstStyle/>
          <a:p>
            <a:r>
              <a:rPr lang="en-GB" dirty="0"/>
              <a:t>Force time graphs</a:t>
            </a:r>
          </a:p>
        </p:txBody>
      </p:sp>
      <p:sp>
        <p:nvSpPr>
          <p:cNvPr id="3" name="Content Placeholder 2">
            <a:extLst>
              <a:ext uri="{FF2B5EF4-FFF2-40B4-BE49-F238E27FC236}">
                <a16:creationId xmlns:a16="http://schemas.microsoft.com/office/drawing/2014/main" id="{4D7E55FE-8AE0-3D04-6F80-E2EDF0F603E0}"/>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3EF846FA-3EE5-FA7A-05A5-15D88EC8B655}"/>
              </a:ext>
            </a:extLst>
          </p:cNvPr>
          <p:cNvSpPr>
            <a:spLocks noGrp="1"/>
          </p:cNvSpPr>
          <p:nvPr>
            <p:ph type="sldNum" sz="quarter" idx="12"/>
          </p:nvPr>
        </p:nvSpPr>
        <p:spPr/>
        <p:txBody>
          <a:bodyPr/>
          <a:lstStyle/>
          <a:p>
            <a:fld id="{7A0D7E8C-4F94-4F81-9E0E-C73AA3D62CAD}" type="slidenum">
              <a:rPr lang="en-GB" smtClean="0"/>
              <a:pPr/>
              <a:t>28</a:t>
            </a:fld>
            <a:endParaRPr lang="en-GB" dirty="0"/>
          </a:p>
        </p:txBody>
      </p:sp>
    </p:spTree>
    <p:extLst>
      <p:ext uri="{BB962C8B-B14F-4D97-AF65-F5344CB8AC3E}">
        <p14:creationId xmlns:p14="http://schemas.microsoft.com/office/powerpoint/2010/main" val="2168244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890B1-14E3-7908-4C31-F287FBC40E09}"/>
              </a:ext>
            </a:extLst>
          </p:cNvPr>
          <p:cNvSpPr>
            <a:spLocks noGrp="1"/>
          </p:cNvSpPr>
          <p:nvPr>
            <p:ph type="title"/>
          </p:nvPr>
        </p:nvSpPr>
        <p:spPr>
          <a:solidFill>
            <a:srgbClr val="FF99CC"/>
          </a:solidFill>
        </p:spPr>
        <p:txBody>
          <a:bodyPr>
            <a:normAutofit/>
          </a:bodyPr>
          <a:lstStyle/>
          <a:p>
            <a:r>
              <a:rPr lang="en-GB" dirty="0"/>
              <a:t>Describe an experiment </a:t>
            </a:r>
            <a:r>
              <a:rPr lang="en-US" dirty="0"/>
              <a:t>to measure the acceleration of a falling object.</a:t>
            </a:r>
            <a:endParaRPr lang="en-GB" dirty="0"/>
          </a:p>
        </p:txBody>
      </p:sp>
      <p:sp>
        <p:nvSpPr>
          <p:cNvPr id="4" name="Slide Number Placeholder 3">
            <a:extLst>
              <a:ext uri="{FF2B5EF4-FFF2-40B4-BE49-F238E27FC236}">
                <a16:creationId xmlns:a16="http://schemas.microsoft.com/office/drawing/2014/main" id="{83D44D58-4D6E-EA81-B2DA-76B2BD2254D3}"/>
              </a:ext>
            </a:extLst>
          </p:cNvPr>
          <p:cNvSpPr>
            <a:spLocks noGrp="1"/>
          </p:cNvSpPr>
          <p:nvPr>
            <p:ph type="sldNum" sz="quarter" idx="12"/>
          </p:nvPr>
        </p:nvSpPr>
        <p:spPr/>
        <p:txBody>
          <a:bodyPr/>
          <a:lstStyle/>
          <a:p>
            <a:fld id="{7A0D7E8C-4F94-4F81-9E0E-C73AA3D62CAD}" type="slidenum">
              <a:rPr lang="en-GB" smtClean="0"/>
              <a:pPr/>
              <a:t>29</a:t>
            </a:fld>
            <a:endParaRPr lang="en-GB" dirty="0"/>
          </a:p>
        </p:txBody>
      </p:sp>
      <p:pic>
        <p:nvPicPr>
          <p:cNvPr id="5" name="Content Placeholder 3">
            <a:extLst>
              <a:ext uri="{FF2B5EF4-FFF2-40B4-BE49-F238E27FC236}">
                <a16:creationId xmlns:a16="http://schemas.microsoft.com/office/drawing/2014/main" id="{910366BB-2A54-18C1-4523-A5B4E589D9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7455756" y="3710738"/>
            <a:ext cx="4597730" cy="3027523"/>
          </a:xfrm>
          <a:prstGeom prst="rect">
            <a:avLst/>
          </a:prstGeom>
          <a:noFill/>
        </p:spPr>
      </p:pic>
      <p:pic>
        <p:nvPicPr>
          <p:cNvPr id="8" name="Picture 7">
            <a:extLst>
              <a:ext uri="{FF2B5EF4-FFF2-40B4-BE49-F238E27FC236}">
                <a16:creationId xmlns:a16="http://schemas.microsoft.com/office/drawing/2014/main" id="{693E93D2-9D1A-3DAB-4CCE-DD520997690C}"/>
              </a:ext>
            </a:extLst>
          </p:cNvPr>
          <p:cNvPicPr>
            <a:picLocks noChangeAspect="1"/>
          </p:cNvPicPr>
          <p:nvPr/>
        </p:nvPicPr>
        <p:blipFill>
          <a:blip r:embed="rId3"/>
          <a:stretch>
            <a:fillRect/>
          </a:stretch>
        </p:blipFill>
        <p:spPr>
          <a:xfrm>
            <a:off x="138514" y="2644927"/>
            <a:ext cx="3549832" cy="4064209"/>
          </a:xfrm>
          <a:prstGeom prst="rect">
            <a:avLst/>
          </a:prstGeom>
        </p:spPr>
      </p:pic>
      <p:sp>
        <p:nvSpPr>
          <p:cNvPr id="6" name="TextBox 5">
            <a:extLst>
              <a:ext uri="{FF2B5EF4-FFF2-40B4-BE49-F238E27FC236}">
                <a16:creationId xmlns:a16="http://schemas.microsoft.com/office/drawing/2014/main" id="{7297FB55-5DBB-7FF3-DA56-1F583CA502B5}"/>
              </a:ext>
            </a:extLst>
          </p:cNvPr>
          <p:cNvSpPr txBox="1"/>
          <p:nvPr/>
        </p:nvSpPr>
        <p:spPr>
          <a:xfrm>
            <a:off x="2320796" y="1936074"/>
            <a:ext cx="7404390" cy="1754326"/>
          </a:xfrm>
          <a:prstGeom prst="rect">
            <a:avLst/>
          </a:prstGeom>
          <a:noFill/>
        </p:spPr>
        <p:txBody>
          <a:bodyPr wrap="square" rtlCol="0">
            <a:spAutoFit/>
          </a:bodyPr>
          <a:lstStyle/>
          <a:p>
            <a:pPr marL="342900" indent="-342900">
              <a:buAutoNum type="arabicPeriod"/>
            </a:pPr>
            <a:r>
              <a:rPr lang="en-GB" dirty="0"/>
              <a:t>Measure and record the height between bottom of ball and trap door</a:t>
            </a:r>
          </a:p>
          <a:p>
            <a:pPr marL="342900" indent="-342900">
              <a:buAutoNum type="arabicPeriod"/>
            </a:pPr>
            <a:r>
              <a:rPr lang="en-GB" dirty="0"/>
              <a:t>Close the switch to release the ball and start timer</a:t>
            </a:r>
          </a:p>
          <a:p>
            <a:pPr marL="342900" indent="-342900">
              <a:buAutoNum type="arabicPeriod"/>
            </a:pPr>
            <a:r>
              <a:rPr lang="en-GB" dirty="0"/>
              <a:t>Record the time to fall</a:t>
            </a:r>
          </a:p>
          <a:p>
            <a:pPr marL="342900" indent="-342900">
              <a:buAutoNum type="arabicPeriod"/>
            </a:pPr>
            <a:r>
              <a:rPr lang="en-GB" dirty="0"/>
              <a:t>Repeat for other heights</a:t>
            </a:r>
          </a:p>
          <a:p>
            <a:pPr marL="342900" indent="-342900">
              <a:buAutoNum type="arabicPeriod"/>
            </a:pPr>
            <a:r>
              <a:rPr lang="en-GB" dirty="0"/>
              <a:t>Plot a graph of 2s against t</a:t>
            </a:r>
            <a:r>
              <a:rPr lang="en-GB" baseline="30000" dirty="0"/>
              <a:t>2</a:t>
            </a:r>
          </a:p>
          <a:p>
            <a:pPr marL="342900" indent="-342900">
              <a:buAutoNum type="arabicPeriod"/>
            </a:pPr>
            <a:r>
              <a:rPr lang="en-GB" dirty="0"/>
              <a:t>The gradient is g the acceleration due to gravity</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7A6AE64-9902-6A4C-08FC-4D924AFC950D}"/>
                  </a:ext>
                </a:extLst>
              </p:cNvPr>
              <p:cNvSpPr txBox="1"/>
              <p:nvPr/>
            </p:nvSpPr>
            <p:spPr>
              <a:xfrm>
                <a:off x="4394083" y="3817819"/>
                <a:ext cx="1994360" cy="1499128"/>
              </a:xfrm>
              <a:prstGeom prst="rect">
                <a:avLst/>
              </a:prstGeom>
              <a:noFill/>
            </p:spPr>
            <p:txBody>
              <a:bodyPr wrap="square" rtlCol="0">
                <a:spAutoFit/>
              </a:bodyPr>
              <a:lstStyle/>
              <a:p>
                <a:r>
                  <a:rPr lang="en-GB" dirty="0"/>
                  <a:t>s</a:t>
                </a:r>
                <a14:m>
                  <m:oMath xmlns:m="http://schemas.openxmlformats.org/officeDocument/2006/math">
                    <m:r>
                      <a:rPr lang="en-GB" i="1" dirty="0" smtClean="0">
                        <a:latin typeface="Cambria Math" panose="02040503050406030204" pitchFamily="18" charset="0"/>
                      </a:rPr>
                      <m:t>=</m:t>
                    </m:r>
                    <m:r>
                      <a:rPr lang="en-GB" i="1" dirty="0" smtClean="0">
                        <a:latin typeface="Cambria Math" panose="02040503050406030204" pitchFamily="18" charset="0"/>
                      </a:rPr>
                      <m:t>𝑢𝑡</m:t>
                    </m:r>
                    <m:r>
                      <a:rPr lang="en-GB" i="1" dirty="0" smtClean="0">
                        <a:latin typeface="Cambria Math" panose="02040503050406030204" pitchFamily="18" charset="0"/>
                      </a:rPr>
                      <m:t>+</m:t>
                    </m:r>
                    <m:f>
                      <m:fPr>
                        <m:ctrlPr>
                          <a:rPr lang="en-GB" i="1" dirty="0" smtClean="0">
                            <a:latin typeface="Cambria Math" panose="02040503050406030204" pitchFamily="18" charset="0"/>
                          </a:rPr>
                        </m:ctrlPr>
                      </m:fPr>
                      <m:num>
                        <m:r>
                          <a:rPr lang="en-GB" i="1" dirty="0" smtClean="0">
                            <a:latin typeface="Cambria Math" panose="02040503050406030204" pitchFamily="18" charset="0"/>
                          </a:rPr>
                          <m:t>1</m:t>
                        </m:r>
                      </m:num>
                      <m:den>
                        <m:r>
                          <a:rPr lang="en-GB" i="1" dirty="0" smtClean="0">
                            <a:latin typeface="Cambria Math" panose="02040503050406030204" pitchFamily="18" charset="0"/>
                          </a:rPr>
                          <m:t>2</m:t>
                        </m:r>
                      </m:den>
                    </m:f>
                    <m:r>
                      <a:rPr lang="en-GB" i="1" dirty="0" smtClean="0">
                        <a:latin typeface="Cambria Math" panose="02040503050406030204" pitchFamily="18" charset="0"/>
                      </a:rPr>
                      <m:t>𝑎</m:t>
                    </m:r>
                    <m:r>
                      <a:rPr lang="en-GB" i="1" dirty="0" smtClean="0">
                        <a:latin typeface="Cambria Math" panose="02040503050406030204" pitchFamily="18" charset="0"/>
                      </a:rPr>
                      <m:t> </m:t>
                    </m:r>
                    <m:sSup>
                      <m:sSupPr>
                        <m:ctrlPr>
                          <a:rPr lang="en-GB" i="1" dirty="0" smtClean="0">
                            <a:latin typeface="Cambria Math" panose="02040503050406030204" pitchFamily="18" charset="0"/>
                          </a:rPr>
                        </m:ctrlPr>
                      </m:sSupPr>
                      <m:e>
                        <m:r>
                          <a:rPr lang="en-GB" b="0" i="1" dirty="0" smtClean="0">
                            <a:latin typeface="Cambria Math" panose="02040503050406030204" pitchFamily="18" charset="0"/>
                          </a:rPr>
                          <m:t>𝑡</m:t>
                        </m:r>
                      </m:e>
                      <m:sup>
                        <m:r>
                          <a:rPr lang="en-GB" b="0" i="1" dirty="0" smtClean="0">
                            <a:latin typeface="Cambria Math" panose="02040503050406030204" pitchFamily="18" charset="0"/>
                          </a:rPr>
                          <m:t>2</m:t>
                        </m:r>
                      </m:sup>
                    </m:sSup>
                  </m:oMath>
                </a14:m>
                <a:endParaRPr lang="en-GB" dirty="0"/>
              </a:p>
              <a:p>
                <a:r>
                  <a:rPr lang="en-GB" dirty="0"/>
                  <a:t>Where u= 0 ms</a:t>
                </a:r>
                <a:r>
                  <a:rPr lang="en-GB" baseline="30000" dirty="0"/>
                  <a:t>-1</a:t>
                </a:r>
              </a:p>
              <a:p>
                <a:pPr/>
                <a14:m>
                  <m:oMathPara xmlns:m="http://schemas.openxmlformats.org/officeDocument/2006/math">
                    <m:oMathParaPr>
                      <m:jc m:val="centerGroup"/>
                    </m:oMathParaPr>
                    <m:oMath xmlns:m="http://schemas.openxmlformats.org/officeDocument/2006/math">
                      <m:r>
                        <a:rPr lang="en-GB" b="0" i="1" dirty="0" smtClean="0">
                          <a:latin typeface="Cambria Math" panose="02040503050406030204" pitchFamily="18" charset="0"/>
                        </a:rPr>
                        <m:t>𝑦</m:t>
                      </m:r>
                      <m:r>
                        <a:rPr lang="en-GB" i="1" dirty="0" smtClean="0">
                          <a:latin typeface="Cambria Math" panose="02040503050406030204" pitchFamily="18" charset="0"/>
                        </a:rPr>
                        <m:t>=</m:t>
                      </m:r>
                      <m:r>
                        <a:rPr lang="en-GB" i="1" dirty="0" err="1" smtClean="0">
                          <a:latin typeface="Cambria Math" panose="02040503050406030204" pitchFamily="18" charset="0"/>
                        </a:rPr>
                        <m:t>𝑚𝑥</m:t>
                      </m:r>
                      <m:r>
                        <a:rPr lang="en-GB" i="1" dirty="0" err="1" smtClean="0">
                          <a:latin typeface="Cambria Math" panose="02040503050406030204" pitchFamily="18" charset="0"/>
                        </a:rPr>
                        <m:t>+</m:t>
                      </m:r>
                      <m:r>
                        <a:rPr lang="en-GB" i="1" dirty="0" err="1">
                          <a:latin typeface="Cambria Math" panose="02040503050406030204" pitchFamily="18" charset="0"/>
                        </a:rPr>
                        <m:t>𝑐</m:t>
                      </m:r>
                    </m:oMath>
                  </m:oMathPara>
                </a14:m>
                <a:endParaRPr lang="en-GB" dirty="0"/>
              </a:p>
              <a:p>
                <a:pPr/>
                <a14:m>
                  <m:oMathPara xmlns:m="http://schemas.openxmlformats.org/officeDocument/2006/math">
                    <m:oMathParaPr>
                      <m:jc m:val="centerGroup"/>
                    </m:oMathParaPr>
                    <m:oMath xmlns:m="http://schemas.openxmlformats.org/officeDocument/2006/math">
                      <m:r>
                        <a:rPr lang="en-GB" b="0" i="0" dirty="0" smtClean="0">
                          <a:latin typeface="Cambria Math" panose="02040503050406030204" pitchFamily="18" charset="0"/>
                        </a:rPr>
                        <m:t>2</m:t>
                      </m:r>
                      <m:r>
                        <m:rPr>
                          <m:sty m:val="p"/>
                        </m:rPr>
                        <a:rPr lang="en-GB" b="0" i="0" dirty="0" smtClean="0">
                          <a:latin typeface="Cambria Math" panose="02040503050406030204" pitchFamily="18" charset="0"/>
                        </a:rPr>
                        <m:t>s</m:t>
                      </m:r>
                      <m:r>
                        <a:rPr lang="en-GB" i="1" dirty="0" smtClean="0">
                          <a:latin typeface="Cambria Math" panose="02040503050406030204" pitchFamily="18" charset="0"/>
                        </a:rPr>
                        <m:t>=</m:t>
                      </m:r>
                      <m:r>
                        <a:rPr lang="en-GB" i="1" dirty="0" smtClean="0">
                          <a:latin typeface="Cambria Math" panose="02040503050406030204" pitchFamily="18" charset="0"/>
                        </a:rPr>
                        <m:t>𝑎</m:t>
                      </m:r>
                      <m:r>
                        <a:rPr lang="en-GB" i="1" dirty="0" smtClean="0">
                          <a:latin typeface="Cambria Math" panose="02040503050406030204" pitchFamily="18" charset="0"/>
                        </a:rPr>
                        <m:t> </m:t>
                      </m:r>
                      <m:sSup>
                        <m:sSupPr>
                          <m:ctrlPr>
                            <a:rPr lang="en-GB" i="1" dirty="0" smtClean="0">
                              <a:latin typeface="Cambria Math" panose="02040503050406030204" pitchFamily="18" charset="0"/>
                            </a:rPr>
                          </m:ctrlPr>
                        </m:sSupPr>
                        <m:e>
                          <m:r>
                            <a:rPr lang="en-GB" b="0" i="1" dirty="0" smtClean="0">
                              <a:latin typeface="Cambria Math" panose="02040503050406030204" pitchFamily="18" charset="0"/>
                            </a:rPr>
                            <m:t>𝑡</m:t>
                          </m:r>
                        </m:e>
                        <m:sup>
                          <m:r>
                            <a:rPr lang="en-GB" b="0" i="1" dirty="0" smtClean="0">
                              <a:latin typeface="Cambria Math" panose="02040503050406030204" pitchFamily="18" charset="0"/>
                            </a:rPr>
                            <m:t>2</m:t>
                          </m:r>
                        </m:sup>
                      </m:sSup>
                    </m:oMath>
                  </m:oMathPara>
                </a14:m>
                <a:endParaRPr lang="en-GB" dirty="0"/>
              </a:p>
              <a:p>
                <a:endParaRPr lang="en-GB" baseline="30000" dirty="0"/>
              </a:p>
            </p:txBody>
          </p:sp>
        </mc:Choice>
        <mc:Fallback xmlns="">
          <p:sp>
            <p:nvSpPr>
              <p:cNvPr id="9" name="TextBox 8">
                <a:extLst>
                  <a:ext uri="{FF2B5EF4-FFF2-40B4-BE49-F238E27FC236}">
                    <a16:creationId xmlns:a16="http://schemas.microsoft.com/office/drawing/2014/main" id="{C7A6AE64-9902-6A4C-08FC-4D924AFC950D}"/>
                  </a:ext>
                </a:extLst>
              </p:cNvPr>
              <p:cNvSpPr txBox="1">
                <a:spLocks noRot="1" noChangeAspect="1" noMove="1" noResize="1" noEditPoints="1" noAdjustHandles="1" noChangeArrowheads="1" noChangeShapeType="1" noTextEdit="1"/>
              </p:cNvSpPr>
              <p:nvPr/>
            </p:nvSpPr>
            <p:spPr>
              <a:xfrm>
                <a:off x="4394083" y="3817819"/>
                <a:ext cx="1994360" cy="1499128"/>
              </a:xfrm>
              <a:prstGeom prst="rect">
                <a:avLst/>
              </a:prstGeom>
              <a:blipFill>
                <a:blip r:embed="rId4"/>
                <a:stretch>
                  <a:fillRect l="-2752"/>
                </a:stretch>
              </a:blipFill>
            </p:spPr>
            <p:txBody>
              <a:bodyPr/>
              <a:lstStyle/>
              <a:p>
                <a:r>
                  <a:rPr lang="en-GB">
                    <a:noFill/>
                  </a:rPr>
                  <a:t> </a:t>
                </a:r>
              </a:p>
            </p:txBody>
          </p:sp>
        </mc:Fallback>
      </mc:AlternateContent>
    </p:spTree>
    <p:extLst>
      <p:ext uri="{BB962C8B-B14F-4D97-AF65-F5344CB8AC3E}">
        <p14:creationId xmlns:p14="http://schemas.microsoft.com/office/powerpoint/2010/main" val="3994006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5DA03-B6A4-17AE-6748-E2EC68794A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406406-7D83-B997-6263-F3DB3EEFA2A8}"/>
              </a:ext>
            </a:extLst>
          </p:cNvPr>
          <p:cNvSpPr>
            <a:spLocks noGrp="1"/>
          </p:cNvSpPr>
          <p:nvPr>
            <p:ph type="title"/>
          </p:nvPr>
        </p:nvSpPr>
        <p:spPr>
          <a:solidFill>
            <a:srgbClr val="FF99CC"/>
          </a:solidFill>
        </p:spPr>
        <p:txBody>
          <a:bodyPr/>
          <a:lstStyle/>
          <a:p>
            <a:r>
              <a:rPr lang="en-GB" dirty="0"/>
              <a:t>State how random uncertainties arise.</a:t>
            </a:r>
          </a:p>
        </p:txBody>
      </p:sp>
      <p:sp>
        <p:nvSpPr>
          <p:cNvPr id="3" name="Content Placeholder 2">
            <a:extLst>
              <a:ext uri="{FF2B5EF4-FFF2-40B4-BE49-F238E27FC236}">
                <a16:creationId xmlns:a16="http://schemas.microsoft.com/office/drawing/2014/main" id="{A5F992FD-AFBA-6FB2-F0B2-7FBFA7544FB9}"/>
              </a:ext>
            </a:extLst>
          </p:cNvPr>
          <p:cNvSpPr>
            <a:spLocks noGrp="1"/>
          </p:cNvSpPr>
          <p:nvPr>
            <p:ph idx="1"/>
          </p:nvPr>
        </p:nvSpPr>
        <p:spPr/>
        <p:txBody>
          <a:bodyPr>
            <a:normAutofit/>
          </a:bodyPr>
          <a:lstStyle/>
          <a:p>
            <a:r>
              <a:rPr lang="en-GB" sz="4800" b="1"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random uncertainties arise when an experiment is repeated and slight variations occur.</a:t>
            </a:r>
            <a:endParaRPr lang="en-GB" sz="4800" dirty="0"/>
          </a:p>
        </p:txBody>
      </p:sp>
      <p:sp>
        <p:nvSpPr>
          <p:cNvPr id="4" name="Slide Number Placeholder 3">
            <a:extLst>
              <a:ext uri="{FF2B5EF4-FFF2-40B4-BE49-F238E27FC236}">
                <a16:creationId xmlns:a16="http://schemas.microsoft.com/office/drawing/2014/main" id="{120713B6-C020-725D-BC57-029BB7D9EC09}"/>
              </a:ext>
            </a:extLst>
          </p:cNvPr>
          <p:cNvSpPr>
            <a:spLocks noGrp="1"/>
          </p:cNvSpPr>
          <p:nvPr>
            <p:ph type="sldNum" sz="quarter" idx="12"/>
          </p:nvPr>
        </p:nvSpPr>
        <p:spPr/>
        <p:txBody>
          <a:bodyPr/>
          <a:lstStyle/>
          <a:p>
            <a:fld id="{7A0D7E8C-4F94-4F81-9E0E-C73AA3D62CAD}" type="slidenum">
              <a:rPr lang="en-GB" smtClean="0"/>
              <a:pPr/>
              <a:t>3</a:t>
            </a:fld>
            <a:endParaRPr lang="en-GB" dirty="0"/>
          </a:p>
        </p:txBody>
      </p:sp>
    </p:spTree>
    <p:extLst>
      <p:ext uri="{BB962C8B-B14F-4D97-AF65-F5344CB8AC3E}">
        <p14:creationId xmlns:p14="http://schemas.microsoft.com/office/powerpoint/2010/main" val="393191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0D9C8-A569-2E79-86CD-FE3CD50418DB}"/>
              </a:ext>
            </a:extLst>
          </p:cNvPr>
          <p:cNvSpPr>
            <a:spLocks noGrp="1"/>
          </p:cNvSpPr>
          <p:nvPr>
            <p:ph type="title"/>
          </p:nvPr>
        </p:nvSpPr>
        <p:spPr>
          <a:solidFill>
            <a:srgbClr val="FF99CC"/>
          </a:solidFill>
        </p:spPr>
        <p:txBody>
          <a:bodyPr/>
          <a:lstStyle/>
          <a:p>
            <a:r>
              <a:rPr lang="en-GB" dirty="0"/>
              <a:t>Describe the horizontal and vertical motions of a projectile</a:t>
            </a:r>
          </a:p>
        </p:txBody>
      </p:sp>
      <p:sp>
        <p:nvSpPr>
          <p:cNvPr id="3" name="Content Placeholder 2">
            <a:extLst>
              <a:ext uri="{FF2B5EF4-FFF2-40B4-BE49-F238E27FC236}">
                <a16:creationId xmlns:a16="http://schemas.microsoft.com/office/drawing/2014/main" id="{8967A55A-69F4-FE72-2DFF-5D751EAD896E}"/>
              </a:ext>
            </a:extLst>
          </p:cNvPr>
          <p:cNvSpPr>
            <a:spLocks noGrp="1"/>
          </p:cNvSpPr>
          <p:nvPr>
            <p:ph idx="1"/>
          </p:nvPr>
        </p:nvSpPr>
        <p:spPr/>
        <p:txBody>
          <a:bodyPr/>
          <a:lstStyle/>
          <a:p>
            <a:r>
              <a:rPr lang="en-GB" dirty="0"/>
              <a:t>Motions are independent</a:t>
            </a:r>
          </a:p>
          <a:p>
            <a:r>
              <a:rPr lang="en-GB" dirty="0"/>
              <a:t>Horizontally (ignoring air resistance) horizontal motion is constant</a:t>
            </a:r>
          </a:p>
          <a:p>
            <a:r>
              <a:rPr lang="en-GB" dirty="0"/>
              <a:t>Vertically (ignoring air resistance) motion is constant acceleration and is equal to g</a:t>
            </a:r>
          </a:p>
        </p:txBody>
      </p:sp>
      <p:sp>
        <p:nvSpPr>
          <p:cNvPr id="4" name="Slide Number Placeholder 3">
            <a:extLst>
              <a:ext uri="{FF2B5EF4-FFF2-40B4-BE49-F238E27FC236}">
                <a16:creationId xmlns:a16="http://schemas.microsoft.com/office/drawing/2014/main" id="{FD739E7E-4249-1F4D-5025-972DF355C3A8}"/>
              </a:ext>
            </a:extLst>
          </p:cNvPr>
          <p:cNvSpPr>
            <a:spLocks noGrp="1"/>
          </p:cNvSpPr>
          <p:nvPr>
            <p:ph type="sldNum" sz="quarter" idx="12"/>
          </p:nvPr>
        </p:nvSpPr>
        <p:spPr/>
        <p:txBody>
          <a:bodyPr/>
          <a:lstStyle/>
          <a:p>
            <a:fld id="{7A0D7E8C-4F94-4F81-9E0E-C73AA3D62CAD}" type="slidenum">
              <a:rPr lang="en-GB" smtClean="0"/>
              <a:pPr/>
              <a:t>30</a:t>
            </a:fld>
            <a:endParaRPr lang="en-GB" dirty="0"/>
          </a:p>
        </p:txBody>
      </p:sp>
      <p:grpSp>
        <p:nvGrpSpPr>
          <p:cNvPr id="5" name="Group 4">
            <a:extLst>
              <a:ext uri="{FF2B5EF4-FFF2-40B4-BE49-F238E27FC236}">
                <a16:creationId xmlns:a16="http://schemas.microsoft.com/office/drawing/2014/main" id="{BDED65E4-3361-1B52-C41E-003199E054B3}"/>
              </a:ext>
            </a:extLst>
          </p:cNvPr>
          <p:cNvGrpSpPr/>
          <p:nvPr/>
        </p:nvGrpSpPr>
        <p:grpSpPr>
          <a:xfrm>
            <a:off x="2353962" y="3925019"/>
            <a:ext cx="8935552" cy="2567856"/>
            <a:chOff x="1546482" y="3274219"/>
            <a:chExt cx="10342335" cy="3464042"/>
          </a:xfrm>
        </p:grpSpPr>
        <p:pic>
          <p:nvPicPr>
            <p:cNvPr id="6" name="Picture 5" descr="A graph of a square and a square&#10;&#10;Description automatically generated">
              <a:extLst>
                <a:ext uri="{FF2B5EF4-FFF2-40B4-BE49-F238E27FC236}">
                  <a16:creationId xmlns:a16="http://schemas.microsoft.com/office/drawing/2014/main" id="{8E506EF0-A638-4B44-F9E1-F1D816F3EC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6482" y="3274219"/>
              <a:ext cx="9585057" cy="3464042"/>
            </a:xfrm>
            <a:prstGeom prst="rect">
              <a:avLst/>
            </a:prstGeom>
          </p:spPr>
        </p:pic>
        <p:sp>
          <p:nvSpPr>
            <p:cNvPr id="7" name="TextBox 6">
              <a:extLst>
                <a:ext uri="{FF2B5EF4-FFF2-40B4-BE49-F238E27FC236}">
                  <a16:creationId xmlns:a16="http://schemas.microsoft.com/office/drawing/2014/main" id="{A6B9389E-3A14-F696-E8C1-4DBF69F5CBB6}"/>
                </a:ext>
              </a:extLst>
            </p:cNvPr>
            <p:cNvSpPr txBox="1"/>
            <p:nvPr/>
          </p:nvSpPr>
          <p:spPr>
            <a:xfrm>
              <a:off x="7960819" y="3429000"/>
              <a:ext cx="3927998" cy="369332"/>
            </a:xfrm>
            <a:prstGeom prst="rect">
              <a:avLst/>
            </a:prstGeom>
            <a:noFill/>
          </p:spPr>
          <p:txBody>
            <a:bodyPr wrap="none" rtlCol="0">
              <a:spAutoFit/>
            </a:bodyPr>
            <a:lstStyle/>
            <a:p>
              <a:r>
                <a:rPr lang="en-GB" dirty="0"/>
                <a:t>The gradient until it hits the ground = g</a:t>
              </a:r>
            </a:p>
          </p:txBody>
        </p:sp>
      </p:grpSp>
    </p:spTree>
    <p:extLst>
      <p:ext uri="{BB962C8B-B14F-4D97-AF65-F5344CB8AC3E}">
        <p14:creationId xmlns:p14="http://schemas.microsoft.com/office/powerpoint/2010/main" val="128171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B1013-833B-B02D-4F1D-F4247AFE4CA8}"/>
              </a:ext>
            </a:extLst>
          </p:cNvPr>
          <p:cNvSpPr>
            <a:spLocks noGrp="1"/>
          </p:cNvSpPr>
          <p:nvPr>
            <p:ph type="title"/>
          </p:nvPr>
        </p:nvSpPr>
        <p:spPr>
          <a:solidFill>
            <a:srgbClr val="FF99CC"/>
          </a:solidFill>
        </p:spPr>
        <p:txBody>
          <a:bodyPr/>
          <a:lstStyle/>
          <a:p>
            <a:r>
              <a:rPr lang="en-GB" dirty="0"/>
              <a:t>Describe the motion of a satellite around a star or planet</a:t>
            </a:r>
          </a:p>
        </p:txBody>
      </p:sp>
      <p:sp>
        <p:nvSpPr>
          <p:cNvPr id="3" name="Content Placeholder 2">
            <a:extLst>
              <a:ext uri="{FF2B5EF4-FFF2-40B4-BE49-F238E27FC236}">
                <a16:creationId xmlns:a16="http://schemas.microsoft.com/office/drawing/2014/main" id="{F89CBB47-C9A6-AECD-AF8B-2E8F49184E6B}"/>
              </a:ext>
            </a:extLst>
          </p:cNvPr>
          <p:cNvSpPr>
            <a:spLocks noGrp="1"/>
          </p:cNvSpPr>
          <p:nvPr>
            <p:ph idx="1"/>
          </p:nvPr>
        </p:nvSpPr>
        <p:spPr/>
        <p:txBody>
          <a:bodyPr/>
          <a:lstStyle/>
          <a:p>
            <a:r>
              <a:rPr lang="en-US" dirty="0"/>
              <a:t>satellites are in free fall around a planet/star</a:t>
            </a:r>
          </a:p>
          <a:p>
            <a:r>
              <a:rPr lang="en-US" dirty="0"/>
              <a:t>Satellites have a constant horizontal velocity and a constant downwards acceleration</a:t>
            </a:r>
            <a:endParaRPr lang="en-GB" dirty="0"/>
          </a:p>
        </p:txBody>
      </p:sp>
      <p:sp>
        <p:nvSpPr>
          <p:cNvPr id="4" name="Slide Number Placeholder 3">
            <a:extLst>
              <a:ext uri="{FF2B5EF4-FFF2-40B4-BE49-F238E27FC236}">
                <a16:creationId xmlns:a16="http://schemas.microsoft.com/office/drawing/2014/main" id="{92823079-4DA0-43E6-7E78-4C7AD9FD91EE}"/>
              </a:ext>
            </a:extLst>
          </p:cNvPr>
          <p:cNvSpPr>
            <a:spLocks noGrp="1"/>
          </p:cNvSpPr>
          <p:nvPr>
            <p:ph type="sldNum" sz="quarter" idx="12"/>
          </p:nvPr>
        </p:nvSpPr>
        <p:spPr/>
        <p:txBody>
          <a:bodyPr/>
          <a:lstStyle/>
          <a:p>
            <a:fld id="{7A0D7E8C-4F94-4F81-9E0E-C73AA3D62CAD}" type="slidenum">
              <a:rPr lang="en-GB" smtClean="0"/>
              <a:pPr/>
              <a:t>31</a:t>
            </a:fld>
            <a:endParaRPr lang="en-GB" dirty="0"/>
          </a:p>
        </p:txBody>
      </p:sp>
    </p:spTree>
    <p:extLst>
      <p:ext uri="{BB962C8B-B14F-4D97-AF65-F5344CB8AC3E}">
        <p14:creationId xmlns:p14="http://schemas.microsoft.com/office/powerpoint/2010/main" val="22343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939AF-6FBA-97B7-19D8-36CAD12050FD}"/>
              </a:ext>
            </a:extLst>
          </p:cNvPr>
          <p:cNvSpPr>
            <a:spLocks noGrp="1"/>
          </p:cNvSpPr>
          <p:nvPr>
            <p:ph type="title"/>
          </p:nvPr>
        </p:nvSpPr>
        <p:spPr>
          <a:solidFill>
            <a:srgbClr val="FF99CC"/>
          </a:solidFill>
        </p:spPr>
        <p:txBody>
          <a:bodyPr/>
          <a:lstStyle/>
          <a:p>
            <a:r>
              <a:rPr lang="en-GB" dirty="0"/>
              <a:t>State the speed of light for two observers in different frames of reference</a:t>
            </a:r>
          </a:p>
        </p:txBody>
      </p:sp>
      <p:sp>
        <p:nvSpPr>
          <p:cNvPr id="3" name="Content Placeholder 2">
            <a:extLst>
              <a:ext uri="{FF2B5EF4-FFF2-40B4-BE49-F238E27FC236}">
                <a16:creationId xmlns:a16="http://schemas.microsoft.com/office/drawing/2014/main" id="{62F33886-7012-46AC-1616-C0234F247994}"/>
              </a:ext>
            </a:extLst>
          </p:cNvPr>
          <p:cNvSpPr>
            <a:spLocks noGrp="1"/>
          </p:cNvSpPr>
          <p:nvPr>
            <p:ph idx="1"/>
          </p:nvPr>
        </p:nvSpPr>
        <p:spPr/>
        <p:txBody>
          <a:bodyPr>
            <a:normAutofit/>
          </a:bodyPr>
          <a:lstStyle/>
          <a:p>
            <a:r>
              <a:rPr lang="en-GB" sz="6000" b="1" dirty="0">
                <a:effectLst/>
                <a:latin typeface="Trebuchet MS" panose="020B0603020202020204" pitchFamily="34" charset="0"/>
                <a:ea typeface="Times New Roman" panose="02020603050405020304" pitchFamily="18" charset="0"/>
                <a:cs typeface="Times New Roman" panose="02020603050405020304" pitchFamily="18" charset="0"/>
              </a:rPr>
              <a:t>the speed of light in a vacuum is the same for all observers.</a:t>
            </a:r>
            <a:endParaRPr lang="en-GB" sz="6000" dirty="0"/>
          </a:p>
        </p:txBody>
      </p:sp>
      <p:sp>
        <p:nvSpPr>
          <p:cNvPr id="4" name="Slide Number Placeholder 3">
            <a:extLst>
              <a:ext uri="{FF2B5EF4-FFF2-40B4-BE49-F238E27FC236}">
                <a16:creationId xmlns:a16="http://schemas.microsoft.com/office/drawing/2014/main" id="{33BACC5D-DCE3-EA51-E7F8-87F60DDE164A}"/>
              </a:ext>
            </a:extLst>
          </p:cNvPr>
          <p:cNvSpPr>
            <a:spLocks noGrp="1"/>
          </p:cNvSpPr>
          <p:nvPr>
            <p:ph type="sldNum" sz="quarter" idx="12"/>
          </p:nvPr>
        </p:nvSpPr>
        <p:spPr/>
        <p:txBody>
          <a:bodyPr/>
          <a:lstStyle/>
          <a:p>
            <a:fld id="{7A0D7E8C-4F94-4F81-9E0E-C73AA3D62CAD}" type="slidenum">
              <a:rPr lang="en-GB" smtClean="0"/>
              <a:pPr/>
              <a:t>32</a:t>
            </a:fld>
            <a:endParaRPr lang="en-GB" dirty="0"/>
          </a:p>
        </p:txBody>
      </p:sp>
    </p:spTree>
    <p:extLst>
      <p:ext uri="{BB962C8B-B14F-4D97-AF65-F5344CB8AC3E}">
        <p14:creationId xmlns:p14="http://schemas.microsoft.com/office/powerpoint/2010/main" val="3848016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05624-9577-A63D-B4AB-03A895BE1B6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627A1CC-2D6F-23E4-D464-55B4BDB9FA66}"/>
              </a:ext>
            </a:extLst>
          </p:cNvPr>
          <p:cNvSpPr>
            <a:spLocks noGrp="1"/>
          </p:cNvSpPr>
          <p:nvPr>
            <p:ph idx="1"/>
          </p:nvPr>
        </p:nvSpPr>
        <p:spPr/>
        <p:txBody>
          <a:bodyPr/>
          <a:lstStyle/>
          <a:p>
            <a:r>
              <a:rPr lang="en-GB" sz="1800" b="1" dirty="0">
                <a:effectLst/>
                <a:latin typeface="Trebuchet MS" panose="020B0603020202020204" pitchFamily="34" charset="0"/>
                <a:ea typeface="Times New Roman" panose="02020603050405020304" pitchFamily="18" charset="0"/>
                <a:cs typeface="Times New Roman" panose="02020603050405020304" pitchFamily="18" charset="0"/>
              </a:rPr>
              <a:t>measurements of space, time and distance for a moving observer are changed relative to those for a stationary observer, giving rise to time dilation and length contraction</a:t>
            </a:r>
            <a:endParaRPr lang="en-GB" dirty="0"/>
          </a:p>
        </p:txBody>
      </p:sp>
      <p:sp>
        <p:nvSpPr>
          <p:cNvPr id="4" name="Slide Number Placeholder 3">
            <a:extLst>
              <a:ext uri="{FF2B5EF4-FFF2-40B4-BE49-F238E27FC236}">
                <a16:creationId xmlns:a16="http://schemas.microsoft.com/office/drawing/2014/main" id="{97681640-BC31-C5C8-BF73-98D1217FAE54}"/>
              </a:ext>
            </a:extLst>
          </p:cNvPr>
          <p:cNvSpPr>
            <a:spLocks noGrp="1"/>
          </p:cNvSpPr>
          <p:nvPr>
            <p:ph type="sldNum" sz="quarter" idx="12"/>
          </p:nvPr>
        </p:nvSpPr>
        <p:spPr/>
        <p:txBody>
          <a:bodyPr/>
          <a:lstStyle/>
          <a:p>
            <a:fld id="{7A0D7E8C-4F94-4F81-9E0E-C73AA3D62CAD}" type="slidenum">
              <a:rPr lang="en-GB" smtClean="0"/>
              <a:pPr/>
              <a:t>33</a:t>
            </a:fld>
            <a:endParaRPr lang="en-GB" dirty="0"/>
          </a:p>
        </p:txBody>
      </p:sp>
    </p:spTree>
    <p:extLst>
      <p:ext uri="{BB962C8B-B14F-4D97-AF65-F5344CB8AC3E}">
        <p14:creationId xmlns:p14="http://schemas.microsoft.com/office/powerpoint/2010/main" val="367149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EE07F-4FA2-4825-8E84-717AA04B77D2}"/>
              </a:ext>
            </a:extLst>
          </p:cNvPr>
          <p:cNvSpPr>
            <a:spLocks noGrp="1"/>
          </p:cNvSpPr>
          <p:nvPr>
            <p:ph type="title"/>
          </p:nvPr>
        </p:nvSpPr>
        <p:spPr>
          <a:solidFill>
            <a:srgbClr val="FF99CC"/>
          </a:solidFill>
        </p:spPr>
        <p:txBody>
          <a:bodyPr/>
          <a:lstStyle/>
          <a:p>
            <a:r>
              <a:rPr lang="en-GB" dirty="0"/>
              <a:t>State Einsteins two postulates</a:t>
            </a:r>
          </a:p>
        </p:txBody>
      </p:sp>
      <p:sp>
        <p:nvSpPr>
          <p:cNvPr id="3" name="Content Placeholder 2">
            <a:extLst>
              <a:ext uri="{FF2B5EF4-FFF2-40B4-BE49-F238E27FC236}">
                <a16:creationId xmlns:a16="http://schemas.microsoft.com/office/drawing/2014/main" id="{53B59EFE-D5B4-0209-67EB-E0FC340EBAFB}"/>
              </a:ext>
            </a:extLst>
          </p:cNvPr>
          <p:cNvSpPr>
            <a:spLocks noGrp="1"/>
          </p:cNvSpPr>
          <p:nvPr>
            <p:ph idx="1"/>
          </p:nvPr>
        </p:nvSpPr>
        <p:spPr/>
        <p:txBody>
          <a:bodyPr/>
          <a:lstStyle/>
          <a:p>
            <a:pPr marL="514350" indent="-514350">
              <a:buFont typeface="+mj-lt"/>
              <a:buAutoNum type="arabicPeriod"/>
            </a:pPr>
            <a:r>
              <a:rPr lang="en-US" sz="4800" dirty="0"/>
              <a:t>All the laws of physics are the same in all inertial frames of reference.</a:t>
            </a:r>
          </a:p>
          <a:p>
            <a:pPr marL="514350" indent="-514350">
              <a:buFont typeface="+mj-lt"/>
              <a:buAutoNum type="arabicPeriod"/>
            </a:pPr>
            <a:r>
              <a:rPr lang="en-US" sz="4800" dirty="0"/>
              <a:t>The speed of light (in a vacuum) is the same in all inertial frames of reference</a:t>
            </a:r>
            <a:r>
              <a:rPr lang="en-US" dirty="0"/>
              <a:t>.</a:t>
            </a:r>
            <a:endParaRPr lang="en-GB" dirty="0"/>
          </a:p>
        </p:txBody>
      </p:sp>
      <p:sp>
        <p:nvSpPr>
          <p:cNvPr id="4" name="Slide Number Placeholder 3">
            <a:extLst>
              <a:ext uri="{FF2B5EF4-FFF2-40B4-BE49-F238E27FC236}">
                <a16:creationId xmlns:a16="http://schemas.microsoft.com/office/drawing/2014/main" id="{1372852F-95BA-8785-4595-FFE4FCCEBC6B}"/>
              </a:ext>
            </a:extLst>
          </p:cNvPr>
          <p:cNvSpPr>
            <a:spLocks noGrp="1"/>
          </p:cNvSpPr>
          <p:nvPr>
            <p:ph type="sldNum" sz="quarter" idx="12"/>
          </p:nvPr>
        </p:nvSpPr>
        <p:spPr/>
        <p:txBody>
          <a:bodyPr/>
          <a:lstStyle/>
          <a:p>
            <a:fld id="{7A0D7E8C-4F94-4F81-9E0E-C73AA3D62CAD}" type="slidenum">
              <a:rPr lang="en-GB" smtClean="0"/>
              <a:pPr/>
              <a:t>34</a:t>
            </a:fld>
            <a:endParaRPr lang="en-GB" dirty="0"/>
          </a:p>
        </p:txBody>
      </p:sp>
    </p:spTree>
    <p:extLst>
      <p:ext uri="{BB962C8B-B14F-4D97-AF65-F5344CB8AC3E}">
        <p14:creationId xmlns:p14="http://schemas.microsoft.com/office/powerpoint/2010/main" val="425442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A914D-8565-7879-5103-40805F64C950}"/>
              </a:ext>
            </a:extLst>
          </p:cNvPr>
          <p:cNvSpPr>
            <a:spLocks noGrp="1"/>
          </p:cNvSpPr>
          <p:nvPr>
            <p:ph type="title"/>
          </p:nvPr>
        </p:nvSpPr>
        <p:spPr>
          <a:solidFill>
            <a:srgbClr val="FF99CC"/>
          </a:solidFill>
        </p:spPr>
        <p:txBody>
          <a:bodyPr/>
          <a:lstStyle/>
          <a:p>
            <a:r>
              <a:rPr lang="en-GB" dirty="0"/>
              <a:t>State the effect of the Doppler effect</a:t>
            </a:r>
          </a:p>
        </p:txBody>
      </p:sp>
      <p:sp>
        <p:nvSpPr>
          <p:cNvPr id="3" name="Content Placeholder 2">
            <a:extLst>
              <a:ext uri="{FF2B5EF4-FFF2-40B4-BE49-F238E27FC236}">
                <a16:creationId xmlns:a16="http://schemas.microsoft.com/office/drawing/2014/main" id="{E4860884-27C6-BDA8-2F2A-55F152F26FE5}"/>
              </a:ext>
            </a:extLst>
          </p:cNvPr>
          <p:cNvSpPr>
            <a:spLocks noGrp="1"/>
          </p:cNvSpPr>
          <p:nvPr>
            <p:ph idx="1"/>
          </p:nvPr>
        </p:nvSpPr>
        <p:spPr/>
        <p:txBody>
          <a:bodyPr>
            <a:normAutofit/>
          </a:bodyPr>
          <a:lstStyle/>
          <a:p>
            <a:r>
              <a:rPr lang="en-GB" sz="4800" b="1" dirty="0">
                <a:effectLst/>
                <a:latin typeface="Trebuchet MS" panose="020B0603020202020204" pitchFamily="34" charset="0"/>
                <a:ea typeface="Times New Roman" panose="02020603050405020304" pitchFamily="18" charset="0"/>
                <a:cs typeface="Times New Roman" panose="02020603050405020304" pitchFamily="18" charset="0"/>
              </a:rPr>
              <a:t>Doppler effect causes shifts in wavelengths of sound and light.</a:t>
            </a:r>
            <a:endParaRPr lang="en-GB" sz="4800" dirty="0"/>
          </a:p>
        </p:txBody>
      </p:sp>
      <p:sp>
        <p:nvSpPr>
          <p:cNvPr id="4" name="Slide Number Placeholder 3">
            <a:extLst>
              <a:ext uri="{FF2B5EF4-FFF2-40B4-BE49-F238E27FC236}">
                <a16:creationId xmlns:a16="http://schemas.microsoft.com/office/drawing/2014/main" id="{6B72570F-8B5B-C131-3773-BF430806FF74}"/>
              </a:ext>
            </a:extLst>
          </p:cNvPr>
          <p:cNvSpPr>
            <a:spLocks noGrp="1"/>
          </p:cNvSpPr>
          <p:nvPr>
            <p:ph type="sldNum" sz="quarter" idx="12"/>
          </p:nvPr>
        </p:nvSpPr>
        <p:spPr/>
        <p:txBody>
          <a:bodyPr/>
          <a:lstStyle/>
          <a:p>
            <a:fld id="{7A0D7E8C-4F94-4F81-9E0E-C73AA3D62CAD}" type="slidenum">
              <a:rPr lang="en-GB" smtClean="0"/>
              <a:pPr/>
              <a:t>35</a:t>
            </a:fld>
            <a:endParaRPr lang="en-GB" dirty="0"/>
          </a:p>
        </p:txBody>
      </p:sp>
    </p:spTree>
    <p:extLst>
      <p:ext uri="{BB962C8B-B14F-4D97-AF65-F5344CB8AC3E}">
        <p14:creationId xmlns:p14="http://schemas.microsoft.com/office/powerpoint/2010/main" val="188560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DCBB-680B-1787-12F5-A705DCABED54}"/>
              </a:ext>
            </a:extLst>
          </p:cNvPr>
          <p:cNvSpPr>
            <a:spLocks noGrp="1"/>
          </p:cNvSpPr>
          <p:nvPr>
            <p:ph type="title"/>
          </p:nvPr>
        </p:nvSpPr>
        <p:spPr>
          <a:solidFill>
            <a:srgbClr val="FF99CC"/>
          </a:solidFill>
        </p:spPr>
        <p:txBody>
          <a:bodyPr/>
          <a:lstStyle/>
          <a:p>
            <a:r>
              <a:rPr lang="en-GB" dirty="0"/>
              <a:t>State how distant galaxies are moving relative to us</a:t>
            </a:r>
          </a:p>
        </p:txBody>
      </p:sp>
      <p:sp>
        <p:nvSpPr>
          <p:cNvPr id="3" name="Content Placeholder 2">
            <a:extLst>
              <a:ext uri="{FF2B5EF4-FFF2-40B4-BE49-F238E27FC236}">
                <a16:creationId xmlns:a16="http://schemas.microsoft.com/office/drawing/2014/main" id="{185B1974-535C-A3AA-6BB9-9B933B8A128B}"/>
              </a:ext>
            </a:extLst>
          </p:cNvPr>
          <p:cNvSpPr>
            <a:spLocks noGrp="1"/>
          </p:cNvSpPr>
          <p:nvPr>
            <p:ph idx="1"/>
          </p:nvPr>
        </p:nvSpPr>
        <p:spPr/>
        <p:txBody>
          <a:bodyPr>
            <a:normAutofit/>
          </a:bodyPr>
          <a:lstStyle/>
          <a:p>
            <a:r>
              <a:rPr lang="en-GB" sz="4400" dirty="0"/>
              <a:t>Distant galaxies are moving away from us</a:t>
            </a:r>
          </a:p>
          <a:p>
            <a:r>
              <a:rPr lang="en-GB" sz="4400" dirty="0"/>
              <a:t>The further the galaxy, the greater its recessional velocity.</a:t>
            </a:r>
          </a:p>
        </p:txBody>
      </p:sp>
      <p:sp>
        <p:nvSpPr>
          <p:cNvPr id="4" name="Slide Number Placeholder 3">
            <a:extLst>
              <a:ext uri="{FF2B5EF4-FFF2-40B4-BE49-F238E27FC236}">
                <a16:creationId xmlns:a16="http://schemas.microsoft.com/office/drawing/2014/main" id="{8750B78B-6821-4229-2514-DD0322ADD539}"/>
              </a:ext>
            </a:extLst>
          </p:cNvPr>
          <p:cNvSpPr>
            <a:spLocks noGrp="1"/>
          </p:cNvSpPr>
          <p:nvPr>
            <p:ph type="sldNum" sz="quarter" idx="12"/>
          </p:nvPr>
        </p:nvSpPr>
        <p:spPr/>
        <p:txBody>
          <a:bodyPr/>
          <a:lstStyle/>
          <a:p>
            <a:fld id="{7A0D7E8C-4F94-4F81-9E0E-C73AA3D62CAD}" type="slidenum">
              <a:rPr lang="en-GB" smtClean="0"/>
              <a:pPr/>
              <a:t>36</a:t>
            </a:fld>
            <a:endParaRPr lang="en-GB" dirty="0"/>
          </a:p>
        </p:txBody>
      </p:sp>
    </p:spTree>
    <p:extLst>
      <p:ext uri="{BB962C8B-B14F-4D97-AF65-F5344CB8AC3E}">
        <p14:creationId xmlns:p14="http://schemas.microsoft.com/office/powerpoint/2010/main" val="1059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7FF6F-98F2-D939-9C40-F2766E1792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19405-8B8B-8D08-8180-4FD9D501D96B}"/>
              </a:ext>
            </a:extLst>
          </p:cNvPr>
          <p:cNvSpPr>
            <a:spLocks noGrp="1"/>
          </p:cNvSpPr>
          <p:nvPr>
            <p:ph type="title"/>
          </p:nvPr>
        </p:nvSpPr>
        <p:spPr>
          <a:solidFill>
            <a:srgbClr val="FF99CC"/>
          </a:solidFill>
        </p:spPr>
        <p:txBody>
          <a:bodyPr/>
          <a:lstStyle/>
          <a:p>
            <a:r>
              <a:rPr lang="en-GB" dirty="0"/>
              <a:t>State evidence supporting the big bang</a:t>
            </a:r>
          </a:p>
        </p:txBody>
      </p:sp>
      <p:sp>
        <p:nvSpPr>
          <p:cNvPr id="3" name="Content Placeholder 2">
            <a:extLst>
              <a:ext uri="{FF2B5EF4-FFF2-40B4-BE49-F238E27FC236}">
                <a16:creationId xmlns:a16="http://schemas.microsoft.com/office/drawing/2014/main" id="{19F6DB6C-0DC3-F8B0-7E67-F5719DF3CCC8}"/>
              </a:ext>
            </a:extLst>
          </p:cNvPr>
          <p:cNvSpPr>
            <a:spLocks noGrp="1"/>
          </p:cNvSpPr>
          <p:nvPr>
            <p:ph idx="1"/>
          </p:nvPr>
        </p:nvSpPr>
        <p:spPr/>
        <p:txBody>
          <a:bodyPr>
            <a:normAutofit/>
          </a:bodyPr>
          <a:lstStyle/>
          <a:p>
            <a:pPr marL="742950" indent="-742950">
              <a:buFont typeface="+mj-lt"/>
              <a:buAutoNum type="arabicPeriod"/>
            </a:pPr>
            <a:r>
              <a:rPr lang="en-US" sz="3600" dirty="0"/>
              <a:t>cosmic microwave background radiation, </a:t>
            </a:r>
          </a:p>
          <a:p>
            <a:pPr marL="742950" indent="-742950">
              <a:buFont typeface="+mj-lt"/>
              <a:buAutoNum type="arabicPeriod"/>
            </a:pPr>
            <a:r>
              <a:rPr lang="en-US" sz="3600" dirty="0"/>
              <a:t>the abundance of the elements hydrogen and helium,</a:t>
            </a:r>
          </a:p>
          <a:p>
            <a:pPr marL="742950" indent="-742950">
              <a:buFont typeface="+mj-lt"/>
              <a:buAutoNum type="arabicPeriod"/>
            </a:pPr>
            <a:r>
              <a:rPr lang="en-US" sz="3600" dirty="0"/>
              <a:t>the darkness of the sky (</a:t>
            </a:r>
            <a:r>
              <a:rPr lang="en-US" sz="3600" dirty="0" err="1"/>
              <a:t>Olbers</a:t>
            </a:r>
            <a:r>
              <a:rPr lang="en-US" sz="3600" dirty="0"/>
              <a:t>’ paradox) and </a:t>
            </a:r>
          </a:p>
          <a:p>
            <a:pPr marL="742950" indent="-742950">
              <a:buFont typeface="+mj-lt"/>
              <a:buAutoNum type="arabicPeriod"/>
            </a:pPr>
            <a:r>
              <a:rPr lang="en-US" sz="3600" dirty="0"/>
              <a:t>the large number of galaxies showing redshift rather than blueshift.</a:t>
            </a:r>
            <a:endParaRPr lang="en-GB" sz="3600" dirty="0"/>
          </a:p>
        </p:txBody>
      </p:sp>
      <p:sp>
        <p:nvSpPr>
          <p:cNvPr id="4" name="Slide Number Placeholder 3">
            <a:extLst>
              <a:ext uri="{FF2B5EF4-FFF2-40B4-BE49-F238E27FC236}">
                <a16:creationId xmlns:a16="http://schemas.microsoft.com/office/drawing/2014/main" id="{97D81554-751F-5D34-962E-4EB0DD5F72ED}"/>
              </a:ext>
            </a:extLst>
          </p:cNvPr>
          <p:cNvSpPr>
            <a:spLocks noGrp="1"/>
          </p:cNvSpPr>
          <p:nvPr>
            <p:ph type="sldNum" sz="quarter" idx="12"/>
          </p:nvPr>
        </p:nvSpPr>
        <p:spPr/>
        <p:txBody>
          <a:bodyPr/>
          <a:lstStyle/>
          <a:p>
            <a:fld id="{7A0D7E8C-4F94-4F81-9E0E-C73AA3D62CAD}" type="slidenum">
              <a:rPr lang="en-GB" smtClean="0"/>
              <a:pPr/>
              <a:t>37</a:t>
            </a:fld>
            <a:endParaRPr lang="en-GB" dirty="0"/>
          </a:p>
        </p:txBody>
      </p:sp>
    </p:spTree>
    <p:extLst>
      <p:ext uri="{BB962C8B-B14F-4D97-AF65-F5344CB8AC3E}">
        <p14:creationId xmlns:p14="http://schemas.microsoft.com/office/powerpoint/2010/main" val="315535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515B7-AB7A-8A51-A528-554A36FC45C4}"/>
              </a:ext>
            </a:extLst>
          </p:cNvPr>
          <p:cNvSpPr>
            <a:spLocks noGrp="1"/>
          </p:cNvSpPr>
          <p:nvPr>
            <p:ph type="title"/>
          </p:nvPr>
        </p:nvSpPr>
        <p:spPr>
          <a:solidFill>
            <a:srgbClr val="FF99CC"/>
          </a:solidFill>
        </p:spPr>
        <p:txBody>
          <a:bodyPr/>
          <a:lstStyle/>
          <a:p>
            <a:r>
              <a:rPr lang="en-GB" dirty="0"/>
              <a:t>State what the big bang suggests about our universe.</a:t>
            </a:r>
          </a:p>
        </p:txBody>
      </p:sp>
      <p:sp>
        <p:nvSpPr>
          <p:cNvPr id="3" name="Content Placeholder 2">
            <a:extLst>
              <a:ext uri="{FF2B5EF4-FFF2-40B4-BE49-F238E27FC236}">
                <a16:creationId xmlns:a16="http://schemas.microsoft.com/office/drawing/2014/main" id="{B9474692-981A-E6A6-CA7E-74B121CC902A}"/>
              </a:ext>
            </a:extLst>
          </p:cNvPr>
          <p:cNvSpPr>
            <a:spLocks noGrp="1"/>
          </p:cNvSpPr>
          <p:nvPr>
            <p:ph idx="1"/>
          </p:nvPr>
        </p:nvSpPr>
        <p:spPr/>
        <p:txBody>
          <a:bodyPr>
            <a:normAutofit/>
          </a:bodyPr>
          <a:lstStyle/>
          <a:p>
            <a:r>
              <a:rPr lang="en-US" sz="7200" dirty="0"/>
              <a:t>The expansion of the Universe.</a:t>
            </a:r>
            <a:endParaRPr lang="en-GB" sz="7200" dirty="0"/>
          </a:p>
        </p:txBody>
      </p:sp>
      <p:sp>
        <p:nvSpPr>
          <p:cNvPr id="4" name="Slide Number Placeholder 3">
            <a:extLst>
              <a:ext uri="{FF2B5EF4-FFF2-40B4-BE49-F238E27FC236}">
                <a16:creationId xmlns:a16="http://schemas.microsoft.com/office/drawing/2014/main" id="{2148AA0A-E483-A2AA-5FE2-9A2A31CC407C}"/>
              </a:ext>
            </a:extLst>
          </p:cNvPr>
          <p:cNvSpPr>
            <a:spLocks noGrp="1"/>
          </p:cNvSpPr>
          <p:nvPr>
            <p:ph type="sldNum" sz="quarter" idx="12"/>
          </p:nvPr>
        </p:nvSpPr>
        <p:spPr/>
        <p:txBody>
          <a:bodyPr/>
          <a:lstStyle/>
          <a:p>
            <a:fld id="{7A0D7E8C-4F94-4F81-9E0E-C73AA3D62CAD}" type="slidenum">
              <a:rPr lang="en-GB" smtClean="0"/>
              <a:pPr/>
              <a:t>38</a:t>
            </a:fld>
            <a:endParaRPr lang="en-GB" dirty="0"/>
          </a:p>
        </p:txBody>
      </p:sp>
    </p:spTree>
    <p:extLst>
      <p:ext uri="{BB962C8B-B14F-4D97-AF65-F5344CB8AC3E}">
        <p14:creationId xmlns:p14="http://schemas.microsoft.com/office/powerpoint/2010/main" val="227214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773B6-6042-301C-AECA-78AC96A8563B}"/>
              </a:ext>
            </a:extLst>
          </p:cNvPr>
          <p:cNvSpPr>
            <a:spLocks noGrp="1"/>
          </p:cNvSpPr>
          <p:nvPr>
            <p:ph type="ctrTitle"/>
          </p:nvPr>
        </p:nvSpPr>
        <p:spPr>
          <a:xfrm>
            <a:off x="4128368" y="4522156"/>
            <a:ext cx="4937937" cy="1363215"/>
          </a:xfrm>
        </p:spPr>
        <p:txBody>
          <a:bodyPr anchor="t">
            <a:normAutofit/>
          </a:bodyPr>
          <a:lstStyle/>
          <a:p>
            <a:pPr algn="l"/>
            <a:r>
              <a:rPr lang="en-GB" sz="4400"/>
              <a:t>Particles and Waves</a:t>
            </a:r>
          </a:p>
        </p:txBody>
      </p:sp>
      <p:sp>
        <p:nvSpPr>
          <p:cNvPr id="18" name="Freeform: Shape 17">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D398F576-A313-FC23-D41F-E46B5482470B}"/>
              </a:ext>
            </a:extLst>
          </p:cNvPr>
          <p:cNvPicPr>
            <a:picLocks noChangeAspect="1"/>
          </p:cNvPicPr>
          <p:nvPr/>
        </p:nvPicPr>
        <p:blipFill>
          <a:blip r:embed="rId2"/>
          <a:srcRect l="11798" r="27668" b="4"/>
          <a:stretch/>
        </p:blipFill>
        <p:spPr>
          <a:xfrm>
            <a:off x="1246573"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5" name="Picture 4">
            <a:extLst>
              <a:ext uri="{FF2B5EF4-FFF2-40B4-BE49-F238E27FC236}">
                <a16:creationId xmlns:a16="http://schemas.microsoft.com/office/drawing/2014/main" id="{51BB1F8A-E8E9-E14F-4E46-6A66B5055078}"/>
              </a:ext>
            </a:extLst>
          </p:cNvPr>
          <p:cNvPicPr>
            <a:picLocks noChangeAspect="1"/>
          </p:cNvPicPr>
          <p:nvPr/>
        </p:nvPicPr>
        <p:blipFill>
          <a:blip r:embed="rId3"/>
          <a:srcRect r="6298" b="-1"/>
          <a:stretch/>
        </p:blipFill>
        <p:spPr>
          <a:xfrm>
            <a:off x="20" y="2288331"/>
            <a:ext cx="3564618" cy="4569668"/>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p:spPr>
      </p:pic>
      <p:sp>
        <p:nvSpPr>
          <p:cNvPr id="22" name="Oval 21">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B49B6B1A-D75C-825D-CEDA-015B8F52A277}"/>
              </a:ext>
            </a:extLst>
          </p:cNvPr>
          <p:cNvPicPr>
            <a:picLocks noChangeAspect="1"/>
          </p:cNvPicPr>
          <p:nvPr/>
        </p:nvPicPr>
        <p:blipFill>
          <a:blip r:embed="rId4"/>
          <a:srcRect t="26214" r="1" b="19287"/>
          <a:stretch/>
        </p:blipFill>
        <p:spPr>
          <a:xfrm>
            <a:off x="552555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24" name="Freeform: Shape 23">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64FEC0AD-1034-6747-5E65-EE2576AF023D}"/>
              </a:ext>
            </a:extLst>
          </p:cNvPr>
          <p:cNvPicPr>
            <a:picLocks noChangeAspect="1"/>
          </p:cNvPicPr>
          <p:nvPr/>
        </p:nvPicPr>
        <p:blipFill>
          <a:blip r:embed="rId5"/>
          <a:srcRect t="15575" r="1" b="28600"/>
          <a:stretch/>
        </p:blipFill>
        <p:spPr>
          <a:xfrm>
            <a:off x="8918761" y="-4331"/>
            <a:ext cx="3273238" cy="3383891"/>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sp>
        <p:nvSpPr>
          <p:cNvPr id="26" name="Freeform: Shape 25">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9535ADA7-8BAF-2A89-C59B-ED14DFC7C75A}"/>
              </a:ext>
            </a:extLst>
          </p:cNvPr>
          <p:cNvPicPr>
            <a:picLocks noChangeAspect="1"/>
          </p:cNvPicPr>
          <p:nvPr/>
        </p:nvPicPr>
        <p:blipFill>
          <a:blip r:embed="rId6"/>
          <a:srcRect t="19362" r="-2" b="28426"/>
          <a:stretch/>
        </p:blipFill>
        <p:spPr>
          <a:xfrm>
            <a:off x="9363236"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
        <p:nvSpPr>
          <p:cNvPr id="3" name="Slide Number Placeholder 2">
            <a:extLst>
              <a:ext uri="{FF2B5EF4-FFF2-40B4-BE49-F238E27FC236}">
                <a16:creationId xmlns:a16="http://schemas.microsoft.com/office/drawing/2014/main" id="{33CBE42F-E166-411F-FD03-7F48E06D6C4C}"/>
              </a:ext>
            </a:extLst>
          </p:cNvPr>
          <p:cNvSpPr>
            <a:spLocks noGrp="1"/>
          </p:cNvSpPr>
          <p:nvPr>
            <p:ph type="sldNum" sz="quarter" idx="12"/>
          </p:nvPr>
        </p:nvSpPr>
        <p:spPr/>
        <p:txBody>
          <a:bodyPr/>
          <a:lstStyle/>
          <a:p>
            <a:fld id="{7A0D7E8C-4F94-4F81-9E0E-C73AA3D62CAD}" type="slidenum">
              <a:rPr lang="en-GB" smtClean="0"/>
              <a:pPr/>
              <a:t>39</a:t>
            </a:fld>
            <a:endParaRPr lang="en-GB" dirty="0"/>
          </a:p>
        </p:txBody>
      </p:sp>
    </p:spTree>
    <p:extLst>
      <p:ext uri="{BB962C8B-B14F-4D97-AF65-F5344CB8AC3E}">
        <p14:creationId xmlns:p14="http://schemas.microsoft.com/office/powerpoint/2010/main" val="314039487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ACBF-1A37-8323-1A4A-79C771A4BDFD}"/>
              </a:ext>
            </a:extLst>
          </p:cNvPr>
          <p:cNvSpPr>
            <a:spLocks noGrp="1"/>
          </p:cNvSpPr>
          <p:nvPr>
            <p:ph type="title"/>
          </p:nvPr>
        </p:nvSpPr>
        <p:spPr>
          <a:solidFill>
            <a:srgbClr val="FF99CC"/>
          </a:solidFill>
        </p:spPr>
        <p:txBody>
          <a:bodyPr/>
          <a:lstStyle/>
          <a:p>
            <a:r>
              <a:rPr lang="en-GB" dirty="0"/>
              <a:t>State how random uncertainties are reduced.</a:t>
            </a:r>
          </a:p>
        </p:txBody>
      </p:sp>
      <p:sp>
        <p:nvSpPr>
          <p:cNvPr id="3" name="Content Placeholder 2">
            <a:extLst>
              <a:ext uri="{FF2B5EF4-FFF2-40B4-BE49-F238E27FC236}">
                <a16:creationId xmlns:a16="http://schemas.microsoft.com/office/drawing/2014/main" id="{9DD90954-A4BB-D19E-9C1A-830B4FE0B1C4}"/>
              </a:ext>
            </a:extLst>
          </p:cNvPr>
          <p:cNvSpPr>
            <a:spLocks noGrp="1"/>
          </p:cNvSpPr>
          <p:nvPr>
            <p:ph idx="1"/>
          </p:nvPr>
        </p:nvSpPr>
        <p:spPr/>
        <p:txBody>
          <a:bodyPr>
            <a:normAutofit/>
          </a:bodyPr>
          <a:lstStyle/>
          <a:p>
            <a:r>
              <a:rPr lang="en-GB" sz="6000" b="1"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random uncertainties can be reduced by taking repeated measurements</a:t>
            </a:r>
            <a:endParaRPr lang="en-GB" sz="6000" dirty="0"/>
          </a:p>
        </p:txBody>
      </p:sp>
      <p:sp>
        <p:nvSpPr>
          <p:cNvPr id="4" name="Slide Number Placeholder 3">
            <a:extLst>
              <a:ext uri="{FF2B5EF4-FFF2-40B4-BE49-F238E27FC236}">
                <a16:creationId xmlns:a16="http://schemas.microsoft.com/office/drawing/2014/main" id="{62EF33BD-92C7-0AC4-8376-448479DAEF58}"/>
              </a:ext>
            </a:extLst>
          </p:cNvPr>
          <p:cNvSpPr>
            <a:spLocks noGrp="1"/>
          </p:cNvSpPr>
          <p:nvPr>
            <p:ph type="sldNum" sz="quarter" idx="12"/>
          </p:nvPr>
        </p:nvSpPr>
        <p:spPr/>
        <p:txBody>
          <a:bodyPr/>
          <a:lstStyle/>
          <a:p>
            <a:fld id="{7A0D7E8C-4F94-4F81-9E0E-C73AA3D62CAD}" type="slidenum">
              <a:rPr lang="en-GB" smtClean="0"/>
              <a:pPr/>
              <a:t>4</a:t>
            </a:fld>
            <a:endParaRPr lang="en-GB" dirty="0"/>
          </a:p>
        </p:txBody>
      </p:sp>
    </p:spTree>
    <p:extLst>
      <p:ext uri="{BB962C8B-B14F-4D97-AF65-F5344CB8AC3E}">
        <p14:creationId xmlns:p14="http://schemas.microsoft.com/office/powerpoint/2010/main" val="119180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19176-3116-5477-8917-F363A7AA8A5A}"/>
              </a:ext>
            </a:extLst>
          </p:cNvPr>
          <p:cNvSpPr>
            <a:spLocks noGrp="1"/>
          </p:cNvSpPr>
          <p:nvPr>
            <p:ph type="title"/>
          </p:nvPr>
        </p:nvSpPr>
        <p:spPr>
          <a:xfrm>
            <a:off x="838200" y="365126"/>
            <a:ext cx="10515600" cy="963226"/>
          </a:xfrm>
          <a:solidFill>
            <a:srgbClr val="FF99CC"/>
          </a:solidFill>
        </p:spPr>
        <p:txBody>
          <a:bodyPr/>
          <a:lstStyle/>
          <a:p>
            <a:r>
              <a:rPr lang="en-GB" dirty="0"/>
              <a:t>State what is meant by the Standard Model</a:t>
            </a:r>
          </a:p>
        </p:txBody>
      </p:sp>
      <p:sp>
        <p:nvSpPr>
          <p:cNvPr id="3" name="Content Placeholder 2">
            <a:extLst>
              <a:ext uri="{FF2B5EF4-FFF2-40B4-BE49-F238E27FC236}">
                <a16:creationId xmlns:a16="http://schemas.microsoft.com/office/drawing/2014/main" id="{4A354451-1196-7FD9-170C-1BD16317567F}"/>
              </a:ext>
            </a:extLst>
          </p:cNvPr>
          <p:cNvSpPr>
            <a:spLocks noGrp="1"/>
          </p:cNvSpPr>
          <p:nvPr>
            <p:ph idx="1"/>
          </p:nvPr>
        </p:nvSpPr>
        <p:spPr/>
        <p:txBody>
          <a:bodyPr>
            <a:normAutofit/>
          </a:bodyPr>
          <a:lstStyle/>
          <a:p>
            <a:r>
              <a:rPr lang="en-GB" sz="6000" b="1" dirty="0">
                <a:effectLst/>
                <a:latin typeface="Trebuchet MS" panose="020B0603020202020204" pitchFamily="34" charset="0"/>
                <a:ea typeface="Times New Roman" panose="02020603050405020304" pitchFamily="18" charset="0"/>
                <a:cs typeface="Times New Roman" panose="02020603050405020304" pitchFamily="18" charset="0"/>
              </a:rPr>
              <a:t>the Standard Model is a model of fundamental particles and interactions</a:t>
            </a:r>
            <a:endParaRPr lang="en-GB" sz="6000" dirty="0"/>
          </a:p>
        </p:txBody>
      </p:sp>
      <p:sp>
        <p:nvSpPr>
          <p:cNvPr id="4" name="Slide Number Placeholder 3">
            <a:extLst>
              <a:ext uri="{FF2B5EF4-FFF2-40B4-BE49-F238E27FC236}">
                <a16:creationId xmlns:a16="http://schemas.microsoft.com/office/drawing/2014/main" id="{8CCD6FBA-43E9-66B2-87A7-BAB899E4FD57}"/>
              </a:ext>
            </a:extLst>
          </p:cNvPr>
          <p:cNvSpPr>
            <a:spLocks noGrp="1"/>
          </p:cNvSpPr>
          <p:nvPr>
            <p:ph type="sldNum" sz="quarter" idx="12"/>
          </p:nvPr>
        </p:nvSpPr>
        <p:spPr/>
        <p:txBody>
          <a:bodyPr/>
          <a:lstStyle/>
          <a:p>
            <a:fld id="{7A0D7E8C-4F94-4F81-9E0E-C73AA3D62CAD}" type="slidenum">
              <a:rPr lang="en-GB" smtClean="0"/>
              <a:pPr/>
              <a:t>40</a:t>
            </a:fld>
            <a:endParaRPr lang="en-GB" dirty="0"/>
          </a:p>
        </p:txBody>
      </p:sp>
    </p:spTree>
    <p:extLst>
      <p:ext uri="{BB962C8B-B14F-4D97-AF65-F5344CB8AC3E}">
        <p14:creationId xmlns:p14="http://schemas.microsoft.com/office/powerpoint/2010/main" val="126170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D6D96-645F-3DF0-CD24-74E37BB08185}"/>
              </a:ext>
            </a:extLst>
          </p:cNvPr>
          <p:cNvSpPr>
            <a:spLocks noGrp="1"/>
          </p:cNvSpPr>
          <p:nvPr>
            <p:ph type="title"/>
          </p:nvPr>
        </p:nvSpPr>
        <p:spPr>
          <a:xfrm>
            <a:off x="838200" y="365125"/>
            <a:ext cx="10515600" cy="1006475"/>
          </a:xfrm>
          <a:solidFill>
            <a:srgbClr val="FF99CC"/>
          </a:solidFill>
        </p:spPr>
        <p:txBody>
          <a:bodyPr/>
          <a:lstStyle/>
          <a:p>
            <a:r>
              <a:rPr lang="en-GB" dirty="0"/>
              <a:t>State what is meant by a fundamental particle</a:t>
            </a:r>
          </a:p>
        </p:txBody>
      </p:sp>
      <p:sp>
        <p:nvSpPr>
          <p:cNvPr id="3" name="Content Placeholder 2">
            <a:extLst>
              <a:ext uri="{FF2B5EF4-FFF2-40B4-BE49-F238E27FC236}">
                <a16:creationId xmlns:a16="http://schemas.microsoft.com/office/drawing/2014/main" id="{28B7987F-08B2-CB96-F55C-800955554F78}"/>
              </a:ext>
            </a:extLst>
          </p:cNvPr>
          <p:cNvSpPr>
            <a:spLocks noGrp="1"/>
          </p:cNvSpPr>
          <p:nvPr>
            <p:ph idx="1"/>
          </p:nvPr>
        </p:nvSpPr>
        <p:spPr/>
        <p:txBody>
          <a:bodyPr>
            <a:normAutofit/>
          </a:bodyPr>
          <a:lstStyle/>
          <a:p>
            <a:r>
              <a:rPr lang="en-GB" sz="4400" dirty="0"/>
              <a:t>Fundamental particles cannot be broken down any further, so leptons and quarks are considered fundamental</a:t>
            </a:r>
          </a:p>
          <a:p>
            <a:r>
              <a:rPr lang="en-GB" sz="4400" dirty="0"/>
              <a:t>Protons and neutrons are made of more than one particle so are not fundamental</a:t>
            </a:r>
          </a:p>
        </p:txBody>
      </p:sp>
      <p:sp>
        <p:nvSpPr>
          <p:cNvPr id="4" name="Slide Number Placeholder 3">
            <a:extLst>
              <a:ext uri="{FF2B5EF4-FFF2-40B4-BE49-F238E27FC236}">
                <a16:creationId xmlns:a16="http://schemas.microsoft.com/office/drawing/2014/main" id="{DC3743D4-AC5D-978E-6677-4AB93ECFE27B}"/>
              </a:ext>
            </a:extLst>
          </p:cNvPr>
          <p:cNvSpPr>
            <a:spLocks noGrp="1"/>
          </p:cNvSpPr>
          <p:nvPr>
            <p:ph type="sldNum" sz="quarter" idx="12"/>
          </p:nvPr>
        </p:nvSpPr>
        <p:spPr/>
        <p:txBody>
          <a:bodyPr/>
          <a:lstStyle/>
          <a:p>
            <a:fld id="{7A0D7E8C-4F94-4F81-9E0E-C73AA3D62CAD}" type="slidenum">
              <a:rPr lang="en-GB" smtClean="0"/>
              <a:pPr/>
              <a:t>41</a:t>
            </a:fld>
            <a:endParaRPr lang="en-GB" dirty="0"/>
          </a:p>
        </p:txBody>
      </p:sp>
    </p:spTree>
    <p:extLst>
      <p:ext uri="{BB962C8B-B14F-4D97-AF65-F5344CB8AC3E}">
        <p14:creationId xmlns:p14="http://schemas.microsoft.com/office/powerpoint/2010/main" val="343975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720E5-7E52-F0FD-3056-DDD9A0BF5476}"/>
              </a:ext>
            </a:extLst>
          </p:cNvPr>
          <p:cNvSpPr>
            <a:spLocks noGrp="1"/>
          </p:cNvSpPr>
          <p:nvPr>
            <p:ph type="title"/>
          </p:nvPr>
        </p:nvSpPr>
        <p:spPr>
          <a:xfrm>
            <a:off x="838200" y="365125"/>
            <a:ext cx="10515600" cy="944691"/>
          </a:xfrm>
          <a:solidFill>
            <a:srgbClr val="FF99CC"/>
          </a:solidFill>
        </p:spPr>
        <p:txBody>
          <a:bodyPr>
            <a:normAutofit fontScale="90000"/>
          </a:bodyPr>
          <a:lstStyle/>
          <a:p>
            <a:r>
              <a:rPr lang="en-GB" dirty="0"/>
              <a:t>Define the terms a) hadron, b) baryon, c) meson</a:t>
            </a:r>
          </a:p>
        </p:txBody>
      </p:sp>
      <p:sp>
        <p:nvSpPr>
          <p:cNvPr id="3" name="Content Placeholder 2">
            <a:extLst>
              <a:ext uri="{FF2B5EF4-FFF2-40B4-BE49-F238E27FC236}">
                <a16:creationId xmlns:a16="http://schemas.microsoft.com/office/drawing/2014/main" id="{032897AE-B320-7437-553A-C4042029D2D6}"/>
              </a:ext>
            </a:extLst>
          </p:cNvPr>
          <p:cNvSpPr>
            <a:spLocks noGrp="1"/>
          </p:cNvSpPr>
          <p:nvPr>
            <p:ph idx="1"/>
          </p:nvPr>
        </p:nvSpPr>
        <p:spPr/>
        <p:txBody>
          <a:bodyPr>
            <a:normAutofit/>
          </a:bodyPr>
          <a:lstStyle/>
          <a:p>
            <a:r>
              <a:rPr lang="en-GB" sz="4400" dirty="0"/>
              <a:t>Hadrons are made up of quarks (which cannot exist alone)</a:t>
            </a:r>
          </a:p>
          <a:p>
            <a:r>
              <a:rPr lang="en-GB" sz="4400" dirty="0"/>
              <a:t>Baryons (</a:t>
            </a:r>
            <a:r>
              <a:rPr lang="en-GB" sz="1600" dirty="0"/>
              <a:t>3 syllables</a:t>
            </a:r>
            <a:r>
              <a:rPr lang="en-GB" sz="4400" dirty="0"/>
              <a:t>) are hadrons made up of 3 quarks</a:t>
            </a:r>
          </a:p>
          <a:p>
            <a:r>
              <a:rPr lang="en-GB" sz="4400" dirty="0"/>
              <a:t>Mesons (</a:t>
            </a:r>
            <a:r>
              <a:rPr lang="en-GB" sz="1600" dirty="0"/>
              <a:t>2 syllables</a:t>
            </a:r>
            <a:r>
              <a:rPr lang="en-GB" sz="4400" dirty="0"/>
              <a:t>) are hadrons made up of a quark and anti-quark pair</a:t>
            </a:r>
          </a:p>
        </p:txBody>
      </p:sp>
      <p:sp>
        <p:nvSpPr>
          <p:cNvPr id="4" name="Slide Number Placeholder 3">
            <a:extLst>
              <a:ext uri="{FF2B5EF4-FFF2-40B4-BE49-F238E27FC236}">
                <a16:creationId xmlns:a16="http://schemas.microsoft.com/office/drawing/2014/main" id="{DD2D93DD-8D72-4F4B-3999-2CC40B3A0B70}"/>
              </a:ext>
            </a:extLst>
          </p:cNvPr>
          <p:cNvSpPr>
            <a:spLocks noGrp="1"/>
          </p:cNvSpPr>
          <p:nvPr>
            <p:ph type="sldNum" sz="quarter" idx="12"/>
          </p:nvPr>
        </p:nvSpPr>
        <p:spPr/>
        <p:txBody>
          <a:bodyPr/>
          <a:lstStyle/>
          <a:p>
            <a:fld id="{7A0D7E8C-4F94-4F81-9E0E-C73AA3D62CAD}" type="slidenum">
              <a:rPr lang="en-GB" smtClean="0"/>
              <a:pPr/>
              <a:t>42</a:t>
            </a:fld>
            <a:endParaRPr lang="en-GB" dirty="0"/>
          </a:p>
        </p:txBody>
      </p:sp>
    </p:spTree>
    <p:extLst>
      <p:ext uri="{BB962C8B-B14F-4D97-AF65-F5344CB8AC3E}">
        <p14:creationId xmlns:p14="http://schemas.microsoft.com/office/powerpoint/2010/main" val="282501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9CCEB-43E8-33D8-C5C2-EEDEF92C5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3DA9F-AD57-7F56-0573-155C96F8F820}"/>
              </a:ext>
            </a:extLst>
          </p:cNvPr>
          <p:cNvSpPr>
            <a:spLocks noGrp="1"/>
          </p:cNvSpPr>
          <p:nvPr>
            <p:ph type="title"/>
          </p:nvPr>
        </p:nvSpPr>
        <p:spPr>
          <a:xfrm>
            <a:off x="838200" y="365125"/>
            <a:ext cx="10515600" cy="944691"/>
          </a:xfrm>
          <a:solidFill>
            <a:srgbClr val="FF99CC"/>
          </a:solidFill>
        </p:spPr>
        <p:txBody>
          <a:bodyPr>
            <a:normAutofit fontScale="90000"/>
          </a:bodyPr>
          <a:lstStyle/>
          <a:p>
            <a:r>
              <a:rPr lang="en-GB" dirty="0"/>
              <a:t>Define the terms a) lepton, b) exchange particle </a:t>
            </a:r>
          </a:p>
        </p:txBody>
      </p:sp>
      <p:sp>
        <p:nvSpPr>
          <p:cNvPr id="3" name="Content Placeholder 2">
            <a:extLst>
              <a:ext uri="{FF2B5EF4-FFF2-40B4-BE49-F238E27FC236}">
                <a16:creationId xmlns:a16="http://schemas.microsoft.com/office/drawing/2014/main" id="{E884F9D5-B4BD-6C0B-47BC-1DC161907501}"/>
              </a:ext>
            </a:extLst>
          </p:cNvPr>
          <p:cNvSpPr>
            <a:spLocks noGrp="1"/>
          </p:cNvSpPr>
          <p:nvPr>
            <p:ph idx="1"/>
          </p:nvPr>
        </p:nvSpPr>
        <p:spPr/>
        <p:txBody>
          <a:bodyPr>
            <a:normAutofit/>
          </a:bodyPr>
          <a:lstStyle/>
          <a:p>
            <a:pPr marL="0" indent="0">
              <a:buNone/>
            </a:pPr>
            <a:r>
              <a:rPr lang="en-GB" sz="4400" dirty="0"/>
              <a:t>a) Leptons are fundamental particles that exist on their own</a:t>
            </a:r>
          </a:p>
          <a:p>
            <a:r>
              <a:rPr lang="en-GB" sz="4400" dirty="0"/>
              <a:t>They have a whole charge</a:t>
            </a:r>
          </a:p>
          <a:p>
            <a:pPr marL="0" indent="0">
              <a:buNone/>
            </a:pPr>
            <a:r>
              <a:rPr lang="en-GB" sz="4400" dirty="0"/>
              <a:t>b) Exchange particles carry the force between two particles</a:t>
            </a:r>
          </a:p>
        </p:txBody>
      </p:sp>
      <p:sp>
        <p:nvSpPr>
          <p:cNvPr id="4" name="Slide Number Placeholder 3">
            <a:extLst>
              <a:ext uri="{FF2B5EF4-FFF2-40B4-BE49-F238E27FC236}">
                <a16:creationId xmlns:a16="http://schemas.microsoft.com/office/drawing/2014/main" id="{6B54358C-C201-2858-52A1-1F40EB0A4B46}"/>
              </a:ext>
            </a:extLst>
          </p:cNvPr>
          <p:cNvSpPr>
            <a:spLocks noGrp="1"/>
          </p:cNvSpPr>
          <p:nvPr>
            <p:ph type="sldNum" sz="quarter" idx="12"/>
          </p:nvPr>
        </p:nvSpPr>
        <p:spPr/>
        <p:txBody>
          <a:bodyPr/>
          <a:lstStyle/>
          <a:p>
            <a:fld id="{7A0D7E8C-4F94-4F81-9E0E-C73AA3D62CAD}" type="slidenum">
              <a:rPr lang="en-GB" smtClean="0"/>
              <a:pPr/>
              <a:t>43</a:t>
            </a:fld>
            <a:endParaRPr lang="en-GB" dirty="0"/>
          </a:p>
        </p:txBody>
      </p:sp>
    </p:spTree>
    <p:extLst>
      <p:ext uri="{BB962C8B-B14F-4D97-AF65-F5344CB8AC3E}">
        <p14:creationId xmlns:p14="http://schemas.microsoft.com/office/powerpoint/2010/main" val="278829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B2343-F202-08FB-7595-5C1923A9AEFD}"/>
              </a:ext>
            </a:extLst>
          </p:cNvPr>
          <p:cNvSpPr>
            <a:spLocks noGrp="1"/>
          </p:cNvSpPr>
          <p:nvPr>
            <p:ph type="title"/>
          </p:nvPr>
        </p:nvSpPr>
        <p:spPr>
          <a:xfrm>
            <a:off x="838200" y="365126"/>
            <a:ext cx="10515600" cy="1123864"/>
          </a:xfrm>
          <a:solidFill>
            <a:srgbClr val="FF99CC"/>
          </a:solidFill>
        </p:spPr>
        <p:txBody>
          <a:bodyPr/>
          <a:lstStyle/>
          <a:p>
            <a:r>
              <a:rPr lang="en-GB" dirty="0"/>
              <a:t>Name the quarks</a:t>
            </a:r>
          </a:p>
        </p:txBody>
      </p:sp>
      <p:sp>
        <p:nvSpPr>
          <p:cNvPr id="3" name="Content Placeholder 2">
            <a:extLst>
              <a:ext uri="{FF2B5EF4-FFF2-40B4-BE49-F238E27FC236}">
                <a16:creationId xmlns:a16="http://schemas.microsoft.com/office/drawing/2014/main" id="{A6F8CE51-8BDB-C3E6-65B0-36D2A44D0B7B}"/>
              </a:ext>
            </a:extLst>
          </p:cNvPr>
          <p:cNvSpPr>
            <a:spLocks noGrp="1"/>
          </p:cNvSpPr>
          <p:nvPr>
            <p:ph idx="1"/>
          </p:nvPr>
        </p:nvSpPr>
        <p:spPr>
          <a:xfrm>
            <a:off x="2734962" y="1683522"/>
            <a:ext cx="4413422" cy="5174477"/>
          </a:xfrm>
        </p:spPr>
        <p:txBody>
          <a:bodyPr>
            <a:normAutofit/>
          </a:bodyPr>
          <a:lstStyle/>
          <a:p>
            <a:pPr marL="0" indent="0">
              <a:buNone/>
            </a:pPr>
            <a:r>
              <a:rPr lang="en-GB" dirty="0"/>
              <a:t>6 Quarks – </a:t>
            </a:r>
          </a:p>
          <a:p>
            <a:r>
              <a:rPr lang="en-GB" sz="4400" dirty="0"/>
              <a:t>up, </a:t>
            </a:r>
          </a:p>
          <a:p>
            <a:r>
              <a:rPr lang="en-GB" sz="4400" dirty="0"/>
              <a:t>down, </a:t>
            </a:r>
          </a:p>
          <a:p>
            <a:r>
              <a:rPr lang="en-GB" sz="4400" dirty="0"/>
              <a:t>charm, </a:t>
            </a:r>
          </a:p>
          <a:p>
            <a:r>
              <a:rPr lang="en-GB" sz="4400" dirty="0"/>
              <a:t>strange, </a:t>
            </a:r>
          </a:p>
          <a:p>
            <a:r>
              <a:rPr lang="en-GB" sz="4400" dirty="0"/>
              <a:t>top, </a:t>
            </a:r>
          </a:p>
          <a:p>
            <a:r>
              <a:rPr lang="en-GB" sz="4400" dirty="0"/>
              <a:t>bottom</a:t>
            </a:r>
          </a:p>
        </p:txBody>
      </p:sp>
      <p:sp>
        <p:nvSpPr>
          <p:cNvPr id="4" name="Slide Number Placeholder 3">
            <a:extLst>
              <a:ext uri="{FF2B5EF4-FFF2-40B4-BE49-F238E27FC236}">
                <a16:creationId xmlns:a16="http://schemas.microsoft.com/office/drawing/2014/main" id="{7C45120A-0FD8-BA05-6430-BCD289182701}"/>
              </a:ext>
            </a:extLst>
          </p:cNvPr>
          <p:cNvSpPr>
            <a:spLocks noGrp="1"/>
          </p:cNvSpPr>
          <p:nvPr>
            <p:ph type="sldNum" sz="quarter" idx="12"/>
          </p:nvPr>
        </p:nvSpPr>
        <p:spPr/>
        <p:txBody>
          <a:bodyPr/>
          <a:lstStyle/>
          <a:p>
            <a:fld id="{7A0D7E8C-4F94-4F81-9E0E-C73AA3D62CAD}" type="slidenum">
              <a:rPr lang="en-GB" smtClean="0"/>
              <a:pPr/>
              <a:t>44</a:t>
            </a:fld>
            <a:endParaRPr lang="en-GB" dirty="0"/>
          </a:p>
        </p:txBody>
      </p:sp>
    </p:spTree>
    <p:extLst>
      <p:ext uri="{BB962C8B-B14F-4D97-AF65-F5344CB8AC3E}">
        <p14:creationId xmlns:p14="http://schemas.microsoft.com/office/powerpoint/2010/main" val="110176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47C87-5B6C-DC8C-8DAF-28C12951BB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7B4FBA-7772-53E8-4E94-300015981777}"/>
              </a:ext>
            </a:extLst>
          </p:cNvPr>
          <p:cNvSpPr>
            <a:spLocks noGrp="1"/>
          </p:cNvSpPr>
          <p:nvPr>
            <p:ph type="title"/>
          </p:nvPr>
        </p:nvSpPr>
        <p:spPr>
          <a:xfrm>
            <a:off x="838200" y="365126"/>
            <a:ext cx="10515600" cy="1123864"/>
          </a:xfrm>
          <a:solidFill>
            <a:srgbClr val="FF99CC"/>
          </a:solidFill>
        </p:spPr>
        <p:txBody>
          <a:bodyPr/>
          <a:lstStyle/>
          <a:p>
            <a:r>
              <a:rPr lang="en-GB" dirty="0"/>
              <a:t>Name the leptons</a:t>
            </a:r>
          </a:p>
        </p:txBody>
      </p:sp>
      <p:sp>
        <p:nvSpPr>
          <p:cNvPr id="3" name="Content Placeholder 2">
            <a:extLst>
              <a:ext uri="{FF2B5EF4-FFF2-40B4-BE49-F238E27FC236}">
                <a16:creationId xmlns:a16="http://schemas.microsoft.com/office/drawing/2014/main" id="{A45D5403-5564-5E3D-D086-76043EA2E3D1}"/>
              </a:ext>
            </a:extLst>
          </p:cNvPr>
          <p:cNvSpPr>
            <a:spLocks noGrp="1"/>
          </p:cNvSpPr>
          <p:nvPr>
            <p:ph idx="1"/>
          </p:nvPr>
        </p:nvSpPr>
        <p:spPr>
          <a:xfrm>
            <a:off x="4127157" y="1825625"/>
            <a:ext cx="4720282" cy="4351338"/>
          </a:xfrm>
        </p:spPr>
        <p:txBody>
          <a:bodyPr>
            <a:noAutofit/>
          </a:bodyPr>
          <a:lstStyle/>
          <a:p>
            <a:pPr marL="0" indent="0">
              <a:buNone/>
            </a:pPr>
            <a:r>
              <a:rPr lang="en-GB" sz="2000" dirty="0"/>
              <a:t>6 Leptons </a:t>
            </a:r>
          </a:p>
          <a:p>
            <a:r>
              <a:rPr lang="en-GB" sz="4000" dirty="0"/>
              <a:t> electron, </a:t>
            </a:r>
          </a:p>
          <a:p>
            <a:r>
              <a:rPr lang="en-GB" sz="4000" dirty="0"/>
              <a:t>electron neutrino, </a:t>
            </a:r>
          </a:p>
          <a:p>
            <a:r>
              <a:rPr lang="en-GB" sz="4000" dirty="0"/>
              <a:t>muon, </a:t>
            </a:r>
          </a:p>
          <a:p>
            <a:r>
              <a:rPr lang="en-GB" sz="4000" dirty="0"/>
              <a:t>muon neutrino, </a:t>
            </a:r>
          </a:p>
          <a:p>
            <a:r>
              <a:rPr lang="en-GB" sz="4000" dirty="0"/>
              <a:t>tau, </a:t>
            </a:r>
          </a:p>
          <a:p>
            <a:r>
              <a:rPr lang="en-GB" sz="4000" dirty="0"/>
              <a:t>tau neutrino</a:t>
            </a:r>
          </a:p>
        </p:txBody>
      </p:sp>
      <p:sp>
        <p:nvSpPr>
          <p:cNvPr id="4" name="Slide Number Placeholder 3">
            <a:extLst>
              <a:ext uri="{FF2B5EF4-FFF2-40B4-BE49-F238E27FC236}">
                <a16:creationId xmlns:a16="http://schemas.microsoft.com/office/drawing/2014/main" id="{888C2232-8822-F4D8-1B7C-B17E45E6188E}"/>
              </a:ext>
            </a:extLst>
          </p:cNvPr>
          <p:cNvSpPr>
            <a:spLocks noGrp="1"/>
          </p:cNvSpPr>
          <p:nvPr>
            <p:ph type="sldNum" sz="quarter" idx="12"/>
          </p:nvPr>
        </p:nvSpPr>
        <p:spPr/>
        <p:txBody>
          <a:bodyPr/>
          <a:lstStyle/>
          <a:p>
            <a:fld id="{7A0D7E8C-4F94-4F81-9E0E-C73AA3D62CAD}" type="slidenum">
              <a:rPr lang="en-GB" smtClean="0"/>
              <a:pPr/>
              <a:t>45</a:t>
            </a:fld>
            <a:endParaRPr lang="en-GB" dirty="0"/>
          </a:p>
        </p:txBody>
      </p:sp>
    </p:spTree>
    <p:extLst>
      <p:ext uri="{BB962C8B-B14F-4D97-AF65-F5344CB8AC3E}">
        <p14:creationId xmlns:p14="http://schemas.microsoft.com/office/powerpoint/2010/main" val="363251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table with text on it&#10;&#10;Description automatically generated">
            <a:extLst>
              <a:ext uri="{FF2B5EF4-FFF2-40B4-BE49-F238E27FC236}">
                <a16:creationId xmlns:a16="http://schemas.microsoft.com/office/drawing/2014/main" id="{2DD89365-4FEB-985F-5DFE-4432067F25F6}"/>
              </a:ext>
            </a:extLst>
          </p:cNvPr>
          <p:cNvPicPr>
            <a:picLocks noGrp="1" noChangeAspect="1"/>
          </p:cNvPicPr>
          <p:nvPr>
            <p:ph idx="1"/>
          </p:nvPr>
        </p:nvPicPr>
        <p:blipFill>
          <a:blip r:embed="rId2"/>
          <a:stretch>
            <a:fillRect/>
          </a:stretch>
        </p:blipFill>
        <p:spPr>
          <a:xfrm>
            <a:off x="64059" y="2096356"/>
            <a:ext cx="11579045" cy="4313194"/>
          </a:xfrm>
          <a:prstGeom prst="rect">
            <a:avLst/>
          </a:prstGeom>
        </p:spPr>
      </p:pic>
      <p:sp>
        <p:nvSpPr>
          <p:cNvPr id="6" name="Title 1">
            <a:extLst>
              <a:ext uri="{FF2B5EF4-FFF2-40B4-BE49-F238E27FC236}">
                <a16:creationId xmlns:a16="http://schemas.microsoft.com/office/drawing/2014/main" id="{202DE4CC-4B8E-473B-7168-D5F94581CF2A}"/>
              </a:ext>
            </a:extLst>
          </p:cNvPr>
          <p:cNvSpPr>
            <a:spLocks noGrp="1"/>
          </p:cNvSpPr>
          <p:nvPr>
            <p:ph type="title"/>
          </p:nvPr>
        </p:nvSpPr>
        <p:spPr>
          <a:xfrm>
            <a:off x="64058" y="158066"/>
            <a:ext cx="12218557" cy="1758143"/>
          </a:xfrm>
          <a:solidFill>
            <a:srgbClr val="FF99CC"/>
          </a:solidFill>
        </p:spPr>
        <p:txBody>
          <a:bodyPr>
            <a:normAutofit fontScale="90000"/>
          </a:bodyPr>
          <a:lstStyle/>
          <a:p>
            <a:r>
              <a:rPr lang="en-GB" dirty="0"/>
              <a:t>State the a) 4 fundamental forces, b) the particles that experience it, c) force carrying particle d) the range, and e) relative strength (NB gravity not required though)</a:t>
            </a:r>
          </a:p>
        </p:txBody>
      </p:sp>
      <p:sp>
        <p:nvSpPr>
          <p:cNvPr id="2" name="Slide Number Placeholder 1">
            <a:extLst>
              <a:ext uri="{FF2B5EF4-FFF2-40B4-BE49-F238E27FC236}">
                <a16:creationId xmlns:a16="http://schemas.microsoft.com/office/drawing/2014/main" id="{069A3257-A4A4-2B42-9C3C-F9105D7320F0}"/>
              </a:ext>
            </a:extLst>
          </p:cNvPr>
          <p:cNvSpPr>
            <a:spLocks noGrp="1"/>
          </p:cNvSpPr>
          <p:nvPr>
            <p:ph type="sldNum" sz="quarter" idx="12"/>
          </p:nvPr>
        </p:nvSpPr>
        <p:spPr/>
        <p:txBody>
          <a:bodyPr/>
          <a:lstStyle/>
          <a:p>
            <a:fld id="{7A0D7E8C-4F94-4F81-9E0E-C73AA3D62CAD}" type="slidenum">
              <a:rPr lang="en-GB" smtClean="0"/>
              <a:pPr/>
              <a:t>46</a:t>
            </a:fld>
            <a:endParaRPr lang="en-GB" dirty="0"/>
          </a:p>
        </p:txBody>
      </p:sp>
    </p:spTree>
    <p:extLst>
      <p:ext uri="{BB962C8B-B14F-4D97-AF65-F5344CB8AC3E}">
        <p14:creationId xmlns:p14="http://schemas.microsoft.com/office/powerpoint/2010/main" val="314581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53AE9-6BBF-DDE6-98A8-DCD5C32F35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8C6C6A-BDD0-E53D-2955-925B4C4771C1}"/>
              </a:ext>
            </a:extLst>
          </p:cNvPr>
          <p:cNvSpPr>
            <a:spLocks noGrp="1"/>
          </p:cNvSpPr>
          <p:nvPr>
            <p:ph type="title"/>
          </p:nvPr>
        </p:nvSpPr>
        <p:spPr>
          <a:xfrm>
            <a:off x="838200" y="365126"/>
            <a:ext cx="10515600" cy="1123864"/>
          </a:xfrm>
          <a:solidFill>
            <a:srgbClr val="FF99CC"/>
          </a:solidFill>
        </p:spPr>
        <p:txBody>
          <a:bodyPr/>
          <a:lstStyle/>
          <a:p>
            <a:r>
              <a:rPr lang="en-GB" dirty="0"/>
              <a:t>Name the bosons and associated force</a:t>
            </a:r>
          </a:p>
        </p:txBody>
      </p:sp>
      <p:sp>
        <p:nvSpPr>
          <p:cNvPr id="3" name="Content Placeholder 2">
            <a:extLst>
              <a:ext uri="{FF2B5EF4-FFF2-40B4-BE49-F238E27FC236}">
                <a16:creationId xmlns:a16="http://schemas.microsoft.com/office/drawing/2014/main" id="{2C315B57-F57C-F932-4662-23E350834855}"/>
              </a:ext>
            </a:extLst>
          </p:cNvPr>
          <p:cNvSpPr>
            <a:spLocks noGrp="1"/>
          </p:cNvSpPr>
          <p:nvPr>
            <p:ph idx="1"/>
          </p:nvPr>
        </p:nvSpPr>
        <p:spPr/>
        <p:txBody>
          <a:bodyPr/>
          <a:lstStyle/>
          <a:p>
            <a:r>
              <a:rPr lang="en-GB" dirty="0"/>
              <a:t>4 Gauge Bosons (force carriers) but graviton not on the course</a:t>
            </a:r>
          </a:p>
          <a:p>
            <a:r>
              <a:rPr lang="en-GB" sz="4800" dirty="0"/>
              <a:t>photon (electromagnetic force)</a:t>
            </a:r>
          </a:p>
          <a:p>
            <a:r>
              <a:rPr lang="en-GB" sz="4800" dirty="0"/>
              <a:t>Z and W± bosons (weak nuclear force) </a:t>
            </a:r>
          </a:p>
          <a:p>
            <a:r>
              <a:rPr lang="en-GB" sz="4800" dirty="0"/>
              <a:t>gluon (strong nuclear force).</a:t>
            </a:r>
          </a:p>
        </p:txBody>
      </p:sp>
      <p:sp>
        <p:nvSpPr>
          <p:cNvPr id="4" name="Slide Number Placeholder 3">
            <a:extLst>
              <a:ext uri="{FF2B5EF4-FFF2-40B4-BE49-F238E27FC236}">
                <a16:creationId xmlns:a16="http://schemas.microsoft.com/office/drawing/2014/main" id="{5BFC33C2-EDA0-EFAF-87E4-4904002D5E00}"/>
              </a:ext>
            </a:extLst>
          </p:cNvPr>
          <p:cNvSpPr>
            <a:spLocks noGrp="1"/>
          </p:cNvSpPr>
          <p:nvPr>
            <p:ph type="sldNum" sz="quarter" idx="12"/>
          </p:nvPr>
        </p:nvSpPr>
        <p:spPr/>
        <p:txBody>
          <a:bodyPr/>
          <a:lstStyle/>
          <a:p>
            <a:fld id="{7A0D7E8C-4F94-4F81-9E0E-C73AA3D62CAD}" type="slidenum">
              <a:rPr lang="en-GB" smtClean="0"/>
              <a:pPr/>
              <a:t>47</a:t>
            </a:fld>
            <a:endParaRPr lang="en-GB" dirty="0"/>
          </a:p>
        </p:txBody>
      </p:sp>
    </p:spTree>
    <p:extLst>
      <p:ext uri="{BB962C8B-B14F-4D97-AF65-F5344CB8AC3E}">
        <p14:creationId xmlns:p14="http://schemas.microsoft.com/office/powerpoint/2010/main" val="263704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B072D-9BEE-7B3F-BF17-1D6F4661A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03D72A-1216-B5B3-0180-3D95C128C33E}"/>
              </a:ext>
            </a:extLst>
          </p:cNvPr>
          <p:cNvSpPr>
            <a:spLocks noGrp="1"/>
          </p:cNvSpPr>
          <p:nvPr>
            <p:ph type="title"/>
          </p:nvPr>
        </p:nvSpPr>
        <p:spPr>
          <a:xfrm>
            <a:off x="838200" y="365125"/>
            <a:ext cx="10515600" cy="944691"/>
          </a:xfrm>
          <a:solidFill>
            <a:srgbClr val="FF99CC"/>
          </a:solidFill>
        </p:spPr>
        <p:txBody>
          <a:bodyPr>
            <a:normAutofit/>
          </a:bodyPr>
          <a:lstStyle/>
          <a:p>
            <a:r>
              <a:rPr lang="en-GB" dirty="0"/>
              <a:t>Define the term fermion</a:t>
            </a:r>
          </a:p>
        </p:txBody>
      </p:sp>
      <p:sp>
        <p:nvSpPr>
          <p:cNvPr id="3" name="Content Placeholder 2">
            <a:extLst>
              <a:ext uri="{FF2B5EF4-FFF2-40B4-BE49-F238E27FC236}">
                <a16:creationId xmlns:a16="http://schemas.microsoft.com/office/drawing/2014/main" id="{B0905BA0-0D81-0AEA-3397-6DD873FA2CEF}"/>
              </a:ext>
            </a:extLst>
          </p:cNvPr>
          <p:cNvSpPr>
            <a:spLocks noGrp="1"/>
          </p:cNvSpPr>
          <p:nvPr>
            <p:ph idx="1"/>
          </p:nvPr>
        </p:nvSpPr>
        <p:spPr/>
        <p:txBody>
          <a:bodyPr>
            <a:normAutofit/>
          </a:bodyPr>
          <a:lstStyle/>
          <a:p>
            <a:r>
              <a:rPr lang="en-GB" sz="4400" dirty="0"/>
              <a:t>Fermions are matter particles, so all quarks and leptons</a:t>
            </a:r>
          </a:p>
        </p:txBody>
      </p:sp>
      <p:sp>
        <p:nvSpPr>
          <p:cNvPr id="4" name="Slide Number Placeholder 3">
            <a:extLst>
              <a:ext uri="{FF2B5EF4-FFF2-40B4-BE49-F238E27FC236}">
                <a16:creationId xmlns:a16="http://schemas.microsoft.com/office/drawing/2014/main" id="{906B45F8-96D3-39F8-B596-4F1D688852B8}"/>
              </a:ext>
            </a:extLst>
          </p:cNvPr>
          <p:cNvSpPr>
            <a:spLocks noGrp="1"/>
          </p:cNvSpPr>
          <p:nvPr>
            <p:ph type="sldNum" sz="quarter" idx="12"/>
          </p:nvPr>
        </p:nvSpPr>
        <p:spPr/>
        <p:txBody>
          <a:bodyPr/>
          <a:lstStyle/>
          <a:p>
            <a:fld id="{7A0D7E8C-4F94-4F81-9E0E-C73AA3D62CAD}" type="slidenum">
              <a:rPr lang="en-GB" smtClean="0"/>
              <a:pPr/>
              <a:t>48</a:t>
            </a:fld>
            <a:endParaRPr lang="en-GB" dirty="0"/>
          </a:p>
        </p:txBody>
      </p:sp>
    </p:spTree>
    <p:extLst>
      <p:ext uri="{BB962C8B-B14F-4D97-AF65-F5344CB8AC3E}">
        <p14:creationId xmlns:p14="http://schemas.microsoft.com/office/powerpoint/2010/main" val="137678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590CD-34DA-31A6-B40A-26F5A405B940}"/>
              </a:ext>
            </a:extLst>
          </p:cNvPr>
          <p:cNvSpPr>
            <a:spLocks noGrp="1"/>
          </p:cNvSpPr>
          <p:nvPr>
            <p:ph type="title"/>
          </p:nvPr>
        </p:nvSpPr>
        <p:spPr>
          <a:solidFill>
            <a:srgbClr val="FF99CC"/>
          </a:solidFill>
        </p:spPr>
        <p:txBody>
          <a:bodyPr>
            <a:normAutofit/>
          </a:bodyPr>
          <a:lstStyle/>
          <a:p>
            <a:r>
              <a:rPr lang="en-US" dirty="0"/>
              <a:t>State what causes beta decay </a:t>
            </a:r>
            <a:br>
              <a:rPr lang="en-US" dirty="0"/>
            </a:br>
            <a:r>
              <a:rPr lang="en-US" dirty="0"/>
              <a:t>State what evidence is provided by beta decay</a:t>
            </a:r>
            <a:endParaRPr lang="en-GB" dirty="0"/>
          </a:p>
        </p:txBody>
      </p:sp>
      <p:sp>
        <p:nvSpPr>
          <p:cNvPr id="3" name="Content Placeholder 2">
            <a:extLst>
              <a:ext uri="{FF2B5EF4-FFF2-40B4-BE49-F238E27FC236}">
                <a16:creationId xmlns:a16="http://schemas.microsoft.com/office/drawing/2014/main" id="{259B026E-B146-8F40-1C56-78856BFE2FB8}"/>
              </a:ext>
            </a:extLst>
          </p:cNvPr>
          <p:cNvSpPr>
            <a:spLocks noGrp="1"/>
          </p:cNvSpPr>
          <p:nvPr>
            <p:ph idx="1"/>
          </p:nvPr>
        </p:nvSpPr>
        <p:spPr>
          <a:xfrm>
            <a:off x="438665" y="1825625"/>
            <a:ext cx="11151973" cy="4351338"/>
          </a:xfrm>
        </p:spPr>
        <p:txBody>
          <a:bodyPr>
            <a:normAutofit/>
          </a:bodyPr>
          <a:lstStyle/>
          <a:p>
            <a:r>
              <a:rPr lang="en-US" sz="7200" dirty="0"/>
              <a:t>Beta decay is caused by the weak force and </a:t>
            </a:r>
          </a:p>
          <a:p>
            <a:r>
              <a:rPr lang="en-US" sz="7200" dirty="0"/>
              <a:t>is evidence of the neutrino</a:t>
            </a:r>
            <a:endParaRPr lang="en-GB" sz="7200" dirty="0"/>
          </a:p>
        </p:txBody>
      </p:sp>
      <p:sp>
        <p:nvSpPr>
          <p:cNvPr id="4" name="Slide Number Placeholder 3">
            <a:extLst>
              <a:ext uri="{FF2B5EF4-FFF2-40B4-BE49-F238E27FC236}">
                <a16:creationId xmlns:a16="http://schemas.microsoft.com/office/drawing/2014/main" id="{BD5BE2EC-FD69-7F6F-34DB-2F53E9298288}"/>
              </a:ext>
            </a:extLst>
          </p:cNvPr>
          <p:cNvSpPr>
            <a:spLocks noGrp="1"/>
          </p:cNvSpPr>
          <p:nvPr>
            <p:ph type="sldNum" sz="quarter" idx="12"/>
          </p:nvPr>
        </p:nvSpPr>
        <p:spPr/>
        <p:txBody>
          <a:bodyPr/>
          <a:lstStyle/>
          <a:p>
            <a:fld id="{7A0D7E8C-4F94-4F81-9E0E-C73AA3D62CAD}" type="slidenum">
              <a:rPr lang="en-GB" smtClean="0"/>
              <a:pPr/>
              <a:t>49</a:t>
            </a:fld>
            <a:endParaRPr lang="en-GB" dirty="0"/>
          </a:p>
        </p:txBody>
      </p:sp>
    </p:spTree>
    <p:extLst>
      <p:ext uri="{BB962C8B-B14F-4D97-AF65-F5344CB8AC3E}">
        <p14:creationId xmlns:p14="http://schemas.microsoft.com/office/powerpoint/2010/main" val="407307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632E1-ABED-03D4-20E5-FCF3634A13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F3A6E4-B8A4-18F8-166B-FE544F27BB90}"/>
              </a:ext>
            </a:extLst>
          </p:cNvPr>
          <p:cNvSpPr>
            <a:spLocks noGrp="1"/>
          </p:cNvSpPr>
          <p:nvPr>
            <p:ph type="title"/>
          </p:nvPr>
        </p:nvSpPr>
        <p:spPr>
          <a:solidFill>
            <a:srgbClr val="FF99CC"/>
          </a:solidFill>
        </p:spPr>
        <p:txBody>
          <a:bodyPr/>
          <a:lstStyle/>
          <a:p>
            <a:r>
              <a:rPr lang="en-GB" dirty="0"/>
              <a:t>Explain how systematic uncertainties occur.</a:t>
            </a:r>
          </a:p>
        </p:txBody>
      </p:sp>
      <p:sp>
        <p:nvSpPr>
          <p:cNvPr id="3" name="Content Placeholder 2">
            <a:extLst>
              <a:ext uri="{FF2B5EF4-FFF2-40B4-BE49-F238E27FC236}">
                <a16:creationId xmlns:a16="http://schemas.microsoft.com/office/drawing/2014/main" id="{2AEB0958-541C-B3FF-3CB0-7816E216141F}"/>
              </a:ext>
            </a:extLst>
          </p:cNvPr>
          <p:cNvSpPr>
            <a:spLocks noGrp="1"/>
          </p:cNvSpPr>
          <p:nvPr>
            <p:ph idx="1"/>
          </p:nvPr>
        </p:nvSpPr>
        <p:spPr/>
        <p:txBody>
          <a:bodyPr>
            <a:normAutofit/>
          </a:bodyPr>
          <a:lstStyle/>
          <a:p>
            <a:r>
              <a:rPr lang="en-GB" sz="3600" b="1"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systematic uncertainties occur when readings taken are either all too small or all too large</a:t>
            </a:r>
          </a:p>
          <a:p>
            <a:r>
              <a:rPr lang="en-GB" sz="3600" b="1"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systematic uncertainties can arise due to measurement techniques or experimental design.</a:t>
            </a:r>
          </a:p>
          <a:p>
            <a:r>
              <a:rPr lang="en-GB" sz="3600" b="1" dirty="0">
                <a:solidFill>
                  <a:srgbClr val="000000"/>
                </a:solidFill>
                <a:latin typeface="Trebuchet MS" panose="020B0603020202020204" pitchFamily="34" charset="0"/>
                <a:cs typeface="Times New Roman" panose="02020603050405020304" pitchFamily="18" charset="0"/>
              </a:rPr>
              <a:t>Arising from bad experimental design or bad use of equipment or </a:t>
            </a:r>
            <a:r>
              <a:rPr lang="en-GB" sz="3600" b="1" dirty="0">
                <a:solidFill>
                  <a:srgbClr val="000000"/>
                </a:solidFill>
                <a:highlight>
                  <a:srgbClr val="FF0000"/>
                </a:highlight>
                <a:latin typeface="Trebuchet MS" panose="020B0603020202020204" pitchFamily="34" charset="0"/>
                <a:cs typeface="Times New Roman" panose="02020603050405020304" pitchFamily="18" charset="0"/>
              </a:rPr>
              <a:t>unreliable</a:t>
            </a:r>
            <a:r>
              <a:rPr lang="en-GB" sz="3600" b="1" dirty="0">
                <a:solidFill>
                  <a:srgbClr val="000000"/>
                </a:solidFill>
                <a:latin typeface="Trebuchet MS" panose="020B0603020202020204" pitchFamily="34" charset="0"/>
                <a:cs typeface="Times New Roman" panose="02020603050405020304" pitchFamily="18" charset="0"/>
              </a:rPr>
              <a:t> equipment</a:t>
            </a:r>
            <a:endParaRPr lang="en-GB" sz="3600" dirty="0"/>
          </a:p>
        </p:txBody>
      </p:sp>
      <p:sp>
        <p:nvSpPr>
          <p:cNvPr id="4" name="Slide Number Placeholder 3">
            <a:extLst>
              <a:ext uri="{FF2B5EF4-FFF2-40B4-BE49-F238E27FC236}">
                <a16:creationId xmlns:a16="http://schemas.microsoft.com/office/drawing/2014/main" id="{26A4F0BA-3F20-EA03-7BEF-7B818AA082D5}"/>
              </a:ext>
            </a:extLst>
          </p:cNvPr>
          <p:cNvSpPr>
            <a:spLocks noGrp="1"/>
          </p:cNvSpPr>
          <p:nvPr>
            <p:ph type="sldNum" sz="quarter" idx="12"/>
          </p:nvPr>
        </p:nvSpPr>
        <p:spPr/>
        <p:txBody>
          <a:bodyPr/>
          <a:lstStyle/>
          <a:p>
            <a:fld id="{7A0D7E8C-4F94-4F81-9E0E-C73AA3D62CAD}" type="slidenum">
              <a:rPr lang="en-GB" smtClean="0"/>
              <a:pPr/>
              <a:t>5</a:t>
            </a:fld>
            <a:endParaRPr lang="en-GB" dirty="0"/>
          </a:p>
        </p:txBody>
      </p:sp>
    </p:spTree>
    <p:extLst>
      <p:ext uri="{BB962C8B-B14F-4D97-AF65-F5344CB8AC3E}">
        <p14:creationId xmlns:p14="http://schemas.microsoft.com/office/powerpoint/2010/main" val="294250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40511-477E-F259-46D5-A89250BB98CC}"/>
              </a:ext>
            </a:extLst>
          </p:cNvPr>
          <p:cNvSpPr>
            <a:spLocks noGrp="1"/>
          </p:cNvSpPr>
          <p:nvPr>
            <p:ph type="title"/>
          </p:nvPr>
        </p:nvSpPr>
        <p:spPr>
          <a:xfrm>
            <a:off x="838200" y="365125"/>
            <a:ext cx="10515600" cy="944691"/>
          </a:xfrm>
          <a:solidFill>
            <a:srgbClr val="FF99CC"/>
          </a:solidFill>
        </p:spPr>
        <p:txBody>
          <a:bodyPr/>
          <a:lstStyle/>
          <a:p>
            <a:r>
              <a:rPr lang="en-GB" dirty="0" err="1"/>
              <a:t>Descibe</a:t>
            </a:r>
            <a:r>
              <a:rPr lang="en-GB" dirty="0"/>
              <a:t> antiparticles</a:t>
            </a:r>
          </a:p>
        </p:txBody>
      </p:sp>
      <p:sp>
        <p:nvSpPr>
          <p:cNvPr id="3" name="Content Placeholder 2">
            <a:extLst>
              <a:ext uri="{FF2B5EF4-FFF2-40B4-BE49-F238E27FC236}">
                <a16:creationId xmlns:a16="http://schemas.microsoft.com/office/drawing/2014/main" id="{F247FE04-9AB9-5D6A-5A20-E8057648543C}"/>
              </a:ext>
            </a:extLst>
          </p:cNvPr>
          <p:cNvSpPr>
            <a:spLocks noGrp="1"/>
          </p:cNvSpPr>
          <p:nvPr>
            <p:ph idx="1"/>
          </p:nvPr>
        </p:nvSpPr>
        <p:spPr/>
        <p:txBody>
          <a:bodyPr/>
          <a:lstStyle/>
          <a:p>
            <a:r>
              <a:rPr lang="en-US" dirty="0"/>
              <a:t>Every type of particle of "ordinary" matter (as opposed to antimatter) is associated with an antiparticle with the same mass but with opposite physical charges (such as electric charge). </a:t>
            </a:r>
          </a:p>
          <a:p>
            <a:r>
              <a:rPr lang="en-US" dirty="0"/>
              <a:t>For example, the antiparticle of the electron is the positron (antielectron). The electron has a negative electric charge, the positron has a positive electric charge. </a:t>
            </a:r>
          </a:p>
          <a:p>
            <a:r>
              <a:rPr lang="en-US" dirty="0"/>
              <a:t>Particles and their antiparticles can annihilate each other producing energy</a:t>
            </a:r>
            <a:endParaRPr lang="en-GB" dirty="0"/>
          </a:p>
        </p:txBody>
      </p:sp>
      <p:sp>
        <p:nvSpPr>
          <p:cNvPr id="4" name="Slide Number Placeholder 3">
            <a:extLst>
              <a:ext uri="{FF2B5EF4-FFF2-40B4-BE49-F238E27FC236}">
                <a16:creationId xmlns:a16="http://schemas.microsoft.com/office/drawing/2014/main" id="{06DC1AA4-44B7-8DCE-F0EC-6854DFD3284B}"/>
              </a:ext>
            </a:extLst>
          </p:cNvPr>
          <p:cNvSpPr>
            <a:spLocks noGrp="1"/>
          </p:cNvSpPr>
          <p:nvPr>
            <p:ph type="sldNum" sz="quarter" idx="12"/>
          </p:nvPr>
        </p:nvSpPr>
        <p:spPr/>
        <p:txBody>
          <a:bodyPr/>
          <a:lstStyle/>
          <a:p>
            <a:fld id="{7A0D7E8C-4F94-4F81-9E0E-C73AA3D62CAD}" type="slidenum">
              <a:rPr lang="en-GB" smtClean="0"/>
              <a:pPr/>
              <a:t>50</a:t>
            </a:fld>
            <a:endParaRPr lang="en-GB" dirty="0"/>
          </a:p>
        </p:txBody>
      </p:sp>
    </p:spTree>
    <p:extLst>
      <p:ext uri="{BB962C8B-B14F-4D97-AF65-F5344CB8AC3E}">
        <p14:creationId xmlns:p14="http://schemas.microsoft.com/office/powerpoint/2010/main" val="26790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DD205-6FE4-39F9-9AFA-2E2A4D8F134C}"/>
              </a:ext>
            </a:extLst>
          </p:cNvPr>
          <p:cNvSpPr>
            <a:spLocks noGrp="1"/>
          </p:cNvSpPr>
          <p:nvPr>
            <p:ph type="title"/>
          </p:nvPr>
        </p:nvSpPr>
        <p:spPr>
          <a:xfrm>
            <a:off x="253314" y="365125"/>
            <a:ext cx="11572102" cy="907621"/>
          </a:xfrm>
          <a:solidFill>
            <a:srgbClr val="FF99CC"/>
          </a:solidFill>
        </p:spPr>
        <p:txBody>
          <a:bodyPr/>
          <a:lstStyle/>
          <a:p>
            <a:r>
              <a:rPr lang="en-GB" dirty="0"/>
              <a:t>State the evidence for the existence of antimatter</a:t>
            </a:r>
          </a:p>
        </p:txBody>
      </p:sp>
      <p:sp>
        <p:nvSpPr>
          <p:cNvPr id="3" name="Content Placeholder 2">
            <a:extLst>
              <a:ext uri="{FF2B5EF4-FFF2-40B4-BE49-F238E27FC236}">
                <a16:creationId xmlns:a16="http://schemas.microsoft.com/office/drawing/2014/main" id="{5B134F0A-F37F-B121-6A57-90541ECCFA00}"/>
              </a:ext>
            </a:extLst>
          </p:cNvPr>
          <p:cNvSpPr>
            <a:spLocks noGrp="1"/>
          </p:cNvSpPr>
          <p:nvPr>
            <p:ph idx="1"/>
          </p:nvPr>
        </p:nvSpPr>
        <p:spPr/>
        <p:txBody>
          <a:bodyPr>
            <a:normAutofit/>
          </a:bodyPr>
          <a:lstStyle/>
          <a:p>
            <a:r>
              <a:rPr lang="en-GB" sz="5400" dirty="0">
                <a:effectLst/>
                <a:latin typeface="Trebuchet MS" panose="020B0603020202020204" pitchFamily="34" charset="0"/>
                <a:ea typeface="Times New Roman" panose="02020603050405020304" pitchFamily="18" charset="0"/>
                <a:cs typeface="Times New Roman" panose="02020603050405020304" pitchFamily="18" charset="0"/>
              </a:rPr>
              <a:t>the production of energy in the annihilation of particles</a:t>
            </a:r>
            <a:endParaRPr lang="en-GB" sz="5400" dirty="0"/>
          </a:p>
        </p:txBody>
      </p:sp>
      <p:sp>
        <p:nvSpPr>
          <p:cNvPr id="4" name="Slide Number Placeholder 3">
            <a:extLst>
              <a:ext uri="{FF2B5EF4-FFF2-40B4-BE49-F238E27FC236}">
                <a16:creationId xmlns:a16="http://schemas.microsoft.com/office/drawing/2014/main" id="{C0439D8A-4B7B-8ECA-E911-8ABB6DE3ABD0}"/>
              </a:ext>
            </a:extLst>
          </p:cNvPr>
          <p:cNvSpPr>
            <a:spLocks noGrp="1"/>
          </p:cNvSpPr>
          <p:nvPr>
            <p:ph type="sldNum" sz="quarter" idx="12"/>
          </p:nvPr>
        </p:nvSpPr>
        <p:spPr/>
        <p:txBody>
          <a:bodyPr/>
          <a:lstStyle/>
          <a:p>
            <a:fld id="{7A0D7E8C-4F94-4F81-9E0E-C73AA3D62CAD}" type="slidenum">
              <a:rPr lang="en-GB" smtClean="0"/>
              <a:pPr/>
              <a:t>51</a:t>
            </a:fld>
            <a:endParaRPr lang="en-GB" dirty="0"/>
          </a:p>
        </p:txBody>
      </p:sp>
    </p:spTree>
    <p:extLst>
      <p:ext uri="{BB962C8B-B14F-4D97-AF65-F5344CB8AC3E}">
        <p14:creationId xmlns:p14="http://schemas.microsoft.com/office/powerpoint/2010/main" val="285496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AF52B-75E5-93D9-D8AC-EA916710AC9E}"/>
              </a:ext>
            </a:extLst>
          </p:cNvPr>
          <p:cNvSpPr>
            <a:spLocks noGrp="1"/>
          </p:cNvSpPr>
          <p:nvPr>
            <p:ph type="title"/>
          </p:nvPr>
        </p:nvSpPr>
        <p:spPr>
          <a:xfrm>
            <a:off x="838200" y="365126"/>
            <a:ext cx="10515600" cy="1160934"/>
          </a:xfrm>
          <a:solidFill>
            <a:srgbClr val="FF99CC"/>
          </a:solidFill>
        </p:spPr>
        <p:txBody>
          <a:bodyPr/>
          <a:lstStyle/>
          <a:p>
            <a:r>
              <a:rPr lang="en-GB" dirty="0"/>
              <a:t>State what is meant by the strong force	</a:t>
            </a:r>
          </a:p>
        </p:txBody>
      </p:sp>
      <p:sp>
        <p:nvSpPr>
          <p:cNvPr id="3" name="Content Placeholder 2">
            <a:extLst>
              <a:ext uri="{FF2B5EF4-FFF2-40B4-BE49-F238E27FC236}">
                <a16:creationId xmlns:a16="http://schemas.microsoft.com/office/drawing/2014/main" id="{D6DFB3D6-4227-DFB3-D50B-D6CADD242270}"/>
              </a:ext>
            </a:extLst>
          </p:cNvPr>
          <p:cNvSpPr>
            <a:spLocks noGrp="1"/>
          </p:cNvSpPr>
          <p:nvPr>
            <p:ph idx="1"/>
          </p:nvPr>
        </p:nvSpPr>
        <p:spPr/>
        <p:txBody>
          <a:bodyPr>
            <a:normAutofit/>
          </a:bodyPr>
          <a:lstStyle/>
          <a:p>
            <a:r>
              <a:rPr lang="en-US" sz="4000" dirty="0"/>
              <a:t>Strong force holds quarks together and </a:t>
            </a:r>
          </a:p>
          <a:p>
            <a:r>
              <a:rPr lang="en-US" sz="4000" dirty="0"/>
              <a:t>so holds protons and neutrons together in the nucleus. </a:t>
            </a:r>
          </a:p>
          <a:p>
            <a:r>
              <a:rPr lang="en-US" sz="4000" dirty="0"/>
              <a:t>It acts over a very small range (the diameter of the nucleus) but it is very strong compared to the other forces of nature</a:t>
            </a:r>
            <a:endParaRPr lang="en-GB" sz="4000" dirty="0"/>
          </a:p>
        </p:txBody>
      </p:sp>
      <p:sp>
        <p:nvSpPr>
          <p:cNvPr id="4" name="Slide Number Placeholder 3">
            <a:extLst>
              <a:ext uri="{FF2B5EF4-FFF2-40B4-BE49-F238E27FC236}">
                <a16:creationId xmlns:a16="http://schemas.microsoft.com/office/drawing/2014/main" id="{839F8C9D-6ACF-7C4D-437C-1B6B80B8FA81}"/>
              </a:ext>
            </a:extLst>
          </p:cNvPr>
          <p:cNvSpPr>
            <a:spLocks noGrp="1"/>
          </p:cNvSpPr>
          <p:nvPr>
            <p:ph type="sldNum" sz="quarter" idx="12"/>
          </p:nvPr>
        </p:nvSpPr>
        <p:spPr/>
        <p:txBody>
          <a:bodyPr/>
          <a:lstStyle/>
          <a:p>
            <a:fld id="{7A0D7E8C-4F94-4F81-9E0E-C73AA3D62CAD}" type="slidenum">
              <a:rPr lang="en-GB" smtClean="0"/>
              <a:pPr/>
              <a:t>52</a:t>
            </a:fld>
            <a:endParaRPr lang="en-GB" dirty="0"/>
          </a:p>
        </p:txBody>
      </p:sp>
    </p:spTree>
    <p:extLst>
      <p:ext uri="{BB962C8B-B14F-4D97-AF65-F5344CB8AC3E}">
        <p14:creationId xmlns:p14="http://schemas.microsoft.com/office/powerpoint/2010/main" val="259748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27A27-E188-3BEE-6B6D-F627FD13A01C}"/>
              </a:ext>
            </a:extLst>
          </p:cNvPr>
          <p:cNvSpPr>
            <a:spLocks noGrp="1"/>
          </p:cNvSpPr>
          <p:nvPr>
            <p:ph type="title"/>
          </p:nvPr>
        </p:nvSpPr>
        <p:spPr>
          <a:xfrm>
            <a:off x="838200" y="365125"/>
            <a:ext cx="10515600" cy="1031189"/>
          </a:xfrm>
          <a:solidFill>
            <a:srgbClr val="FF99CC"/>
          </a:solidFill>
        </p:spPr>
        <p:txBody>
          <a:bodyPr/>
          <a:lstStyle/>
          <a:p>
            <a:r>
              <a:rPr lang="en-GB" dirty="0"/>
              <a:t>State what is meant by a fermion</a:t>
            </a:r>
          </a:p>
        </p:txBody>
      </p:sp>
      <p:sp>
        <p:nvSpPr>
          <p:cNvPr id="3" name="Content Placeholder 2">
            <a:extLst>
              <a:ext uri="{FF2B5EF4-FFF2-40B4-BE49-F238E27FC236}">
                <a16:creationId xmlns:a16="http://schemas.microsoft.com/office/drawing/2014/main" id="{42FC1069-8121-4213-EC62-5F0ECE0CBD1A}"/>
              </a:ext>
            </a:extLst>
          </p:cNvPr>
          <p:cNvSpPr>
            <a:spLocks noGrp="1"/>
          </p:cNvSpPr>
          <p:nvPr>
            <p:ph idx="1"/>
          </p:nvPr>
        </p:nvSpPr>
        <p:spPr/>
        <p:txBody>
          <a:bodyPr>
            <a:normAutofit/>
          </a:bodyPr>
          <a:lstStyle/>
          <a:p>
            <a:r>
              <a:rPr lang="en-GB" sz="5400" dirty="0"/>
              <a:t>Fermions are matter particles they consist of the 6 quarks and the 6 leptons</a:t>
            </a:r>
          </a:p>
        </p:txBody>
      </p:sp>
      <p:sp>
        <p:nvSpPr>
          <p:cNvPr id="4" name="Slide Number Placeholder 3">
            <a:extLst>
              <a:ext uri="{FF2B5EF4-FFF2-40B4-BE49-F238E27FC236}">
                <a16:creationId xmlns:a16="http://schemas.microsoft.com/office/drawing/2014/main" id="{E9DC6CE7-15C2-8273-D46D-6E10AA0DE39C}"/>
              </a:ext>
            </a:extLst>
          </p:cNvPr>
          <p:cNvSpPr>
            <a:spLocks noGrp="1"/>
          </p:cNvSpPr>
          <p:nvPr>
            <p:ph type="sldNum" sz="quarter" idx="12"/>
          </p:nvPr>
        </p:nvSpPr>
        <p:spPr/>
        <p:txBody>
          <a:bodyPr/>
          <a:lstStyle/>
          <a:p>
            <a:fld id="{7A0D7E8C-4F94-4F81-9E0E-C73AA3D62CAD}" type="slidenum">
              <a:rPr lang="en-GB" smtClean="0"/>
              <a:pPr/>
              <a:t>53</a:t>
            </a:fld>
            <a:endParaRPr lang="en-GB" dirty="0"/>
          </a:p>
        </p:txBody>
      </p:sp>
    </p:spTree>
    <p:extLst>
      <p:ext uri="{BB962C8B-B14F-4D97-AF65-F5344CB8AC3E}">
        <p14:creationId xmlns:p14="http://schemas.microsoft.com/office/powerpoint/2010/main" val="355273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51F85-3BF3-21A9-8EB6-5484A6C1EB08}"/>
              </a:ext>
            </a:extLst>
          </p:cNvPr>
          <p:cNvSpPr>
            <a:spLocks noGrp="1"/>
          </p:cNvSpPr>
          <p:nvPr>
            <p:ph type="title"/>
          </p:nvPr>
        </p:nvSpPr>
        <p:spPr>
          <a:xfrm>
            <a:off x="300681" y="173595"/>
            <a:ext cx="11590637" cy="1325563"/>
          </a:xfrm>
          <a:solidFill>
            <a:srgbClr val="FF99CC"/>
          </a:solidFill>
        </p:spPr>
        <p:txBody>
          <a:bodyPr>
            <a:normAutofit/>
          </a:bodyPr>
          <a:lstStyle/>
          <a:p>
            <a:r>
              <a:rPr lang="en-GB" dirty="0"/>
              <a:t>State whether something can be a hadron, lepton, fermion, baryon and meson at the same time</a:t>
            </a:r>
          </a:p>
        </p:txBody>
      </p:sp>
      <p:sp>
        <p:nvSpPr>
          <p:cNvPr id="3" name="Content Placeholder 2">
            <a:extLst>
              <a:ext uri="{FF2B5EF4-FFF2-40B4-BE49-F238E27FC236}">
                <a16:creationId xmlns:a16="http://schemas.microsoft.com/office/drawing/2014/main" id="{06EA6EA1-9681-A7C2-BD25-8EF34039BB54}"/>
              </a:ext>
            </a:extLst>
          </p:cNvPr>
          <p:cNvSpPr>
            <a:spLocks noGrp="1"/>
          </p:cNvSpPr>
          <p:nvPr>
            <p:ph idx="1"/>
          </p:nvPr>
        </p:nvSpPr>
        <p:spPr/>
        <p:txBody>
          <a:bodyPr/>
          <a:lstStyle/>
          <a:p>
            <a:r>
              <a:rPr lang="en-GB" dirty="0"/>
              <a:t>Fermions- leptons, baryons, meson, hadrons</a:t>
            </a:r>
          </a:p>
          <a:p>
            <a:r>
              <a:rPr lang="en-GB" dirty="0"/>
              <a:t>Leptons- fermions</a:t>
            </a:r>
          </a:p>
          <a:p>
            <a:r>
              <a:rPr lang="en-GB" dirty="0"/>
              <a:t>Hadrons- either baryon or meson (not both), fermion</a:t>
            </a:r>
          </a:p>
          <a:p>
            <a:r>
              <a:rPr lang="en-GB" dirty="0"/>
              <a:t>Baryons- hadrons, fermions</a:t>
            </a:r>
          </a:p>
          <a:p>
            <a:r>
              <a:rPr lang="en-GB" dirty="0"/>
              <a:t>Mesons- hadrons, fermions</a:t>
            </a:r>
          </a:p>
        </p:txBody>
      </p:sp>
      <p:sp>
        <p:nvSpPr>
          <p:cNvPr id="4" name="Slide Number Placeholder 3">
            <a:extLst>
              <a:ext uri="{FF2B5EF4-FFF2-40B4-BE49-F238E27FC236}">
                <a16:creationId xmlns:a16="http://schemas.microsoft.com/office/drawing/2014/main" id="{17175CDD-8C30-E520-67D6-6911C91B1BF4}"/>
              </a:ext>
            </a:extLst>
          </p:cNvPr>
          <p:cNvSpPr>
            <a:spLocks noGrp="1"/>
          </p:cNvSpPr>
          <p:nvPr>
            <p:ph type="sldNum" sz="quarter" idx="12"/>
          </p:nvPr>
        </p:nvSpPr>
        <p:spPr/>
        <p:txBody>
          <a:bodyPr/>
          <a:lstStyle/>
          <a:p>
            <a:fld id="{7A0D7E8C-4F94-4F81-9E0E-C73AA3D62CAD}" type="slidenum">
              <a:rPr lang="en-GB" smtClean="0"/>
              <a:pPr/>
              <a:t>54</a:t>
            </a:fld>
            <a:endParaRPr lang="en-GB" dirty="0"/>
          </a:p>
        </p:txBody>
      </p:sp>
    </p:spTree>
    <p:extLst>
      <p:ext uri="{BB962C8B-B14F-4D97-AF65-F5344CB8AC3E}">
        <p14:creationId xmlns:p14="http://schemas.microsoft.com/office/powerpoint/2010/main" val="361081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570B8-56BB-E573-7936-0F8DA03EB709}"/>
              </a:ext>
            </a:extLst>
          </p:cNvPr>
          <p:cNvSpPr>
            <a:spLocks noGrp="1"/>
          </p:cNvSpPr>
          <p:nvPr>
            <p:ph type="title"/>
          </p:nvPr>
        </p:nvSpPr>
        <p:spPr>
          <a:xfrm>
            <a:off x="887627" y="3429000"/>
            <a:ext cx="10515600" cy="1325563"/>
          </a:xfrm>
          <a:solidFill>
            <a:srgbClr val="FF99CC"/>
          </a:solidFill>
        </p:spPr>
        <p:txBody>
          <a:bodyPr/>
          <a:lstStyle/>
          <a:p>
            <a:r>
              <a:rPr lang="en-GB" dirty="0"/>
              <a:t>State what beta decay is evidence for.</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AE7E3AB-D3F1-7AFC-6D93-EA849862B50E}"/>
                  </a:ext>
                </a:extLst>
              </p:cNvPr>
              <p:cNvSpPr txBox="1"/>
              <p:nvPr/>
            </p:nvSpPr>
            <p:spPr>
              <a:xfrm>
                <a:off x="1624914" y="1956219"/>
                <a:ext cx="7962384" cy="12244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Pre>
                        <m:sPrePr>
                          <m:ctrlPr>
                            <a:rPr lang="en-GB" sz="7200" i="1" smtClean="0">
                              <a:effectLst/>
                              <a:latin typeface="Cambria Math" panose="02040503050406030204" pitchFamily="18" charset="0"/>
                            </a:rPr>
                          </m:ctrlPr>
                        </m:sPrePr>
                        <m:sub>
                          <m:r>
                            <a:rPr lang="en-GB" sz="7200">
                              <a:effectLst/>
                              <a:latin typeface="Cambria Math" panose="02040503050406030204" pitchFamily="18" charset="0"/>
                            </a:rPr>
                            <m:t>0</m:t>
                          </m:r>
                        </m:sub>
                        <m:sup>
                          <m:r>
                            <a:rPr lang="en-GB" sz="7200">
                              <a:effectLst/>
                              <a:latin typeface="Cambria Math" panose="02040503050406030204" pitchFamily="18" charset="0"/>
                            </a:rPr>
                            <m:t>1</m:t>
                          </m:r>
                        </m:sup>
                        <m:e>
                          <m:r>
                            <a:rPr lang="en-GB" sz="7200">
                              <a:effectLst/>
                              <a:latin typeface="Cambria Math" panose="02040503050406030204" pitchFamily="18" charset="0"/>
                            </a:rPr>
                            <m:t>𝑛</m:t>
                          </m:r>
                        </m:e>
                      </m:sPre>
                      <m:r>
                        <a:rPr lang="en-GB" sz="7200">
                          <a:effectLst/>
                          <a:latin typeface="Cambria Math" panose="02040503050406030204" pitchFamily="18" charset="0"/>
                        </a:rPr>
                        <m:t>→</m:t>
                      </m:r>
                      <m:sPre>
                        <m:sPrePr>
                          <m:ctrlPr>
                            <a:rPr lang="en-GB" sz="7200" i="1">
                              <a:effectLst/>
                              <a:latin typeface="Cambria Math" panose="02040503050406030204" pitchFamily="18" charset="0"/>
                            </a:rPr>
                          </m:ctrlPr>
                        </m:sPrePr>
                        <m:sub>
                          <m:r>
                            <a:rPr lang="en-GB" sz="7200">
                              <a:effectLst/>
                              <a:latin typeface="Cambria Math" panose="02040503050406030204" pitchFamily="18" charset="0"/>
                            </a:rPr>
                            <m:t>1</m:t>
                          </m:r>
                        </m:sub>
                        <m:sup>
                          <m:r>
                            <a:rPr lang="en-GB" sz="7200">
                              <a:effectLst/>
                              <a:latin typeface="Cambria Math" panose="02040503050406030204" pitchFamily="18" charset="0"/>
                            </a:rPr>
                            <m:t>1</m:t>
                          </m:r>
                        </m:sup>
                        <m:e>
                          <m:r>
                            <a:rPr lang="en-GB" sz="7200">
                              <a:effectLst/>
                              <a:latin typeface="Cambria Math" panose="02040503050406030204" pitchFamily="18" charset="0"/>
                            </a:rPr>
                            <m:t>𝑝</m:t>
                          </m:r>
                        </m:e>
                      </m:sPre>
                      <m:r>
                        <a:rPr lang="en-GB" sz="7200">
                          <a:effectLst/>
                          <a:latin typeface="Cambria Math" panose="02040503050406030204" pitchFamily="18" charset="0"/>
                        </a:rPr>
                        <m:t>+</m:t>
                      </m:r>
                      <m:sPre>
                        <m:sPrePr>
                          <m:ctrlPr>
                            <a:rPr lang="en-GB" sz="7200" i="1">
                              <a:effectLst/>
                              <a:latin typeface="Cambria Math" panose="02040503050406030204" pitchFamily="18" charset="0"/>
                            </a:rPr>
                          </m:ctrlPr>
                        </m:sPrePr>
                        <m:sub>
                          <m:r>
                            <a:rPr lang="en-GB" sz="7200">
                              <a:effectLst/>
                              <a:latin typeface="Cambria Math" panose="02040503050406030204" pitchFamily="18" charset="0"/>
                            </a:rPr>
                            <m:t>−1</m:t>
                          </m:r>
                        </m:sub>
                        <m:sup>
                          <m:r>
                            <a:rPr lang="en-GB" sz="7200">
                              <a:effectLst/>
                              <a:latin typeface="Cambria Math" panose="02040503050406030204" pitchFamily="18" charset="0"/>
                            </a:rPr>
                            <m:t>0</m:t>
                          </m:r>
                        </m:sup>
                        <m:e>
                          <m:r>
                            <a:rPr lang="en-GB" sz="7200">
                              <a:effectLst/>
                              <a:latin typeface="Cambria Math" panose="02040503050406030204" pitchFamily="18" charset="0"/>
                            </a:rPr>
                            <m:t>𝑒</m:t>
                          </m:r>
                          <m:r>
                            <a:rPr lang="en-GB" sz="7200">
                              <a:effectLst/>
                              <a:latin typeface="Cambria Math" panose="02040503050406030204" pitchFamily="18" charset="0"/>
                            </a:rPr>
                            <m:t>+</m:t>
                          </m:r>
                          <m:acc>
                            <m:accPr>
                              <m:chr m:val="̅"/>
                              <m:ctrlPr>
                                <a:rPr lang="en-GB" sz="7200" i="1">
                                  <a:effectLst/>
                                  <a:latin typeface="Cambria Math" panose="02040503050406030204" pitchFamily="18" charset="0"/>
                                </a:rPr>
                              </m:ctrlPr>
                            </m:accPr>
                            <m:e>
                              <m:sSub>
                                <m:sSubPr>
                                  <m:ctrlPr>
                                    <a:rPr lang="en-GB" sz="7200" i="1">
                                      <a:effectLst/>
                                      <a:latin typeface="Cambria Math" panose="02040503050406030204" pitchFamily="18" charset="0"/>
                                    </a:rPr>
                                  </m:ctrlPr>
                                </m:sSubPr>
                                <m:e>
                                  <m:r>
                                    <a:rPr lang="en-GB" sz="7200">
                                      <a:effectLst/>
                                      <a:latin typeface="Cambria Math" panose="02040503050406030204" pitchFamily="18" charset="0"/>
                                    </a:rPr>
                                    <m:t>𝜈</m:t>
                                  </m:r>
                                </m:e>
                                <m:sub>
                                  <m:r>
                                    <a:rPr lang="en-GB" sz="7200">
                                      <a:effectLst/>
                                      <a:latin typeface="Cambria Math" panose="02040503050406030204" pitchFamily="18" charset="0"/>
                                    </a:rPr>
                                    <m:t>𝑒</m:t>
                                  </m:r>
                                </m:sub>
                              </m:sSub>
                            </m:e>
                          </m:acc>
                        </m:e>
                      </m:sPre>
                    </m:oMath>
                  </m:oMathPara>
                </a14:m>
                <a:endParaRPr lang="en-GB" sz="7200" dirty="0"/>
              </a:p>
            </p:txBody>
          </p:sp>
        </mc:Choice>
        <mc:Fallback xmlns="">
          <p:sp>
            <p:nvSpPr>
              <p:cNvPr id="6" name="TextBox 5">
                <a:extLst>
                  <a:ext uri="{FF2B5EF4-FFF2-40B4-BE49-F238E27FC236}">
                    <a16:creationId xmlns:a16="http://schemas.microsoft.com/office/drawing/2014/main" id="{8AE7E3AB-D3F1-7AFC-6D93-EA849862B50E}"/>
                  </a:ext>
                </a:extLst>
              </p:cNvPr>
              <p:cNvSpPr txBox="1">
                <a:spLocks noRot="1" noChangeAspect="1" noMove="1" noResize="1" noEditPoints="1" noAdjustHandles="1" noChangeArrowheads="1" noChangeShapeType="1" noTextEdit="1"/>
              </p:cNvSpPr>
              <p:nvPr/>
            </p:nvSpPr>
            <p:spPr>
              <a:xfrm>
                <a:off x="1624914" y="1956219"/>
                <a:ext cx="7962384" cy="1224438"/>
              </a:xfrm>
              <a:prstGeom prst="rect">
                <a:avLst/>
              </a:prstGeom>
              <a:blipFill>
                <a:blip r:embed="rId2"/>
                <a:stretch>
                  <a:fillRect/>
                </a:stretch>
              </a:blipFill>
            </p:spPr>
            <p:txBody>
              <a:bodyPr/>
              <a:lstStyle/>
              <a:p>
                <a:r>
                  <a:rPr lang="en-GB">
                    <a:noFill/>
                  </a:rPr>
                  <a:t> </a:t>
                </a:r>
              </a:p>
            </p:txBody>
          </p:sp>
        </mc:Fallback>
      </mc:AlternateContent>
      <p:sp>
        <p:nvSpPr>
          <p:cNvPr id="9" name="Title 1">
            <a:extLst>
              <a:ext uri="{FF2B5EF4-FFF2-40B4-BE49-F238E27FC236}">
                <a16:creationId xmlns:a16="http://schemas.microsoft.com/office/drawing/2014/main" id="{0440570C-6ED6-CCE8-4EA9-F84A1E09BAC4}"/>
              </a:ext>
            </a:extLst>
          </p:cNvPr>
          <p:cNvSpPr txBox="1">
            <a:spLocks/>
          </p:cNvSpPr>
          <p:nvPr/>
        </p:nvSpPr>
        <p:spPr>
          <a:xfrm>
            <a:off x="990600" y="517525"/>
            <a:ext cx="10515600" cy="1325563"/>
          </a:xfrm>
          <a:prstGeom prst="rect">
            <a:avLst/>
          </a:prstGeom>
          <a:solidFill>
            <a:srgbClr val="FF99C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State the equation for beta decay</a:t>
            </a:r>
            <a:endParaRPr lang="en-GB"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0B7FB07-4875-AD3C-0D3F-BB0452558419}"/>
                  </a:ext>
                </a:extLst>
              </p:cNvPr>
              <p:cNvSpPr txBox="1"/>
              <p:nvPr/>
            </p:nvSpPr>
            <p:spPr>
              <a:xfrm>
                <a:off x="1703173" y="4769708"/>
                <a:ext cx="7962384" cy="1200329"/>
              </a:xfrm>
              <a:prstGeom prst="rect">
                <a:avLst/>
              </a:prstGeom>
              <a:noFill/>
            </p:spPr>
            <p:txBody>
              <a:bodyPr wrap="square">
                <a:spAutoFit/>
              </a:bodyPr>
              <a:lstStyle/>
              <a:p>
                <a14:m>
                  <m:oMath xmlns:m="http://schemas.openxmlformats.org/officeDocument/2006/math">
                    <m:sSub>
                      <m:sSubPr>
                        <m:ctrlPr>
                          <a:rPr lang="en-GB" sz="7200" i="1">
                            <a:latin typeface="Cambria Math" panose="02040503050406030204" pitchFamily="18" charset="0"/>
                          </a:rPr>
                        </m:ctrlPr>
                      </m:sSubPr>
                      <m:e>
                        <m:r>
                          <a:rPr lang="en-GB" sz="7200">
                            <a:latin typeface="Cambria Math" panose="02040503050406030204" pitchFamily="18" charset="0"/>
                          </a:rPr>
                          <m:t>𝜈</m:t>
                        </m:r>
                      </m:e>
                      <m:sub>
                        <m:r>
                          <a:rPr lang="en-GB" sz="7200">
                            <a:latin typeface="Cambria Math" panose="02040503050406030204" pitchFamily="18" charset="0"/>
                          </a:rPr>
                          <m:t>𝑒</m:t>
                        </m:r>
                      </m:sub>
                    </m:sSub>
                  </m:oMath>
                </a14:m>
                <a:r>
                  <a:rPr lang="en-GB" sz="7200" dirty="0"/>
                  <a:t>  the neutrino</a:t>
                </a:r>
              </a:p>
            </p:txBody>
          </p:sp>
        </mc:Choice>
        <mc:Fallback xmlns="">
          <p:sp>
            <p:nvSpPr>
              <p:cNvPr id="10" name="TextBox 9">
                <a:extLst>
                  <a:ext uri="{FF2B5EF4-FFF2-40B4-BE49-F238E27FC236}">
                    <a16:creationId xmlns:a16="http://schemas.microsoft.com/office/drawing/2014/main" id="{60B7FB07-4875-AD3C-0D3F-BB0452558419}"/>
                  </a:ext>
                </a:extLst>
              </p:cNvPr>
              <p:cNvSpPr txBox="1">
                <a:spLocks noRot="1" noChangeAspect="1" noMove="1" noResize="1" noEditPoints="1" noAdjustHandles="1" noChangeArrowheads="1" noChangeShapeType="1" noTextEdit="1"/>
              </p:cNvSpPr>
              <p:nvPr/>
            </p:nvSpPr>
            <p:spPr>
              <a:xfrm>
                <a:off x="1703173" y="4769708"/>
                <a:ext cx="7962384" cy="1200329"/>
              </a:xfrm>
              <a:prstGeom prst="rect">
                <a:avLst/>
              </a:prstGeom>
              <a:blipFill>
                <a:blip r:embed="rId3"/>
                <a:stretch>
                  <a:fillRect t="-19289" b="-41117"/>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867908B1-4A79-785E-7B9F-90C554B9D1B9}"/>
              </a:ext>
            </a:extLst>
          </p:cNvPr>
          <p:cNvSpPr>
            <a:spLocks noGrp="1"/>
          </p:cNvSpPr>
          <p:nvPr>
            <p:ph type="sldNum" sz="quarter" idx="12"/>
          </p:nvPr>
        </p:nvSpPr>
        <p:spPr/>
        <p:txBody>
          <a:bodyPr/>
          <a:lstStyle/>
          <a:p>
            <a:fld id="{7A0D7E8C-4F94-4F81-9E0E-C73AA3D62CAD}" type="slidenum">
              <a:rPr lang="en-GB" smtClean="0"/>
              <a:pPr/>
              <a:t>55</a:t>
            </a:fld>
            <a:endParaRPr lang="en-GB" dirty="0"/>
          </a:p>
        </p:txBody>
      </p:sp>
    </p:spTree>
    <p:extLst>
      <p:ext uri="{BB962C8B-B14F-4D97-AF65-F5344CB8AC3E}">
        <p14:creationId xmlns:p14="http://schemas.microsoft.com/office/powerpoint/2010/main" val="224272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A1373-28E5-847F-AEE5-15A30879EC37}"/>
              </a:ext>
            </a:extLst>
          </p:cNvPr>
          <p:cNvSpPr>
            <a:spLocks noGrp="1"/>
          </p:cNvSpPr>
          <p:nvPr>
            <p:ph type="title"/>
          </p:nvPr>
        </p:nvSpPr>
        <p:spPr>
          <a:xfrm>
            <a:off x="333631" y="365125"/>
            <a:ext cx="11479427" cy="981761"/>
          </a:xfrm>
          <a:solidFill>
            <a:srgbClr val="FF99CC"/>
          </a:solidFill>
        </p:spPr>
        <p:txBody>
          <a:bodyPr/>
          <a:lstStyle/>
          <a:p>
            <a:r>
              <a:rPr lang="en-GB" dirty="0"/>
              <a:t>State what make up the group called fermions</a:t>
            </a:r>
          </a:p>
        </p:txBody>
      </p:sp>
      <p:sp>
        <p:nvSpPr>
          <p:cNvPr id="3" name="Content Placeholder 2">
            <a:extLst>
              <a:ext uri="{FF2B5EF4-FFF2-40B4-BE49-F238E27FC236}">
                <a16:creationId xmlns:a16="http://schemas.microsoft.com/office/drawing/2014/main" id="{6C91358D-031C-68E5-0CAF-685E243577A4}"/>
              </a:ext>
            </a:extLst>
          </p:cNvPr>
          <p:cNvSpPr>
            <a:spLocks noGrp="1"/>
          </p:cNvSpPr>
          <p:nvPr>
            <p:ph idx="1"/>
          </p:nvPr>
        </p:nvSpPr>
        <p:spPr/>
        <p:txBody>
          <a:bodyPr>
            <a:normAutofit/>
          </a:bodyPr>
          <a:lstStyle/>
          <a:p>
            <a:r>
              <a:rPr lang="en-GB" sz="4000" b="1" dirty="0">
                <a:effectLst/>
                <a:latin typeface="Trebuchet MS" panose="020B0603020202020204" pitchFamily="34" charset="0"/>
                <a:ea typeface="Times New Roman" panose="02020603050405020304" pitchFamily="18" charset="0"/>
                <a:cs typeface="Times New Roman" panose="02020603050405020304" pitchFamily="18" charset="0"/>
              </a:rPr>
              <a:t>fermions, the matter particles, </a:t>
            </a:r>
          </a:p>
          <a:p>
            <a:r>
              <a:rPr lang="en-GB" sz="4000" b="1" dirty="0">
                <a:effectLst/>
                <a:latin typeface="Trebuchet MS" panose="020B0603020202020204" pitchFamily="34" charset="0"/>
                <a:ea typeface="Times New Roman" panose="02020603050405020304" pitchFamily="18" charset="0"/>
                <a:cs typeface="Times New Roman" panose="02020603050405020304" pitchFamily="18" charset="0"/>
              </a:rPr>
              <a:t>consist of quarks (six types: up, down, strange, charm, top, bottom) </a:t>
            </a:r>
          </a:p>
          <a:p>
            <a:r>
              <a:rPr lang="en-GB" sz="4000" b="1" dirty="0">
                <a:effectLst/>
                <a:latin typeface="Trebuchet MS" panose="020B0603020202020204" pitchFamily="34" charset="0"/>
                <a:ea typeface="Times New Roman" panose="02020603050405020304" pitchFamily="18" charset="0"/>
                <a:cs typeface="Times New Roman" panose="02020603050405020304" pitchFamily="18" charset="0"/>
              </a:rPr>
              <a:t>and leptons (electron, muon and tau, together with their neutrinos).</a:t>
            </a:r>
            <a:endParaRPr lang="en-GB" sz="4000" dirty="0"/>
          </a:p>
        </p:txBody>
      </p:sp>
      <p:sp>
        <p:nvSpPr>
          <p:cNvPr id="4" name="Slide Number Placeholder 3">
            <a:extLst>
              <a:ext uri="{FF2B5EF4-FFF2-40B4-BE49-F238E27FC236}">
                <a16:creationId xmlns:a16="http://schemas.microsoft.com/office/drawing/2014/main" id="{0206F82F-0D18-9B55-82A5-9897B5CBB902}"/>
              </a:ext>
            </a:extLst>
          </p:cNvPr>
          <p:cNvSpPr>
            <a:spLocks noGrp="1"/>
          </p:cNvSpPr>
          <p:nvPr>
            <p:ph type="sldNum" sz="quarter" idx="12"/>
          </p:nvPr>
        </p:nvSpPr>
        <p:spPr/>
        <p:txBody>
          <a:bodyPr/>
          <a:lstStyle/>
          <a:p>
            <a:fld id="{7A0D7E8C-4F94-4F81-9E0E-C73AA3D62CAD}" type="slidenum">
              <a:rPr lang="en-GB" smtClean="0"/>
              <a:pPr/>
              <a:t>56</a:t>
            </a:fld>
            <a:endParaRPr lang="en-GB" dirty="0"/>
          </a:p>
        </p:txBody>
      </p:sp>
    </p:spTree>
    <p:extLst>
      <p:ext uri="{BB962C8B-B14F-4D97-AF65-F5344CB8AC3E}">
        <p14:creationId xmlns:p14="http://schemas.microsoft.com/office/powerpoint/2010/main" val="13299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36D14-3A4F-2B21-9EF5-C70A75588AF8}"/>
              </a:ext>
            </a:extLst>
          </p:cNvPr>
          <p:cNvSpPr>
            <a:spLocks noGrp="1"/>
          </p:cNvSpPr>
          <p:nvPr>
            <p:ph type="title"/>
          </p:nvPr>
        </p:nvSpPr>
        <p:spPr>
          <a:solidFill>
            <a:srgbClr val="FF99CC"/>
          </a:solidFill>
        </p:spPr>
        <p:txBody>
          <a:bodyPr/>
          <a:lstStyle/>
          <a:p>
            <a:r>
              <a:rPr lang="en-GB" sz="4400" b="1" dirty="0">
                <a:effectLst/>
                <a:latin typeface="Trebuchet MS" panose="020B0603020202020204" pitchFamily="34" charset="0"/>
                <a:ea typeface="Times New Roman" panose="02020603050405020304" pitchFamily="18" charset="0"/>
                <a:cs typeface="Times New Roman" panose="02020603050405020304" pitchFamily="18" charset="0"/>
              </a:rPr>
              <a:t>State what is meant by composite particles</a:t>
            </a:r>
            <a:endParaRPr lang="en-GB" dirty="0"/>
          </a:p>
        </p:txBody>
      </p:sp>
      <p:sp>
        <p:nvSpPr>
          <p:cNvPr id="3" name="Content Placeholder 2">
            <a:extLst>
              <a:ext uri="{FF2B5EF4-FFF2-40B4-BE49-F238E27FC236}">
                <a16:creationId xmlns:a16="http://schemas.microsoft.com/office/drawing/2014/main" id="{7C0A66F3-ECE1-14CD-6E6D-E0C72FFA6A7F}"/>
              </a:ext>
            </a:extLst>
          </p:cNvPr>
          <p:cNvSpPr>
            <a:spLocks noGrp="1"/>
          </p:cNvSpPr>
          <p:nvPr>
            <p:ph idx="1"/>
          </p:nvPr>
        </p:nvSpPr>
        <p:spPr/>
        <p:txBody>
          <a:bodyPr>
            <a:normAutofit/>
          </a:bodyPr>
          <a:lstStyle/>
          <a:p>
            <a:r>
              <a:rPr lang="en-GB" sz="6000" b="1" dirty="0">
                <a:effectLst/>
                <a:latin typeface="Trebuchet MS" panose="020B0603020202020204" pitchFamily="34" charset="0"/>
                <a:ea typeface="Times New Roman" panose="02020603050405020304" pitchFamily="18" charset="0"/>
                <a:cs typeface="Times New Roman" panose="02020603050405020304" pitchFamily="18" charset="0"/>
              </a:rPr>
              <a:t>hadrons are composite particles made of quarks.</a:t>
            </a:r>
          </a:p>
          <a:p>
            <a:r>
              <a:rPr lang="en-GB" sz="6000" b="1" dirty="0" err="1">
                <a:latin typeface="Trebuchet MS" panose="020B0603020202020204" pitchFamily="34" charset="0"/>
                <a:ea typeface="Times New Roman" panose="02020603050405020304" pitchFamily="18" charset="0"/>
                <a:cs typeface="Times New Roman" panose="02020603050405020304" pitchFamily="18" charset="0"/>
              </a:rPr>
              <a:t>i.e</a:t>
            </a:r>
            <a:r>
              <a:rPr lang="en-GB" sz="6000" b="1" dirty="0">
                <a:latin typeface="Trebuchet MS" panose="020B0603020202020204" pitchFamily="34" charset="0"/>
                <a:ea typeface="Times New Roman" panose="02020603050405020304" pitchFamily="18" charset="0"/>
                <a:cs typeface="Times New Roman" panose="02020603050405020304" pitchFamily="18" charset="0"/>
              </a:rPr>
              <a:t> they cannot exist alone</a:t>
            </a:r>
            <a:r>
              <a:rPr lang="en-GB" sz="6000" dirty="0">
                <a:effectLst/>
                <a:latin typeface="Trebuchet MS" panose="020B0603020202020204" pitchFamily="34" charset="0"/>
                <a:ea typeface="Times New Roman" panose="02020603050405020304" pitchFamily="18" charset="0"/>
                <a:cs typeface="Times New Roman" panose="02020603050405020304" pitchFamily="18" charset="0"/>
              </a:rPr>
              <a:t> </a:t>
            </a:r>
            <a:endParaRPr lang="en-GB" sz="6000" dirty="0"/>
          </a:p>
        </p:txBody>
      </p:sp>
      <p:sp>
        <p:nvSpPr>
          <p:cNvPr id="4" name="Slide Number Placeholder 3">
            <a:extLst>
              <a:ext uri="{FF2B5EF4-FFF2-40B4-BE49-F238E27FC236}">
                <a16:creationId xmlns:a16="http://schemas.microsoft.com/office/drawing/2014/main" id="{A386B9EB-27A2-4517-F10E-1695F65E6698}"/>
              </a:ext>
            </a:extLst>
          </p:cNvPr>
          <p:cNvSpPr>
            <a:spLocks noGrp="1"/>
          </p:cNvSpPr>
          <p:nvPr>
            <p:ph type="sldNum" sz="quarter" idx="12"/>
          </p:nvPr>
        </p:nvSpPr>
        <p:spPr/>
        <p:txBody>
          <a:bodyPr/>
          <a:lstStyle/>
          <a:p>
            <a:fld id="{7A0D7E8C-4F94-4F81-9E0E-C73AA3D62CAD}" type="slidenum">
              <a:rPr lang="en-GB" smtClean="0"/>
              <a:pPr/>
              <a:t>57</a:t>
            </a:fld>
            <a:endParaRPr lang="en-GB" dirty="0"/>
          </a:p>
        </p:txBody>
      </p:sp>
    </p:spTree>
    <p:extLst>
      <p:ext uri="{BB962C8B-B14F-4D97-AF65-F5344CB8AC3E}">
        <p14:creationId xmlns:p14="http://schemas.microsoft.com/office/powerpoint/2010/main" val="85674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C9C35-C77C-57C9-1C3E-266EC8567461}"/>
              </a:ext>
            </a:extLst>
          </p:cNvPr>
          <p:cNvSpPr>
            <a:spLocks noGrp="1"/>
          </p:cNvSpPr>
          <p:nvPr>
            <p:ph type="title"/>
          </p:nvPr>
        </p:nvSpPr>
        <p:spPr>
          <a:xfrm>
            <a:off x="838200" y="365126"/>
            <a:ext cx="10515600" cy="987940"/>
          </a:xfrm>
          <a:solidFill>
            <a:srgbClr val="FF99CC"/>
          </a:solidFill>
        </p:spPr>
        <p:txBody>
          <a:bodyPr/>
          <a:lstStyle/>
          <a:p>
            <a:r>
              <a:rPr lang="en-GB" dirty="0"/>
              <a:t>State what the force mediating particles are</a:t>
            </a:r>
          </a:p>
        </p:txBody>
      </p:sp>
      <p:sp>
        <p:nvSpPr>
          <p:cNvPr id="3" name="Content Placeholder 2">
            <a:extLst>
              <a:ext uri="{FF2B5EF4-FFF2-40B4-BE49-F238E27FC236}">
                <a16:creationId xmlns:a16="http://schemas.microsoft.com/office/drawing/2014/main" id="{53D30932-9ECD-07A3-4A49-38F90041144B}"/>
              </a:ext>
            </a:extLst>
          </p:cNvPr>
          <p:cNvSpPr>
            <a:spLocks noGrp="1"/>
          </p:cNvSpPr>
          <p:nvPr>
            <p:ph idx="1"/>
          </p:nvPr>
        </p:nvSpPr>
        <p:spPr/>
        <p:txBody>
          <a:bodyPr>
            <a:normAutofit/>
          </a:bodyPr>
          <a:lstStyle/>
          <a:p>
            <a:r>
              <a:rPr lang="en-GB" sz="4800" b="1" dirty="0">
                <a:effectLst/>
                <a:latin typeface="Trebuchet MS" panose="020B0603020202020204" pitchFamily="34" charset="0"/>
                <a:ea typeface="Times New Roman" panose="02020603050405020304" pitchFamily="18" charset="0"/>
                <a:cs typeface="Times New Roman" panose="02020603050405020304" pitchFamily="18" charset="0"/>
              </a:rPr>
              <a:t>the force-mediating particles are bosons: </a:t>
            </a:r>
          </a:p>
          <a:p>
            <a:r>
              <a:rPr lang="en-GB" sz="4800" b="1" dirty="0">
                <a:effectLst/>
                <a:latin typeface="Trebuchet MS" panose="020B0603020202020204" pitchFamily="34" charset="0"/>
                <a:ea typeface="Times New Roman" panose="02020603050405020304" pitchFamily="18" charset="0"/>
                <a:cs typeface="Times New Roman" panose="02020603050405020304" pitchFamily="18" charset="0"/>
              </a:rPr>
              <a:t>photons (electromagnetic force), </a:t>
            </a:r>
          </a:p>
          <a:p>
            <a:r>
              <a:rPr lang="en-GB" sz="4800" b="1" dirty="0">
                <a:effectLst/>
                <a:latin typeface="Trebuchet MS" panose="020B0603020202020204" pitchFamily="34" charset="0"/>
                <a:ea typeface="Times New Roman" panose="02020603050405020304" pitchFamily="18" charset="0"/>
                <a:cs typeface="Times New Roman" panose="02020603050405020304" pitchFamily="18" charset="0"/>
              </a:rPr>
              <a:t>W- and Z-bosons (weak force), </a:t>
            </a:r>
          </a:p>
          <a:p>
            <a:r>
              <a:rPr lang="en-GB" sz="4800" b="1" dirty="0">
                <a:effectLst/>
                <a:latin typeface="Trebuchet MS" panose="020B0603020202020204" pitchFamily="34" charset="0"/>
                <a:ea typeface="Times New Roman" panose="02020603050405020304" pitchFamily="18" charset="0"/>
                <a:cs typeface="Times New Roman" panose="02020603050405020304" pitchFamily="18" charset="0"/>
              </a:rPr>
              <a:t>and gluons (strong force).</a:t>
            </a:r>
            <a:endParaRPr lang="en-GB" sz="4800" dirty="0"/>
          </a:p>
        </p:txBody>
      </p:sp>
      <p:sp>
        <p:nvSpPr>
          <p:cNvPr id="4" name="Slide Number Placeholder 3">
            <a:extLst>
              <a:ext uri="{FF2B5EF4-FFF2-40B4-BE49-F238E27FC236}">
                <a16:creationId xmlns:a16="http://schemas.microsoft.com/office/drawing/2014/main" id="{BBFF962B-C8D3-4986-1E37-1D6554029AAB}"/>
              </a:ext>
            </a:extLst>
          </p:cNvPr>
          <p:cNvSpPr>
            <a:spLocks noGrp="1"/>
          </p:cNvSpPr>
          <p:nvPr>
            <p:ph type="sldNum" sz="quarter" idx="12"/>
          </p:nvPr>
        </p:nvSpPr>
        <p:spPr/>
        <p:txBody>
          <a:bodyPr/>
          <a:lstStyle/>
          <a:p>
            <a:fld id="{7A0D7E8C-4F94-4F81-9E0E-C73AA3D62CAD}" type="slidenum">
              <a:rPr lang="en-GB" smtClean="0"/>
              <a:pPr/>
              <a:t>58</a:t>
            </a:fld>
            <a:endParaRPr lang="en-GB" dirty="0"/>
          </a:p>
        </p:txBody>
      </p:sp>
    </p:spTree>
    <p:extLst>
      <p:ext uri="{BB962C8B-B14F-4D97-AF65-F5344CB8AC3E}">
        <p14:creationId xmlns:p14="http://schemas.microsoft.com/office/powerpoint/2010/main" val="369691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50E78-60EC-5756-BBBE-0CD7D764E53F}"/>
              </a:ext>
            </a:extLst>
          </p:cNvPr>
          <p:cNvSpPr>
            <a:spLocks noGrp="1"/>
          </p:cNvSpPr>
          <p:nvPr>
            <p:ph type="title"/>
          </p:nvPr>
        </p:nvSpPr>
        <p:spPr>
          <a:solidFill>
            <a:srgbClr val="FF99CC"/>
          </a:solidFill>
        </p:spPr>
        <p:txBody>
          <a:bodyPr/>
          <a:lstStyle/>
          <a:p>
            <a:r>
              <a:rPr lang="en-GB" dirty="0"/>
              <a:t>State what charged particles experience in an electric field</a:t>
            </a:r>
          </a:p>
        </p:txBody>
      </p:sp>
      <p:sp>
        <p:nvSpPr>
          <p:cNvPr id="3" name="Content Placeholder 2">
            <a:extLst>
              <a:ext uri="{FF2B5EF4-FFF2-40B4-BE49-F238E27FC236}">
                <a16:creationId xmlns:a16="http://schemas.microsoft.com/office/drawing/2014/main" id="{F0AB9FB3-0A36-191B-990F-DF4370BB31FC}"/>
              </a:ext>
            </a:extLst>
          </p:cNvPr>
          <p:cNvSpPr>
            <a:spLocks noGrp="1"/>
          </p:cNvSpPr>
          <p:nvPr>
            <p:ph idx="1"/>
          </p:nvPr>
        </p:nvSpPr>
        <p:spPr/>
        <p:txBody>
          <a:bodyPr/>
          <a:lstStyle/>
          <a:p>
            <a:r>
              <a:rPr lang="en-GB" sz="1800" b="1" dirty="0">
                <a:effectLst/>
                <a:latin typeface="Trebuchet MS" panose="020B0603020202020204" pitchFamily="34" charset="0"/>
                <a:ea typeface="Times New Roman" panose="02020603050405020304" pitchFamily="18" charset="0"/>
                <a:cs typeface="Times New Roman" panose="02020603050405020304" pitchFamily="18" charset="0"/>
              </a:rPr>
              <a:t>charged particles experience </a:t>
            </a:r>
            <a:r>
              <a:rPr lang="en-GB" sz="7200" b="1" dirty="0">
                <a:effectLst/>
                <a:latin typeface="Trebuchet MS" panose="020B0603020202020204" pitchFamily="34" charset="0"/>
                <a:ea typeface="Times New Roman" panose="02020603050405020304" pitchFamily="18" charset="0"/>
                <a:cs typeface="Times New Roman" panose="02020603050405020304" pitchFamily="18" charset="0"/>
              </a:rPr>
              <a:t>a force </a:t>
            </a:r>
            <a:r>
              <a:rPr lang="en-GB" sz="1800" b="1" dirty="0">
                <a:effectLst/>
                <a:latin typeface="Trebuchet MS" panose="020B0603020202020204" pitchFamily="34" charset="0"/>
                <a:ea typeface="Times New Roman" panose="02020603050405020304" pitchFamily="18" charset="0"/>
                <a:cs typeface="Times New Roman" panose="02020603050405020304" pitchFamily="18" charset="0"/>
              </a:rPr>
              <a:t>in an electric field</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GB" dirty="0"/>
          </a:p>
        </p:txBody>
      </p:sp>
      <p:sp>
        <p:nvSpPr>
          <p:cNvPr id="4" name="Slide Number Placeholder 3">
            <a:extLst>
              <a:ext uri="{FF2B5EF4-FFF2-40B4-BE49-F238E27FC236}">
                <a16:creationId xmlns:a16="http://schemas.microsoft.com/office/drawing/2014/main" id="{5320F69A-6488-334C-8D27-B2012219F75A}"/>
              </a:ext>
            </a:extLst>
          </p:cNvPr>
          <p:cNvSpPr>
            <a:spLocks noGrp="1"/>
          </p:cNvSpPr>
          <p:nvPr>
            <p:ph type="sldNum" sz="quarter" idx="12"/>
          </p:nvPr>
        </p:nvSpPr>
        <p:spPr/>
        <p:txBody>
          <a:bodyPr/>
          <a:lstStyle/>
          <a:p>
            <a:fld id="{7A0D7E8C-4F94-4F81-9E0E-C73AA3D62CAD}" type="slidenum">
              <a:rPr lang="en-GB" smtClean="0"/>
              <a:pPr/>
              <a:t>59</a:t>
            </a:fld>
            <a:endParaRPr lang="en-GB" dirty="0"/>
          </a:p>
        </p:txBody>
      </p:sp>
    </p:spTree>
    <p:extLst>
      <p:ext uri="{BB962C8B-B14F-4D97-AF65-F5344CB8AC3E}">
        <p14:creationId xmlns:p14="http://schemas.microsoft.com/office/powerpoint/2010/main" val="387910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7784F-B642-6570-04A8-B625E133C5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36761-5957-1AFB-482E-5F22B6D381A9}"/>
              </a:ext>
            </a:extLst>
          </p:cNvPr>
          <p:cNvSpPr>
            <a:spLocks noGrp="1"/>
          </p:cNvSpPr>
          <p:nvPr>
            <p:ph type="title"/>
          </p:nvPr>
        </p:nvSpPr>
        <p:spPr>
          <a:solidFill>
            <a:srgbClr val="FF99CC"/>
          </a:solidFill>
        </p:spPr>
        <p:txBody>
          <a:bodyPr>
            <a:normAutofit/>
          </a:bodyPr>
          <a:lstStyle/>
          <a:p>
            <a:r>
              <a:rPr lang="en-GB" dirty="0"/>
              <a:t>State the best estimate of the true value being measured.</a:t>
            </a:r>
          </a:p>
        </p:txBody>
      </p:sp>
      <p:sp>
        <p:nvSpPr>
          <p:cNvPr id="3" name="Content Placeholder 2">
            <a:extLst>
              <a:ext uri="{FF2B5EF4-FFF2-40B4-BE49-F238E27FC236}">
                <a16:creationId xmlns:a16="http://schemas.microsoft.com/office/drawing/2014/main" id="{044CCDFC-FFDC-E9F1-05A1-94F7D890AA34}"/>
              </a:ext>
            </a:extLst>
          </p:cNvPr>
          <p:cNvSpPr>
            <a:spLocks noGrp="1"/>
          </p:cNvSpPr>
          <p:nvPr>
            <p:ph idx="1"/>
          </p:nvPr>
        </p:nvSpPr>
        <p:spPr/>
        <p:txBody>
          <a:bodyPr>
            <a:normAutofit/>
          </a:bodyPr>
          <a:lstStyle/>
          <a:p>
            <a:r>
              <a:rPr lang="en-US" sz="6000" dirty="0"/>
              <a:t>the mean of a set of repeated measurements is the best estimate of the ‘true’ value of the quantity being measured.</a:t>
            </a:r>
            <a:endParaRPr lang="en-GB" sz="6000" dirty="0"/>
          </a:p>
        </p:txBody>
      </p:sp>
      <p:sp>
        <p:nvSpPr>
          <p:cNvPr id="4" name="Slide Number Placeholder 3">
            <a:extLst>
              <a:ext uri="{FF2B5EF4-FFF2-40B4-BE49-F238E27FC236}">
                <a16:creationId xmlns:a16="http://schemas.microsoft.com/office/drawing/2014/main" id="{F9B8887D-9C7E-195D-F7BB-6D8FE35F8631}"/>
              </a:ext>
            </a:extLst>
          </p:cNvPr>
          <p:cNvSpPr>
            <a:spLocks noGrp="1"/>
          </p:cNvSpPr>
          <p:nvPr>
            <p:ph type="sldNum" sz="quarter" idx="12"/>
          </p:nvPr>
        </p:nvSpPr>
        <p:spPr/>
        <p:txBody>
          <a:bodyPr/>
          <a:lstStyle/>
          <a:p>
            <a:fld id="{7A0D7E8C-4F94-4F81-9E0E-C73AA3D62CAD}" type="slidenum">
              <a:rPr lang="en-GB" smtClean="0"/>
              <a:pPr/>
              <a:t>6</a:t>
            </a:fld>
            <a:endParaRPr lang="en-GB" dirty="0"/>
          </a:p>
        </p:txBody>
      </p:sp>
    </p:spTree>
    <p:extLst>
      <p:ext uri="{BB962C8B-B14F-4D97-AF65-F5344CB8AC3E}">
        <p14:creationId xmlns:p14="http://schemas.microsoft.com/office/powerpoint/2010/main" val="89258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CD21-1AC5-2AEC-A92F-300458E1DCC3}"/>
              </a:ext>
            </a:extLst>
          </p:cNvPr>
          <p:cNvSpPr>
            <a:spLocks noGrp="1"/>
          </p:cNvSpPr>
          <p:nvPr>
            <p:ph type="title"/>
          </p:nvPr>
        </p:nvSpPr>
        <p:spPr>
          <a:xfrm>
            <a:off x="838200" y="365125"/>
            <a:ext cx="10515600" cy="1581063"/>
          </a:xfrm>
          <a:solidFill>
            <a:srgbClr val="FF99CC"/>
          </a:solidFill>
        </p:spPr>
        <p:txBody>
          <a:bodyPr>
            <a:noAutofit/>
          </a:bodyPr>
          <a:lstStyle/>
          <a:p>
            <a:pPr algn="ctr"/>
            <a:r>
              <a:rPr lang="en-GB" sz="4000" b="1" dirty="0">
                <a:effectLst/>
                <a:latin typeface="Trebuchet MS" panose="020B0603020202020204" pitchFamily="34" charset="0"/>
                <a:ea typeface="Times New Roman" panose="02020603050405020304" pitchFamily="18" charset="0"/>
                <a:cs typeface="Times New Roman" panose="02020603050405020304" pitchFamily="18" charset="0"/>
              </a:rPr>
              <a:t>State what exist around charged particles and between charged parallel plates.</a:t>
            </a:r>
            <a:endParaRPr lang="en-GB" sz="4000" dirty="0"/>
          </a:p>
        </p:txBody>
      </p:sp>
      <p:sp>
        <p:nvSpPr>
          <p:cNvPr id="3" name="Content Placeholder 2">
            <a:extLst>
              <a:ext uri="{FF2B5EF4-FFF2-40B4-BE49-F238E27FC236}">
                <a16:creationId xmlns:a16="http://schemas.microsoft.com/office/drawing/2014/main" id="{DA95DF24-CE5F-FAEC-32B0-A862FF3C18EE}"/>
              </a:ext>
            </a:extLst>
          </p:cNvPr>
          <p:cNvSpPr>
            <a:spLocks noGrp="1"/>
          </p:cNvSpPr>
          <p:nvPr>
            <p:ph idx="1"/>
          </p:nvPr>
        </p:nvSpPr>
        <p:spPr>
          <a:xfrm>
            <a:off x="2932670" y="2992437"/>
            <a:ext cx="5618547" cy="528337"/>
          </a:xfrm>
        </p:spPr>
        <p:txBody>
          <a:bodyPr>
            <a:noAutofit/>
          </a:bodyPr>
          <a:lstStyle/>
          <a:p>
            <a:r>
              <a:rPr lang="en-GB" sz="5400" b="1" dirty="0">
                <a:effectLst/>
                <a:latin typeface="Trebuchet MS" panose="020B0603020202020204" pitchFamily="34" charset="0"/>
                <a:ea typeface="Times New Roman" panose="02020603050405020304" pitchFamily="18" charset="0"/>
                <a:cs typeface="Times New Roman" panose="02020603050405020304" pitchFamily="18" charset="0"/>
              </a:rPr>
              <a:t>electric fields</a:t>
            </a:r>
            <a:endParaRPr lang="en-GB" sz="5400" dirty="0"/>
          </a:p>
        </p:txBody>
      </p:sp>
      <p:sp>
        <p:nvSpPr>
          <p:cNvPr id="4" name="Slide Number Placeholder 3">
            <a:extLst>
              <a:ext uri="{FF2B5EF4-FFF2-40B4-BE49-F238E27FC236}">
                <a16:creationId xmlns:a16="http://schemas.microsoft.com/office/drawing/2014/main" id="{3226EDAE-3434-B873-1A15-967B65D1B1FF}"/>
              </a:ext>
            </a:extLst>
          </p:cNvPr>
          <p:cNvSpPr>
            <a:spLocks noGrp="1"/>
          </p:cNvSpPr>
          <p:nvPr>
            <p:ph type="sldNum" sz="quarter" idx="12"/>
          </p:nvPr>
        </p:nvSpPr>
        <p:spPr/>
        <p:txBody>
          <a:bodyPr/>
          <a:lstStyle/>
          <a:p>
            <a:fld id="{7A0D7E8C-4F94-4F81-9E0E-C73AA3D62CAD}" type="slidenum">
              <a:rPr lang="en-GB" smtClean="0"/>
              <a:pPr/>
              <a:t>60</a:t>
            </a:fld>
            <a:endParaRPr lang="en-GB" dirty="0"/>
          </a:p>
        </p:txBody>
      </p:sp>
    </p:spTree>
    <p:extLst>
      <p:ext uri="{BB962C8B-B14F-4D97-AF65-F5344CB8AC3E}">
        <p14:creationId xmlns:p14="http://schemas.microsoft.com/office/powerpoint/2010/main" val="88937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4CD2-C8A5-E3A0-7C73-3E62546205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93E1AE-E4D8-D61B-704C-E054AC57CFD5}"/>
              </a:ext>
            </a:extLst>
          </p:cNvPr>
          <p:cNvSpPr>
            <a:spLocks noGrp="1"/>
          </p:cNvSpPr>
          <p:nvPr>
            <p:ph type="title"/>
          </p:nvPr>
        </p:nvSpPr>
        <p:spPr>
          <a:xfrm>
            <a:off x="0" y="35990"/>
            <a:ext cx="12128157" cy="975582"/>
          </a:xfrm>
          <a:solidFill>
            <a:srgbClr val="FF99CC"/>
          </a:solidFill>
        </p:spPr>
        <p:txBody>
          <a:bodyPr>
            <a:normAutofit/>
          </a:bodyPr>
          <a:lstStyle/>
          <a:p>
            <a:r>
              <a:rPr lang="en-GB" sz="1800" b="1" dirty="0">
                <a:effectLst/>
                <a:latin typeface="Trebuchet MS" panose="020B0603020202020204" pitchFamily="34" charset="0"/>
                <a:ea typeface="Times New Roman" panose="02020603050405020304" pitchFamily="18" charset="0"/>
                <a:cs typeface="Times New Roman" panose="02020603050405020304" pitchFamily="18" charset="0"/>
              </a:rPr>
              <a:t>Sketch the electric field lines around a) a positive charge particle b) a </a:t>
            </a:r>
            <a:r>
              <a:rPr lang="en-GB" sz="1800" b="1" dirty="0">
                <a:latin typeface="Trebuchet MS" panose="020B0603020202020204" pitchFamily="34" charset="0"/>
                <a:ea typeface="Times New Roman" panose="02020603050405020304" pitchFamily="18" charset="0"/>
                <a:cs typeface="Times New Roman" panose="02020603050405020304" pitchFamily="18" charset="0"/>
              </a:rPr>
              <a:t>negative charge particle c) a positive and negative charged particle d) between two negative particles and e) </a:t>
            </a:r>
            <a:r>
              <a:rPr lang="en-GB" sz="1800" b="1" dirty="0">
                <a:effectLst/>
                <a:latin typeface="Trebuchet MS" panose="020B0603020202020204" pitchFamily="34" charset="0"/>
                <a:ea typeface="Times New Roman" panose="02020603050405020304" pitchFamily="18" charset="0"/>
                <a:cs typeface="Times New Roman" panose="02020603050405020304" pitchFamily="18" charset="0"/>
              </a:rPr>
              <a:t>between charged parallel plates.</a:t>
            </a:r>
            <a:endParaRPr lang="en-GB" dirty="0"/>
          </a:p>
        </p:txBody>
      </p:sp>
      <p:pic>
        <p:nvPicPr>
          <p:cNvPr id="34" name="Picture 33" descr="A green and black arrows pointing to a green center&#10;&#10;Description automatically generated">
            <a:extLst>
              <a:ext uri="{FF2B5EF4-FFF2-40B4-BE49-F238E27FC236}">
                <a16:creationId xmlns:a16="http://schemas.microsoft.com/office/drawing/2014/main" id="{2ECA24EA-1EA9-D6F2-ECC2-EA157719E2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0273" y="1140053"/>
            <a:ext cx="2817175" cy="2580835"/>
          </a:xfrm>
          <a:prstGeom prst="rect">
            <a:avLst/>
          </a:prstGeom>
        </p:spPr>
      </p:pic>
      <p:pic>
        <p:nvPicPr>
          <p:cNvPr id="36" name="Picture 35" descr="A green circle with arrows pointing to the center&#10;&#10;Description automatically generated">
            <a:extLst>
              <a:ext uri="{FF2B5EF4-FFF2-40B4-BE49-F238E27FC236}">
                <a16:creationId xmlns:a16="http://schemas.microsoft.com/office/drawing/2014/main" id="{5C538EF0-7F80-2449-27EB-286A6E4B5D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69" y="1140053"/>
            <a:ext cx="2891120" cy="2737947"/>
          </a:xfrm>
          <a:prstGeom prst="rect">
            <a:avLst/>
          </a:prstGeom>
        </p:spPr>
      </p:pic>
      <p:pic>
        <p:nvPicPr>
          <p:cNvPr id="38" name="Picture 37" descr="A close-up of a green circle&#10;&#10;Description automatically generated">
            <a:extLst>
              <a:ext uri="{FF2B5EF4-FFF2-40B4-BE49-F238E27FC236}">
                <a16:creationId xmlns:a16="http://schemas.microsoft.com/office/drawing/2014/main" id="{1A3981E6-31B6-72B5-7562-5658482981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1260" y="4122503"/>
            <a:ext cx="4431346" cy="2288022"/>
          </a:xfrm>
          <a:prstGeom prst="rect">
            <a:avLst/>
          </a:prstGeom>
        </p:spPr>
      </p:pic>
      <p:pic>
        <p:nvPicPr>
          <p:cNvPr id="40" name="Picture 39" descr="A diagram of a circular object with arrows pointing to the center&#10;&#10;Description automatically generated">
            <a:extLst>
              <a:ext uri="{FF2B5EF4-FFF2-40B4-BE49-F238E27FC236}">
                <a16:creationId xmlns:a16="http://schemas.microsoft.com/office/drawing/2014/main" id="{8C216D65-E42D-1B14-B03E-A4A9D5DA4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2012" y="1478887"/>
            <a:ext cx="3313112" cy="2188051"/>
          </a:xfrm>
          <a:prstGeom prst="rect">
            <a:avLst/>
          </a:prstGeom>
        </p:spPr>
      </p:pic>
      <p:pic>
        <p:nvPicPr>
          <p:cNvPr id="42" name="Picture 41">
            <a:extLst>
              <a:ext uri="{FF2B5EF4-FFF2-40B4-BE49-F238E27FC236}">
                <a16:creationId xmlns:a16="http://schemas.microsoft.com/office/drawing/2014/main" id="{3E8A6830-45E5-3FBD-A9D5-72B076088CC5}"/>
              </a:ext>
            </a:extLst>
          </p:cNvPr>
          <p:cNvPicPr>
            <a:picLocks noChangeAspect="1"/>
          </p:cNvPicPr>
          <p:nvPr/>
        </p:nvPicPr>
        <p:blipFill>
          <a:blip r:embed="rId6"/>
          <a:stretch>
            <a:fillRect/>
          </a:stretch>
        </p:blipFill>
        <p:spPr>
          <a:xfrm>
            <a:off x="8598416" y="3970875"/>
            <a:ext cx="2136708" cy="2047056"/>
          </a:xfrm>
          <a:prstGeom prst="rect">
            <a:avLst/>
          </a:prstGeom>
        </p:spPr>
      </p:pic>
      <p:sp>
        <p:nvSpPr>
          <p:cNvPr id="4" name="TextBox 3">
            <a:extLst>
              <a:ext uri="{FF2B5EF4-FFF2-40B4-BE49-F238E27FC236}">
                <a16:creationId xmlns:a16="http://schemas.microsoft.com/office/drawing/2014/main" id="{C4727EE0-F6B9-39CD-21A9-127234FD8274}"/>
              </a:ext>
            </a:extLst>
          </p:cNvPr>
          <p:cNvSpPr txBox="1"/>
          <p:nvPr/>
        </p:nvSpPr>
        <p:spPr>
          <a:xfrm>
            <a:off x="0" y="3831513"/>
            <a:ext cx="1989439" cy="1477328"/>
          </a:xfrm>
          <a:prstGeom prst="rect">
            <a:avLst/>
          </a:prstGeom>
          <a:noFill/>
        </p:spPr>
        <p:txBody>
          <a:bodyPr wrap="square" rtlCol="0">
            <a:spAutoFit/>
          </a:bodyPr>
          <a:lstStyle/>
          <a:p>
            <a:r>
              <a:rPr lang="en-GB" dirty="0"/>
              <a:t>Note: The arrows on field lines between two positive charges would be reversed</a:t>
            </a:r>
          </a:p>
        </p:txBody>
      </p:sp>
      <p:sp>
        <p:nvSpPr>
          <p:cNvPr id="3" name="Slide Number Placeholder 2">
            <a:extLst>
              <a:ext uri="{FF2B5EF4-FFF2-40B4-BE49-F238E27FC236}">
                <a16:creationId xmlns:a16="http://schemas.microsoft.com/office/drawing/2014/main" id="{A9F4577A-442C-4E80-5987-CA099ED13289}"/>
              </a:ext>
            </a:extLst>
          </p:cNvPr>
          <p:cNvSpPr>
            <a:spLocks noGrp="1"/>
          </p:cNvSpPr>
          <p:nvPr>
            <p:ph type="sldNum" sz="quarter" idx="12"/>
          </p:nvPr>
        </p:nvSpPr>
        <p:spPr/>
        <p:txBody>
          <a:bodyPr/>
          <a:lstStyle/>
          <a:p>
            <a:fld id="{7A0D7E8C-4F94-4F81-9E0E-C73AA3D62CAD}" type="slidenum">
              <a:rPr lang="en-GB" smtClean="0"/>
              <a:pPr/>
              <a:t>61</a:t>
            </a:fld>
            <a:endParaRPr lang="en-GB" dirty="0"/>
          </a:p>
        </p:txBody>
      </p:sp>
    </p:spTree>
    <p:extLst>
      <p:ext uri="{BB962C8B-B14F-4D97-AF65-F5344CB8AC3E}">
        <p14:creationId xmlns:p14="http://schemas.microsoft.com/office/powerpoint/2010/main" val="262693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down)">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wipe(down)">
                                      <p:cBhvr>
                                        <p:cTn id="3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A8471-8446-0147-46C0-B084A07D313B}"/>
              </a:ext>
            </a:extLst>
          </p:cNvPr>
          <p:cNvSpPr>
            <a:spLocks noGrp="1"/>
          </p:cNvSpPr>
          <p:nvPr>
            <p:ph type="title"/>
          </p:nvPr>
        </p:nvSpPr>
        <p:spPr>
          <a:xfrm>
            <a:off x="838200" y="365125"/>
            <a:ext cx="10515600" cy="944691"/>
          </a:xfrm>
          <a:solidFill>
            <a:srgbClr val="FF99CC"/>
          </a:solidFill>
        </p:spPr>
        <p:txBody>
          <a:bodyPr/>
          <a:lstStyle/>
          <a:p>
            <a:r>
              <a:rPr lang="en-GB" sz="4400" dirty="0">
                <a:effectLst/>
                <a:latin typeface="Trebuchet MS" panose="020B0603020202020204" pitchFamily="34" charset="0"/>
                <a:ea typeface="Times New Roman" panose="02020603050405020304" pitchFamily="18" charset="0"/>
                <a:cs typeface="Times New Roman" panose="02020603050405020304" pitchFamily="18" charset="0"/>
              </a:rPr>
              <a:t>define </a:t>
            </a:r>
            <a:r>
              <a:rPr lang="en-GB" sz="4400" b="1" dirty="0">
                <a:effectLst/>
                <a:latin typeface="Trebuchet MS" panose="020B0603020202020204" pitchFamily="34" charset="0"/>
                <a:ea typeface="Times New Roman" panose="02020603050405020304" pitchFamily="18" charset="0"/>
                <a:cs typeface="Times New Roman" panose="02020603050405020304" pitchFamily="18" charset="0"/>
              </a:rPr>
              <a:t>voltage</a:t>
            </a:r>
            <a:endParaRPr lang="en-GB" dirty="0"/>
          </a:p>
        </p:txBody>
      </p:sp>
      <p:sp>
        <p:nvSpPr>
          <p:cNvPr id="3" name="Content Placeholder 2">
            <a:extLst>
              <a:ext uri="{FF2B5EF4-FFF2-40B4-BE49-F238E27FC236}">
                <a16:creationId xmlns:a16="http://schemas.microsoft.com/office/drawing/2014/main" id="{7F6B59B1-F53B-3C41-4891-0AB15ECFD20F}"/>
              </a:ext>
            </a:extLst>
          </p:cNvPr>
          <p:cNvSpPr>
            <a:spLocks noGrp="1"/>
          </p:cNvSpPr>
          <p:nvPr>
            <p:ph idx="1"/>
          </p:nvPr>
        </p:nvSpPr>
        <p:spPr/>
        <p:txBody>
          <a:bodyPr>
            <a:normAutofit/>
          </a:bodyPr>
          <a:lstStyle/>
          <a:p>
            <a:r>
              <a:rPr lang="en-GB" sz="5400" b="1" dirty="0">
                <a:effectLst/>
                <a:latin typeface="Trebuchet MS" panose="020B0603020202020204" pitchFamily="34" charset="0"/>
                <a:ea typeface="Times New Roman" panose="02020603050405020304" pitchFamily="18" charset="0"/>
                <a:cs typeface="Times New Roman" panose="02020603050405020304" pitchFamily="18" charset="0"/>
              </a:rPr>
              <a:t>(potential difference) as the work done moving unit charge (1 coulomb) between two points</a:t>
            </a:r>
            <a:endParaRPr lang="en-GB" sz="5400" dirty="0"/>
          </a:p>
        </p:txBody>
      </p:sp>
      <p:sp>
        <p:nvSpPr>
          <p:cNvPr id="4" name="Slide Number Placeholder 3">
            <a:extLst>
              <a:ext uri="{FF2B5EF4-FFF2-40B4-BE49-F238E27FC236}">
                <a16:creationId xmlns:a16="http://schemas.microsoft.com/office/drawing/2014/main" id="{DD63171A-AC5B-7635-802E-5D7A3BBD9452}"/>
              </a:ext>
            </a:extLst>
          </p:cNvPr>
          <p:cNvSpPr>
            <a:spLocks noGrp="1"/>
          </p:cNvSpPr>
          <p:nvPr>
            <p:ph type="sldNum" sz="quarter" idx="12"/>
          </p:nvPr>
        </p:nvSpPr>
        <p:spPr/>
        <p:txBody>
          <a:bodyPr/>
          <a:lstStyle/>
          <a:p>
            <a:fld id="{7A0D7E8C-4F94-4F81-9E0E-C73AA3D62CAD}" type="slidenum">
              <a:rPr lang="en-GB" smtClean="0"/>
              <a:pPr/>
              <a:t>62</a:t>
            </a:fld>
            <a:endParaRPr lang="en-GB" dirty="0"/>
          </a:p>
        </p:txBody>
      </p:sp>
    </p:spTree>
    <p:extLst>
      <p:ext uri="{BB962C8B-B14F-4D97-AF65-F5344CB8AC3E}">
        <p14:creationId xmlns:p14="http://schemas.microsoft.com/office/powerpoint/2010/main" val="241641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E8CA9-E690-51D7-3B34-814439FD0B97}"/>
              </a:ext>
            </a:extLst>
          </p:cNvPr>
          <p:cNvSpPr>
            <a:spLocks noGrp="1"/>
          </p:cNvSpPr>
          <p:nvPr>
            <p:ph type="title"/>
          </p:nvPr>
        </p:nvSpPr>
        <p:spPr>
          <a:xfrm>
            <a:off x="838200" y="365125"/>
            <a:ext cx="10515600" cy="1031189"/>
          </a:xfrm>
          <a:solidFill>
            <a:srgbClr val="FF99CC"/>
          </a:solidFill>
        </p:spPr>
        <p:txBody>
          <a:bodyPr/>
          <a:lstStyle/>
          <a:p>
            <a:r>
              <a:rPr lang="en-US" dirty="0"/>
              <a:t>State what is produced by a moving charge </a:t>
            </a:r>
            <a:endParaRPr lang="en-GB" dirty="0"/>
          </a:p>
        </p:txBody>
      </p:sp>
      <p:sp>
        <p:nvSpPr>
          <p:cNvPr id="3" name="Content Placeholder 2">
            <a:extLst>
              <a:ext uri="{FF2B5EF4-FFF2-40B4-BE49-F238E27FC236}">
                <a16:creationId xmlns:a16="http://schemas.microsoft.com/office/drawing/2014/main" id="{39C2B525-E276-7C80-2EF9-1AF6D2D9F3D3}"/>
              </a:ext>
            </a:extLst>
          </p:cNvPr>
          <p:cNvSpPr>
            <a:spLocks noGrp="1"/>
          </p:cNvSpPr>
          <p:nvPr>
            <p:ph idx="1"/>
          </p:nvPr>
        </p:nvSpPr>
        <p:spPr>
          <a:xfrm>
            <a:off x="838200" y="1825625"/>
            <a:ext cx="10515600" cy="1881402"/>
          </a:xfrm>
        </p:spPr>
        <p:txBody>
          <a:bodyPr>
            <a:normAutofit/>
          </a:bodyPr>
          <a:lstStyle/>
          <a:p>
            <a:r>
              <a:rPr lang="en-GB" sz="7200" dirty="0"/>
              <a:t>A magnetic field</a:t>
            </a:r>
          </a:p>
        </p:txBody>
      </p:sp>
      <p:sp>
        <p:nvSpPr>
          <p:cNvPr id="4" name="Slide Number Placeholder 3">
            <a:extLst>
              <a:ext uri="{FF2B5EF4-FFF2-40B4-BE49-F238E27FC236}">
                <a16:creationId xmlns:a16="http://schemas.microsoft.com/office/drawing/2014/main" id="{63BA9366-738D-248A-0B44-0CC970CC610B}"/>
              </a:ext>
            </a:extLst>
          </p:cNvPr>
          <p:cNvSpPr>
            <a:spLocks noGrp="1"/>
          </p:cNvSpPr>
          <p:nvPr>
            <p:ph type="sldNum" sz="quarter" idx="12"/>
          </p:nvPr>
        </p:nvSpPr>
        <p:spPr/>
        <p:txBody>
          <a:bodyPr/>
          <a:lstStyle/>
          <a:p>
            <a:fld id="{7A0D7E8C-4F94-4F81-9E0E-C73AA3D62CAD}" type="slidenum">
              <a:rPr lang="en-GB" smtClean="0"/>
              <a:pPr/>
              <a:t>63</a:t>
            </a:fld>
            <a:endParaRPr lang="en-GB" dirty="0"/>
          </a:p>
        </p:txBody>
      </p:sp>
    </p:spTree>
    <p:extLst>
      <p:ext uri="{BB962C8B-B14F-4D97-AF65-F5344CB8AC3E}">
        <p14:creationId xmlns:p14="http://schemas.microsoft.com/office/powerpoint/2010/main" val="52833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E5B39-4654-4D38-2D6C-7339C35B88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BDCE2F-B1AF-982C-C417-65B4C8413F49}"/>
              </a:ext>
            </a:extLst>
          </p:cNvPr>
          <p:cNvSpPr>
            <a:spLocks noGrp="1"/>
          </p:cNvSpPr>
          <p:nvPr>
            <p:ph type="title"/>
          </p:nvPr>
        </p:nvSpPr>
        <p:spPr>
          <a:xfrm>
            <a:off x="838200" y="365125"/>
            <a:ext cx="10515600" cy="1113871"/>
          </a:xfrm>
          <a:solidFill>
            <a:srgbClr val="FF99CC"/>
          </a:solidFill>
        </p:spPr>
        <p:txBody>
          <a:bodyPr>
            <a:noAutofit/>
          </a:bodyPr>
          <a:lstStyle/>
          <a:p>
            <a:pPr algn="ctr"/>
            <a:r>
              <a:rPr lang="en-GB" sz="4000" dirty="0">
                <a:effectLst/>
                <a:latin typeface="Trebuchet MS" panose="020B0603020202020204" pitchFamily="34" charset="0"/>
                <a:ea typeface="Times New Roman" panose="02020603050405020304" pitchFamily="18" charset="0"/>
                <a:cs typeface="Times New Roman" panose="02020603050405020304" pitchFamily="18" charset="0"/>
              </a:rPr>
              <a:t>determine the direction of the force on a charged particle moving in a magnetic field</a:t>
            </a:r>
            <a:endParaRPr lang="en-GB" sz="4000" dirty="0"/>
          </a:p>
        </p:txBody>
      </p:sp>
      <p:pic>
        <p:nvPicPr>
          <p:cNvPr id="7" name="Picture 6" descr="A diagram of a force and field&#10;&#10;Description automatically generated">
            <a:extLst>
              <a:ext uri="{FF2B5EF4-FFF2-40B4-BE49-F238E27FC236}">
                <a16:creationId xmlns:a16="http://schemas.microsoft.com/office/drawing/2014/main" id="{1C2BB577-DF8B-04DA-7C3F-468F2E76BC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58" y="1754659"/>
            <a:ext cx="5225191" cy="3483460"/>
          </a:xfrm>
          <a:prstGeom prst="rect">
            <a:avLst/>
          </a:prstGeom>
        </p:spPr>
      </p:pic>
      <p:pic>
        <p:nvPicPr>
          <p:cNvPr id="9" name="Picture 8" descr="A diagram of a positive motion&#10;&#10;Description automatically generated">
            <a:extLst>
              <a:ext uri="{FF2B5EF4-FFF2-40B4-BE49-F238E27FC236}">
                <a16:creationId xmlns:a16="http://schemas.microsoft.com/office/drawing/2014/main" id="{B331F5B2-68D1-6414-258E-9C5F9C4E03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2635" y="1655805"/>
            <a:ext cx="5319585" cy="3546390"/>
          </a:xfrm>
          <a:prstGeom prst="rect">
            <a:avLst/>
          </a:prstGeom>
        </p:spPr>
      </p:pic>
      <p:sp>
        <p:nvSpPr>
          <p:cNvPr id="10" name="TextBox 9">
            <a:extLst>
              <a:ext uri="{FF2B5EF4-FFF2-40B4-BE49-F238E27FC236}">
                <a16:creationId xmlns:a16="http://schemas.microsoft.com/office/drawing/2014/main" id="{BDCE8497-C055-24CB-582E-D3FB5445787C}"/>
              </a:ext>
            </a:extLst>
          </p:cNvPr>
          <p:cNvSpPr txBox="1"/>
          <p:nvPr/>
        </p:nvSpPr>
        <p:spPr>
          <a:xfrm>
            <a:off x="2619882" y="5379004"/>
            <a:ext cx="7330404" cy="923330"/>
          </a:xfrm>
          <a:prstGeom prst="rect">
            <a:avLst/>
          </a:prstGeom>
          <a:noFill/>
        </p:spPr>
        <p:txBody>
          <a:bodyPr wrap="none" rtlCol="0">
            <a:spAutoFit/>
          </a:bodyPr>
          <a:lstStyle/>
          <a:p>
            <a:pPr algn="ctr"/>
            <a:r>
              <a:rPr lang="en-GB" dirty="0"/>
              <a:t>Negative particles have a force field and positive particles field the force </a:t>
            </a:r>
          </a:p>
          <a:p>
            <a:pPr algn="ctr"/>
            <a:r>
              <a:rPr lang="en-GB" dirty="0"/>
              <a:t>If the motion is up!</a:t>
            </a:r>
          </a:p>
          <a:p>
            <a:pPr algn="ctr"/>
            <a:r>
              <a:rPr lang="en-GB" dirty="0"/>
              <a:t>If you get these results your method works!</a:t>
            </a:r>
          </a:p>
        </p:txBody>
      </p:sp>
      <p:sp>
        <p:nvSpPr>
          <p:cNvPr id="3" name="Slide Number Placeholder 2">
            <a:extLst>
              <a:ext uri="{FF2B5EF4-FFF2-40B4-BE49-F238E27FC236}">
                <a16:creationId xmlns:a16="http://schemas.microsoft.com/office/drawing/2014/main" id="{EA57D1A2-7687-9294-0BF8-C8FF178F236F}"/>
              </a:ext>
            </a:extLst>
          </p:cNvPr>
          <p:cNvSpPr>
            <a:spLocks noGrp="1"/>
          </p:cNvSpPr>
          <p:nvPr>
            <p:ph type="sldNum" sz="quarter" idx="12"/>
          </p:nvPr>
        </p:nvSpPr>
        <p:spPr/>
        <p:txBody>
          <a:bodyPr/>
          <a:lstStyle/>
          <a:p>
            <a:fld id="{7A0D7E8C-4F94-4F81-9E0E-C73AA3D62CAD}" type="slidenum">
              <a:rPr lang="en-GB" smtClean="0"/>
              <a:pPr/>
              <a:t>64</a:t>
            </a:fld>
            <a:endParaRPr lang="en-GB" dirty="0"/>
          </a:p>
        </p:txBody>
      </p:sp>
    </p:spTree>
    <p:extLst>
      <p:ext uri="{BB962C8B-B14F-4D97-AF65-F5344CB8AC3E}">
        <p14:creationId xmlns:p14="http://schemas.microsoft.com/office/powerpoint/2010/main" val="131290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645CF-5592-5FC2-339E-97EAB478A732}"/>
              </a:ext>
            </a:extLst>
          </p:cNvPr>
          <p:cNvSpPr>
            <a:spLocks noGrp="1"/>
          </p:cNvSpPr>
          <p:nvPr>
            <p:ph type="title"/>
          </p:nvPr>
        </p:nvSpPr>
        <p:spPr>
          <a:xfrm>
            <a:off x="838200" y="365125"/>
            <a:ext cx="10515600" cy="981761"/>
          </a:xfrm>
          <a:solidFill>
            <a:srgbClr val="FF99CC"/>
          </a:solidFill>
        </p:spPr>
        <p:txBody>
          <a:bodyPr/>
          <a:lstStyle/>
          <a:p>
            <a:r>
              <a:rPr lang="en-GB" dirty="0"/>
              <a:t>Explain how particle accelerators work.</a:t>
            </a:r>
          </a:p>
        </p:txBody>
      </p:sp>
      <p:sp>
        <p:nvSpPr>
          <p:cNvPr id="3" name="Content Placeholder 2">
            <a:extLst>
              <a:ext uri="{FF2B5EF4-FFF2-40B4-BE49-F238E27FC236}">
                <a16:creationId xmlns:a16="http://schemas.microsoft.com/office/drawing/2014/main" id="{FCE7A07A-6CA4-479E-1147-636B5091F77A}"/>
              </a:ext>
            </a:extLst>
          </p:cNvPr>
          <p:cNvSpPr>
            <a:spLocks noGrp="1"/>
          </p:cNvSpPr>
          <p:nvPr>
            <p:ph idx="1"/>
          </p:nvPr>
        </p:nvSpPr>
        <p:spPr/>
        <p:txBody>
          <a:bodyPr>
            <a:normAutofit/>
          </a:bodyPr>
          <a:lstStyle/>
          <a:p>
            <a:r>
              <a:rPr lang="en-US" sz="4000" dirty="0"/>
              <a:t>In a particle accelerator an electric field is used to change the particle’s speed (SQA: accelerate) while it is most common to use a magnetic field to change the particle’s direction (SQA: deflect)</a:t>
            </a:r>
            <a:endParaRPr lang="en-GB" sz="4000" dirty="0"/>
          </a:p>
        </p:txBody>
      </p:sp>
      <p:sp>
        <p:nvSpPr>
          <p:cNvPr id="4" name="Slide Number Placeholder 3">
            <a:extLst>
              <a:ext uri="{FF2B5EF4-FFF2-40B4-BE49-F238E27FC236}">
                <a16:creationId xmlns:a16="http://schemas.microsoft.com/office/drawing/2014/main" id="{D0D8578B-CEF8-BBB0-7F3D-0637F2F7D44C}"/>
              </a:ext>
            </a:extLst>
          </p:cNvPr>
          <p:cNvSpPr>
            <a:spLocks noGrp="1"/>
          </p:cNvSpPr>
          <p:nvPr>
            <p:ph type="sldNum" sz="quarter" idx="12"/>
          </p:nvPr>
        </p:nvSpPr>
        <p:spPr/>
        <p:txBody>
          <a:bodyPr/>
          <a:lstStyle/>
          <a:p>
            <a:fld id="{7A0D7E8C-4F94-4F81-9E0E-C73AA3D62CAD}" type="slidenum">
              <a:rPr lang="en-GB" smtClean="0"/>
              <a:pPr/>
              <a:t>65</a:t>
            </a:fld>
            <a:endParaRPr lang="en-GB" dirty="0"/>
          </a:p>
        </p:txBody>
      </p:sp>
    </p:spTree>
    <p:extLst>
      <p:ext uri="{BB962C8B-B14F-4D97-AF65-F5344CB8AC3E}">
        <p14:creationId xmlns:p14="http://schemas.microsoft.com/office/powerpoint/2010/main" val="3209410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08DFD-8BE4-52C0-748E-320A73441B4B}"/>
              </a:ext>
            </a:extLst>
          </p:cNvPr>
          <p:cNvSpPr>
            <a:spLocks noGrp="1"/>
          </p:cNvSpPr>
          <p:nvPr>
            <p:ph type="title"/>
          </p:nvPr>
        </p:nvSpPr>
        <p:spPr>
          <a:xfrm>
            <a:off x="172995" y="155060"/>
            <a:ext cx="12019005" cy="2186545"/>
          </a:xfrm>
          <a:solidFill>
            <a:srgbClr val="FF99CC"/>
          </a:solidFill>
        </p:spPr>
        <p:txBody>
          <a:bodyPr>
            <a:noAutofit/>
          </a:bodyPr>
          <a:lstStyle/>
          <a:p>
            <a:r>
              <a:rPr lang="en-GB" sz="4000" dirty="0"/>
              <a:t>In particle accelerator state the function of </a:t>
            </a:r>
            <a:br>
              <a:rPr lang="en-GB" sz="4000" dirty="0"/>
            </a:br>
            <a:r>
              <a:rPr lang="en-GB" sz="4000" dirty="0">
                <a:effectLst/>
                <a:latin typeface="Trebuchet MS" panose="020B0603020202020204" pitchFamily="34" charset="0"/>
                <a:ea typeface="Times New Roman" panose="02020603050405020304" pitchFamily="18" charset="0"/>
                <a:cs typeface="Times New Roman" panose="02020603050405020304" pitchFamily="18" charset="0"/>
              </a:rPr>
              <a:t>a) electric fields, </a:t>
            </a:r>
            <a:br>
              <a:rPr lang="en-GB" sz="4000" dirty="0">
                <a:effectLst/>
                <a:latin typeface="Trebuchet MS" panose="020B0603020202020204" pitchFamily="34" charset="0"/>
                <a:ea typeface="Times New Roman" panose="02020603050405020304" pitchFamily="18" charset="0"/>
                <a:cs typeface="Times New Roman" panose="02020603050405020304" pitchFamily="18" charset="0"/>
              </a:rPr>
            </a:br>
            <a:r>
              <a:rPr lang="en-GB" sz="4000" dirty="0">
                <a:effectLst/>
                <a:latin typeface="Trebuchet MS" panose="020B0603020202020204" pitchFamily="34" charset="0"/>
                <a:ea typeface="Times New Roman" panose="02020603050405020304" pitchFamily="18" charset="0"/>
                <a:cs typeface="Times New Roman" panose="02020603050405020304" pitchFamily="18" charset="0"/>
              </a:rPr>
              <a:t>b) magnetic fields</a:t>
            </a:r>
            <a:br>
              <a:rPr lang="en-GB" sz="4000" dirty="0">
                <a:effectLst/>
                <a:latin typeface="Trebuchet MS" panose="020B0603020202020204" pitchFamily="34" charset="0"/>
                <a:ea typeface="Times New Roman" panose="02020603050405020304" pitchFamily="18" charset="0"/>
                <a:cs typeface="Times New Roman" panose="02020603050405020304" pitchFamily="18" charset="0"/>
              </a:rPr>
            </a:br>
            <a:r>
              <a:rPr lang="en-GB" sz="4000" dirty="0">
                <a:latin typeface="Trebuchet MS" panose="020B0603020202020204" pitchFamily="34" charset="0"/>
                <a:ea typeface="Times New Roman" panose="02020603050405020304" pitchFamily="18" charset="0"/>
                <a:cs typeface="Times New Roman" panose="02020603050405020304" pitchFamily="18" charset="0"/>
              </a:rPr>
              <a:t>c) high-energy collisions</a:t>
            </a:r>
            <a:r>
              <a:rPr lang="en-GB" sz="4000" dirty="0">
                <a:effectLst/>
                <a:latin typeface="Trebuchet MS" panose="020B0603020202020204" pitchFamily="34" charset="0"/>
                <a:ea typeface="Times New Roman" panose="02020603050405020304" pitchFamily="18" charset="0"/>
                <a:cs typeface="Times New Roman" panose="02020603050405020304" pitchFamily="18" charset="0"/>
              </a:rPr>
              <a:t> </a:t>
            </a:r>
            <a:endParaRPr lang="en-GB" sz="4000" dirty="0"/>
          </a:p>
        </p:txBody>
      </p:sp>
      <p:sp>
        <p:nvSpPr>
          <p:cNvPr id="3" name="Content Placeholder 2">
            <a:extLst>
              <a:ext uri="{FF2B5EF4-FFF2-40B4-BE49-F238E27FC236}">
                <a16:creationId xmlns:a16="http://schemas.microsoft.com/office/drawing/2014/main" id="{864FB080-79DB-020D-2F05-5094C57DED7E}"/>
              </a:ext>
            </a:extLst>
          </p:cNvPr>
          <p:cNvSpPr>
            <a:spLocks noGrp="1"/>
          </p:cNvSpPr>
          <p:nvPr>
            <p:ph idx="1"/>
          </p:nvPr>
        </p:nvSpPr>
        <p:spPr>
          <a:xfrm>
            <a:off x="998838" y="2672063"/>
            <a:ext cx="10515600" cy="4351338"/>
          </a:xfrm>
        </p:spPr>
        <p:txBody>
          <a:bodyPr>
            <a:normAutofit/>
          </a:bodyPr>
          <a:lstStyle/>
          <a:p>
            <a:r>
              <a:rPr lang="en-GB" sz="4000" dirty="0">
                <a:latin typeface="Trebuchet MS" panose="020B0603020202020204" pitchFamily="34" charset="0"/>
                <a:ea typeface="Times New Roman" panose="02020603050405020304" pitchFamily="18" charset="0"/>
                <a:cs typeface="Times New Roman" panose="02020603050405020304" pitchFamily="18" charset="0"/>
              </a:rPr>
              <a:t>electric fields accelerate particles, </a:t>
            </a:r>
            <a:endParaRPr lang="en-GB" sz="4000" dirty="0">
              <a:effectLst/>
              <a:latin typeface="Trebuchet MS" panose="020B0603020202020204" pitchFamily="34" charset="0"/>
              <a:ea typeface="Times New Roman" panose="02020603050405020304" pitchFamily="18" charset="0"/>
              <a:cs typeface="Times New Roman" panose="02020603050405020304" pitchFamily="18" charset="0"/>
            </a:endParaRPr>
          </a:p>
          <a:p>
            <a:r>
              <a:rPr lang="en-GB" sz="4000" dirty="0">
                <a:effectLst/>
                <a:latin typeface="Trebuchet MS" panose="020B0603020202020204" pitchFamily="34" charset="0"/>
                <a:ea typeface="Times New Roman" panose="02020603050405020304" pitchFamily="18" charset="0"/>
                <a:cs typeface="Times New Roman" panose="02020603050405020304" pitchFamily="18" charset="0"/>
              </a:rPr>
              <a:t>magnetic </a:t>
            </a:r>
            <a:r>
              <a:rPr lang="en-GB" sz="4000" dirty="0">
                <a:latin typeface="Trebuchet MS" panose="020B0603020202020204" pitchFamily="34" charset="0"/>
                <a:ea typeface="Times New Roman" panose="02020603050405020304" pitchFamily="18" charset="0"/>
                <a:cs typeface="Times New Roman" panose="02020603050405020304" pitchFamily="18" charset="0"/>
              </a:rPr>
              <a:t>fields deflect particles</a:t>
            </a:r>
          </a:p>
          <a:p>
            <a:r>
              <a:rPr lang="en-GB" sz="4000" dirty="0">
                <a:latin typeface="Trebuchet MS" panose="020B0603020202020204" pitchFamily="34" charset="0"/>
                <a:ea typeface="Times New Roman" panose="02020603050405020304" pitchFamily="18" charset="0"/>
                <a:cs typeface="Times New Roman" panose="02020603050405020304" pitchFamily="18" charset="0"/>
              </a:rPr>
              <a:t>and </a:t>
            </a:r>
            <a:r>
              <a:rPr lang="en-GB" sz="4000" dirty="0">
                <a:effectLst/>
                <a:latin typeface="Trebuchet MS" panose="020B0603020202020204" pitchFamily="34" charset="0"/>
                <a:ea typeface="Times New Roman" panose="02020603050405020304" pitchFamily="18" charset="0"/>
                <a:cs typeface="Times New Roman" panose="02020603050405020304" pitchFamily="18" charset="0"/>
              </a:rPr>
              <a:t>high-energy collisions of charged particles produce other particles</a:t>
            </a:r>
            <a:endParaRPr lang="en-GB" sz="4000" dirty="0"/>
          </a:p>
        </p:txBody>
      </p:sp>
      <p:sp>
        <p:nvSpPr>
          <p:cNvPr id="4" name="Slide Number Placeholder 3">
            <a:extLst>
              <a:ext uri="{FF2B5EF4-FFF2-40B4-BE49-F238E27FC236}">
                <a16:creationId xmlns:a16="http://schemas.microsoft.com/office/drawing/2014/main" id="{3B3204E7-B89C-D3D0-29B3-EDA8644409AF}"/>
              </a:ext>
            </a:extLst>
          </p:cNvPr>
          <p:cNvSpPr>
            <a:spLocks noGrp="1"/>
          </p:cNvSpPr>
          <p:nvPr>
            <p:ph type="sldNum" sz="quarter" idx="12"/>
          </p:nvPr>
        </p:nvSpPr>
        <p:spPr/>
        <p:txBody>
          <a:bodyPr/>
          <a:lstStyle/>
          <a:p>
            <a:fld id="{7A0D7E8C-4F94-4F81-9E0E-C73AA3D62CAD}" type="slidenum">
              <a:rPr lang="en-GB" smtClean="0"/>
              <a:pPr/>
              <a:t>66</a:t>
            </a:fld>
            <a:endParaRPr lang="en-GB" dirty="0"/>
          </a:p>
        </p:txBody>
      </p:sp>
    </p:spTree>
    <p:extLst>
      <p:ext uri="{BB962C8B-B14F-4D97-AF65-F5344CB8AC3E}">
        <p14:creationId xmlns:p14="http://schemas.microsoft.com/office/powerpoint/2010/main" val="143853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7BDDA-5296-F579-385E-3EEFE47A84C8}"/>
              </a:ext>
            </a:extLst>
          </p:cNvPr>
          <p:cNvSpPr>
            <a:spLocks noGrp="1"/>
          </p:cNvSpPr>
          <p:nvPr>
            <p:ph type="title"/>
          </p:nvPr>
        </p:nvSpPr>
        <p:spPr>
          <a:xfrm>
            <a:off x="838200" y="365125"/>
            <a:ext cx="10515600" cy="1012653"/>
          </a:xfrm>
          <a:solidFill>
            <a:srgbClr val="FF99CC"/>
          </a:solidFill>
        </p:spPr>
        <p:txBody>
          <a:bodyPr/>
          <a:lstStyle/>
          <a:p>
            <a:r>
              <a:rPr lang="en-GB" dirty="0"/>
              <a:t>Describe nuclear fission</a:t>
            </a:r>
          </a:p>
        </p:txBody>
      </p:sp>
      <p:sp>
        <p:nvSpPr>
          <p:cNvPr id="3" name="Content Placeholder 2">
            <a:extLst>
              <a:ext uri="{FF2B5EF4-FFF2-40B4-BE49-F238E27FC236}">
                <a16:creationId xmlns:a16="http://schemas.microsoft.com/office/drawing/2014/main" id="{CAA4C39A-2A66-5C9C-781F-94ED99D3B99A}"/>
              </a:ext>
            </a:extLst>
          </p:cNvPr>
          <p:cNvSpPr>
            <a:spLocks noGrp="1"/>
          </p:cNvSpPr>
          <p:nvPr>
            <p:ph idx="1"/>
          </p:nvPr>
        </p:nvSpPr>
        <p:spPr/>
        <p:txBody>
          <a:bodyPr/>
          <a:lstStyle/>
          <a:p>
            <a:r>
              <a:rPr lang="en-US" dirty="0"/>
              <a:t>Nuclear Fission (must spell it correctly) – big nucleus splitting into smaller parts </a:t>
            </a:r>
          </a:p>
          <a:p>
            <a:r>
              <a:rPr lang="en-US" dirty="0"/>
              <a:t> Induced/Stimulated Fission: usually caused by neutron bombardment </a:t>
            </a:r>
          </a:p>
          <a:p>
            <a:r>
              <a:rPr lang="en-US" dirty="0"/>
              <a:t>Spontaneous Fission: random event, no external trigger. </a:t>
            </a:r>
          </a:p>
          <a:p>
            <a:r>
              <a:rPr lang="en-US" dirty="0"/>
              <a:t>The products of a nuclear reaction have less mass than the particles did before. The difference in mass is converted into energy according to E = m c</a:t>
            </a:r>
            <a:r>
              <a:rPr lang="en-US" baseline="30000" dirty="0"/>
              <a:t>2</a:t>
            </a:r>
            <a:r>
              <a:rPr lang="en-US" dirty="0"/>
              <a:t>.</a:t>
            </a:r>
            <a:endParaRPr lang="en-GB" dirty="0"/>
          </a:p>
        </p:txBody>
      </p:sp>
      <p:sp>
        <p:nvSpPr>
          <p:cNvPr id="4" name="Slide Number Placeholder 3">
            <a:extLst>
              <a:ext uri="{FF2B5EF4-FFF2-40B4-BE49-F238E27FC236}">
                <a16:creationId xmlns:a16="http://schemas.microsoft.com/office/drawing/2014/main" id="{C858322F-DBE5-82AF-EBD5-A726056376CE}"/>
              </a:ext>
            </a:extLst>
          </p:cNvPr>
          <p:cNvSpPr>
            <a:spLocks noGrp="1"/>
          </p:cNvSpPr>
          <p:nvPr>
            <p:ph type="sldNum" sz="quarter" idx="12"/>
          </p:nvPr>
        </p:nvSpPr>
        <p:spPr/>
        <p:txBody>
          <a:bodyPr/>
          <a:lstStyle/>
          <a:p>
            <a:fld id="{7A0D7E8C-4F94-4F81-9E0E-C73AA3D62CAD}" type="slidenum">
              <a:rPr lang="en-GB" smtClean="0"/>
              <a:pPr/>
              <a:t>67</a:t>
            </a:fld>
            <a:endParaRPr lang="en-GB" dirty="0"/>
          </a:p>
        </p:txBody>
      </p:sp>
    </p:spTree>
    <p:extLst>
      <p:ext uri="{BB962C8B-B14F-4D97-AF65-F5344CB8AC3E}">
        <p14:creationId xmlns:p14="http://schemas.microsoft.com/office/powerpoint/2010/main" val="244020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5A6CE-1959-2585-ACE0-3E7296E36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7ED389-8957-3974-A6A1-B53AFF398635}"/>
              </a:ext>
            </a:extLst>
          </p:cNvPr>
          <p:cNvSpPr>
            <a:spLocks noGrp="1"/>
          </p:cNvSpPr>
          <p:nvPr>
            <p:ph type="title"/>
          </p:nvPr>
        </p:nvSpPr>
        <p:spPr>
          <a:xfrm>
            <a:off x="838200" y="365125"/>
            <a:ext cx="10515600" cy="1012653"/>
          </a:xfrm>
          <a:solidFill>
            <a:srgbClr val="FF99CC"/>
          </a:solidFill>
        </p:spPr>
        <p:txBody>
          <a:bodyPr/>
          <a:lstStyle/>
          <a:p>
            <a:r>
              <a:rPr lang="en-GB" dirty="0"/>
              <a:t>Describe nuclear fusion</a:t>
            </a:r>
          </a:p>
        </p:txBody>
      </p:sp>
      <p:sp>
        <p:nvSpPr>
          <p:cNvPr id="3" name="Content Placeholder 2">
            <a:extLst>
              <a:ext uri="{FF2B5EF4-FFF2-40B4-BE49-F238E27FC236}">
                <a16:creationId xmlns:a16="http://schemas.microsoft.com/office/drawing/2014/main" id="{4E3EF2AB-0824-22CD-E4CE-969A5FEE0F4D}"/>
              </a:ext>
            </a:extLst>
          </p:cNvPr>
          <p:cNvSpPr>
            <a:spLocks noGrp="1"/>
          </p:cNvSpPr>
          <p:nvPr>
            <p:ph idx="1"/>
          </p:nvPr>
        </p:nvSpPr>
        <p:spPr/>
        <p:txBody>
          <a:bodyPr/>
          <a:lstStyle/>
          <a:p>
            <a:r>
              <a:rPr lang="en-US" dirty="0"/>
              <a:t>Nuclear Fusion (must spell it correctly) – </a:t>
            </a:r>
          </a:p>
          <a:p>
            <a:r>
              <a:rPr lang="en-US" dirty="0"/>
              <a:t>Small nuclei combine to make a more massive nucleus. </a:t>
            </a:r>
          </a:p>
          <a:p>
            <a:r>
              <a:rPr lang="en-US" dirty="0"/>
              <a:t>The products of a nuclear reaction have less mass than the particles did before. </a:t>
            </a:r>
          </a:p>
          <a:p>
            <a:r>
              <a:rPr lang="en-US" dirty="0"/>
              <a:t>The difference in mass is converted into energy according to </a:t>
            </a:r>
          </a:p>
          <a:p>
            <a:r>
              <a:rPr lang="en-US" dirty="0"/>
              <a:t>E = m c</a:t>
            </a:r>
            <a:r>
              <a:rPr lang="en-US" baseline="30000" dirty="0"/>
              <a:t>2</a:t>
            </a:r>
            <a:r>
              <a:rPr lang="en-US" dirty="0"/>
              <a:t>.</a:t>
            </a:r>
            <a:endParaRPr lang="en-GB" dirty="0"/>
          </a:p>
        </p:txBody>
      </p:sp>
      <p:sp>
        <p:nvSpPr>
          <p:cNvPr id="4" name="Slide Number Placeholder 3">
            <a:extLst>
              <a:ext uri="{FF2B5EF4-FFF2-40B4-BE49-F238E27FC236}">
                <a16:creationId xmlns:a16="http://schemas.microsoft.com/office/drawing/2014/main" id="{AB10A573-8FF5-1B3C-805D-6089339C008B}"/>
              </a:ext>
            </a:extLst>
          </p:cNvPr>
          <p:cNvSpPr>
            <a:spLocks noGrp="1"/>
          </p:cNvSpPr>
          <p:nvPr>
            <p:ph type="sldNum" sz="quarter" idx="12"/>
          </p:nvPr>
        </p:nvSpPr>
        <p:spPr/>
        <p:txBody>
          <a:bodyPr/>
          <a:lstStyle/>
          <a:p>
            <a:fld id="{7A0D7E8C-4F94-4F81-9E0E-C73AA3D62CAD}" type="slidenum">
              <a:rPr lang="en-GB" smtClean="0"/>
              <a:pPr/>
              <a:t>68</a:t>
            </a:fld>
            <a:endParaRPr lang="en-GB" dirty="0"/>
          </a:p>
        </p:txBody>
      </p:sp>
    </p:spTree>
    <p:extLst>
      <p:ext uri="{BB962C8B-B14F-4D97-AF65-F5344CB8AC3E}">
        <p14:creationId xmlns:p14="http://schemas.microsoft.com/office/powerpoint/2010/main" val="73351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3C48C-AFD2-D539-9F15-860B5D6D5EC8}"/>
              </a:ext>
            </a:extLst>
          </p:cNvPr>
          <p:cNvSpPr>
            <a:spLocks noGrp="1"/>
          </p:cNvSpPr>
          <p:nvPr>
            <p:ph type="title"/>
          </p:nvPr>
        </p:nvSpPr>
        <p:spPr>
          <a:solidFill>
            <a:srgbClr val="FF99CC"/>
          </a:solidFill>
        </p:spPr>
        <p:txBody>
          <a:bodyPr/>
          <a:lstStyle/>
          <a:p>
            <a:r>
              <a:rPr lang="en-GB" dirty="0"/>
              <a:t>State what is meant by a </a:t>
            </a:r>
            <a:r>
              <a:rPr lang="en-GB" sz="4400" dirty="0">
                <a:effectLst/>
                <a:latin typeface="Trebuchet MS" panose="020B0603020202020204" pitchFamily="34" charset="0"/>
                <a:ea typeface="Times New Roman" panose="02020603050405020304" pitchFamily="18" charset="0"/>
                <a:cs typeface="Times New Roman" panose="02020603050405020304" pitchFamily="18" charset="0"/>
              </a:rPr>
              <a:t>spontaneous nuclear reaction</a:t>
            </a:r>
            <a:endParaRPr lang="en-GB" dirty="0"/>
          </a:p>
        </p:txBody>
      </p:sp>
      <p:sp>
        <p:nvSpPr>
          <p:cNvPr id="3" name="Content Placeholder 2">
            <a:extLst>
              <a:ext uri="{FF2B5EF4-FFF2-40B4-BE49-F238E27FC236}">
                <a16:creationId xmlns:a16="http://schemas.microsoft.com/office/drawing/2014/main" id="{3B45F6F7-A0F3-76A7-7584-62B073431E55}"/>
              </a:ext>
            </a:extLst>
          </p:cNvPr>
          <p:cNvSpPr>
            <a:spLocks noGrp="1"/>
          </p:cNvSpPr>
          <p:nvPr>
            <p:ph idx="1"/>
          </p:nvPr>
        </p:nvSpPr>
        <p:spPr/>
        <p:txBody>
          <a:bodyPr>
            <a:normAutofit/>
          </a:bodyPr>
          <a:lstStyle/>
          <a:p>
            <a:r>
              <a:rPr lang="en-GB" sz="4000" dirty="0">
                <a:latin typeface="Trebuchet MS" panose="020B0603020202020204" pitchFamily="34" charset="0"/>
                <a:ea typeface="Times New Roman" panose="02020603050405020304" pitchFamily="18" charset="0"/>
                <a:cs typeface="Times New Roman" panose="02020603050405020304" pitchFamily="18" charset="0"/>
              </a:rPr>
              <a:t>When a large nucleus decays into smaller nuclei and energy without the need for a neutron to start the reaction, mass is not conserved during the reaction but is converted to energy according to E=mc</a:t>
            </a:r>
            <a:r>
              <a:rPr lang="en-GB" sz="4000" baseline="30000" dirty="0">
                <a:latin typeface="Trebuchet MS" panose="020B0603020202020204" pitchFamily="34" charset="0"/>
                <a:ea typeface="Times New Roman" panose="02020603050405020304" pitchFamily="18" charset="0"/>
                <a:cs typeface="Times New Roman" panose="02020603050405020304" pitchFamily="18" charset="0"/>
              </a:rPr>
              <a:t>2</a:t>
            </a:r>
            <a:endParaRPr lang="en-GB" sz="4000" baseline="30000" dirty="0"/>
          </a:p>
        </p:txBody>
      </p:sp>
      <p:pic>
        <p:nvPicPr>
          <p:cNvPr id="5" name="Picture 4">
            <a:extLst>
              <a:ext uri="{FF2B5EF4-FFF2-40B4-BE49-F238E27FC236}">
                <a16:creationId xmlns:a16="http://schemas.microsoft.com/office/drawing/2014/main" id="{29EDCAEA-BC96-8530-58FE-AC02C201E6BE}"/>
              </a:ext>
            </a:extLst>
          </p:cNvPr>
          <p:cNvPicPr>
            <a:picLocks noChangeAspect="1"/>
          </p:cNvPicPr>
          <p:nvPr/>
        </p:nvPicPr>
        <p:blipFill>
          <a:blip r:embed="rId2"/>
          <a:stretch>
            <a:fillRect/>
          </a:stretch>
        </p:blipFill>
        <p:spPr>
          <a:xfrm>
            <a:off x="3691915" y="4759789"/>
            <a:ext cx="2762392" cy="825542"/>
          </a:xfrm>
          <a:prstGeom prst="rect">
            <a:avLst/>
          </a:prstGeom>
        </p:spPr>
      </p:pic>
      <p:sp>
        <p:nvSpPr>
          <p:cNvPr id="4" name="Slide Number Placeholder 3">
            <a:extLst>
              <a:ext uri="{FF2B5EF4-FFF2-40B4-BE49-F238E27FC236}">
                <a16:creationId xmlns:a16="http://schemas.microsoft.com/office/drawing/2014/main" id="{23D05040-03EC-BD08-B3A9-6D96C66AF01D}"/>
              </a:ext>
            </a:extLst>
          </p:cNvPr>
          <p:cNvSpPr>
            <a:spLocks noGrp="1"/>
          </p:cNvSpPr>
          <p:nvPr>
            <p:ph type="sldNum" sz="quarter" idx="12"/>
          </p:nvPr>
        </p:nvSpPr>
        <p:spPr/>
        <p:txBody>
          <a:bodyPr/>
          <a:lstStyle/>
          <a:p>
            <a:fld id="{7A0D7E8C-4F94-4F81-9E0E-C73AA3D62CAD}" type="slidenum">
              <a:rPr lang="en-GB" smtClean="0"/>
              <a:pPr/>
              <a:t>69</a:t>
            </a:fld>
            <a:endParaRPr lang="en-GB" dirty="0"/>
          </a:p>
        </p:txBody>
      </p:sp>
    </p:spTree>
    <p:extLst>
      <p:ext uri="{BB962C8B-B14F-4D97-AF65-F5344CB8AC3E}">
        <p14:creationId xmlns:p14="http://schemas.microsoft.com/office/powerpoint/2010/main" val="153019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908A5-1F9F-AC75-CBA4-D94F1D4D4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45E44-B473-FED6-C4DA-A761889806DD}"/>
              </a:ext>
            </a:extLst>
          </p:cNvPr>
          <p:cNvSpPr>
            <a:spLocks noGrp="1"/>
          </p:cNvSpPr>
          <p:nvPr>
            <p:ph type="title"/>
          </p:nvPr>
        </p:nvSpPr>
        <p:spPr>
          <a:solidFill>
            <a:srgbClr val="FF99CC"/>
          </a:solidFill>
        </p:spPr>
        <p:txBody>
          <a:bodyPr/>
          <a:lstStyle/>
          <a:p>
            <a:r>
              <a:rPr lang="en-GB" dirty="0"/>
              <a:t>State the effect of systematic uncertainties.</a:t>
            </a:r>
          </a:p>
        </p:txBody>
      </p:sp>
      <p:sp>
        <p:nvSpPr>
          <p:cNvPr id="3" name="Content Placeholder 2">
            <a:extLst>
              <a:ext uri="{FF2B5EF4-FFF2-40B4-BE49-F238E27FC236}">
                <a16:creationId xmlns:a16="http://schemas.microsoft.com/office/drawing/2014/main" id="{7A4623F1-50F9-8759-9F08-3921F423B406}"/>
              </a:ext>
            </a:extLst>
          </p:cNvPr>
          <p:cNvSpPr>
            <a:spLocks noGrp="1"/>
          </p:cNvSpPr>
          <p:nvPr>
            <p:ph idx="1"/>
          </p:nvPr>
        </p:nvSpPr>
        <p:spPr/>
        <p:txBody>
          <a:bodyPr>
            <a:normAutofit/>
          </a:bodyPr>
          <a:lstStyle/>
          <a:p>
            <a:r>
              <a:rPr lang="en-GB" sz="6000" b="1"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systematic uncertainties make all measurements too small or all too large</a:t>
            </a:r>
            <a:endParaRPr lang="en-GB" sz="6000" dirty="0"/>
          </a:p>
        </p:txBody>
      </p:sp>
      <p:sp>
        <p:nvSpPr>
          <p:cNvPr id="4" name="Slide Number Placeholder 3">
            <a:extLst>
              <a:ext uri="{FF2B5EF4-FFF2-40B4-BE49-F238E27FC236}">
                <a16:creationId xmlns:a16="http://schemas.microsoft.com/office/drawing/2014/main" id="{7B7A2440-28DC-5446-7C0B-81BA313548E1}"/>
              </a:ext>
            </a:extLst>
          </p:cNvPr>
          <p:cNvSpPr>
            <a:spLocks noGrp="1"/>
          </p:cNvSpPr>
          <p:nvPr>
            <p:ph type="sldNum" sz="quarter" idx="12"/>
          </p:nvPr>
        </p:nvSpPr>
        <p:spPr/>
        <p:txBody>
          <a:bodyPr/>
          <a:lstStyle/>
          <a:p>
            <a:fld id="{7A0D7E8C-4F94-4F81-9E0E-C73AA3D62CAD}" type="slidenum">
              <a:rPr lang="en-GB" smtClean="0"/>
              <a:pPr/>
              <a:t>7</a:t>
            </a:fld>
            <a:endParaRPr lang="en-GB" dirty="0"/>
          </a:p>
        </p:txBody>
      </p:sp>
    </p:spTree>
    <p:extLst>
      <p:ext uri="{BB962C8B-B14F-4D97-AF65-F5344CB8AC3E}">
        <p14:creationId xmlns:p14="http://schemas.microsoft.com/office/powerpoint/2010/main" val="219318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80EAF-BFC7-B63B-2439-F9CC3B8696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1354C5-A679-2CC0-D2B2-BC542730DD0D}"/>
              </a:ext>
            </a:extLst>
          </p:cNvPr>
          <p:cNvSpPr>
            <a:spLocks noGrp="1"/>
          </p:cNvSpPr>
          <p:nvPr>
            <p:ph type="title"/>
          </p:nvPr>
        </p:nvSpPr>
        <p:spPr>
          <a:solidFill>
            <a:srgbClr val="FF99CC"/>
          </a:solidFill>
        </p:spPr>
        <p:txBody>
          <a:bodyPr/>
          <a:lstStyle/>
          <a:p>
            <a:r>
              <a:rPr lang="en-GB" dirty="0"/>
              <a:t>State what is meant by a </a:t>
            </a:r>
            <a:r>
              <a:rPr lang="en-GB" dirty="0">
                <a:latin typeface="Trebuchet MS" panose="020B0603020202020204" pitchFamily="34" charset="0"/>
                <a:ea typeface="Times New Roman" panose="02020603050405020304" pitchFamily="18" charset="0"/>
                <a:cs typeface="Times New Roman" panose="02020603050405020304" pitchFamily="18" charset="0"/>
              </a:rPr>
              <a:t>induced </a:t>
            </a:r>
            <a:r>
              <a:rPr lang="en-GB" sz="4400" dirty="0">
                <a:effectLst/>
                <a:latin typeface="Trebuchet MS" panose="020B0603020202020204" pitchFamily="34" charset="0"/>
                <a:ea typeface="Times New Roman" panose="02020603050405020304" pitchFamily="18" charset="0"/>
                <a:cs typeface="Times New Roman" panose="02020603050405020304" pitchFamily="18" charset="0"/>
              </a:rPr>
              <a:t>nuclear reaction</a:t>
            </a:r>
            <a:endParaRPr lang="en-GB" dirty="0"/>
          </a:p>
        </p:txBody>
      </p:sp>
      <p:sp>
        <p:nvSpPr>
          <p:cNvPr id="3" name="Content Placeholder 2">
            <a:extLst>
              <a:ext uri="{FF2B5EF4-FFF2-40B4-BE49-F238E27FC236}">
                <a16:creationId xmlns:a16="http://schemas.microsoft.com/office/drawing/2014/main" id="{F630430D-6EFD-99EC-124C-424C2D475824}"/>
              </a:ext>
            </a:extLst>
          </p:cNvPr>
          <p:cNvSpPr>
            <a:spLocks noGrp="1"/>
          </p:cNvSpPr>
          <p:nvPr>
            <p:ph idx="1"/>
          </p:nvPr>
        </p:nvSpPr>
        <p:spPr>
          <a:xfrm>
            <a:off x="838200" y="1825625"/>
            <a:ext cx="10515600" cy="2653699"/>
          </a:xfrm>
        </p:spPr>
        <p:txBody>
          <a:bodyPr/>
          <a:lstStyle/>
          <a:p>
            <a:r>
              <a:rPr lang="en-GB" sz="3600" dirty="0">
                <a:latin typeface="Trebuchet MS" panose="020B0603020202020204" pitchFamily="34" charset="0"/>
                <a:ea typeface="Times New Roman" panose="02020603050405020304" pitchFamily="18" charset="0"/>
                <a:cs typeface="Times New Roman" panose="02020603050405020304" pitchFamily="18" charset="0"/>
              </a:rPr>
              <a:t>When a neutron collides with a large nucleus which decays into smaller nuclei creating energy, mass is not conserved during the reaction but is converted to energy according to E=mc</a:t>
            </a:r>
            <a:r>
              <a:rPr lang="en-GB" sz="3600" baseline="30000" dirty="0">
                <a:latin typeface="Trebuchet MS" panose="020B0603020202020204" pitchFamily="34" charset="0"/>
                <a:ea typeface="Times New Roman" panose="02020603050405020304" pitchFamily="18" charset="0"/>
                <a:cs typeface="Times New Roman" panose="02020603050405020304" pitchFamily="18" charset="0"/>
              </a:rPr>
              <a:t>2</a:t>
            </a:r>
            <a:endParaRPr lang="en-GB" sz="3600" dirty="0"/>
          </a:p>
          <a:p>
            <a:endParaRPr lang="en-GB" dirty="0"/>
          </a:p>
        </p:txBody>
      </p:sp>
      <p:pic>
        <p:nvPicPr>
          <p:cNvPr id="6" name="Picture 5">
            <a:extLst>
              <a:ext uri="{FF2B5EF4-FFF2-40B4-BE49-F238E27FC236}">
                <a16:creationId xmlns:a16="http://schemas.microsoft.com/office/drawing/2014/main" id="{AAD210D5-BD59-09AC-8EA9-D6C2CBBE3EF4}"/>
              </a:ext>
            </a:extLst>
          </p:cNvPr>
          <p:cNvPicPr>
            <a:picLocks noChangeAspect="1"/>
          </p:cNvPicPr>
          <p:nvPr/>
        </p:nvPicPr>
        <p:blipFill>
          <a:blip r:embed="rId2"/>
          <a:stretch>
            <a:fillRect/>
          </a:stretch>
        </p:blipFill>
        <p:spPr>
          <a:xfrm>
            <a:off x="3416162" y="4315212"/>
            <a:ext cx="5359675" cy="1625684"/>
          </a:xfrm>
          <a:prstGeom prst="rect">
            <a:avLst/>
          </a:prstGeom>
        </p:spPr>
      </p:pic>
      <p:sp>
        <p:nvSpPr>
          <p:cNvPr id="4" name="Slide Number Placeholder 3">
            <a:extLst>
              <a:ext uri="{FF2B5EF4-FFF2-40B4-BE49-F238E27FC236}">
                <a16:creationId xmlns:a16="http://schemas.microsoft.com/office/drawing/2014/main" id="{9DB0487F-2ED8-A6BF-E2DC-01B90B72E75B}"/>
              </a:ext>
            </a:extLst>
          </p:cNvPr>
          <p:cNvSpPr>
            <a:spLocks noGrp="1"/>
          </p:cNvSpPr>
          <p:nvPr>
            <p:ph type="sldNum" sz="quarter" idx="12"/>
          </p:nvPr>
        </p:nvSpPr>
        <p:spPr/>
        <p:txBody>
          <a:bodyPr/>
          <a:lstStyle/>
          <a:p>
            <a:fld id="{7A0D7E8C-4F94-4F81-9E0E-C73AA3D62CAD}" type="slidenum">
              <a:rPr lang="en-GB" smtClean="0"/>
              <a:pPr/>
              <a:t>70</a:t>
            </a:fld>
            <a:endParaRPr lang="en-GB" dirty="0"/>
          </a:p>
        </p:txBody>
      </p:sp>
    </p:spTree>
    <p:extLst>
      <p:ext uri="{BB962C8B-B14F-4D97-AF65-F5344CB8AC3E}">
        <p14:creationId xmlns:p14="http://schemas.microsoft.com/office/powerpoint/2010/main" val="138011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11382-C0EB-82C3-E0DD-E34A645CA232}"/>
              </a:ext>
            </a:extLst>
          </p:cNvPr>
          <p:cNvSpPr>
            <a:spLocks noGrp="1"/>
          </p:cNvSpPr>
          <p:nvPr>
            <p:ph type="title"/>
          </p:nvPr>
        </p:nvSpPr>
        <p:spPr>
          <a:xfrm>
            <a:off x="838199" y="365125"/>
            <a:ext cx="10863649" cy="1325563"/>
          </a:xfrm>
          <a:solidFill>
            <a:srgbClr val="FF99CC"/>
          </a:solidFill>
        </p:spPr>
        <p:txBody>
          <a:bodyPr/>
          <a:lstStyle/>
          <a:p>
            <a:r>
              <a:rPr lang="en-GB" dirty="0"/>
              <a:t>Summarise the effects of </a:t>
            </a:r>
            <a:r>
              <a:rPr lang="en-GB" dirty="0">
                <a:sym typeface="Symbol" panose="05050102010706020507" pitchFamily="18" charset="2"/>
              </a:rPr>
              <a:t>,+, -, </a:t>
            </a:r>
            <a:r>
              <a:rPr lang="en-GB" dirty="0"/>
              <a:t>, neutron emission on the mass and atomic numbers</a:t>
            </a:r>
          </a:p>
        </p:txBody>
      </p:sp>
      <p:graphicFrame>
        <p:nvGraphicFramePr>
          <p:cNvPr id="4" name="Content Placeholder 3">
            <a:extLst>
              <a:ext uri="{FF2B5EF4-FFF2-40B4-BE49-F238E27FC236}">
                <a16:creationId xmlns:a16="http://schemas.microsoft.com/office/drawing/2014/main" id="{4518B5B5-390B-46E2-C9FF-35E8C56C6BF6}"/>
              </a:ext>
            </a:extLst>
          </p:cNvPr>
          <p:cNvGraphicFramePr>
            <a:graphicFrameLocks noGrp="1"/>
          </p:cNvGraphicFramePr>
          <p:nvPr>
            <p:ph idx="1"/>
            <p:extLst>
              <p:ext uri="{D42A27DB-BD31-4B8C-83A1-F6EECF244321}">
                <p14:modId xmlns:p14="http://schemas.microsoft.com/office/powerpoint/2010/main" val="1569141420"/>
              </p:ext>
            </p:extLst>
          </p:nvPr>
        </p:nvGraphicFramePr>
        <p:xfrm>
          <a:off x="1673013" y="1848840"/>
          <a:ext cx="9712411" cy="4714500"/>
        </p:xfrm>
        <a:graphic>
          <a:graphicData uri="http://schemas.openxmlformats.org/drawingml/2006/table">
            <a:tbl>
              <a:tblPr>
                <a:tableStyleId>{5C22544A-7EE6-4342-B048-85BDC9FD1C3A}</a:tableStyleId>
              </a:tblPr>
              <a:tblGrid>
                <a:gridCol w="2304536">
                  <a:extLst>
                    <a:ext uri="{9D8B030D-6E8A-4147-A177-3AD203B41FA5}">
                      <a16:colId xmlns:a16="http://schemas.microsoft.com/office/drawing/2014/main" val="3914699677"/>
                    </a:ext>
                  </a:extLst>
                </a:gridCol>
                <a:gridCol w="2466612">
                  <a:extLst>
                    <a:ext uri="{9D8B030D-6E8A-4147-A177-3AD203B41FA5}">
                      <a16:colId xmlns:a16="http://schemas.microsoft.com/office/drawing/2014/main" val="606936655"/>
                    </a:ext>
                  </a:extLst>
                </a:gridCol>
                <a:gridCol w="2653812">
                  <a:extLst>
                    <a:ext uri="{9D8B030D-6E8A-4147-A177-3AD203B41FA5}">
                      <a16:colId xmlns:a16="http://schemas.microsoft.com/office/drawing/2014/main" val="3389385683"/>
                    </a:ext>
                  </a:extLst>
                </a:gridCol>
                <a:gridCol w="2287451">
                  <a:extLst>
                    <a:ext uri="{9D8B030D-6E8A-4147-A177-3AD203B41FA5}">
                      <a16:colId xmlns:a16="http://schemas.microsoft.com/office/drawing/2014/main" val="2147459056"/>
                    </a:ext>
                  </a:extLst>
                </a:gridCol>
              </a:tblGrid>
              <a:tr h="975502">
                <a:tc>
                  <a:txBody>
                    <a:bodyPr/>
                    <a:lstStyle/>
                    <a:p>
                      <a:pPr algn="ctr">
                        <a:lnSpc>
                          <a:spcPct val="115000"/>
                        </a:lnSpc>
                        <a:spcBef>
                          <a:spcPts val="300"/>
                        </a:spcBef>
                        <a:spcAft>
                          <a:spcPts val="300"/>
                        </a:spcAft>
                      </a:pPr>
                      <a:r>
                        <a:rPr lang="en-GB" sz="2800" dirty="0">
                          <a:effectLst/>
                        </a:rPr>
                        <a:t>Particle</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dirty="0">
                          <a:effectLst/>
                        </a:rPr>
                        <a:t>Symbol</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dirty="0">
                          <a:effectLst/>
                        </a:rPr>
                        <a:t>Changes to</a:t>
                      </a:r>
                    </a:p>
                    <a:p>
                      <a:pPr algn="ctr">
                        <a:lnSpc>
                          <a:spcPct val="115000"/>
                        </a:lnSpc>
                        <a:spcBef>
                          <a:spcPts val="300"/>
                        </a:spcBef>
                        <a:spcAft>
                          <a:spcPts val="300"/>
                        </a:spcAft>
                      </a:pPr>
                      <a:r>
                        <a:rPr lang="en-GB" sz="2800" dirty="0">
                          <a:effectLst/>
                        </a:rPr>
                        <a:t>Mass No, A.</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dirty="0">
                          <a:effectLst/>
                        </a:rPr>
                        <a:t>Changes to </a:t>
                      </a:r>
                    </a:p>
                    <a:p>
                      <a:pPr algn="ctr">
                        <a:lnSpc>
                          <a:spcPct val="115000"/>
                        </a:lnSpc>
                        <a:spcBef>
                          <a:spcPts val="300"/>
                        </a:spcBef>
                        <a:spcAft>
                          <a:spcPts val="300"/>
                        </a:spcAft>
                      </a:pPr>
                      <a:r>
                        <a:rPr lang="en-GB" sz="2800" dirty="0">
                          <a:effectLst/>
                        </a:rPr>
                        <a:t>Atomic No. Z</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596175"/>
                  </a:ext>
                </a:extLst>
              </a:tr>
              <a:tr h="507943">
                <a:tc>
                  <a:txBody>
                    <a:bodyPr/>
                    <a:lstStyle/>
                    <a:p>
                      <a:pPr algn="ctr">
                        <a:lnSpc>
                          <a:spcPct val="115000"/>
                        </a:lnSpc>
                        <a:spcBef>
                          <a:spcPts val="300"/>
                        </a:spcBef>
                        <a:spcAft>
                          <a:spcPts val="300"/>
                        </a:spcAft>
                      </a:pPr>
                      <a:r>
                        <a:rPr lang="en-GB" sz="2800" dirty="0">
                          <a:effectLst/>
                          <a:sym typeface="Symbol" panose="05050102010706020507" pitchFamily="18" charset="2"/>
                        </a:rPr>
                        <a:t></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a:effectLst/>
                        </a:rPr>
                        <a:t>-4</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a:effectLst/>
                        </a:rPr>
                        <a:t>-2</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45665365"/>
                  </a:ext>
                </a:extLst>
              </a:tr>
              <a:tr h="720239">
                <a:tc>
                  <a:txBody>
                    <a:bodyPr/>
                    <a:lstStyle/>
                    <a:p>
                      <a:pPr marL="342900" lvl="0" indent="-342900" algn="ctr">
                        <a:lnSpc>
                          <a:spcPct val="115000"/>
                        </a:lnSpc>
                        <a:spcBef>
                          <a:spcPts val="300"/>
                        </a:spcBef>
                        <a:spcAft>
                          <a:spcPts val="300"/>
                        </a:spcAft>
                        <a:buFont typeface="Symbol" panose="05050102010706020507" pitchFamily="18" charset="2"/>
                        <a:buChar char=""/>
                      </a:pPr>
                      <a:r>
                        <a:rPr lang="en-GB" sz="2800">
                          <a:effectLst/>
                        </a:rPr>
                        <a:t>/  </a:t>
                      </a:r>
                      <a:r>
                        <a:rPr lang="en-GB" sz="2800">
                          <a:effectLst/>
                          <a:sym typeface="Symbol" panose="05050102010706020507" pitchFamily="18" charset="2"/>
                        </a:rPr>
                        <a:t></a:t>
                      </a:r>
                      <a:r>
                        <a:rPr lang="en-GB" sz="2800">
                          <a:effectLst/>
                        </a:rPr>
                        <a:t>-</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a:effectLst/>
                        </a:rPr>
                        <a:t>0</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dirty="0">
                          <a:effectLst/>
                        </a:rPr>
                        <a:t>+1</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2468886"/>
                  </a:ext>
                </a:extLst>
              </a:tr>
              <a:tr h="735227">
                <a:tc>
                  <a:txBody>
                    <a:bodyPr/>
                    <a:lstStyle/>
                    <a:p>
                      <a:pPr algn="ctr">
                        <a:lnSpc>
                          <a:spcPct val="115000"/>
                        </a:lnSpc>
                        <a:spcBef>
                          <a:spcPts val="300"/>
                        </a:spcBef>
                        <a:spcAft>
                          <a:spcPts val="300"/>
                        </a:spcAft>
                      </a:pPr>
                      <a:r>
                        <a:rPr lang="en-GB" sz="2800" dirty="0">
                          <a:effectLst/>
                          <a:sym typeface="Symbol" panose="05050102010706020507" pitchFamily="18" charset="2"/>
                        </a:rPr>
                        <a:t></a:t>
                      </a:r>
                      <a:r>
                        <a:rPr lang="en-GB" sz="2800" dirty="0">
                          <a:effectLst/>
                        </a:rPr>
                        <a:t>+</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a:effectLst/>
                        </a:rPr>
                        <a:t>0</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a:effectLst/>
                        </a:rPr>
                        <a:t>-1</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99201884"/>
                  </a:ext>
                </a:extLst>
              </a:tr>
              <a:tr h="691978">
                <a:tc>
                  <a:txBody>
                    <a:bodyPr/>
                    <a:lstStyle/>
                    <a:p>
                      <a:pPr algn="ctr">
                        <a:lnSpc>
                          <a:spcPct val="115000"/>
                        </a:lnSpc>
                        <a:spcBef>
                          <a:spcPts val="300"/>
                        </a:spcBef>
                        <a:spcAft>
                          <a:spcPts val="300"/>
                        </a:spcAft>
                      </a:pPr>
                      <a:r>
                        <a:rPr lang="en-GB" sz="2800" dirty="0">
                          <a:effectLst/>
                          <a:sym typeface="Symbol" panose="05050102010706020507" pitchFamily="18" charset="2"/>
                        </a:rPr>
                        <a:t></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dirty="0">
                          <a:effectLst/>
                          <a:sym typeface="Symbol" panose="05050102010706020507" pitchFamily="18" charset="2"/>
                        </a:rPr>
                        <a:t></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dirty="0">
                          <a:effectLst/>
                        </a:rPr>
                        <a:t>0</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a:effectLst/>
                        </a:rPr>
                        <a:t>0</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6454321"/>
                  </a:ext>
                </a:extLst>
              </a:tr>
              <a:tr h="1029397">
                <a:tc>
                  <a:txBody>
                    <a:bodyPr/>
                    <a:lstStyle/>
                    <a:p>
                      <a:pPr algn="ctr">
                        <a:lnSpc>
                          <a:spcPct val="115000"/>
                        </a:lnSpc>
                        <a:spcBef>
                          <a:spcPts val="300"/>
                        </a:spcBef>
                        <a:spcAft>
                          <a:spcPts val="300"/>
                        </a:spcAft>
                      </a:pP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dirty="0">
                          <a:effectLst/>
                        </a:rPr>
                        <a:t>-1</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800" dirty="0">
                          <a:effectLst/>
                        </a:rPr>
                        <a:t>0</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8510960"/>
                  </a:ext>
                </a:extLst>
              </a:tr>
            </a:tbl>
          </a:graphicData>
        </a:graphic>
      </p:graphicFrame>
      <p:graphicFrame>
        <p:nvGraphicFramePr>
          <p:cNvPr id="5" name="Object 4">
            <a:extLst>
              <a:ext uri="{FF2B5EF4-FFF2-40B4-BE49-F238E27FC236}">
                <a16:creationId xmlns:a16="http://schemas.microsoft.com/office/drawing/2014/main" id="{7F8DB87B-8F99-2115-9E39-EB755C4B9CE9}"/>
              </a:ext>
            </a:extLst>
          </p:cNvPr>
          <p:cNvGraphicFramePr>
            <a:graphicFrameLocks noChangeAspect="1"/>
          </p:cNvGraphicFramePr>
          <p:nvPr>
            <p:extLst>
              <p:ext uri="{D42A27DB-BD31-4B8C-83A1-F6EECF244321}">
                <p14:modId xmlns:p14="http://schemas.microsoft.com/office/powerpoint/2010/main" val="1522565500"/>
              </p:ext>
            </p:extLst>
          </p:nvPr>
        </p:nvGraphicFramePr>
        <p:xfrm>
          <a:off x="4543025" y="2803122"/>
          <a:ext cx="812066" cy="684683"/>
        </p:xfrm>
        <a:graphic>
          <a:graphicData uri="http://schemas.openxmlformats.org/presentationml/2006/ole">
            <mc:AlternateContent xmlns:mc="http://schemas.openxmlformats.org/markup-compatibility/2006">
              <mc:Choice xmlns:v="urn:schemas-microsoft-com:vml" Requires="v">
                <p:oleObj r:id="rId2" imgW="304668" imgH="228501" progId="Equation.3">
                  <p:embed/>
                </p:oleObj>
              </mc:Choice>
              <mc:Fallback>
                <p:oleObj r:id="rId2" imgW="304668" imgH="228501"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3025" y="2803122"/>
                        <a:ext cx="812066" cy="684683"/>
                      </a:xfrm>
                      <a:prstGeom prst="rect">
                        <a:avLst/>
                      </a:prstGeom>
                      <a:noFill/>
                    </p:spPr>
                  </p:pic>
                </p:oleObj>
              </mc:Fallback>
            </mc:AlternateContent>
          </a:graphicData>
        </a:graphic>
      </p:graphicFrame>
      <p:graphicFrame>
        <p:nvGraphicFramePr>
          <p:cNvPr id="6" name="Object 5">
            <a:extLst>
              <a:ext uri="{FF2B5EF4-FFF2-40B4-BE49-F238E27FC236}">
                <a16:creationId xmlns:a16="http://schemas.microsoft.com/office/drawing/2014/main" id="{BD0107C1-176B-FF91-2E8B-8B084D3E6D1C}"/>
              </a:ext>
            </a:extLst>
          </p:cNvPr>
          <p:cNvGraphicFramePr>
            <a:graphicFrameLocks noChangeAspect="1"/>
          </p:cNvGraphicFramePr>
          <p:nvPr>
            <p:extLst>
              <p:ext uri="{D42A27DB-BD31-4B8C-83A1-F6EECF244321}">
                <p14:modId xmlns:p14="http://schemas.microsoft.com/office/powerpoint/2010/main" val="3391625920"/>
              </p:ext>
            </p:extLst>
          </p:nvPr>
        </p:nvGraphicFramePr>
        <p:xfrm>
          <a:off x="4543025" y="3394024"/>
          <a:ext cx="732452" cy="812066"/>
        </p:xfrm>
        <a:graphic>
          <a:graphicData uri="http://schemas.openxmlformats.org/presentationml/2006/ole">
            <mc:AlternateContent xmlns:mc="http://schemas.openxmlformats.org/markup-compatibility/2006">
              <mc:Choice xmlns:v="urn:schemas-microsoft-com:vml" Requires="v">
                <p:oleObj r:id="rId4" imgW="215806" imgH="228501" progId="Equation.3">
                  <p:embed/>
                </p:oleObj>
              </mc:Choice>
              <mc:Fallback>
                <p:oleObj r:id="rId4" imgW="215806" imgH="228501"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3025" y="3394024"/>
                        <a:ext cx="732452" cy="812066"/>
                      </a:xfrm>
                      <a:prstGeom prst="rect">
                        <a:avLst/>
                      </a:prstGeom>
                      <a:noFill/>
                    </p:spPr>
                  </p:pic>
                </p:oleObj>
              </mc:Fallback>
            </mc:AlternateContent>
          </a:graphicData>
        </a:graphic>
      </p:graphicFrame>
      <p:graphicFrame>
        <p:nvGraphicFramePr>
          <p:cNvPr id="7" name="Object 6">
            <a:extLst>
              <a:ext uri="{FF2B5EF4-FFF2-40B4-BE49-F238E27FC236}">
                <a16:creationId xmlns:a16="http://schemas.microsoft.com/office/drawing/2014/main" id="{7C812151-E2ED-26CE-DFDC-40586459024E}"/>
              </a:ext>
            </a:extLst>
          </p:cNvPr>
          <p:cNvGraphicFramePr>
            <a:graphicFrameLocks noChangeAspect="1"/>
          </p:cNvGraphicFramePr>
          <p:nvPr>
            <p:extLst>
              <p:ext uri="{D42A27DB-BD31-4B8C-83A1-F6EECF244321}">
                <p14:modId xmlns:p14="http://schemas.microsoft.com/office/powerpoint/2010/main" val="3805023828"/>
              </p:ext>
            </p:extLst>
          </p:nvPr>
        </p:nvGraphicFramePr>
        <p:xfrm>
          <a:off x="4408759" y="4172966"/>
          <a:ext cx="684684" cy="748375"/>
        </p:xfrm>
        <a:graphic>
          <a:graphicData uri="http://schemas.openxmlformats.org/presentationml/2006/ole">
            <mc:AlternateContent xmlns:mc="http://schemas.openxmlformats.org/markup-compatibility/2006">
              <mc:Choice xmlns:v="urn:schemas-microsoft-com:vml" Requires="v">
                <p:oleObj r:id="rId6" imgW="203024" imgH="215713" progId="Equation.3">
                  <p:embed/>
                </p:oleObj>
              </mc:Choice>
              <mc:Fallback>
                <p:oleObj r:id="rId6" imgW="203024" imgH="215713"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8759" y="4172966"/>
                        <a:ext cx="684684" cy="748375"/>
                      </a:xfrm>
                      <a:prstGeom prst="rect">
                        <a:avLst/>
                      </a:prstGeom>
                      <a:noFill/>
                    </p:spPr>
                  </p:pic>
                </p:oleObj>
              </mc:Fallback>
            </mc:AlternateContent>
          </a:graphicData>
        </a:graphic>
      </p:graphicFrame>
      <p:graphicFrame>
        <p:nvGraphicFramePr>
          <p:cNvPr id="8" name="Object 7">
            <a:extLst>
              <a:ext uri="{FF2B5EF4-FFF2-40B4-BE49-F238E27FC236}">
                <a16:creationId xmlns:a16="http://schemas.microsoft.com/office/drawing/2014/main" id="{2FF0ABAB-40FE-A8EB-98FC-323AAA925F49}"/>
              </a:ext>
            </a:extLst>
          </p:cNvPr>
          <p:cNvGraphicFramePr>
            <a:graphicFrameLocks noChangeAspect="1"/>
          </p:cNvGraphicFramePr>
          <p:nvPr>
            <p:extLst>
              <p:ext uri="{D42A27DB-BD31-4B8C-83A1-F6EECF244321}">
                <p14:modId xmlns:p14="http://schemas.microsoft.com/office/powerpoint/2010/main" val="2293770755"/>
              </p:ext>
            </p:extLst>
          </p:nvPr>
        </p:nvGraphicFramePr>
        <p:xfrm>
          <a:off x="2329665" y="5606502"/>
          <a:ext cx="636915" cy="748375"/>
        </p:xfrm>
        <a:graphic>
          <a:graphicData uri="http://schemas.openxmlformats.org/presentationml/2006/ole">
            <mc:AlternateContent xmlns:mc="http://schemas.openxmlformats.org/markup-compatibility/2006">
              <mc:Choice xmlns:v="urn:schemas-microsoft-com:vml" Requires="v">
                <p:oleObj r:id="rId8" imgW="203112" imgH="241195" progId="Equation.DSMT4">
                  <p:embed/>
                </p:oleObj>
              </mc:Choice>
              <mc:Fallback>
                <p:oleObj r:id="rId8" imgW="203112" imgH="241195" progId="Equation.DSMT4">
                  <p:embed/>
                  <p:pic>
                    <p:nvPicPr>
                      <p:cNvPr id="0"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29665" y="5606502"/>
                        <a:ext cx="636915" cy="748375"/>
                      </a:xfrm>
                      <a:prstGeom prst="rect">
                        <a:avLst/>
                      </a:prstGeom>
                      <a:noFill/>
                    </p:spPr>
                  </p:pic>
                </p:oleObj>
              </mc:Fallback>
            </mc:AlternateContent>
          </a:graphicData>
        </a:graphic>
      </p:graphicFrame>
      <p:graphicFrame>
        <p:nvGraphicFramePr>
          <p:cNvPr id="9" name="Object 8">
            <a:extLst>
              <a:ext uri="{FF2B5EF4-FFF2-40B4-BE49-F238E27FC236}">
                <a16:creationId xmlns:a16="http://schemas.microsoft.com/office/drawing/2014/main" id="{07B5C7F6-1F79-0381-F1EA-CB15A839709F}"/>
              </a:ext>
            </a:extLst>
          </p:cNvPr>
          <p:cNvGraphicFramePr>
            <a:graphicFrameLocks noChangeAspect="1"/>
          </p:cNvGraphicFramePr>
          <p:nvPr>
            <p:extLst>
              <p:ext uri="{D42A27DB-BD31-4B8C-83A1-F6EECF244321}">
                <p14:modId xmlns:p14="http://schemas.microsoft.com/office/powerpoint/2010/main" val="2605646357"/>
              </p:ext>
            </p:extLst>
          </p:nvPr>
        </p:nvGraphicFramePr>
        <p:xfrm>
          <a:off x="4456528" y="5606502"/>
          <a:ext cx="636915" cy="748375"/>
        </p:xfrm>
        <a:graphic>
          <a:graphicData uri="http://schemas.openxmlformats.org/presentationml/2006/ole">
            <mc:AlternateContent xmlns:mc="http://schemas.openxmlformats.org/markup-compatibility/2006">
              <mc:Choice xmlns:v="urn:schemas-microsoft-com:vml" Requires="v">
                <p:oleObj r:id="rId10" imgW="203112" imgH="241195" progId="Equation.DSMT4">
                  <p:embed/>
                </p:oleObj>
              </mc:Choice>
              <mc:Fallback>
                <p:oleObj r:id="rId10" imgW="203112" imgH="241195" progId="Equation.DSMT4">
                  <p:embed/>
                  <p:pic>
                    <p:nvPicPr>
                      <p:cNvPr id="0"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56528" y="5606502"/>
                        <a:ext cx="636915" cy="748375"/>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91801C2-485B-C855-0894-1501058880A9}"/>
                  </a:ext>
                </a:extLst>
              </p:cNvPr>
              <p:cNvSpPr txBox="1"/>
              <p:nvPr/>
            </p:nvSpPr>
            <p:spPr>
              <a:xfrm>
                <a:off x="227564" y="2058934"/>
                <a:ext cx="1119322" cy="941540"/>
              </a:xfrm>
              <a:prstGeom prst="rect">
                <a:avLst/>
              </a:prstGeom>
              <a:solidFill>
                <a:srgbClr val="FF99CC"/>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en-GB" sz="6000" i="1" smtClean="0">
                              <a:latin typeface="Cambria Math" panose="02040503050406030204" pitchFamily="18" charset="0"/>
                            </a:rPr>
                          </m:ctrlPr>
                        </m:sPrePr>
                        <m:sub>
                          <m:r>
                            <a:rPr lang="en-GB" sz="6000" b="0" i="1" smtClean="0">
                              <a:latin typeface="Cambria Math" panose="02040503050406030204" pitchFamily="18" charset="0"/>
                            </a:rPr>
                            <m:t>𝑍</m:t>
                          </m:r>
                        </m:sub>
                        <m:sup>
                          <m:r>
                            <a:rPr lang="en-GB" sz="6000" b="0" i="1" smtClean="0">
                              <a:latin typeface="Cambria Math" panose="02040503050406030204" pitchFamily="18" charset="0"/>
                            </a:rPr>
                            <m:t>𝐴</m:t>
                          </m:r>
                        </m:sup>
                        <m:e>
                          <m:r>
                            <a:rPr lang="en-GB" sz="6000" b="0" i="1" smtClean="0">
                              <a:latin typeface="Cambria Math" panose="02040503050406030204" pitchFamily="18" charset="0"/>
                            </a:rPr>
                            <m:t>𝑋</m:t>
                          </m:r>
                        </m:e>
                      </m:sPre>
                    </m:oMath>
                  </m:oMathPara>
                </a14:m>
                <a:endParaRPr lang="en-GB" sz="6000" dirty="0"/>
              </a:p>
            </p:txBody>
          </p:sp>
        </mc:Choice>
        <mc:Fallback xmlns="">
          <p:sp>
            <p:nvSpPr>
              <p:cNvPr id="10" name="TextBox 9">
                <a:extLst>
                  <a:ext uri="{FF2B5EF4-FFF2-40B4-BE49-F238E27FC236}">
                    <a16:creationId xmlns:a16="http://schemas.microsoft.com/office/drawing/2014/main" id="{D91801C2-485B-C855-0894-1501058880A9}"/>
                  </a:ext>
                </a:extLst>
              </p:cNvPr>
              <p:cNvSpPr txBox="1">
                <a:spLocks noRot="1" noChangeAspect="1" noMove="1" noResize="1" noEditPoints="1" noAdjustHandles="1" noChangeArrowheads="1" noChangeShapeType="1" noTextEdit="1"/>
              </p:cNvSpPr>
              <p:nvPr/>
            </p:nvSpPr>
            <p:spPr>
              <a:xfrm>
                <a:off x="227564" y="2058934"/>
                <a:ext cx="1119322" cy="941540"/>
              </a:xfrm>
              <a:prstGeom prst="rect">
                <a:avLst/>
              </a:prstGeom>
              <a:blipFill>
                <a:blip r:embed="rId11"/>
                <a:stretch>
                  <a:fillRect/>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60DEDCD5-49AC-0ED0-B6F4-89B7A5E9A02E}"/>
              </a:ext>
            </a:extLst>
          </p:cNvPr>
          <p:cNvSpPr>
            <a:spLocks noGrp="1"/>
          </p:cNvSpPr>
          <p:nvPr>
            <p:ph type="sldNum" sz="quarter" idx="12"/>
          </p:nvPr>
        </p:nvSpPr>
        <p:spPr/>
        <p:txBody>
          <a:bodyPr/>
          <a:lstStyle/>
          <a:p>
            <a:fld id="{7A0D7E8C-4F94-4F81-9E0E-C73AA3D62CAD}" type="slidenum">
              <a:rPr lang="en-GB" smtClean="0"/>
              <a:pPr/>
              <a:t>71</a:t>
            </a:fld>
            <a:endParaRPr lang="en-GB" dirty="0"/>
          </a:p>
        </p:txBody>
      </p:sp>
    </p:spTree>
    <p:extLst>
      <p:ext uri="{BB962C8B-B14F-4D97-AF65-F5344CB8AC3E}">
        <p14:creationId xmlns:p14="http://schemas.microsoft.com/office/powerpoint/2010/main" val="9907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par>
                                <p:cTn id="17" presetID="22"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par>
                                <p:cTn id="20" presetID="22" presetClass="entr" presetSubtype="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D141-CA48-42FD-58F5-696E798B98DE}"/>
              </a:ext>
            </a:extLst>
          </p:cNvPr>
          <p:cNvSpPr>
            <a:spLocks noGrp="1"/>
          </p:cNvSpPr>
          <p:nvPr>
            <p:ph type="title"/>
          </p:nvPr>
        </p:nvSpPr>
        <p:spPr>
          <a:xfrm>
            <a:off x="838200" y="365125"/>
            <a:ext cx="10515600" cy="1043545"/>
          </a:xfrm>
          <a:solidFill>
            <a:srgbClr val="FF99CC"/>
          </a:solidFill>
        </p:spPr>
        <p:txBody>
          <a:bodyPr/>
          <a:lstStyle/>
          <a:p>
            <a:r>
              <a:rPr lang="en-GB" dirty="0"/>
              <a:t>State what is required for fusion reactors</a:t>
            </a:r>
          </a:p>
        </p:txBody>
      </p:sp>
      <p:sp>
        <p:nvSpPr>
          <p:cNvPr id="3" name="Content Placeholder 2">
            <a:extLst>
              <a:ext uri="{FF2B5EF4-FFF2-40B4-BE49-F238E27FC236}">
                <a16:creationId xmlns:a16="http://schemas.microsoft.com/office/drawing/2014/main" id="{2578BD08-E2D7-3842-6A9F-17CBF5E50EE3}"/>
              </a:ext>
            </a:extLst>
          </p:cNvPr>
          <p:cNvSpPr>
            <a:spLocks noGrp="1"/>
          </p:cNvSpPr>
          <p:nvPr>
            <p:ph idx="1"/>
          </p:nvPr>
        </p:nvSpPr>
        <p:spPr>
          <a:xfrm>
            <a:off x="974125" y="1590847"/>
            <a:ext cx="10515600" cy="4351338"/>
          </a:xfrm>
        </p:spPr>
        <p:txBody>
          <a:bodyPr>
            <a:normAutofit/>
          </a:bodyPr>
          <a:lstStyle/>
          <a:p>
            <a:r>
              <a:rPr lang="en-GB" sz="4400" b="1" dirty="0">
                <a:effectLst/>
                <a:latin typeface="Trebuchet MS" panose="020B0603020202020204" pitchFamily="34" charset="0"/>
                <a:ea typeface="Times New Roman" panose="02020603050405020304" pitchFamily="18" charset="0"/>
                <a:cs typeface="Times New Roman" panose="02020603050405020304" pitchFamily="18" charset="0"/>
              </a:rPr>
              <a:t>require charged particles </a:t>
            </a:r>
          </a:p>
          <a:p>
            <a:r>
              <a:rPr lang="en-GB" sz="4400" b="1" dirty="0">
                <a:effectLst/>
                <a:latin typeface="Trebuchet MS" panose="020B0603020202020204" pitchFamily="34" charset="0"/>
                <a:ea typeface="Times New Roman" panose="02020603050405020304" pitchFamily="18" charset="0"/>
                <a:cs typeface="Times New Roman" panose="02020603050405020304" pitchFamily="18" charset="0"/>
              </a:rPr>
              <a:t>at a very high temperature (plasma) </a:t>
            </a:r>
          </a:p>
          <a:p>
            <a:r>
              <a:rPr lang="en-GB" sz="4400" b="1" dirty="0">
                <a:latin typeface="Trebuchet MS" panose="020B0603020202020204" pitchFamily="34" charset="0"/>
                <a:ea typeface="Times New Roman" panose="02020603050405020304" pitchFamily="18" charset="0"/>
                <a:cs typeface="Times New Roman" panose="02020603050405020304" pitchFamily="18" charset="0"/>
              </a:rPr>
              <a:t>this plasma h</a:t>
            </a:r>
            <a:r>
              <a:rPr lang="en-GB" sz="4400" b="1" dirty="0">
                <a:effectLst/>
                <a:latin typeface="Trebuchet MS" panose="020B0603020202020204" pitchFamily="34" charset="0"/>
                <a:ea typeface="Times New Roman" panose="02020603050405020304" pitchFamily="18" charset="0"/>
                <a:cs typeface="Times New Roman" panose="02020603050405020304" pitchFamily="18" charset="0"/>
              </a:rPr>
              <a:t>as to be contained by magnetic fields</a:t>
            </a:r>
            <a:r>
              <a:rPr lang="en-GB" sz="440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GB" sz="4400" dirty="0"/>
          </a:p>
        </p:txBody>
      </p:sp>
      <p:sp>
        <p:nvSpPr>
          <p:cNvPr id="4" name="Slide Number Placeholder 3">
            <a:extLst>
              <a:ext uri="{FF2B5EF4-FFF2-40B4-BE49-F238E27FC236}">
                <a16:creationId xmlns:a16="http://schemas.microsoft.com/office/drawing/2014/main" id="{4EDF6ADC-3B58-95CB-AD77-3A4396AAD2BE}"/>
              </a:ext>
            </a:extLst>
          </p:cNvPr>
          <p:cNvSpPr>
            <a:spLocks noGrp="1"/>
          </p:cNvSpPr>
          <p:nvPr>
            <p:ph type="sldNum" sz="quarter" idx="12"/>
          </p:nvPr>
        </p:nvSpPr>
        <p:spPr/>
        <p:txBody>
          <a:bodyPr/>
          <a:lstStyle/>
          <a:p>
            <a:fld id="{7A0D7E8C-4F94-4F81-9E0E-C73AA3D62CAD}" type="slidenum">
              <a:rPr lang="en-GB" smtClean="0"/>
              <a:pPr/>
              <a:t>72</a:t>
            </a:fld>
            <a:endParaRPr lang="en-GB" dirty="0"/>
          </a:p>
        </p:txBody>
      </p:sp>
    </p:spTree>
    <p:extLst>
      <p:ext uri="{BB962C8B-B14F-4D97-AF65-F5344CB8AC3E}">
        <p14:creationId xmlns:p14="http://schemas.microsoft.com/office/powerpoint/2010/main" val="31137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2A4F9-81AE-D2DC-A875-F541E7FE9D3E}"/>
              </a:ext>
            </a:extLst>
          </p:cNvPr>
          <p:cNvSpPr>
            <a:spLocks noGrp="1"/>
          </p:cNvSpPr>
          <p:nvPr>
            <p:ph type="title"/>
          </p:nvPr>
        </p:nvSpPr>
        <p:spPr>
          <a:xfrm>
            <a:off x="615779" y="230315"/>
            <a:ext cx="10515600" cy="901443"/>
          </a:xfrm>
          <a:solidFill>
            <a:srgbClr val="FF99CC"/>
          </a:solidFill>
        </p:spPr>
        <p:txBody>
          <a:bodyPr/>
          <a:lstStyle/>
          <a:p>
            <a:r>
              <a:rPr lang="en-GB" dirty="0"/>
              <a:t>State the meaning of the term irradiance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876859-7BEB-D842-7DED-BA504952C623}"/>
                  </a:ext>
                </a:extLst>
              </p:cNvPr>
              <p:cNvSpPr>
                <a:spLocks noGrp="1"/>
              </p:cNvSpPr>
              <p:nvPr>
                <p:ph idx="1"/>
              </p:nvPr>
            </p:nvSpPr>
            <p:spPr>
              <a:xfrm>
                <a:off x="62814" y="1266568"/>
                <a:ext cx="11621530" cy="4675617"/>
              </a:xfrm>
            </p:spPr>
            <p:txBody>
              <a:bodyPr>
                <a:normAutofit fontScale="92500" lnSpcReduction="10000"/>
              </a:bodyPr>
              <a:lstStyle/>
              <a:p>
                <a:r>
                  <a:rPr lang="en-GB" sz="6000" b="1" dirty="0">
                    <a:effectLst/>
                    <a:latin typeface="Trebuchet MS" panose="020B0603020202020204" pitchFamily="34" charset="0"/>
                    <a:ea typeface="Times New Roman" panose="02020603050405020304" pitchFamily="18" charset="0"/>
                    <a:cs typeface="Times New Roman" panose="02020603050405020304" pitchFamily="18" charset="0"/>
                  </a:rPr>
                  <a:t>Irradiance is the power per unit area incident on a surface</a:t>
                </a:r>
              </a:p>
              <a:p>
                <a:pPr marL="0" indent="0">
                  <a:buNone/>
                </a:pPr>
                <a14:m>
                  <m:oMathPara xmlns:m="http://schemas.openxmlformats.org/officeDocument/2006/math">
                    <m:oMathParaPr>
                      <m:jc m:val="centerGroup"/>
                    </m:oMathParaPr>
                    <m:oMath xmlns:m="http://schemas.openxmlformats.org/officeDocument/2006/math">
                      <m:r>
                        <a:rPr lang="en-GB" sz="6000" b="1" i="1" smtClean="0">
                          <a:effectLst/>
                          <a:latin typeface="Cambria Math" panose="02040503050406030204" pitchFamily="18" charset="0"/>
                          <a:ea typeface="Times New Roman" panose="02020603050405020304" pitchFamily="18" charset="0"/>
                          <a:cs typeface="Times New Roman" panose="02020603050405020304" pitchFamily="18" charset="0"/>
                        </a:rPr>
                        <m:t>𝑰</m:t>
                      </m:r>
                      <m:r>
                        <a:rPr lang="en-GB" sz="6000" b="1" i="1" smtClean="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GB" sz="6000" b="1" i="1" smtClean="0">
                              <a:effectLst/>
                              <a:latin typeface="Cambria Math" panose="02040503050406030204" pitchFamily="18" charset="0"/>
                              <a:cs typeface="Times New Roman" panose="02020603050405020304" pitchFamily="18" charset="0"/>
                            </a:rPr>
                          </m:ctrlPr>
                        </m:fPr>
                        <m:num>
                          <m:r>
                            <a:rPr lang="en-GB" sz="6000" b="1" i="1" smtClean="0">
                              <a:effectLst/>
                              <a:latin typeface="Cambria Math" panose="02040503050406030204" pitchFamily="18" charset="0"/>
                              <a:cs typeface="Times New Roman" panose="02020603050405020304" pitchFamily="18" charset="0"/>
                            </a:rPr>
                            <m:t>𝑷</m:t>
                          </m:r>
                        </m:num>
                        <m:den>
                          <m:r>
                            <a:rPr lang="en-GB" sz="6000" b="1" i="1" smtClean="0">
                              <a:effectLst/>
                              <a:latin typeface="Cambria Math" panose="02040503050406030204" pitchFamily="18" charset="0"/>
                              <a:cs typeface="Times New Roman" panose="02020603050405020304" pitchFamily="18" charset="0"/>
                            </a:rPr>
                            <m:t>𝑨</m:t>
                          </m:r>
                        </m:den>
                      </m:f>
                    </m:oMath>
                  </m:oMathPara>
                </a14:m>
                <a:endParaRPr lang="en-GB" sz="6000" dirty="0"/>
              </a:p>
              <a:p>
                <a:r>
                  <a:rPr lang="en-GB" sz="6000" dirty="0"/>
                  <a:t>it is measured in Watts per square metre</a:t>
                </a:r>
              </a:p>
            </p:txBody>
          </p:sp>
        </mc:Choice>
        <mc:Fallback xmlns="">
          <p:sp>
            <p:nvSpPr>
              <p:cNvPr id="3" name="Content Placeholder 2">
                <a:extLst>
                  <a:ext uri="{FF2B5EF4-FFF2-40B4-BE49-F238E27FC236}">
                    <a16:creationId xmlns:a16="http://schemas.microsoft.com/office/drawing/2014/main" id="{81876859-7BEB-D842-7DED-BA504952C623}"/>
                  </a:ext>
                </a:extLst>
              </p:cNvPr>
              <p:cNvSpPr>
                <a:spLocks noGrp="1" noRot="1" noChangeAspect="1" noMove="1" noResize="1" noEditPoints="1" noAdjustHandles="1" noChangeArrowheads="1" noChangeShapeType="1" noTextEdit="1"/>
              </p:cNvSpPr>
              <p:nvPr>
                <p:ph idx="1"/>
              </p:nvPr>
            </p:nvSpPr>
            <p:spPr>
              <a:xfrm>
                <a:off x="62814" y="1266568"/>
                <a:ext cx="11621530" cy="4675617"/>
              </a:xfrm>
              <a:blipFill>
                <a:blip r:embed="rId2"/>
                <a:stretch>
                  <a:fillRect l="-2674" t="-7301" b="-2477"/>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A230FEB0-7FF3-9D0C-C506-D7033D434F01}"/>
              </a:ext>
            </a:extLst>
          </p:cNvPr>
          <p:cNvSpPr>
            <a:spLocks noGrp="1"/>
          </p:cNvSpPr>
          <p:nvPr>
            <p:ph type="sldNum" sz="quarter" idx="12"/>
          </p:nvPr>
        </p:nvSpPr>
        <p:spPr/>
        <p:txBody>
          <a:bodyPr/>
          <a:lstStyle/>
          <a:p>
            <a:fld id="{7A0D7E8C-4F94-4F81-9E0E-C73AA3D62CAD}" type="slidenum">
              <a:rPr lang="en-GB" smtClean="0"/>
              <a:pPr/>
              <a:t>73</a:t>
            </a:fld>
            <a:endParaRPr lang="en-GB" dirty="0"/>
          </a:p>
        </p:txBody>
      </p:sp>
    </p:spTree>
    <p:extLst>
      <p:ext uri="{BB962C8B-B14F-4D97-AF65-F5344CB8AC3E}">
        <p14:creationId xmlns:p14="http://schemas.microsoft.com/office/powerpoint/2010/main" val="158549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8FAF6-35BD-E9EE-48FB-AF51969F049F}"/>
              </a:ext>
            </a:extLst>
          </p:cNvPr>
          <p:cNvSpPr>
            <a:spLocks noGrp="1"/>
          </p:cNvSpPr>
          <p:nvPr>
            <p:ph type="title"/>
          </p:nvPr>
        </p:nvSpPr>
        <p:spPr>
          <a:xfrm>
            <a:off x="838200" y="365126"/>
            <a:ext cx="10515600" cy="987940"/>
          </a:xfrm>
          <a:solidFill>
            <a:srgbClr val="FF99CC"/>
          </a:solidFill>
        </p:spPr>
        <p:txBody>
          <a:bodyPr/>
          <a:lstStyle/>
          <a:p>
            <a:r>
              <a:rPr lang="en-GB" dirty="0"/>
              <a:t>State the relationship between I and 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15B21B8-48B8-4A19-3530-73462AB21383}"/>
                  </a:ext>
                </a:extLst>
              </p:cNvPr>
              <p:cNvSpPr>
                <a:spLocks noGrp="1"/>
              </p:cNvSpPr>
              <p:nvPr>
                <p:ph idx="1"/>
              </p:nvPr>
            </p:nvSpPr>
            <p:spPr>
              <a:xfrm>
                <a:off x="617838" y="1598453"/>
                <a:ext cx="11108724" cy="4578510"/>
              </a:xfrm>
            </p:spPr>
            <p:txBody>
              <a:bodyPr>
                <a:normAutofit/>
              </a:bodyPr>
              <a:lstStyle/>
              <a:p>
                <a:r>
                  <a:rPr lang="en-GB" sz="4400" b="1" dirty="0">
                    <a:effectLst/>
                    <a:latin typeface="Trebuchet MS" panose="020B0603020202020204" pitchFamily="34" charset="0"/>
                    <a:ea typeface="Times New Roman" panose="02020603050405020304" pitchFamily="18" charset="0"/>
                    <a:cs typeface="Times New Roman" panose="02020603050405020304" pitchFamily="18" charset="0"/>
                  </a:rPr>
                  <a:t>irradiance is inversely proportional to the square of the distance from a point source</a:t>
                </a:r>
                <a:r>
                  <a:rPr lang="en-GB" sz="4400" b="1" dirty="0">
                    <a:effectLst/>
                    <a:ea typeface="Times New Roman" panose="02020603050405020304" pitchFamily="18" charset="0"/>
                    <a:cs typeface="Times New Roman" panose="02020603050405020304" pitchFamily="18" charset="0"/>
                  </a:rPr>
                  <a:t> </a:t>
                </a:r>
              </a:p>
              <a:p>
                <a:pPr marL="0" indent="0" algn="ctr">
                  <a:buNone/>
                </a:pPr>
                <a14:m>
                  <m:oMathPara xmlns:m="http://schemas.openxmlformats.org/officeDocument/2006/math">
                    <m:oMathParaPr>
                      <m:jc m:val="centerGroup"/>
                    </m:oMathParaPr>
                    <m:oMath xmlns:m="http://schemas.openxmlformats.org/officeDocument/2006/math">
                      <m:r>
                        <a:rPr lang="en-GB" sz="4400" b="1" i="1" smtClean="0">
                          <a:effectLst/>
                          <a:latin typeface="Cambria Math" panose="02040503050406030204" pitchFamily="18" charset="0"/>
                          <a:ea typeface="Times New Roman" panose="02020603050405020304" pitchFamily="18" charset="0"/>
                          <a:cs typeface="Times New Roman" panose="02020603050405020304" pitchFamily="18" charset="0"/>
                        </a:rPr>
                        <m:t>𝑰</m:t>
                      </m:r>
                      <m:r>
                        <a:rPr lang="en-GB" sz="4400" b="1" i="1" smtClean="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GB" sz="4400" b="1" i="1" smtClean="0">
                              <a:effectLst/>
                              <a:latin typeface="Cambria Math" panose="02040503050406030204" pitchFamily="18" charset="0"/>
                              <a:cs typeface="Times New Roman" panose="02020603050405020304" pitchFamily="18" charset="0"/>
                            </a:rPr>
                          </m:ctrlPr>
                        </m:fPr>
                        <m:num>
                          <m:r>
                            <a:rPr lang="en-GB" sz="4400" b="1" i="1" smtClean="0">
                              <a:effectLst/>
                              <a:latin typeface="Cambria Math" panose="02040503050406030204" pitchFamily="18" charset="0"/>
                              <a:cs typeface="Times New Roman" panose="02020603050405020304" pitchFamily="18" charset="0"/>
                            </a:rPr>
                            <m:t>𝒌</m:t>
                          </m:r>
                        </m:num>
                        <m:den>
                          <m:sSup>
                            <m:sSupPr>
                              <m:ctrlPr>
                                <a:rPr lang="en-GB" sz="4400" b="1" i="1" smtClean="0">
                                  <a:effectLst/>
                                  <a:latin typeface="Cambria Math" panose="02040503050406030204" pitchFamily="18" charset="0"/>
                                  <a:cs typeface="Times New Roman" panose="02020603050405020304" pitchFamily="18" charset="0"/>
                                </a:rPr>
                              </m:ctrlPr>
                            </m:sSupPr>
                            <m:e>
                              <m:r>
                                <a:rPr lang="en-GB" sz="4400" b="1" i="1" smtClean="0">
                                  <a:effectLst/>
                                  <a:latin typeface="Cambria Math" panose="02040503050406030204" pitchFamily="18" charset="0"/>
                                  <a:cs typeface="Times New Roman" panose="02020603050405020304" pitchFamily="18" charset="0"/>
                                </a:rPr>
                                <m:t>𝒅</m:t>
                              </m:r>
                            </m:e>
                            <m:sup>
                              <m:r>
                                <a:rPr lang="en-GB" sz="4400" b="1" i="1" smtClean="0">
                                  <a:effectLst/>
                                  <a:latin typeface="Cambria Math" panose="02040503050406030204" pitchFamily="18" charset="0"/>
                                  <a:cs typeface="Times New Roman" panose="02020603050405020304" pitchFamily="18" charset="0"/>
                                </a:rPr>
                                <m:t>𝟐</m:t>
                              </m:r>
                            </m:sup>
                          </m:sSup>
                        </m:den>
                      </m:f>
                      <m:r>
                        <a:rPr lang="en-GB" sz="4400" b="1" i="1" smtClean="0">
                          <a:effectLst/>
                          <a:latin typeface="Cambria Math" panose="02040503050406030204" pitchFamily="18" charset="0"/>
                          <a:cs typeface="Times New Roman" panose="02020603050405020304" pitchFamily="18" charset="0"/>
                        </a:rPr>
                        <m:t> </m:t>
                      </m:r>
                    </m:oMath>
                  </m:oMathPara>
                </a14:m>
                <a:endParaRPr lang="en-GB" sz="4400" b="1" i="1" dirty="0">
                  <a:effectLst/>
                  <a:latin typeface="Cambria Math" panose="02040503050406030204" pitchFamily="18" charset="0"/>
                  <a:cs typeface="Times New Roman" panose="02020603050405020304" pitchFamily="18" charset="0"/>
                </a:endParaRPr>
              </a:p>
              <a:p>
                <a:pPr marL="0" indent="0" algn="ctr">
                  <a:buNone/>
                </a:pPr>
                <a14:m>
                  <m:oMathPara xmlns:m="http://schemas.openxmlformats.org/officeDocument/2006/math">
                    <m:oMathParaPr>
                      <m:jc m:val="centerGroup"/>
                    </m:oMathParaPr>
                    <m:oMath xmlns:m="http://schemas.openxmlformats.org/officeDocument/2006/math">
                      <m:r>
                        <a:rPr lang="en-GB" sz="4400" b="1" i="1" smtClean="0">
                          <a:effectLst/>
                          <a:latin typeface="Cambria Math" panose="02040503050406030204" pitchFamily="18" charset="0"/>
                          <a:cs typeface="Times New Roman" panose="02020603050405020304" pitchFamily="18" charset="0"/>
                        </a:rPr>
                        <m:t>𝒐𝒓</m:t>
                      </m:r>
                      <m:r>
                        <a:rPr lang="en-GB" sz="4400" b="1" i="1" smtClean="0">
                          <a:effectLst/>
                          <a:latin typeface="Cambria Math" panose="02040503050406030204" pitchFamily="18" charset="0"/>
                          <a:cs typeface="Times New Roman" panose="02020603050405020304" pitchFamily="18" charset="0"/>
                        </a:rPr>
                        <m:t> </m:t>
                      </m:r>
                    </m:oMath>
                  </m:oMathPara>
                </a14:m>
                <a:endParaRPr lang="en-GB" sz="4400" b="1" i="1" dirty="0">
                  <a:effectLst/>
                  <a:latin typeface="Cambria Math" panose="02040503050406030204" pitchFamily="18" charset="0"/>
                  <a:cs typeface="Times New Roman" panose="02020603050405020304" pitchFamily="18" charset="0"/>
                </a:endParaRPr>
              </a:p>
              <a:p>
                <a:pPr marL="0" indent="0" algn="ctr">
                  <a:buNone/>
                </a:pPr>
                <a14:m>
                  <m:oMath xmlns:m="http://schemas.openxmlformats.org/officeDocument/2006/math">
                    <m:sSub>
                      <m:sSubPr>
                        <m:ctrlPr>
                          <a:rPr lang="en-GB" sz="4400" b="1" i="1" smtClean="0">
                            <a:effectLst/>
                            <a:latin typeface="Cambria Math" panose="02040503050406030204" pitchFamily="18" charset="0"/>
                            <a:cs typeface="Times New Roman" panose="02020603050405020304" pitchFamily="18" charset="0"/>
                          </a:rPr>
                        </m:ctrlPr>
                      </m:sSubPr>
                      <m:e>
                        <m:r>
                          <a:rPr lang="en-GB" sz="4400" b="1" i="1" smtClean="0">
                            <a:effectLst/>
                            <a:latin typeface="Cambria Math" panose="02040503050406030204" pitchFamily="18" charset="0"/>
                            <a:cs typeface="Times New Roman" panose="02020603050405020304" pitchFamily="18" charset="0"/>
                          </a:rPr>
                          <m:t>𝑰</m:t>
                        </m:r>
                      </m:e>
                      <m:sub>
                        <m:r>
                          <a:rPr lang="en-GB" sz="4400" b="1" i="1" smtClean="0">
                            <a:effectLst/>
                            <a:latin typeface="Cambria Math" panose="02040503050406030204" pitchFamily="18" charset="0"/>
                            <a:cs typeface="Times New Roman" panose="02020603050405020304" pitchFamily="18" charset="0"/>
                          </a:rPr>
                          <m:t>𝟏</m:t>
                        </m:r>
                      </m:sub>
                    </m:sSub>
                    <m:sSubSup>
                      <m:sSubSupPr>
                        <m:ctrlPr>
                          <a:rPr lang="en-GB" sz="4400" b="1" i="1" smtClean="0">
                            <a:effectLst/>
                            <a:latin typeface="Cambria Math" panose="02040503050406030204" pitchFamily="18" charset="0"/>
                            <a:cs typeface="Times New Roman" panose="02020603050405020304" pitchFamily="18" charset="0"/>
                          </a:rPr>
                        </m:ctrlPr>
                      </m:sSubSupPr>
                      <m:e>
                        <m:r>
                          <a:rPr lang="en-GB" sz="4400" b="1" i="1" smtClean="0">
                            <a:effectLst/>
                            <a:latin typeface="Cambria Math" panose="02040503050406030204" pitchFamily="18" charset="0"/>
                            <a:cs typeface="Times New Roman" panose="02020603050405020304" pitchFamily="18" charset="0"/>
                          </a:rPr>
                          <m:t>𝒅</m:t>
                        </m:r>
                      </m:e>
                      <m:sub>
                        <m:r>
                          <a:rPr lang="en-GB" sz="4400" b="1" i="1" smtClean="0">
                            <a:effectLst/>
                            <a:latin typeface="Cambria Math" panose="02040503050406030204" pitchFamily="18" charset="0"/>
                            <a:cs typeface="Times New Roman" panose="02020603050405020304" pitchFamily="18" charset="0"/>
                          </a:rPr>
                          <m:t>𝟏</m:t>
                        </m:r>
                      </m:sub>
                      <m:sup>
                        <m:r>
                          <a:rPr lang="en-GB" sz="4400" b="1" i="1" smtClean="0">
                            <a:effectLst/>
                            <a:latin typeface="Cambria Math" panose="02040503050406030204" pitchFamily="18" charset="0"/>
                            <a:cs typeface="Times New Roman" panose="02020603050405020304" pitchFamily="18" charset="0"/>
                          </a:rPr>
                          <m:t>𝟐</m:t>
                        </m:r>
                      </m:sup>
                    </m:sSubSup>
                    <m:r>
                      <a:rPr lang="en-GB" sz="4400" b="1" i="1">
                        <a:latin typeface="Cambria Math" panose="02040503050406030204" pitchFamily="18" charset="0"/>
                        <a:ea typeface="Times New Roman" panose="02020603050405020304" pitchFamily="18" charset="0"/>
                        <a:cs typeface="Times New Roman" panose="02020603050405020304" pitchFamily="18" charset="0"/>
                      </a:rPr>
                      <m:t>=</m:t>
                    </m:r>
                  </m:oMath>
                </a14:m>
                <a:r>
                  <a:rPr lang="en-GB" sz="4400" b="1" dirty="0">
                    <a:cs typeface="Times New Roman" panose="02020603050405020304" pitchFamily="18" charset="0"/>
                  </a:rPr>
                  <a:t> </a:t>
                </a:r>
                <a14:m>
                  <m:oMath xmlns:m="http://schemas.openxmlformats.org/officeDocument/2006/math">
                    <m:sSub>
                      <m:sSubPr>
                        <m:ctrlPr>
                          <a:rPr lang="en-GB" sz="4400" b="1" i="1">
                            <a:latin typeface="Cambria Math" panose="02040503050406030204" pitchFamily="18" charset="0"/>
                            <a:cs typeface="Times New Roman" panose="02020603050405020304" pitchFamily="18" charset="0"/>
                          </a:rPr>
                        </m:ctrlPr>
                      </m:sSubPr>
                      <m:e>
                        <m:r>
                          <a:rPr lang="en-GB" sz="4400" b="1" i="1">
                            <a:latin typeface="Cambria Math" panose="02040503050406030204" pitchFamily="18" charset="0"/>
                            <a:ea typeface="Times New Roman" panose="02020603050405020304" pitchFamily="18" charset="0"/>
                            <a:cs typeface="Times New Roman" panose="02020603050405020304" pitchFamily="18" charset="0"/>
                          </a:rPr>
                          <m:t>𝑰</m:t>
                        </m:r>
                      </m:e>
                      <m:sub>
                        <m:r>
                          <a:rPr lang="en-GB" sz="4400" b="1" i="1" smtClean="0">
                            <a:latin typeface="Cambria Math" panose="02040503050406030204" pitchFamily="18" charset="0"/>
                            <a:cs typeface="Times New Roman" panose="02020603050405020304" pitchFamily="18" charset="0"/>
                          </a:rPr>
                          <m:t>𝟐</m:t>
                        </m:r>
                      </m:sub>
                    </m:sSub>
                    <m:sSubSup>
                      <m:sSubSupPr>
                        <m:ctrlPr>
                          <a:rPr lang="en-GB" sz="4400" b="1" i="1">
                            <a:latin typeface="Cambria Math" panose="02040503050406030204" pitchFamily="18" charset="0"/>
                            <a:cs typeface="Times New Roman" panose="02020603050405020304" pitchFamily="18" charset="0"/>
                          </a:rPr>
                        </m:ctrlPr>
                      </m:sSubSupPr>
                      <m:e>
                        <m:r>
                          <a:rPr lang="en-GB" sz="4400" b="1" i="1">
                            <a:latin typeface="Cambria Math" panose="02040503050406030204" pitchFamily="18" charset="0"/>
                            <a:cs typeface="Times New Roman" panose="02020603050405020304" pitchFamily="18" charset="0"/>
                          </a:rPr>
                          <m:t>𝒅</m:t>
                        </m:r>
                      </m:e>
                      <m:sub>
                        <m:r>
                          <a:rPr lang="en-GB" sz="4400" b="1" i="1" smtClean="0">
                            <a:latin typeface="Cambria Math" panose="02040503050406030204" pitchFamily="18" charset="0"/>
                            <a:cs typeface="Times New Roman" panose="02020603050405020304" pitchFamily="18" charset="0"/>
                          </a:rPr>
                          <m:t>𝟐</m:t>
                        </m:r>
                      </m:sub>
                      <m:sup>
                        <m:r>
                          <a:rPr lang="en-GB" sz="4400" b="1" i="1">
                            <a:latin typeface="Cambria Math" panose="02040503050406030204" pitchFamily="18" charset="0"/>
                            <a:cs typeface="Times New Roman" panose="02020603050405020304" pitchFamily="18" charset="0"/>
                          </a:rPr>
                          <m:t>𝟐</m:t>
                        </m:r>
                      </m:sup>
                    </m:sSubSup>
                  </m:oMath>
                </a14:m>
                <a:endParaRPr lang="en-GB" sz="4400" dirty="0"/>
              </a:p>
            </p:txBody>
          </p:sp>
        </mc:Choice>
        <mc:Fallback xmlns="">
          <p:sp>
            <p:nvSpPr>
              <p:cNvPr id="3" name="Content Placeholder 2">
                <a:extLst>
                  <a:ext uri="{FF2B5EF4-FFF2-40B4-BE49-F238E27FC236}">
                    <a16:creationId xmlns:a16="http://schemas.microsoft.com/office/drawing/2014/main" id="{E15B21B8-48B8-4A19-3530-73462AB21383}"/>
                  </a:ext>
                </a:extLst>
              </p:cNvPr>
              <p:cNvSpPr>
                <a:spLocks noGrp="1" noRot="1" noChangeAspect="1" noMove="1" noResize="1" noEditPoints="1" noAdjustHandles="1" noChangeArrowheads="1" noChangeShapeType="1" noTextEdit="1"/>
              </p:cNvSpPr>
              <p:nvPr>
                <p:ph idx="1"/>
              </p:nvPr>
            </p:nvSpPr>
            <p:spPr>
              <a:xfrm>
                <a:off x="617838" y="1598453"/>
                <a:ext cx="11108724" cy="4578510"/>
              </a:xfrm>
              <a:blipFill>
                <a:blip r:embed="rId2"/>
                <a:stretch>
                  <a:fillRect l="-1975" t="-4128" r="-110"/>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3C55F3B1-4C87-C172-0BFD-205BA87052F5}"/>
              </a:ext>
            </a:extLst>
          </p:cNvPr>
          <p:cNvSpPr>
            <a:spLocks noGrp="1"/>
          </p:cNvSpPr>
          <p:nvPr>
            <p:ph type="sldNum" sz="quarter" idx="12"/>
          </p:nvPr>
        </p:nvSpPr>
        <p:spPr/>
        <p:txBody>
          <a:bodyPr/>
          <a:lstStyle/>
          <a:p>
            <a:fld id="{7A0D7E8C-4F94-4F81-9E0E-C73AA3D62CAD}" type="slidenum">
              <a:rPr lang="en-GB" smtClean="0"/>
              <a:pPr/>
              <a:t>74</a:t>
            </a:fld>
            <a:endParaRPr lang="en-GB" dirty="0"/>
          </a:p>
        </p:txBody>
      </p:sp>
    </p:spTree>
    <p:extLst>
      <p:ext uri="{BB962C8B-B14F-4D97-AF65-F5344CB8AC3E}">
        <p14:creationId xmlns:p14="http://schemas.microsoft.com/office/powerpoint/2010/main" val="363745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3F4C6-519C-7F3C-FCF5-9DAF4A87F95D}"/>
              </a:ext>
            </a:extLst>
          </p:cNvPr>
          <p:cNvSpPr>
            <a:spLocks noGrp="1"/>
          </p:cNvSpPr>
          <p:nvPr>
            <p:ph type="title"/>
          </p:nvPr>
        </p:nvSpPr>
        <p:spPr>
          <a:solidFill>
            <a:srgbClr val="FF99CC"/>
          </a:solidFill>
        </p:spPr>
        <p:txBody>
          <a:bodyPr>
            <a:normAutofit/>
          </a:bodyPr>
          <a:lstStyle/>
          <a:p>
            <a:pPr algn="ctr"/>
            <a:r>
              <a:rPr lang="en-GB" sz="3200" b="1" i="1" dirty="0">
                <a:latin typeface="Trebuchet MS" panose="020B0603020202020204" pitchFamily="34" charset="0"/>
                <a:ea typeface="Times New Roman" panose="02020603050405020304" pitchFamily="18" charset="0"/>
                <a:cs typeface="Times New Roman" panose="02020603050405020304" pitchFamily="18" charset="0"/>
              </a:rPr>
              <a:t>D</a:t>
            </a:r>
            <a:r>
              <a:rPr lang="en-GB" sz="3200" b="1" i="1" dirty="0">
                <a:effectLst/>
                <a:latin typeface="Trebuchet MS" panose="020B0603020202020204" pitchFamily="34" charset="0"/>
                <a:ea typeface="Times New Roman" panose="02020603050405020304" pitchFamily="18" charset="0"/>
                <a:cs typeface="Times New Roman" panose="02020603050405020304" pitchFamily="18" charset="0"/>
              </a:rPr>
              <a:t>escribe an experiment to verify the inverse square law for a point source of light</a:t>
            </a:r>
            <a:endParaRPr lang="en-GB" sz="3200" dirty="0"/>
          </a:p>
        </p:txBody>
      </p:sp>
      <p:pic>
        <p:nvPicPr>
          <p:cNvPr id="4" name="Content Placeholder 3">
            <a:extLst>
              <a:ext uri="{FF2B5EF4-FFF2-40B4-BE49-F238E27FC236}">
                <a16:creationId xmlns:a16="http://schemas.microsoft.com/office/drawing/2014/main" id="{A2AF3C90-537F-F714-6DE1-99C62F69A9F9}"/>
              </a:ext>
            </a:extLst>
          </p:cNvPr>
          <p:cNvPicPr>
            <a:picLocks noGrp="1"/>
          </p:cNvPicPr>
          <p:nvPr>
            <p:ph idx="1"/>
          </p:nvPr>
        </p:nvPicPr>
        <p:blipFill>
          <a:blip r:embed="rId2"/>
          <a:stretch>
            <a:fillRect/>
          </a:stretch>
        </p:blipFill>
        <p:spPr>
          <a:xfrm>
            <a:off x="1448311" y="1845504"/>
            <a:ext cx="8005655" cy="1471133"/>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823629B-85FD-6158-67A4-AF9BBC0FE7C7}"/>
                  </a:ext>
                </a:extLst>
              </p:cNvPr>
              <p:cNvSpPr txBox="1"/>
              <p:nvPr/>
            </p:nvSpPr>
            <p:spPr>
              <a:xfrm>
                <a:off x="1746686" y="3620696"/>
                <a:ext cx="9788346" cy="2965684"/>
              </a:xfrm>
              <a:prstGeom prst="rect">
                <a:avLst/>
              </a:prstGeom>
              <a:noFill/>
            </p:spPr>
            <p:txBody>
              <a:bodyPr wrap="square">
                <a:spAutoFit/>
              </a:bodyPr>
              <a:lstStyle/>
              <a:p>
                <a:r>
                  <a:rPr lang="en-US" sz="3200" dirty="0"/>
                  <a:t>Reduce/remove/account for background light</a:t>
                </a:r>
              </a:p>
              <a:p>
                <a:r>
                  <a:rPr lang="en-US" sz="3200" dirty="0"/>
                  <a:t>Obtain values of irradiance for different distances </a:t>
                </a:r>
              </a:p>
              <a:p>
                <a:r>
                  <a:rPr lang="en-US" sz="3200" dirty="0"/>
                  <a:t>Plot graph of I against </a:t>
                </a:r>
                <a14:m>
                  <m:oMath xmlns:m="http://schemas.openxmlformats.org/officeDocument/2006/math">
                    <m:f>
                      <m:fPr>
                        <m:ctrlPr>
                          <a:rPr lang="en-US" sz="3200" i="1" dirty="0" smtClean="0">
                            <a:latin typeface="Cambria Math" panose="02040503050406030204" pitchFamily="18" charset="0"/>
                          </a:rPr>
                        </m:ctrlPr>
                      </m:fPr>
                      <m:num>
                        <m:r>
                          <a:rPr lang="en-US" sz="3200" i="1" dirty="0" smtClean="0">
                            <a:latin typeface="Cambria Math" panose="02040503050406030204" pitchFamily="18" charset="0"/>
                          </a:rPr>
                          <m:t>1</m:t>
                        </m:r>
                      </m:num>
                      <m:den>
                        <m:r>
                          <a:rPr lang="en-US" sz="3200" i="1" dirty="0" smtClean="0">
                            <a:latin typeface="Cambria Math" panose="02040503050406030204" pitchFamily="18" charset="0"/>
                          </a:rPr>
                          <m:t>𝑑</m:t>
                        </m:r>
                        <m:r>
                          <a:rPr lang="en-US" sz="3200" i="1" baseline="30000" dirty="0">
                            <a:latin typeface="Cambria Math" panose="02040503050406030204" pitchFamily="18" charset="0"/>
                          </a:rPr>
                          <m:t>2</m:t>
                        </m:r>
                      </m:den>
                    </m:f>
                  </m:oMath>
                </a14:m>
                <a:endParaRPr lang="en-US" sz="3200" dirty="0"/>
              </a:p>
              <a:p>
                <a:r>
                  <a:rPr lang="en-US" sz="3200" dirty="0"/>
                  <a:t>Graph of I against </a:t>
                </a:r>
                <a14:m>
                  <m:oMath xmlns:m="http://schemas.openxmlformats.org/officeDocument/2006/math">
                    <m:f>
                      <m:fPr>
                        <m:ctrlPr>
                          <a:rPr lang="en-US" sz="3200" i="1" dirty="0" smtClean="0">
                            <a:latin typeface="Cambria Math" panose="02040503050406030204" pitchFamily="18" charset="0"/>
                          </a:rPr>
                        </m:ctrlPr>
                      </m:fPr>
                      <m:num>
                        <m:r>
                          <a:rPr lang="en-US" sz="3200" i="1" dirty="0" smtClean="0">
                            <a:latin typeface="Cambria Math" panose="02040503050406030204" pitchFamily="18" charset="0"/>
                          </a:rPr>
                          <m:t>1</m:t>
                        </m:r>
                      </m:num>
                      <m:den>
                        <m:r>
                          <a:rPr lang="en-US" sz="3200" i="1" dirty="0" smtClean="0">
                            <a:latin typeface="Cambria Math" panose="02040503050406030204" pitchFamily="18" charset="0"/>
                          </a:rPr>
                          <m:t>𝑑</m:t>
                        </m:r>
                        <m:r>
                          <a:rPr lang="en-US" sz="3200" i="1" baseline="30000" dirty="0">
                            <a:latin typeface="Cambria Math" panose="02040503050406030204" pitchFamily="18" charset="0"/>
                          </a:rPr>
                          <m:t>2</m:t>
                        </m:r>
                      </m:den>
                    </m:f>
                    <m:r>
                      <a:rPr lang="en-US" sz="3200" i="1" baseline="30000" dirty="0">
                        <a:latin typeface="Cambria Math" panose="02040503050406030204" pitchFamily="18" charset="0"/>
                      </a:rPr>
                      <m:t> </m:t>
                    </m:r>
                  </m:oMath>
                </a14:m>
                <a:r>
                  <a:rPr lang="en-US" sz="3200" dirty="0"/>
                  <a:t> is a straight line through the origin (then this verifies the inverse square law of light) </a:t>
                </a:r>
              </a:p>
            </p:txBody>
          </p:sp>
        </mc:Choice>
        <mc:Fallback xmlns="">
          <p:sp>
            <p:nvSpPr>
              <p:cNvPr id="6" name="TextBox 5">
                <a:extLst>
                  <a:ext uri="{FF2B5EF4-FFF2-40B4-BE49-F238E27FC236}">
                    <a16:creationId xmlns:a16="http://schemas.microsoft.com/office/drawing/2014/main" id="{7823629B-85FD-6158-67A4-AF9BBC0FE7C7}"/>
                  </a:ext>
                </a:extLst>
              </p:cNvPr>
              <p:cNvSpPr txBox="1">
                <a:spLocks noRot="1" noChangeAspect="1" noMove="1" noResize="1" noEditPoints="1" noAdjustHandles="1" noChangeArrowheads="1" noChangeShapeType="1" noTextEdit="1"/>
              </p:cNvSpPr>
              <p:nvPr/>
            </p:nvSpPr>
            <p:spPr>
              <a:xfrm>
                <a:off x="1746686" y="3620696"/>
                <a:ext cx="9788346" cy="2965684"/>
              </a:xfrm>
              <a:prstGeom prst="rect">
                <a:avLst/>
              </a:prstGeom>
              <a:blipFill>
                <a:blip r:embed="rId3"/>
                <a:stretch>
                  <a:fillRect l="-1620" t="-2469" r="-810" b="-5967"/>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868C6962-1513-7F2F-6E1D-4B06EE751C2E}"/>
              </a:ext>
            </a:extLst>
          </p:cNvPr>
          <p:cNvSpPr>
            <a:spLocks noGrp="1"/>
          </p:cNvSpPr>
          <p:nvPr>
            <p:ph type="sldNum" sz="quarter" idx="12"/>
          </p:nvPr>
        </p:nvSpPr>
        <p:spPr/>
        <p:txBody>
          <a:bodyPr/>
          <a:lstStyle/>
          <a:p>
            <a:fld id="{7A0D7E8C-4F94-4F81-9E0E-C73AA3D62CAD}" type="slidenum">
              <a:rPr lang="en-GB" smtClean="0"/>
              <a:pPr/>
              <a:t>75</a:t>
            </a:fld>
            <a:endParaRPr lang="en-GB" dirty="0"/>
          </a:p>
        </p:txBody>
      </p:sp>
    </p:spTree>
    <p:extLst>
      <p:ext uri="{BB962C8B-B14F-4D97-AF65-F5344CB8AC3E}">
        <p14:creationId xmlns:p14="http://schemas.microsoft.com/office/powerpoint/2010/main" val="134786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52942-D5C7-0D4E-14C3-1ADD66418DBD}"/>
              </a:ext>
            </a:extLst>
          </p:cNvPr>
          <p:cNvSpPr>
            <a:spLocks noGrp="1"/>
          </p:cNvSpPr>
          <p:nvPr>
            <p:ph type="title"/>
          </p:nvPr>
        </p:nvSpPr>
        <p:spPr>
          <a:xfrm>
            <a:off x="838200" y="365126"/>
            <a:ext cx="10515600" cy="895264"/>
          </a:xfrm>
          <a:solidFill>
            <a:srgbClr val="FF99CC"/>
          </a:solidFill>
        </p:spPr>
        <p:txBody>
          <a:bodyPr/>
          <a:lstStyle/>
          <a:p>
            <a:r>
              <a:rPr lang="en-GB" dirty="0"/>
              <a:t>State </a:t>
            </a:r>
            <a:r>
              <a:rPr lang="en-US" dirty="0"/>
              <a:t>evidence for the particle model of light. </a:t>
            </a:r>
            <a:endParaRPr lang="en-GB" dirty="0"/>
          </a:p>
        </p:txBody>
      </p:sp>
      <p:sp>
        <p:nvSpPr>
          <p:cNvPr id="3" name="Content Placeholder 2">
            <a:extLst>
              <a:ext uri="{FF2B5EF4-FFF2-40B4-BE49-F238E27FC236}">
                <a16:creationId xmlns:a16="http://schemas.microsoft.com/office/drawing/2014/main" id="{299C98B9-A7FB-C2C7-D00A-590A9DA22182}"/>
              </a:ext>
            </a:extLst>
          </p:cNvPr>
          <p:cNvSpPr>
            <a:spLocks noGrp="1"/>
          </p:cNvSpPr>
          <p:nvPr>
            <p:ph idx="1"/>
          </p:nvPr>
        </p:nvSpPr>
        <p:spPr>
          <a:xfrm>
            <a:off x="838200" y="1825625"/>
            <a:ext cx="10515600" cy="1016429"/>
          </a:xfrm>
        </p:spPr>
        <p:txBody>
          <a:bodyPr>
            <a:normAutofit/>
          </a:bodyPr>
          <a:lstStyle/>
          <a:p>
            <a:r>
              <a:rPr lang="en-US" sz="4800" dirty="0"/>
              <a:t>the photoelectric effect</a:t>
            </a:r>
            <a:endParaRPr lang="en-GB" sz="4800" dirty="0"/>
          </a:p>
        </p:txBody>
      </p:sp>
      <p:sp>
        <p:nvSpPr>
          <p:cNvPr id="4" name="Slide Number Placeholder 3">
            <a:extLst>
              <a:ext uri="{FF2B5EF4-FFF2-40B4-BE49-F238E27FC236}">
                <a16:creationId xmlns:a16="http://schemas.microsoft.com/office/drawing/2014/main" id="{A8C73179-4B80-03CA-DFF2-7338F768A74D}"/>
              </a:ext>
            </a:extLst>
          </p:cNvPr>
          <p:cNvSpPr>
            <a:spLocks noGrp="1"/>
          </p:cNvSpPr>
          <p:nvPr>
            <p:ph type="sldNum" sz="quarter" idx="12"/>
          </p:nvPr>
        </p:nvSpPr>
        <p:spPr/>
        <p:txBody>
          <a:bodyPr/>
          <a:lstStyle/>
          <a:p>
            <a:fld id="{7A0D7E8C-4F94-4F81-9E0E-C73AA3D62CAD}" type="slidenum">
              <a:rPr lang="en-GB" smtClean="0"/>
              <a:pPr/>
              <a:t>76</a:t>
            </a:fld>
            <a:endParaRPr lang="en-GB" dirty="0"/>
          </a:p>
        </p:txBody>
      </p:sp>
      <p:pic>
        <p:nvPicPr>
          <p:cNvPr id="6" name="Picture 5">
            <a:extLst>
              <a:ext uri="{FF2B5EF4-FFF2-40B4-BE49-F238E27FC236}">
                <a16:creationId xmlns:a16="http://schemas.microsoft.com/office/drawing/2014/main" id="{6FFFD3DE-75E8-B975-AF9E-3568F9E0607E}"/>
              </a:ext>
            </a:extLst>
          </p:cNvPr>
          <p:cNvPicPr>
            <a:picLocks noChangeAspect="1"/>
          </p:cNvPicPr>
          <p:nvPr/>
        </p:nvPicPr>
        <p:blipFill>
          <a:blip r:embed="rId2"/>
          <a:stretch>
            <a:fillRect/>
          </a:stretch>
        </p:blipFill>
        <p:spPr>
          <a:xfrm>
            <a:off x="3238441" y="2701065"/>
            <a:ext cx="6774862" cy="3366521"/>
          </a:xfrm>
          <a:prstGeom prst="rect">
            <a:avLst/>
          </a:prstGeom>
        </p:spPr>
      </p:pic>
    </p:spTree>
    <p:extLst>
      <p:ext uri="{BB962C8B-B14F-4D97-AF65-F5344CB8AC3E}">
        <p14:creationId xmlns:p14="http://schemas.microsoft.com/office/powerpoint/2010/main" val="131412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7BAC6-4054-F4C4-7328-BA6960C4E6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BC819E-9B38-A550-F07E-0F942B71EF73}"/>
              </a:ext>
            </a:extLst>
          </p:cNvPr>
          <p:cNvSpPr>
            <a:spLocks noGrp="1"/>
          </p:cNvSpPr>
          <p:nvPr>
            <p:ph type="title"/>
          </p:nvPr>
        </p:nvSpPr>
        <p:spPr>
          <a:xfrm>
            <a:off x="838200" y="365126"/>
            <a:ext cx="10515600" cy="895264"/>
          </a:xfrm>
          <a:solidFill>
            <a:srgbClr val="FF99CC"/>
          </a:solidFill>
        </p:spPr>
        <p:txBody>
          <a:bodyPr/>
          <a:lstStyle/>
          <a:p>
            <a:r>
              <a:rPr lang="en-GB" dirty="0"/>
              <a:t>State </a:t>
            </a:r>
            <a:r>
              <a:rPr lang="en-US" dirty="0"/>
              <a:t>the meaning of photoemission. </a:t>
            </a:r>
            <a:endParaRPr lang="en-GB" dirty="0"/>
          </a:p>
        </p:txBody>
      </p:sp>
      <p:sp>
        <p:nvSpPr>
          <p:cNvPr id="3" name="Content Placeholder 2">
            <a:extLst>
              <a:ext uri="{FF2B5EF4-FFF2-40B4-BE49-F238E27FC236}">
                <a16:creationId xmlns:a16="http://schemas.microsoft.com/office/drawing/2014/main" id="{261DAB37-5446-1F7F-1D67-DD27334E397A}"/>
              </a:ext>
            </a:extLst>
          </p:cNvPr>
          <p:cNvSpPr>
            <a:spLocks noGrp="1"/>
          </p:cNvSpPr>
          <p:nvPr>
            <p:ph idx="1"/>
          </p:nvPr>
        </p:nvSpPr>
        <p:spPr>
          <a:xfrm>
            <a:off x="838200" y="1988451"/>
            <a:ext cx="10515600" cy="2116180"/>
          </a:xfrm>
        </p:spPr>
        <p:txBody>
          <a:bodyPr>
            <a:normAutofit fontScale="92500"/>
          </a:bodyPr>
          <a:lstStyle/>
          <a:p>
            <a:r>
              <a:rPr lang="en-US" sz="4800" dirty="0"/>
              <a:t>When electrons are ejected from the surface of materials when  photons of sufficient energy are incident on the metal</a:t>
            </a:r>
            <a:endParaRPr lang="en-GB" sz="4800" dirty="0"/>
          </a:p>
        </p:txBody>
      </p:sp>
      <p:sp>
        <p:nvSpPr>
          <p:cNvPr id="4" name="Slide Number Placeholder 3">
            <a:extLst>
              <a:ext uri="{FF2B5EF4-FFF2-40B4-BE49-F238E27FC236}">
                <a16:creationId xmlns:a16="http://schemas.microsoft.com/office/drawing/2014/main" id="{918B5AA5-0343-6437-F693-9F5D9F2D99AC}"/>
              </a:ext>
            </a:extLst>
          </p:cNvPr>
          <p:cNvSpPr>
            <a:spLocks noGrp="1"/>
          </p:cNvSpPr>
          <p:nvPr>
            <p:ph type="sldNum" sz="quarter" idx="12"/>
          </p:nvPr>
        </p:nvSpPr>
        <p:spPr/>
        <p:txBody>
          <a:bodyPr/>
          <a:lstStyle/>
          <a:p>
            <a:fld id="{7A0D7E8C-4F94-4F81-9E0E-C73AA3D62CAD}" type="slidenum">
              <a:rPr lang="en-GB" smtClean="0"/>
              <a:pPr/>
              <a:t>77</a:t>
            </a:fld>
            <a:endParaRPr lang="en-GB" dirty="0"/>
          </a:p>
        </p:txBody>
      </p:sp>
    </p:spTree>
    <p:extLst>
      <p:ext uri="{BB962C8B-B14F-4D97-AF65-F5344CB8AC3E}">
        <p14:creationId xmlns:p14="http://schemas.microsoft.com/office/powerpoint/2010/main" val="132851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48D06-2246-4847-D7ED-B33C2BE97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F5AC69-3E0F-E2A4-BE17-524CFAE13ACA}"/>
              </a:ext>
            </a:extLst>
          </p:cNvPr>
          <p:cNvSpPr>
            <a:spLocks noGrp="1"/>
          </p:cNvSpPr>
          <p:nvPr>
            <p:ph type="title"/>
          </p:nvPr>
        </p:nvSpPr>
        <p:spPr>
          <a:xfrm>
            <a:off x="838200" y="365126"/>
            <a:ext cx="10515600" cy="895264"/>
          </a:xfrm>
          <a:solidFill>
            <a:srgbClr val="FF99CC"/>
          </a:solidFill>
        </p:spPr>
        <p:txBody>
          <a:bodyPr>
            <a:normAutofit fontScale="90000"/>
          </a:bodyPr>
          <a:lstStyle/>
          <a:p>
            <a:r>
              <a:rPr lang="en-GB" dirty="0"/>
              <a:t>State </a:t>
            </a:r>
            <a:r>
              <a:rPr lang="en-US" dirty="0"/>
              <a:t>what can occur when photons of sufficient energy are </a:t>
            </a:r>
            <a:r>
              <a:rPr lang="en-US" dirty="0" err="1"/>
              <a:t>inident</a:t>
            </a:r>
            <a:r>
              <a:rPr lang="en-US" dirty="0"/>
              <a:t> on the surface of a metal. </a:t>
            </a:r>
            <a:endParaRPr lang="en-GB" dirty="0"/>
          </a:p>
        </p:txBody>
      </p:sp>
      <p:sp>
        <p:nvSpPr>
          <p:cNvPr id="3" name="Content Placeholder 2">
            <a:extLst>
              <a:ext uri="{FF2B5EF4-FFF2-40B4-BE49-F238E27FC236}">
                <a16:creationId xmlns:a16="http://schemas.microsoft.com/office/drawing/2014/main" id="{2C90A5B9-5461-F057-B378-AC8071C5D061}"/>
              </a:ext>
            </a:extLst>
          </p:cNvPr>
          <p:cNvSpPr>
            <a:spLocks noGrp="1"/>
          </p:cNvSpPr>
          <p:nvPr>
            <p:ph idx="1"/>
          </p:nvPr>
        </p:nvSpPr>
        <p:spPr>
          <a:xfrm>
            <a:off x="838200" y="1988451"/>
            <a:ext cx="10515600" cy="2116180"/>
          </a:xfrm>
        </p:spPr>
        <p:txBody>
          <a:bodyPr>
            <a:normAutofit/>
          </a:bodyPr>
          <a:lstStyle/>
          <a:p>
            <a:r>
              <a:rPr lang="en-US" sz="4800" dirty="0"/>
              <a:t>electrons can be ejected from the surface of materials</a:t>
            </a:r>
            <a:endParaRPr lang="en-GB" sz="4800" dirty="0"/>
          </a:p>
        </p:txBody>
      </p:sp>
      <p:sp>
        <p:nvSpPr>
          <p:cNvPr id="4" name="Slide Number Placeholder 3">
            <a:extLst>
              <a:ext uri="{FF2B5EF4-FFF2-40B4-BE49-F238E27FC236}">
                <a16:creationId xmlns:a16="http://schemas.microsoft.com/office/drawing/2014/main" id="{82361F02-D296-2108-F7A7-23A590FADF1A}"/>
              </a:ext>
            </a:extLst>
          </p:cNvPr>
          <p:cNvSpPr>
            <a:spLocks noGrp="1"/>
          </p:cNvSpPr>
          <p:nvPr>
            <p:ph type="sldNum" sz="quarter" idx="12"/>
          </p:nvPr>
        </p:nvSpPr>
        <p:spPr/>
        <p:txBody>
          <a:bodyPr/>
          <a:lstStyle/>
          <a:p>
            <a:fld id="{7A0D7E8C-4F94-4F81-9E0E-C73AA3D62CAD}" type="slidenum">
              <a:rPr lang="en-GB" smtClean="0"/>
              <a:pPr/>
              <a:t>78</a:t>
            </a:fld>
            <a:endParaRPr lang="en-GB" dirty="0"/>
          </a:p>
        </p:txBody>
      </p:sp>
    </p:spTree>
    <p:extLst>
      <p:ext uri="{BB962C8B-B14F-4D97-AF65-F5344CB8AC3E}">
        <p14:creationId xmlns:p14="http://schemas.microsoft.com/office/powerpoint/2010/main" val="368970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713F4-49ED-6492-2052-8EEB4CDB7A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91C713-AD00-9E9E-4722-4471D6774B10}"/>
              </a:ext>
            </a:extLst>
          </p:cNvPr>
          <p:cNvSpPr>
            <a:spLocks noGrp="1"/>
          </p:cNvSpPr>
          <p:nvPr>
            <p:ph type="title"/>
          </p:nvPr>
        </p:nvSpPr>
        <p:spPr>
          <a:xfrm>
            <a:off x="838200" y="365126"/>
            <a:ext cx="10515600" cy="895264"/>
          </a:xfrm>
          <a:solidFill>
            <a:srgbClr val="FF99CC"/>
          </a:solidFill>
        </p:spPr>
        <p:txBody>
          <a:bodyPr>
            <a:normAutofit/>
          </a:bodyPr>
          <a:lstStyle/>
          <a:p>
            <a:r>
              <a:rPr lang="en-GB" dirty="0"/>
              <a:t>State the meaning of threshold frequency</a:t>
            </a:r>
          </a:p>
        </p:txBody>
      </p:sp>
      <p:sp>
        <p:nvSpPr>
          <p:cNvPr id="3" name="Content Placeholder 2">
            <a:extLst>
              <a:ext uri="{FF2B5EF4-FFF2-40B4-BE49-F238E27FC236}">
                <a16:creationId xmlns:a16="http://schemas.microsoft.com/office/drawing/2014/main" id="{08A646AF-3A14-F219-391C-A531CF8E90A4}"/>
              </a:ext>
            </a:extLst>
          </p:cNvPr>
          <p:cNvSpPr>
            <a:spLocks noGrp="1"/>
          </p:cNvSpPr>
          <p:nvPr>
            <p:ph idx="1"/>
          </p:nvPr>
        </p:nvSpPr>
        <p:spPr>
          <a:xfrm>
            <a:off x="838200" y="1825625"/>
            <a:ext cx="10515600" cy="2400386"/>
          </a:xfrm>
        </p:spPr>
        <p:txBody>
          <a:bodyPr>
            <a:noAutofit/>
          </a:bodyPr>
          <a:lstStyle/>
          <a:p>
            <a:r>
              <a:rPr lang="en-GB" sz="4400" i="1" dirty="0"/>
              <a:t>f</a:t>
            </a:r>
            <a:r>
              <a:rPr lang="en-GB" sz="4400" i="1" baseline="-25000" dirty="0"/>
              <a:t>0</a:t>
            </a:r>
            <a:r>
              <a:rPr lang="en-GB" sz="4400" i="1" dirty="0"/>
              <a:t> </a:t>
            </a:r>
            <a:r>
              <a:rPr lang="en-GB" sz="4400" dirty="0"/>
              <a:t>is the minimum frequency of an incident photon required for(to cause) photoemission</a:t>
            </a:r>
          </a:p>
        </p:txBody>
      </p:sp>
      <p:sp>
        <p:nvSpPr>
          <p:cNvPr id="4" name="Slide Number Placeholder 3">
            <a:extLst>
              <a:ext uri="{FF2B5EF4-FFF2-40B4-BE49-F238E27FC236}">
                <a16:creationId xmlns:a16="http://schemas.microsoft.com/office/drawing/2014/main" id="{4FBAEA4F-8052-AD96-ECA5-5F7DD9F8D269}"/>
              </a:ext>
            </a:extLst>
          </p:cNvPr>
          <p:cNvSpPr>
            <a:spLocks noGrp="1"/>
          </p:cNvSpPr>
          <p:nvPr>
            <p:ph type="sldNum" sz="quarter" idx="12"/>
          </p:nvPr>
        </p:nvSpPr>
        <p:spPr/>
        <p:txBody>
          <a:bodyPr/>
          <a:lstStyle/>
          <a:p>
            <a:fld id="{7A0D7E8C-4F94-4F81-9E0E-C73AA3D62CAD}" type="slidenum">
              <a:rPr lang="en-GB" smtClean="0"/>
              <a:pPr/>
              <a:t>79</a:t>
            </a:fld>
            <a:endParaRPr lang="en-GB" dirty="0"/>
          </a:p>
        </p:txBody>
      </p:sp>
    </p:spTree>
    <p:extLst>
      <p:ext uri="{BB962C8B-B14F-4D97-AF65-F5344CB8AC3E}">
        <p14:creationId xmlns:p14="http://schemas.microsoft.com/office/powerpoint/2010/main" val="151147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5D7D4-CEB4-B4AA-89D8-48DED4A6BB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22D4A1-E03D-88F7-7907-40E0ED5EF6EB}"/>
              </a:ext>
            </a:extLst>
          </p:cNvPr>
          <p:cNvSpPr>
            <a:spLocks noGrp="1"/>
          </p:cNvSpPr>
          <p:nvPr>
            <p:ph type="title"/>
          </p:nvPr>
        </p:nvSpPr>
        <p:spPr>
          <a:xfrm>
            <a:off x="96451" y="92075"/>
            <a:ext cx="11974899" cy="1325563"/>
          </a:xfrm>
          <a:solidFill>
            <a:srgbClr val="FF99CC"/>
          </a:solidFill>
        </p:spPr>
        <p:txBody>
          <a:bodyPr>
            <a:normAutofit/>
          </a:bodyPr>
          <a:lstStyle/>
          <a:p>
            <a:pPr algn="ctr"/>
            <a:r>
              <a:rPr lang="en-GB" dirty="0"/>
              <a:t>State how to determine the percentage uncertainty in the final result from a number of readings.</a:t>
            </a:r>
          </a:p>
        </p:txBody>
      </p:sp>
      <p:sp>
        <p:nvSpPr>
          <p:cNvPr id="7" name="TextBox 6">
            <a:extLst>
              <a:ext uri="{FF2B5EF4-FFF2-40B4-BE49-F238E27FC236}">
                <a16:creationId xmlns:a16="http://schemas.microsoft.com/office/drawing/2014/main" id="{AABC2326-03E3-903E-AAFC-596E52A066CF}"/>
              </a:ext>
            </a:extLst>
          </p:cNvPr>
          <p:cNvSpPr txBox="1"/>
          <p:nvPr/>
        </p:nvSpPr>
        <p:spPr>
          <a:xfrm>
            <a:off x="1460500" y="1507524"/>
            <a:ext cx="10469949" cy="5509200"/>
          </a:xfrm>
          <a:prstGeom prst="rect">
            <a:avLst/>
          </a:prstGeom>
          <a:noFill/>
        </p:spPr>
        <p:txBody>
          <a:bodyPr wrap="square">
            <a:spAutoFit/>
          </a:bodyPr>
          <a:lstStyle/>
          <a:p>
            <a:r>
              <a:rPr lang="en-US" sz="4400" dirty="0"/>
              <a:t>when an experiment is being undertaken and more than one physical quantity is measured, </a:t>
            </a:r>
            <a:r>
              <a:rPr lang="en-US" sz="4400" b="1" dirty="0"/>
              <a:t>the quantity with the largest percentage uncertainty should be identified and this may often be used as a good estimate of the percentage uncertainty in the final numerical result of an experiment</a:t>
            </a:r>
            <a:r>
              <a:rPr lang="en-US" sz="4400" dirty="0"/>
              <a:t>.</a:t>
            </a:r>
            <a:endParaRPr lang="en-GB" sz="4400" dirty="0"/>
          </a:p>
        </p:txBody>
      </p:sp>
      <p:sp>
        <p:nvSpPr>
          <p:cNvPr id="3" name="Slide Number Placeholder 2">
            <a:extLst>
              <a:ext uri="{FF2B5EF4-FFF2-40B4-BE49-F238E27FC236}">
                <a16:creationId xmlns:a16="http://schemas.microsoft.com/office/drawing/2014/main" id="{63266A46-7D61-5BBE-F1E5-7B56C849EA1F}"/>
              </a:ext>
            </a:extLst>
          </p:cNvPr>
          <p:cNvSpPr>
            <a:spLocks noGrp="1"/>
          </p:cNvSpPr>
          <p:nvPr>
            <p:ph type="sldNum" sz="quarter" idx="12"/>
          </p:nvPr>
        </p:nvSpPr>
        <p:spPr/>
        <p:txBody>
          <a:bodyPr/>
          <a:lstStyle/>
          <a:p>
            <a:fld id="{7A0D7E8C-4F94-4F81-9E0E-C73AA3D62CAD}" type="slidenum">
              <a:rPr lang="en-GB" smtClean="0"/>
              <a:pPr/>
              <a:t>8</a:t>
            </a:fld>
            <a:endParaRPr lang="en-GB" dirty="0"/>
          </a:p>
        </p:txBody>
      </p:sp>
    </p:spTree>
    <p:extLst>
      <p:ext uri="{BB962C8B-B14F-4D97-AF65-F5344CB8AC3E}">
        <p14:creationId xmlns:p14="http://schemas.microsoft.com/office/powerpoint/2010/main" val="199743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DF07A-6886-7123-4AED-45ACDBFBA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9CD55-5E9E-AA57-82FB-8D8A389A08F8}"/>
              </a:ext>
            </a:extLst>
          </p:cNvPr>
          <p:cNvSpPr>
            <a:spLocks noGrp="1"/>
          </p:cNvSpPr>
          <p:nvPr>
            <p:ph type="title"/>
          </p:nvPr>
        </p:nvSpPr>
        <p:spPr>
          <a:xfrm>
            <a:off x="838200" y="365126"/>
            <a:ext cx="10515600" cy="895264"/>
          </a:xfrm>
          <a:solidFill>
            <a:srgbClr val="FF99CC"/>
          </a:solidFill>
        </p:spPr>
        <p:txBody>
          <a:bodyPr>
            <a:normAutofit/>
          </a:bodyPr>
          <a:lstStyle/>
          <a:p>
            <a:r>
              <a:rPr lang="en-GB" dirty="0"/>
              <a:t>State the meaning of work function</a:t>
            </a:r>
          </a:p>
        </p:txBody>
      </p:sp>
      <p:sp>
        <p:nvSpPr>
          <p:cNvPr id="3" name="Content Placeholder 2">
            <a:extLst>
              <a:ext uri="{FF2B5EF4-FFF2-40B4-BE49-F238E27FC236}">
                <a16:creationId xmlns:a16="http://schemas.microsoft.com/office/drawing/2014/main" id="{F73973CC-983B-BF5D-D95A-87A145EDBC5A}"/>
              </a:ext>
            </a:extLst>
          </p:cNvPr>
          <p:cNvSpPr>
            <a:spLocks noGrp="1"/>
          </p:cNvSpPr>
          <p:nvPr>
            <p:ph idx="1"/>
          </p:nvPr>
        </p:nvSpPr>
        <p:spPr>
          <a:xfrm>
            <a:off x="838200" y="1825625"/>
            <a:ext cx="10515600" cy="2400386"/>
          </a:xfrm>
        </p:spPr>
        <p:txBody>
          <a:bodyPr>
            <a:noAutofit/>
          </a:bodyPr>
          <a:lstStyle/>
          <a:p>
            <a:r>
              <a:rPr lang="en-US" sz="4400" dirty="0"/>
              <a:t>the work function, W or hf</a:t>
            </a:r>
            <a:r>
              <a:rPr lang="en-US" sz="4400" baseline="-25000" dirty="0"/>
              <a:t>0</a:t>
            </a:r>
            <a:r>
              <a:rPr lang="en-US" sz="4400" dirty="0"/>
              <a:t> of a material is the minimum energy of a photon required to cause photoemission</a:t>
            </a:r>
          </a:p>
        </p:txBody>
      </p:sp>
      <p:sp>
        <p:nvSpPr>
          <p:cNvPr id="4" name="Slide Number Placeholder 3">
            <a:extLst>
              <a:ext uri="{FF2B5EF4-FFF2-40B4-BE49-F238E27FC236}">
                <a16:creationId xmlns:a16="http://schemas.microsoft.com/office/drawing/2014/main" id="{E1B6C90A-CB53-2873-21E0-81246370D169}"/>
              </a:ext>
            </a:extLst>
          </p:cNvPr>
          <p:cNvSpPr>
            <a:spLocks noGrp="1"/>
          </p:cNvSpPr>
          <p:nvPr>
            <p:ph type="sldNum" sz="quarter" idx="12"/>
          </p:nvPr>
        </p:nvSpPr>
        <p:spPr/>
        <p:txBody>
          <a:bodyPr/>
          <a:lstStyle/>
          <a:p>
            <a:fld id="{7A0D7E8C-4F94-4F81-9E0E-C73AA3D62CAD}" type="slidenum">
              <a:rPr lang="en-GB" smtClean="0"/>
              <a:pPr/>
              <a:t>80</a:t>
            </a:fld>
            <a:endParaRPr lang="en-GB" dirty="0"/>
          </a:p>
        </p:txBody>
      </p:sp>
    </p:spTree>
    <p:extLst>
      <p:ext uri="{BB962C8B-B14F-4D97-AF65-F5344CB8AC3E}">
        <p14:creationId xmlns:p14="http://schemas.microsoft.com/office/powerpoint/2010/main" val="224465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B6D57-6E96-E04F-4327-0159D41E5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6FBEB6-0165-C485-8322-E5856286549F}"/>
              </a:ext>
            </a:extLst>
          </p:cNvPr>
          <p:cNvSpPr>
            <a:spLocks noGrp="1"/>
          </p:cNvSpPr>
          <p:nvPr>
            <p:ph type="title"/>
          </p:nvPr>
        </p:nvSpPr>
        <p:spPr>
          <a:xfrm>
            <a:off x="838200" y="365126"/>
            <a:ext cx="10515600" cy="895264"/>
          </a:xfrm>
          <a:solidFill>
            <a:srgbClr val="FF99CC"/>
          </a:solidFill>
        </p:spPr>
        <p:txBody>
          <a:bodyPr/>
          <a:lstStyle/>
          <a:p>
            <a:r>
              <a:rPr lang="en-GB" dirty="0"/>
              <a:t>State </a:t>
            </a:r>
            <a:r>
              <a:rPr lang="en-US" dirty="0"/>
              <a:t>evidence for the wave model of light. </a:t>
            </a:r>
            <a:endParaRPr lang="en-GB" dirty="0"/>
          </a:p>
        </p:txBody>
      </p:sp>
      <p:sp>
        <p:nvSpPr>
          <p:cNvPr id="3" name="Content Placeholder 2">
            <a:extLst>
              <a:ext uri="{FF2B5EF4-FFF2-40B4-BE49-F238E27FC236}">
                <a16:creationId xmlns:a16="http://schemas.microsoft.com/office/drawing/2014/main" id="{2CCA32C9-A616-E246-997A-39472384A3B9}"/>
              </a:ext>
            </a:extLst>
          </p:cNvPr>
          <p:cNvSpPr>
            <a:spLocks noGrp="1"/>
          </p:cNvSpPr>
          <p:nvPr>
            <p:ph idx="1"/>
          </p:nvPr>
        </p:nvSpPr>
        <p:spPr>
          <a:xfrm>
            <a:off x="4207476" y="1825625"/>
            <a:ext cx="7146324" cy="1016429"/>
          </a:xfrm>
        </p:spPr>
        <p:txBody>
          <a:bodyPr>
            <a:normAutofit/>
          </a:bodyPr>
          <a:lstStyle/>
          <a:p>
            <a:r>
              <a:rPr lang="en-US" sz="4800" dirty="0"/>
              <a:t>interference</a:t>
            </a:r>
            <a:endParaRPr lang="en-GB" sz="4800" dirty="0"/>
          </a:p>
        </p:txBody>
      </p:sp>
      <p:sp>
        <p:nvSpPr>
          <p:cNvPr id="4" name="Slide Number Placeholder 3">
            <a:extLst>
              <a:ext uri="{FF2B5EF4-FFF2-40B4-BE49-F238E27FC236}">
                <a16:creationId xmlns:a16="http://schemas.microsoft.com/office/drawing/2014/main" id="{F83F18EA-E751-2F50-F37D-07B12C5AEB6A}"/>
              </a:ext>
            </a:extLst>
          </p:cNvPr>
          <p:cNvSpPr>
            <a:spLocks noGrp="1"/>
          </p:cNvSpPr>
          <p:nvPr>
            <p:ph type="sldNum" sz="quarter" idx="12"/>
          </p:nvPr>
        </p:nvSpPr>
        <p:spPr/>
        <p:txBody>
          <a:bodyPr/>
          <a:lstStyle/>
          <a:p>
            <a:fld id="{7A0D7E8C-4F94-4F81-9E0E-C73AA3D62CAD}" type="slidenum">
              <a:rPr lang="en-GB" smtClean="0"/>
              <a:pPr/>
              <a:t>81</a:t>
            </a:fld>
            <a:endParaRPr lang="en-GB" dirty="0"/>
          </a:p>
        </p:txBody>
      </p:sp>
    </p:spTree>
    <p:extLst>
      <p:ext uri="{BB962C8B-B14F-4D97-AF65-F5344CB8AC3E}">
        <p14:creationId xmlns:p14="http://schemas.microsoft.com/office/powerpoint/2010/main" val="19800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C2551-25F1-1D71-D4C3-CAA7E107926A}"/>
              </a:ext>
            </a:extLst>
          </p:cNvPr>
          <p:cNvSpPr>
            <a:spLocks noGrp="1"/>
          </p:cNvSpPr>
          <p:nvPr>
            <p:ph type="title"/>
          </p:nvPr>
        </p:nvSpPr>
        <p:spPr>
          <a:xfrm>
            <a:off x="838200" y="365126"/>
            <a:ext cx="10515600" cy="858194"/>
          </a:xfrm>
          <a:solidFill>
            <a:srgbClr val="FF99CC"/>
          </a:solidFill>
        </p:spPr>
        <p:txBody>
          <a:bodyPr/>
          <a:lstStyle/>
          <a:p>
            <a:r>
              <a:rPr lang="en-GB" dirty="0"/>
              <a:t>State the meaning of the term coherent waves</a:t>
            </a:r>
          </a:p>
        </p:txBody>
      </p:sp>
      <p:sp>
        <p:nvSpPr>
          <p:cNvPr id="3" name="Content Placeholder 2">
            <a:extLst>
              <a:ext uri="{FF2B5EF4-FFF2-40B4-BE49-F238E27FC236}">
                <a16:creationId xmlns:a16="http://schemas.microsoft.com/office/drawing/2014/main" id="{C372573F-393A-D44F-660C-1ADC9CBF5622}"/>
              </a:ext>
            </a:extLst>
          </p:cNvPr>
          <p:cNvSpPr>
            <a:spLocks noGrp="1"/>
          </p:cNvSpPr>
          <p:nvPr>
            <p:ph idx="1"/>
          </p:nvPr>
        </p:nvSpPr>
        <p:spPr/>
        <p:txBody>
          <a:bodyPr/>
          <a:lstStyle/>
          <a:p>
            <a:r>
              <a:rPr lang="en-GB" sz="4400" dirty="0"/>
              <a:t>Coherent waves have a </a:t>
            </a:r>
            <a:r>
              <a:rPr lang="en-GB" sz="4400" b="1" dirty="0"/>
              <a:t>constant phase relationship</a:t>
            </a:r>
          </a:p>
          <a:p>
            <a:r>
              <a:rPr lang="en-US" sz="4400" dirty="0"/>
              <a:t>Waves from coherent sources </a:t>
            </a:r>
          </a:p>
          <a:p>
            <a:pPr lvl="1"/>
            <a:r>
              <a:rPr lang="en-US" sz="3600" dirty="0"/>
              <a:t>have the same velocity.</a:t>
            </a:r>
          </a:p>
          <a:p>
            <a:pPr lvl="1"/>
            <a:r>
              <a:rPr lang="en-US" sz="3600" dirty="0"/>
              <a:t>have the same wavelength.</a:t>
            </a:r>
          </a:p>
          <a:p>
            <a:pPr lvl="1"/>
            <a:r>
              <a:rPr lang="en-US" sz="3600" dirty="0"/>
              <a:t>have a constant phase relationship</a:t>
            </a:r>
            <a:endParaRPr lang="en-GB" sz="3600" dirty="0"/>
          </a:p>
        </p:txBody>
      </p:sp>
      <p:sp>
        <p:nvSpPr>
          <p:cNvPr id="4" name="Slide Number Placeholder 3">
            <a:extLst>
              <a:ext uri="{FF2B5EF4-FFF2-40B4-BE49-F238E27FC236}">
                <a16:creationId xmlns:a16="http://schemas.microsoft.com/office/drawing/2014/main" id="{1FDF129B-A47D-A80B-BA01-1C9EBC437496}"/>
              </a:ext>
            </a:extLst>
          </p:cNvPr>
          <p:cNvSpPr>
            <a:spLocks noGrp="1"/>
          </p:cNvSpPr>
          <p:nvPr>
            <p:ph type="sldNum" sz="quarter" idx="12"/>
          </p:nvPr>
        </p:nvSpPr>
        <p:spPr/>
        <p:txBody>
          <a:bodyPr/>
          <a:lstStyle/>
          <a:p>
            <a:fld id="{7A0D7E8C-4F94-4F81-9E0E-C73AA3D62CAD}" type="slidenum">
              <a:rPr lang="en-GB" smtClean="0"/>
              <a:pPr/>
              <a:t>82</a:t>
            </a:fld>
            <a:endParaRPr lang="en-GB" dirty="0"/>
          </a:p>
        </p:txBody>
      </p:sp>
    </p:spTree>
    <p:extLst>
      <p:ext uri="{BB962C8B-B14F-4D97-AF65-F5344CB8AC3E}">
        <p14:creationId xmlns:p14="http://schemas.microsoft.com/office/powerpoint/2010/main" val="147344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100CE-20FB-AC75-2BFC-C3B209ABD7C3}"/>
              </a:ext>
            </a:extLst>
          </p:cNvPr>
          <p:cNvSpPr>
            <a:spLocks noGrp="1"/>
          </p:cNvSpPr>
          <p:nvPr>
            <p:ph type="title"/>
          </p:nvPr>
        </p:nvSpPr>
        <p:spPr>
          <a:xfrm>
            <a:off x="259491" y="365126"/>
            <a:ext cx="11837773" cy="987940"/>
          </a:xfrm>
          <a:solidFill>
            <a:srgbClr val="FF99CC"/>
          </a:solidFill>
        </p:spPr>
        <p:txBody>
          <a:bodyPr>
            <a:normAutofit fontScale="90000"/>
          </a:bodyPr>
          <a:lstStyle/>
          <a:p>
            <a:pPr algn="ctr"/>
            <a:r>
              <a:rPr lang="en-US" dirty="0"/>
              <a:t>describe of the conditions for constructive and </a:t>
            </a:r>
            <a:br>
              <a:rPr lang="en-US" dirty="0"/>
            </a:br>
            <a:r>
              <a:rPr lang="en-US" dirty="0"/>
              <a:t>destructive interference</a:t>
            </a:r>
            <a:endParaRPr lang="en-GB" dirty="0"/>
          </a:p>
        </p:txBody>
      </p:sp>
      <p:sp>
        <p:nvSpPr>
          <p:cNvPr id="3" name="Content Placeholder 2">
            <a:extLst>
              <a:ext uri="{FF2B5EF4-FFF2-40B4-BE49-F238E27FC236}">
                <a16:creationId xmlns:a16="http://schemas.microsoft.com/office/drawing/2014/main" id="{36BFE9F0-E4C8-9A58-0323-B68AB1E2C8B5}"/>
              </a:ext>
            </a:extLst>
          </p:cNvPr>
          <p:cNvSpPr>
            <a:spLocks noGrp="1"/>
          </p:cNvSpPr>
          <p:nvPr>
            <p:ph idx="1"/>
          </p:nvPr>
        </p:nvSpPr>
        <p:spPr>
          <a:xfrm>
            <a:off x="721963" y="1353066"/>
            <a:ext cx="10515600" cy="4351338"/>
          </a:xfrm>
        </p:spPr>
        <p:txBody>
          <a:bodyPr>
            <a:normAutofit/>
          </a:bodyPr>
          <a:lstStyle/>
          <a:p>
            <a:r>
              <a:rPr lang="en-US" sz="4000" dirty="0"/>
              <a:t>maxima are produced when the path difference between waves is a whole number of wavelengths   </a:t>
            </a:r>
          </a:p>
          <a:p>
            <a:r>
              <a:rPr lang="en-US" sz="4000" dirty="0"/>
              <a:t>minima are produced when the path difference between waves is an odd number of half-wavelengths </a:t>
            </a:r>
          </a:p>
          <a:p>
            <a:pPr marL="0" indent="0">
              <a:buNone/>
            </a:pPr>
            <a:endParaRPr lang="en-GB" dirty="0"/>
          </a:p>
        </p:txBody>
      </p:sp>
      <p:sp>
        <p:nvSpPr>
          <p:cNvPr id="4" name="Slide Number Placeholder 3">
            <a:extLst>
              <a:ext uri="{FF2B5EF4-FFF2-40B4-BE49-F238E27FC236}">
                <a16:creationId xmlns:a16="http://schemas.microsoft.com/office/drawing/2014/main" id="{EB2E34B9-C6BC-B4D8-7DEE-CF0CB89F3568}"/>
              </a:ext>
            </a:extLst>
          </p:cNvPr>
          <p:cNvSpPr>
            <a:spLocks noGrp="1"/>
          </p:cNvSpPr>
          <p:nvPr>
            <p:ph type="sldNum" sz="quarter" idx="12"/>
          </p:nvPr>
        </p:nvSpPr>
        <p:spPr/>
        <p:txBody>
          <a:bodyPr/>
          <a:lstStyle/>
          <a:p>
            <a:fld id="{7A0D7E8C-4F94-4F81-9E0E-C73AA3D62CAD}" type="slidenum">
              <a:rPr lang="en-GB" smtClean="0"/>
              <a:pPr/>
              <a:t>83</a:t>
            </a:fld>
            <a:endParaRPr lang="en-GB" dirty="0"/>
          </a:p>
        </p:txBody>
      </p:sp>
      <p:pic>
        <p:nvPicPr>
          <p:cNvPr id="6" name="Picture 5">
            <a:extLst>
              <a:ext uri="{FF2B5EF4-FFF2-40B4-BE49-F238E27FC236}">
                <a16:creationId xmlns:a16="http://schemas.microsoft.com/office/drawing/2014/main" id="{2FF7CE03-891D-97A5-F835-16B3E0D577EF}"/>
              </a:ext>
            </a:extLst>
          </p:cNvPr>
          <p:cNvPicPr>
            <a:picLocks noChangeAspect="1"/>
          </p:cNvPicPr>
          <p:nvPr/>
        </p:nvPicPr>
        <p:blipFill>
          <a:blip r:embed="rId2"/>
          <a:stretch>
            <a:fillRect/>
          </a:stretch>
        </p:blipFill>
        <p:spPr>
          <a:xfrm>
            <a:off x="5979763" y="4314580"/>
            <a:ext cx="5775960" cy="2078470"/>
          </a:xfrm>
          <a:prstGeom prst="rect">
            <a:avLst/>
          </a:prstGeom>
        </p:spPr>
      </p:pic>
    </p:spTree>
    <p:extLst>
      <p:ext uri="{BB962C8B-B14F-4D97-AF65-F5344CB8AC3E}">
        <p14:creationId xmlns:p14="http://schemas.microsoft.com/office/powerpoint/2010/main" val="103440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9970E-B084-AA4B-9E37-C13774C8D7E5}"/>
              </a:ext>
            </a:extLst>
          </p:cNvPr>
          <p:cNvSpPr>
            <a:spLocks noGrp="1"/>
          </p:cNvSpPr>
          <p:nvPr>
            <p:ph type="title"/>
          </p:nvPr>
        </p:nvSpPr>
        <p:spPr>
          <a:xfrm>
            <a:off x="838200" y="365125"/>
            <a:ext cx="10515600" cy="870551"/>
          </a:xfrm>
          <a:solidFill>
            <a:srgbClr val="FF99CC"/>
          </a:solidFill>
        </p:spPr>
        <p:txBody>
          <a:bodyPr/>
          <a:lstStyle/>
          <a:p>
            <a:r>
              <a:rPr lang="en-GB" dirty="0"/>
              <a:t>Describe the</a:t>
            </a:r>
            <a:r>
              <a:rPr lang="en-US" dirty="0"/>
              <a:t> Bohr model of the atom. </a:t>
            </a:r>
            <a:endParaRPr lang="en-GB" dirty="0"/>
          </a:p>
        </p:txBody>
      </p:sp>
      <p:sp>
        <p:nvSpPr>
          <p:cNvPr id="4" name="Slide Number Placeholder 3">
            <a:extLst>
              <a:ext uri="{FF2B5EF4-FFF2-40B4-BE49-F238E27FC236}">
                <a16:creationId xmlns:a16="http://schemas.microsoft.com/office/drawing/2014/main" id="{7C93F593-0A92-09DA-542C-FFB2F424724A}"/>
              </a:ext>
            </a:extLst>
          </p:cNvPr>
          <p:cNvSpPr>
            <a:spLocks noGrp="1"/>
          </p:cNvSpPr>
          <p:nvPr>
            <p:ph type="sldNum" sz="quarter" idx="12"/>
          </p:nvPr>
        </p:nvSpPr>
        <p:spPr/>
        <p:txBody>
          <a:bodyPr/>
          <a:lstStyle/>
          <a:p>
            <a:fld id="{7A0D7E8C-4F94-4F81-9E0E-C73AA3D62CAD}" type="slidenum">
              <a:rPr lang="en-GB" smtClean="0"/>
              <a:pPr/>
              <a:t>84</a:t>
            </a:fld>
            <a:endParaRPr lang="en-GB" dirty="0"/>
          </a:p>
        </p:txBody>
      </p:sp>
      <p:sp>
        <p:nvSpPr>
          <p:cNvPr id="5" name="Rectangle 4">
            <a:extLst>
              <a:ext uri="{FF2B5EF4-FFF2-40B4-BE49-F238E27FC236}">
                <a16:creationId xmlns:a16="http://schemas.microsoft.com/office/drawing/2014/main" id="{7310674F-9F1A-EF7F-E60F-34C567F55A40}"/>
              </a:ext>
            </a:extLst>
          </p:cNvPr>
          <p:cNvSpPr/>
          <p:nvPr/>
        </p:nvSpPr>
        <p:spPr>
          <a:xfrm>
            <a:off x="69368" y="5410726"/>
            <a:ext cx="1551327" cy="14472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228E6964-C3FE-6E0A-CA27-C73DC9217795}"/>
              </a:ext>
            </a:extLst>
          </p:cNvPr>
          <p:cNvSpPr>
            <a:spLocks noGrp="1"/>
          </p:cNvSpPr>
          <p:nvPr>
            <p:ph idx="1"/>
          </p:nvPr>
        </p:nvSpPr>
        <p:spPr>
          <a:xfrm>
            <a:off x="69368" y="1235676"/>
            <a:ext cx="11670957" cy="4762114"/>
          </a:xfrm>
        </p:spPr>
        <p:txBody>
          <a:bodyPr>
            <a:noAutofit/>
          </a:bodyPr>
          <a:lstStyle/>
          <a:p>
            <a:pPr>
              <a:lnSpc>
                <a:spcPct val="100000"/>
              </a:lnSpc>
              <a:spcBef>
                <a:spcPts val="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Nucleus: A small, positively charged central region containing protons and neutrons.</a:t>
            </a:r>
          </a:p>
          <a:p>
            <a:pPr>
              <a:lnSpc>
                <a:spcPct val="100000"/>
              </a:lnSpc>
              <a:spcBef>
                <a:spcPts val="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Electrons: Negatively charged particles that orbit the nucleus at specific, fixed distances (called shells or energy levels).</a:t>
            </a:r>
          </a:p>
          <a:p>
            <a:pPr>
              <a:lnSpc>
                <a:spcPct val="100000"/>
              </a:lnSpc>
              <a:spcBef>
                <a:spcPts val="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Orbits: Electrons occupy specific, circular orbits around the nucleus, similar to planets orbiting a sun. Each orbit has a unique energy level associated with it.</a:t>
            </a:r>
          </a:p>
          <a:p>
            <a:pPr>
              <a:lnSpc>
                <a:spcPct val="100000"/>
              </a:lnSpc>
              <a:spcBef>
                <a:spcPts val="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Quantization: Electrons can only occupy specific, discrete energy levels (orbits) and cannot be found between them. This means that an electron can jump from one orbit to another by emitting or absorbing energy in the form of photons.</a:t>
            </a:r>
          </a:p>
          <a:p>
            <a:pPr>
              <a:lnSpc>
                <a:spcPct val="100000"/>
              </a:lnSpc>
              <a:spcBef>
                <a:spcPts val="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Stationary states: Each energy level (orbit) is a stationary state, meaning that an electron remains in that state until it gains or loses energy to transition to another orbit.</a:t>
            </a:r>
          </a:p>
          <a:p>
            <a:pPr>
              <a:lnSpc>
                <a:spcPct val="100000"/>
              </a:lnSpc>
              <a:spcBef>
                <a:spcPts val="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Ground state: The lowest energy level (orbit) is called the ground state, where the electron is closest to the nucleus.</a:t>
            </a:r>
          </a:p>
          <a:p>
            <a:pPr>
              <a:lnSpc>
                <a:spcPct val="100000"/>
              </a:lnSpc>
              <a:spcBef>
                <a:spcPts val="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Excited states: When an electron gains energy, it moves to a higher energy level (excited state), and when it loses energy, it returns to a lower energy level.</a:t>
            </a:r>
          </a:p>
          <a:p>
            <a:pPr>
              <a:lnSpc>
                <a:spcPct val="100000"/>
              </a:lnSpc>
              <a:spcBef>
                <a:spcPts val="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Electrons do not orbit in continuous paths, but rather jump between discrete energy levels.</a:t>
            </a:r>
          </a:p>
          <a:p>
            <a:pPr>
              <a:lnSpc>
                <a:spcPct val="100000"/>
              </a:lnSpc>
              <a:spcBef>
                <a:spcPts val="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The energy of an electron is quantized, meaning it can only have specific values.</a:t>
            </a:r>
          </a:p>
          <a:p>
            <a:pPr>
              <a:lnSpc>
                <a:spcPct val="100000"/>
              </a:lnSpc>
              <a:spcBef>
                <a:spcPts val="0"/>
              </a:spcBef>
            </a:pPr>
            <a:r>
              <a:rPr lang="en-GB" sz="1800" dirty="0">
                <a:effectLst/>
                <a:latin typeface="Aptos" panose="020B0004020202020204" pitchFamily="34" charset="0"/>
                <a:ea typeface="Aptos" panose="020B0004020202020204" pitchFamily="34" charset="0"/>
                <a:cs typeface="Times New Roman" panose="02020603050405020304" pitchFamily="18" charset="0"/>
              </a:rPr>
              <a:t>The model explains the emission and absorption spectra of atoms, as electrons transition between energy levels by emitting or absorbing photons of specific energies.</a:t>
            </a:r>
            <a:endParaRPr lang="en-GB" sz="1800" dirty="0"/>
          </a:p>
        </p:txBody>
      </p:sp>
    </p:spTree>
    <p:extLst>
      <p:ext uri="{BB962C8B-B14F-4D97-AF65-F5344CB8AC3E}">
        <p14:creationId xmlns:p14="http://schemas.microsoft.com/office/powerpoint/2010/main" val="289744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943BC-E2D6-A2B7-1035-79DD2F333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7DF648-D007-0390-3AC6-E2AE6E318ECA}"/>
              </a:ext>
            </a:extLst>
          </p:cNvPr>
          <p:cNvSpPr>
            <a:spLocks noGrp="1"/>
          </p:cNvSpPr>
          <p:nvPr>
            <p:ph type="title"/>
          </p:nvPr>
        </p:nvSpPr>
        <p:spPr>
          <a:xfrm>
            <a:off x="69367" y="365125"/>
            <a:ext cx="11904329" cy="870551"/>
          </a:xfrm>
          <a:solidFill>
            <a:srgbClr val="FF99CC"/>
          </a:solidFill>
        </p:spPr>
        <p:txBody>
          <a:bodyPr>
            <a:normAutofit fontScale="90000"/>
          </a:bodyPr>
          <a:lstStyle/>
          <a:p>
            <a:r>
              <a:rPr lang="en-GB" dirty="0"/>
              <a:t>Sketch a labelled diagram of the</a:t>
            </a:r>
            <a:r>
              <a:rPr lang="en-US" dirty="0"/>
              <a:t> Bohr model of the atom. </a:t>
            </a:r>
            <a:endParaRPr lang="en-GB" dirty="0"/>
          </a:p>
        </p:txBody>
      </p:sp>
      <p:sp>
        <p:nvSpPr>
          <p:cNvPr id="4" name="Slide Number Placeholder 3">
            <a:extLst>
              <a:ext uri="{FF2B5EF4-FFF2-40B4-BE49-F238E27FC236}">
                <a16:creationId xmlns:a16="http://schemas.microsoft.com/office/drawing/2014/main" id="{1A0A96AC-B556-DBC9-8BEA-6E9D94EB3077}"/>
              </a:ext>
            </a:extLst>
          </p:cNvPr>
          <p:cNvSpPr>
            <a:spLocks noGrp="1"/>
          </p:cNvSpPr>
          <p:nvPr>
            <p:ph type="sldNum" sz="quarter" idx="12"/>
          </p:nvPr>
        </p:nvSpPr>
        <p:spPr/>
        <p:txBody>
          <a:bodyPr/>
          <a:lstStyle/>
          <a:p>
            <a:fld id="{7A0D7E8C-4F94-4F81-9E0E-C73AA3D62CAD}" type="slidenum">
              <a:rPr lang="en-GB" smtClean="0"/>
              <a:pPr/>
              <a:t>85</a:t>
            </a:fld>
            <a:endParaRPr lang="en-GB" dirty="0"/>
          </a:p>
        </p:txBody>
      </p:sp>
      <p:sp>
        <p:nvSpPr>
          <p:cNvPr id="5" name="Rectangle 4">
            <a:extLst>
              <a:ext uri="{FF2B5EF4-FFF2-40B4-BE49-F238E27FC236}">
                <a16:creationId xmlns:a16="http://schemas.microsoft.com/office/drawing/2014/main" id="{A41B57BE-A042-CDB2-309F-7C1498925A21}"/>
              </a:ext>
            </a:extLst>
          </p:cNvPr>
          <p:cNvSpPr/>
          <p:nvPr/>
        </p:nvSpPr>
        <p:spPr>
          <a:xfrm>
            <a:off x="69368" y="5410726"/>
            <a:ext cx="1551327" cy="14472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E5C2CBDE-8C26-33DE-E089-67DCCE34A984}"/>
              </a:ext>
            </a:extLst>
          </p:cNvPr>
          <p:cNvPicPr>
            <a:picLocks noChangeAspect="1"/>
          </p:cNvPicPr>
          <p:nvPr/>
        </p:nvPicPr>
        <p:blipFill>
          <a:blip r:embed="rId2"/>
          <a:stretch>
            <a:fillRect/>
          </a:stretch>
        </p:blipFill>
        <p:spPr>
          <a:xfrm>
            <a:off x="6688620" y="1839405"/>
            <a:ext cx="4057859" cy="3810196"/>
          </a:xfrm>
          <a:prstGeom prst="rect">
            <a:avLst/>
          </a:prstGeom>
        </p:spPr>
      </p:pic>
      <p:pic>
        <p:nvPicPr>
          <p:cNvPr id="21" name="Picture 20">
            <a:extLst>
              <a:ext uri="{FF2B5EF4-FFF2-40B4-BE49-F238E27FC236}">
                <a16:creationId xmlns:a16="http://schemas.microsoft.com/office/drawing/2014/main" id="{56B29BDF-01CE-8124-4DCD-A5633CB5429C}"/>
              </a:ext>
            </a:extLst>
          </p:cNvPr>
          <p:cNvPicPr>
            <a:picLocks noChangeAspect="1"/>
          </p:cNvPicPr>
          <p:nvPr/>
        </p:nvPicPr>
        <p:blipFill>
          <a:blip r:embed="rId3"/>
          <a:stretch>
            <a:fillRect/>
          </a:stretch>
        </p:blipFill>
        <p:spPr>
          <a:xfrm>
            <a:off x="964206" y="1708393"/>
            <a:ext cx="5296172" cy="3873699"/>
          </a:xfrm>
          <a:prstGeom prst="rect">
            <a:avLst/>
          </a:prstGeom>
        </p:spPr>
      </p:pic>
    </p:spTree>
    <p:extLst>
      <p:ext uri="{BB962C8B-B14F-4D97-AF65-F5344CB8AC3E}">
        <p14:creationId xmlns:p14="http://schemas.microsoft.com/office/powerpoint/2010/main" val="387138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AD917-000D-4518-F5AE-1C71325300C1}"/>
              </a:ext>
            </a:extLst>
          </p:cNvPr>
          <p:cNvSpPr>
            <a:spLocks noGrp="1"/>
          </p:cNvSpPr>
          <p:nvPr>
            <p:ph type="title"/>
          </p:nvPr>
        </p:nvSpPr>
        <p:spPr>
          <a:xfrm>
            <a:off x="0" y="365125"/>
            <a:ext cx="11627708" cy="1325563"/>
          </a:xfrm>
          <a:solidFill>
            <a:srgbClr val="FF99CC"/>
          </a:solidFill>
        </p:spPr>
        <p:txBody>
          <a:bodyPr>
            <a:normAutofit/>
          </a:bodyPr>
          <a:lstStyle/>
          <a:p>
            <a:pPr algn="ctr"/>
            <a:r>
              <a:rPr lang="en-GB" sz="3600" dirty="0"/>
              <a:t>Explain the </a:t>
            </a:r>
            <a:r>
              <a:rPr lang="en-US" sz="3600" dirty="0"/>
              <a:t>Bohr model of the atom using the terms ground state, energy levels, </a:t>
            </a:r>
            <a:r>
              <a:rPr lang="en-US" sz="3600" dirty="0" err="1"/>
              <a:t>ionisation</a:t>
            </a:r>
            <a:r>
              <a:rPr lang="en-US" sz="3600" dirty="0"/>
              <a:t> and zero potential energy.</a:t>
            </a:r>
            <a:endParaRPr lang="en-GB" sz="3600" dirty="0"/>
          </a:p>
        </p:txBody>
      </p:sp>
      <p:sp>
        <p:nvSpPr>
          <p:cNvPr id="4" name="Slide Number Placeholder 3">
            <a:extLst>
              <a:ext uri="{FF2B5EF4-FFF2-40B4-BE49-F238E27FC236}">
                <a16:creationId xmlns:a16="http://schemas.microsoft.com/office/drawing/2014/main" id="{EC5ED16F-4C86-496E-50BF-AE775976088F}"/>
              </a:ext>
            </a:extLst>
          </p:cNvPr>
          <p:cNvSpPr>
            <a:spLocks noGrp="1"/>
          </p:cNvSpPr>
          <p:nvPr>
            <p:ph type="sldNum" sz="quarter" idx="12"/>
          </p:nvPr>
        </p:nvSpPr>
        <p:spPr/>
        <p:txBody>
          <a:bodyPr/>
          <a:lstStyle/>
          <a:p>
            <a:fld id="{7A0D7E8C-4F94-4F81-9E0E-C73AA3D62CAD}" type="slidenum">
              <a:rPr lang="en-GB" smtClean="0"/>
              <a:pPr/>
              <a:t>86</a:t>
            </a:fld>
            <a:endParaRPr lang="en-GB" dirty="0"/>
          </a:p>
        </p:txBody>
      </p:sp>
      <p:sp>
        <p:nvSpPr>
          <p:cNvPr id="7" name="Rectangle 6">
            <a:extLst>
              <a:ext uri="{FF2B5EF4-FFF2-40B4-BE49-F238E27FC236}">
                <a16:creationId xmlns:a16="http://schemas.microsoft.com/office/drawing/2014/main" id="{0D557932-F673-BD8F-F38B-39789BF1D377}"/>
              </a:ext>
            </a:extLst>
          </p:cNvPr>
          <p:cNvSpPr/>
          <p:nvPr/>
        </p:nvSpPr>
        <p:spPr>
          <a:xfrm>
            <a:off x="49095" y="5412757"/>
            <a:ext cx="1534228" cy="13255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BF971017-AD69-817A-C607-B869E373CCFB}"/>
              </a:ext>
            </a:extLst>
          </p:cNvPr>
          <p:cNvSpPr>
            <a:spLocks noGrp="1"/>
          </p:cNvSpPr>
          <p:nvPr>
            <p:ph idx="1"/>
          </p:nvPr>
        </p:nvSpPr>
        <p:spPr>
          <a:xfrm>
            <a:off x="166817" y="1798561"/>
            <a:ext cx="11559745" cy="5106516"/>
          </a:xfrm>
        </p:spPr>
        <p:txBody>
          <a:bodyPr>
            <a:normAutofit fontScale="55000" lnSpcReduction="20000"/>
          </a:bodyPr>
          <a:lstStyle/>
          <a:p>
            <a:pPr algn="l"/>
            <a:r>
              <a:rPr lang="en-US" sz="3300" b="1" i="0" dirty="0">
                <a:effectLst/>
                <a:latin typeface="Inter"/>
              </a:rPr>
              <a:t>Ground State</a:t>
            </a:r>
            <a:r>
              <a:rPr lang="en-US" sz="3300" b="0" i="0" dirty="0">
                <a:effectLst/>
                <a:latin typeface="Inter"/>
              </a:rPr>
              <a:t>: In the Bohr model, the ground state refers to the lowest energy level of an atom, where an electron occupies the closest orbit around the nucleus. This state has the most negative energy value.</a:t>
            </a:r>
          </a:p>
          <a:p>
            <a:pPr algn="l"/>
            <a:r>
              <a:rPr lang="en-US" sz="3300" b="1" i="0" dirty="0">
                <a:effectLst/>
                <a:latin typeface="Inter"/>
              </a:rPr>
              <a:t>Energy Levels</a:t>
            </a:r>
            <a:r>
              <a:rPr lang="en-US" sz="3300" b="0" i="0" dirty="0">
                <a:effectLst/>
                <a:latin typeface="Inter"/>
              </a:rPr>
              <a:t>: The Bohr model proposes that electrons occupy specific, quantized energy levels or orbits around the nucleus. Each energy level has a unique energy value, with higher energy levels corresponding to greater distances from the nucleus.</a:t>
            </a:r>
          </a:p>
          <a:p>
            <a:pPr algn="l"/>
            <a:r>
              <a:rPr lang="en-US" sz="3300" b="1" i="0" dirty="0" err="1">
                <a:effectLst/>
                <a:latin typeface="Inter"/>
              </a:rPr>
              <a:t>Ionisation</a:t>
            </a:r>
            <a:r>
              <a:rPr lang="en-US" sz="3300" b="0" i="0" dirty="0">
                <a:effectLst/>
                <a:latin typeface="Inter"/>
              </a:rPr>
              <a:t>: According to the Bohr model, </a:t>
            </a:r>
            <a:r>
              <a:rPr lang="en-US" sz="3300" b="0" i="0" dirty="0" err="1">
                <a:effectLst/>
                <a:latin typeface="Inter"/>
              </a:rPr>
              <a:t>ionisation</a:t>
            </a:r>
            <a:r>
              <a:rPr lang="en-US" sz="3300" b="0" i="0" dirty="0">
                <a:effectLst/>
                <a:latin typeface="Inter"/>
              </a:rPr>
              <a:t> occurs when an electron gains sufficient energy to transition from a lower energy level to a higher one, effectively “jumping” to a more distant orbit. This process requires an external energy source, such as a photon, and results in the electron being removed from its original energy level.</a:t>
            </a:r>
          </a:p>
          <a:p>
            <a:pPr algn="l"/>
            <a:r>
              <a:rPr lang="en-US" sz="3300" b="1" i="0" dirty="0">
                <a:effectLst/>
                <a:latin typeface="Inter"/>
              </a:rPr>
              <a:t>Zero Potential Energy</a:t>
            </a:r>
            <a:r>
              <a:rPr lang="en-US" sz="3300" b="0" i="0" dirty="0">
                <a:effectLst/>
                <a:latin typeface="Inter"/>
              </a:rPr>
              <a:t>: In the Bohr model, the energy of an electron at infinite distance from the nucleus (i.e., completely separated from the nucleus) is considered to be zero potential energy. This serves as a reference point for calculating the energy of electrons in other orbits. The energy of an electron in a fixed orbit around the nucleus is always negative, relative to this zero potential energy.</a:t>
            </a:r>
          </a:p>
          <a:p>
            <a:pPr marL="0" indent="0" algn="l">
              <a:buNone/>
            </a:pPr>
            <a:r>
              <a:rPr lang="en-US" sz="4400" b="0" i="0" dirty="0">
                <a:effectLst/>
                <a:latin typeface="Inter"/>
              </a:rPr>
              <a:t>In summary, the Bohr model describes the atom as having:</a:t>
            </a:r>
          </a:p>
          <a:p>
            <a:pPr lvl="1">
              <a:buFont typeface="+mj-lt"/>
              <a:buAutoNum type="arabicPeriod"/>
            </a:pPr>
            <a:r>
              <a:rPr lang="en-US" sz="4400" i="0" dirty="0">
                <a:effectLst/>
                <a:latin typeface="Inter"/>
              </a:rPr>
              <a:t>A ground state with the lowest energy level, where the electron is closest to the nucleus</a:t>
            </a:r>
            <a:r>
              <a:rPr lang="en-US" sz="4400" b="0" i="0" dirty="0">
                <a:effectLst/>
                <a:latin typeface="Inter"/>
              </a:rPr>
              <a:t>.</a:t>
            </a:r>
          </a:p>
          <a:p>
            <a:pPr lvl="1">
              <a:buFont typeface="+mj-lt"/>
              <a:buAutoNum type="arabicPeriod"/>
            </a:pPr>
            <a:r>
              <a:rPr lang="en-US" sz="4400" b="0" i="0" dirty="0">
                <a:effectLst/>
                <a:latin typeface="Inter"/>
              </a:rPr>
              <a:t>Quantized energy levels or orbits, with each level having a unique energy value.</a:t>
            </a:r>
          </a:p>
          <a:p>
            <a:pPr lvl="1">
              <a:buFont typeface="+mj-lt"/>
              <a:buAutoNum type="arabicPeriod"/>
            </a:pPr>
            <a:r>
              <a:rPr lang="en-US" sz="4400" b="0" i="0" dirty="0" err="1">
                <a:effectLst/>
                <a:latin typeface="Inter"/>
              </a:rPr>
              <a:t>Ionisation</a:t>
            </a:r>
            <a:r>
              <a:rPr lang="en-US" sz="4400" b="0" i="0" dirty="0">
                <a:effectLst/>
                <a:latin typeface="Inter"/>
              </a:rPr>
              <a:t> occurring when an electron gains energy and transitions to a higher energy level.</a:t>
            </a:r>
          </a:p>
          <a:p>
            <a:pPr lvl="1">
              <a:buFont typeface="+mj-lt"/>
              <a:buAutoNum type="arabicPeriod"/>
            </a:pPr>
            <a:r>
              <a:rPr lang="en-US" sz="4400" b="0" i="0" dirty="0">
                <a:effectLst/>
                <a:latin typeface="Inter"/>
              </a:rPr>
              <a:t>Zero potential energy serving as a reference point for calculating electron energies.</a:t>
            </a:r>
          </a:p>
        </p:txBody>
      </p:sp>
    </p:spTree>
    <p:extLst>
      <p:ext uri="{BB962C8B-B14F-4D97-AF65-F5344CB8AC3E}">
        <p14:creationId xmlns:p14="http://schemas.microsoft.com/office/powerpoint/2010/main" val="57101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down)">
                                      <p:cBhvr>
                                        <p:cTn id="30" dur="500"/>
                                        <p:tgtEl>
                                          <p:spTgt spid="3">
                                            <p:txEl>
                                              <p:pRg st="5" end="5"/>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wipe(down)">
                                      <p:cBhvr>
                                        <p:cTn id="33" dur="500"/>
                                        <p:tgtEl>
                                          <p:spTgt spid="3">
                                            <p:txEl>
                                              <p:pRg st="6" end="6"/>
                                            </p:txEl>
                                          </p:spTgt>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wipe(down)">
                                      <p:cBhvr>
                                        <p:cTn id="36" dur="500"/>
                                        <p:tgtEl>
                                          <p:spTgt spid="3">
                                            <p:txEl>
                                              <p:pRg st="7" end="7"/>
                                            </p:txEl>
                                          </p:spTgt>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wipe(down)">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8F091-E77E-E3C1-77DE-D123D9D7B89B}"/>
              </a:ext>
            </a:extLst>
          </p:cNvPr>
          <p:cNvSpPr>
            <a:spLocks noGrp="1"/>
          </p:cNvSpPr>
          <p:nvPr>
            <p:ph type="title"/>
          </p:nvPr>
        </p:nvSpPr>
        <p:spPr>
          <a:xfrm>
            <a:off x="148281" y="365125"/>
            <a:ext cx="11862487" cy="1325563"/>
          </a:xfrm>
          <a:solidFill>
            <a:srgbClr val="FF99CC"/>
          </a:solidFill>
        </p:spPr>
        <p:txBody>
          <a:bodyPr/>
          <a:lstStyle/>
          <a:p>
            <a:pPr algn="ctr"/>
            <a:r>
              <a:rPr lang="en-GB" dirty="0"/>
              <a:t>State </a:t>
            </a:r>
            <a:r>
              <a:rPr lang="en-US" dirty="0"/>
              <a:t>evidence for the composition of the Sun’s outer atmosphere</a:t>
            </a:r>
            <a:endParaRPr lang="en-GB" dirty="0"/>
          </a:p>
        </p:txBody>
      </p:sp>
      <p:sp>
        <p:nvSpPr>
          <p:cNvPr id="3" name="Content Placeholder 2">
            <a:extLst>
              <a:ext uri="{FF2B5EF4-FFF2-40B4-BE49-F238E27FC236}">
                <a16:creationId xmlns:a16="http://schemas.microsoft.com/office/drawing/2014/main" id="{2BF892D6-622F-98C5-25B6-046738868A07}"/>
              </a:ext>
            </a:extLst>
          </p:cNvPr>
          <p:cNvSpPr>
            <a:spLocks noGrp="1"/>
          </p:cNvSpPr>
          <p:nvPr>
            <p:ph idx="1"/>
          </p:nvPr>
        </p:nvSpPr>
        <p:spPr/>
        <p:txBody>
          <a:bodyPr>
            <a:normAutofit/>
          </a:bodyPr>
          <a:lstStyle/>
          <a:p>
            <a:r>
              <a:rPr lang="en-GB" sz="4400" b="1" dirty="0">
                <a:effectLst/>
                <a:latin typeface="Trebuchet MS" panose="020B0603020202020204" pitchFamily="34" charset="0"/>
                <a:ea typeface="Times New Roman" panose="02020603050405020304" pitchFamily="18" charset="0"/>
                <a:cs typeface="Times New Roman" panose="02020603050405020304" pitchFamily="18" charset="0"/>
              </a:rPr>
              <a:t>the absorption lines (Fraunhofer lines) in the spectrum of sunlight</a:t>
            </a:r>
            <a:endParaRPr lang="en-GB" sz="4400" dirty="0"/>
          </a:p>
        </p:txBody>
      </p:sp>
      <p:sp>
        <p:nvSpPr>
          <p:cNvPr id="4" name="Slide Number Placeholder 3">
            <a:extLst>
              <a:ext uri="{FF2B5EF4-FFF2-40B4-BE49-F238E27FC236}">
                <a16:creationId xmlns:a16="http://schemas.microsoft.com/office/drawing/2014/main" id="{8F266AF7-F993-B700-F07C-EFA31F2057FE}"/>
              </a:ext>
            </a:extLst>
          </p:cNvPr>
          <p:cNvSpPr>
            <a:spLocks noGrp="1"/>
          </p:cNvSpPr>
          <p:nvPr>
            <p:ph type="sldNum" sz="quarter" idx="12"/>
          </p:nvPr>
        </p:nvSpPr>
        <p:spPr/>
        <p:txBody>
          <a:bodyPr/>
          <a:lstStyle/>
          <a:p>
            <a:fld id="{7A0D7E8C-4F94-4F81-9E0E-C73AA3D62CAD}" type="slidenum">
              <a:rPr lang="en-GB" smtClean="0"/>
              <a:pPr/>
              <a:t>87</a:t>
            </a:fld>
            <a:endParaRPr lang="en-GB" dirty="0"/>
          </a:p>
        </p:txBody>
      </p:sp>
    </p:spTree>
    <p:extLst>
      <p:ext uri="{BB962C8B-B14F-4D97-AF65-F5344CB8AC3E}">
        <p14:creationId xmlns:p14="http://schemas.microsoft.com/office/powerpoint/2010/main" val="414896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B4D2B5-D540-38D5-0E7D-6AD28159D96B}"/>
              </a:ext>
            </a:extLst>
          </p:cNvPr>
          <p:cNvSpPr>
            <a:spLocks noGrp="1"/>
          </p:cNvSpPr>
          <p:nvPr>
            <p:ph type="title"/>
          </p:nvPr>
        </p:nvSpPr>
        <p:spPr>
          <a:xfrm>
            <a:off x="130921" y="386930"/>
            <a:ext cx="12191999" cy="900065"/>
          </a:xfrm>
          <a:solidFill>
            <a:srgbClr val="FF99CC"/>
          </a:solidFill>
        </p:spPr>
        <p:txBody>
          <a:bodyPr anchor="b">
            <a:normAutofit/>
          </a:bodyPr>
          <a:lstStyle/>
          <a:p>
            <a:r>
              <a:rPr lang="en-GB" sz="4800" dirty="0"/>
              <a:t>Explain Fraunhofer Lines</a:t>
            </a:r>
          </a:p>
        </p:txBody>
      </p:sp>
      <p:sp>
        <p:nvSpPr>
          <p:cNvPr id="1033" name="Rectangle 103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39" name="Content Placeholder 2">
            <a:extLst>
              <a:ext uri="{FF2B5EF4-FFF2-40B4-BE49-F238E27FC236}">
                <a16:creationId xmlns:a16="http://schemas.microsoft.com/office/drawing/2014/main" id="{ECA1DC1B-64B3-2D18-F545-9BEDA55159B5}"/>
              </a:ext>
            </a:extLst>
          </p:cNvPr>
          <p:cNvGraphicFramePr>
            <a:graphicFrameLocks noGrp="1"/>
          </p:cNvGraphicFramePr>
          <p:nvPr>
            <p:ph idx="1"/>
          </p:nvPr>
        </p:nvGraphicFramePr>
        <p:xfrm>
          <a:off x="-71231" y="1902443"/>
          <a:ext cx="5704380" cy="4336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Diagram of a diagram of a cloud of gas&#10;&#10;Description automatically generated">
            <a:extLst>
              <a:ext uri="{FF2B5EF4-FFF2-40B4-BE49-F238E27FC236}">
                <a16:creationId xmlns:a16="http://schemas.microsoft.com/office/drawing/2014/main" id="{211787E1-94DE-2D62-292E-8078854A3C7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704378" y="2780068"/>
            <a:ext cx="6493389" cy="3100593"/>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103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D3B6180-74C7-DDF6-FE8D-BC7740B88006}"/>
              </a:ext>
            </a:extLst>
          </p:cNvPr>
          <p:cNvSpPr>
            <a:spLocks noGrp="1"/>
          </p:cNvSpPr>
          <p:nvPr>
            <p:ph type="sldNum" sz="quarter" idx="12"/>
          </p:nvPr>
        </p:nvSpPr>
        <p:spPr>
          <a:xfrm>
            <a:off x="8610600" y="6492240"/>
            <a:ext cx="2743200" cy="365125"/>
          </a:xfrm>
        </p:spPr>
        <p:txBody>
          <a:bodyPr>
            <a:normAutofit/>
          </a:bodyPr>
          <a:lstStyle/>
          <a:p>
            <a:pPr>
              <a:lnSpc>
                <a:spcPct val="90000"/>
              </a:lnSpc>
              <a:spcAft>
                <a:spcPts val="600"/>
              </a:spcAft>
            </a:pPr>
            <a:fld id="{7A0D7E8C-4F94-4F81-9E0E-C73AA3D62CAD}" type="slidenum">
              <a:rPr lang="en-GB" sz="1900" smtClean="0"/>
              <a:pPr>
                <a:lnSpc>
                  <a:spcPct val="90000"/>
                </a:lnSpc>
                <a:spcAft>
                  <a:spcPts val="600"/>
                </a:spcAft>
              </a:pPr>
              <a:t>88</a:t>
            </a:fld>
            <a:endParaRPr lang="en-GB" sz="1900"/>
          </a:p>
        </p:txBody>
      </p:sp>
    </p:spTree>
    <p:extLst>
      <p:ext uri="{BB962C8B-B14F-4D97-AF65-F5344CB8AC3E}">
        <p14:creationId xmlns:p14="http://schemas.microsoft.com/office/powerpoint/2010/main" val="396108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39"/>
                                        </p:tgtEl>
                                        <p:attrNameLst>
                                          <p:attrName>style.visibility</p:attrName>
                                        </p:attrNameLst>
                                      </p:cBhvr>
                                      <p:to>
                                        <p:strVal val="visible"/>
                                      </p:to>
                                    </p:set>
                                    <p:animEffect transition="in" filter="wipe(left)">
                                      <p:cBhvr>
                                        <p:cTn id="7" dur="500"/>
                                        <p:tgtEl>
                                          <p:spTgt spid="10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39" grpId="0">
        <p:bldAsOne/>
      </p:bldGraphic>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AD09F-3092-4B74-1814-69B0C4918065}"/>
              </a:ext>
            </a:extLst>
          </p:cNvPr>
          <p:cNvSpPr>
            <a:spLocks noGrp="1"/>
          </p:cNvSpPr>
          <p:nvPr>
            <p:ph type="title"/>
          </p:nvPr>
        </p:nvSpPr>
        <p:spPr>
          <a:xfrm>
            <a:off x="838200" y="365126"/>
            <a:ext cx="10515600" cy="1025010"/>
          </a:xfrm>
          <a:solidFill>
            <a:srgbClr val="FF99CC"/>
          </a:solidFill>
        </p:spPr>
        <p:txBody>
          <a:bodyPr/>
          <a:lstStyle/>
          <a:p>
            <a:r>
              <a:rPr lang="en-US" dirty="0"/>
              <a:t>define absolute refractive index</a:t>
            </a:r>
            <a:endParaRPr lang="en-GB"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4B4E934-4A22-90CA-25A2-51EA7E5B51F0}"/>
                  </a:ext>
                </a:extLst>
              </p:cNvPr>
              <p:cNvSpPr>
                <a:spLocks noGrp="1"/>
              </p:cNvSpPr>
              <p:nvPr>
                <p:ph idx="1"/>
              </p:nvPr>
            </p:nvSpPr>
            <p:spPr/>
            <p:txBody>
              <a:bodyPr>
                <a:normAutofit/>
              </a:bodyPr>
              <a:lstStyle/>
              <a:p>
                <a:r>
                  <a:rPr lang="en-US" sz="4000" dirty="0"/>
                  <a:t>absolute refractive index of a medium is the ratio of the speed of light in a vacuum to the speed of light in the medium.</a:t>
                </a:r>
                <a:r>
                  <a:rPr lang="en-GB" sz="4000" dirty="0"/>
                  <a:t> </a:t>
                </a:r>
                <a:endParaRPr lang="en-GB" sz="40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GB" sz="4000" i="1">
                          <a:latin typeface="Cambria Math" panose="02040503050406030204" pitchFamily="18" charset="0"/>
                        </a:rPr>
                        <m:t>𝑛</m:t>
                      </m:r>
                      <m:r>
                        <a:rPr lang="en-GB" sz="4000" i="1">
                          <a:latin typeface="Cambria Math" panose="02040503050406030204" pitchFamily="18" charset="0"/>
                        </a:rPr>
                        <m:t>=</m:t>
                      </m:r>
                      <m:f>
                        <m:fPr>
                          <m:ctrlPr>
                            <a:rPr lang="en-GB" sz="4000" i="1">
                              <a:latin typeface="Cambria Math" panose="02040503050406030204" pitchFamily="18" charset="0"/>
                            </a:rPr>
                          </m:ctrlPr>
                        </m:fPr>
                        <m:num>
                          <m:sSub>
                            <m:sSubPr>
                              <m:ctrlPr>
                                <a:rPr lang="en-GB" sz="4000" i="1">
                                  <a:latin typeface="Cambria Math" panose="02040503050406030204" pitchFamily="18" charset="0"/>
                                </a:rPr>
                              </m:ctrlPr>
                            </m:sSubPr>
                            <m:e>
                              <m:r>
                                <a:rPr lang="en-GB" sz="4000" i="1">
                                  <a:latin typeface="Cambria Math" panose="02040503050406030204" pitchFamily="18" charset="0"/>
                                </a:rPr>
                                <m:t>𝑣</m:t>
                              </m:r>
                            </m:e>
                            <m:sub>
                              <m:r>
                                <a:rPr lang="en-GB" sz="4000" i="1">
                                  <a:latin typeface="Cambria Math" panose="02040503050406030204" pitchFamily="18" charset="0"/>
                                </a:rPr>
                                <m:t>1</m:t>
                              </m:r>
                            </m:sub>
                          </m:sSub>
                        </m:num>
                        <m:den>
                          <m:sSub>
                            <m:sSubPr>
                              <m:ctrlPr>
                                <a:rPr lang="en-GB" sz="4000" i="1">
                                  <a:latin typeface="Cambria Math" panose="02040503050406030204" pitchFamily="18" charset="0"/>
                                </a:rPr>
                              </m:ctrlPr>
                            </m:sSubPr>
                            <m:e>
                              <m:r>
                                <a:rPr lang="en-GB" sz="4000" i="1">
                                  <a:latin typeface="Cambria Math" panose="02040503050406030204" pitchFamily="18" charset="0"/>
                                </a:rPr>
                                <m:t>𝑣</m:t>
                              </m:r>
                            </m:e>
                            <m:sub>
                              <m:r>
                                <a:rPr lang="en-GB" sz="4000" i="1">
                                  <a:latin typeface="Cambria Math" panose="02040503050406030204" pitchFamily="18" charset="0"/>
                                </a:rPr>
                                <m:t>2</m:t>
                              </m:r>
                            </m:sub>
                          </m:sSub>
                        </m:den>
                      </m:f>
                    </m:oMath>
                  </m:oMathPara>
                </a14:m>
                <a:endParaRPr lang="en-GB" sz="4000" dirty="0"/>
              </a:p>
            </p:txBody>
          </p:sp>
        </mc:Choice>
        <mc:Fallback xmlns="">
          <p:sp>
            <p:nvSpPr>
              <p:cNvPr id="3" name="Content Placeholder 2">
                <a:extLst>
                  <a:ext uri="{FF2B5EF4-FFF2-40B4-BE49-F238E27FC236}">
                    <a16:creationId xmlns:a16="http://schemas.microsoft.com/office/drawing/2014/main" id="{44B4E934-4A22-90CA-25A2-51EA7E5B51F0}"/>
                  </a:ext>
                </a:extLst>
              </p:cNvPr>
              <p:cNvSpPr>
                <a:spLocks noGrp="1" noRot="1" noChangeAspect="1" noMove="1" noResize="1" noEditPoints="1" noAdjustHandles="1" noChangeArrowheads="1" noChangeShapeType="1" noTextEdit="1"/>
              </p:cNvSpPr>
              <p:nvPr>
                <p:ph idx="1"/>
              </p:nvPr>
            </p:nvSpPr>
            <p:spPr>
              <a:blipFill>
                <a:blip r:embed="rId2"/>
                <a:stretch>
                  <a:fillRect l="-1855" t="-3782"/>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E05D3C10-DDB4-63F0-B35E-268D2C839D35}"/>
              </a:ext>
            </a:extLst>
          </p:cNvPr>
          <p:cNvSpPr>
            <a:spLocks noGrp="1"/>
          </p:cNvSpPr>
          <p:nvPr>
            <p:ph type="sldNum" sz="quarter" idx="12"/>
          </p:nvPr>
        </p:nvSpPr>
        <p:spPr/>
        <p:txBody>
          <a:bodyPr/>
          <a:lstStyle/>
          <a:p>
            <a:fld id="{7A0D7E8C-4F94-4F81-9E0E-C73AA3D62CAD}" type="slidenum">
              <a:rPr lang="en-GB" smtClean="0"/>
              <a:pPr/>
              <a:t>89</a:t>
            </a:fld>
            <a:endParaRPr lang="en-GB" dirty="0"/>
          </a:p>
        </p:txBody>
      </p:sp>
    </p:spTree>
    <p:extLst>
      <p:ext uri="{BB962C8B-B14F-4D97-AF65-F5344CB8AC3E}">
        <p14:creationId xmlns:p14="http://schemas.microsoft.com/office/powerpoint/2010/main" val="259282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math equations and formulas on a white background&#10;&#10;Description automatically generated">
            <a:extLst>
              <a:ext uri="{FF2B5EF4-FFF2-40B4-BE49-F238E27FC236}">
                <a16:creationId xmlns:a16="http://schemas.microsoft.com/office/drawing/2014/main" id="{C4304C0B-E684-38C6-9913-7E618CECDC05}"/>
              </a:ext>
            </a:extLst>
          </p:cNvPr>
          <p:cNvPicPr>
            <a:picLocks noChangeAspect="1"/>
          </p:cNvPicPr>
          <p:nvPr/>
        </p:nvPicPr>
        <p:blipFill>
          <a:blip r:embed="rId2">
            <a:alphaModFix amt="35000"/>
          </a:blip>
          <a:srcRect r="13308" b="1"/>
          <a:stretch/>
        </p:blipFill>
        <p:spPr>
          <a:xfrm>
            <a:off x="20" y="1021"/>
            <a:ext cx="12191980" cy="6855958"/>
          </a:xfrm>
          <a:prstGeom prst="rect">
            <a:avLst/>
          </a:prstGeom>
        </p:spPr>
      </p:pic>
      <p:sp>
        <p:nvSpPr>
          <p:cNvPr id="2" name="Title 1">
            <a:extLst>
              <a:ext uri="{FF2B5EF4-FFF2-40B4-BE49-F238E27FC236}">
                <a16:creationId xmlns:a16="http://schemas.microsoft.com/office/drawing/2014/main" id="{49DAEB34-B696-6FAF-54A8-CE3C7A570317}"/>
              </a:ext>
            </a:extLst>
          </p:cNvPr>
          <p:cNvSpPr>
            <a:spLocks noGrp="1"/>
          </p:cNvSpPr>
          <p:nvPr>
            <p:ph type="title"/>
          </p:nvPr>
        </p:nvSpPr>
        <p:spPr>
          <a:xfrm>
            <a:off x="881471" y="4217868"/>
            <a:ext cx="4725797" cy="1817171"/>
          </a:xfrm>
        </p:spPr>
        <p:txBody>
          <a:bodyPr>
            <a:normAutofit/>
          </a:bodyPr>
          <a:lstStyle/>
          <a:p>
            <a:pPr algn="r"/>
            <a:r>
              <a:rPr lang="en-GB"/>
              <a:t>Our Dynamic Universe</a:t>
            </a:r>
          </a:p>
        </p:txBody>
      </p:sp>
      <p:sp>
        <p:nvSpPr>
          <p:cNvPr id="43" name="Freeform: Shape 42">
            <a:extLst>
              <a:ext uri="{FF2B5EF4-FFF2-40B4-BE49-F238E27FC236}">
                <a16:creationId xmlns:a16="http://schemas.microsoft.com/office/drawing/2014/main" id="{08D97BCC-370B-4538-9D62-136AC63434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 y="561316"/>
            <a:ext cx="1762956" cy="3182112"/>
          </a:xfrm>
          <a:custGeom>
            <a:avLst/>
            <a:gdLst>
              <a:gd name="connsiteX0" fmla="*/ 171900 w 1762956"/>
              <a:gd name="connsiteY0" fmla="*/ 0 h 3182112"/>
              <a:gd name="connsiteX1" fmla="*/ 1762956 w 1762956"/>
              <a:gd name="connsiteY1" fmla="*/ 1591056 h 3182112"/>
              <a:gd name="connsiteX2" fmla="*/ 171900 w 1762956"/>
              <a:gd name="connsiteY2" fmla="*/ 3182112 h 3182112"/>
              <a:gd name="connsiteX3" fmla="*/ 9224 w 1762956"/>
              <a:gd name="connsiteY3" fmla="*/ 3173898 h 3182112"/>
              <a:gd name="connsiteX4" fmla="*/ 0 w 1762956"/>
              <a:gd name="connsiteY4" fmla="*/ 3172490 h 3182112"/>
              <a:gd name="connsiteX5" fmla="*/ 0 w 1762956"/>
              <a:gd name="connsiteY5" fmla="*/ 9622 h 3182112"/>
              <a:gd name="connsiteX6" fmla="*/ 9224 w 1762956"/>
              <a:gd name="connsiteY6" fmla="*/ 8215 h 3182112"/>
              <a:gd name="connsiteX7" fmla="*/ 171900 w 1762956"/>
              <a:gd name="connsiteY7" fmla="*/ 0 h 318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2956" h="3182112">
                <a:moveTo>
                  <a:pt x="171900" y="0"/>
                </a:moveTo>
                <a:cubicBezTo>
                  <a:pt x="1050616" y="0"/>
                  <a:pt x="1762956" y="712340"/>
                  <a:pt x="1762956" y="1591056"/>
                </a:cubicBezTo>
                <a:cubicBezTo>
                  <a:pt x="1762956" y="2469772"/>
                  <a:pt x="1050616" y="3182112"/>
                  <a:pt x="171900" y="3182112"/>
                </a:cubicBezTo>
                <a:cubicBezTo>
                  <a:pt x="116980" y="3182112"/>
                  <a:pt x="62710" y="3179330"/>
                  <a:pt x="9224" y="3173898"/>
                </a:cubicBezTo>
                <a:lnTo>
                  <a:pt x="0" y="3172490"/>
                </a:lnTo>
                <a:lnTo>
                  <a:pt x="0" y="9622"/>
                </a:lnTo>
                <a:lnTo>
                  <a:pt x="9224" y="8215"/>
                </a:lnTo>
                <a:cubicBezTo>
                  <a:pt x="62710" y="2783"/>
                  <a:pt x="116980" y="0"/>
                  <a:pt x="1719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paper with text on it&#10;&#10;Description automatically generated">
            <a:extLst>
              <a:ext uri="{FF2B5EF4-FFF2-40B4-BE49-F238E27FC236}">
                <a16:creationId xmlns:a16="http://schemas.microsoft.com/office/drawing/2014/main" id="{C204D06B-5432-931D-7F2C-FE10393FCA0B}"/>
              </a:ext>
            </a:extLst>
          </p:cNvPr>
          <p:cNvPicPr>
            <a:picLocks noChangeAspect="1"/>
          </p:cNvPicPr>
          <p:nvPr/>
        </p:nvPicPr>
        <p:blipFill>
          <a:blip r:embed="rId3"/>
          <a:srcRect l="14437" r="11107" b="-4"/>
          <a:stretch/>
        </p:blipFill>
        <p:spPr>
          <a:xfrm>
            <a:off x="-6" y="725908"/>
            <a:ext cx="1598364" cy="2852928"/>
          </a:xfrm>
          <a:custGeom>
            <a:avLst/>
            <a:gdLst/>
            <a:ahLst/>
            <a:cxnLst/>
            <a:rect l="l" t="t" r="r" b="b"/>
            <a:pathLst>
              <a:path w="1598364" h="2852928">
                <a:moveTo>
                  <a:pt x="171900" y="0"/>
                </a:moveTo>
                <a:cubicBezTo>
                  <a:pt x="959714" y="0"/>
                  <a:pt x="1598364" y="638650"/>
                  <a:pt x="1598364" y="1426464"/>
                </a:cubicBezTo>
                <a:cubicBezTo>
                  <a:pt x="1598364" y="2214278"/>
                  <a:pt x="959714" y="2852928"/>
                  <a:pt x="171900" y="2852928"/>
                </a:cubicBezTo>
                <a:cubicBezTo>
                  <a:pt x="122662" y="2852928"/>
                  <a:pt x="74006" y="2850433"/>
                  <a:pt x="26052" y="2845563"/>
                </a:cubicBezTo>
                <a:lnTo>
                  <a:pt x="0" y="2841587"/>
                </a:lnTo>
                <a:lnTo>
                  <a:pt x="0" y="11341"/>
                </a:lnTo>
                <a:lnTo>
                  <a:pt x="26052" y="7365"/>
                </a:lnTo>
                <a:cubicBezTo>
                  <a:pt x="74006" y="2495"/>
                  <a:pt x="122662" y="0"/>
                  <a:pt x="171900" y="0"/>
                </a:cubicBezTo>
                <a:close/>
              </a:path>
            </a:pathLst>
          </a:custGeom>
        </p:spPr>
      </p:pic>
      <p:sp>
        <p:nvSpPr>
          <p:cNvPr id="44" name="Oval 43">
            <a:extLst>
              <a:ext uri="{FF2B5EF4-FFF2-40B4-BE49-F238E27FC236}">
                <a16:creationId xmlns:a16="http://schemas.microsoft.com/office/drawing/2014/main" id="{AC1BA173-64A6-4ACF-A849-F0194E82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7830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screenshot of a math formula&#10;&#10;Description automatically generated">
            <a:extLst>
              <a:ext uri="{FF2B5EF4-FFF2-40B4-BE49-F238E27FC236}">
                <a16:creationId xmlns:a16="http://schemas.microsoft.com/office/drawing/2014/main" id="{9EFF4B7B-944E-90C0-4C81-726E3E675A82}"/>
              </a:ext>
            </a:extLst>
          </p:cNvPr>
          <p:cNvPicPr>
            <a:picLocks noChangeAspect="1"/>
          </p:cNvPicPr>
          <p:nvPr/>
        </p:nvPicPr>
        <p:blipFill>
          <a:blip r:embed="rId4"/>
          <a:srcRect t="3750" r="-3" b="-3"/>
          <a:stretch/>
        </p:blipFill>
        <p:spPr>
          <a:xfrm>
            <a:off x="214289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45" name="Oval 44">
            <a:extLst>
              <a:ext uri="{FF2B5EF4-FFF2-40B4-BE49-F238E27FC236}">
                <a16:creationId xmlns:a16="http://schemas.microsoft.com/office/drawing/2014/main" id="{5DA699A9-471A-451C-8D64-4BBFBB790D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75776"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descr="A close-up of a text&#10;&#10;Description automatically generated">
            <a:extLst>
              <a:ext uri="{FF2B5EF4-FFF2-40B4-BE49-F238E27FC236}">
                <a16:creationId xmlns:a16="http://schemas.microsoft.com/office/drawing/2014/main" id="{47885573-035D-6306-E5F2-88C8BE9B7FCE}"/>
              </a:ext>
            </a:extLst>
          </p:cNvPr>
          <p:cNvPicPr>
            <a:picLocks noChangeAspect="1"/>
          </p:cNvPicPr>
          <p:nvPr/>
        </p:nvPicPr>
        <p:blipFill>
          <a:blip r:embed="rId5"/>
          <a:srcRect l="22330" r="35671" b="2"/>
          <a:stretch/>
        </p:blipFill>
        <p:spPr>
          <a:xfrm>
            <a:off x="552555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46" name="Oval 45">
            <a:extLst>
              <a:ext uri="{FF2B5EF4-FFF2-40B4-BE49-F238E27FC236}">
                <a16:creationId xmlns:a16="http://schemas.microsoft.com/office/drawing/2014/main" id="{4FF79B19-2390-46F4-BD3F-E2F55F6E1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3246"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descr="A paper with text on it&#10;&#10;Description automatically generated">
            <a:extLst>
              <a:ext uri="{FF2B5EF4-FFF2-40B4-BE49-F238E27FC236}">
                <a16:creationId xmlns:a16="http://schemas.microsoft.com/office/drawing/2014/main" id="{02C0FF3E-690B-6640-0EDB-3E8273B2011B}"/>
              </a:ext>
            </a:extLst>
          </p:cNvPr>
          <p:cNvPicPr>
            <a:picLocks noChangeAspect="1"/>
          </p:cNvPicPr>
          <p:nvPr/>
        </p:nvPicPr>
        <p:blipFill>
          <a:blip r:embed="rId6"/>
          <a:srcRect t="31035" r="-1" b="13714"/>
          <a:stretch/>
        </p:blipFill>
        <p:spPr>
          <a:xfrm>
            <a:off x="8937838"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cxnSp>
        <p:nvCxnSpPr>
          <p:cNvPr id="47" name="Straight Connector 46">
            <a:extLst>
              <a:ext uri="{FF2B5EF4-FFF2-40B4-BE49-F238E27FC236}">
                <a16:creationId xmlns:a16="http://schemas.microsoft.com/office/drawing/2014/main" id="{92D7380E-05F8-4B98-9D58-B34C09FC66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80689" y="4303493"/>
            <a:ext cx="0" cy="164592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48" name="Content Placeholder 17">
            <a:extLst>
              <a:ext uri="{FF2B5EF4-FFF2-40B4-BE49-F238E27FC236}">
                <a16:creationId xmlns:a16="http://schemas.microsoft.com/office/drawing/2014/main" id="{32327D0A-2F41-DB52-E2F2-0B0B7F443079}"/>
              </a:ext>
            </a:extLst>
          </p:cNvPr>
          <p:cNvSpPr>
            <a:spLocks noGrp="1"/>
          </p:cNvSpPr>
          <p:nvPr>
            <p:ph idx="1"/>
          </p:nvPr>
        </p:nvSpPr>
        <p:spPr>
          <a:xfrm>
            <a:off x="5980386" y="4217868"/>
            <a:ext cx="5176345" cy="1817171"/>
          </a:xfrm>
        </p:spPr>
        <p:txBody>
          <a:bodyPr anchor="ctr">
            <a:normAutofit/>
          </a:bodyPr>
          <a:lstStyle/>
          <a:p>
            <a:endParaRPr lang="en-US" sz="1800"/>
          </a:p>
        </p:txBody>
      </p:sp>
      <p:sp>
        <p:nvSpPr>
          <p:cNvPr id="4" name="Slide Number Placeholder 3">
            <a:extLst>
              <a:ext uri="{FF2B5EF4-FFF2-40B4-BE49-F238E27FC236}">
                <a16:creationId xmlns:a16="http://schemas.microsoft.com/office/drawing/2014/main" id="{74228DBB-1EA1-24CF-DACF-168DA2377372}"/>
              </a:ext>
            </a:extLst>
          </p:cNvPr>
          <p:cNvSpPr>
            <a:spLocks noGrp="1"/>
          </p:cNvSpPr>
          <p:nvPr>
            <p:ph type="sldNum" sz="quarter" idx="12"/>
          </p:nvPr>
        </p:nvSpPr>
        <p:spPr>
          <a:xfrm>
            <a:off x="11387328" y="6107874"/>
            <a:ext cx="548640" cy="548640"/>
          </a:xfrm>
          <a:prstGeom prst="ellipse">
            <a:avLst/>
          </a:prstGeom>
          <a:solidFill>
            <a:srgbClr val="7F7F7F"/>
          </a:solidFill>
        </p:spPr>
        <p:txBody>
          <a:bodyPr anchor="ctr">
            <a:normAutofit/>
          </a:bodyPr>
          <a:lstStyle/>
          <a:p>
            <a:pPr algn="ctr">
              <a:spcAft>
                <a:spcPts val="600"/>
              </a:spcAft>
            </a:pPr>
            <a:fld id="{7A0D7E8C-4F94-4F81-9E0E-C73AA3D62CAD}" type="slidenum">
              <a:rPr lang="en-GB" sz="1500">
                <a:solidFill>
                  <a:srgbClr val="FFFFFF"/>
                </a:solidFill>
              </a:rPr>
              <a:pPr algn="ctr">
                <a:spcAft>
                  <a:spcPts val="600"/>
                </a:spcAft>
              </a:pPr>
              <a:t>9</a:t>
            </a:fld>
            <a:endParaRPr lang="en-GB" sz="1500">
              <a:solidFill>
                <a:srgbClr val="FFFFFF"/>
              </a:solidFill>
            </a:endParaRPr>
          </a:p>
        </p:txBody>
      </p:sp>
    </p:spTree>
    <p:extLst>
      <p:ext uri="{BB962C8B-B14F-4D97-AF65-F5344CB8AC3E}">
        <p14:creationId xmlns:p14="http://schemas.microsoft.com/office/powerpoint/2010/main" val="2668950014"/>
      </p:ext>
    </p:extLst>
  </p:cSld>
  <p:clrMapOvr>
    <a:overrideClrMapping bg1="dk1" tx1="lt1" bg2="dk2" tx2="lt2" accent1="accent1" accent2="accent2" accent3="accent3" accent4="accent4" accent5="accent5" accent6="accent6" hlink="hlink" folHlink="folHlink"/>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C2ACC-ED45-CDD1-4895-A5A0D6A9ECF4}"/>
              </a:ext>
            </a:extLst>
          </p:cNvPr>
          <p:cNvSpPr>
            <a:spLocks noGrp="1"/>
          </p:cNvSpPr>
          <p:nvPr>
            <p:ph type="title"/>
          </p:nvPr>
        </p:nvSpPr>
        <p:spPr>
          <a:xfrm>
            <a:off x="154459" y="365125"/>
            <a:ext cx="11678021" cy="1325563"/>
          </a:xfrm>
          <a:solidFill>
            <a:srgbClr val="FF99CC"/>
          </a:solidFill>
        </p:spPr>
        <p:txBody>
          <a:bodyPr/>
          <a:lstStyle/>
          <a:p>
            <a:r>
              <a:rPr lang="en-US" dirty="0"/>
              <a:t>Describe an experiment to determine the refractive index of a medium.</a:t>
            </a:r>
            <a:endParaRPr lang="en-GB" dirty="0"/>
          </a:p>
        </p:txBody>
      </p:sp>
      <p:sp>
        <p:nvSpPr>
          <p:cNvPr id="3" name="Content Placeholder 2">
            <a:extLst>
              <a:ext uri="{FF2B5EF4-FFF2-40B4-BE49-F238E27FC236}">
                <a16:creationId xmlns:a16="http://schemas.microsoft.com/office/drawing/2014/main" id="{558B6C68-3CCB-0266-00E3-B7D3122A9622}"/>
              </a:ext>
            </a:extLst>
          </p:cNvPr>
          <p:cNvSpPr>
            <a:spLocks noGrp="1"/>
          </p:cNvSpPr>
          <p:nvPr>
            <p:ph idx="1"/>
          </p:nvPr>
        </p:nvSpPr>
        <p:spPr>
          <a:xfrm>
            <a:off x="6190589" y="1863442"/>
            <a:ext cx="5622643" cy="4351338"/>
          </a:xfrm>
        </p:spPr>
        <p:txBody>
          <a:bodyPr/>
          <a:lstStyle/>
          <a:p>
            <a:r>
              <a:rPr lang="en-GB" dirty="0"/>
              <a:t>Shine monochromatic light into block along line of known angle</a:t>
            </a:r>
          </a:p>
          <a:p>
            <a:r>
              <a:rPr lang="en-GB" dirty="0"/>
              <a:t>Mark the angle of refraction</a:t>
            </a:r>
          </a:p>
          <a:p>
            <a:r>
              <a:rPr lang="en-GB" dirty="0"/>
              <a:t>Repeat for other angles of incidence</a:t>
            </a:r>
          </a:p>
          <a:p>
            <a:r>
              <a:rPr lang="en-GB" dirty="0"/>
              <a:t>Measure angles with a protractor</a:t>
            </a:r>
          </a:p>
          <a:p>
            <a:r>
              <a:rPr lang="en-GB" dirty="0"/>
              <a:t>Plot a graph of </a:t>
            </a:r>
            <a:r>
              <a:rPr lang="en-GB" dirty="0" err="1"/>
              <a:t>sin</a:t>
            </a:r>
            <a:r>
              <a:rPr lang="en-GB" dirty="0" err="1">
                <a:sym typeface="Symbol" panose="05050102010706020507" pitchFamily="18" charset="2"/>
              </a:rPr>
              <a:t></a:t>
            </a:r>
            <a:r>
              <a:rPr lang="en-GB" baseline="-25000" dirty="0" err="1"/>
              <a:t>air</a:t>
            </a:r>
            <a:r>
              <a:rPr lang="en-GB" dirty="0"/>
              <a:t> against </a:t>
            </a:r>
            <a:r>
              <a:rPr lang="en-GB" dirty="0" err="1"/>
              <a:t>sin</a:t>
            </a:r>
            <a:r>
              <a:rPr lang="en-GB" dirty="0" err="1">
                <a:sym typeface="Symbol" panose="05050102010706020507" pitchFamily="18" charset="2"/>
              </a:rPr>
              <a:t></a:t>
            </a:r>
            <a:r>
              <a:rPr lang="en-GB" baseline="-25000" dirty="0" err="1">
                <a:sym typeface="Symbol" panose="05050102010706020507" pitchFamily="18" charset="2"/>
              </a:rPr>
              <a:t>material</a:t>
            </a:r>
            <a:r>
              <a:rPr lang="en-GB" dirty="0">
                <a:sym typeface="Symbol" panose="05050102010706020507" pitchFamily="18" charset="2"/>
              </a:rPr>
              <a:t>.</a:t>
            </a:r>
          </a:p>
          <a:p>
            <a:r>
              <a:rPr lang="en-GB" dirty="0">
                <a:sym typeface="Symbol" panose="05050102010706020507" pitchFamily="18" charset="2"/>
              </a:rPr>
              <a:t>Gradient is the refractive index</a:t>
            </a:r>
            <a:endParaRPr lang="en-GB" dirty="0"/>
          </a:p>
        </p:txBody>
      </p:sp>
      <p:sp>
        <p:nvSpPr>
          <p:cNvPr id="4" name="Slide Number Placeholder 3">
            <a:extLst>
              <a:ext uri="{FF2B5EF4-FFF2-40B4-BE49-F238E27FC236}">
                <a16:creationId xmlns:a16="http://schemas.microsoft.com/office/drawing/2014/main" id="{F0A81392-8DBC-317E-9CE0-BD564C3A762F}"/>
              </a:ext>
            </a:extLst>
          </p:cNvPr>
          <p:cNvSpPr>
            <a:spLocks noGrp="1"/>
          </p:cNvSpPr>
          <p:nvPr>
            <p:ph type="sldNum" sz="quarter" idx="12"/>
          </p:nvPr>
        </p:nvSpPr>
        <p:spPr/>
        <p:txBody>
          <a:bodyPr/>
          <a:lstStyle/>
          <a:p>
            <a:fld id="{7A0D7E8C-4F94-4F81-9E0E-C73AA3D62CAD}" type="slidenum">
              <a:rPr lang="en-GB" smtClean="0"/>
              <a:pPr/>
              <a:t>90</a:t>
            </a:fld>
            <a:endParaRPr lang="en-GB" dirty="0"/>
          </a:p>
        </p:txBody>
      </p:sp>
      <p:grpSp>
        <p:nvGrpSpPr>
          <p:cNvPr id="6" name="Group 5">
            <a:extLst>
              <a:ext uri="{FF2B5EF4-FFF2-40B4-BE49-F238E27FC236}">
                <a16:creationId xmlns:a16="http://schemas.microsoft.com/office/drawing/2014/main" id="{F4C3206F-AA53-2904-12D4-79DFCEB26370}"/>
              </a:ext>
            </a:extLst>
          </p:cNvPr>
          <p:cNvGrpSpPr/>
          <p:nvPr/>
        </p:nvGrpSpPr>
        <p:grpSpPr>
          <a:xfrm>
            <a:off x="337008" y="1890712"/>
            <a:ext cx="5210175" cy="3076576"/>
            <a:chOff x="0" y="0"/>
            <a:chExt cx="5832625" cy="3444776"/>
          </a:xfrm>
        </p:grpSpPr>
        <p:sp>
          <p:nvSpPr>
            <p:cNvPr id="7" name="Text Box 264">
              <a:extLst>
                <a:ext uri="{FF2B5EF4-FFF2-40B4-BE49-F238E27FC236}">
                  <a16:creationId xmlns:a16="http://schemas.microsoft.com/office/drawing/2014/main" id="{7824BB93-4477-C094-0D0B-DEC4A1CF11EB}"/>
                </a:ext>
              </a:extLst>
            </p:cNvPr>
            <p:cNvSpPr txBox="1">
              <a:spLocks noChangeArrowheads="1"/>
            </p:cNvSpPr>
            <p:nvPr/>
          </p:nvSpPr>
          <p:spPr bwMode="auto">
            <a:xfrm>
              <a:off x="4553747" y="260657"/>
              <a:ext cx="1149985" cy="677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pPr algn="ctr"/>
              <a:r>
                <a:rPr lang="en-GB" sz="11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pre-marked angles</a:t>
              </a:r>
              <a:endParaRPr lang="en-GB" sz="110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8" name="Text Box 264">
              <a:extLst>
                <a:ext uri="{FF2B5EF4-FFF2-40B4-BE49-F238E27FC236}">
                  <a16:creationId xmlns:a16="http://schemas.microsoft.com/office/drawing/2014/main" id="{E434A5A7-83F1-8304-1BF4-B2F22E4F0681}"/>
                </a:ext>
              </a:extLst>
            </p:cNvPr>
            <p:cNvSpPr txBox="1">
              <a:spLocks noChangeArrowheads="1"/>
            </p:cNvSpPr>
            <p:nvPr/>
          </p:nvSpPr>
          <p:spPr bwMode="auto">
            <a:xfrm>
              <a:off x="4916575" y="2405516"/>
              <a:ext cx="767080" cy="495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pPr algn="ctr"/>
              <a:r>
                <a:rPr lang="en-GB" sz="11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ray box</a:t>
              </a:r>
              <a:endParaRPr lang="en-GB" sz="110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4850B326-D853-88F6-E0A0-D75AB8F393C9}"/>
                </a:ext>
              </a:extLst>
            </p:cNvPr>
            <p:cNvGrpSpPr/>
            <p:nvPr/>
          </p:nvGrpSpPr>
          <p:grpSpPr>
            <a:xfrm>
              <a:off x="924266" y="1879"/>
              <a:ext cx="3379896" cy="3379896"/>
              <a:chOff x="924266" y="1879"/>
              <a:chExt cx="3379896" cy="3379896"/>
            </a:xfrm>
          </p:grpSpPr>
          <p:grpSp>
            <p:nvGrpSpPr>
              <p:cNvPr id="25" name="Group 24">
                <a:extLst>
                  <a:ext uri="{FF2B5EF4-FFF2-40B4-BE49-F238E27FC236}">
                    <a16:creationId xmlns:a16="http://schemas.microsoft.com/office/drawing/2014/main" id="{2B3702BF-3616-2DC8-79F3-255F3510CF15}"/>
                  </a:ext>
                </a:extLst>
              </p:cNvPr>
              <p:cNvGrpSpPr/>
              <p:nvPr/>
            </p:nvGrpSpPr>
            <p:grpSpPr>
              <a:xfrm rot="300000">
                <a:off x="924266" y="1879"/>
                <a:ext cx="3379896" cy="3379896"/>
                <a:chOff x="924266" y="1879"/>
                <a:chExt cx="3379896" cy="3379896"/>
              </a:xfrm>
            </p:grpSpPr>
            <p:cxnSp>
              <p:nvCxnSpPr>
                <p:cNvPr id="46" name="Straight Connector 45">
                  <a:extLst>
                    <a:ext uri="{FF2B5EF4-FFF2-40B4-BE49-F238E27FC236}">
                      <a16:creationId xmlns:a16="http://schemas.microsoft.com/office/drawing/2014/main" id="{3BC485F2-ED0F-1CD8-194D-A639699A0382}"/>
                    </a:ext>
                  </a:extLst>
                </p:cNvPr>
                <p:cNvCxnSpPr>
                  <a:cxnSpLocks/>
                </p:cNvCxnSpPr>
                <p:nvPr/>
              </p:nvCxnSpPr>
              <p:spPr>
                <a:xfrm>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CB5FE16-394F-818D-D5AD-1A9C1C8FD1B7}"/>
                    </a:ext>
                  </a:extLst>
                </p:cNvPr>
                <p:cNvCxnSpPr>
                  <a:cxnSpLocks/>
                </p:cNvCxnSpPr>
                <p:nvPr/>
              </p:nvCxnSpPr>
              <p:spPr>
                <a:xfrm rot="54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995C62D-D80E-7925-7126-DD6223F8BE5E}"/>
                    </a:ext>
                  </a:extLst>
                </p:cNvPr>
                <p:cNvCxnSpPr>
                  <a:cxnSpLocks/>
                </p:cNvCxnSpPr>
                <p:nvPr/>
              </p:nvCxnSpPr>
              <p:spPr>
                <a:xfrm rot="12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DD3DF42-1B70-3280-5F7C-D56A37EB62C8}"/>
                    </a:ext>
                  </a:extLst>
                </p:cNvPr>
                <p:cNvCxnSpPr>
                  <a:cxnSpLocks/>
                </p:cNvCxnSpPr>
                <p:nvPr/>
              </p:nvCxnSpPr>
              <p:spPr>
                <a:xfrm rot="6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CE8BDEF-7B66-F13C-2A2F-29D5B97CC8B0}"/>
                    </a:ext>
                  </a:extLst>
                </p:cNvPr>
                <p:cNvCxnSpPr>
                  <a:cxnSpLocks/>
                </p:cNvCxnSpPr>
                <p:nvPr/>
              </p:nvCxnSpPr>
              <p:spPr>
                <a:xfrm rot="18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5B7407C-7C7B-D47E-7D85-43B2DC7F86A0}"/>
                    </a:ext>
                  </a:extLst>
                </p:cNvPr>
                <p:cNvCxnSpPr>
                  <a:cxnSpLocks/>
                </p:cNvCxnSpPr>
                <p:nvPr/>
              </p:nvCxnSpPr>
              <p:spPr>
                <a:xfrm rot="24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445A22A-081B-690C-05BF-460291BC8F0E}"/>
                    </a:ext>
                  </a:extLst>
                </p:cNvPr>
                <p:cNvCxnSpPr>
                  <a:cxnSpLocks/>
                </p:cNvCxnSpPr>
                <p:nvPr/>
              </p:nvCxnSpPr>
              <p:spPr>
                <a:xfrm rot="30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1351DC4-D5A5-C818-3002-93E872615F1F}"/>
                    </a:ext>
                  </a:extLst>
                </p:cNvPr>
                <p:cNvCxnSpPr>
                  <a:cxnSpLocks/>
                </p:cNvCxnSpPr>
                <p:nvPr/>
              </p:nvCxnSpPr>
              <p:spPr>
                <a:xfrm rot="36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9F02899-EF26-AC89-BAEE-878837281F66}"/>
                    </a:ext>
                  </a:extLst>
                </p:cNvPr>
                <p:cNvCxnSpPr>
                  <a:cxnSpLocks/>
                </p:cNvCxnSpPr>
                <p:nvPr/>
              </p:nvCxnSpPr>
              <p:spPr>
                <a:xfrm rot="42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AFE2436-49D9-82EA-6184-B0B8ACA9FCF9}"/>
                    </a:ext>
                  </a:extLst>
                </p:cNvPr>
                <p:cNvCxnSpPr>
                  <a:cxnSpLocks/>
                </p:cNvCxnSpPr>
                <p:nvPr/>
              </p:nvCxnSpPr>
              <p:spPr>
                <a:xfrm rot="48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36CC46D-2CDF-B278-3175-B7343FE89712}"/>
                    </a:ext>
                  </a:extLst>
                </p:cNvPr>
                <p:cNvCxnSpPr>
                  <a:cxnSpLocks/>
                </p:cNvCxnSpPr>
                <p:nvPr/>
              </p:nvCxnSpPr>
              <p:spPr>
                <a:xfrm rot="66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72D45B6-704A-8958-5BD1-B8B9C48D0E29}"/>
                    </a:ext>
                  </a:extLst>
                </p:cNvPr>
                <p:cNvCxnSpPr>
                  <a:cxnSpLocks/>
                </p:cNvCxnSpPr>
                <p:nvPr/>
              </p:nvCxnSpPr>
              <p:spPr>
                <a:xfrm rot="60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A8FCC16-4420-FA23-1818-10081B988793}"/>
                    </a:ext>
                  </a:extLst>
                </p:cNvPr>
                <p:cNvCxnSpPr>
                  <a:cxnSpLocks/>
                </p:cNvCxnSpPr>
                <p:nvPr/>
              </p:nvCxnSpPr>
              <p:spPr>
                <a:xfrm rot="72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5B3E7632-C355-89A6-1053-4B7C1DECDBF4}"/>
                    </a:ext>
                  </a:extLst>
                </p:cNvPr>
                <p:cNvCxnSpPr>
                  <a:cxnSpLocks/>
                </p:cNvCxnSpPr>
                <p:nvPr/>
              </p:nvCxnSpPr>
              <p:spPr>
                <a:xfrm rot="78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B94624C-2F56-49FE-38DC-50688ED59D0A}"/>
                    </a:ext>
                  </a:extLst>
                </p:cNvPr>
                <p:cNvCxnSpPr>
                  <a:cxnSpLocks/>
                </p:cNvCxnSpPr>
                <p:nvPr/>
              </p:nvCxnSpPr>
              <p:spPr>
                <a:xfrm rot="84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CAD221D-918A-2D01-62BE-3601CC6763DD}"/>
                    </a:ext>
                  </a:extLst>
                </p:cNvPr>
                <p:cNvCxnSpPr>
                  <a:cxnSpLocks/>
                </p:cNvCxnSpPr>
                <p:nvPr/>
              </p:nvCxnSpPr>
              <p:spPr>
                <a:xfrm rot="90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F5F2511-02DB-F9B5-67F8-E100AD46356F}"/>
                    </a:ext>
                  </a:extLst>
                </p:cNvPr>
                <p:cNvCxnSpPr>
                  <a:cxnSpLocks/>
                </p:cNvCxnSpPr>
                <p:nvPr/>
              </p:nvCxnSpPr>
              <p:spPr>
                <a:xfrm rot="96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9A81098-F00B-5931-A3AA-E13B23FDD0EA}"/>
                    </a:ext>
                  </a:extLst>
                </p:cNvPr>
                <p:cNvCxnSpPr>
                  <a:cxnSpLocks/>
                </p:cNvCxnSpPr>
                <p:nvPr/>
              </p:nvCxnSpPr>
              <p:spPr>
                <a:xfrm rot="102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5F56F5D4-2919-8968-E189-1FC35F7D011D}"/>
                    </a:ext>
                  </a:extLst>
                </p:cNvPr>
                <p:cNvSpPr/>
                <p:nvPr/>
              </p:nvSpPr>
              <p:spPr>
                <a:xfrm rot="21300000">
                  <a:off x="981849" y="59462"/>
                  <a:ext cx="3264732" cy="3264732"/>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grpSp>
            <p:nvGrpSpPr>
              <p:cNvPr id="26" name="Group 25">
                <a:extLst>
                  <a:ext uri="{FF2B5EF4-FFF2-40B4-BE49-F238E27FC236}">
                    <a16:creationId xmlns:a16="http://schemas.microsoft.com/office/drawing/2014/main" id="{0D8E5179-7F3E-AA71-DAED-C321DC674DA7}"/>
                  </a:ext>
                </a:extLst>
              </p:cNvPr>
              <p:cNvGrpSpPr/>
              <p:nvPr/>
            </p:nvGrpSpPr>
            <p:grpSpPr>
              <a:xfrm>
                <a:off x="924266" y="1879"/>
                <a:ext cx="3379896" cy="3379896"/>
                <a:chOff x="924266" y="1879"/>
                <a:chExt cx="3379896" cy="3379896"/>
              </a:xfrm>
            </p:grpSpPr>
            <p:cxnSp>
              <p:nvCxnSpPr>
                <p:cNvPr id="27" name="Straight Connector 26">
                  <a:extLst>
                    <a:ext uri="{FF2B5EF4-FFF2-40B4-BE49-F238E27FC236}">
                      <a16:creationId xmlns:a16="http://schemas.microsoft.com/office/drawing/2014/main" id="{F90B7967-9022-CEBD-602D-801D47B63341}"/>
                    </a:ext>
                  </a:extLst>
                </p:cNvPr>
                <p:cNvCxnSpPr>
                  <a:cxnSpLocks/>
                </p:cNvCxnSpPr>
                <p:nvPr/>
              </p:nvCxnSpPr>
              <p:spPr>
                <a:xfrm>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DA8AF22-E02F-EC76-A335-70396297F134}"/>
                    </a:ext>
                  </a:extLst>
                </p:cNvPr>
                <p:cNvCxnSpPr>
                  <a:cxnSpLocks/>
                </p:cNvCxnSpPr>
                <p:nvPr/>
              </p:nvCxnSpPr>
              <p:spPr>
                <a:xfrm rot="54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425BD2E-13C9-FD46-403C-BD7CE2EABC77}"/>
                    </a:ext>
                  </a:extLst>
                </p:cNvPr>
                <p:cNvCxnSpPr>
                  <a:cxnSpLocks/>
                </p:cNvCxnSpPr>
                <p:nvPr/>
              </p:nvCxnSpPr>
              <p:spPr>
                <a:xfrm rot="12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C30CC1F-644F-7767-4F63-1EE28F1BC458}"/>
                    </a:ext>
                  </a:extLst>
                </p:cNvPr>
                <p:cNvCxnSpPr>
                  <a:cxnSpLocks/>
                </p:cNvCxnSpPr>
                <p:nvPr/>
              </p:nvCxnSpPr>
              <p:spPr>
                <a:xfrm rot="6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DAA8CCB-2356-CDE2-8AF3-D2248F384BB4}"/>
                    </a:ext>
                  </a:extLst>
                </p:cNvPr>
                <p:cNvCxnSpPr>
                  <a:cxnSpLocks/>
                </p:cNvCxnSpPr>
                <p:nvPr/>
              </p:nvCxnSpPr>
              <p:spPr>
                <a:xfrm rot="18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28B2B0D-9D06-BB5F-E5F3-31B9664625A4}"/>
                    </a:ext>
                  </a:extLst>
                </p:cNvPr>
                <p:cNvCxnSpPr>
                  <a:cxnSpLocks/>
                </p:cNvCxnSpPr>
                <p:nvPr/>
              </p:nvCxnSpPr>
              <p:spPr>
                <a:xfrm rot="24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72344E9-0E02-EE08-E2FA-5BC10C2540F0}"/>
                    </a:ext>
                  </a:extLst>
                </p:cNvPr>
                <p:cNvCxnSpPr>
                  <a:cxnSpLocks/>
                </p:cNvCxnSpPr>
                <p:nvPr/>
              </p:nvCxnSpPr>
              <p:spPr>
                <a:xfrm rot="30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FAF5180-0370-9B3A-62F7-D32560CBB200}"/>
                    </a:ext>
                  </a:extLst>
                </p:cNvPr>
                <p:cNvCxnSpPr>
                  <a:cxnSpLocks/>
                </p:cNvCxnSpPr>
                <p:nvPr/>
              </p:nvCxnSpPr>
              <p:spPr>
                <a:xfrm rot="36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41CF570-FA22-D2CE-AF9B-3EE7A5B63583}"/>
                    </a:ext>
                  </a:extLst>
                </p:cNvPr>
                <p:cNvCxnSpPr>
                  <a:cxnSpLocks/>
                </p:cNvCxnSpPr>
                <p:nvPr/>
              </p:nvCxnSpPr>
              <p:spPr>
                <a:xfrm rot="42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91CB0DE-5FF5-F26B-82FB-84F2CB36CA54}"/>
                    </a:ext>
                  </a:extLst>
                </p:cNvPr>
                <p:cNvCxnSpPr>
                  <a:cxnSpLocks/>
                </p:cNvCxnSpPr>
                <p:nvPr/>
              </p:nvCxnSpPr>
              <p:spPr>
                <a:xfrm rot="48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0078EF6-1357-8A3B-53B5-22A4168949DA}"/>
                    </a:ext>
                  </a:extLst>
                </p:cNvPr>
                <p:cNvCxnSpPr>
                  <a:cxnSpLocks/>
                </p:cNvCxnSpPr>
                <p:nvPr/>
              </p:nvCxnSpPr>
              <p:spPr>
                <a:xfrm rot="66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92A7714-5168-2DC4-DC64-AEF94A35FED4}"/>
                    </a:ext>
                  </a:extLst>
                </p:cNvPr>
                <p:cNvCxnSpPr>
                  <a:cxnSpLocks/>
                </p:cNvCxnSpPr>
                <p:nvPr/>
              </p:nvCxnSpPr>
              <p:spPr>
                <a:xfrm rot="60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49C7DDB-C2B5-BFCF-F489-D18EC3252566}"/>
                    </a:ext>
                  </a:extLst>
                </p:cNvPr>
                <p:cNvCxnSpPr>
                  <a:cxnSpLocks/>
                </p:cNvCxnSpPr>
                <p:nvPr/>
              </p:nvCxnSpPr>
              <p:spPr>
                <a:xfrm rot="72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52B1E5A-F607-B572-DC6B-D2C8F0839CEA}"/>
                    </a:ext>
                  </a:extLst>
                </p:cNvPr>
                <p:cNvCxnSpPr>
                  <a:cxnSpLocks/>
                </p:cNvCxnSpPr>
                <p:nvPr/>
              </p:nvCxnSpPr>
              <p:spPr>
                <a:xfrm rot="78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B55E081-0231-AD83-059B-B50A12D9985C}"/>
                    </a:ext>
                  </a:extLst>
                </p:cNvPr>
                <p:cNvCxnSpPr>
                  <a:cxnSpLocks/>
                </p:cNvCxnSpPr>
                <p:nvPr/>
              </p:nvCxnSpPr>
              <p:spPr>
                <a:xfrm rot="84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92DEC54-C400-374E-5D30-FDD4874C1D40}"/>
                    </a:ext>
                  </a:extLst>
                </p:cNvPr>
                <p:cNvCxnSpPr>
                  <a:cxnSpLocks/>
                </p:cNvCxnSpPr>
                <p:nvPr/>
              </p:nvCxnSpPr>
              <p:spPr>
                <a:xfrm rot="90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E5F121E-2A74-8864-70F4-5D6F028FE04A}"/>
                    </a:ext>
                  </a:extLst>
                </p:cNvPr>
                <p:cNvCxnSpPr>
                  <a:cxnSpLocks/>
                </p:cNvCxnSpPr>
                <p:nvPr/>
              </p:nvCxnSpPr>
              <p:spPr>
                <a:xfrm rot="96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83CB5A9-AD73-D5A0-BDB3-1027B9CB67BE}"/>
                    </a:ext>
                  </a:extLst>
                </p:cNvPr>
                <p:cNvCxnSpPr>
                  <a:cxnSpLocks/>
                </p:cNvCxnSpPr>
                <p:nvPr/>
              </p:nvCxnSpPr>
              <p:spPr>
                <a:xfrm rot="10200000">
                  <a:off x="2614214" y="1879"/>
                  <a:ext cx="0" cy="337989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9F76E0EA-D457-B273-25ED-6671326C61B5}"/>
                    </a:ext>
                  </a:extLst>
                </p:cNvPr>
                <p:cNvSpPr/>
                <p:nvPr/>
              </p:nvSpPr>
              <p:spPr>
                <a:xfrm rot="21300000">
                  <a:off x="1080897" y="158510"/>
                  <a:ext cx="3066636" cy="3066636"/>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grpSp>
        <p:sp>
          <p:nvSpPr>
            <p:cNvPr id="10" name="Partial Circle 9">
              <a:extLst>
                <a:ext uri="{FF2B5EF4-FFF2-40B4-BE49-F238E27FC236}">
                  <a16:creationId xmlns:a16="http://schemas.microsoft.com/office/drawing/2014/main" id="{ADB58537-635A-D81D-798D-5041F20BDC2A}"/>
                </a:ext>
              </a:extLst>
            </p:cNvPr>
            <p:cNvSpPr/>
            <p:nvPr/>
          </p:nvSpPr>
          <p:spPr>
            <a:xfrm rot="10800000" flipH="1">
              <a:off x="1723557" y="815298"/>
              <a:ext cx="1749301" cy="1749301"/>
            </a:xfrm>
            <a:prstGeom prst="pie">
              <a:avLst>
                <a:gd name="adj1" fmla="val 5405867"/>
                <a:gd name="adj2" fmla="val 16200000"/>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11" name="Straight Connector 10">
              <a:extLst>
                <a:ext uri="{FF2B5EF4-FFF2-40B4-BE49-F238E27FC236}">
                  <a16:creationId xmlns:a16="http://schemas.microsoft.com/office/drawing/2014/main" id="{503CE24F-135C-AA1C-92CE-1A3FDA598430}"/>
                </a:ext>
              </a:extLst>
            </p:cNvPr>
            <p:cNvCxnSpPr>
              <a:cxnSpLocks/>
            </p:cNvCxnSpPr>
            <p:nvPr/>
          </p:nvCxnSpPr>
          <p:spPr>
            <a:xfrm flipH="1">
              <a:off x="915736" y="1689948"/>
              <a:ext cx="3379896" cy="0"/>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6AD4EDE-8388-ED36-A17F-8A738D0B2CC7}"/>
                </a:ext>
              </a:extLst>
            </p:cNvPr>
            <p:cNvCxnSpPr>
              <a:cxnSpLocks/>
            </p:cNvCxnSpPr>
            <p:nvPr/>
          </p:nvCxnSpPr>
          <p:spPr>
            <a:xfrm flipH="1" flipV="1">
              <a:off x="2669848" y="1701120"/>
              <a:ext cx="1600154" cy="282186"/>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FB8966C-9781-0950-B5AB-291EF9BCA486}"/>
                </a:ext>
              </a:extLst>
            </p:cNvPr>
            <p:cNvCxnSpPr>
              <a:cxnSpLocks/>
            </p:cNvCxnSpPr>
            <p:nvPr/>
          </p:nvCxnSpPr>
          <p:spPr>
            <a:xfrm rot="7200000">
              <a:off x="3445770" y="1451749"/>
              <a:ext cx="0" cy="144000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B172706-F01E-64B9-3A10-B27CD366D350}"/>
                </a:ext>
              </a:extLst>
            </p:cNvPr>
            <p:cNvCxnSpPr>
              <a:cxnSpLocks/>
            </p:cNvCxnSpPr>
            <p:nvPr/>
          </p:nvCxnSpPr>
          <p:spPr>
            <a:xfrm flipH="1" flipV="1">
              <a:off x="2656459" y="1742561"/>
              <a:ext cx="1041851" cy="1241792"/>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639290-6883-3E9F-7AD6-2DFC83954FA5}"/>
                </a:ext>
              </a:extLst>
            </p:cNvPr>
            <p:cNvCxnSpPr>
              <a:cxnSpLocks/>
            </p:cNvCxnSpPr>
            <p:nvPr/>
          </p:nvCxnSpPr>
          <p:spPr>
            <a:xfrm flipH="1">
              <a:off x="2649233" y="612653"/>
              <a:ext cx="1251869" cy="1050579"/>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DBD4196-65F5-52B0-32A5-1F2B85779CDB}"/>
                </a:ext>
              </a:extLst>
            </p:cNvPr>
            <p:cNvCxnSpPr>
              <a:cxnSpLocks/>
            </p:cNvCxnSpPr>
            <p:nvPr/>
          </p:nvCxnSpPr>
          <p:spPr>
            <a:xfrm flipH="1">
              <a:off x="2629787" y="226419"/>
              <a:ext cx="826626" cy="1431945"/>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3E55DC6-A549-2ECF-BB89-186BFF532ED7}"/>
                </a:ext>
              </a:extLst>
            </p:cNvPr>
            <p:cNvCxnSpPr>
              <a:cxnSpLocks/>
            </p:cNvCxnSpPr>
            <p:nvPr/>
          </p:nvCxnSpPr>
          <p:spPr>
            <a:xfrm flipH="1">
              <a:off x="2655914" y="1120281"/>
              <a:ext cx="1528353" cy="556347"/>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54CBCF-6E4D-F313-61B8-223889E93976}"/>
                </a:ext>
              </a:extLst>
            </p:cNvPr>
            <p:cNvCxnSpPr>
              <a:cxnSpLocks/>
            </p:cNvCxnSpPr>
            <p:nvPr/>
          </p:nvCxnSpPr>
          <p:spPr>
            <a:xfrm rot="1800000">
              <a:off x="2417828" y="2357291"/>
              <a:ext cx="26756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Top Corners Rounded 18">
              <a:extLst>
                <a:ext uri="{FF2B5EF4-FFF2-40B4-BE49-F238E27FC236}">
                  <a16:creationId xmlns:a16="http://schemas.microsoft.com/office/drawing/2014/main" id="{8D54C368-317E-FA27-3914-5184D36D99CB}"/>
                </a:ext>
              </a:extLst>
            </p:cNvPr>
            <p:cNvSpPr/>
            <p:nvPr/>
          </p:nvSpPr>
          <p:spPr>
            <a:xfrm rot="7200000">
              <a:off x="4852245" y="2464396"/>
              <a:ext cx="581025" cy="1379735"/>
            </a:xfrm>
            <a:prstGeom prst="round2SameRect">
              <a:avLst/>
            </a:prstGeom>
            <a:solidFill>
              <a:schemeClr val="bg1">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20" name="Straight Connector 19">
              <a:extLst>
                <a:ext uri="{FF2B5EF4-FFF2-40B4-BE49-F238E27FC236}">
                  <a16:creationId xmlns:a16="http://schemas.microsoft.com/office/drawing/2014/main" id="{BB332FED-4A60-AFF4-11D9-32F691971FF5}"/>
                </a:ext>
              </a:extLst>
            </p:cNvPr>
            <p:cNvCxnSpPr>
              <a:cxnSpLocks/>
            </p:cNvCxnSpPr>
            <p:nvPr/>
          </p:nvCxnSpPr>
          <p:spPr>
            <a:xfrm>
              <a:off x="171945" y="888897"/>
              <a:ext cx="2427309" cy="8033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4961D688-F6A4-75C1-580D-3CB49BDF9B8F}"/>
                </a:ext>
              </a:extLst>
            </p:cNvPr>
            <p:cNvSpPr/>
            <p:nvPr/>
          </p:nvSpPr>
          <p:spPr>
            <a:xfrm>
              <a:off x="915736" y="0"/>
              <a:ext cx="3379896" cy="3379896"/>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2" name="Text Box 264">
              <a:extLst>
                <a:ext uri="{FF2B5EF4-FFF2-40B4-BE49-F238E27FC236}">
                  <a16:creationId xmlns:a16="http://schemas.microsoft.com/office/drawing/2014/main" id="{1B623A50-A3AB-D75A-78A3-BD08C2182A74}"/>
                </a:ext>
              </a:extLst>
            </p:cNvPr>
            <p:cNvSpPr txBox="1">
              <a:spLocks noChangeArrowheads="1"/>
            </p:cNvSpPr>
            <p:nvPr/>
          </p:nvSpPr>
          <p:spPr bwMode="auto">
            <a:xfrm>
              <a:off x="1386425" y="2494224"/>
              <a:ext cx="1308100" cy="531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pPr algn="r"/>
              <a:r>
                <a:rPr lang="en-GB" sz="11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semi-circular glass block</a:t>
              </a:r>
              <a:endParaRPr lang="en-GB" sz="110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23" name="Text Box 264">
              <a:extLst>
                <a:ext uri="{FF2B5EF4-FFF2-40B4-BE49-F238E27FC236}">
                  <a16:creationId xmlns:a16="http://schemas.microsoft.com/office/drawing/2014/main" id="{8F6E906D-03B9-8AB6-1193-B8363E165387}"/>
                </a:ext>
              </a:extLst>
            </p:cNvPr>
            <p:cNvSpPr txBox="1">
              <a:spLocks noChangeArrowheads="1"/>
            </p:cNvSpPr>
            <p:nvPr/>
          </p:nvSpPr>
          <p:spPr bwMode="auto">
            <a:xfrm>
              <a:off x="0" y="2141466"/>
              <a:ext cx="916305" cy="66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pPr algn="r"/>
              <a:r>
                <a:rPr lang="en-GB" sz="11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360° protractor</a:t>
              </a:r>
              <a:endParaRPr lang="en-GB" sz="1100">
                <a:effectLst/>
                <a:latin typeface="Trebuchet MS" panose="020B0603020202020204" pitchFamily="34" charset="0"/>
                <a:ea typeface="Times New Roman" panose="02020603050405020304" pitchFamily="18" charset="0"/>
                <a:cs typeface="Times New Roman" panose="02020603050405020304" pitchFamily="18" charset="0"/>
              </a:endParaRPr>
            </a:p>
          </p:txBody>
        </p:sp>
        <p:cxnSp>
          <p:nvCxnSpPr>
            <p:cNvPr id="24" name="Straight Connector 23">
              <a:extLst>
                <a:ext uri="{FF2B5EF4-FFF2-40B4-BE49-F238E27FC236}">
                  <a16:creationId xmlns:a16="http://schemas.microsoft.com/office/drawing/2014/main" id="{963C0DC8-53DF-0C70-C514-002D09E08550}"/>
                </a:ext>
              </a:extLst>
            </p:cNvPr>
            <p:cNvCxnSpPr>
              <a:cxnSpLocks/>
            </p:cNvCxnSpPr>
            <p:nvPr/>
          </p:nvCxnSpPr>
          <p:spPr>
            <a:xfrm flipH="1">
              <a:off x="3605356" y="491547"/>
              <a:ext cx="948508" cy="3644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1228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08736-AE97-A69C-934B-D5BC82587013}"/>
              </a:ext>
            </a:extLst>
          </p:cNvPr>
          <p:cNvSpPr>
            <a:spLocks noGrp="1"/>
          </p:cNvSpPr>
          <p:nvPr>
            <p:ph type="title"/>
          </p:nvPr>
        </p:nvSpPr>
        <p:spPr>
          <a:solidFill>
            <a:srgbClr val="FF99CC"/>
          </a:solidFill>
        </p:spPr>
        <p:txBody>
          <a:bodyPr/>
          <a:lstStyle/>
          <a:p>
            <a:r>
              <a:rPr lang="en-GB" dirty="0"/>
              <a:t>State how the refractive index of a medium changes with incident radiation</a:t>
            </a:r>
          </a:p>
        </p:txBody>
      </p:sp>
      <p:sp>
        <p:nvSpPr>
          <p:cNvPr id="3" name="Content Placeholder 2">
            <a:extLst>
              <a:ext uri="{FF2B5EF4-FFF2-40B4-BE49-F238E27FC236}">
                <a16:creationId xmlns:a16="http://schemas.microsoft.com/office/drawing/2014/main" id="{DC3B0399-5D3E-FC5E-E549-66AC020234C3}"/>
              </a:ext>
            </a:extLst>
          </p:cNvPr>
          <p:cNvSpPr>
            <a:spLocks noGrp="1"/>
          </p:cNvSpPr>
          <p:nvPr>
            <p:ph idx="1"/>
          </p:nvPr>
        </p:nvSpPr>
        <p:spPr>
          <a:xfrm>
            <a:off x="531341" y="1825625"/>
            <a:ext cx="10822459" cy="4351338"/>
          </a:xfrm>
        </p:spPr>
        <p:txBody>
          <a:bodyPr>
            <a:normAutofit/>
          </a:bodyPr>
          <a:lstStyle/>
          <a:p>
            <a:pPr marL="0" indent="0" algn="ctr">
              <a:buNone/>
            </a:pPr>
            <a:r>
              <a:rPr lang="en-US" sz="4800" dirty="0"/>
              <a:t>the refractive index of a medium </a:t>
            </a:r>
            <a:r>
              <a:rPr lang="en-US" sz="4800" b="1" dirty="0"/>
              <a:t>increases</a:t>
            </a:r>
            <a:r>
              <a:rPr lang="en-US" sz="4800" dirty="0"/>
              <a:t> as the </a:t>
            </a:r>
          </a:p>
          <a:p>
            <a:pPr marL="0" indent="0" algn="ctr">
              <a:buNone/>
            </a:pPr>
            <a:r>
              <a:rPr lang="en-US" sz="4800" b="1" dirty="0"/>
              <a:t>frequency of incident radiation increases</a:t>
            </a:r>
            <a:endParaRPr lang="en-GB" sz="4800" b="1" dirty="0"/>
          </a:p>
        </p:txBody>
      </p:sp>
      <p:sp>
        <p:nvSpPr>
          <p:cNvPr id="4" name="Slide Number Placeholder 3">
            <a:extLst>
              <a:ext uri="{FF2B5EF4-FFF2-40B4-BE49-F238E27FC236}">
                <a16:creationId xmlns:a16="http://schemas.microsoft.com/office/drawing/2014/main" id="{68C55C21-BE2A-510E-C569-81ED3C8F51AC}"/>
              </a:ext>
            </a:extLst>
          </p:cNvPr>
          <p:cNvSpPr>
            <a:spLocks noGrp="1"/>
          </p:cNvSpPr>
          <p:nvPr>
            <p:ph type="sldNum" sz="quarter" idx="12"/>
          </p:nvPr>
        </p:nvSpPr>
        <p:spPr/>
        <p:txBody>
          <a:bodyPr/>
          <a:lstStyle/>
          <a:p>
            <a:fld id="{7A0D7E8C-4F94-4F81-9E0E-C73AA3D62CAD}" type="slidenum">
              <a:rPr lang="en-GB" smtClean="0"/>
              <a:pPr/>
              <a:t>91</a:t>
            </a:fld>
            <a:endParaRPr lang="en-GB" dirty="0"/>
          </a:p>
        </p:txBody>
      </p:sp>
    </p:spTree>
    <p:extLst>
      <p:ext uri="{BB962C8B-B14F-4D97-AF65-F5344CB8AC3E}">
        <p14:creationId xmlns:p14="http://schemas.microsoft.com/office/powerpoint/2010/main" val="1018423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697CA-9683-4DC8-B9C1-FF823CC0CEB4}"/>
              </a:ext>
            </a:extLst>
          </p:cNvPr>
          <p:cNvSpPr>
            <a:spLocks noGrp="1"/>
          </p:cNvSpPr>
          <p:nvPr>
            <p:ph type="title"/>
          </p:nvPr>
        </p:nvSpPr>
        <p:spPr>
          <a:solidFill>
            <a:srgbClr val="FF99CC"/>
          </a:solidFill>
        </p:spPr>
        <p:txBody>
          <a:bodyPr/>
          <a:lstStyle/>
          <a:p>
            <a:r>
              <a:rPr lang="en-GB" sz="4400" dirty="0">
                <a:effectLst/>
                <a:latin typeface="Trebuchet MS" panose="020B0603020202020204" pitchFamily="34" charset="0"/>
                <a:ea typeface="Times New Roman" panose="02020603050405020304" pitchFamily="18" charset="0"/>
                <a:cs typeface="Times New Roman" panose="02020603050405020304" pitchFamily="18" charset="0"/>
              </a:rPr>
              <a:t>define </a:t>
            </a:r>
            <a:r>
              <a:rPr lang="en-GB" sz="4400" b="1" dirty="0">
                <a:effectLst/>
                <a:latin typeface="Trebuchet MS" panose="020B0603020202020204" pitchFamily="34" charset="0"/>
                <a:ea typeface="Times New Roman" panose="02020603050405020304" pitchFamily="18" charset="0"/>
                <a:cs typeface="Times New Roman" panose="02020603050405020304" pitchFamily="18" charset="0"/>
              </a:rPr>
              <a:t>critical angle</a:t>
            </a:r>
            <a:endParaRPr lang="en-GB" dirty="0"/>
          </a:p>
        </p:txBody>
      </p:sp>
      <p:sp>
        <p:nvSpPr>
          <p:cNvPr id="3" name="Content Placeholder 2">
            <a:extLst>
              <a:ext uri="{FF2B5EF4-FFF2-40B4-BE49-F238E27FC236}">
                <a16:creationId xmlns:a16="http://schemas.microsoft.com/office/drawing/2014/main" id="{B61B3525-0E40-1644-95D8-FEA3591EAF20}"/>
              </a:ext>
            </a:extLst>
          </p:cNvPr>
          <p:cNvSpPr>
            <a:spLocks noGrp="1"/>
          </p:cNvSpPr>
          <p:nvPr>
            <p:ph idx="1"/>
          </p:nvPr>
        </p:nvSpPr>
        <p:spPr/>
        <p:txBody>
          <a:bodyPr>
            <a:normAutofit/>
          </a:bodyPr>
          <a:lstStyle/>
          <a:p>
            <a:r>
              <a:rPr lang="en-GB" sz="5400" b="1" dirty="0">
                <a:effectLst/>
                <a:latin typeface="Trebuchet MS" panose="020B0603020202020204" pitchFamily="34" charset="0"/>
                <a:ea typeface="Times New Roman" panose="02020603050405020304" pitchFamily="18" charset="0"/>
                <a:cs typeface="Times New Roman" panose="02020603050405020304" pitchFamily="18" charset="0"/>
              </a:rPr>
              <a:t>the angle of incidence which produces an angle of refraction of 90°</a:t>
            </a:r>
            <a:endParaRPr lang="en-GB" sz="5400" dirty="0"/>
          </a:p>
        </p:txBody>
      </p:sp>
      <p:sp>
        <p:nvSpPr>
          <p:cNvPr id="4" name="Slide Number Placeholder 3">
            <a:extLst>
              <a:ext uri="{FF2B5EF4-FFF2-40B4-BE49-F238E27FC236}">
                <a16:creationId xmlns:a16="http://schemas.microsoft.com/office/drawing/2014/main" id="{3FE7814F-0660-29BB-27AD-886A85DA52EA}"/>
              </a:ext>
            </a:extLst>
          </p:cNvPr>
          <p:cNvSpPr>
            <a:spLocks noGrp="1"/>
          </p:cNvSpPr>
          <p:nvPr>
            <p:ph type="sldNum" sz="quarter" idx="12"/>
          </p:nvPr>
        </p:nvSpPr>
        <p:spPr/>
        <p:txBody>
          <a:bodyPr/>
          <a:lstStyle/>
          <a:p>
            <a:fld id="{7A0D7E8C-4F94-4F81-9E0E-C73AA3D62CAD}" type="slidenum">
              <a:rPr lang="en-GB" smtClean="0"/>
              <a:pPr/>
              <a:t>92</a:t>
            </a:fld>
            <a:endParaRPr lang="en-GB" dirty="0"/>
          </a:p>
        </p:txBody>
      </p:sp>
    </p:spTree>
    <p:extLst>
      <p:ext uri="{BB962C8B-B14F-4D97-AF65-F5344CB8AC3E}">
        <p14:creationId xmlns:p14="http://schemas.microsoft.com/office/powerpoint/2010/main" val="82691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B8FE0-38B6-17BA-A4B1-88D93C26F67A}"/>
              </a:ext>
            </a:extLst>
          </p:cNvPr>
          <p:cNvSpPr>
            <a:spLocks noGrp="1"/>
          </p:cNvSpPr>
          <p:nvPr>
            <p:ph type="title"/>
          </p:nvPr>
        </p:nvSpPr>
        <p:spPr>
          <a:solidFill>
            <a:srgbClr val="FF99CC"/>
          </a:solidFill>
        </p:spPr>
        <p:txBody>
          <a:bodyPr/>
          <a:lstStyle/>
          <a:p>
            <a:r>
              <a:rPr lang="en-GB" dirty="0"/>
              <a:t>State the conditions for</a:t>
            </a:r>
            <a:r>
              <a:rPr lang="en-GB" sz="4400" dirty="0">
                <a:effectLst/>
                <a:latin typeface="Trebuchet MS" panose="020B0603020202020204" pitchFamily="34" charset="0"/>
                <a:ea typeface="Times New Roman" panose="02020603050405020304" pitchFamily="18" charset="0"/>
                <a:cs typeface="Times New Roman" panose="02020603050405020304" pitchFamily="18" charset="0"/>
              </a:rPr>
              <a:t> total internal reflection to occur </a:t>
            </a:r>
            <a:endParaRPr lang="en-GB" dirty="0"/>
          </a:p>
        </p:txBody>
      </p:sp>
      <p:sp>
        <p:nvSpPr>
          <p:cNvPr id="3" name="Content Placeholder 2">
            <a:extLst>
              <a:ext uri="{FF2B5EF4-FFF2-40B4-BE49-F238E27FC236}">
                <a16:creationId xmlns:a16="http://schemas.microsoft.com/office/drawing/2014/main" id="{142DFD8B-B169-F9F8-56E7-56403BEDD1E9}"/>
              </a:ext>
            </a:extLst>
          </p:cNvPr>
          <p:cNvSpPr>
            <a:spLocks noGrp="1"/>
          </p:cNvSpPr>
          <p:nvPr>
            <p:ph idx="1"/>
          </p:nvPr>
        </p:nvSpPr>
        <p:spPr/>
        <p:txBody>
          <a:bodyPr>
            <a:normAutofit/>
          </a:bodyPr>
          <a:lstStyle/>
          <a:p>
            <a:r>
              <a:rPr lang="en-GB" sz="6000" dirty="0">
                <a:effectLst/>
                <a:latin typeface="Trebuchet MS" panose="020B0603020202020204" pitchFamily="34" charset="0"/>
                <a:ea typeface="Times New Roman" panose="02020603050405020304" pitchFamily="18" charset="0"/>
                <a:cs typeface="Times New Roman" panose="02020603050405020304" pitchFamily="18" charset="0"/>
              </a:rPr>
              <a:t>total internal reflection occurs when the angle of incidence is greater than the critical angle</a:t>
            </a:r>
            <a:endParaRPr lang="en-GB" sz="6000" dirty="0"/>
          </a:p>
        </p:txBody>
      </p:sp>
      <p:sp>
        <p:nvSpPr>
          <p:cNvPr id="4" name="Slide Number Placeholder 3">
            <a:extLst>
              <a:ext uri="{FF2B5EF4-FFF2-40B4-BE49-F238E27FC236}">
                <a16:creationId xmlns:a16="http://schemas.microsoft.com/office/drawing/2014/main" id="{36D543E6-0EBC-A581-5768-DAF2AD0D87F7}"/>
              </a:ext>
            </a:extLst>
          </p:cNvPr>
          <p:cNvSpPr>
            <a:spLocks noGrp="1"/>
          </p:cNvSpPr>
          <p:nvPr>
            <p:ph type="sldNum" sz="quarter" idx="12"/>
          </p:nvPr>
        </p:nvSpPr>
        <p:spPr/>
        <p:txBody>
          <a:bodyPr/>
          <a:lstStyle/>
          <a:p>
            <a:fld id="{7A0D7E8C-4F94-4F81-9E0E-C73AA3D62CAD}" type="slidenum">
              <a:rPr lang="en-GB" smtClean="0"/>
              <a:pPr/>
              <a:t>93</a:t>
            </a:fld>
            <a:endParaRPr lang="en-GB" dirty="0"/>
          </a:p>
        </p:txBody>
      </p:sp>
    </p:spTree>
    <p:extLst>
      <p:ext uri="{BB962C8B-B14F-4D97-AF65-F5344CB8AC3E}">
        <p14:creationId xmlns:p14="http://schemas.microsoft.com/office/powerpoint/2010/main" val="213706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42AA2B-48B2-5402-E916-0E7E0F68013B}"/>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F36CA75-CFBF-4844-B719-8FE9EBADA9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3D4A84B9-E564-4DD0-97F8-DBF1C460C2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02382E0-0A09-46AE-B955-B911CAFE7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DE75D4A-0965-4973-BE75-DECCAC9A9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9" name="Picture 28">
            <a:extLst>
              <a:ext uri="{FF2B5EF4-FFF2-40B4-BE49-F238E27FC236}">
                <a16:creationId xmlns:a16="http://schemas.microsoft.com/office/drawing/2014/main" id="{4A599609-F5C2-4A0B-A992-913F814A63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40000"/>
            <a:extLst>
              <a:ext uri="{28A0092B-C50C-407E-A947-70E740481C1C}">
                <a14:useLocalDpi xmlns:a14="http://schemas.microsoft.com/office/drawing/2010/main" val="0"/>
              </a:ext>
            </a:extLst>
          </a:blip>
          <a:stretch>
            <a:fillRect/>
          </a:stretch>
        </p:blipFill>
        <p:spPr>
          <a:xfrm>
            <a:off x="5414" y="0"/>
            <a:ext cx="12181172" cy="6858000"/>
          </a:xfrm>
          <a:prstGeom prst="rect">
            <a:avLst/>
          </a:prstGeom>
        </p:spPr>
      </p:pic>
      <p:pic>
        <p:nvPicPr>
          <p:cNvPr id="12" name="Picture 11">
            <a:extLst>
              <a:ext uri="{FF2B5EF4-FFF2-40B4-BE49-F238E27FC236}">
                <a16:creationId xmlns:a16="http://schemas.microsoft.com/office/drawing/2014/main" id="{E5354A68-E3C9-D1D4-C6AF-6DB1D7954A7C}"/>
              </a:ext>
            </a:extLst>
          </p:cNvPr>
          <p:cNvPicPr>
            <a:picLocks noChangeAspect="1"/>
          </p:cNvPicPr>
          <p:nvPr/>
        </p:nvPicPr>
        <p:blipFill>
          <a:blip r:embed="rId3">
            <a:alphaModFix amt="60000"/>
          </a:blip>
          <a:srcRect l="5833" r="8599"/>
          <a:stretch/>
        </p:blipFill>
        <p:spPr>
          <a:xfrm>
            <a:off x="20" y="10"/>
            <a:ext cx="4063768" cy="6857990"/>
          </a:xfrm>
          <a:prstGeom prst="rect">
            <a:avLst/>
          </a:prstGeom>
        </p:spPr>
      </p:pic>
      <p:pic>
        <p:nvPicPr>
          <p:cNvPr id="9" name="Picture 8">
            <a:extLst>
              <a:ext uri="{FF2B5EF4-FFF2-40B4-BE49-F238E27FC236}">
                <a16:creationId xmlns:a16="http://schemas.microsoft.com/office/drawing/2014/main" id="{483F9420-B549-3D82-FDF1-ACCFADF8D8BE}"/>
              </a:ext>
            </a:extLst>
          </p:cNvPr>
          <p:cNvPicPr>
            <a:picLocks noChangeAspect="1"/>
          </p:cNvPicPr>
          <p:nvPr/>
        </p:nvPicPr>
        <p:blipFill>
          <a:blip r:embed="rId4">
            <a:alphaModFix amt="60000"/>
          </a:blip>
          <a:srcRect l="501" r="21530"/>
          <a:stretch/>
        </p:blipFill>
        <p:spPr>
          <a:xfrm>
            <a:off x="4064424" y="10"/>
            <a:ext cx="4063788" cy="6857990"/>
          </a:xfrm>
          <a:prstGeom prst="rect">
            <a:avLst/>
          </a:prstGeom>
        </p:spPr>
      </p:pic>
      <p:pic>
        <p:nvPicPr>
          <p:cNvPr id="7" name="Content Placeholder 6">
            <a:extLst>
              <a:ext uri="{FF2B5EF4-FFF2-40B4-BE49-F238E27FC236}">
                <a16:creationId xmlns:a16="http://schemas.microsoft.com/office/drawing/2014/main" id="{26D1035E-7EB2-E8DF-FEE8-EC5258A12CA1}"/>
              </a:ext>
            </a:extLst>
          </p:cNvPr>
          <p:cNvPicPr>
            <a:picLocks noChangeAspect="1"/>
          </p:cNvPicPr>
          <p:nvPr/>
        </p:nvPicPr>
        <p:blipFill>
          <a:blip r:embed="rId5">
            <a:alphaModFix amt="60000"/>
          </a:blip>
          <a:srcRect l="533" r="18571"/>
          <a:stretch/>
        </p:blipFill>
        <p:spPr>
          <a:xfrm>
            <a:off x="8128212" y="10"/>
            <a:ext cx="4063788" cy="6857990"/>
          </a:xfrm>
          <a:prstGeom prst="rect">
            <a:avLst/>
          </a:prstGeom>
        </p:spPr>
      </p:pic>
      <p:sp>
        <p:nvSpPr>
          <p:cNvPr id="2" name="Title 1">
            <a:extLst>
              <a:ext uri="{FF2B5EF4-FFF2-40B4-BE49-F238E27FC236}">
                <a16:creationId xmlns:a16="http://schemas.microsoft.com/office/drawing/2014/main" id="{2C17DEEB-735A-44BE-DB86-CA208895C0DF}"/>
              </a:ext>
            </a:extLst>
          </p:cNvPr>
          <p:cNvSpPr>
            <a:spLocks noGrp="1"/>
          </p:cNvSpPr>
          <p:nvPr>
            <p:ph type="title"/>
          </p:nvPr>
        </p:nvSpPr>
        <p:spPr>
          <a:xfrm>
            <a:off x="1191965" y="552807"/>
            <a:ext cx="9801854" cy="2790331"/>
          </a:xfrm>
        </p:spPr>
        <p:txBody>
          <a:bodyPr vert="horz" lIns="91440" tIns="45720" rIns="91440" bIns="45720" rtlCol="0" anchor="b">
            <a:normAutofit/>
          </a:bodyPr>
          <a:lstStyle/>
          <a:p>
            <a:pPr algn="ctr"/>
            <a:r>
              <a:rPr lang="en-GB" sz="4800">
                <a:solidFill>
                  <a:srgbClr val="FFFFFF"/>
                </a:solidFill>
              </a:rPr>
              <a:t>Electricity</a:t>
            </a:r>
            <a:endParaRPr lang="en-US" sz="4800">
              <a:solidFill>
                <a:srgbClr val="FFFFFF"/>
              </a:solidFill>
            </a:endParaRPr>
          </a:p>
        </p:txBody>
      </p:sp>
      <p:sp>
        <p:nvSpPr>
          <p:cNvPr id="16" name="Content Placeholder 15">
            <a:extLst>
              <a:ext uri="{FF2B5EF4-FFF2-40B4-BE49-F238E27FC236}">
                <a16:creationId xmlns:a16="http://schemas.microsoft.com/office/drawing/2014/main" id="{CFC6C184-CC6C-E703-FD48-12A2BA5DB877}"/>
              </a:ext>
            </a:extLst>
          </p:cNvPr>
          <p:cNvSpPr>
            <a:spLocks noGrp="1"/>
          </p:cNvSpPr>
          <p:nvPr>
            <p:ph idx="1"/>
          </p:nvPr>
        </p:nvSpPr>
        <p:spPr>
          <a:xfrm>
            <a:off x="1191966" y="3510476"/>
            <a:ext cx="9801854" cy="2614231"/>
          </a:xfrm>
        </p:spPr>
        <p:txBody>
          <a:bodyPr anchor="t">
            <a:normAutofit/>
          </a:bodyPr>
          <a:lstStyle/>
          <a:p>
            <a:pPr algn="ctr"/>
            <a:r>
              <a:rPr lang="en-US" sz="1800" dirty="0">
                <a:solidFill>
                  <a:srgbClr val="FFFFFF"/>
                </a:solidFill>
              </a:rPr>
              <a:t>Unit 3</a:t>
            </a:r>
          </a:p>
        </p:txBody>
      </p:sp>
      <p:sp>
        <p:nvSpPr>
          <p:cNvPr id="3" name="Slide Number Placeholder 2">
            <a:extLst>
              <a:ext uri="{FF2B5EF4-FFF2-40B4-BE49-F238E27FC236}">
                <a16:creationId xmlns:a16="http://schemas.microsoft.com/office/drawing/2014/main" id="{E2FEE1F6-D82C-BB41-7010-A6310B80ACA5}"/>
              </a:ext>
            </a:extLst>
          </p:cNvPr>
          <p:cNvSpPr>
            <a:spLocks noGrp="1"/>
          </p:cNvSpPr>
          <p:nvPr>
            <p:ph type="sldNum" sz="quarter" idx="12"/>
          </p:nvPr>
        </p:nvSpPr>
        <p:spPr/>
        <p:txBody>
          <a:bodyPr/>
          <a:lstStyle/>
          <a:p>
            <a:fld id="{7A0D7E8C-4F94-4F81-9E0E-C73AA3D62CAD}" type="slidenum">
              <a:rPr lang="en-GB" smtClean="0"/>
              <a:pPr/>
              <a:t>94</a:t>
            </a:fld>
            <a:endParaRPr lang="en-GB" dirty="0"/>
          </a:p>
        </p:txBody>
      </p:sp>
    </p:spTree>
    <p:extLst>
      <p:ext uri="{BB962C8B-B14F-4D97-AF65-F5344CB8AC3E}">
        <p14:creationId xmlns:p14="http://schemas.microsoft.com/office/powerpoint/2010/main" val="296758241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C4CB5-7B72-2C3D-08B7-BFCE332BB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9212B3-43B5-F613-B2B8-D5529090A862}"/>
              </a:ext>
            </a:extLst>
          </p:cNvPr>
          <p:cNvSpPr>
            <a:spLocks noGrp="1"/>
          </p:cNvSpPr>
          <p:nvPr>
            <p:ph type="title"/>
          </p:nvPr>
        </p:nvSpPr>
        <p:spPr>
          <a:solidFill>
            <a:srgbClr val="FF99CC"/>
          </a:solidFill>
        </p:spPr>
        <p:txBody>
          <a:bodyPr/>
          <a:lstStyle/>
          <a:p>
            <a:r>
              <a:rPr lang="en-GB" dirty="0"/>
              <a:t>Explain the term A.C</a:t>
            </a:r>
          </a:p>
        </p:txBody>
      </p:sp>
      <p:sp>
        <p:nvSpPr>
          <p:cNvPr id="3" name="Content Placeholder 2">
            <a:extLst>
              <a:ext uri="{FF2B5EF4-FFF2-40B4-BE49-F238E27FC236}">
                <a16:creationId xmlns:a16="http://schemas.microsoft.com/office/drawing/2014/main" id="{EF88087B-9657-C2CB-E77A-711EEA41D0A2}"/>
              </a:ext>
            </a:extLst>
          </p:cNvPr>
          <p:cNvSpPr>
            <a:spLocks noGrp="1"/>
          </p:cNvSpPr>
          <p:nvPr>
            <p:ph idx="1"/>
          </p:nvPr>
        </p:nvSpPr>
        <p:spPr/>
        <p:txBody>
          <a:bodyPr>
            <a:normAutofit/>
          </a:bodyPr>
          <a:lstStyle/>
          <a:p>
            <a:r>
              <a:rPr lang="en-US" sz="5400" dirty="0"/>
              <a:t>a current which </a:t>
            </a:r>
            <a:r>
              <a:rPr lang="en-US" sz="5400" b="1" dirty="0"/>
              <a:t>changes direction </a:t>
            </a:r>
            <a:r>
              <a:rPr lang="en-US" sz="5400" dirty="0"/>
              <a:t>and </a:t>
            </a:r>
            <a:r>
              <a:rPr lang="en-US" sz="5400" b="1" dirty="0"/>
              <a:t>instantaneous value </a:t>
            </a:r>
            <a:r>
              <a:rPr lang="en-US" sz="5400" dirty="0"/>
              <a:t>with time</a:t>
            </a:r>
            <a:endParaRPr lang="en-GB" sz="5400" dirty="0"/>
          </a:p>
        </p:txBody>
      </p:sp>
      <p:sp>
        <p:nvSpPr>
          <p:cNvPr id="4" name="Slide Number Placeholder 3">
            <a:extLst>
              <a:ext uri="{FF2B5EF4-FFF2-40B4-BE49-F238E27FC236}">
                <a16:creationId xmlns:a16="http://schemas.microsoft.com/office/drawing/2014/main" id="{2CC30D41-D361-A224-5827-0B5623B477B4}"/>
              </a:ext>
            </a:extLst>
          </p:cNvPr>
          <p:cNvSpPr>
            <a:spLocks noGrp="1"/>
          </p:cNvSpPr>
          <p:nvPr>
            <p:ph type="sldNum" sz="quarter" idx="12"/>
          </p:nvPr>
        </p:nvSpPr>
        <p:spPr/>
        <p:txBody>
          <a:bodyPr/>
          <a:lstStyle/>
          <a:p>
            <a:fld id="{7A0D7E8C-4F94-4F81-9E0E-C73AA3D62CAD}" type="slidenum">
              <a:rPr lang="en-GB" smtClean="0"/>
              <a:pPr/>
              <a:t>95</a:t>
            </a:fld>
            <a:endParaRPr lang="en-GB" dirty="0"/>
          </a:p>
        </p:txBody>
      </p:sp>
    </p:spTree>
    <p:extLst>
      <p:ext uri="{BB962C8B-B14F-4D97-AF65-F5344CB8AC3E}">
        <p14:creationId xmlns:p14="http://schemas.microsoft.com/office/powerpoint/2010/main" val="117034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F7AA5-FEB0-D4C4-4F87-131298D665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92E264-7DF6-F94F-DCE9-CF9433E39741}"/>
              </a:ext>
            </a:extLst>
          </p:cNvPr>
          <p:cNvSpPr>
            <a:spLocks noGrp="1"/>
          </p:cNvSpPr>
          <p:nvPr>
            <p:ph type="title"/>
          </p:nvPr>
        </p:nvSpPr>
        <p:spPr>
          <a:solidFill>
            <a:srgbClr val="FF99CC"/>
          </a:solidFill>
        </p:spPr>
        <p:txBody>
          <a:bodyPr/>
          <a:lstStyle/>
          <a:p>
            <a:r>
              <a:rPr lang="en-GB" dirty="0"/>
              <a:t>State how to determine the peak voltage from an oscilloscope trace</a:t>
            </a:r>
          </a:p>
        </p:txBody>
      </p:sp>
      <p:sp>
        <p:nvSpPr>
          <p:cNvPr id="3" name="Content Placeholder 2">
            <a:extLst>
              <a:ext uri="{FF2B5EF4-FFF2-40B4-BE49-F238E27FC236}">
                <a16:creationId xmlns:a16="http://schemas.microsoft.com/office/drawing/2014/main" id="{E8C9636F-9FDA-3F24-4622-7A615D4DEEE1}"/>
              </a:ext>
            </a:extLst>
          </p:cNvPr>
          <p:cNvSpPr>
            <a:spLocks noGrp="1"/>
          </p:cNvSpPr>
          <p:nvPr>
            <p:ph idx="1"/>
          </p:nvPr>
        </p:nvSpPr>
        <p:spPr/>
        <p:txBody>
          <a:bodyPr/>
          <a:lstStyle/>
          <a:p>
            <a:pPr marL="514350" indent="-514350">
              <a:buFont typeface="+mj-lt"/>
              <a:buAutoNum type="arabicPeriod"/>
            </a:pPr>
            <a:r>
              <a:rPr lang="en-GB" dirty="0"/>
              <a:t>Count the number of boxes on y-gain, from the centre of wave to the peak</a:t>
            </a:r>
          </a:p>
          <a:p>
            <a:pPr marL="514350" indent="-514350">
              <a:buFont typeface="+mj-lt"/>
              <a:buAutoNum type="arabicPeriod"/>
            </a:pPr>
            <a:r>
              <a:rPr lang="en-GB" dirty="0"/>
              <a:t>Multiple by the y-gain (watch for mV etc) </a:t>
            </a:r>
          </a:p>
          <a:p>
            <a:pPr marL="514350" indent="-514350">
              <a:buFont typeface="+mj-lt"/>
              <a:buAutoNum type="arabicPeriod"/>
            </a:pPr>
            <a:endParaRPr lang="en-GB" dirty="0"/>
          </a:p>
          <a:p>
            <a:pPr marL="0" indent="0">
              <a:buNone/>
            </a:pPr>
            <a:r>
              <a:rPr lang="en-GB" dirty="0"/>
              <a:t>This is the peak voltage</a:t>
            </a:r>
          </a:p>
        </p:txBody>
      </p:sp>
      <p:sp>
        <p:nvSpPr>
          <p:cNvPr id="4" name="Slide Number Placeholder 3">
            <a:extLst>
              <a:ext uri="{FF2B5EF4-FFF2-40B4-BE49-F238E27FC236}">
                <a16:creationId xmlns:a16="http://schemas.microsoft.com/office/drawing/2014/main" id="{F1A49F52-180B-323D-711D-AD85F06826CC}"/>
              </a:ext>
            </a:extLst>
          </p:cNvPr>
          <p:cNvSpPr>
            <a:spLocks noGrp="1"/>
          </p:cNvSpPr>
          <p:nvPr>
            <p:ph type="sldNum" sz="quarter" idx="12"/>
          </p:nvPr>
        </p:nvSpPr>
        <p:spPr/>
        <p:txBody>
          <a:bodyPr/>
          <a:lstStyle/>
          <a:p>
            <a:fld id="{7A0D7E8C-4F94-4F81-9E0E-C73AA3D62CAD}" type="slidenum">
              <a:rPr lang="en-GB" smtClean="0"/>
              <a:pPr/>
              <a:t>96</a:t>
            </a:fld>
            <a:endParaRPr lang="en-GB" dirty="0"/>
          </a:p>
        </p:txBody>
      </p:sp>
    </p:spTree>
    <p:extLst>
      <p:ext uri="{BB962C8B-B14F-4D97-AF65-F5344CB8AC3E}">
        <p14:creationId xmlns:p14="http://schemas.microsoft.com/office/powerpoint/2010/main" val="324674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835A1-9BB6-A6CE-BA82-EC2DB2862B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2D76E-CF02-85E8-CFEF-DC7EC3653AD3}"/>
              </a:ext>
            </a:extLst>
          </p:cNvPr>
          <p:cNvSpPr>
            <a:spLocks noGrp="1"/>
          </p:cNvSpPr>
          <p:nvPr>
            <p:ph type="title"/>
          </p:nvPr>
        </p:nvSpPr>
        <p:spPr>
          <a:solidFill>
            <a:srgbClr val="FF99CC"/>
          </a:solidFill>
        </p:spPr>
        <p:txBody>
          <a:bodyPr/>
          <a:lstStyle/>
          <a:p>
            <a:r>
              <a:rPr lang="en-GB" dirty="0"/>
              <a:t>State how to determine the frequency from an oscilloscope trace</a:t>
            </a:r>
          </a:p>
        </p:txBody>
      </p:sp>
      <p:sp>
        <p:nvSpPr>
          <p:cNvPr id="3" name="Content Placeholder 2">
            <a:extLst>
              <a:ext uri="{FF2B5EF4-FFF2-40B4-BE49-F238E27FC236}">
                <a16:creationId xmlns:a16="http://schemas.microsoft.com/office/drawing/2014/main" id="{E08F647D-27BE-B256-0391-11E9801D8530}"/>
              </a:ext>
            </a:extLst>
          </p:cNvPr>
          <p:cNvSpPr>
            <a:spLocks noGrp="1"/>
          </p:cNvSpPr>
          <p:nvPr>
            <p:ph idx="1"/>
          </p:nvPr>
        </p:nvSpPr>
        <p:spPr>
          <a:xfrm>
            <a:off x="1052209" y="1845080"/>
            <a:ext cx="10515600" cy="4351338"/>
          </a:xfrm>
        </p:spPr>
        <p:txBody>
          <a:bodyPr/>
          <a:lstStyle/>
          <a:p>
            <a:pPr marL="514350" indent="-514350">
              <a:buFont typeface="+mj-lt"/>
              <a:buAutoNum type="arabicPeriod"/>
            </a:pPr>
            <a:r>
              <a:rPr lang="en-GB" sz="4000" dirty="0"/>
              <a:t>Count the number of boxes on time axis, for one wave.</a:t>
            </a:r>
          </a:p>
          <a:p>
            <a:pPr marL="514350" indent="-514350">
              <a:buFont typeface="+mj-lt"/>
              <a:buAutoNum type="arabicPeriod"/>
            </a:pPr>
            <a:r>
              <a:rPr lang="en-GB" sz="3600" dirty="0"/>
              <a:t>Multiple by the time base setting, giving the period.</a:t>
            </a:r>
          </a:p>
          <a:p>
            <a:pPr marL="514350" indent="-514350">
              <a:buFont typeface="+mj-lt"/>
              <a:buAutoNum type="arabicPeriod"/>
            </a:pPr>
            <a:r>
              <a:rPr lang="en-GB" sz="3600" dirty="0"/>
              <a:t>Frequency = 1/period</a:t>
            </a:r>
          </a:p>
          <a:p>
            <a:pPr marL="514350" indent="-514350">
              <a:buFont typeface="+mj-lt"/>
              <a:buAutoNum type="arabicPeriod"/>
            </a:pPr>
            <a:endParaRPr lang="en-GB" dirty="0"/>
          </a:p>
        </p:txBody>
      </p:sp>
      <p:sp>
        <p:nvSpPr>
          <p:cNvPr id="4" name="Rectangle 2">
            <a:extLst>
              <a:ext uri="{FF2B5EF4-FFF2-40B4-BE49-F238E27FC236}">
                <a16:creationId xmlns:a16="http://schemas.microsoft.com/office/drawing/2014/main" id="{9D661D23-56E9-518B-21B7-BE9A8D3DD8A1}"/>
              </a:ext>
            </a:extLst>
          </p:cNvPr>
          <p:cNvSpPr>
            <a:spLocks noChangeArrowheads="1"/>
          </p:cNvSpPr>
          <p:nvPr/>
        </p:nvSpPr>
        <p:spPr bwMode="auto">
          <a:xfrm>
            <a:off x="220494" y="81712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a:extLst>
              <a:ext uri="{FF2B5EF4-FFF2-40B4-BE49-F238E27FC236}">
                <a16:creationId xmlns:a16="http://schemas.microsoft.com/office/drawing/2014/main" id="{2386B07C-D6FD-8278-577E-2C24D4DC5026}"/>
              </a:ext>
            </a:extLst>
          </p:cNvPr>
          <p:cNvGraphicFramePr>
            <a:graphicFrameLocks noChangeAspect="1"/>
          </p:cNvGraphicFramePr>
          <p:nvPr>
            <p:extLst>
              <p:ext uri="{D42A27DB-BD31-4B8C-83A1-F6EECF244321}">
                <p14:modId xmlns:p14="http://schemas.microsoft.com/office/powerpoint/2010/main" val="2496582177"/>
              </p:ext>
            </p:extLst>
          </p:nvPr>
        </p:nvGraphicFramePr>
        <p:xfrm>
          <a:off x="4638035" y="4660557"/>
          <a:ext cx="1787478" cy="1449306"/>
        </p:xfrm>
        <a:graphic>
          <a:graphicData uri="http://schemas.openxmlformats.org/presentationml/2006/ole">
            <mc:AlternateContent xmlns:mc="http://schemas.openxmlformats.org/markup-compatibility/2006">
              <mc:Choice xmlns:v="urn:schemas-microsoft-com:vml" Requires="v">
                <p:oleObj r:id="rId2" imgW="431613" imgH="418918" progId="Equation.3">
                  <p:embed/>
                </p:oleObj>
              </mc:Choice>
              <mc:Fallback>
                <p:oleObj r:id="rId2" imgW="431613" imgH="418918"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8035" y="4660557"/>
                        <a:ext cx="1787478" cy="1449306"/>
                      </a:xfrm>
                      <a:prstGeom prst="rect">
                        <a:avLst/>
                      </a:prstGeom>
                      <a:noFill/>
                    </p:spPr>
                  </p:pic>
                </p:oleObj>
              </mc:Fallback>
            </mc:AlternateContent>
          </a:graphicData>
        </a:graphic>
      </p:graphicFrame>
      <p:sp>
        <p:nvSpPr>
          <p:cNvPr id="6" name="Slide Number Placeholder 5">
            <a:extLst>
              <a:ext uri="{FF2B5EF4-FFF2-40B4-BE49-F238E27FC236}">
                <a16:creationId xmlns:a16="http://schemas.microsoft.com/office/drawing/2014/main" id="{0F62FD6A-3F63-9930-8591-BA524DF61AF9}"/>
              </a:ext>
            </a:extLst>
          </p:cNvPr>
          <p:cNvSpPr>
            <a:spLocks noGrp="1"/>
          </p:cNvSpPr>
          <p:nvPr>
            <p:ph type="sldNum" sz="quarter" idx="12"/>
          </p:nvPr>
        </p:nvSpPr>
        <p:spPr/>
        <p:txBody>
          <a:bodyPr/>
          <a:lstStyle/>
          <a:p>
            <a:fld id="{7A0D7E8C-4F94-4F81-9E0E-C73AA3D62CAD}" type="slidenum">
              <a:rPr lang="en-GB" smtClean="0"/>
              <a:pPr/>
              <a:t>97</a:t>
            </a:fld>
            <a:endParaRPr lang="en-GB" dirty="0"/>
          </a:p>
        </p:txBody>
      </p:sp>
    </p:spTree>
    <p:extLst>
      <p:ext uri="{BB962C8B-B14F-4D97-AF65-F5344CB8AC3E}">
        <p14:creationId xmlns:p14="http://schemas.microsoft.com/office/powerpoint/2010/main" val="324165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20BF9-C449-6C03-DF21-962815CCF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D79A9D-9282-D635-4A01-44D5B876B643}"/>
              </a:ext>
            </a:extLst>
          </p:cNvPr>
          <p:cNvSpPr>
            <a:spLocks noGrp="1"/>
          </p:cNvSpPr>
          <p:nvPr>
            <p:ph type="title"/>
          </p:nvPr>
        </p:nvSpPr>
        <p:spPr>
          <a:solidFill>
            <a:srgbClr val="FF99CC"/>
          </a:solidFill>
        </p:spPr>
        <p:txBody>
          <a:bodyPr/>
          <a:lstStyle/>
          <a:p>
            <a:r>
              <a:rPr lang="en-GB" dirty="0"/>
              <a:t>Explain the term electromotive force.</a:t>
            </a:r>
          </a:p>
        </p:txBody>
      </p:sp>
      <p:sp>
        <p:nvSpPr>
          <p:cNvPr id="3" name="Content Placeholder 2">
            <a:extLst>
              <a:ext uri="{FF2B5EF4-FFF2-40B4-BE49-F238E27FC236}">
                <a16:creationId xmlns:a16="http://schemas.microsoft.com/office/drawing/2014/main" id="{45AAAD5C-5516-6F3C-7DC8-458897CE55A2}"/>
              </a:ext>
            </a:extLst>
          </p:cNvPr>
          <p:cNvSpPr>
            <a:spLocks noGrp="1"/>
          </p:cNvSpPr>
          <p:nvPr>
            <p:ph idx="1"/>
          </p:nvPr>
        </p:nvSpPr>
        <p:spPr/>
        <p:txBody>
          <a:bodyPr/>
          <a:lstStyle/>
          <a:p>
            <a:r>
              <a:rPr lang="en-GB" dirty="0"/>
              <a:t>EMF (electromotive force) is the number of joules of energy supplied to each coulomb of charge as it passes through the source.</a:t>
            </a:r>
          </a:p>
          <a:p>
            <a:r>
              <a:rPr lang="en-GB" dirty="0" err="1"/>
              <a:t>E.g</a:t>
            </a:r>
            <a:r>
              <a:rPr lang="en-GB" dirty="0"/>
              <a:t> a supply of emf 12 V supplies 12 joules of energy to each coulomb of charge passing through the source.</a:t>
            </a:r>
          </a:p>
        </p:txBody>
      </p:sp>
      <p:sp>
        <p:nvSpPr>
          <p:cNvPr id="4" name="Slide Number Placeholder 3">
            <a:extLst>
              <a:ext uri="{FF2B5EF4-FFF2-40B4-BE49-F238E27FC236}">
                <a16:creationId xmlns:a16="http://schemas.microsoft.com/office/drawing/2014/main" id="{6B45B0FE-8491-4254-A419-CACC508896E6}"/>
              </a:ext>
            </a:extLst>
          </p:cNvPr>
          <p:cNvSpPr>
            <a:spLocks noGrp="1"/>
          </p:cNvSpPr>
          <p:nvPr>
            <p:ph type="sldNum" sz="quarter" idx="12"/>
          </p:nvPr>
        </p:nvSpPr>
        <p:spPr/>
        <p:txBody>
          <a:bodyPr/>
          <a:lstStyle/>
          <a:p>
            <a:fld id="{7A0D7E8C-4F94-4F81-9E0E-C73AA3D62CAD}" type="slidenum">
              <a:rPr lang="en-GB" smtClean="0"/>
              <a:pPr/>
              <a:t>98</a:t>
            </a:fld>
            <a:endParaRPr lang="en-GB" dirty="0"/>
          </a:p>
        </p:txBody>
      </p:sp>
    </p:spTree>
    <p:extLst>
      <p:ext uri="{BB962C8B-B14F-4D97-AF65-F5344CB8AC3E}">
        <p14:creationId xmlns:p14="http://schemas.microsoft.com/office/powerpoint/2010/main" val="74613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AAD9D-25A2-A120-CCD2-4794BA9EC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84784D-9D2D-981F-001E-A9A9DBBFAE3F}"/>
              </a:ext>
            </a:extLst>
          </p:cNvPr>
          <p:cNvSpPr>
            <a:spLocks noGrp="1"/>
          </p:cNvSpPr>
          <p:nvPr>
            <p:ph type="title"/>
          </p:nvPr>
        </p:nvSpPr>
        <p:spPr>
          <a:solidFill>
            <a:srgbClr val="FF99CC"/>
          </a:solidFill>
        </p:spPr>
        <p:txBody>
          <a:bodyPr/>
          <a:lstStyle/>
          <a:p>
            <a:r>
              <a:rPr lang="en-GB" dirty="0"/>
              <a:t>Explain the term resistance.</a:t>
            </a:r>
          </a:p>
        </p:txBody>
      </p:sp>
      <p:sp>
        <p:nvSpPr>
          <p:cNvPr id="3" name="Content Placeholder 2">
            <a:extLst>
              <a:ext uri="{FF2B5EF4-FFF2-40B4-BE49-F238E27FC236}">
                <a16:creationId xmlns:a16="http://schemas.microsoft.com/office/drawing/2014/main" id="{CE63312F-A38B-2E93-E7D4-26CFC10ACEE0}"/>
              </a:ext>
            </a:extLst>
          </p:cNvPr>
          <p:cNvSpPr>
            <a:spLocks noGrp="1"/>
          </p:cNvSpPr>
          <p:nvPr>
            <p:ph idx="1"/>
          </p:nvPr>
        </p:nvSpPr>
        <p:spPr/>
        <p:txBody>
          <a:bodyPr>
            <a:normAutofit/>
          </a:bodyPr>
          <a:lstStyle/>
          <a:p>
            <a:r>
              <a:rPr lang="en-GB" sz="4400" dirty="0"/>
              <a:t>the opposition to the flow of charge.</a:t>
            </a:r>
          </a:p>
        </p:txBody>
      </p:sp>
      <p:sp>
        <p:nvSpPr>
          <p:cNvPr id="4" name="Slide Number Placeholder 3">
            <a:extLst>
              <a:ext uri="{FF2B5EF4-FFF2-40B4-BE49-F238E27FC236}">
                <a16:creationId xmlns:a16="http://schemas.microsoft.com/office/drawing/2014/main" id="{57F6F6A8-E13D-4EEF-36A6-C2F600F3B368}"/>
              </a:ext>
            </a:extLst>
          </p:cNvPr>
          <p:cNvSpPr>
            <a:spLocks noGrp="1"/>
          </p:cNvSpPr>
          <p:nvPr>
            <p:ph type="sldNum" sz="quarter" idx="12"/>
          </p:nvPr>
        </p:nvSpPr>
        <p:spPr/>
        <p:txBody>
          <a:bodyPr/>
          <a:lstStyle/>
          <a:p>
            <a:fld id="{7A0D7E8C-4F94-4F81-9E0E-C73AA3D62CAD}" type="slidenum">
              <a:rPr lang="en-GB" smtClean="0"/>
              <a:pPr/>
              <a:t>99</a:t>
            </a:fld>
            <a:endParaRPr lang="en-GB" dirty="0"/>
          </a:p>
        </p:txBody>
      </p:sp>
    </p:spTree>
    <p:extLst>
      <p:ext uri="{BB962C8B-B14F-4D97-AF65-F5344CB8AC3E}">
        <p14:creationId xmlns:p14="http://schemas.microsoft.com/office/powerpoint/2010/main" val="242414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0E2841"/>
      </a:dk2>
      <a:lt2>
        <a:srgbClr val="E8E8E8"/>
      </a:lt2>
      <a:accent1>
        <a:srgbClr val="D830D4"/>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1345</TotalTime>
  <Words>5486</Words>
  <Application>Microsoft Office PowerPoint</Application>
  <PresentationFormat>Widescreen</PresentationFormat>
  <Paragraphs>630</Paragraphs>
  <Slides>135</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135</vt:i4>
      </vt:variant>
    </vt:vector>
  </HeadingPairs>
  <TitlesOfParts>
    <vt:vector size="147" baseType="lpstr">
      <vt:lpstr>Aptos</vt:lpstr>
      <vt:lpstr>Aptos Display</vt:lpstr>
      <vt:lpstr>Arial</vt:lpstr>
      <vt:lpstr>Calibri</vt:lpstr>
      <vt:lpstr>Cambria Math</vt:lpstr>
      <vt:lpstr>Inter</vt:lpstr>
      <vt:lpstr>Symbol</vt:lpstr>
      <vt:lpstr>Times New Roman</vt:lpstr>
      <vt:lpstr>Trebuchet MS</vt:lpstr>
      <vt:lpstr>Office Theme</vt:lpstr>
      <vt:lpstr>Equation.3</vt:lpstr>
      <vt:lpstr>Equation.DSMT4</vt:lpstr>
      <vt:lpstr>Higher</vt:lpstr>
      <vt:lpstr>UNCERTAINTIES</vt:lpstr>
      <vt:lpstr>State how random uncertainties arise.</vt:lpstr>
      <vt:lpstr>State how random uncertainties are reduced.</vt:lpstr>
      <vt:lpstr>Explain how systematic uncertainties occur.</vt:lpstr>
      <vt:lpstr>State the best estimate of the true value being measured.</vt:lpstr>
      <vt:lpstr>State the effect of systematic uncertainties.</vt:lpstr>
      <vt:lpstr>State how to determine the percentage uncertainty in the final result from a number of readings.</vt:lpstr>
      <vt:lpstr>Our Dynamic Universe</vt:lpstr>
      <vt:lpstr>State the vertical and horizontal components for an object thrown at an angle</vt:lpstr>
      <vt:lpstr>PowerPoint Presentation</vt:lpstr>
      <vt:lpstr>Sketch a v-t graph for an object thrown up in the air and caught on its return</vt:lpstr>
      <vt:lpstr>Sketch a a-t graph for an object thrown up in the air and caught on its return</vt:lpstr>
      <vt:lpstr>Sketch a v-t graph for an object dropped and allowed to bounce several times</vt:lpstr>
      <vt:lpstr>Sketch v-t graphs of the horizontal and vertical motions for an object thrown at an angle</vt:lpstr>
      <vt:lpstr>Sketch v-t graphs of the horizontal motion for an object thrown from a cliff when air resistance is accounted for</vt:lpstr>
      <vt:lpstr>Sketch a displacement-time graph for a ball thrown vertically upwards and returing to its original position</vt:lpstr>
      <vt:lpstr>A ball is thrown vertically up and it falls back. The a-t graph is shown. Sketch the corresponding v-t graph</vt:lpstr>
      <vt:lpstr>State the effect of friction on an object</vt:lpstr>
      <vt:lpstr>Give a description of an experiment to measure the acceleration of an object down a slope </vt:lpstr>
      <vt:lpstr>Give a description of an experiment to measure the acceleration of an object down a slope </vt:lpstr>
      <vt:lpstr>Explain in terms of forces why an object reaches terminal velocity</vt:lpstr>
      <vt:lpstr>State the force/component of force acting down the slope</vt:lpstr>
      <vt:lpstr>State the force/component of force normal to the slope.</vt:lpstr>
      <vt:lpstr>State what is meant by the conservation of momentum</vt:lpstr>
      <vt:lpstr>State what is conserved and lost during an elastic collision</vt:lpstr>
      <vt:lpstr>State what is conserved and lost during an inelastic collision</vt:lpstr>
      <vt:lpstr>Force time graphs</vt:lpstr>
      <vt:lpstr>Describe an experiment to measure the acceleration of a falling object.</vt:lpstr>
      <vt:lpstr>Describe the horizontal and vertical motions of a projectile</vt:lpstr>
      <vt:lpstr>Describe the motion of a satellite around a star or planet</vt:lpstr>
      <vt:lpstr>State the speed of light for two observers in different frames of reference</vt:lpstr>
      <vt:lpstr>PowerPoint Presentation</vt:lpstr>
      <vt:lpstr>State Einsteins two postulates</vt:lpstr>
      <vt:lpstr>State the effect of the Doppler effect</vt:lpstr>
      <vt:lpstr>State how distant galaxies are moving relative to us</vt:lpstr>
      <vt:lpstr>State evidence supporting the big bang</vt:lpstr>
      <vt:lpstr>State what the big bang suggests about our universe.</vt:lpstr>
      <vt:lpstr>Particles and Waves</vt:lpstr>
      <vt:lpstr>State what is meant by the Standard Model</vt:lpstr>
      <vt:lpstr>State what is meant by a fundamental particle</vt:lpstr>
      <vt:lpstr>Define the terms a) hadron, b) baryon, c) meson</vt:lpstr>
      <vt:lpstr>Define the terms a) lepton, b) exchange particle </vt:lpstr>
      <vt:lpstr>Name the quarks</vt:lpstr>
      <vt:lpstr>Name the leptons</vt:lpstr>
      <vt:lpstr>State the a) 4 fundamental forces, b) the particles that experience it, c) force carrying particle d) the range, and e) relative strength (NB gravity not required though)</vt:lpstr>
      <vt:lpstr>Name the bosons and associated force</vt:lpstr>
      <vt:lpstr>Define the term fermion</vt:lpstr>
      <vt:lpstr>State what causes beta decay  State what evidence is provided by beta decay</vt:lpstr>
      <vt:lpstr>Descibe antiparticles</vt:lpstr>
      <vt:lpstr>State the evidence for the existence of antimatter</vt:lpstr>
      <vt:lpstr>State what is meant by the strong force </vt:lpstr>
      <vt:lpstr>State what is meant by a fermion</vt:lpstr>
      <vt:lpstr>State whether something can be a hadron, lepton, fermion, baryon and meson at the same time</vt:lpstr>
      <vt:lpstr>State what beta decay is evidence for.</vt:lpstr>
      <vt:lpstr>State what make up the group called fermions</vt:lpstr>
      <vt:lpstr>State what is meant by composite particles</vt:lpstr>
      <vt:lpstr>State what the force mediating particles are</vt:lpstr>
      <vt:lpstr>State what charged particles experience in an electric field</vt:lpstr>
      <vt:lpstr>State what exist around charged particles and between charged parallel plates.</vt:lpstr>
      <vt:lpstr>Sketch the electric field lines around a) a positive charge particle b) a negative charge particle c) a positive and negative charged particle d) between two negative particles and e) between charged parallel plates.</vt:lpstr>
      <vt:lpstr>define voltage</vt:lpstr>
      <vt:lpstr>State what is produced by a moving charge </vt:lpstr>
      <vt:lpstr>determine the direction of the force on a charged particle moving in a magnetic field</vt:lpstr>
      <vt:lpstr>Explain how particle accelerators work.</vt:lpstr>
      <vt:lpstr>In particle accelerator state the function of  a) electric fields,  b) magnetic fields c) high-energy collisions </vt:lpstr>
      <vt:lpstr>Describe nuclear fission</vt:lpstr>
      <vt:lpstr>Describe nuclear fusion</vt:lpstr>
      <vt:lpstr>State what is meant by a spontaneous nuclear reaction</vt:lpstr>
      <vt:lpstr>State what is meant by a induced nuclear reaction</vt:lpstr>
      <vt:lpstr>Summarise the effects of ,+, -, , neutron emission on the mass and atomic numbers</vt:lpstr>
      <vt:lpstr>State what is required for fusion reactors</vt:lpstr>
      <vt:lpstr>State the meaning of the term irradiance</vt:lpstr>
      <vt:lpstr>State the relationship between I and r</vt:lpstr>
      <vt:lpstr>Describe an experiment to verify the inverse square law for a point source of light</vt:lpstr>
      <vt:lpstr>State evidence for the particle model of light. </vt:lpstr>
      <vt:lpstr>State the meaning of photoemission. </vt:lpstr>
      <vt:lpstr>State what can occur when photons of sufficient energy are inident on the surface of a metal. </vt:lpstr>
      <vt:lpstr>State the meaning of threshold frequency</vt:lpstr>
      <vt:lpstr>State the meaning of work function</vt:lpstr>
      <vt:lpstr>State evidence for the wave model of light. </vt:lpstr>
      <vt:lpstr>State the meaning of the term coherent waves</vt:lpstr>
      <vt:lpstr>describe of the conditions for constructive and  destructive interference</vt:lpstr>
      <vt:lpstr>Describe the Bohr model of the atom. </vt:lpstr>
      <vt:lpstr>Sketch a labelled diagram of the Bohr model of the atom. </vt:lpstr>
      <vt:lpstr>Explain the Bohr model of the atom using the terms ground state, energy levels, ionisation and zero potential energy.</vt:lpstr>
      <vt:lpstr>State evidence for the composition of the Sun’s outer atmosphere</vt:lpstr>
      <vt:lpstr>Explain Fraunhofer Lines</vt:lpstr>
      <vt:lpstr>define absolute refractive index</vt:lpstr>
      <vt:lpstr>Describe an experiment to determine the refractive index of a medium.</vt:lpstr>
      <vt:lpstr>State how the refractive index of a medium changes with incident radiation</vt:lpstr>
      <vt:lpstr>define critical angle</vt:lpstr>
      <vt:lpstr>State the conditions for total internal reflection to occur </vt:lpstr>
      <vt:lpstr>Electricity</vt:lpstr>
      <vt:lpstr>Explain the term A.C</vt:lpstr>
      <vt:lpstr>State how to determine the peak voltage from an oscilloscope trace</vt:lpstr>
      <vt:lpstr>State how to determine the frequency from an oscilloscope trace</vt:lpstr>
      <vt:lpstr>Explain the term electromotive force.</vt:lpstr>
      <vt:lpstr>Explain the term resistance.</vt:lpstr>
      <vt:lpstr>Explain the term internal resistance.</vt:lpstr>
      <vt:lpstr>Explain the term lost volts.</vt:lpstr>
      <vt:lpstr>Explain the term open circuit.</vt:lpstr>
      <vt:lpstr>Explain the term short circuit.</vt:lpstr>
      <vt:lpstr>Explain the term terminal potential difference (tpd).</vt:lpstr>
      <vt:lpstr>State why the EMF voltage is not available to the external circuit</vt:lpstr>
      <vt:lpstr>describe of an experiment to measure the EMF and internal resistance of a cell.</vt:lpstr>
      <vt:lpstr>State what is meant by a capacitance of 1 Farad</vt:lpstr>
      <vt:lpstr>State how you can determine the energy stored on a capacitor from graph </vt:lpstr>
      <vt:lpstr>State how you can determine the capacitance from  a graph </vt:lpstr>
      <vt:lpstr>Sketch a graph of voltage against time for charging a capacitor</vt:lpstr>
      <vt:lpstr>Sketch a graph of voltage against time for discharging a capacitor</vt:lpstr>
      <vt:lpstr>Sketch a graph of current with time for charging a capacitor</vt:lpstr>
      <vt:lpstr>Sketch a graph of current with time for discharging a capacitor</vt:lpstr>
      <vt:lpstr>Describe an experiment to investigate the variation of current in a capacitor and voltage across a capacitor with time, for the charging and discharging of capacitors</vt:lpstr>
      <vt:lpstr>Describe an experiment to investigate the variation of current in a capacitor with time, for the charging and discharging of capacitors</vt:lpstr>
      <vt:lpstr>State and explain the terms  conduction band and valence band</vt:lpstr>
      <vt:lpstr>State how solids are categorised</vt:lpstr>
      <vt:lpstr>Sketch a graph of the energy bands in conductors, insulators and semiconductors</vt:lpstr>
      <vt:lpstr>PowerPoint Presentation</vt:lpstr>
      <vt:lpstr>PowerPoint Presentation</vt:lpstr>
      <vt:lpstr>State where electrons are contained in atoms</vt:lpstr>
      <vt:lpstr>State how the energy bands are filled in metals</vt:lpstr>
      <vt:lpstr>Explain the distribution of electrons in insulators</vt:lpstr>
      <vt:lpstr>Explain the distribution of electrons in semiconductors</vt:lpstr>
      <vt:lpstr>State the effect of temperature on semiconductors</vt:lpstr>
      <vt:lpstr>State when doping occurs in semiconductors</vt:lpstr>
      <vt:lpstr>State how a p-n junction arises and state the effect</vt:lpstr>
      <vt:lpstr>State devices that use one or more p-n junction. If possible state the bias</vt:lpstr>
      <vt:lpstr>State how to bias a p-n junction </vt:lpstr>
      <vt:lpstr>Sketch a diagram of forward bias</vt:lpstr>
      <vt:lpstr>Sketch a diagram of reverse bias</vt:lpstr>
      <vt:lpstr>State how forward biasing affects the electric field</vt:lpstr>
      <vt:lpstr>Explain how an LED works</vt:lpstr>
      <vt:lpstr>Describe in detail the solar cell</vt:lpstr>
      <vt:lpstr>Hope you found this helpful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Produced by Mrs Physics</dc:title>
  <dc:creator>Jennie Hargreaves</dc:creator>
  <cp:lastModifiedBy>Jennie Hargreaves</cp:lastModifiedBy>
  <cp:revision>73</cp:revision>
  <cp:lastPrinted>2024-12-27T21:36:25Z</cp:lastPrinted>
  <dcterms:created xsi:type="dcterms:W3CDTF">2024-12-05T18:34:21Z</dcterms:created>
  <dcterms:modified xsi:type="dcterms:W3CDTF">2026-04-25T08:15:34Z</dcterms:modified>
</cp:coreProperties>
</file>