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83" r:id="rId3"/>
    <p:sldId id="257" r:id="rId4"/>
    <p:sldId id="258"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5" r:id="rId28"/>
    <p:sldId id="284" r:id="rId29"/>
    <p:sldId id="259" r:id="rId30"/>
    <p:sldId id="260" r:id="rId3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0F9E7-61DC-4E5B-BDE3-4813FEE38A81}" v="4" dt="2021-10-26T19:47:22.7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8" autoAdjust="0"/>
    <p:restoredTop sz="81420" autoAdjust="0"/>
  </p:normalViewPr>
  <p:slideViewPr>
    <p:cSldViewPr snapToGrid="0">
      <p:cViewPr varScale="1">
        <p:scale>
          <a:sx n="76" d="100"/>
          <a:sy n="76" d="100"/>
        </p:scale>
        <p:origin x="126"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Hargreaves" userId="16d29ebe-5fd1-4f7c-a551-c4871f6cfdc9" providerId="ADAL" clId="{2010F9E7-61DC-4E5B-BDE3-4813FEE38A81}"/>
    <pc:docChg chg="custSel addSld modSld">
      <pc:chgData name="Mrs Hargreaves" userId="16d29ebe-5fd1-4f7c-a551-c4871f6cfdc9" providerId="ADAL" clId="{2010F9E7-61DC-4E5B-BDE3-4813FEE38A81}" dt="2021-10-26T19:45:57.922" v="56" actId="1076"/>
      <pc:docMkLst>
        <pc:docMk/>
      </pc:docMkLst>
      <pc:sldChg chg="modNotesTx">
        <pc:chgData name="Mrs Hargreaves" userId="16d29ebe-5fd1-4f7c-a551-c4871f6cfdc9" providerId="ADAL" clId="{2010F9E7-61DC-4E5B-BDE3-4813FEE38A81}" dt="2021-10-26T19:40:13.234" v="32" actId="20577"/>
        <pc:sldMkLst>
          <pc:docMk/>
          <pc:sldMk cId="1229536677" sldId="260"/>
        </pc:sldMkLst>
      </pc:sldChg>
      <pc:sldChg chg="addSp delSp modSp new mod modTransition delAnim modAnim">
        <pc:chgData name="Mrs Hargreaves" userId="16d29ebe-5fd1-4f7c-a551-c4871f6cfdc9" providerId="ADAL" clId="{2010F9E7-61DC-4E5B-BDE3-4813FEE38A81}" dt="2021-10-26T19:45:57.922" v="56" actId="1076"/>
        <pc:sldMkLst>
          <pc:docMk/>
          <pc:sldMk cId="120043257" sldId="283"/>
        </pc:sldMkLst>
        <pc:spChg chg="mod">
          <ac:chgData name="Mrs Hargreaves" userId="16d29ebe-5fd1-4f7c-a551-c4871f6cfdc9" providerId="ADAL" clId="{2010F9E7-61DC-4E5B-BDE3-4813FEE38A81}" dt="2021-10-26T19:41:40.038" v="48" actId="20577"/>
          <ac:spMkLst>
            <pc:docMk/>
            <pc:sldMk cId="120043257" sldId="283"/>
            <ac:spMk id="2" creationId="{27F1F173-B356-40EB-8165-D4D0A6235DA2}"/>
          </ac:spMkLst>
        </pc:spChg>
        <pc:spChg chg="del">
          <ac:chgData name="Mrs Hargreaves" userId="16d29ebe-5fd1-4f7c-a551-c4871f6cfdc9" providerId="ADAL" clId="{2010F9E7-61DC-4E5B-BDE3-4813FEE38A81}" dt="2021-10-26T19:42:46.423" v="49"/>
          <ac:spMkLst>
            <pc:docMk/>
            <pc:sldMk cId="120043257" sldId="283"/>
            <ac:spMk id="3" creationId="{D8D25979-A880-49DD-AC6A-B7A3012B7ED6}"/>
          </ac:spMkLst>
        </pc:spChg>
        <pc:spChg chg="add del mod">
          <ac:chgData name="Mrs Hargreaves" userId="16d29ebe-5fd1-4f7c-a551-c4871f6cfdc9" providerId="ADAL" clId="{2010F9E7-61DC-4E5B-BDE3-4813FEE38A81}" dt="2021-10-26T19:43:46.299" v="51"/>
          <ac:spMkLst>
            <pc:docMk/>
            <pc:sldMk cId="120043257" sldId="283"/>
            <ac:spMk id="6" creationId="{EF46E799-E28D-495E-9E7B-78AAE0F76F42}"/>
          </ac:spMkLst>
        </pc:spChg>
        <pc:spChg chg="add mod">
          <ac:chgData name="Mrs Hargreaves" userId="16d29ebe-5fd1-4f7c-a551-c4871f6cfdc9" providerId="ADAL" clId="{2010F9E7-61DC-4E5B-BDE3-4813FEE38A81}" dt="2021-10-26T19:44:15.532" v="55" actId="20577"/>
          <ac:spMkLst>
            <pc:docMk/>
            <pc:sldMk cId="120043257" sldId="283"/>
            <ac:spMk id="9" creationId="{04487FEC-8021-4268-BF7D-92E34EF643A5}"/>
          </ac:spMkLst>
        </pc:spChg>
        <pc:picChg chg="add del mod">
          <ac:chgData name="Mrs Hargreaves" userId="16d29ebe-5fd1-4f7c-a551-c4871f6cfdc9" providerId="ADAL" clId="{2010F9E7-61DC-4E5B-BDE3-4813FEE38A81}" dt="2021-10-26T19:42:50.736" v="50" actId="478"/>
          <ac:picMkLst>
            <pc:docMk/>
            <pc:sldMk cId="120043257" sldId="283"/>
            <ac:picMk id="4" creationId="{622D2156-A963-40CE-B21C-8C9CBA261372}"/>
          </ac:picMkLst>
        </pc:picChg>
        <pc:picChg chg="add mod">
          <ac:chgData name="Mrs Hargreaves" userId="16d29ebe-5fd1-4f7c-a551-c4871f6cfdc9" providerId="ADAL" clId="{2010F9E7-61DC-4E5B-BDE3-4813FEE38A81}" dt="2021-10-26T19:45:57.922" v="56" actId="1076"/>
          <ac:picMkLst>
            <pc:docMk/>
            <pc:sldMk cId="120043257" sldId="283"/>
            <ac:picMk id="7" creationId="{0BEFC9E4-6620-475D-A5BE-4012A4BDE24C}"/>
          </ac:picMkLst>
        </pc:picChg>
      </pc:sldChg>
    </pc:docChg>
  </pc:docChgLst>
</pc:chgInfo>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3270680-9054-4C33-81AC-B6B4F5C25972}" type="datetimeFigureOut">
              <a:rPr lang="en-GB" smtClean="0"/>
              <a:t>29/10/2021</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2CC16FC-7F4B-4423-BD0E-875953559DF5}" type="slidenum">
              <a:rPr lang="en-GB" smtClean="0"/>
              <a:t>‹#›</a:t>
            </a:fld>
            <a:endParaRPr lang="en-GB"/>
          </a:p>
        </p:txBody>
      </p:sp>
    </p:spTree>
    <p:extLst>
      <p:ext uri="{BB962C8B-B14F-4D97-AF65-F5344CB8AC3E}">
        <p14:creationId xmlns:p14="http://schemas.microsoft.com/office/powerpoint/2010/main" val="3401954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ambinidisatana.com/wp-content/uploads/2013/10/Galileo-Galilei-z3.jpg?6746a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1</a:t>
            </a:fld>
            <a:endParaRPr lang="en-GB"/>
          </a:p>
        </p:txBody>
      </p:sp>
    </p:spTree>
    <p:extLst>
      <p:ext uri="{BB962C8B-B14F-4D97-AF65-F5344CB8AC3E}">
        <p14:creationId xmlns:p14="http://schemas.microsoft.com/office/powerpoint/2010/main" val="3635498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a:t>
            </a:fld>
            <a:endParaRPr lang="en-GB"/>
          </a:p>
        </p:txBody>
      </p:sp>
    </p:spTree>
    <p:extLst>
      <p:ext uri="{BB962C8B-B14F-4D97-AF65-F5344CB8AC3E}">
        <p14:creationId xmlns:p14="http://schemas.microsoft.com/office/powerpoint/2010/main" val="3052570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only 3 outcomes for this session.</a:t>
            </a:r>
            <a:endParaRPr lang="en-GB" dirty="0"/>
          </a:p>
        </p:txBody>
      </p:sp>
      <p:sp>
        <p:nvSpPr>
          <p:cNvPr id="4" name="Slide Number Placeholder 3"/>
          <p:cNvSpPr>
            <a:spLocks noGrp="1"/>
          </p:cNvSpPr>
          <p:nvPr>
            <p:ph type="sldNum" sz="quarter" idx="10"/>
          </p:nvPr>
        </p:nvSpPr>
        <p:spPr/>
        <p:txBody>
          <a:bodyPr/>
          <a:lstStyle/>
          <a:p>
            <a:fld id="{12CC16FC-7F4B-4423-BD0E-875953559DF5}" type="slidenum">
              <a:rPr lang="en-GB" smtClean="0"/>
              <a:t>3</a:t>
            </a:fld>
            <a:endParaRPr lang="en-GB"/>
          </a:p>
        </p:txBody>
      </p:sp>
    </p:spTree>
    <p:extLst>
      <p:ext uri="{BB962C8B-B14F-4D97-AF65-F5344CB8AC3E}">
        <p14:creationId xmlns:p14="http://schemas.microsoft.com/office/powerpoint/2010/main" val="324075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4</a:t>
            </a:fld>
            <a:endParaRPr lang="en-GB"/>
          </a:p>
        </p:txBody>
      </p:sp>
    </p:spTree>
    <p:extLst>
      <p:ext uri="{BB962C8B-B14F-4D97-AF65-F5344CB8AC3E}">
        <p14:creationId xmlns:p14="http://schemas.microsoft.com/office/powerpoint/2010/main" val="1335937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600"/>
              </a:spcBef>
              <a:spcAft>
                <a:spcPts val="1000"/>
              </a:spcAft>
            </a:pPr>
            <a:r>
              <a:rPr lang="en-GB" sz="1800" b="1" u="sng" dirty="0">
                <a:solidFill>
                  <a:srgbClr val="0000FF"/>
                </a:solidFill>
                <a:effectLst/>
                <a:latin typeface="Trebuchet MS" panose="020B0603020202020204" pitchFamily="34" charset="0"/>
                <a:ea typeface="Times New Roman" panose="02020603050405020304" pitchFamily="18" charset="0"/>
                <a:cs typeface="Helvetica-Bold"/>
                <a:hlinkClick r:id="rId3"/>
              </a:rPr>
              <a:t>https://bambinidisatana.com/wp-content/uploads/2013/10/Galileo-Galilei-z3.jpg?6746a2</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600"/>
              </a:spcBef>
              <a:spcAft>
                <a:spcPts val="1000"/>
              </a:spcAft>
            </a:pPr>
            <a:r>
              <a:rPr lang="en-GB" sz="1800" b="1" dirty="0">
                <a:effectLst/>
                <a:latin typeface="Trebuchet MS" panose="020B0603020202020204" pitchFamily="34" charset="0"/>
                <a:ea typeface="Times New Roman" panose="02020603050405020304" pitchFamily="18" charset="0"/>
                <a:cs typeface="Helvetica-Bold"/>
              </a:rPr>
              <a:t>Galilean Invariance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600"/>
              </a:spcBef>
              <a:spcAft>
                <a:spcPts val="1000"/>
              </a:spcAft>
            </a:pPr>
            <a:r>
              <a:rPr lang="en-GB" sz="1800" b="1" dirty="0">
                <a:effectLst/>
                <a:latin typeface="Trebuchet MS" panose="020B0603020202020204" pitchFamily="34" charset="0"/>
                <a:ea typeface="Times New Roman" panose="02020603050405020304" pitchFamily="18" charset="0"/>
                <a:cs typeface="Helvetica-Bold"/>
              </a:rPr>
              <a:t>Galileo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was one of the first scientists to consider the idea of relativity.</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600"/>
              </a:spcBef>
              <a:spcAft>
                <a:spcPts val="1000"/>
              </a:spcAft>
            </a:pPr>
            <a:r>
              <a:rPr lang="en-GB" sz="1800" dirty="0">
                <a:effectLst/>
                <a:latin typeface="Trebuchet MS" panose="020B0603020202020204" pitchFamily="34" charset="0"/>
                <a:ea typeface="Times New Roman" panose="02020603050405020304" pitchFamily="18" charset="0"/>
                <a:cs typeface="Helvetica" panose="020B0604020202020204" pitchFamily="34" charset="0"/>
              </a:rPr>
              <a:t>He stated that the laws of Physics should be the same in all </a:t>
            </a:r>
            <a:r>
              <a:rPr lang="en-GB" sz="1800" b="1" dirty="0">
                <a:effectLst/>
                <a:latin typeface="Trebuchet MS" panose="020B0603020202020204" pitchFamily="34" charset="0"/>
                <a:ea typeface="Times New Roman" panose="02020603050405020304" pitchFamily="18" charset="0"/>
                <a:cs typeface="Helvetica-Bold"/>
              </a:rPr>
              <a:t>inertial frames of reference</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600"/>
              </a:spcBef>
              <a:spcAft>
                <a:spcPts val="1000"/>
              </a:spcAft>
            </a:pPr>
            <a:r>
              <a:rPr lang="en-GB" sz="1800" dirty="0">
                <a:effectLst/>
                <a:latin typeface="Trebuchet MS" panose="020B0603020202020204" pitchFamily="34" charset="0"/>
                <a:ea typeface="Times New Roman" panose="02020603050405020304" pitchFamily="18" charset="0"/>
                <a:cs typeface="Helvetica" panose="020B0604020202020204" pitchFamily="34" charset="0"/>
              </a:rPr>
              <a:t>He first described this principle in 1632 using the example of a ship, travelling at </a:t>
            </a:r>
            <a:r>
              <a:rPr lang="en-GB" sz="1800" b="1" dirty="0">
                <a:effectLst/>
                <a:latin typeface="Trebuchet MS" panose="020B0603020202020204" pitchFamily="34" charset="0"/>
                <a:ea typeface="Times New Roman" panose="02020603050405020304" pitchFamily="18" charset="0"/>
                <a:cs typeface="Helvetica-Bold"/>
              </a:rPr>
              <a:t>constant velocity</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 without rocking, on a smooth sea; any </a:t>
            </a:r>
            <a:r>
              <a:rPr lang="en-GB" sz="1800" b="1" dirty="0">
                <a:effectLst/>
                <a:latin typeface="Trebuchet MS" panose="020B0603020202020204" pitchFamily="34" charset="0"/>
                <a:ea typeface="Times New Roman" panose="02020603050405020304" pitchFamily="18" charset="0"/>
                <a:cs typeface="Helvetica-Bold"/>
              </a:rPr>
              <a:t>observer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doing experiments below the deck would not be able to tell whether the ship was </a:t>
            </a:r>
            <a:r>
              <a:rPr lang="en-GB" sz="1800" b="1" dirty="0">
                <a:effectLst/>
                <a:latin typeface="Trebuchet MS" panose="020B0603020202020204" pitchFamily="34" charset="0"/>
                <a:ea typeface="Times New Roman" panose="02020603050405020304" pitchFamily="18" charset="0"/>
                <a:cs typeface="Helvetica-Bold"/>
              </a:rPr>
              <a:t>moving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or </a:t>
            </a:r>
            <a:r>
              <a:rPr lang="en-GB" sz="1800" b="1" dirty="0">
                <a:effectLst/>
                <a:latin typeface="Trebuchet MS" panose="020B0603020202020204" pitchFamily="34" charset="0"/>
                <a:ea typeface="Times New Roman" panose="02020603050405020304" pitchFamily="18" charset="0"/>
                <a:cs typeface="Helvetica-Bold"/>
              </a:rPr>
              <a:t>stationary</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600"/>
              </a:spcBef>
              <a:spcAft>
                <a:spcPts val="1000"/>
              </a:spcAft>
            </a:pPr>
            <a:r>
              <a:rPr lang="en-GB" sz="1800" dirty="0">
                <a:effectLst/>
                <a:latin typeface="Trebuchet MS" panose="020B0603020202020204" pitchFamily="34" charset="0"/>
                <a:ea typeface="Times New Roman" panose="02020603050405020304" pitchFamily="18" charset="0"/>
                <a:cs typeface="Helvetica" panose="020B0604020202020204" pitchFamily="34" charset="0"/>
              </a:rPr>
              <a:t>In other words, the </a:t>
            </a:r>
            <a:r>
              <a:rPr lang="en-GB" sz="1800" b="1" dirty="0">
                <a:effectLst/>
                <a:latin typeface="Trebuchet MS" panose="020B0603020202020204" pitchFamily="34" charset="0"/>
                <a:ea typeface="Times New Roman" panose="02020603050405020304" pitchFamily="18" charset="0"/>
                <a:cs typeface="Helvetica-Bold"/>
              </a:rPr>
              <a:t>laws of Physics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are the same whether </a:t>
            </a:r>
            <a:r>
              <a:rPr lang="en-GB" sz="1800" b="1" dirty="0">
                <a:effectLst/>
                <a:latin typeface="Trebuchet MS" panose="020B0603020202020204" pitchFamily="34" charset="0"/>
                <a:ea typeface="Times New Roman" panose="02020603050405020304" pitchFamily="18" charset="0"/>
                <a:cs typeface="Helvetica-Bold"/>
              </a:rPr>
              <a:t>moving at constant speed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or at </a:t>
            </a:r>
            <a:r>
              <a:rPr lang="en-GB" sz="1800" b="1" dirty="0">
                <a:effectLst/>
                <a:latin typeface="Trebuchet MS" panose="020B0603020202020204" pitchFamily="34" charset="0"/>
                <a:ea typeface="Times New Roman" panose="02020603050405020304" pitchFamily="18" charset="0"/>
                <a:cs typeface="Helvetica-Bold"/>
              </a:rPr>
              <a:t>rest</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2CC16FC-7F4B-4423-BD0E-875953559DF5}" type="slidenum">
              <a:rPr lang="en-GB" smtClean="0"/>
              <a:t>5</a:t>
            </a:fld>
            <a:endParaRPr lang="en-GB"/>
          </a:p>
        </p:txBody>
      </p:sp>
    </p:spTree>
    <p:extLst>
      <p:ext uri="{BB962C8B-B14F-4D97-AF65-F5344CB8AC3E}">
        <p14:creationId xmlns:p14="http://schemas.microsoft.com/office/powerpoint/2010/main" val="1895489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15000"/>
              </a:lnSpc>
              <a:spcBef>
                <a:spcPts val="600"/>
              </a:spcBef>
              <a:spcAft>
                <a:spcPts val="1000"/>
              </a:spcAft>
            </a:pPr>
            <a:r>
              <a:rPr lang="en-GB" sz="1800" b="1" dirty="0">
                <a:effectLst/>
                <a:latin typeface="Trebuchet MS" panose="020B0603020202020204" pitchFamily="34" charset="0"/>
                <a:ea typeface="Times New Roman" panose="02020603050405020304" pitchFamily="18" charset="0"/>
                <a:cs typeface="Helvetica-Bold"/>
              </a:rPr>
              <a:t>Newtonian Relativity</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l">
              <a:lnSpc>
                <a:spcPct val="115000"/>
              </a:lnSpc>
              <a:spcBef>
                <a:spcPts val="600"/>
              </a:spcBef>
              <a:spcAft>
                <a:spcPts val="1000"/>
              </a:spcAft>
            </a:pPr>
            <a:r>
              <a:rPr lang="en-GB" sz="1800" b="1" dirty="0">
                <a:effectLst/>
                <a:latin typeface="Trebuchet MS" panose="020B0603020202020204" pitchFamily="34" charset="0"/>
                <a:ea typeface="Times New Roman" panose="02020603050405020304" pitchFamily="18" charset="0"/>
                <a:cs typeface="Helvetica-Bold"/>
              </a:rPr>
              <a:t>Newton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followed this up by expanding on Galileo’s ideas.</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l">
              <a:lnSpc>
                <a:spcPct val="115000"/>
              </a:lnSpc>
              <a:spcBef>
                <a:spcPts val="600"/>
              </a:spcBef>
              <a:spcAft>
                <a:spcPts val="1000"/>
              </a:spcAft>
            </a:pPr>
            <a:r>
              <a:rPr lang="en-GB" sz="1800" dirty="0">
                <a:effectLst/>
                <a:latin typeface="Trebuchet MS" panose="020B0603020202020204" pitchFamily="34" charset="0"/>
                <a:ea typeface="Times New Roman" panose="02020603050405020304" pitchFamily="18" charset="0"/>
                <a:cs typeface="Helvetica" panose="020B0604020202020204" pitchFamily="34" charset="0"/>
              </a:rPr>
              <a:t>He introduced the idea of </a:t>
            </a:r>
            <a:r>
              <a:rPr lang="en-GB" sz="1800" b="1" dirty="0">
                <a:effectLst/>
                <a:latin typeface="Trebuchet MS" panose="020B0603020202020204" pitchFamily="34" charset="0"/>
                <a:ea typeface="Times New Roman" panose="02020603050405020304" pitchFamily="18" charset="0"/>
                <a:cs typeface="Helvetica-Bold"/>
              </a:rPr>
              <a:t>absolute</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 or </a:t>
            </a:r>
            <a:r>
              <a:rPr lang="en-GB" sz="1800" b="1" dirty="0">
                <a:effectLst/>
                <a:latin typeface="Trebuchet MS" panose="020B0603020202020204" pitchFamily="34" charset="0"/>
                <a:ea typeface="Times New Roman" panose="02020603050405020304" pitchFamily="18" charset="0"/>
                <a:cs typeface="Helvetica-Bold"/>
              </a:rPr>
              <a:t>universal space time</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l">
              <a:lnSpc>
                <a:spcPct val="115000"/>
              </a:lnSpc>
              <a:spcBef>
                <a:spcPts val="600"/>
              </a:spcBef>
              <a:spcAft>
                <a:spcPts val="1000"/>
              </a:spcAft>
            </a:pPr>
            <a:r>
              <a:rPr lang="en-GB" sz="1800" dirty="0">
                <a:effectLst/>
                <a:latin typeface="Trebuchet MS" panose="020B0603020202020204" pitchFamily="34" charset="0"/>
                <a:ea typeface="Times New Roman" panose="02020603050405020304" pitchFamily="18" charset="0"/>
                <a:cs typeface="Helvetica" panose="020B0604020202020204" pitchFamily="34" charset="0"/>
              </a:rPr>
              <a:t>He believed that it was the same time at all points in the </a:t>
            </a:r>
            <a:r>
              <a:rPr lang="en-GB" sz="1800" b="1" dirty="0">
                <a:effectLst/>
                <a:latin typeface="Trebuchet MS" panose="020B0603020202020204" pitchFamily="34" charset="0"/>
                <a:ea typeface="Times New Roman" panose="02020603050405020304" pitchFamily="18" charset="0"/>
                <a:cs typeface="Helvetica-Bold"/>
              </a:rPr>
              <a:t>universe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as it was on </a:t>
            </a:r>
            <a:r>
              <a:rPr lang="en-GB" sz="1800" b="1" dirty="0">
                <a:effectLst/>
                <a:latin typeface="Trebuchet MS" panose="020B0603020202020204" pitchFamily="34" charset="0"/>
                <a:ea typeface="Times New Roman" panose="02020603050405020304" pitchFamily="18" charset="0"/>
                <a:cs typeface="Helvetica-Bold"/>
              </a:rPr>
              <a:t>Earth</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 not an unreasonable assumption.</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r>
              <a:rPr lang="en-GB" sz="1800" dirty="0">
                <a:effectLst/>
                <a:latin typeface="Trebuchet MS" panose="020B0603020202020204" pitchFamily="34" charset="0"/>
                <a:ea typeface="Times New Roman" panose="02020603050405020304" pitchFamily="18" charset="0"/>
                <a:cs typeface="Helvetica" panose="020B0604020202020204" pitchFamily="34" charset="0"/>
              </a:rPr>
              <a:t>According to Newton, </a:t>
            </a:r>
            <a:r>
              <a:rPr lang="en-GB" sz="1800" b="1" dirty="0">
                <a:effectLst/>
                <a:latin typeface="Trebuchet MS" panose="020B0603020202020204" pitchFamily="34" charset="0"/>
                <a:ea typeface="Times New Roman" panose="02020603050405020304" pitchFamily="18" charset="0"/>
                <a:cs typeface="Helvetica-Bold"/>
              </a:rPr>
              <a:t>absolute time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exists independently of any perceiver and progresses at a consistent pace throughout the universe. </a:t>
            </a:r>
            <a:r>
              <a:rPr lang="en-GB" sz="1800" b="1" dirty="0">
                <a:effectLst/>
                <a:latin typeface="Trebuchet MS" panose="020B0603020202020204" pitchFamily="34" charset="0"/>
                <a:ea typeface="Times New Roman" panose="02020603050405020304" pitchFamily="18" charset="0"/>
                <a:cs typeface="Helvetica-Bold"/>
              </a:rPr>
              <a:t>Absolute space</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 in its own nature, without regard to anything external, remains always </a:t>
            </a:r>
            <a:r>
              <a:rPr lang="en-GB" sz="1800" b="1" dirty="0">
                <a:effectLst/>
                <a:latin typeface="Trebuchet MS" panose="020B0603020202020204" pitchFamily="34" charset="0"/>
                <a:ea typeface="Times New Roman" panose="02020603050405020304" pitchFamily="18" charset="0"/>
                <a:cs typeface="Helvetica-Bold"/>
              </a:rPr>
              <a:t>similar </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and </a:t>
            </a:r>
            <a:r>
              <a:rPr lang="en-GB" sz="1800" b="1" dirty="0">
                <a:effectLst/>
                <a:latin typeface="Trebuchet MS" panose="020B0603020202020204" pitchFamily="34" charset="0"/>
                <a:ea typeface="Times New Roman" panose="02020603050405020304" pitchFamily="18" charset="0"/>
                <a:cs typeface="Helvetica-Bold"/>
              </a:rPr>
              <a:t>immovable</a:t>
            </a:r>
            <a:r>
              <a:rPr lang="en-GB" sz="1800" dirty="0">
                <a:effectLst/>
                <a:latin typeface="Trebuchet MS" panose="020B0603020202020204" pitchFamily="34" charset="0"/>
                <a:ea typeface="Times New Roman" panose="02020603050405020304" pitchFamily="18" charset="0"/>
                <a:cs typeface="Helvetica" panose="020B0604020202020204" pitchFamily="34" charset="0"/>
              </a:rPr>
              <a:t>.</a:t>
            </a:r>
            <a:endParaRPr lang="en-GB" dirty="0"/>
          </a:p>
        </p:txBody>
      </p:sp>
      <p:sp>
        <p:nvSpPr>
          <p:cNvPr id="4" name="Slide Number Placeholder 3"/>
          <p:cNvSpPr>
            <a:spLocks noGrp="1"/>
          </p:cNvSpPr>
          <p:nvPr>
            <p:ph type="sldNum" sz="quarter" idx="5"/>
          </p:nvPr>
        </p:nvSpPr>
        <p:spPr/>
        <p:txBody>
          <a:bodyPr/>
          <a:lstStyle/>
          <a:p>
            <a:fld id="{12CC16FC-7F4B-4423-BD0E-875953559DF5}" type="slidenum">
              <a:rPr lang="en-GB" smtClean="0"/>
              <a:t>6</a:t>
            </a:fld>
            <a:endParaRPr lang="en-GB"/>
          </a:p>
        </p:txBody>
      </p:sp>
    </p:spTree>
    <p:extLst>
      <p:ext uri="{BB962C8B-B14F-4D97-AF65-F5344CB8AC3E}">
        <p14:creationId xmlns:p14="http://schemas.microsoft.com/office/powerpoint/2010/main" val="3405245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7</a:t>
            </a:fld>
            <a:endParaRPr lang="en-GB"/>
          </a:p>
        </p:txBody>
      </p:sp>
    </p:spTree>
    <p:extLst>
      <p:ext uri="{BB962C8B-B14F-4D97-AF65-F5344CB8AC3E}">
        <p14:creationId xmlns:p14="http://schemas.microsoft.com/office/powerpoint/2010/main" val="2658658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rebuchet MS" panose="020B0603020202020204" pitchFamily="34" charset="0"/>
                <a:ea typeface="Times New Roman" panose="02020603050405020304" pitchFamily="18" charset="0"/>
              </a:rPr>
              <a:t>How we see things in the world is determined by our position or viewing point. We call this our </a:t>
            </a:r>
            <a:r>
              <a:rPr lang="en-GB" sz="1800" b="1" i="1" dirty="0">
                <a:effectLst/>
                <a:latin typeface="Trebuchet MS" panose="020B0603020202020204" pitchFamily="34" charset="0"/>
                <a:ea typeface="Times New Roman" panose="02020603050405020304" pitchFamily="18" charset="0"/>
              </a:rPr>
              <a:t>frame of reference</a:t>
            </a:r>
            <a:r>
              <a:rPr lang="en-GB" sz="1800" dirty="0">
                <a:effectLst/>
                <a:latin typeface="Trebuchet MS" panose="020B0603020202020204" pitchFamily="34" charset="0"/>
                <a:ea typeface="Times New Roman" panose="02020603050405020304" pitchFamily="18" charset="0"/>
              </a:rPr>
              <a:t>. Relativity is all about observing events and measuring physical quantities, such as distance and time, from different reference frames. Frames of reference refer to any laboratory, vehicle, platform, spaceship, planet etc. and often have a relative velocity to another ‘frame of reference’. </a:t>
            </a:r>
            <a:r>
              <a:rPr lang="en-GB" sz="1800" b="1" dirty="0">
                <a:effectLst/>
                <a:latin typeface="Trebuchet MS" panose="020B0603020202020204" pitchFamily="34" charset="0"/>
                <a:ea typeface="Times New Roman" panose="02020603050405020304" pitchFamily="18" charset="0"/>
              </a:rPr>
              <a:t> When the movement is in a </a:t>
            </a:r>
            <a:r>
              <a:rPr lang="en-GB" sz="1800" b="1" i="1" dirty="0">
                <a:effectLst/>
                <a:latin typeface="Trebuchet MS" panose="020B0603020202020204" pitchFamily="34" charset="0"/>
                <a:ea typeface="Times New Roman" panose="02020603050405020304" pitchFamily="18" charset="0"/>
              </a:rPr>
              <a:t>straight line with a constant velocity</a:t>
            </a:r>
            <a:r>
              <a:rPr lang="en-GB" sz="1800" dirty="0">
                <a:effectLst/>
                <a:latin typeface="Trebuchet MS" panose="020B0603020202020204" pitchFamily="34" charset="0"/>
                <a:ea typeface="Times New Roman" panose="02020603050405020304" pitchFamily="18" charset="0"/>
              </a:rPr>
              <a:t> we call these</a:t>
            </a:r>
            <a:r>
              <a:rPr lang="en-GB" sz="1800" b="1" i="1" dirty="0">
                <a:effectLst/>
                <a:latin typeface="Trebuchet MS" panose="020B0603020202020204" pitchFamily="34" charset="0"/>
                <a:ea typeface="Times New Roman" panose="02020603050405020304" pitchFamily="18" charset="0"/>
              </a:rPr>
              <a:t> inertial frames of reference</a:t>
            </a:r>
            <a:r>
              <a:rPr lang="en-GB" sz="1800" dirty="0">
                <a:effectLst/>
                <a:latin typeface="Trebuchet MS" panose="020B0603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If you ask most people to explain what the term "motion" means, they will probably say something about movement, transport, travel, and other similar words that convey the idea of movement from one point to another.  However, most people would omit to mention that all motion is </a:t>
            </a:r>
            <a:r>
              <a:rPr lang="en-GB" sz="1800" b="1" u="sng" dirty="0">
                <a:effectLst/>
                <a:latin typeface="Trebuchet MS" panose="020B0603020202020204" pitchFamily="34" charset="0"/>
                <a:ea typeface="Times New Roman" panose="02020603050405020304" pitchFamily="18" charset="0"/>
                <a:cs typeface="Arial" panose="020B0604020202020204" pitchFamily="34" charset="0"/>
              </a:rPr>
              <a:t>relative</a:t>
            </a:r>
            <a:r>
              <a:rPr lang="en-GB" sz="1800" dirty="0">
                <a:effectLst/>
                <a:latin typeface="Trebuchet MS" panose="020B0603020202020204" pitchFamily="34" charset="0"/>
                <a:ea typeface="Times New Roman" panose="02020603050405020304" pitchFamily="18" charset="0"/>
                <a:cs typeface="Arial" panose="020B0604020202020204" pitchFamily="34" charset="0"/>
              </a:rPr>
              <a:t>.  That is, motion can only be judged by comparing the position of the moving object with some other reference point or object.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R="179705">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In the language of physics, the reference against which the motion of an object is measured is called a "frame of reference".  Thus, in the figure above, for example, the road is a frame of reference against which the motion of the car can be measured.  Alternatively, the house could be a frame of reference against which the motion of the car is measured.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Thus;.</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1. Car moves relative to the road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2. Person in car moves relative to the car</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3. Car moves relative to the house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4. Person in the house moves relative to the house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2CC16FC-7F4B-4423-BD0E-875953559DF5}" type="slidenum">
              <a:rPr lang="en-GB" smtClean="0"/>
              <a:t>8</a:t>
            </a:fld>
            <a:endParaRPr lang="en-GB"/>
          </a:p>
        </p:txBody>
      </p:sp>
    </p:spTree>
    <p:extLst>
      <p:ext uri="{BB962C8B-B14F-4D97-AF65-F5344CB8AC3E}">
        <p14:creationId xmlns:p14="http://schemas.microsoft.com/office/powerpoint/2010/main" val="4003984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Example.  Imagine sitting in your stationary car on a flat road, with the gears in neutral.  The car remains stationary, as there are no unbalanced forces acting on the car.  Now put the car in gear and floor the accelerator.  Forces from the engine act on the car and it picks up speed.  Now if you were holding a cup of coffee at this point you are likely to spill this down your top. You will experience  Newton’s Laws of Motion.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b="1" i="1" dirty="0">
                <a:effectLst/>
                <a:latin typeface="Trebuchet MS" panose="020B0603020202020204" pitchFamily="34" charset="0"/>
                <a:ea typeface="Times New Roman" panose="02020603050405020304" pitchFamily="18" charset="0"/>
                <a:cs typeface="Arial" panose="020B0604020202020204" pitchFamily="34" charset="0"/>
              </a:rPr>
              <a:t>Remember this as a memory aid. If you’d spill your coffee you are not in an inertial reference frame</a:t>
            </a:r>
            <a:r>
              <a:rPr lang="en-GB" sz="1800" dirty="0">
                <a:effectLst/>
                <a:latin typeface="Trebuchet MS" panose="020B0603020202020204" pitchFamily="34" charset="0"/>
                <a:ea typeface="Times New Roman" panose="02020603050405020304" pitchFamily="18" charset="0"/>
                <a:cs typeface="Arial" panose="020B0604020202020204" pitchFamily="34" charset="0"/>
              </a:rPr>
              <a:t>. As the car continues to pick up speed, wind resistance increases on the car, and eventually the car will reach its maximum speed.  At this point, the force from the engine is exactly balanced by the frictional and wind resistance forces, and hence the net force on the car is zero.  The speed remains constant, at terminal velocity, in accordance with Newton's first law.</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In this example, the road (or surface of the earth), against which the motion of the car is measured, is an inertial frame of reference.  Frames of reference need not be stationary.  It can be shown that if a stationary frame of reference is inertial, then it is also inertial if it moves at constant speed.  Thus, in the figure above, the car is an inertial frame of reference whether it is stationary or moving relative to the road.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Here is another example, you probably feel that you are currently stationary, but remember that the Earth rotates on its axis once a day so at the equator a person would be moving at 1670 kmh</a:t>
            </a:r>
            <a:r>
              <a:rPr lang="en-GB" sz="1800" baseline="30000" dirty="0">
                <a:effectLst/>
                <a:latin typeface="Trebuchet MS" panose="020B0603020202020204" pitchFamily="34" charset="0"/>
                <a:ea typeface="Times New Roman" panose="02020603050405020304" pitchFamily="18" charset="0"/>
                <a:cs typeface="Arial" panose="020B0604020202020204" pitchFamily="34" charset="0"/>
              </a:rPr>
              <a:t>-1</a:t>
            </a:r>
            <a:r>
              <a:rPr lang="en-GB" sz="1800" dirty="0">
                <a:effectLst/>
                <a:latin typeface="Trebuchet MS" panose="020B0603020202020204" pitchFamily="34" charset="0"/>
                <a:ea typeface="Times New Roman" panose="02020603050405020304" pitchFamily="18" charset="0"/>
                <a:cs typeface="Arial" panose="020B0604020202020204" pitchFamily="34" charset="0"/>
              </a:rPr>
              <a:t>. The Earth is also moving with respect to the Sun, orbiting the Sun once a year requires the Earth to be moving at approximately 100 000 kmh</a:t>
            </a:r>
            <a:r>
              <a:rPr lang="en-GB" sz="1800" baseline="30000" dirty="0">
                <a:effectLst/>
                <a:latin typeface="Trebuchet MS" panose="020B0603020202020204" pitchFamily="34" charset="0"/>
                <a:ea typeface="Times New Roman" panose="02020603050405020304" pitchFamily="18" charset="0"/>
                <a:cs typeface="Arial" panose="020B0604020202020204" pitchFamily="34" charset="0"/>
              </a:rPr>
              <a:t>-1</a:t>
            </a:r>
            <a:r>
              <a:rPr lang="en-GB" sz="1800" dirty="0">
                <a:effectLst/>
                <a:latin typeface="Trebuchet MS" panose="020B0603020202020204" pitchFamily="34" charset="0"/>
                <a:ea typeface="Times New Roman" panose="02020603050405020304" pitchFamily="18" charset="0"/>
                <a:cs typeface="Arial" panose="020B0604020202020204" pitchFamily="34" charset="0"/>
              </a:rPr>
              <a:t>, with respect to the Sun. We are in the outer spiral of the Milky Way galaxy, so from an inertial reference frame in another galaxy we would observe someone on the Earth as travelling 800 000 kmh</a:t>
            </a:r>
            <a:r>
              <a:rPr lang="en-GB" sz="1800" baseline="30000" dirty="0">
                <a:effectLst/>
                <a:latin typeface="Trebuchet MS" panose="020B0603020202020204" pitchFamily="34" charset="0"/>
                <a:ea typeface="Times New Roman" panose="02020603050405020304" pitchFamily="18" charset="0"/>
                <a:cs typeface="Arial" panose="020B0604020202020204" pitchFamily="34" charset="0"/>
              </a:rPr>
              <a:t>-1.</a:t>
            </a:r>
            <a:r>
              <a:rPr lang="en-GB" sz="1800" dirty="0">
                <a:effectLst/>
                <a:latin typeface="Trebuchet MS" panose="020B0603020202020204" pitchFamily="34" charset="0"/>
                <a:ea typeface="Times New Roman" panose="02020603050405020304" pitchFamily="18" charset="0"/>
                <a:cs typeface="Arial" panose="020B0604020202020204" pitchFamily="34" charset="0"/>
              </a:rPr>
              <a:t> Which speed is correct? They are all correct- it depends on your frame of reference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b="1" i="1" dirty="0">
                <a:effectLst/>
                <a:latin typeface="Trebuchet MS" panose="020B0603020202020204" pitchFamily="34" charset="0"/>
                <a:ea typeface="Times New Roman" panose="02020603050405020304" pitchFamily="18" charset="0"/>
                <a:cs typeface="Arial" panose="020B0604020202020204" pitchFamily="34" charset="0"/>
              </a:rPr>
              <a:t>However, any accelerating frame of reference is not inertial.  </a:t>
            </a:r>
            <a:r>
              <a:rPr lang="en-GB" sz="1800" i="1" dirty="0">
                <a:effectLst/>
                <a:latin typeface="Trebuchet MS" panose="020B0603020202020204" pitchFamily="34" charset="0"/>
                <a:ea typeface="Times New Roman" panose="02020603050405020304" pitchFamily="18" charset="0"/>
                <a:cs typeface="Arial" panose="020B0604020202020204" pitchFamily="34" charset="0"/>
              </a:rPr>
              <a:t>Thus, the car in the figure above, if it is accelerating, is not an inertial frame of reference</a:t>
            </a:r>
            <a:r>
              <a:rPr lang="en-GB" sz="1800" b="1" i="1" dirty="0">
                <a:effectLst/>
                <a:latin typeface="Trebuchet MS" panose="020B0603020202020204" pitchFamily="34" charset="0"/>
                <a:ea typeface="Times New Roman" panose="02020603050405020304" pitchFamily="18" charset="0"/>
                <a:cs typeface="Arial" panose="020B0604020202020204" pitchFamily="34" charset="0"/>
              </a:rPr>
              <a:t>. Remember that if you spill your coffee you are </a:t>
            </a:r>
            <a:r>
              <a:rPr lang="en-GB" sz="1800" b="1" i="1" u="sng" dirty="0">
                <a:effectLst/>
                <a:latin typeface="Trebuchet MS" panose="020B0603020202020204" pitchFamily="34" charset="0"/>
                <a:ea typeface="Times New Roman" panose="02020603050405020304" pitchFamily="18" charset="0"/>
                <a:cs typeface="Arial" panose="020B0604020202020204" pitchFamily="34" charset="0"/>
              </a:rPr>
              <a:t>not</a:t>
            </a:r>
            <a:r>
              <a:rPr lang="en-GB" sz="1800" b="1" i="1" dirty="0">
                <a:effectLst/>
                <a:latin typeface="Trebuchet MS" panose="020B0603020202020204" pitchFamily="34" charset="0"/>
                <a:ea typeface="Times New Roman" panose="02020603050405020304" pitchFamily="18" charset="0"/>
                <a:cs typeface="Arial" panose="020B0604020202020204" pitchFamily="34" charset="0"/>
              </a:rPr>
              <a:t> in an inertial frame of reference.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Note that without a frame of reference, it would not be possible to judge the state of motion of an object moving at constant speed. Newton believed that there was one overall, preferred, reference frame, called the "absolute" frame of reference, but Einstein disagreed.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2CC16FC-7F4B-4423-BD0E-875953559DF5}" type="slidenum">
              <a:rPr lang="en-GB" smtClean="0"/>
              <a:t>9</a:t>
            </a:fld>
            <a:endParaRPr lang="en-GB"/>
          </a:p>
        </p:txBody>
      </p:sp>
    </p:spTree>
    <p:extLst>
      <p:ext uri="{BB962C8B-B14F-4D97-AF65-F5344CB8AC3E}">
        <p14:creationId xmlns:p14="http://schemas.microsoft.com/office/powerpoint/2010/main" val="1785253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10</a:t>
            </a:fld>
            <a:endParaRPr lang="en-GB"/>
          </a:p>
        </p:txBody>
      </p:sp>
    </p:spTree>
    <p:extLst>
      <p:ext uri="{BB962C8B-B14F-4D97-AF65-F5344CB8AC3E}">
        <p14:creationId xmlns:p14="http://schemas.microsoft.com/office/powerpoint/2010/main" val="2668886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11</a:t>
            </a:fld>
            <a:endParaRPr lang="en-GB"/>
          </a:p>
        </p:txBody>
      </p:sp>
    </p:spTree>
    <p:extLst>
      <p:ext uri="{BB962C8B-B14F-4D97-AF65-F5344CB8AC3E}">
        <p14:creationId xmlns:p14="http://schemas.microsoft.com/office/powerpoint/2010/main" val="3859863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1000"/>
              </a:spcBef>
              <a:spcAft>
                <a:spcPts val="1000"/>
              </a:spcAft>
            </a:pPr>
            <a:r>
              <a:rPr lang="en-GB" sz="1800" b="1" i="1" dirty="0">
                <a:effectLst/>
                <a:latin typeface="Trebuchet MS" panose="020B0603020202020204" pitchFamily="34" charset="0"/>
                <a:ea typeface="Times New Roman" panose="02020603050405020304" pitchFamily="18" charset="0"/>
                <a:cs typeface="Arial" panose="020B0604020202020204" pitchFamily="34" charset="0"/>
              </a:rPr>
              <a:t>Postulate 1:</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b="1" i="1" dirty="0">
                <a:effectLst/>
                <a:latin typeface="Trebuchet MS" panose="020B0603020202020204" pitchFamily="34" charset="0"/>
                <a:ea typeface="Times New Roman" panose="02020603050405020304" pitchFamily="18" charset="0"/>
                <a:cs typeface="Arial" panose="020B0604020202020204" pitchFamily="34" charset="0"/>
              </a:rPr>
              <a:t>All the laws of physics are the same in all inertial frames of reference.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We can give a simple example of this principle in action.  Consider a person standing at the road side and a person sitting in a car moving at constant speed.  This postulate states that both people must observe the same laws of physics for all phenomena.  If the car is accelerating, then it does not constitute an inertial frame of reference, and the person on the ground and in the car need not observe the same laws of physics.</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The second postulate is, in a sense, a corollary (consequence) of the first postulate: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tabLst>
                <a:tab pos="2707640" algn="l"/>
              </a:tabLst>
            </a:pPr>
            <a:r>
              <a:rPr lang="en-GB" sz="1800" b="1" i="1" dirty="0">
                <a:effectLst/>
                <a:latin typeface="Trebuchet MS" panose="020B0603020202020204" pitchFamily="34" charset="0"/>
                <a:ea typeface="Times New Roman" panose="02020603050405020304" pitchFamily="18" charset="0"/>
                <a:cs typeface="Arial" panose="020B0604020202020204" pitchFamily="34" charset="0"/>
              </a:rPr>
              <a:t>Postulate 2: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b="1" i="1" dirty="0">
                <a:effectLst/>
                <a:latin typeface="Trebuchet MS" panose="020B0603020202020204" pitchFamily="34" charset="0"/>
                <a:ea typeface="Times New Roman" panose="02020603050405020304" pitchFamily="18" charset="0"/>
                <a:cs typeface="Arial" panose="020B0604020202020204" pitchFamily="34" charset="0"/>
              </a:rPr>
              <a:t>The speed of light (in a vacuum) is the same in all inertial frames of reference.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indent="10160">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This postulate leads to a surprising difficulty when we consider what we expect to happen in everyday life.  Suppose we are driving along at 50 mph, approaching a stationary person on the pavement.  At the instant we pass the person, he throws a ball at 50 mph, relative to him and in the direction we and the car are travelling.  In the frame of reference of the car, therefore, the ball is stationary.</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Arial" panose="020B0604020202020204" pitchFamily="34" charset="0"/>
              </a:rPr>
              <a:t>The second postulate says that light does not behave in this way.  Suppose that, instead of throwing a ball, the person on the pavement switches on a torch.  The second postulate says that both we and him have to measure the same speed of light from the torch - no matter how fast we are travelling in the car.</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2CC16FC-7F4B-4423-BD0E-875953559DF5}" type="slidenum">
              <a:rPr lang="en-GB" smtClean="0"/>
              <a:t>12</a:t>
            </a:fld>
            <a:endParaRPr lang="en-GB"/>
          </a:p>
        </p:txBody>
      </p:sp>
    </p:spTree>
    <p:extLst>
      <p:ext uri="{BB962C8B-B14F-4D97-AF65-F5344CB8AC3E}">
        <p14:creationId xmlns:p14="http://schemas.microsoft.com/office/powerpoint/2010/main" val="3128729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13</a:t>
            </a:fld>
            <a:endParaRPr lang="en-GB"/>
          </a:p>
        </p:txBody>
      </p:sp>
    </p:spTree>
    <p:extLst>
      <p:ext uri="{BB962C8B-B14F-4D97-AF65-F5344CB8AC3E}">
        <p14:creationId xmlns:p14="http://schemas.microsoft.com/office/powerpoint/2010/main" val="4062109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420"/>
              </a:lnSpc>
              <a:spcBef>
                <a:spcPts val="1000"/>
              </a:spcBef>
              <a:spcAft>
                <a:spcPts val="1000"/>
              </a:spcAft>
            </a:pP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Imagine you are on a spaceship travelling at constant speed (</a:t>
            </a:r>
            <a:r>
              <a:rPr lang="en-US" sz="1800" i="1" dirty="0">
                <a:effectLst/>
                <a:latin typeface="Trebuchet MS" panose="020B0603020202020204" pitchFamily="34" charset="0"/>
                <a:ea typeface="Times New Roman" panose="02020603050405020304" pitchFamily="18" charset="0"/>
                <a:cs typeface="Times New Roman" panose="02020603050405020304" pitchFamily="18" charset="0"/>
              </a:rPr>
              <a:t>v</a:t>
            </a: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relative to a colleague on a space station. You are investigating a timing device based on the fact that the speed of light is constant. You fire a beam of light at a sensor and time how long it takes to arrive. From your point of view the light has less distance (</a:t>
            </a:r>
            <a:r>
              <a:rPr lang="en-US" sz="1800" i="1" dirty="0">
                <a:effectLst/>
                <a:latin typeface="Trebuchet MS" panose="020B0603020202020204" pitchFamily="34" charset="0"/>
                <a:ea typeface="Times New Roman" panose="02020603050405020304" pitchFamily="18" charset="0"/>
                <a:cs typeface="Times New Roman" panose="02020603050405020304" pitchFamily="18" charset="0"/>
              </a:rPr>
              <a:t>l</a:t>
            </a: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to travel than from the point of view of your colleague on the space station (</a:t>
            </a:r>
            <a:r>
              <a:rPr lang="en-US" sz="1800" i="1" dirty="0">
                <a:effectLst/>
                <a:latin typeface="Trebuchet MS" panose="020B0603020202020204" pitchFamily="34" charset="0"/>
                <a:ea typeface="Times New Roman" panose="02020603050405020304" pitchFamily="18" charset="0"/>
                <a:cs typeface="Times New Roman" panose="02020603050405020304" pitchFamily="18" charset="0"/>
              </a:rPr>
              <a:t>d</a:t>
            </a: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If you both observe the speed of light as the same then you cannot agree on when it arrives, i.e. both of you experience time in a different way.</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Time is different for observers in different reference frames because the path they observe for a moving object is different.</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ts val="1420"/>
              </a:lnSpc>
              <a:spcBef>
                <a:spcPts val="1000"/>
              </a:spcBef>
              <a:spcAft>
                <a:spcPts val="1000"/>
              </a:spcAft>
            </a:pP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light source</a:t>
            </a: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sensor</a:t>
            </a: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l</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Your point of view, where the source and sensor are moving along together</a:t>
            </a: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Your stationary colleague’s point of view, where the sensor moves after the light is fired</a:t>
            </a: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light source</a:t>
            </a: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sensor</a:t>
            </a: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ct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movement of spaceship</a:t>
            </a:r>
          </a:p>
          <a:p>
            <a:pPr algn="ct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v</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2CC16FC-7F4B-4423-BD0E-875953559DF5}" type="slidenum">
              <a:rPr lang="en-GB" smtClean="0"/>
              <a:t>14</a:t>
            </a:fld>
            <a:endParaRPr lang="en-GB"/>
          </a:p>
        </p:txBody>
      </p:sp>
    </p:spTree>
    <p:extLst>
      <p:ext uri="{BB962C8B-B14F-4D97-AF65-F5344CB8AC3E}">
        <p14:creationId xmlns:p14="http://schemas.microsoft.com/office/powerpoint/2010/main" val="3408356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nSpc>
                    <a:spcPct val="115000"/>
                  </a:lnSpc>
                  <a:spcBef>
                    <a:spcPts val="1000"/>
                  </a:spcBef>
                  <a:spcAft>
                    <a:spcPts val="1000"/>
                  </a:spcAft>
                  <a:tabLst>
                    <a:tab pos="810260" algn="l"/>
                  </a:tabLst>
                </a:pP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h</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tabLst>
                    <a:tab pos="810260" algn="l"/>
                  </a:tabLst>
                </a:pPr>
                <a:r>
                  <a:rPr lang="en-US" b="1" dirty="0">
                    <a:effectLst/>
                  </a:rPr>
                  <a:t>Example 1:	How distance can be different for different observers</a:t>
                </a:r>
                <a:r>
                  <a:rPr lang="en-GB" dirty="0">
                    <a:effectLst/>
                  </a:rPr>
                  <a:t> </a:t>
                </a:r>
                <a:r>
                  <a:rPr lang="en-US" sz="1800" b="1" dirty="0">
                    <a:effectLst/>
                    <a:latin typeface="Trebuchet MS" panose="020B0603020202020204" pitchFamily="34" charset="0"/>
                    <a:ea typeface="Times New Roman" panose="02020603050405020304" pitchFamily="18" charset="0"/>
                    <a:cs typeface="Times New Roman" panose="02020603050405020304" pitchFamily="18" charset="0"/>
                  </a:rPr>
                  <a:t>Event</a:t>
                </a: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Inside a moving train carriage, a tennis ball is thrown straight up and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tabLst>
                    <a:tab pos="810260" algn="l"/>
                  </a:tabLst>
                </a:pP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caught in the same hand.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Observer 1</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In Observer 1’s reference frame they are stationary and the ball has gone straight up and down.</a:t>
                </a: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Observer 1 sees the ball travel a total distance of 2</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h</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t>
                </a:r>
              </a:p>
              <a:p>
                <a:pPr algn="just">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ball is travelling at a speed </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s</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t>
                </a:r>
              </a:p>
              <a:p>
                <a:pPr algn="just">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period of time for the ball to return to the observers hand is:</a:t>
                </a:r>
              </a:p>
              <a:p>
                <a:pPr algn="ctr">
                  <a:lnSpc>
                    <a:spcPct val="115000"/>
                  </a:lnSpc>
                  <a:spcBef>
                    <a:spcPts val="1000"/>
                  </a:spcBef>
                  <a:spcAft>
                    <a:spcPts val="1000"/>
                  </a:spcAft>
                </a:pPr>
                <a14:m>
                  <m:oMathPara xmlns:m="http://schemas.openxmlformats.org/officeDocument/2006/math">
                    <m:oMathParaPr>
                      <m:jc m:val="centerGroup"/>
                    </m:oMathParaPr>
                    <m:oMath xmlns:m="http://schemas.openxmlformats.org/officeDocument/2006/math">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2</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h</m:t>
                          </m:r>
                        </m:num>
                        <m:den>
                          <m:sSub>
                            <m:sSub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1</m:t>
                              </m:r>
                            </m:sub>
                          </m:sSub>
                        </m:den>
                      </m:f>
                    </m:oMath>
                  </m:oMathPara>
                </a14:m>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Observer 2</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standing on the platform watches the train go past at a speed, </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v</a:t>
                </a:r>
                <a:r>
                  <a:rPr lang="en-GB" sz="1800" i="1" baseline="-25000" dirty="0">
                    <a:effectLst/>
                    <a:latin typeface="Trebuchet MS" panose="020B0603020202020204" pitchFamily="34" charset="0"/>
                    <a:ea typeface="Times New Roman" panose="02020603050405020304" pitchFamily="18" charset="0"/>
                    <a:cs typeface="Times New Roman" panose="02020603050405020304" pitchFamily="18" charset="0"/>
                  </a:rPr>
                  <a:t>2</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and sees the passenger throw the ball.  However, to them, the passenger is also travelling horizontally, at speed </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v</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This means that, to Observer 2, the tennis ball has travelled a horizontal distance, as well as a vertical one.</a:t>
                </a: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v</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dirty="0">
                    <a:effectLst/>
                  </a:rPr>
                  <a:t>Observer 2 sees the ball travel a total distance of 2</a:t>
                </a:r>
                <a:r>
                  <a:rPr lang="en-GB" i="1" dirty="0">
                    <a:effectLst/>
                  </a:rPr>
                  <a:t>d</a:t>
                </a:r>
                <a:r>
                  <a:rPr lang="en-GB" dirty="0">
                    <a:effectLst/>
                  </a:rPr>
                  <a:t>. </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period of time for the ball to return to the observers hand is:</a:t>
                </a:r>
                <a14:m>
                  <m:oMath xmlns:m="http://schemas.openxmlformats.org/officeDocument/2006/math">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𝑡</m:t>
                        </m:r>
                      </m:e>
                      <m:sup>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2</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𝑑</m:t>
                        </m:r>
                      </m:num>
                      <m:den>
                        <m:sSub>
                          <m:sSub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𝑣</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1</m:t>
                            </m:r>
                          </m:sub>
                        </m:sSub>
                      </m:den>
                    </m:f>
                  </m:oMath>
                </a14:m>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For observer 2, the ball has travelled a greater distance, in the same time.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Example 2: </a:t>
                </a:r>
                <a:r>
                  <a:rPr lang="en-US" sz="1800" b="1" dirty="0">
                    <a:effectLst/>
                    <a:latin typeface="Trebuchet MS" panose="020B0603020202020204" pitchFamily="34" charset="0"/>
                    <a:ea typeface="Times New Roman" panose="02020603050405020304" pitchFamily="18" charset="0"/>
                    <a:cs typeface="Times New Roman" panose="02020603050405020304" pitchFamily="18" charset="0"/>
                  </a:rPr>
                  <a:t>How time can be different for different observers</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Event</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Observer 1 is in a spaceship travelling to the left at speed </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s</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Inside the spaceship cabin, a pulsed laser beam is pointed vertically up at the ceiling and is reflected back down. The laser emits another pulse when the reflected pulse is detected by a photodiode.</a:t>
                </a:r>
              </a:p>
              <a:p>
                <a:endParaRPr lang="en-GB" dirty="0"/>
              </a:p>
            </p:txBody>
          </p:sp>
        </mc:Choice>
        <mc:Fallback xmlns="">
          <p:sp>
            <p:nvSpPr>
              <p:cNvPr id="3" name="Notes Placeholder 2"/>
              <p:cNvSpPr>
                <a:spLocks noGrp="1"/>
              </p:cNvSpPr>
              <p:nvPr>
                <p:ph type="body" idx="1"/>
              </p:nvPr>
            </p:nvSpPr>
            <p:spPr/>
            <p:txBody>
              <a:bodyPr/>
              <a:lstStyle/>
              <a:p>
                <a:pPr>
                  <a:lnSpc>
                    <a:spcPct val="115000"/>
                  </a:lnSpc>
                  <a:spcBef>
                    <a:spcPts val="1000"/>
                  </a:spcBef>
                  <a:spcAft>
                    <a:spcPts val="1000"/>
                  </a:spcAft>
                  <a:tabLst>
                    <a:tab pos="810260" algn="l"/>
                  </a:tabLst>
                </a:pP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h</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tabLst>
                    <a:tab pos="810260" algn="l"/>
                  </a:tabLst>
                </a:pPr>
                <a:r>
                  <a:rPr lang="en-US" b="1" dirty="0">
                    <a:effectLst/>
                  </a:rPr>
                  <a:t>Example 1:	How distance can be different for different observers</a:t>
                </a:r>
                <a:r>
                  <a:rPr lang="en-GB" dirty="0">
                    <a:effectLst/>
                  </a:rPr>
                  <a:t> </a:t>
                </a:r>
                <a:r>
                  <a:rPr lang="en-US" sz="1800" b="1" dirty="0">
                    <a:effectLst/>
                    <a:latin typeface="Trebuchet MS" panose="020B0603020202020204" pitchFamily="34" charset="0"/>
                    <a:ea typeface="Times New Roman" panose="02020603050405020304" pitchFamily="18" charset="0"/>
                    <a:cs typeface="Times New Roman" panose="02020603050405020304" pitchFamily="18" charset="0"/>
                  </a:rPr>
                  <a:t>Event</a:t>
                </a: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Inside a moving train carriage, a tennis ball is thrown straight up and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tabLst>
                    <a:tab pos="810260" algn="l"/>
                  </a:tabLst>
                </a:pPr>
                <a:r>
                  <a:rPr lang="en-US" sz="1800" dirty="0">
                    <a:effectLst/>
                    <a:latin typeface="Trebuchet MS" panose="020B0603020202020204" pitchFamily="34" charset="0"/>
                    <a:ea typeface="Times New Roman" panose="02020603050405020304" pitchFamily="18" charset="0"/>
                    <a:cs typeface="Times New Roman" panose="02020603050405020304" pitchFamily="18" charset="0"/>
                  </a:rPr>
                  <a:t> caught in the same hand.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Observer 1</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In Observer 1’s reference frame they are stationary and the ball has gone straight up and down.</a:t>
                </a:r>
              </a:p>
              <a:p>
                <a:pPr>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Observer 1 sees the ball travel a total distance of 2</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h</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t>
                </a:r>
              </a:p>
              <a:p>
                <a:pPr algn="just">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ball is travelling at a speed </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s</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a:t>
                </a:r>
              </a:p>
              <a:p>
                <a:pPr algn="just">
                  <a:lnSpc>
                    <a:spcPct val="115000"/>
                  </a:lnSpc>
                  <a:spcBef>
                    <a:spcPts val="1000"/>
                  </a:spcBef>
                  <a:spcAft>
                    <a:spcPts val="1000"/>
                  </a:spcAft>
                </a:pP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period of time for the ball to return to the observers hand is:</a:t>
                </a:r>
              </a:p>
              <a:p>
                <a:pPr algn="ctr">
                  <a:lnSpc>
                    <a:spcPct val="115000"/>
                  </a:lnSpc>
                  <a:spcBef>
                    <a:spcPts val="1000"/>
                  </a:spcBef>
                  <a:spcAft>
                    <a:spcPts val="1000"/>
                  </a:spcAft>
                </a:pPr>
                <a:r>
                  <a:rPr lang="en-GB" sz="1800" i="0">
                    <a:effectLst/>
                    <a:latin typeface="Cambria Math" panose="02040503050406030204" pitchFamily="18" charset="0"/>
                    <a:ea typeface="Times New Roman" panose="02020603050405020304" pitchFamily="18" charset="0"/>
                    <a:cs typeface="Times New Roman" panose="02020603050405020304" pitchFamily="18" charset="0"/>
                  </a:rPr>
                  <a:t>𝑡=2ℎ/𝑣_1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Observer 2</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standing on the platform watches the train go past at a speed, </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v</a:t>
                </a:r>
                <a:r>
                  <a:rPr lang="en-GB" sz="1800" i="1" baseline="-25000" dirty="0">
                    <a:effectLst/>
                    <a:latin typeface="Trebuchet MS" panose="020B0603020202020204" pitchFamily="34" charset="0"/>
                    <a:ea typeface="Times New Roman" panose="02020603050405020304" pitchFamily="18" charset="0"/>
                    <a:cs typeface="Times New Roman" panose="02020603050405020304" pitchFamily="18" charset="0"/>
                  </a:rPr>
                  <a:t>2</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and sees the passenger throw the ball.  However, to them, the passenger is also travelling horizontally, at speed </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v</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This means that, to Observer 2, the tennis ball has travelled a horizontal distance, as well as a vertical one.</a:t>
                </a: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v</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d</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dirty="0">
                    <a:effectLst/>
                  </a:rPr>
                  <a:t>Observer 2 sees the ball travel a total distance of 2</a:t>
                </a:r>
                <a:r>
                  <a:rPr lang="en-GB" i="1" dirty="0">
                    <a:effectLst/>
                  </a:rPr>
                  <a:t>d</a:t>
                </a:r>
                <a:r>
                  <a:rPr lang="en-GB" dirty="0">
                    <a:effectLst/>
                  </a:rPr>
                  <a:t>. </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The period of time for the ball to return to the observers hand is:</a:t>
                </a:r>
                <a:r>
                  <a:rPr lang="en-GB" sz="1800" i="0">
                    <a:effectLst/>
                    <a:latin typeface="Cambria Math" panose="02040503050406030204" pitchFamily="18" charset="0"/>
                    <a:ea typeface="Times New Roman" panose="02020603050405020304" pitchFamily="18" charset="0"/>
                    <a:cs typeface="Times New Roman" panose="02020603050405020304" pitchFamily="18" charset="0"/>
                  </a:rPr>
                  <a:t> 𝑡^′=2𝑑/𝑣_1 </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For observer 2, the ball has travelled a greater distance, in the same time.</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Example 2: </a:t>
                </a:r>
                <a:r>
                  <a:rPr lang="en-US" sz="1800" b="1" dirty="0">
                    <a:effectLst/>
                    <a:latin typeface="Trebuchet MS" panose="020B0603020202020204" pitchFamily="34" charset="0"/>
                    <a:ea typeface="Times New Roman" panose="02020603050405020304" pitchFamily="18" charset="0"/>
                    <a:cs typeface="Times New Roman" panose="02020603050405020304" pitchFamily="18" charset="0"/>
                  </a:rPr>
                  <a:t>How time can be different for different observers</a:t>
                </a:r>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gn="just">
                  <a:lnSpc>
                    <a:spcPct val="115000"/>
                  </a:lnSpc>
                  <a:spcBef>
                    <a:spcPts val="1000"/>
                  </a:spcBef>
                  <a:spcAft>
                    <a:spcPts val="1000"/>
                  </a:spcAft>
                </a:pPr>
                <a:r>
                  <a:rPr lang="en-GB" sz="1800" b="1" dirty="0">
                    <a:effectLst/>
                    <a:latin typeface="Trebuchet MS" panose="020B0603020202020204" pitchFamily="34" charset="0"/>
                    <a:ea typeface="Times New Roman" panose="02020603050405020304" pitchFamily="18" charset="0"/>
                    <a:cs typeface="Times New Roman" panose="02020603050405020304" pitchFamily="18" charset="0"/>
                  </a:rPr>
                  <a:t>Event</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Observer 1 is in a spaceship travelling to the left at speed </a:t>
                </a:r>
                <a:r>
                  <a:rPr lang="en-GB" sz="1800" i="1" dirty="0">
                    <a:effectLst/>
                    <a:latin typeface="Trebuchet MS" panose="020B0603020202020204" pitchFamily="34" charset="0"/>
                    <a:ea typeface="Times New Roman" panose="02020603050405020304" pitchFamily="18" charset="0"/>
                    <a:cs typeface="Times New Roman" panose="02020603050405020304" pitchFamily="18" charset="0"/>
                  </a:rPr>
                  <a:t>s</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Inside the spaceship cabin, a pulsed laser beam is pointed vertically up at the ceiling and is reflected back down. The laser emits another pulse when the reflected pulse is detected by a photodiode.</a:t>
                </a:r>
              </a:p>
              <a:p>
                <a:endParaRPr lang="en-GB" dirty="0"/>
              </a:p>
            </p:txBody>
          </p:sp>
        </mc:Fallback>
      </mc:AlternateContent>
      <p:sp>
        <p:nvSpPr>
          <p:cNvPr id="4" name="Slide Number Placeholder 3"/>
          <p:cNvSpPr>
            <a:spLocks noGrp="1"/>
          </p:cNvSpPr>
          <p:nvPr>
            <p:ph type="sldNum" sz="quarter" idx="5"/>
          </p:nvPr>
        </p:nvSpPr>
        <p:spPr/>
        <p:txBody>
          <a:bodyPr/>
          <a:lstStyle/>
          <a:p>
            <a:fld id="{12CC16FC-7F4B-4423-BD0E-875953559DF5}" type="slidenum">
              <a:rPr lang="en-GB" smtClean="0"/>
              <a:t>15</a:t>
            </a:fld>
            <a:endParaRPr lang="en-GB"/>
          </a:p>
        </p:txBody>
      </p:sp>
    </p:spTree>
    <p:extLst>
      <p:ext uri="{BB962C8B-B14F-4D97-AF65-F5344CB8AC3E}">
        <p14:creationId xmlns:p14="http://schemas.microsoft.com/office/powerpoint/2010/main" val="2336670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16</a:t>
            </a:fld>
            <a:endParaRPr lang="en-GB"/>
          </a:p>
        </p:txBody>
      </p:sp>
    </p:spTree>
    <p:extLst>
      <p:ext uri="{BB962C8B-B14F-4D97-AF65-F5344CB8AC3E}">
        <p14:creationId xmlns:p14="http://schemas.microsoft.com/office/powerpoint/2010/main" val="3908634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17</a:t>
            </a:fld>
            <a:endParaRPr lang="en-GB"/>
          </a:p>
        </p:txBody>
      </p:sp>
    </p:spTree>
    <p:extLst>
      <p:ext uri="{BB962C8B-B14F-4D97-AF65-F5344CB8AC3E}">
        <p14:creationId xmlns:p14="http://schemas.microsoft.com/office/powerpoint/2010/main" val="1778237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18</a:t>
            </a:fld>
            <a:endParaRPr lang="en-GB"/>
          </a:p>
        </p:txBody>
      </p:sp>
    </p:spTree>
    <p:extLst>
      <p:ext uri="{BB962C8B-B14F-4D97-AF65-F5344CB8AC3E}">
        <p14:creationId xmlns:p14="http://schemas.microsoft.com/office/powerpoint/2010/main" val="1437260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19</a:t>
            </a:fld>
            <a:endParaRPr lang="en-GB"/>
          </a:p>
        </p:txBody>
      </p:sp>
    </p:spTree>
    <p:extLst>
      <p:ext uri="{BB962C8B-B14F-4D97-AF65-F5344CB8AC3E}">
        <p14:creationId xmlns:p14="http://schemas.microsoft.com/office/powerpoint/2010/main" val="426281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20</a:t>
            </a:fld>
            <a:endParaRPr lang="en-GB"/>
          </a:p>
        </p:txBody>
      </p:sp>
    </p:spTree>
    <p:extLst>
      <p:ext uri="{BB962C8B-B14F-4D97-AF65-F5344CB8AC3E}">
        <p14:creationId xmlns:p14="http://schemas.microsoft.com/office/powerpoint/2010/main" val="3559067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21</a:t>
            </a:fld>
            <a:endParaRPr lang="en-GB"/>
          </a:p>
        </p:txBody>
      </p:sp>
    </p:spTree>
    <p:extLst>
      <p:ext uri="{BB962C8B-B14F-4D97-AF65-F5344CB8AC3E}">
        <p14:creationId xmlns:p14="http://schemas.microsoft.com/office/powerpoint/2010/main" val="37448620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22</a:t>
            </a:fld>
            <a:endParaRPr lang="en-GB"/>
          </a:p>
        </p:txBody>
      </p:sp>
    </p:spTree>
    <p:extLst>
      <p:ext uri="{BB962C8B-B14F-4D97-AF65-F5344CB8AC3E}">
        <p14:creationId xmlns:p14="http://schemas.microsoft.com/office/powerpoint/2010/main" val="29449804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23</a:t>
            </a:fld>
            <a:endParaRPr lang="en-GB"/>
          </a:p>
        </p:txBody>
      </p:sp>
    </p:spTree>
    <p:extLst>
      <p:ext uri="{BB962C8B-B14F-4D97-AF65-F5344CB8AC3E}">
        <p14:creationId xmlns:p14="http://schemas.microsoft.com/office/powerpoint/2010/main" val="242574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24</a:t>
            </a:fld>
            <a:endParaRPr lang="en-GB"/>
          </a:p>
        </p:txBody>
      </p:sp>
    </p:spTree>
    <p:extLst>
      <p:ext uri="{BB962C8B-B14F-4D97-AF65-F5344CB8AC3E}">
        <p14:creationId xmlns:p14="http://schemas.microsoft.com/office/powerpoint/2010/main" val="1561370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25</a:t>
            </a:fld>
            <a:endParaRPr lang="en-GB"/>
          </a:p>
        </p:txBody>
      </p:sp>
    </p:spTree>
    <p:extLst>
      <p:ext uri="{BB962C8B-B14F-4D97-AF65-F5344CB8AC3E}">
        <p14:creationId xmlns:p14="http://schemas.microsoft.com/office/powerpoint/2010/main" val="2750771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26</a:t>
            </a:fld>
            <a:endParaRPr lang="en-GB"/>
          </a:p>
        </p:txBody>
      </p:sp>
    </p:spTree>
    <p:extLst>
      <p:ext uri="{BB962C8B-B14F-4D97-AF65-F5344CB8AC3E}">
        <p14:creationId xmlns:p14="http://schemas.microsoft.com/office/powerpoint/2010/main" val="4072701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27</a:t>
            </a:fld>
            <a:endParaRPr lang="en-GB"/>
          </a:p>
        </p:txBody>
      </p:sp>
    </p:spTree>
    <p:extLst>
      <p:ext uri="{BB962C8B-B14F-4D97-AF65-F5344CB8AC3E}">
        <p14:creationId xmlns:p14="http://schemas.microsoft.com/office/powerpoint/2010/main" val="5129015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28</a:t>
            </a:fld>
            <a:endParaRPr lang="en-GB"/>
          </a:p>
        </p:txBody>
      </p:sp>
    </p:spTree>
    <p:extLst>
      <p:ext uri="{BB962C8B-B14F-4D97-AF65-F5344CB8AC3E}">
        <p14:creationId xmlns:p14="http://schemas.microsoft.com/office/powerpoint/2010/main" val="1991021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2CC16FC-7F4B-4423-BD0E-875953559DF5}" type="slidenum">
              <a:rPr lang="en-GB" smtClean="0"/>
              <a:t>29</a:t>
            </a:fld>
            <a:endParaRPr lang="en-GB"/>
          </a:p>
        </p:txBody>
      </p:sp>
    </p:spTree>
    <p:extLst>
      <p:ext uri="{BB962C8B-B14F-4D97-AF65-F5344CB8AC3E}">
        <p14:creationId xmlns:p14="http://schemas.microsoft.com/office/powerpoint/2010/main" val="3819814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I’ve not made sense try this!</a:t>
            </a:r>
          </a:p>
        </p:txBody>
      </p:sp>
      <p:sp>
        <p:nvSpPr>
          <p:cNvPr id="4" name="Slide Number Placeholder 3"/>
          <p:cNvSpPr>
            <a:spLocks noGrp="1"/>
          </p:cNvSpPr>
          <p:nvPr>
            <p:ph type="sldNum" sz="quarter" idx="5"/>
          </p:nvPr>
        </p:nvSpPr>
        <p:spPr/>
        <p:txBody>
          <a:bodyPr/>
          <a:lstStyle/>
          <a:p>
            <a:fld id="{12CC16FC-7F4B-4423-BD0E-875953559DF5}" type="slidenum">
              <a:rPr lang="en-GB" smtClean="0"/>
              <a:t>30</a:t>
            </a:fld>
            <a:endParaRPr lang="en-GB"/>
          </a:p>
        </p:txBody>
      </p:sp>
    </p:spTree>
    <p:extLst>
      <p:ext uri="{BB962C8B-B14F-4D97-AF65-F5344CB8AC3E}">
        <p14:creationId xmlns:p14="http://schemas.microsoft.com/office/powerpoint/2010/main" val="120661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2205097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1177165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423398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30EC7D-AD90-4B21-B230-A51DAEFA7C62}" type="datetimeFigureOut">
              <a:rPr lang="en-GB" smtClean="0"/>
              <a:t>29/10/2021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619822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30EC7D-AD90-4B21-B230-A51DAEFA7C62}" type="datetimeFigureOut">
              <a:rPr lang="en-GB" smtClean="0"/>
              <a:t>29/10/2021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3731523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1397849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1707126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1720709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30EC7D-AD90-4B21-B230-A51DAEFA7C62}" type="datetimeFigureOut">
              <a:rPr lang="en-GB" smtClean="0"/>
              <a:t>29/10/2021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1832121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30EC7D-AD90-4B21-B230-A51DAEFA7C62}" type="datetimeFigureOut">
              <a:rPr lang="en-GB" smtClean="0"/>
              <a:t>29/10/2021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1238866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7244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01546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3143997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1601387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1283320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26251554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0EC7D-AD90-4B21-B230-A51DAEFA7C62}" type="datetimeFigureOut">
              <a:rPr lang="en-GB" smtClean="0"/>
              <a:t>29/10/2021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BFD163-6E25-4E55-815A-61788F4CA280}" type="slidenum">
              <a:rPr lang="en-GB" smtClean="0"/>
              <a:t>‹#›</a:t>
            </a:fld>
            <a:endParaRPr lang="en-GB"/>
          </a:p>
        </p:txBody>
      </p:sp>
    </p:spTree>
    <p:extLst>
      <p:ext uri="{BB962C8B-B14F-4D97-AF65-F5344CB8AC3E}">
        <p14:creationId xmlns:p14="http://schemas.microsoft.com/office/powerpoint/2010/main" val="350299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730EC7D-AD90-4B21-B230-A51DAEFA7C62}" type="datetimeFigureOut">
              <a:rPr lang="en-GB" smtClean="0"/>
              <a:t>29/10/2021</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4BFD163-6E25-4E55-815A-61788F4CA280}" type="slidenum">
              <a:rPr lang="en-GB" smtClean="0"/>
              <a:t>‹#›</a:t>
            </a:fld>
            <a:endParaRPr lang="en-GB"/>
          </a:p>
        </p:txBody>
      </p:sp>
    </p:spTree>
    <p:extLst>
      <p:ext uri="{BB962C8B-B14F-4D97-AF65-F5344CB8AC3E}">
        <p14:creationId xmlns:p14="http://schemas.microsoft.com/office/powerpoint/2010/main" val="11280291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hyperlink" Target="https://www.youtube.com/watch?v=pygnrS75HLs" TargetMode="External"/><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7.wmf"/><Relationship Id="rId5" Type="http://schemas.openxmlformats.org/officeDocument/2006/relationships/oleObject" Target="../embeddings/oleObject3.bin"/><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8.w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iIEeSiT3SI4"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FPzGAksFCb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hyperlink" Target="https://physicsflashrepo.cyou/"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www.youtube.com/watch?v=AInCqm5nCz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05C8452-4C3F-46C5-AFD4-322854BC41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91695" cy="47307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B06DBD9-DED6-40C2-A7AD-3662707C41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5" name="Freeform 15">
            <a:extLst>
              <a:ext uri="{FF2B5EF4-FFF2-40B4-BE49-F238E27FC236}">
                <a16:creationId xmlns:a16="http://schemas.microsoft.com/office/drawing/2014/main" id="{B431FF8B-6FC2-47C1-B2C5-9B26E62436B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2">
              <a:alpha val="20000"/>
            </a:schemeClr>
          </a:solidFill>
          <a:ln>
            <a:noFill/>
          </a:ln>
        </p:spPr>
        <p:txBody>
          <a:bodyPr rtlCol="0" anchor="ctr"/>
          <a:lstStyle/>
          <a:p>
            <a:pPr algn="ctr"/>
            <a:endParaRPr lang="en-US">
              <a:solidFill>
                <a:schemeClr val="tx1"/>
              </a:solidFill>
            </a:endParaRPr>
          </a:p>
        </p:txBody>
      </p:sp>
      <p:pic>
        <p:nvPicPr>
          <p:cNvPr id="7" name="Picture 6" descr="A picture containing doll, toy, indoor&#10;&#10;Description automatically generated">
            <a:extLst>
              <a:ext uri="{FF2B5EF4-FFF2-40B4-BE49-F238E27FC236}">
                <a16:creationId xmlns:a16="http://schemas.microsoft.com/office/drawing/2014/main" id="{4983C441-E5AE-4131-B034-345F0423566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324663" y="653927"/>
            <a:ext cx="2221994" cy="3291844"/>
          </a:xfrm>
          <a:prstGeom prst="rect">
            <a:avLst/>
          </a:prstGeom>
          <a:effectLst/>
        </p:spPr>
      </p:pic>
      <p:sp useBgFill="1">
        <p:nvSpPr>
          <p:cNvPr id="77" name="Freeform 5">
            <a:extLst>
              <a:ext uri="{FF2B5EF4-FFF2-40B4-BE49-F238E27FC236}">
                <a16:creationId xmlns:a16="http://schemas.microsoft.com/office/drawing/2014/main" id="{4BA7EBCC-256E-4075-A58C-6ED2BFD5C9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4055532"/>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ln>
            <a:noFill/>
          </a:ln>
        </p:spPr>
      </p:sp>
      <p:sp>
        <p:nvSpPr>
          <p:cNvPr id="2" name="Title 1">
            <a:extLst>
              <a:ext uri="{FF2B5EF4-FFF2-40B4-BE49-F238E27FC236}">
                <a16:creationId xmlns:a16="http://schemas.microsoft.com/office/drawing/2014/main" id="{A41BC110-C8B0-45FD-BED6-88BA6283B85E}"/>
              </a:ext>
            </a:extLst>
          </p:cNvPr>
          <p:cNvSpPr>
            <a:spLocks noGrp="1"/>
          </p:cNvSpPr>
          <p:nvPr>
            <p:ph type="ctrTitle"/>
          </p:nvPr>
        </p:nvSpPr>
        <p:spPr>
          <a:xfrm>
            <a:off x="635458" y="4854344"/>
            <a:ext cx="9345155" cy="861802"/>
          </a:xfrm>
        </p:spPr>
        <p:txBody>
          <a:bodyPr>
            <a:normAutofit/>
          </a:bodyPr>
          <a:lstStyle/>
          <a:p>
            <a:r>
              <a:rPr lang="en-GB" sz="4800"/>
              <a:t>Special Relativity</a:t>
            </a:r>
          </a:p>
        </p:txBody>
      </p:sp>
      <p:sp>
        <p:nvSpPr>
          <p:cNvPr id="3" name="Subtitle 2">
            <a:extLst>
              <a:ext uri="{FF2B5EF4-FFF2-40B4-BE49-F238E27FC236}">
                <a16:creationId xmlns:a16="http://schemas.microsoft.com/office/drawing/2014/main" id="{B904BDD4-940B-43BB-B6D3-FFCC2DD56295}"/>
              </a:ext>
            </a:extLst>
          </p:cNvPr>
          <p:cNvSpPr>
            <a:spLocks noGrp="1"/>
          </p:cNvSpPr>
          <p:nvPr>
            <p:ph type="subTitle" idx="1"/>
          </p:nvPr>
        </p:nvSpPr>
        <p:spPr>
          <a:xfrm>
            <a:off x="643855" y="5722372"/>
            <a:ext cx="9336758" cy="481701"/>
          </a:xfrm>
        </p:spPr>
        <p:txBody>
          <a:bodyPr>
            <a:normAutofit/>
          </a:bodyPr>
          <a:lstStyle/>
          <a:p>
            <a:r>
              <a:rPr lang="en-GB"/>
              <a:t>Higher Physics</a:t>
            </a:r>
          </a:p>
        </p:txBody>
      </p:sp>
      <p:pic>
        <p:nvPicPr>
          <p:cNvPr id="3074" name="Picture 2">
            <a:extLst>
              <a:ext uri="{FF2B5EF4-FFF2-40B4-BE49-F238E27FC236}">
                <a16:creationId xmlns:a16="http://schemas.microsoft.com/office/drawing/2014/main" id="{893DBF85-0913-4DFB-80C4-9D1864A782C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882330" y="402167"/>
            <a:ext cx="4108898" cy="3898186"/>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334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1F173-B356-40EB-8165-D4D0A6235DA2}"/>
              </a:ext>
            </a:extLst>
          </p:cNvPr>
          <p:cNvSpPr>
            <a:spLocks noGrp="1"/>
          </p:cNvSpPr>
          <p:nvPr>
            <p:ph type="title"/>
          </p:nvPr>
        </p:nvSpPr>
        <p:spPr/>
        <p:txBody>
          <a:bodyPr/>
          <a:lstStyle/>
          <a:p>
            <a:r>
              <a:rPr lang="en-GB" dirty="0"/>
              <a:t>Relative motion</a:t>
            </a:r>
          </a:p>
        </p:txBody>
      </p:sp>
      <p:pic>
        <p:nvPicPr>
          <p:cNvPr id="7" name="Screen Recording 6">
            <a:hlinkClick r:id="" action="ppaction://media"/>
            <a:extLst>
              <a:ext uri="{FF2B5EF4-FFF2-40B4-BE49-F238E27FC236}">
                <a16:creationId xmlns:a16="http://schemas.microsoft.com/office/drawing/2014/main" id="{0BEFC9E4-6620-475D-A5BE-4012A4BDE24C}"/>
              </a:ext>
            </a:extLst>
          </p:cNvPr>
          <p:cNvPicPr>
            <a:picLocks noGrp="1" noChangeAspect="1"/>
          </p:cNvPicPr>
          <p:nvPr>
            <p:ph idx="1"/>
            <a:videoFile r:link="rId1"/>
            <p:extLst>
              <p:ext uri="{DAA4B4D4-6D71-4841-9C94-3DE7FCFB9230}">
                <p14:media xmlns:p14="http://schemas.microsoft.com/office/powerpoint/2010/main" r:embed="rId2">
                  <p14:trim st="3665" end="350.6848"/>
                </p14:media>
              </p:ext>
            </p:extLst>
          </p:nvPr>
        </p:nvPicPr>
        <p:blipFill>
          <a:blip r:embed="rId5"/>
          <a:stretch>
            <a:fillRect/>
          </a:stretch>
        </p:blipFill>
        <p:spPr>
          <a:xfrm>
            <a:off x="2356319" y="1450210"/>
            <a:ext cx="6821488" cy="4195762"/>
          </a:xfrm>
        </p:spPr>
      </p:pic>
      <p:sp>
        <p:nvSpPr>
          <p:cNvPr id="9" name="TextBox 8">
            <a:extLst>
              <a:ext uri="{FF2B5EF4-FFF2-40B4-BE49-F238E27FC236}">
                <a16:creationId xmlns:a16="http://schemas.microsoft.com/office/drawing/2014/main" id="{04487FEC-8021-4268-BF7D-92E34EF643A5}"/>
              </a:ext>
            </a:extLst>
          </p:cNvPr>
          <p:cNvSpPr txBox="1"/>
          <p:nvPr/>
        </p:nvSpPr>
        <p:spPr>
          <a:xfrm>
            <a:off x="787998" y="6119316"/>
            <a:ext cx="6094206" cy="646331"/>
          </a:xfrm>
          <a:prstGeom prst="rect">
            <a:avLst/>
          </a:prstGeom>
          <a:noFill/>
        </p:spPr>
        <p:txBody>
          <a:bodyPr wrap="square">
            <a:spAutoFit/>
          </a:bodyPr>
          <a:lstStyle/>
          <a:p>
            <a:r>
              <a:rPr lang="en-GB" dirty="0">
                <a:hlinkClick r:id="rId6"/>
              </a:rPr>
              <a:t>https://www.youtube.com/watch?v=pygnrS75HLs</a:t>
            </a:r>
            <a:endParaRPr lang="en-GB" dirty="0"/>
          </a:p>
          <a:p>
            <a:endParaRPr lang="en-GB" dirty="0"/>
          </a:p>
        </p:txBody>
      </p:sp>
    </p:spTree>
    <p:extLst>
      <p:ext uri="{BB962C8B-B14F-4D97-AF65-F5344CB8AC3E}">
        <p14:creationId xmlns:p14="http://schemas.microsoft.com/office/powerpoint/2010/main" val="120043257"/>
      </p:ext>
    </p:extLst>
  </p:cSld>
  <p:clrMapOvr>
    <a:masterClrMapping/>
  </p:clrMapOvr>
  <mc:AlternateContent xmlns:mc="http://schemas.openxmlformats.org/markup-compatibility/2006" xmlns:p14="http://schemas.microsoft.com/office/powerpoint/2010/main">
    <mc:Choice Requires="p14">
      <p:transition spd="slow" p14:dur="2000" advTm="31614"/>
    </mc:Choice>
    <mc:Fallback xmlns="">
      <p:transition spd="slow" advTm="31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11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4032-7992-41E4-8318-B6B74FD00E7C}"/>
              </a:ext>
            </a:extLst>
          </p:cNvPr>
          <p:cNvSpPr>
            <a:spLocks noGrp="1"/>
          </p:cNvSpPr>
          <p:nvPr>
            <p:ph type="title"/>
          </p:nvPr>
        </p:nvSpPr>
        <p:spPr/>
        <p:txBody>
          <a:bodyPr/>
          <a:lstStyle/>
          <a:p>
            <a:r>
              <a:rPr lang="en-GB" dirty="0"/>
              <a:t>outcomes</a:t>
            </a:r>
          </a:p>
        </p:txBody>
      </p:sp>
      <p:graphicFrame>
        <p:nvGraphicFramePr>
          <p:cNvPr id="4" name="Content Placeholder 3">
            <a:extLst>
              <a:ext uri="{FF2B5EF4-FFF2-40B4-BE49-F238E27FC236}">
                <a16:creationId xmlns:a16="http://schemas.microsoft.com/office/drawing/2014/main" id="{A7C66ACC-5835-4F50-8860-3B436544E6FB}"/>
              </a:ext>
            </a:extLst>
          </p:cNvPr>
          <p:cNvGraphicFramePr>
            <a:graphicFrameLocks noGrp="1"/>
          </p:cNvGraphicFramePr>
          <p:nvPr>
            <p:ph idx="1"/>
            <p:extLst>
              <p:ext uri="{D42A27DB-BD31-4B8C-83A1-F6EECF244321}">
                <p14:modId xmlns:p14="http://schemas.microsoft.com/office/powerpoint/2010/main" val="3695364514"/>
              </p:ext>
            </p:extLst>
          </p:nvPr>
        </p:nvGraphicFramePr>
        <p:xfrm>
          <a:off x="940526" y="1245327"/>
          <a:ext cx="10049691" cy="5462643"/>
        </p:xfrm>
        <a:graphic>
          <a:graphicData uri="http://schemas.openxmlformats.org/drawingml/2006/table">
            <a:tbl>
              <a:tblPr firstRow="1" firstCol="1" bandRow="1">
                <a:tableStyleId>{5C22544A-7EE6-4342-B048-85BDC9FD1C3A}</a:tableStyleId>
              </a:tblPr>
              <a:tblGrid>
                <a:gridCol w="761820">
                  <a:extLst>
                    <a:ext uri="{9D8B030D-6E8A-4147-A177-3AD203B41FA5}">
                      <a16:colId xmlns:a16="http://schemas.microsoft.com/office/drawing/2014/main" val="2383100436"/>
                    </a:ext>
                  </a:extLst>
                </a:gridCol>
                <a:gridCol w="761820">
                  <a:extLst>
                    <a:ext uri="{9D8B030D-6E8A-4147-A177-3AD203B41FA5}">
                      <a16:colId xmlns:a16="http://schemas.microsoft.com/office/drawing/2014/main" val="2329981660"/>
                    </a:ext>
                  </a:extLst>
                </a:gridCol>
                <a:gridCol w="8526051">
                  <a:extLst>
                    <a:ext uri="{9D8B030D-6E8A-4147-A177-3AD203B41FA5}">
                      <a16:colId xmlns:a16="http://schemas.microsoft.com/office/drawing/2014/main" val="2550363899"/>
                    </a:ext>
                  </a:extLst>
                </a:gridCol>
              </a:tblGrid>
              <a:tr h="722810">
                <a:tc gridSpan="2">
                  <a:txBody>
                    <a:bodyPr/>
                    <a:lstStyle/>
                    <a:p>
                      <a:pPr indent="68580">
                        <a:lnSpc>
                          <a:spcPct val="115000"/>
                        </a:lnSpc>
                        <a:spcBef>
                          <a:spcPts val="600"/>
                        </a:spcBef>
                        <a:spcAft>
                          <a:spcPts val="1000"/>
                        </a:spcAft>
                      </a:pPr>
                      <a:r>
                        <a:rPr lang="en-GB" sz="2800" dirty="0">
                          <a:effectLst/>
                        </a:rPr>
                        <a:t>6</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GB"/>
                    </a:p>
                  </a:txBody>
                  <a:tcPr/>
                </a:tc>
                <a:tc>
                  <a:txBody>
                    <a:bodyPr/>
                    <a:lstStyle/>
                    <a:p>
                      <a:pPr indent="68580">
                        <a:lnSpc>
                          <a:spcPct val="115000"/>
                        </a:lnSpc>
                        <a:spcBef>
                          <a:spcPts val="600"/>
                        </a:spcBef>
                        <a:spcAft>
                          <a:spcPts val="1000"/>
                        </a:spcAft>
                      </a:pPr>
                      <a:r>
                        <a:rPr lang="en-GB" sz="2800">
                          <a:effectLst/>
                        </a:rPr>
                        <a:t> Special relativity </a:t>
                      </a:r>
                      <a:endParaRPr lang="en-GB"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95930796"/>
                  </a:ext>
                </a:extLst>
              </a:tr>
              <a:tr h="834843">
                <a:tc>
                  <a:txBody>
                    <a:bodyPr/>
                    <a:lstStyle/>
                    <a:p>
                      <a:pPr>
                        <a:lnSpc>
                          <a:spcPct val="115000"/>
                        </a:lnSpc>
                        <a:spcBef>
                          <a:spcPts val="600"/>
                        </a:spcBef>
                        <a:spcAft>
                          <a:spcPts val="600"/>
                        </a:spcAft>
                      </a:pPr>
                      <a:r>
                        <a:rPr lang="en-GB" sz="2800">
                          <a:effectLst/>
                          <a:sym typeface="Webdings" panose="05030102010509060703" pitchFamily="18" charset="2"/>
                        </a:rPr>
                        <a:t></a:t>
                      </a:r>
                      <a:endParaRPr lang="en-GB"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00000"/>
                        </a:lnSpc>
                        <a:spcBef>
                          <a:spcPts val="600"/>
                        </a:spcBef>
                        <a:spcAft>
                          <a:spcPts val="600"/>
                        </a:spcAft>
                      </a:pPr>
                      <a:r>
                        <a:rPr lang="en-GB" sz="2800" dirty="0" err="1">
                          <a:effectLst/>
                          <a:latin typeface="Trebuchet MS" panose="020B0603020202020204" pitchFamily="34" charset="0"/>
                          <a:ea typeface="Times New Roman" panose="02020603050405020304" pitchFamily="18" charset="0"/>
                          <a:cs typeface="Times New Roman" panose="02020603050405020304" pitchFamily="18" charset="0"/>
                        </a:rPr>
                        <a:t>eq</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pPr>
                      <a:r>
                        <a:rPr lang="en-GB" sz="2800" dirty="0">
                          <a:effectLst/>
                        </a:rPr>
                        <a:t>	 	</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60987801"/>
                  </a:ext>
                </a:extLst>
              </a:tr>
              <a:tr h="917950">
                <a:tc>
                  <a:txBody>
                    <a:bodyPr/>
                    <a:lstStyle/>
                    <a:p>
                      <a:pPr>
                        <a:lnSpc>
                          <a:spcPct val="115000"/>
                        </a:lnSpc>
                        <a:spcBef>
                          <a:spcPts val="600"/>
                        </a:spcBef>
                        <a:spcAft>
                          <a:spcPts val="600"/>
                        </a:spcAft>
                      </a:pPr>
                      <a:r>
                        <a:rPr lang="en-GB" sz="2800">
                          <a:effectLst/>
                          <a:sym typeface="Webdings" panose="05030102010509060703" pitchFamily="18" charset="2"/>
                        </a:rPr>
                        <a:t></a:t>
                      </a:r>
                      <a:endParaRPr lang="en-GB"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lvl="0" indent="0">
                        <a:lnSpc>
                          <a:spcPct val="100000"/>
                        </a:lnSpc>
                        <a:spcBef>
                          <a:spcPts val="600"/>
                        </a:spcBef>
                        <a:spcAft>
                          <a:spcPts val="600"/>
                        </a:spcAft>
                        <a:buSzPts val="1200"/>
                        <a:buFont typeface="Trebuchet MS" panose="020B0603020202020204" pitchFamily="34" charset="0"/>
                        <a:buNone/>
                      </a:pPr>
                      <a:r>
                        <a:rPr lang="en-GB" sz="2800" dirty="0">
                          <a:effectLst/>
                        </a:rPr>
                        <a:t>a) </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0000"/>
                        </a:lnSpc>
                        <a:spcBef>
                          <a:spcPts val="600"/>
                        </a:spcBef>
                        <a:spcAft>
                          <a:spcPts val="600"/>
                        </a:spcAft>
                      </a:pPr>
                      <a:r>
                        <a:rPr lang="en-GB" sz="2800" dirty="0">
                          <a:effectLst/>
                        </a:rPr>
                        <a:t>I know that the speed of light in a vacuum is the same for all observers.</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39727674"/>
                  </a:ext>
                </a:extLst>
              </a:tr>
              <a:tr h="1376923">
                <a:tc>
                  <a:txBody>
                    <a:bodyPr/>
                    <a:lstStyle/>
                    <a:p>
                      <a:pPr>
                        <a:lnSpc>
                          <a:spcPct val="115000"/>
                        </a:lnSpc>
                        <a:spcBef>
                          <a:spcPts val="600"/>
                        </a:spcBef>
                        <a:spcAft>
                          <a:spcPts val="600"/>
                        </a:spcAft>
                      </a:pPr>
                      <a:r>
                        <a:rPr lang="en-GB" sz="2800">
                          <a:effectLst/>
                          <a:sym typeface="Webdings" panose="05030102010509060703" pitchFamily="18" charset="2"/>
                        </a:rPr>
                        <a:t></a:t>
                      </a:r>
                      <a:endParaRPr lang="en-GB"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lvl="0" indent="0">
                        <a:lnSpc>
                          <a:spcPct val="100000"/>
                        </a:lnSpc>
                        <a:spcBef>
                          <a:spcPts val="600"/>
                        </a:spcBef>
                        <a:spcAft>
                          <a:spcPts val="600"/>
                        </a:spcAft>
                        <a:buSzPts val="1200"/>
                        <a:buFont typeface="Trebuchet MS" panose="020B0603020202020204" pitchFamily="34" charset="0"/>
                        <a:buNone/>
                      </a:pPr>
                      <a:r>
                        <a:rPr lang="en-GB" sz="2800" dirty="0">
                          <a:effectLst/>
                        </a:rPr>
                        <a:t>b) </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0000"/>
                        </a:lnSpc>
                        <a:spcBef>
                          <a:spcPts val="600"/>
                        </a:spcBef>
                        <a:spcAft>
                          <a:spcPts val="600"/>
                        </a:spcAft>
                      </a:pPr>
                      <a:r>
                        <a:rPr lang="en-GB" sz="2800" dirty="0">
                          <a:effectLst/>
                        </a:rPr>
                        <a:t>I know that measurements of space, time and distance for a moving observer are changed relative to those for a stationary observer, giving rise to time dilation and length contraction.</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7695411"/>
                  </a:ext>
                </a:extLst>
              </a:tr>
              <a:tr h="917950">
                <a:tc>
                  <a:txBody>
                    <a:bodyPr/>
                    <a:lstStyle/>
                    <a:p>
                      <a:pPr>
                        <a:lnSpc>
                          <a:spcPct val="115000"/>
                        </a:lnSpc>
                        <a:spcBef>
                          <a:spcPts val="600"/>
                        </a:spcBef>
                        <a:spcAft>
                          <a:spcPts val="600"/>
                        </a:spcAft>
                      </a:pPr>
                      <a:r>
                        <a:rPr lang="en-GB" sz="2800">
                          <a:effectLst/>
                          <a:sym typeface="Webdings" panose="05030102010509060703" pitchFamily="18" charset="2"/>
                        </a:rPr>
                        <a:t></a:t>
                      </a:r>
                      <a:endParaRPr lang="en-GB"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lvl="0" indent="0">
                        <a:lnSpc>
                          <a:spcPct val="100000"/>
                        </a:lnSpc>
                        <a:spcBef>
                          <a:spcPts val="600"/>
                        </a:spcBef>
                        <a:spcAft>
                          <a:spcPts val="600"/>
                        </a:spcAft>
                        <a:buSzPts val="1200"/>
                        <a:buFont typeface="Trebuchet MS" panose="020B0603020202020204" pitchFamily="34" charset="0"/>
                        <a:buNone/>
                      </a:pPr>
                      <a:r>
                        <a:rPr lang="en-GB" sz="2800" dirty="0">
                          <a:effectLst/>
                        </a:rPr>
                        <a:t>c) </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0000"/>
                        </a:lnSpc>
                        <a:spcBef>
                          <a:spcPts val="600"/>
                        </a:spcBef>
                        <a:spcAft>
                          <a:spcPts val="600"/>
                        </a:spcAft>
                      </a:pPr>
                      <a:r>
                        <a:rPr lang="en-GB" sz="2800" dirty="0">
                          <a:effectLst/>
                        </a:rPr>
                        <a:t>I can use appropriate relationships to solve problems involving time dilation, length contraction and speed.</a:t>
                      </a:r>
                      <a:endParaRPr lang="en-GB" sz="28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13275460"/>
                  </a:ext>
                </a:extLst>
              </a:tr>
            </a:tbl>
          </a:graphicData>
        </a:graphic>
      </p:graphicFrame>
      <p:graphicFrame>
        <p:nvGraphicFramePr>
          <p:cNvPr id="5" name="Object 4">
            <a:extLst>
              <a:ext uri="{FF2B5EF4-FFF2-40B4-BE49-F238E27FC236}">
                <a16:creationId xmlns:a16="http://schemas.microsoft.com/office/drawing/2014/main" id="{2E4F2270-0F82-4F3C-832F-3A1F1BF3339D}"/>
              </a:ext>
            </a:extLst>
          </p:cNvPr>
          <p:cNvGraphicFramePr>
            <a:graphicFrameLocks noChangeAspect="1"/>
          </p:cNvGraphicFramePr>
          <p:nvPr>
            <p:extLst>
              <p:ext uri="{D42A27DB-BD31-4B8C-83A1-F6EECF244321}">
                <p14:modId xmlns:p14="http://schemas.microsoft.com/office/powerpoint/2010/main" val="3012782310"/>
              </p:ext>
            </p:extLst>
          </p:nvPr>
        </p:nvGraphicFramePr>
        <p:xfrm>
          <a:off x="3351530" y="1929357"/>
          <a:ext cx="1058863" cy="935037"/>
        </p:xfrm>
        <a:graphic>
          <a:graphicData uri="http://schemas.openxmlformats.org/presentationml/2006/ole">
            <mc:AlternateContent xmlns:mc="http://schemas.openxmlformats.org/markup-compatibility/2006">
              <mc:Choice xmlns:v="urn:schemas-microsoft-com:vml" Requires="v">
                <p:oleObj spid="_x0000_s1032" r:id="rId4" imgW="761669" imgH="660113" progId="Equation.3">
                  <p:embed/>
                </p:oleObj>
              </mc:Choice>
              <mc:Fallback>
                <p:oleObj r:id="rId4" imgW="761669" imgH="660113" progId="Equation.3">
                  <p:embed/>
                  <p:pic>
                    <p:nvPicPr>
                      <p:cNvPr id="5" name="Object 4">
                        <a:extLst>
                          <a:ext uri="{FF2B5EF4-FFF2-40B4-BE49-F238E27FC236}">
                            <a16:creationId xmlns:a16="http://schemas.microsoft.com/office/drawing/2014/main" id="{2E4F2270-0F82-4F3C-832F-3A1F1BF333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1530" y="1929357"/>
                        <a:ext cx="1058863" cy="935037"/>
                      </a:xfrm>
                      <a:prstGeom prst="rect">
                        <a:avLst/>
                      </a:prstGeom>
                      <a:noFill/>
                    </p:spPr>
                  </p:pic>
                </p:oleObj>
              </mc:Fallback>
            </mc:AlternateContent>
          </a:graphicData>
        </a:graphic>
      </p:graphicFrame>
      <p:graphicFrame>
        <p:nvGraphicFramePr>
          <p:cNvPr id="6" name="Object 5">
            <a:extLst>
              <a:ext uri="{FF2B5EF4-FFF2-40B4-BE49-F238E27FC236}">
                <a16:creationId xmlns:a16="http://schemas.microsoft.com/office/drawing/2014/main" id="{2F264F53-45CD-45CD-9A53-E4D1937E1522}"/>
              </a:ext>
            </a:extLst>
          </p:cNvPr>
          <p:cNvGraphicFramePr>
            <a:graphicFrameLocks noChangeAspect="1"/>
          </p:cNvGraphicFramePr>
          <p:nvPr>
            <p:extLst>
              <p:ext uri="{D42A27DB-BD31-4B8C-83A1-F6EECF244321}">
                <p14:modId xmlns:p14="http://schemas.microsoft.com/office/powerpoint/2010/main" val="2138298956"/>
              </p:ext>
            </p:extLst>
          </p:nvPr>
        </p:nvGraphicFramePr>
        <p:xfrm>
          <a:off x="7048228" y="1962318"/>
          <a:ext cx="1246188" cy="742950"/>
        </p:xfrm>
        <a:graphic>
          <a:graphicData uri="http://schemas.openxmlformats.org/presentationml/2006/ole">
            <mc:AlternateContent xmlns:mc="http://schemas.openxmlformats.org/markup-compatibility/2006">
              <mc:Choice xmlns:v="urn:schemas-microsoft-com:vml" Requires="v">
                <p:oleObj spid="_x0000_s1033" r:id="rId6" imgW="762000" imgH="457200" progId="Equation.3">
                  <p:embed/>
                </p:oleObj>
              </mc:Choice>
              <mc:Fallback>
                <p:oleObj r:id="rId6" imgW="762000" imgH="457200" progId="Equation.3">
                  <p:embed/>
                  <p:pic>
                    <p:nvPicPr>
                      <p:cNvPr id="6" name="Object 5">
                        <a:extLst>
                          <a:ext uri="{FF2B5EF4-FFF2-40B4-BE49-F238E27FC236}">
                            <a16:creationId xmlns:a16="http://schemas.microsoft.com/office/drawing/2014/main" id="{2F264F53-45CD-45CD-9A53-E4D1937E15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48228" y="1962318"/>
                        <a:ext cx="1246188" cy="742950"/>
                      </a:xfrm>
                      <a:prstGeom prst="rect">
                        <a:avLst/>
                      </a:prstGeom>
                      <a:noFill/>
                    </p:spPr>
                  </p:pic>
                </p:oleObj>
              </mc:Fallback>
            </mc:AlternateContent>
          </a:graphicData>
        </a:graphic>
      </p:graphicFrame>
    </p:spTree>
    <p:extLst>
      <p:ext uri="{BB962C8B-B14F-4D97-AF65-F5344CB8AC3E}">
        <p14:creationId xmlns:p14="http://schemas.microsoft.com/office/powerpoint/2010/main" val="3417228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0C46-D229-4E25-A83E-5A883CCDE2B3}"/>
              </a:ext>
            </a:extLst>
          </p:cNvPr>
          <p:cNvSpPr>
            <a:spLocks noGrp="1"/>
          </p:cNvSpPr>
          <p:nvPr>
            <p:ph type="title"/>
          </p:nvPr>
        </p:nvSpPr>
        <p:spPr/>
        <p:txBody>
          <a:bodyPr/>
          <a:lstStyle/>
          <a:p>
            <a:r>
              <a:rPr lang="en-GB" sz="1800" b="1" dirty="0">
                <a:effectLst/>
                <a:latin typeface="Trebuchet MS" panose="020B0603020202020204" pitchFamily="34" charset="0"/>
                <a:ea typeface="Times New Roman" panose="02020603050405020304" pitchFamily="18" charset="0"/>
                <a:cs typeface="Helvetica-Bold"/>
              </a:rPr>
              <a:t>Useful Definitions and ideas</a:t>
            </a:r>
            <a:endParaRPr lang="en-GB" dirty="0"/>
          </a:p>
        </p:txBody>
      </p:sp>
      <p:graphicFrame>
        <p:nvGraphicFramePr>
          <p:cNvPr id="4" name="Content Placeholder 3">
            <a:extLst>
              <a:ext uri="{FF2B5EF4-FFF2-40B4-BE49-F238E27FC236}">
                <a16:creationId xmlns:a16="http://schemas.microsoft.com/office/drawing/2014/main" id="{50B0F38A-53A2-462C-BFB6-2527F9CC7CF0}"/>
              </a:ext>
            </a:extLst>
          </p:cNvPr>
          <p:cNvGraphicFramePr>
            <a:graphicFrameLocks noGrp="1"/>
          </p:cNvGraphicFramePr>
          <p:nvPr>
            <p:ph idx="1"/>
            <p:extLst>
              <p:ext uri="{D42A27DB-BD31-4B8C-83A1-F6EECF244321}">
                <p14:modId xmlns:p14="http://schemas.microsoft.com/office/powerpoint/2010/main" val="102356508"/>
              </p:ext>
            </p:extLst>
          </p:nvPr>
        </p:nvGraphicFramePr>
        <p:xfrm>
          <a:off x="354261" y="1015190"/>
          <a:ext cx="11689694" cy="5653734"/>
        </p:xfrm>
        <a:graphic>
          <a:graphicData uri="http://schemas.openxmlformats.org/drawingml/2006/table">
            <a:tbl>
              <a:tblPr firstRow="1" firstCol="1" bandRow="1">
                <a:tableStyleId>{5C22544A-7EE6-4342-B048-85BDC9FD1C3A}</a:tableStyleId>
              </a:tblPr>
              <a:tblGrid>
                <a:gridCol w="3005271">
                  <a:extLst>
                    <a:ext uri="{9D8B030D-6E8A-4147-A177-3AD203B41FA5}">
                      <a16:colId xmlns:a16="http://schemas.microsoft.com/office/drawing/2014/main" val="1430379541"/>
                    </a:ext>
                  </a:extLst>
                </a:gridCol>
                <a:gridCol w="8684423">
                  <a:extLst>
                    <a:ext uri="{9D8B030D-6E8A-4147-A177-3AD203B41FA5}">
                      <a16:colId xmlns:a16="http://schemas.microsoft.com/office/drawing/2014/main" val="3233908086"/>
                    </a:ext>
                  </a:extLst>
                </a:gridCol>
              </a:tblGrid>
              <a:tr h="672571">
                <a:tc>
                  <a:txBody>
                    <a:bodyPr/>
                    <a:lstStyle/>
                    <a:p>
                      <a:pPr algn="l">
                        <a:lnSpc>
                          <a:spcPct val="115000"/>
                        </a:lnSpc>
                        <a:spcBef>
                          <a:spcPts val="1000"/>
                        </a:spcBef>
                        <a:spcAft>
                          <a:spcPts val="600"/>
                        </a:spcAft>
                      </a:pPr>
                      <a:r>
                        <a:rPr lang="en-GB" sz="2000" dirty="0">
                          <a:effectLst/>
                          <a:latin typeface="Trebuchet MS" panose="020B0603020202020204" pitchFamily="34" charset="0"/>
                          <a:ea typeface="Times New Roman" panose="02020603050405020304" pitchFamily="18" charset="0"/>
                          <a:cs typeface="Times New Roman" panose="02020603050405020304" pitchFamily="18" charset="0"/>
                        </a:rPr>
                        <a:t>Term</a:t>
                      </a:r>
                    </a:p>
                  </a:txBody>
                  <a:tcPr marL="68580" marR="68580" marT="0" marB="0"/>
                </a:tc>
                <a:tc>
                  <a:txBody>
                    <a:bodyPr/>
                    <a:lstStyle/>
                    <a:p>
                      <a:pPr algn="l">
                        <a:lnSpc>
                          <a:spcPct val="115000"/>
                        </a:lnSpc>
                        <a:spcBef>
                          <a:spcPts val="1000"/>
                        </a:spcBef>
                        <a:spcAft>
                          <a:spcPts val="600"/>
                        </a:spcAft>
                      </a:pPr>
                      <a:r>
                        <a:rPr lang="en-GB" sz="2000" dirty="0">
                          <a:effectLst/>
                          <a:latin typeface="Trebuchet MS" panose="020B0603020202020204" pitchFamily="34" charset="0"/>
                          <a:ea typeface="Times New Roman" panose="02020603050405020304" pitchFamily="18" charset="0"/>
                          <a:cs typeface="Times New Roman" panose="02020603050405020304" pitchFamily="18" charset="0"/>
                        </a:rPr>
                        <a:t>Meaning</a:t>
                      </a:r>
                    </a:p>
                  </a:txBody>
                  <a:tcPr marL="68580" marR="68580" marT="0" marB="0"/>
                </a:tc>
                <a:extLst>
                  <a:ext uri="{0D108BD9-81ED-4DB2-BD59-A6C34878D82A}">
                    <a16:rowId xmlns:a16="http://schemas.microsoft.com/office/drawing/2014/main" val="3489840336"/>
                  </a:ext>
                </a:extLst>
              </a:tr>
              <a:tr h="672571">
                <a:tc>
                  <a:txBody>
                    <a:bodyPr/>
                    <a:lstStyle/>
                    <a:p>
                      <a:pPr algn="l">
                        <a:lnSpc>
                          <a:spcPct val="115000"/>
                        </a:lnSpc>
                        <a:spcBef>
                          <a:spcPts val="1000"/>
                        </a:spcBef>
                        <a:spcAft>
                          <a:spcPts val="600"/>
                        </a:spcAft>
                      </a:pPr>
                      <a:r>
                        <a:rPr lang="en-GB" sz="2000" dirty="0">
                          <a:effectLst/>
                        </a:rPr>
                        <a:t>inertial reference frames</a:t>
                      </a: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Bef>
                          <a:spcPts val="1000"/>
                        </a:spcBef>
                        <a:spcAft>
                          <a:spcPts val="600"/>
                        </a:spcAft>
                      </a:pPr>
                      <a:r>
                        <a:rPr lang="en-GB" sz="2000" dirty="0">
                          <a:effectLst/>
                        </a:rPr>
                        <a:t>Simply two objects that are moving at constant speed relative to one another.</a:t>
                      </a: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27517195"/>
                  </a:ext>
                </a:extLst>
              </a:tr>
              <a:tr h="903475">
                <a:tc>
                  <a:txBody>
                    <a:bodyPr/>
                    <a:lstStyle/>
                    <a:p>
                      <a:pPr algn="l">
                        <a:lnSpc>
                          <a:spcPct val="115000"/>
                        </a:lnSpc>
                        <a:spcBef>
                          <a:spcPts val="1000"/>
                        </a:spcBef>
                        <a:spcAft>
                          <a:spcPts val="600"/>
                        </a:spcAft>
                      </a:pPr>
                      <a:r>
                        <a:rPr lang="en-GB" sz="2000">
                          <a:effectLst/>
                        </a:rPr>
                        <a:t>absolute reference frame</a:t>
                      </a:r>
                      <a:endParaRPr lang="en-GB" sz="20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Bef>
                          <a:spcPts val="1000"/>
                        </a:spcBef>
                        <a:spcAft>
                          <a:spcPts val="600"/>
                        </a:spcAft>
                      </a:pPr>
                      <a:r>
                        <a:rPr lang="en-GB" sz="2000">
                          <a:effectLst/>
                        </a:rPr>
                        <a:t>A unique, universal frame of reference from which everything could be defined or measured against. Einstein’s theories prove no such reference frame exists.</a:t>
                      </a:r>
                      <a:endParaRPr lang="en-GB" sz="20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93295099"/>
                  </a:ext>
                </a:extLst>
              </a:tr>
              <a:tr h="1826483">
                <a:tc>
                  <a:txBody>
                    <a:bodyPr/>
                    <a:lstStyle/>
                    <a:p>
                      <a:pPr algn="l">
                        <a:lnSpc>
                          <a:spcPct val="115000"/>
                        </a:lnSpc>
                        <a:spcBef>
                          <a:spcPts val="1000"/>
                        </a:spcBef>
                        <a:spcAft>
                          <a:spcPts val="600"/>
                        </a:spcAft>
                      </a:pPr>
                      <a:r>
                        <a:rPr lang="en-GB" sz="2000">
                          <a:effectLst/>
                        </a:rPr>
                        <a:t>the ether (aether)</a:t>
                      </a:r>
                      <a:endParaRPr lang="en-GB" sz="20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Bef>
                          <a:spcPts val="1000"/>
                        </a:spcBef>
                        <a:spcAft>
                          <a:spcPts val="600"/>
                        </a:spcAft>
                      </a:pPr>
                      <a:r>
                        <a:rPr lang="en-GB" sz="2000" dirty="0">
                          <a:effectLst/>
                        </a:rPr>
                        <a:t>Early theories suggested that electromagnetic waves (light) required a medium: (a space-filling substance or field) to travel through. This ether was believed to be an absolute reference frame. Modern theories have no requirement for this idea, and the Michelson–Morley experiment performed in 1887 provided no evidence for such a field.</a:t>
                      </a: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8964921"/>
                  </a:ext>
                </a:extLst>
              </a:tr>
              <a:tr h="441971">
                <a:tc>
                  <a:txBody>
                    <a:bodyPr/>
                    <a:lstStyle/>
                    <a:p>
                      <a:pPr algn="l">
                        <a:lnSpc>
                          <a:spcPct val="115000"/>
                        </a:lnSpc>
                        <a:spcBef>
                          <a:spcPts val="1000"/>
                        </a:spcBef>
                        <a:spcAft>
                          <a:spcPts val="600"/>
                        </a:spcAft>
                      </a:pPr>
                      <a:r>
                        <a:rPr lang="en-GB" sz="2000">
                          <a:effectLst/>
                        </a:rPr>
                        <a:t>Time dilation</a:t>
                      </a:r>
                      <a:endParaRPr lang="en-GB" sz="20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Bef>
                          <a:spcPts val="1000"/>
                        </a:spcBef>
                        <a:spcAft>
                          <a:spcPts val="600"/>
                        </a:spcAft>
                      </a:pPr>
                      <a:r>
                        <a:rPr lang="en-GB" sz="2000" dirty="0">
                          <a:effectLst/>
                        </a:rPr>
                        <a:t>A difference in a time interval as measured by a stationary observer and a moving observer.</a:t>
                      </a: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0143547"/>
                  </a:ext>
                </a:extLst>
              </a:tr>
              <a:tr h="672723">
                <a:tc>
                  <a:txBody>
                    <a:bodyPr/>
                    <a:lstStyle/>
                    <a:p>
                      <a:pPr algn="l">
                        <a:lnSpc>
                          <a:spcPct val="115000"/>
                        </a:lnSpc>
                        <a:spcBef>
                          <a:spcPts val="1000"/>
                        </a:spcBef>
                        <a:spcAft>
                          <a:spcPts val="600"/>
                        </a:spcAft>
                      </a:pPr>
                      <a:r>
                        <a:rPr lang="en-GB" sz="2000">
                          <a:effectLst/>
                        </a:rPr>
                        <a:t>Length contraction</a:t>
                      </a:r>
                      <a:endParaRPr lang="en-GB" sz="20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Bef>
                          <a:spcPts val="1000"/>
                        </a:spcBef>
                        <a:spcAft>
                          <a:spcPts val="600"/>
                        </a:spcAft>
                      </a:pPr>
                      <a:r>
                        <a:rPr lang="en-GB" sz="2000" dirty="0">
                          <a:effectLst/>
                        </a:rPr>
                        <a:t>A difference in a length along the moving axis as measured by a stationary observer and a moving observer.</a:t>
                      </a: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35166759"/>
                  </a:ext>
                </a:extLst>
              </a:tr>
            </a:tbl>
          </a:graphicData>
        </a:graphic>
      </p:graphicFrame>
    </p:spTree>
    <p:extLst>
      <p:ext uri="{BB962C8B-B14F-4D97-AF65-F5344CB8AC3E}">
        <p14:creationId xmlns:p14="http://schemas.microsoft.com/office/powerpoint/2010/main" val="824268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5124" name="Picture 70">
            <a:extLst>
              <a:ext uri="{FF2B5EF4-FFF2-40B4-BE49-F238E27FC236}">
                <a16:creationId xmlns:a16="http://schemas.microsoft.com/office/drawing/2014/main" id="{DF19BAF3-7E20-4B9D-B544-BABAEEA1FA75}"/>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5125" name="Picture 72">
            <a:extLst>
              <a:ext uri="{FF2B5EF4-FFF2-40B4-BE49-F238E27FC236}">
                <a16:creationId xmlns:a16="http://schemas.microsoft.com/office/drawing/2014/main" id="{950648F4-ABCD-4DF0-8641-76CFB235472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5126" name="Oval 74">
            <a:extLst>
              <a:ext uri="{FF2B5EF4-FFF2-40B4-BE49-F238E27FC236}">
                <a16:creationId xmlns:a16="http://schemas.microsoft.com/office/drawing/2014/main" id="{989BE678-777B-482A-A616-FEDC47B162E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5127" name="Picture 76">
            <a:extLst>
              <a:ext uri="{FF2B5EF4-FFF2-40B4-BE49-F238E27FC236}">
                <a16:creationId xmlns:a16="http://schemas.microsoft.com/office/drawing/2014/main" id="{CF1EB4BD-9C7E-4AA3-9681-C7EB0DA6250B}"/>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128" name="Picture 78">
            <a:extLst>
              <a:ext uri="{FF2B5EF4-FFF2-40B4-BE49-F238E27FC236}">
                <a16:creationId xmlns:a16="http://schemas.microsoft.com/office/drawing/2014/main" id="{94AAE3AA-3759-4D28-B0EF-575F25A5146C}"/>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129" name="Rectangle 80">
            <a:extLst>
              <a:ext uri="{FF2B5EF4-FFF2-40B4-BE49-F238E27FC236}">
                <a16:creationId xmlns:a16="http://schemas.microsoft.com/office/drawing/2014/main" id="{D28BE0C3-2102-4820-B88B-A448B1840D1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122" name="Picture 2" descr="1:10 Model of the Sunken Swedish Warship Vasa at the Vasa Museum">
            <a:extLst>
              <a:ext uri="{FF2B5EF4-FFF2-40B4-BE49-F238E27FC236}">
                <a16:creationId xmlns:a16="http://schemas.microsoft.com/office/drawing/2014/main" id="{407B8D41-CCD0-42FC-A464-3227FA78895D}"/>
              </a:ext>
            </a:extLst>
          </p:cNvPr>
          <p:cNvPicPr>
            <a:picLocks noGrp="1" noChangeAspect="1" noChangeArrowheads="1"/>
          </p:cNvPicPr>
          <p:nvPr>
            <p:ph idx="1"/>
          </p:nvPr>
        </p:nvPicPr>
        <p:blipFill rotWithShape="1">
          <a:blip r:embed="rId8">
            <a:extLst>
              <a:ext uri="{28A0092B-C50C-407E-A947-70E740481C1C}">
                <a14:useLocalDpi xmlns:a14="http://schemas.microsoft.com/office/drawing/2010/main" val="0"/>
              </a:ext>
            </a:extLst>
          </a:blip>
          <a:srcRect t="20563" r="-1" b="24533"/>
          <a:stretch/>
        </p:blipFill>
        <p:spPr bwMode="auto">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a:noFill/>
          <a:extLst>
            <a:ext uri="{909E8E84-426E-40DD-AFC4-6F175D3DCCD1}">
              <a14:hiddenFill xmlns:a14="http://schemas.microsoft.com/office/drawing/2010/main">
                <a:solidFill>
                  <a:srgbClr val="FFFFFF"/>
                </a:solidFill>
              </a14:hiddenFill>
            </a:ext>
          </a:extLst>
        </p:spPr>
      </p:pic>
      <p:sp>
        <p:nvSpPr>
          <p:cNvPr id="83" name="Freeform 16">
            <a:extLst>
              <a:ext uri="{FF2B5EF4-FFF2-40B4-BE49-F238E27FC236}">
                <a16:creationId xmlns:a16="http://schemas.microsoft.com/office/drawing/2014/main" id="{E4F17063-EDA4-417B-946F-BA357F3B390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85" name="Freeform: Shape 84">
            <a:extLst>
              <a:ext uri="{FF2B5EF4-FFF2-40B4-BE49-F238E27FC236}">
                <a16:creationId xmlns:a16="http://schemas.microsoft.com/office/drawing/2014/main" id="{D36F3EEA-55D4-4677-80E7-92D00B8F34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778B4B-17CC-4CED-A0FD-45FFBB2C5DCB}"/>
              </a:ext>
            </a:extLst>
          </p:cNvPr>
          <p:cNvSpPr>
            <a:spLocks noGrp="1"/>
          </p:cNvSpPr>
          <p:nvPr>
            <p:ph type="title"/>
          </p:nvPr>
        </p:nvSpPr>
        <p:spPr>
          <a:xfrm>
            <a:off x="636916" y="4854346"/>
            <a:ext cx="10407602" cy="868026"/>
          </a:xfrm>
        </p:spPr>
        <p:txBody>
          <a:bodyPr vert="horz" lIns="91440" tIns="45720" rIns="91440" bIns="45720" rtlCol="0" anchor="b">
            <a:normAutofit/>
          </a:bodyPr>
          <a:lstStyle/>
          <a:p>
            <a:r>
              <a:rPr lang="en-US" sz="4800" dirty="0">
                <a:solidFill>
                  <a:srgbClr val="EBEBEB"/>
                </a:solidFill>
              </a:rPr>
              <a:t>Galileo Invariance</a:t>
            </a:r>
          </a:p>
        </p:txBody>
      </p:sp>
    </p:spTree>
    <p:extLst>
      <p:ext uri="{BB962C8B-B14F-4D97-AF65-F5344CB8AC3E}">
        <p14:creationId xmlns:p14="http://schemas.microsoft.com/office/powerpoint/2010/main" val="3164160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78" name="Picture 77">
            <a:extLst>
              <a:ext uri="{FF2B5EF4-FFF2-40B4-BE49-F238E27FC236}">
                <a16:creationId xmlns:a16="http://schemas.microsoft.com/office/drawing/2014/main" id="{412E3267-7ABE-412B-8580-47EC0D1F61F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80" name="Picture 79">
            <a:extLst>
              <a:ext uri="{FF2B5EF4-FFF2-40B4-BE49-F238E27FC236}">
                <a16:creationId xmlns:a16="http://schemas.microsoft.com/office/drawing/2014/main" id="{20B62C5A-2250-4380-AB23-DB87446CCED0}"/>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82" name="Oval 81">
            <a:extLst>
              <a:ext uri="{FF2B5EF4-FFF2-40B4-BE49-F238E27FC236}">
                <a16:creationId xmlns:a16="http://schemas.microsoft.com/office/drawing/2014/main" id="{D42CF425-7213-4F89-B0FF-4C2BDDD9C6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84" name="Picture 83">
            <a:extLst>
              <a:ext uri="{FF2B5EF4-FFF2-40B4-BE49-F238E27FC236}">
                <a16:creationId xmlns:a16="http://schemas.microsoft.com/office/drawing/2014/main" id="{D35DA97D-88F8-4249-B650-4FC9FD50A382}"/>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86" name="Picture 85">
            <a:extLst>
              <a:ext uri="{FF2B5EF4-FFF2-40B4-BE49-F238E27FC236}">
                <a16:creationId xmlns:a16="http://schemas.microsoft.com/office/drawing/2014/main" id="{43F38673-6E30-4BAE-AC67-0B283EBF429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88" name="Rectangle 87">
            <a:extLst>
              <a:ext uri="{FF2B5EF4-FFF2-40B4-BE49-F238E27FC236}">
                <a16:creationId xmlns:a16="http://schemas.microsoft.com/office/drawing/2014/main" id="{202A25CB-1ED1-4C87-AB49-8D3BC684D1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25CD6B6-EBBA-4444-95A3-C094479D4328}"/>
              </a:ext>
            </a:extLst>
          </p:cNvPr>
          <p:cNvSpPr>
            <a:spLocks noGrp="1"/>
          </p:cNvSpPr>
          <p:nvPr>
            <p:ph type="title"/>
          </p:nvPr>
        </p:nvSpPr>
        <p:spPr>
          <a:xfrm>
            <a:off x="635458" y="4542502"/>
            <a:ext cx="9181185" cy="1189985"/>
          </a:xfrm>
        </p:spPr>
        <p:txBody>
          <a:bodyPr vert="horz" lIns="91440" tIns="45720" rIns="91440" bIns="45720" rtlCol="0" anchor="b">
            <a:normAutofit/>
          </a:bodyPr>
          <a:lstStyle/>
          <a:p>
            <a:r>
              <a:rPr lang="en-US" sz="6000">
                <a:effectLst/>
              </a:rPr>
              <a:t>Newtonian Relativity</a:t>
            </a:r>
            <a:endParaRPr lang="en-US" sz="6000"/>
          </a:p>
        </p:txBody>
      </p:sp>
      <p:pic>
        <p:nvPicPr>
          <p:cNvPr id="4" name="Picture 4" descr="A clock and a watch on a table&#10;&#10;Description automatically generated with low confidence">
            <a:extLst>
              <a:ext uri="{FF2B5EF4-FFF2-40B4-BE49-F238E27FC236}">
                <a16:creationId xmlns:a16="http://schemas.microsoft.com/office/drawing/2014/main" id="{FE3FA426-632B-4D5E-AC76-67DF9F4C3841}"/>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784133" y="640080"/>
            <a:ext cx="4129210" cy="360273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6146" name="Picture 2" descr="depiction of Einstein's flexible spacetime">
            <a:extLst>
              <a:ext uri="{FF2B5EF4-FFF2-40B4-BE49-F238E27FC236}">
                <a16:creationId xmlns:a16="http://schemas.microsoft.com/office/drawing/2014/main" id="{7680D046-ECF8-4D4E-B904-3075077E9C08}"/>
              </a:ext>
            </a:extLst>
          </p:cNvPr>
          <p:cNvPicPr>
            <a:picLocks noGrp="1" noChangeAspect="1" noChangeArrowheads="1"/>
          </p:cNvPicPr>
          <p:nvPr>
            <p:ph idx="1"/>
          </p:nvPr>
        </p:nvPicPr>
        <p:blipFill rotWithShape="1">
          <a:blip r:embed="rId9">
            <a:extLst>
              <a:ext uri="{28A0092B-C50C-407E-A947-70E740481C1C}">
                <a14:useLocalDpi xmlns:a14="http://schemas.microsoft.com/office/drawing/2010/main" val="0"/>
              </a:ext>
            </a:extLst>
          </a:blip>
          <a:srcRect r="-1" b="9839"/>
          <a:stretch/>
        </p:blipFill>
        <p:spPr bwMode="auto">
          <a:xfrm>
            <a:off x="5383754" y="1570359"/>
            <a:ext cx="4426563" cy="1736081"/>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47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723D7-5172-4EE1-BB2B-C3478ACA54E2}"/>
              </a:ext>
            </a:extLst>
          </p:cNvPr>
          <p:cNvSpPr>
            <a:spLocks noGrp="1"/>
          </p:cNvSpPr>
          <p:nvPr>
            <p:ph type="title"/>
          </p:nvPr>
        </p:nvSpPr>
        <p:spPr/>
        <p:txBody>
          <a:bodyPr/>
          <a:lstStyle/>
          <a:p>
            <a:r>
              <a:rPr lang="en-GB" dirty="0"/>
              <a:t>Terminology</a:t>
            </a:r>
          </a:p>
        </p:txBody>
      </p:sp>
      <p:sp>
        <p:nvSpPr>
          <p:cNvPr id="3" name="Content Placeholder 2">
            <a:extLst>
              <a:ext uri="{FF2B5EF4-FFF2-40B4-BE49-F238E27FC236}">
                <a16:creationId xmlns:a16="http://schemas.microsoft.com/office/drawing/2014/main" id="{CE6102D7-F2D6-46DE-95DB-11BE10E67497}"/>
              </a:ext>
            </a:extLst>
          </p:cNvPr>
          <p:cNvSpPr>
            <a:spLocks noGrp="1"/>
          </p:cNvSpPr>
          <p:nvPr>
            <p:ph idx="1"/>
          </p:nvPr>
        </p:nvSpPr>
        <p:spPr>
          <a:xfrm>
            <a:off x="451822" y="1441526"/>
            <a:ext cx="11094068" cy="4806874"/>
          </a:xfrm>
        </p:spPr>
        <p:txBody>
          <a:bodyPr>
            <a:normAutofit lnSpcReduction="10000"/>
          </a:bodyPr>
          <a:lstStyle/>
          <a:p>
            <a:pPr indent="-180340">
              <a:spcBef>
                <a:spcPts val="0"/>
              </a:spcBef>
              <a:spcAft>
                <a:spcPts val="600"/>
              </a:spcAft>
              <a:tabLst>
                <a:tab pos="180340" algn="l"/>
              </a:tabLst>
            </a:pPr>
            <a:r>
              <a:rPr lang="en-GB" sz="2400" b="1" i="1" dirty="0">
                <a:solidFill>
                  <a:srgbClr val="FFFF00"/>
                </a:solidFill>
                <a:effectLst/>
                <a:latin typeface="Trebuchet MS" panose="020B0603020202020204" pitchFamily="34" charset="0"/>
                <a:ea typeface="Times New Roman" panose="02020603050405020304" pitchFamily="18" charset="0"/>
                <a:cs typeface="Times New Roman" panose="02020603050405020304" pitchFamily="18" charset="0"/>
              </a:rPr>
              <a:t>t</a:t>
            </a:r>
            <a:r>
              <a:rPr lang="en-GB" sz="2400" dirty="0">
                <a:effectLst/>
                <a:latin typeface="Trebuchet MS" panose="020B0603020202020204" pitchFamily="34" charset="0"/>
                <a:ea typeface="Times New Roman" panose="02020603050405020304" pitchFamily="18" charset="0"/>
                <a:cs typeface="Times New Roman" panose="02020603050405020304" pitchFamily="18" charset="0"/>
              </a:rPr>
              <a:t> 	time interval measured in the </a:t>
            </a:r>
            <a:r>
              <a:rPr lang="en-GB" sz="2400" b="1" dirty="0">
                <a:effectLst/>
                <a:latin typeface="Trebuchet MS" panose="020B0603020202020204" pitchFamily="34" charset="0"/>
                <a:ea typeface="Times New Roman" panose="02020603050405020304" pitchFamily="18" charset="0"/>
                <a:cs typeface="Times New Roman" panose="02020603050405020304" pitchFamily="18" charset="0"/>
              </a:rPr>
              <a:t>same</a:t>
            </a:r>
            <a:r>
              <a:rPr lang="en-GB" sz="2400" dirty="0">
                <a:effectLst/>
                <a:latin typeface="Trebuchet MS" panose="020B0603020202020204" pitchFamily="34" charset="0"/>
                <a:ea typeface="Times New Roman" panose="02020603050405020304" pitchFamily="18" charset="0"/>
                <a:cs typeface="Times New Roman" panose="02020603050405020304" pitchFamily="18" charset="0"/>
              </a:rPr>
              <a:t> frame of reference as the event (e.g. the pulse of light, throwing up a ball, running a race) or proper time </a:t>
            </a:r>
            <a:r>
              <a:rPr lang="en-GB" sz="2400" dirty="0">
                <a:effectLst/>
                <a:latin typeface="Trebuchet MS" panose="020B0603020202020204" pitchFamily="34" charset="0"/>
                <a:ea typeface="Times New Roman" panose="02020603050405020304" pitchFamily="18" charset="0"/>
              </a:rPr>
              <a:t>(as measured at rest)</a:t>
            </a:r>
            <a:endParaRPr lang="en-GB" sz="2400" dirty="0">
              <a:effectLst/>
              <a:latin typeface="Times New Roman" panose="02020603050405020304" pitchFamily="18" charset="0"/>
              <a:ea typeface="Times New Roman" panose="02020603050405020304" pitchFamily="18" charset="0"/>
            </a:endParaRPr>
          </a:p>
          <a:p>
            <a:pPr indent="-180340">
              <a:spcBef>
                <a:spcPts val="0"/>
              </a:spcBef>
              <a:spcAft>
                <a:spcPts val="600"/>
              </a:spcAft>
              <a:tabLst>
                <a:tab pos="180340" algn="l"/>
                <a:tab pos="630555" algn="l"/>
              </a:tabLst>
            </a:pPr>
            <a:r>
              <a:rPr lang="en-GB" sz="2400" b="1" i="1" dirty="0">
                <a:solidFill>
                  <a:srgbClr val="FFFF00"/>
                </a:solidFill>
                <a:effectLst/>
                <a:latin typeface="Trebuchet MS" panose="020B0603020202020204" pitchFamily="34" charset="0"/>
                <a:ea typeface="Times New Roman" panose="02020603050405020304" pitchFamily="18" charset="0"/>
                <a:cs typeface="Times New Roman" panose="02020603050405020304" pitchFamily="18" charset="0"/>
              </a:rPr>
              <a:t>t’</a:t>
            </a:r>
            <a:r>
              <a:rPr lang="en-GB" sz="2400" b="1" dirty="0">
                <a:solidFill>
                  <a:srgbClr val="FFFF00"/>
                </a:solidFill>
                <a:effectLst/>
                <a:latin typeface="Trebuchet MS" panose="020B0603020202020204" pitchFamily="34" charset="0"/>
                <a:ea typeface="Times New Roman" panose="02020603050405020304" pitchFamily="18" charset="0"/>
                <a:cs typeface="Times New Roman" panose="02020603050405020304" pitchFamily="18" charset="0"/>
              </a:rPr>
              <a:t> </a:t>
            </a:r>
            <a:r>
              <a:rPr lang="en-GB" sz="2400" dirty="0">
                <a:effectLst/>
                <a:latin typeface="Trebuchet MS" panose="020B0603020202020204" pitchFamily="34" charset="0"/>
                <a:ea typeface="Times New Roman" panose="02020603050405020304" pitchFamily="18" charset="0"/>
                <a:cs typeface="Times New Roman" panose="02020603050405020304" pitchFamily="18" charset="0"/>
              </a:rPr>
              <a:t>	time interval measured in a frame of reference moving relative to the one containing the event(e.g. on a train)</a:t>
            </a:r>
          </a:p>
          <a:p>
            <a:pPr indent="-180340">
              <a:spcBef>
                <a:spcPts val="0"/>
              </a:spcBef>
              <a:spcAft>
                <a:spcPts val="600"/>
              </a:spcAft>
              <a:tabLst>
                <a:tab pos="180340" algn="l"/>
                <a:tab pos="630555" algn="l"/>
              </a:tabLst>
            </a:pPr>
            <a:r>
              <a:rPr lang="en-GB" sz="2400" b="1" i="1" dirty="0">
                <a:solidFill>
                  <a:srgbClr val="FFFF00"/>
                </a:solidFill>
                <a:effectLst/>
                <a:latin typeface="Trebuchet MS" panose="020B0603020202020204" pitchFamily="34" charset="0"/>
                <a:ea typeface="Times New Roman" panose="02020603050405020304" pitchFamily="18" charset="0"/>
              </a:rPr>
              <a:t>l</a:t>
            </a:r>
            <a:r>
              <a:rPr lang="en-GB" sz="2400" dirty="0">
                <a:effectLst/>
                <a:latin typeface="Trebuchet MS" panose="020B0603020202020204" pitchFamily="34" charset="0"/>
                <a:ea typeface="Times New Roman" panose="02020603050405020304" pitchFamily="18" charset="0"/>
              </a:rPr>
              <a:t> 	length measured in the </a:t>
            </a:r>
            <a:r>
              <a:rPr lang="en-GB" sz="2400" b="1" dirty="0">
                <a:effectLst/>
                <a:latin typeface="Trebuchet MS" panose="020B0603020202020204" pitchFamily="34" charset="0"/>
                <a:ea typeface="Times New Roman" panose="02020603050405020304" pitchFamily="18" charset="0"/>
              </a:rPr>
              <a:t>same</a:t>
            </a:r>
            <a:r>
              <a:rPr lang="en-GB" sz="2400" dirty="0">
                <a:effectLst/>
                <a:latin typeface="Trebuchet MS" panose="020B0603020202020204" pitchFamily="34" charset="0"/>
                <a:ea typeface="Times New Roman" panose="02020603050405020304" pitchFamily="18" charset="0"/>
              </a:rPr>
              <a:t> frame of reference as the object (e.g. rod) or proper length (as measured at rest)</a:t>
            </a:r>
            <a:endParaRPr lang="en-GB" sz="2400" dirty="0">
              <a:effectLst/>
              <a:latin typeface="Times New Roman" panose="02020603050405020304" pitchFamily="18" charset="0"/>
              <a:ea typeface="Times New Roman" panose="02020603050405020304" pitchFamily="18" charset="0"/>
            </a:endParaRPr>
          </a:p>
          <a:p>
            <a:pPr indent="-180340">
              <a:spcBef>
                <a:spcPts val="0"/>
              </a:spcBef>
              <a:spcAft>
                <a:spcPts val="600"/>
              </a:spcAft>
              <a:tabLst>
                <a:tab pos="180340" algn="l"/>
                <a:tab pos="630555" algn="l"/>
              </a:tabLst>
            </a:pPr>
            <a:r>
              <a:rPr lang="en-GB" sz="2400" b="1" i="1" dirty="0">
                <a:solidFill>
                  <a:srgbClr val="FFFF00"/>
                </a:solidFill>
                <a:effectLst/>
                <a:latin typeface="Trebuchet MS" panose="020B0603020202020204" pitchFamily="34" charset="0"/>
                <a:ea typeface="Times New Roman" panose="02020603050405020304" pitchFamily="18" charset="0"/>
              </a:rPr>
              <a:t>l’</a:t>
            </a:r>
            <a:r>
              <a:rPr lang="en-GB" sz="2400" b="1" dirty="0">
                <a:solidFill>
                  <a:srgbClr val="FFFF00"/>
                </a:solidFill>
                <a:effectLst/>
                <a:latin typeface="Trebuchet MS" panose="020B0603020202020204" pitchFamily="34" charset="0"/>
                <a:ea typeface="Times New Roman" panose="02020603050405020304" pitchFamily="18" charset="0"/>
              </a:rPr>
              <a:t>	</a:t>
            </a:r>
            <a:r>
              <a:rPr lang="en-GB" sz="2400" dirty="0">
                <a:effectLst/>
                <a:latin typeface="Trebuchet MS" panose="020B0603020202020204" pitchFamily="34" charset="0"/>
                <a:ea typeface="Times New Roman" panose="02020603050405020304" pitchFamily="18" charset="0"/>
              </a:rPr>
              <a:t>length measured in a frame of reference moving relative to the one containing the object (e.g. rod)</a:t>
            </a:r>
            <a:endParaRPr lang="en-GB" sz="2400" dirty="0">
              <a:effectLst/>
              <a:latin typeface="Times New Roman" panose="02020603050405020304" pitchFamily="18" charset="0"/>
              <a:ea typeface="Times New Roman" panose="02020603050405020304" pitchFamily="18" charset="0"/>
            </a:endParaRPr>
          </a:p>
          <a:p>
            <a:pPr indent="-180340">
              <a:spcBef>
                <a:spcPts val="0"/>
              </a:spcBef>
              <a:spcAft>
                <a:spcPts val="600"/>
              </a:spcAft>
              <a:tabLst>
                <a:tab pos="180340" algn="l"/>
                <a:tab pos="540385" algn="l"/>
                <a:tab pos="630555" algn="l"/>
              </a:tabLst>
            </a:pPr>
            <a:r>
              <a:rPr lang="en-GB" sz="2400" b="1" i="1" dirty="0">
                <a:solidFill>
                  <a:srgbClr val="FFFF00"/>
                </a:solidFill>
                <a:effectLst/>
                <a:latin typeface="Trebuchet MS" panose="020B0603020202020204" pitchFamily="34" charset="0"/>
                <a:ea typeface="Times New Roman" panose="02020603050405020304" pitchFamily="18" charset="0"/>
                <a:cs typeface="Times New Roman" panose="02020603050405020304" pitchFamily="18" charset="0"/>
              </a:rPr>
              <a:t>v	</a:t>
            </a:r>
            <a:r>
              <a:rPr lang="en-GB" sz="2400" dirty="0">
                <a:effectLst/>
                <a:latin typeface="Trebuchet MS" panose="020B0603020202020204" pitchFamily="34" charset="0"/>
                <a:ea typeface="Times New Roman" panose="02020603050405020304" pitchFamily="18" charset="0"/>
                <a:cs typeface="Times New Roman" panose="02020603050405020304" pitchFamily="18" charset="0"/>
              </a:rPr>
              <a:t>  relative velocity of the two frames of reference</a:t>
            </a:r>
          </a:p>
          <a:p>
            <a:pPr>
              <a:spcBef>
                <a:spcPts val="0"/>
              </a:spcBef>
              <a:spcAft>
                <a:spcPts val="600"/>
              </a:spcAft>
            </a:pPr>
            <a:r>
              <a:rPr lang="en-GB" sz="2400" dirty="0">
                <a:effectLst/>
                <a:latin typeface="Trebuchet MS" panose="020B0603020202020204" pitchFamily="34" charset="0"/>
                <a:ea typeface="Times New Roman" panose="02020603050405020304" pitchFamily="18" charset="0"/>
              </a:rPr>
              <a:t>(</a:t>
            </a:r>
            <a:r>
              <a:rPr lang="en-GB" sz="2400" i="1" dirty="0">
                <a:effectLst/>
                <a:latin typeface="Trebuchet MS" panose="020B0603020202020204" pitchFamily="34" charset="0"/>
                <a:ea typeface="Times New Roman" panose="02020603050405020304" pitchFamily="18" charset="0"/>
              </a:rPr>
              <a:t>Note</a:t>
            </a:r>
            <a:r>
              <a:rPr lang="en-GB" sz="2400" dirty="0">
                <a:effectLst/>
                <a:latin typeface="Trebuchet MS" panose="020B0603020202020204" pitchFamily="34" charset="0"/>
                <a:ea typeface="Times New Roman" panose="02020603050405020304" pitchFamily="18" charset="0"/>
              </a:rPr>
              <a:t>: Recall that no one frame of reference is any more ‘stationary’ or ‘moving’ than any other. There is no ‘absolute rest’.) </a:t>
            </a:r>
            <a:endParaRPr lang="en-GB" sz="2400" dirty="0">
              <a:effectLst/>
              <a:latin typeface="Times New Roman" panose="02020603050405020304" pitchFamily="18" charset="0"/>
              <a:ea typeface="Times New Roman" panose="02020603050405020304" pitchFamily="18" charset="0"/>
            </a:endParaRPr>
          </a:p>
          <a:p>
            <a:endParaRPr lang="en-GB" dirty="0"/>
          </a:p>
        </p:txBody>
      </p:sp>
    </p:spTree>
    <p:extLst>
      <p:ext uri="{BB962C8B-B14F-4D97-AF65-F5344CB8AC3E}">
        <p14:creationId xmlns:p14="http://schemas.microsoft.com/office/powerpoint/2010/main" val="3889087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37FC6-C259-4830-93E5-982B888DDC04}"/>
              </a:ext>
            </a:extLst>
          </p:cNvPr>
          <p:cNvSpPr>
            <a:spLocks noGrp="1"/>
          </p:cNvSpPr>
          <p:nvPr>
            <p:ph type="title"/>
          </p:nvPr>
        </p:nvSpPr>
        <p:spPr>
          <a:xfrm>
            <a:off x="5224006" y="629266"/>
            <a:ext cx="4985469" cy="1469878"/>
          </a:xfrm>
        </p:spPr>
        <p:txBody>
          <a:bodyPr>
            <a:normAutofit/>
          </a:bodyPr>
          <a:lstStyle/>
          <a:p>
            <a:r>
              <a:rPr lang="en-GB" dirty="0"/>
              <a:t>Frames of Reference</a:t>
            </a:r>
          </a:p>
        </p:txBody>
      </p:sp>
      <p:sp>
        <p:nvSpPr>
          <p:cNvPr id="3" name="Content Placeholder 2">
            <a:extLst>
              <a:ext uri="{FF2B5EF4-FFF2-40B4-BE49-F238E27FC236}">
                <a16:creationId xmlns:a16="http://schemas.microsoft.com/office/drawing/2014/main" id="{9331002E-0491-46B9-AA44-D43DA52CAD91}"/>
              </a:ext>
            </a:extLst>
          </p:cNvPr>
          <p:cNvSpPr>
            <a:spLocks noGrp="1"/>
          </p:cNvSpPr>
          <p:nvPr>
            <p:ph idx="1"/>
          </p:nvPr>
        </p:nvSpPr>
        <p:spPr>
          <a:xfrm>
            <a:off x="5224004" y="2337683"/>
            <a:ext cx="6331081" cy="3910716"/>
          </a:xfrm>
        </p:spPr>
        <p:txBody>
          <a:bodyPr>
            <a:normAutofit/>
          </a:bodyPr>
          <a:lstStyle/>
          <a:p>
            <a:pPr>
              <a:spcBef>
                <a:spcPts val="1000"/>
              </a:spcBef>
              <a:spcAft>
                <a:spcPts val="1000"/>
              </a:spcAft>
            </a:pPr>
            <a:r>
              <a:rPr lang="en-GB" dirty="0">
                <a:effectLst/>
                <a:latin typeface="Trebuchet MS" panose="020B0603020202020204" pitchFamily="34" charset="0"/>
                <a:ea typeface="Times New Roman" panose="02020603050405020304" pitchFamily="18" charset="0"/>
                <a:cs typeface="Arial" panose="020B0604020202020204" pitchFamily="34" charset="0"/>
              </a:rPr>
              <a:t>1. Car moves relative to the road</a:t>
            </a: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a:p>
            <a:pPr>
              <a:spcBef>
                <a:spcPts val="1000"/>
              </a:spcBef>
              <a:spcAft>
                <a:spcPts val="1000"/>
              </a:spcAft>
            </a:pPr>
            <a:r>
              <a:rPr lang="en-GB" dirty="0">
                <a:effectLst/>
                <a:latin typeface="Trebuchet MS" panose="020B0603020202020204" pitchFamily="34" charset="0"/>
                <a:ea typeface="Times New Roman" panose="02020603050405020304" pitchFamily="18" charset="0"/>
                <a:cs typeface="Arial" panose="020B0604020202020204" pitchFamily="34" charset="0"/>
              </a:rPr>
              <a:t>2. Person in car moves relative to the car</a:t>
            </a: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a:p>
            <a:pPr>
              <a:spcBef>
                <a:spcPts val="1000"/>
              </a:spcBef>
              <a:spcAft>
                <a:spcPts val="1000"/>
              </a:spcAft>
            </a:pPr>
            <a:r>
              <a:rPr lang="en-GB" dirty="0">
                <a:effectLst/>
                <a:latin typeface="Trebuchet MS" panose="020B0603020202020204" pitchFamily="34" charset="0"/>
                <a:ea typeface="Times New Roman" panose="02020603050405020304" pitchFamily="18" charset="0"/>
                <a:cs typeface="Arial" panose="020B0604020202020204" pitchFamily="34" charset="0"/>
              </a:rPr>
              <a:t>3. Car moves relative to the house</a:t>
            </a: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a:p>
            <a:pPr>
              <a:spcBef>
                <a:spcPts val="1000"/>
              </a:spcBef>
              <a:spcAft>
                <a:spcPts val="1000"/>
              </a:spcAft>
            </a:pPr>
            <a:r>
              <a:rPr lang="en-GB" dirty="0">
                <a:effectLst/>
                <a:latin typeface="Trebuchet MS" panose="020B0603020202020204" pitchFamily="34" charset="0"/>
                <a:ea typeface="Times New Roman" panose="02020603050405020304" pitchFamily="18" charset="0"/>
                <a:cs typeface="Arial" panose="020B0604020202020204" pitchFamily="34" charset="0"/>
              </a:rPr>
              <a:t>4. Person in the house moves relative to the house</a:t>
            </a:r>
            <a:endParaRPr lang="en-GB" dirty="0">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grpSp>
        <p:nvGrpSpPr>
          <p:cNvPr id="4" name="Group 3">
            <a:extLst>
              <a:ext uri="{FF2B5EF4-FFF2-40B4-BE49-F238E27FC236}">
                <a16:creationId xmlns:a16="http://schemas.microsoft.com/office/drawing/2014/main" id="{85D0A7CB-3730-4A81-A651-CA7340DF46B3}"/>
              </a:ext>
            </a:extLst>
          </p:cNvPr>
          <p:cNvGrpSpPr>
            <a:grpSpLocks noChangeAspect="1"/>
          </p:cNvGrpSpPr>
          <p:nvPr/>
        </p:nvGrpSpPr>
        <p:grpSpPr>
          <a:xfrm>
            <a:off x="636914" y="1807283"/>
            <a:ext cx="4261089" cy="3325596"/>
            <a:chOff x="0" y="0"/>
            <a:chExt cx="3876675" cy="2973518"/>
          </a:xfrm>
        </p:grpSpPr>
        <p:pic>
          <p:nvPicPr>
            <p:cNvPr id="5" name="Picture 4">
              <a:extLst>
                <a:ext uri="{FF2B5EF4-FFF2-40B4-BE49-F238E27FC236}">
                  <a16:creationId xmlns:a16="http://schemas.microsoft.com/office/drawing/2014/main" id="{82E32929-37B1-4014-BCE7-05B0BF41ED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317" y="0"/>
              <a:ext cx="3561977" cy="2886635"/>
            </a:xfrm>
            <a:prstGeom prst="rect">
              <a:avLst/>
            </a:prstGeom>
          </p:spPr>
        </p:pic>
        <p:grpSp>
          <p:nvGrpSpPr>
            <p:cNvPr id="6" name="Group 5">
              <a:extLst>
                <a:ext uri="{FF2B5EF4-FFF2-40B4-BE49-F238E27FC236}">
                  <a16:creationId xmlns:a16="http://schemas.microsoft.com/office/drawing/2014/main" id="{60388052-61A8-4F44-958D-D61A4C02AF2D}"/>
                </a:ext>
              </a:extLst>
            </p:cNvPr>
            <p:cNvGrpSpPr>
              <a:grpSpLocks/>
            </p:cNvGrpSpPr>
            <p:nvPr/>
          </p:nvGrpSpPr>
          <p:grpSpPr bwMode="auto">
            <a:xfrm>
              <a:off x="0" y="2187388"/>
              <a:ext cx="3876675" cy="786130"/>
              <a:chOff x="764" y="11884"/>
              <a:chExt cx="6016" cy="1074"/>
            </a:xfrm>
          </p:grpSpPr>
          <p:sp>
            <p:nvSpPr>
              <p:cNvPr id="8" name="Rectangle 7">
                <a:extLst>
                  <a:ext uri="{FF2B5EF4-FFF2-40B4-BE49-F238E27FC236}">
                    <a16:creationId xmlns:a16="http://schemas.microsoft.com/office/drawing/2014/main" id="{A3A65724-C808-44DB-8FE9-5F7442F153BF}"/>
                  </a:ext>
                </a:extLst>
              </p:cNvPr>
              <p:cNvSpPr>
                <a:spLocks noChangeArrowheads="1"/>
              </p:cNvSpPr>
              <p:nvPr/>
            </p:nvSpPr>
            <p:spPr bwMode="auto">
              <a:xfrm>
                <a:off x="764" y="12873"/>
                <a:ext cx="6016" cy="85"/>
              </a:xfrm>
              <a:prstGeom prst="rect">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0" vert="horz" wrap="square" lIns="91440" tIns="45720" rIns="91440" bIns="45720" anchor="t" anchorCtr="0" upright="1">
                <a:noAutofit/>
              </a:bodyPr>
              <a:lstStyle/>
              <a:p>
                <a:endParaRPr lang="en-GB"/>
              </a:p>
            </p:txBody>
          </p:sp>
          <p:pic>
            <p:nvPicPr>
              <p:cNvPr id="9" name="Picture 8" descr="j0212957">
                <a:extLst>
                  <a:ext uri="{FF2B5EF4-FFF2-40B4-BE49-F238E27FC236}">
                    <a16:creationId xmlns:a16="http://schemas.microsoft.com/office/drawing/2014/main" id="{4739791F-EE80-45D1-880C-90FC85CB007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64" y="11884"/>
                <a:ext cx="1880" cy="1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6" descr="j0186348">
              <a:extLst>
                <a:ext uri="{FF2B5EF4-FFF2-40B4-BE49-F238E27FC236}">
                  <a16:creationId xmlns:a16="http://schemas.microsoft.com/office/drawing/2014/main" id="{38996B50-9363-4F68-99BE-3723CD6930C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44706" y="1966259"/>
              <a:ext cx="460188" cy="639482"/>
            </a:xfrm>
            <a:prstGeom prst="rect">
              <a:avLst/>
            </a:prstGeom>
            <a:noFill/>
            <a:ln>
              <a:noFill/>
            </a:ln>
          </p:spPr>
        </p:pic>
      </p:grpSp>
    </p:spTree>
    <p:extLst>
      <p:ext uri="{BB962C8B-B14F-4D97-AF65-F5344CB8AC3E}">
        <p14:creationId xmlns:p14="http://schemas.microsoft.com/office/powerpoint/2010/main" val="1923830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90AAA-E79F-4595-A990-D703E6A9D92B}"/>
              </a:ext>
            </a:extLst>
          </p:cNvPr>
          <p:cNvSpPr>
            <a:spLocks noGrp="1"/>
          </p:cNvSpPr>
          <p:nvPr>
            <p:ph type="title"/>
          </p:nvPr>
        </p:nvSpPr>
        <p:spPr/>
        <p:txBody>
          <a:bodyPr/>
          <a:lstStyle/>
          <a:p>
            <a:r>
              <a:rPr lang="en-GB" sz="4400" b="1" dirty="0">
                <a:effectLst/>
                <a:latin typeface="Trebuchet MS" panose="020B0603020202020204" pitchFamily="34" charset="0"/>
                <a:ea typeface="Times New Roman" panose="02020603050405020304" pitchFamily="18" charset="0"/>
                <a:cs typeface="Arial" panose="020B0604020202020204" pitchFamily="34" charset="0"/>
              </a:rPr>
              <a:t>Definition</a:t>
            </a:r>
            <a:endParaRPr lang="en-GB" sz="4400" dirty="0"/>
          </a:p>
        </p:txBody>
      </p:sp>
      <p:sp>
        <p:nvSpPr>
          <p:cNvPr id="3" name="Content Placeholder 2">
            <a:extLst>
              <a:ext uri="{FF2B5EF4-FFF2-40B4-BE49-F238E27FC236}">
                <a16:creationId xmlns:a16="http://schemas.microsoft.com/office/drawing/2014/main" id="{89AAC401-A716-4418-B6BE-FE8FD1FE0279}"/>
              </a:ext>
            </a:extLst>
          </p:cNvPr>
          <p:cNvSpPr>
            <a:spLocks noGrp="1"/>
          </p:cNvSpPr>
          <p:nvPr>
            <p:ph idx="1"/>
          </p:nvPr>
        </p:nvSpPr>
        <p:spPr/>
        <p:txBody>
          <a:bodyPr/>
          <a:lstStyle/>
          <a:p>
            <a:r>
              <a:rPr lang="en-GB" sz="4400" b="1" dirty="0">
                <a:effectLst/>
                <a:latin typeface="Trebuchet MS" panose="020B0603020202020204" pitchFamily="34" charset="0"/>
                <a:ea typeface="Times New Roman" panose="02020603050405020304" pitchFamily="18" charset="0"/>
                <a:cs typeface="Arial" panose="020B0604020202020204" pitchFamily="34" charset="0"/>
              </a:rPr>
              <a:t>An inertial frame of reference is one in which Newton's first law of motion holds, </a:t>
            </a:r>
            <a:r>
              <a:rPr lang="en-GB" sz="4400" b="1" dirty="0" err="1">
                <a:effectLst/>
                <a:latin typeface="Trebuchet MS" panose="020B0603020202020204" pitchFamily="34" charset="0"/>
                <a:ea typeface="Times New Roman" panose="02020603050405020304" pitchFamily="18" charset="0"/>
                <a:cs typeface="Arial" panose="020B0604020202020204" pitchFamily="34" charset="0"/>
              </a:rPr>
              <a:t>i.e</a:t>
            </a:r>
            <a:r>
              <a:rPr lang="en-GB" sz="4400" b="1" dirty="0">
                <a:effectLst/>
                <a:latin typeface="Trebuchet MS" panose="020B0603020202020204" pitchFamily="34" charset="0"/>
                <a:ea typeface="Times New Roman" panose="02020603050405020304" pitchFamily="18" charset="0"/>
                <a:cs typeface="Arial" panose="020B0604020202020204" pitchFamily="34" charset="0"/>
              </a:rPr>
              <a:t> you are travelling at constant velocity or are at rest (relative to the motion).</a:t>
            </a:r>
            <a:r>
              <a:rPr lang="en-GB" sz="4400" dirty="0">
                <a:effectLst/>
                <a:latin typeface="Trebuchet MS" panose="020B0603020202020204" pitchFamily="34" charset="0"/>
                <a:ea typeface="Times New Roman" panose="02020603050405020304" pitchFamily="18" charset="0"/>
                <a:cs typeface="Arial" panose="020B0604020202020204" pitchFamily="34" charset="0"/>
              </a:rPr>
              <a:t>  </a:t>
            </a:r>
            <a:endParaRPr lang="en-GB" sz="44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1332586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E6F9A3-300E-47F5-B41C-C8C5E758DE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D29A43-8C6D-4EDF-9EF7-C52FC58FCA63}"/>
              </a:ext>
            </a:extLst>
          </p:cNvPr>
          <p:cNvSpPr>
            <a:spLocks noGrp="1"/>
          </p:cNvSpPr>
          <p:nvPr>
            <p:ph type="title"/>
          </p:nvPr>
        </p:nvSpPr>
        <p:spPr>
          <a:xfrm>
            <a:off x="648929" y="1063417"/>
            <a:ext cx="3505495" cy="4675396"/>
          </a:xfrm>
        </p:spPr>
        <p:txBody>
          <a:bodyPr anchor="ctr">
            <a:normAutofit/>
          </a:bodyPr>
          <a:lstStyle/>
          <a:p>
            <a:pPr marL="0" marR="0" lvl="0" indent="0" defTabSz="914400" rtl="0" eaLnBrk="0" fontAlgn="base" latinLnBrk="0" hangingPunct="0">
              <a:spcBef>
                <a:spcPct val="0"/>
              </a:spcBef>
              <a:spcAft>
                <a:spcPct val="0"/>
              </a:spcAft>
              <a:buClrTx/>
              <a:buSzTx/>
              <a:buFontTx/>
              <a:buNone/>
              <a:tabLst>
                <a:tab pos="6308725" algn="l"/>
              </a:tabLst>
            </a:pPr>
            <a:r>
              <a:rPr kumimoji="0" lang="en-GB" altLang="en-US" b="1" i="0" u="none" strike="noStrike" cap="none" normalizeH="0" baseline="0">
                <a:ln>
                  <a:noFill/>
                </a:ln>
                <a:solidFill>
                  <a:srgbClr val="F2F2F2"/>
                </a:solidFill>
                <a:effectLst/>
                <a:latin typeface="Trebuchet MS" panose="020B0603020202020204" pitchFamily="34" charset="0"/>
                <a:ea typeface="Times New Roman" panose="02020603050405020304" pitchFamily="18" charset="0"/>
                <a:cs typeface="Times New Roman" panose="02020603050405020304" pitchFamily="18" charset="0"/>
              </a:rPr>
              <a:t>Event 1:</a:t>
            </a:r>
            <a:r>
              <a:rPr kumimoji="0" lang="en-GB" altLang="en-US" b="0" i="0" u="none" strike="noStrike" cap="none" normalizeH="0" baseline="0">
                <a:ln>
                  <a:noFill/>
                </a:ln>
                <a:solidFill>
                  <a:srgbClr val="F2F2F2"/>
                </a:solidFill>
                <a:effectLst/>
                <a:latin typeface="Trebuchet MS" panose="020B0603020202020204" pitchFamily="34" charset="0"/>
                <a:ea typeface="Times New Roman" panose="02020603050405020304" pitchFamily="18" charset="0"/>
                <a:cs typeface="Times New Roman" panose="02020603050405020304" pitchFamily="18" charset="0"/>
              </a:rPr>
              <a:t> You are reading your Kindle on the train. The train is travelling at 60 mph.</a:t>
            </a:r>
            <a:endParaRPr kumimoji="0" lang="en-GB" altLang="en-US" b="0" i="0" u="none" strike="noStrike" cap="none" normalizeH="0" baseline="0">
              <a:ln>
                <a:noFill/>
              </a:ln>
              <a:solidFill>
                <a:srgbClr val="F2F2F2"/>
              </a:solidFill>
              <a:effectLst/>
            </a:endParaRPr>
          </a:p>
          <a:p>
            <a:pPr marL="0" marR="0" lvl="0" indent="0" defTabSz="914400" rtl="0" eaLnBrk="0" fontAlgn="base" latinLnBrk="0" hangingPunct="0">
              <a:spcBef>
                <a:spcPct val="0"/>
              </a:spcBef>
              <a:spcAft>
                <a:spcPct val="0"/>
              </a:spcAft>
              <a:buClrTx/>
              <a:buSzTx/>
              <a:buFontTx/>
              <a:buNone/>
              <a:tabLst>
                <a:tab pos="6308725" algn="l"/>
              </a:tabLst>
            </a:pPr>
            <a:endParaRPr kumimoji="0" lang="en-GB" altLang="en-US" b="0" i="0" u="none" strike="noStrike" cap="none" normalizeH="0" baseline="0">
              <a:ln>
                <a:noFill/>
              </a:ln>
              <a:solidFill>
                <a:srgbClr val="F2F2F2"/>
              </a:solidFill>
              <a:effectLst/>
              <a:latin typeface="Arial" panose="020B0604020202020204" pitchFamily="34" charset="0"/>
            </a:endParaRPr>
          </a:p>
        </p:txBody>
      </p:sp>
      <p:sp>
        <p:nvSpPr>
          <p:cNvPr id="12" name="Rectangle 11">
            <a:extLst>
              <a:ext uri="{FF2B5EF4-FFF2-40B4-BE49-F238E27FC236}">
                <a16:creationId xmlns:a16="http://schemas.microsoft.com/office/drawing/2014/main" id="{61B4701B-39FE-43B8-86AA-D6B8789C22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ounded Rectangle 9">
            <a:extLst>
              <a:ext uri="{FF2B5EF4-FFF2-40B4-BE49-F238E27FC236}">
                <a16:creationId xmlns:a16="http://schemas.microsoft.com/office/drawing/2014/main" id="{E9A7EF13-49FA-4355-971A-34B065F3502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2CF3C3E-0F7B-4F0C-8EBD-BDD38E9C66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4" name="Content Placeholder 3">
            <a:extLst>
              <a:ext uri="{FF2B5EF4-FFF2-40B4-BE49-F238E27FC236}">
                <a16:creationId xmlns:a16="http://schemas.microsoft.com/office/drawing/2014/main" id="{C935C00D-E584-4A2A-95C6-3C62911150C8}"/>
              </a:ext>
            </a:extLst>
          </p:cNvPr>
          <p:cNvGraphicFramePr>
            <a:graphicFrameLocks noGrp="1"/>
          </p:cNvGraphicFramePr>
          <p:nvPr>
            <p:ph idx="1"/>
            <p:extLst>
              <p:ext uri="{D42A27DB-BD31-4B8C-83A1-F6EECF244321}">
                <p14:modId xmlns:p14="http://schemas.microsoft.com/office/powerpoint/2010/main" val="3008603771"/>
              </p:ext>
            </p:extLst>
          </p:nvPr>
        </p:nvGraphicFramePr>
        <p:xfrm>
          <a:off x="5608638" y="1276696"/>
          <a:ext cx="5614988" cy="4418188"/>
        </p:xfrm>
        <a:graphic>
          <a:graphicData uri="http://schemas.openxmlformats.org/drawingml/2006/table">
            <a:tbl>
              <a:tblPr firstRow="1" bandRow="1">
                <a:noFill/>
                <a:tableStyleId>{5C22544A-7EE6-4342-B048-85BDC9FD1C3A}</a:tableStyleId>
              </a:tblPr>
              <a:tblGrid>
                <a:gridCol w="1540077">
                  <a:extLst>
                    <a:ext uri="{9D8B030D-6E8A-4147-A177-3AD203B41FA5}">
                      <a16:colId xmlns:a16="http://schemas.microsoft.com/office/drawing/2014/main" val="797107243"/>
                    </a:ext>
                  </a:extLst>
                </a:gridCol>
                <a:gridCol w="2165031">
                  <a:extLst>
                    <a:ext uri="{9D8B030D-6E8A-4147-A177-3AD203B41FA5}">
                      <a16:colId xmlns:a16="http://schemas.microsoft.com/office/drawing/2014/main" val="182447525"/>
                    </a:ext>
                  </a:extLst>
                </a:gridCol>
                <a:gridCol w="1909880">
                  <a:extLst>
                    <a:ext uri="{9D8B030D-6E8A-4147-A177-3AD203B41FA5}">
                      <a16:colId xmlns:a16="http://schemas.microsoft.com/office/drawing/2014/main" val="1479571960"/>
                    </a:ext>
                  </a:extLst>
                </a:gridCol>
              </a:tblGrid>
              <a:tr h="505466">
                <a:tc>
                  <a:txBody>
                    <a:bodyPr/>
                    <a:lstStyle/>
                    <a:p>
                      <a:pPr algn="ctr">
                        <a:lnSpc>
                          <a:spcPct val="115000"/>
                        </a:lnSpc>
                        <a:spcBef>
                          <a:spcPts val="300"/>
                        </a:spcBef>
                        <a:spcAft>
                          <a:spcPts val="300"/>
                        </a:spcAft>
                      </a:pPr>
                      <a:r>
                        <a:rPr lang="en-GB" sz="2100" b="0" cap="none" spc="60">
                          <a:solidFill>
                            <a:schemeClr val="bg1"/>
                          </a:solidFill>
                          <a:effectLst/>
                        </a:rPr>
                        <a:t>Observer</a:t>
                      </a:r>
                      <a:endParaRPr lang="en-GB" sz="2100" b="0" cap="none" spc="6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nchor="ctr">
                    <a:lnL w="12700" cmpd="sng">
                      <a:noFill/>
                    </a:lnL>
                    <a:lnR w="12700" cmpd="sng">
                      <a:noFill/>
                    </a:lnR>
                    <a:lnT w="19050" cap="flat" cmpd="sng" algn="ctr">
                      <a:noFill/>
                      <a:prstDash val="solid"/>
                    </a:lnT>
                    <a:lnB w="38100" cmpd="sng">
                      <a:noFill/>
                    </a:lnB>
                    <a:solidFill>
                      <a:schemeClr val="accent1"/>
                    </a:solidFill>
                  </a:tcPr>
                </a:tc>
                <a:tc>
                  <a:txBody>
                    <a:bodyPr/>
                    <a:lstStyle/>
                    <a:p>
                      <a:pPr algn="ctr">
                        <a:lnSpc>
                          <a:spcPct val="115000"/>
                        </a:lnSpc>
                        <a:spcBef>
                          <a:spcPts val="300"/>
                        </a:spcBef>
                        <a:spcAft>
                          <a:spcPts val="300"/>
                        </a:spcAft>
                      </a:pPr>
                      <a:r>
                        <a:rPr lang="en-GB" sz="2100" b="0" cap="none" spc="60">
                          <a:solidFill>
                            <a:schemeClr val="bg1"/>
                          </a:solidFill>
                          <a:effectLst/>
                        </a:rPr>
                        <a:t>Location</a:t>
                      </a:r>
                      <a:endParaRPr lang="en-GB" sz="2100" b="0" cap="none" spc="6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nchor="ctr">
                    <a:lnL w="12700" cmpd="sng">
                      <a:noFill/>
                    </a:lnL>
                    <a:lnR w="12700" cmpd="sng">
                      <a:noFill/>
                    </a:lnR>
                    <a:lnT w="19050" cap="flat" cmpd="sng" algn="ctr">
                      <a:noFill/>
                      <a:prstDash val="solid"/>
                    </a:lnT>
                    <a:lnB w="38100" cmpd="sng">
                      <a:noFill/>
                    </a:lnB>
                    <a:solidFill>
                      <a:schemeClr val="accent1"/>
                    </a:solidFill>
                  </a:tcPr>
                </a:tc>
                <a:tc>
                  <a:txBody>
                    <a:bodyPr/>
                    <a:lstStyle/>
                    <a:p>
                      <a:pPr algn="ctr">
                        <a:lnSpc>
                          <a:spcPct val="115000"/>
                        </a:lnSpc>
                        <a:spcBef>
                          <a:spcPts val="300"/>
                        </a:spcBef>
                        <a:spcAft>
                          <a:spcPts val="300"/>
                        </a:spcAft>
                      </a:pPr>
                      <a:r>
                        <a:rPr lang="en-GB" sz="2100" b="0" cap="none" spc="60">
                          <a:solidFill>
                            <a:schemeClr val="bg1"/>
                          </a:solidFill>
                          <a:effectLst/>
                        </a:rPr>
                        <a:t>Observation</a:t>
                      </a:r>
                      <a:endParaRPr lang="en-GB" sz="2100" b="0" cap="none" spc="6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1529555572"/>
                  </a:ext>
                </a:extLst>
              </a:tr>
              <a:tr h="785465">
                <a:tc>
                  <a:txBody>
                    <a:bodyPr/>
                    <a:lstStyle/>
                    <a:p>
                      <a:pPr algn="ctr">
                        <a:lnSpc>
                          <a:spcPct val="115000"/>
                        </a:lnSpc>
                        <a:spcBef>
                          <a:spcPts val="300"/>
                        </a:spcBef>
                        <a:spcAft>
                          <a:spcPts val="300"/>
                        </a:spcAft>
                      </a:pPr>
                      <a:r>
                        <a:rPr lang="en-GB" sz="1800" cap="none" spc="0">
                          <a:solidFill>
                            <a:schemeClr val="tx1"/>
                          </a:solidFill>
                          <a:effectLst/>
                        </a:rPr>
                        <a:t>1</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38100" cmpd="sng">
                      <a:noFill/>
                    </a:lnT>
                    <a:lnB w="12700" cap="flat" cmpd="sng" algn="ctr">
                      <a:noFill/>
                      <a:prstDash val="solid"/>
                    </a:lnB>
                    <a:noFill/>
                  </a:tcPr>
                </a:tc>
                <a:tc>
                  <a:txBody>
                    <a:bodyPr/>
                    <a:lstStyle/>
                    <a:p>
                      <a:pPr algn="ctr">
                        <a:lnSpc>
                          <a:spcPct val="115000"/>
                        </a:lnSpc>
                        <a:spcBef>
                          <a:spcPts val="300"/>
                        </a:spcBef>
                        <a:spcAft>
                          <a:spcPts val="300"/>
                        </a:spcAft>
                      </a:pPr>
                      <a:r>
                        <a:rPr lang="en-GB" sz="1800" cap="none" spc="0">
                          <a:solidFill>
                            <a:schemeClr val="tx1"/>
                          </a:solidFill>
                          <a:effectLst/>
                        </a:rPr>
                        <a:t>Passenger sitting next to you</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38100" cmpd="sng">
                      <a:noFill/>
                    </a:lnT>
                    <a:lnB w="12700" cap="flat" cmpd="sng" algn="ctr">
                      <a:noFill/>
                      <a:prstDash val="solid"/>
                    </a:lnB>
                    <a:noFill/>
                  </a:tcPr>
                </a:tc>
                <a:tc>
                  <a:txBody>
                    <a:bodyPr/>
                    <a:lstStyle/>
                    <a:p>
                      <a:pPr algn="ctr">
                        <a:lnSpc>
                          <a:spcPct val="115000"/>
                        </a:lnSpc>
                        <a:spcBef>
                          <a:spcPts val="300"/>
                        </a:spcBef>
                        <a:spcAft>
                          <a:spcPts val="300"/>
                        </a:spcAft>
                      </a:pPr>
                      <a:r>
                        <a:rPr lang="en-GB" sz="1800" cap="none" spc="0">
                          <a:solidFill>
                            <a:schemeClr val="tx1"/>
                          </a:solidFill>
                          <a:effectLst/>
                        </a:rPr>
                        <a:t>You are stationary</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38100" cmpd="sng">
                      <a:noFill/>
                    </a:lnT>
                    <a:lnB w="12700" cap="flat" cmpd="sng" algn="ctr">
                      <a:noFill/>
                      <a:prstDash val="solid"/>
                    </a:lnB>
                    <a:noFill/>
                  </a:tcPr>
                </a:tc>
                <a:extLst>
                  <a:ext uri="{0D108BD9-81ED-4DB2-BD59-A6C34878D82A}">
                    <a16:rowId xmlns:a16="http://schemas.microsoft.com/office/drawing/2014/main" val="4123311898"/>
                  </a:ext>
                </a:extLst>
              </a:tr>
              <a:tr h="1429846">
                <a:tc>
                  <a:txBody>
                    <a:bodyPr/>
                    <a:lstStyle/>
                    <a:p>
                      <a:pPr algn="ctr">
                        <a:lnSpc>
                          <a:spcPct val="115000"/>
                        </a:lnSpc>
                        <a:spcBef>
                          <a:spcPts val="300"/>
                        </a:spcBef>
                        <a:spcAft>
                          <a:spcPts val="300"/>
                        </a:spcAft>
                      </a:pPr>
                      <a:r>
                        <a:rPr lang="en-GB" sz="1800" cap="none" spc="0">
                          <a:solidFill>
                            <a:schemeClr val="tx1"/>
                          </a:solidFill>
                          <a:effectLst/>
                        </a:rPr>
                        <a:t>2</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gn="ctr">
                        <a:lnSpc>
                          <a:spcPct val="115000"/>
                        </a:lnSpc>
                        <a:spcBef>
                          <a:spcPts val="300"/>
                        </a:spcBef>
                        <a:spcAft>
                          <a:spcPts val="300"/>
                        </a:spcAft>
                      </a:pPr>
                      <a:r>
                        <a:rPr lang="en-GB" sz="1800" cap="none" spc="0">
                          <a:solidFill>
                            <a:schemeClr val="tx1"/>
                          </a:solidFill>
                          <a:effectLst/>
                        </a:rPr>
                        <a:t>Person standing on the platform</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gn="ctr">
                        <a:lnSpc>
                          <a:spcPct val="115000"/>
                        </a:lnSpc>
                        <a:spcBef>
                          <a:spcPts val="300"/>
                        </a:spcBef>
                        <a:spcAft>
                          <a:spcPts val="300"/>
                        </a:spcAft>
                      </a:pPr>
                      <a:r>
                        <a:rPr lang="en-GB" sz="1800" cap="none" spc="0">
                          <a:solidFill>
                            <a:schemeClr val="tx1"/>
                          </a:solidFill>
                          <a:effectLst/>
                        </a:rPr>
                        <a:t>You are travelling towards them at 60 mph</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000838787"/>
                  </a:ext>
                </a:extLst>
              </a:tr>
              <a:tr h="1429846">
                <a:tc>
                  <a:txBody>
                    <a:bodyPr/>
                    <a:lstStyle/>
                    <a:p>
                      <a:pPr algn="ctr">
                        <a:lnSpc>
                          <a:spcPct val="115000"/>
                        </a:lnSpc>
                        <a:spcBef>
                          <a:spcPts val="300"/>
                        </a:spcBef>
                        <a:spcAft>
                          <a:spcPts val="300"/>
                        </a:spcAft>
                      </a:pPr>
                      <a:r>
                        <a:rPr lang="en-GB" sz="1800" cap="none" spc="0">
                          <a:solidFill>
                            <a:schemeClr val="tx1"/>
                          </a:solidFill>
                          <a:effectLst/>
                        </a:rPr>
                        <a:t>3</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12700" cmpd="sng">
                      <a:noFill/>
                      <a:prstDash val="solid"/>
                    </a:lnT>
                    <a:lnB w="12700" cmpd="sng">
                      <a:noFill/>
                      <a:prstDash val="solid"/>
                    </a:lnB>
                    <a:noFill/>
                  </a:tcPr>
                </a:tc>
                <a:tc>
                  <a:txBody>
                    <a:bodyPr/>
                    <a:lstStyle/>
                    <a:p>
                      <a:pPr algn="ctr">
                        <a:lnSpc>
                          <a:spcPct val="115000"/>
                        </a:lnSpc>
                        <a:spcBef>
                          <a:spcPts val="300"/>
                        </a:spcBef>
                        <a:spcAft>
                          <a:spcPts val="300"/>
                        </a:spcAft>
                      </a:pPr>
                      <a:r>
                        <a:rPr lang="en-GB" sz="1800" cap="none" spc="0">
                          <a:solidFill>
                            <a:schemeClr val="tx1"/>
                          </a:solidFill>
                          <a:effectLst/>
                        </a:rPr>
                        <a:t>Passenger on train travelling at 60 mph in opposite direction</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12700" cmpd="sng">
                      <a:noFill/>
                      <a:prstDash val="solid"/>
                    </a:lnT>
                    <a:lnB w="12700" cmpd="sng">
                      <a:noFill/>
                      <a:prstDash val="solid"/>
                    </a:lnB>
                    <a:noFill/>
                  </a:tcPr>
                </a:tc>
                <a:tc>
                  <a:txBody>
                    <a:bodyPr/>
                    <a:lstStyle/>
                    <a:p>
                      <a:pPr algn="ctr">
                        <a:lnSpc>
                          <a:spcPct val="115000"/>
                        </a:lnSpc>
                        <a:spcBef>
                          <a:spcPts val="300"/>
                        </a:spcBef>
                        <a:spcAft>
                          <a:spcPts val="300"/>
                        </a:spcAft>
                      </a:pPr>
                      <a:r>
                        <a:rPr lang="en-GB" sz="1800" cap="none" spc="0">
                          <a:solidFill>
                            <a:schemeClr val="tx1"/>
                          </a:solidFill>
                          <a:effectLst/>
                        </a:rPr>
                        <a:t>You are travelling towards them at 120 mph.</a:t>
                      </a:r>
                      <a:endParaRPr lang="en-GB" sz="1800" cap="none" spc="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90053" marR="90053" marT="120071" marB="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863048719"/>
                  </a:ext>
                </a:extLst>
              </a:tr>
            </a:tbl>
          </a:graphicData>
        </a:graphic>
      </p:graphicFrame>
    </p:spTree>
    <p:extLst>
      <p:ext uri="{BB962C8B-B14F-4D97-AF65-F5344CB8AC3E}">
        <p14:creationId xmlns:p14="http://schemas.microsoft.com/office/powerpoint/2010/main" val="2272732602"/>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3FC718-FDE3-4EF7-921E-A5F374EAF8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88B61F-3355-4009-8D96-84909577FFDB}"/>
              </a:ext>
            </a:extLst>
          </p:cNvPr>
          <p:cNvSpPr>
            <a:spLocks noGrp="1"/>
          </p:cNvSpPr>
          <p:nvPr>
            <p:ph type="title"/>
          </p:nvPr>
        </p:nvSpPr>
        <p:spPr>
          <a:xfrm>
            <a:off x="643855" y="1447799"/>
            <a:ext cx="3108626" cy="1444752"/>
          </a:xfrm>
        </p:spPr>
        <p:txBody>
          <a:bodyPr vert="horz" lIns="91440" tIns="45720" rIns="91440" bIns="45720" rtlCol="0" anchor="b">
            <a:normAutofit/>
          </a:bodyPr>
          <a:lstStyle/>
          <a:p>
            <a:r>
              <a:rPr lang="en-US" altLang="en-US" sz="3200" dirty="0">
                <a:solidFill>
                  <a:srgbClr val="FFFFFF"/>
                </a:solidFill>
              </a:rPr>
              <a:t>Event 2: </a:t>
            </a:r>
            <a:endParaRPr lang="en-US" sz="3200" b="0" i="0" kern="1200" dirty="0">
              <a:solidFill>
                <a:srgbClr val="EBEBEB"/>
              </a:solidFill>
              <a:latin typeface="+mj-lt"/>
              <a:ea typeface="+mj-ea"/>
              <a:cs typeface="+mj-cs"/>
            </a:endParaRPr>
          </a:p>
        </p:txBody>
      </p:sp>
      <p:sp>
        <p:nvSpPr>
          <p:cNvPr id="12" name="Freeform 11">
            <a:extLst>
              <a:ext uri="{FF2B5EF4-FFF2-40B4-BE49-F238E27FC236}">
                <a16:creationId xmlns:a16="http://schemas.microsoft.com/office/drawing/2014/main" id="{FAA0F719-3DC8-4F08-AD8F-5A845658CB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DCB61BE-FA0F-4EFB-BE0E-268BAD8E30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A4B31EAA-7423-46F7-9B90-4AB2B09C35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Rectangle 1">
            <a:extLst>
              <a:ext uri="{FF2B5EF4-FFF2-40B4-BE49-F238E27FC236}">
                <a16:creationId xmlns:a16="http://schemas.microsoft.com/office/drawing/2014/main" id="{81C5DB3E-18B9-4EB9-A545-F746AD5D2654}"/>
              </a:ext>
            </a:extLst>
          </p:cNvPr>
          <p:cNvSpPr>
            <a:spLocks noChangeArrowheads="1"/>
          </p:cNvSpPr>
          <p:nvPr/>
        </p:nvSpPr>
        <p:spPr bwMode="auto">
          <a:xfrm>
            <a:off x="643855" y="3072385"/>
            <a:ext cx="3108057" cy="34790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0" marR="0" lvl="0" indent="0" fontAlgn="base">
              <a:spcBef>
                <a:spcPts val="1000"/>
              </a:spcBef>
              <a:buClr>
                <a:schemeClr val="bg2">
                  <a:lumMod val="40000"/>
                  <a:lumOff val="60000"/>
                </a:schemeClr>
              </a:buClr>
              <a:buSzPct val="80000"/>
              <a:buFont typeface="Wingdings 3" charset="2"/>
              <a:buChar char=""/>
              <a:tabLst/>
            </a:pPr>
            <a:r>
              <a:rPr kumimoji="0" lang="en-US" altLang="en-US" sz="1600" u="none" strike="noStrike" cap="none" normalizeH="0" baseline="0" dirty="0">
                <a:ln>
                  <a:noFill/>
                </a:ln>
                <a:solidFill>
                  <a:srgbClr val="FFFFFF"/>
                </a:solidFill>
                <a:effectLst/>
                <a:latin typeface="+mj-lt"/>
                <a:ea typeface="+mj-ea"/>
                <a:cs typeface="+mj-cs"/>
              </a:rPr>
              <a:t>You are reading your Kindle on an interstellar train. The train is travelling at 2 × 10</a:t>
            </a:r>
            <a:r>
              <a:rPr kumimoji="0" lang="en-US" altLang="en-US" sz="1600" u="none" strike="noStrike" cap="none" normalizeH="0" baseline="30000" dirty="0">
                <a:ln>
                  <a:noFill/>
                </a:ln>
                <a:solidFill>
                  <a:srgbClr val="FFFFFF"/>
                </a:solidFill>
                <a:effectLst/>
                <a:latin typeface="+mj-lt"/>
                <a:ea typeface="+mj-ea"/>
                <a:cs typeface="+mj-cs"/>
              </a:rPr>
              <a:t>8</a:t>
            </a:r>
            <a:r>
              <a:rPr kumimoji="0" lang="en-US" altLang="en-US" sz="1600" u="none" strike="noStrike" cap="none" normalizeH="0" baseline="0" dirty="0">
                <a:ln>
                  <a:noFill/>
                </a:ln>
                <a:solidFill>
                  <a:srgbClr val="FFFFFF"/>
                </a:solidFill>
                <a:effectLst/>
                <a:latin typeface="+mj-lt"/>
                <a:ea typeface="+mj-ea"/>
                <a:cs typeface="+mj-cs"/>
              </a:rPr>
              <a:t> m s</a:t>
            </a:r>
            <a:r>
              <a:rPr kumimoji="0" lang="en-US" altLang="en-US" sz="1600" u="none" strike="noStrike" cap="none" normalizeH="0" baseline="30000" dirty="0">
                <a:ln>
                  <a:noFill/>
                </a:ln>
                <a:solidFill>
                  <a:srgbClr val="FFFFFF"/>
                </a:solidFill>
                <a:effectLst/>
                <a:latin typeface="+mj-lt"/>
                <a:ea typeface="+mj-ea"/>
                <a:cs typeface="+mj-cs"/>
              </a:rPr>
              <a:t>-1</a:t>
            </a:r>
            <a:r>
              <a:rPr kumimoji="0" lang="en-US" altLang="en-US" sz="1600" u="none" strike="noStrike" cap="none" normalizeH="0" baseline="0" dirty="0">
                <a:ln>
                  <a:noFill/>
                </a:ln>
                <a:solidFill>
                  <a:srgbClr val="FFFFFF"/>
                </a:solidFill>
                <a:effectLst/>
                <a:latin typeface="+mj-lt"/>
                <a:ea typeface="+mj-ea"/>
                <a:cs typeface="+mj-cs"/>
              </a:rPr>
              <a:t>.</a:t>
            </a:r>
          </a:p>
          <a:p>
            <a:pPr marL="0" marR="0" lvl="0" indent="0" fontAlgn="base">
              <a:spcBef>
                <a:spcPts val="1000"/>
              </a:spcBef>
              <a:buClr>
                <a:schemeClr val="bg2">
                  <a:lumMod val="40000"/>
                  <a:lumOff val="60000"/>
                </a:schemeClr>
              </a:buClr>
              <a:buSzPct val="80000"/>
              <a:buFont typeface="Wingdings 3" charset="2"/>
              <a:buChar char=""/>
              <a:tabLst/>
            </a:pPr>
            <a:r>
              <a:rPr kumimoji="0" lang="en-US" altLang="en-US" sz="1600" u="none" strike="noStrike" cap="none" normalizeH="0" baseline="0" dirty="0">
                <a:ln>
                  <a:noFill/>
                </a:ln>
                <a:solidFill>
                  <a:srgbClr val="FFFFFF"/>
                </a:solidFill>
                <a:effectLst/>
                <a:latin typeface="+mj-lt"/>
                <a:ea typeface="+mj-ea"/>
                <a:cs typeface="+mj-cs"/>
              </a:rPr>
              <a:t>The observation made by observer three is impossible as an object cannot travel faster than the speed of light from any reference frame and it would certainly be impossible to watch something travel faster than light.</a:t>
            </a:r>
          </a:p>
        </p:txBody>
      </p:sp>
      <p:graphicFrame>
        <p:nvGraphicFramePr>
          <p:cNvPr id="4" name="Content Placeholder 3">
            <a:extLst>
              <a:ext uri="{FF2B5EF4-FFF2-40B4-BE49-F238E27FC236}">
                <a16:creationId xmlns:a16="http://schemas.microsoft.com/office/drawing/2014/main" id="{754091DC-7B88-4FF8-9016-1854E2D97759}"/>
              </a:ext>
            </a:extLst>
          </p:cNvPr>
          <p:cNvGraphicFramePr>
            <a:graphicFrameLocks noGrp="1"/>
          </p:cNvGraphicFramePr>
          <p:nvPr>
            <p:ph idx="1"/>
            <p:extLst>
              <p:ext uri="{D42A27DB-BD31-4B8C-83A1-F6EECF244321}">
                <p14:modId xmlns:p14="http://schemas.microsoft.com/office/powerpoint/2010/main" val="1572881806"/>
              </p:ext>
            </p:extLst>
          </p:nvPr>
        </p:nvGraphicFramePr>
        <p:xfrm>
          <a:off x="5048451" y="1747221"/>
          <a:ext cx="6495848" cy="4296719"/>
        </p:xfrm>
        <a:graphic>
          <a:graphicData uri="http://schemas.openxmlformats.org/drawingml/2006/table">
            <a:tbl>
              <a:tblPr firstRow="1" bandRow="1">
                <a:tableStyleId>{5C22544A-7EE6-4342-B048-85BDC9FD1C3A}</a:tableStyleId>
              </a:tblPr>
              <a:tblGrid>
                <a:gridCol w="1410459">
                  <a:extLst>
                    <a:ext uri="{9D8B030D-6E8A-4147-A177-3AD203B41FA5}">
                      <a16:colId xmlns:a16="http://schemas.microsoft.com/office/drawing/2014/main" val="162722235"/>
                    </a:ext>
                  </a:extLst>
                </a:gridCol>
                <a:gridCol w="3040007">
                  <a:extLst>
                    <a:ext uri="{9D8B030D-6E8A-4147-A177-3AD203B41FA5}">
                      <a16:colId xmlns:a16="http://schemas.microsoft.com/office/drawing/2014/main" val="2616194625"/>
                    </a:ext>
                  </a:extLst>
                </a:gridCol>
                <a:gridCol w="2045382">
                  <a:extLst>
                    <a:ext uri="{9D8B030D-6E8A-4147-A177-3AD203B41FA5}">
                      <a16:colId xmlns:a16="http://schemas.microsoft.com/office/drawing/2014/main" val="3888387184"/>
                    </a:ext>
                  </a:extLst>
                </a:gridCol>
              </a:tblGrid>
              <a:tr h="365914">
                <a:tc>
                  <a:txBody>
                    <a:bodyPr/>
                    <a:lstStyle/>
                    <a:p>
                      <a:pPr algn="ctr">
                        <a:lnSpc>
                          <a:spcPct val="115000"/>
                        </a:lnSpc>
                        <a:spcBef>
                          <a:spcPts val="300"/>
                        </a:spcBef>
                        <a:spcAft>
                          <a:spcPts val="300"/>
                        </a:spcAft>
                      </a:pPr>
                      <a:r>
                        <a:rPr lang="en-GB" sz="1900">
                          <a:effectLst/>
                        </a:rPr>
                        <a:t>Observer</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tc>
                  <a:txBody>
                    <a:bodyPr/>
                    <a:lstStyle/>
                    <a:p>
                      <a:pPr algn="ctr">
                        <a:lnSpc>
                          <a:spcPct val="115000"/>
                        </a:lnSpc>
                        <a:spcBef>
                          <a:spcPts val="300"/>
                        </a:spcBef>
                        <a:spcAft>
                          <a:spcPts val="300"/>
                        </a:spcAft>
                      </a:pPr>
                      <a:r>
                        <a:rPr lang="en-GB" sz="1900">
                          <a:effectLst/>
                        </a:rPr>
                        <a:t>Location</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tc>
                  <a:txBody>
                    <a:bodyPr/>
                    <a:lstStyle/>
                    <a:p>
                      <a:pPr algn="ctr">
                        <a:lnSpc>
                          <a:spcPct val="115000"/>
                        </a:lnSpc>
                        <a:spcBef>
                          <a:spcPts val="300"/>
                        </a:spcBef>
                        <a:spcAft>
                          <a:spcPts val="300"/>
                        </a:spcAft>
                      </a:pPr>
                      <a:r>
                        <a:rPr lang="en-GB" sz="1900">
                          <a:effectLst/>
                        </a:rPr>
                        <a:t>Observation</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extLst>
                  <a:ext uri="{0D108BD9-81ED-4DB2-BD59-A6C34878D82A}">
                    <a16:rowId xmlns:a16="http://schemas.microsoft.com/office/drawing/2014/main" val="1401430459"/>
                  </a:ext>
                </a:extLst>
              </a:tr>
              <a:tr h="696838">
                <a:tc>
                  <a:txBody>
                    <a:bodyPr/>
                    <a:lstStyle/>
                    <a:p>
                      <a:pPr algn="ctr">
                        <a:lnSpc>
                          <a:spcPct val="115000"/>
                        </a:lnSpc>
                        <a:spcBef>
                          <a:spcPts val="300"/>
                        </a:spcBef>
                        <a:spcAft>
                          <a:spcPts val="300"/>
                        </a:spcAft>
                      </a:pPr>
                      <a:r>
                        <a:rPr lang="en-GB" sz="1900">
                          <a:effectLst/>
                        </a:rPr>
                        <a:t>1</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tc>
                  <a:txBody>
                    <a:bodyPr/>
                    <a:lstStyle/>
                    <a:p>
                      <a:pPr algn="ctr">
                        <a:lnSpc>
                          <a:spcPct val="115000"/>
                        </a:lnSpc>
                        <a:spcBef>
                          <a:spcPts val="300"/>
                        </a:spcBef>
                        <a:spcAft>
                          <a:spcPts val="300"/>
                        </a:spcAft>
                      </a:pPr>
                      <a:r>
                        <a:rPr lang="en-GB" sz="1900">
                          <a:effectLst/>
                        </a:rPr>
                        <a:t>Passenger sitting next to you</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tc>
                  <a:txBody>
                    <a:bodyPr/>
                    <a:lstStyle/>
                    <a:p>
                      <a:pPr algn="ctr">
                        <a:lnSpc>
                          <a:spcPct val="115000"/>
                        </a:lnSpc>
                        <a:spcBef>
                          <a:spcPts val="300"/>
                        </a:spcBef>
                        <a:spcAft>
                          <a:spcPts val="300"/>
                        </a:spcAft>
                      </a:pPr>
                      <a:r>
                        <a:rPr lang="en-GB" sz="1900">
                          <a:effectLst/>
                        </a:rPr>
                        <a:t>You are stationary</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extLst>
                  <a:ext uri="{0D108BD9-81ED-4DB2-BD59-A6C34878D82A}">
                    <a16:rowId xmlns:a16="http://schemas.microsoft.com/office/drawing/2014/main" val="2290729191"/>
                  </a:ext>
                </a:extLst>
              </a:tr>
              <a:tr h="1358685">
                <a:tc>
                  <a:txBody>
                    <a:bodyPr/>
                    <a:lstStyle/>
                    <a:p>
                      <a:pPr algn="ctr">
                        <a:lnSpc>
                          <a:spcPct val="115000"/>
                        </a:lnSpc>
                        <a:spcBef>
                          <a:spcPts val="300"/>
                        </a:spcBef>
                        <a:spcAft>
                          <a:spcPts val="300"/>
                        </a:spcAft>
                      </a:pPr>
                      <a:r>
                        <a:rPr lang="en-GB" sz="1900">
                          <a:effectLst/>
                        </a:rPr>
                        <a:t>2</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tc>
                  <a:txBody>
                    <a:bodyPr/>
                    <a:lstStyle/>
                    <a:p>
                      <a:pPr algn="ctr">
                        <a:lnSpc>
                          <a:spcPct val="115000"/>
                        </a:lnSpc>
                        <a:spcBef>
                          <a:spcPts val="300"/>
                        </a:spcBef>
                        <a:spcAft>
                          <a:spcPts val="300"/>
                        </a:spcAft>
                      </a:pPr>
                      <a:r>
                        <a:rPr lang="en-GB" sz="1900">
                          <a:effectLst/>
                        </a:rPr>
                        <a:t>Person standing on the platform</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tc>
                  <a:txBody>
                    <a:bodyPr/>
                    <a:lstStyle/>
                    <a:p>
                      <a:pPr algn="ctr">
                        <a:lnSpc>
                          <a:spcPct val="115000"/>
                        </a:lnSpc>
                        <a:spcBef>
                          <a:spcPts val="300"/>
                        </a:spcBef>
                        <a:spcAft>
                          <a:spcPts val="300"/>
                        </a:spcAft>
                      </a:pPr>
                      <a:r>
                        <a:rPr lang="en-GB" sz="1900">
                          <a:effectLst/>
                        </a:rPr>
                        <a:t>You are travelling towards them at 2 × 10</a:t>
                      </a:r>
                      <a:r>
                        <a:rPr lang="en-GB" sz="1900" baseline="30000">
                          <a:effectLst/>
                        </a:rPr>
                        <a:t>8</a:t>
                      </a:r>
                      <a:r>
                        <a:rPr lang="en-GB" sz="1900">
                          <a:effectLst/>
                        </a:rPr>
                        <a:t> m s</a:t>
                      </a:r>
                      <a:r>
                        <a:rPr lang="en-GB" sz="1900" baseline="30000">
                          <a:effectLst/>
                        </a:rPr>
                        <a:t>-1</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extLst>
                  <a:ext uri="{0D108BD9-81ED-4DB2-BD59-A6C34878D82A}">
                    <a16:rowId xmlns:a16="http://schemas.microsoft.com/office/drawing/2014/main" val="3531667885"/>
                  </a:ext>
                </a:extLst>
              </a:tr>
              <a:tr h="1551723">
                <a:tc>
                  <a:txBody>
                    <a:bodyPr/>
                    <a:lstStyle/>
                    <a:p>
                      <a:pPr algn="ctr">
                        <a:lnSpc>
                          <a:spcPct val="115000"/>
                        </a:lnSpc>
                        <a:spcBef>
                          <a:spcPts val="300"/>
                        </a:spcBef>
                        <a:spcAft>
                          <a:spcPts val="300"/>
                        </a:spcAft>
                      </a:pPr>
                      <a:r>
                        <a:rPr lang="en-GB" sz="1900">
                          <a:effectLst/>
                        </a:rPr>
                        <a:t>3</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tc>
                  <a:txBody>
                    <a:bodyPr/>
                    <a:lstStyle/>
                    <a:p>
                      <a:pPr algn="ctr">
                        <a:lnSpc>
                          <a:spcPct val="115000"/>
                        </a:lnSpc>
                        <a:spcBef>
                          <a:spcPts val="300"/>
                        </a:spcBef>
                        <a:spcAft>
                          <a:spcPts val="300"/>
                        </a:spcAft>
                      </a:pPr>
                      <a:r>
                        <a:rPr lang="en-GB" sz="1900">
                          <a:effectLst/>
                        </a:rPr>
                        <a:t>Passenger on train travelling </a:t>
                      </a:r>
                    </a:p>
                    <a:p>
                      <a:pPr algn="ctr">
                        <a:lnSpc>
                          <a:spcPct val="115000"/>
                        </a:lnSpc>
                        <a:spcBef>
                          <a:spcPts val="300"/>
                        </a:spcBef>
                        <a:spcAft>
                          <a:spcPts val="300"/>
                        </a:spcAft>
                      </a:pPr>
                      <a:r>
                        <a:rPr lang="en-GB" sz="1900">
                          <a:effectLst/>
                        </a:rPr>
                        <a:t>at 2 × 10</a:t>
                      </a:r>
                      <a:r>
                        <a:rPr lang="en-GB" sz="1900" baseline="30000">
                          <a:effectLst/>
                        </a:rPr>
                        <a:t>8</a:t>
                      </a:r>
                      <a:r>
                        <a:rPr lang="en-GB" sz="1900">
                          <a:effectLst/>
                        </a:rPr>
                        <a:t> m s</a:t>
                      </a:r>
                      <a:r>
                        <a:rPr lang="en-GB" sz="1900" baseline="30000">
                          <a:effectLst/>
                        </a:rPr>
                        <a:t>-1</a:t>
                      </a:r>
                      <a:r>
                        <a:rPr lang="en-GB" sz="1900">
                          <a:effectLst/>
                        </a:rPr>
                        <a:t> in opposite direction</a:t>
                      </a:r>
                      <a:endParaRPr lang="en-GB" sz="190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tc>
                  <a:txBody>
                    <a:bodyPr/>
                    <a:lstStyle/>
                    <a:p>
                      <a:pPr algn="ctr">
                        <a:lnSpc>
                          <a:spcPct val="115000"/>
                        </a:lnSpc>
                        <a:spcBef>
                          <a:spcPts val="1000"/>
                        </a:spcBef>
                        <a:spcAft>
                          <a:spcPts val="1000"/>
                        </a:spcAft>
                      </a:pPr>
                      <a:r>
                        <a:rPr lang="en-GB" sz="1900" strike="sngStrike" dirty="0">
                          <a:effectLst/>
                        </a:rPr>
                        <a:t>You are travelling towards them at 4 × 10</a:t>
                      </a:r>
                      <a:r>
                        <a:rPr lang="en-GB" sz="1900" strike="sngStrike" baseline="30000" dirty="0">
                          <a:effectLst/>
                        </a:rPr>
                        <a:t>8</a:t>
                      </a:r>
                      <a:r>
                        <a:rPr lang="en-GB" sz="1900" strike="sngStrike" dirty="0">
                          <a:effectLst/>
                        </a:rPr>
                        <a:t> m s</a:t>
                      </a:r>
                      <a:r>
                        <a:rPr lang="en-GB" sz="1900" strike="sngStrike" baseline="30000" dirty="0">
                          <a:effectLst/>
                        </a:rPr>
                        <a:t>-1</a:t>
                      </a:r>
                      <a:r>
                        <a:rPr lang="en-GB" sz="1900" strike="sngStrike" dirty="0">
                          <a:effectLst/>
                        </a:rPr>
                        <a:t> </a:t>
                      </a:r>
                      <a:r>
                        <a:rPr lang="en-GB" sz="3100" strike="sngStrike" dirty="0">
                          <a:effectLst/>
                          <a:sym typeface="Wingdings" panose="05000000000000000000" pitchFamily="2" charset="2"/>
                        </a:rPr>
                        <a:t></a:t>
                      </a:r>
                      <a:endParaRPr lang="en-GB" sz="1900" strike="sngStrike" dirty="0">
                        <a:solidFill>
                          <a:srgbClr val="000000"/>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117720" marR="117720" marT="0" marB="0"/>
                </a:tc>
                <a:extLst>
                  <a:ext uri="{0D108BD9-81ED-4DB2-BD59-A6C34878D82A}">
                    <a16:rowId xmlns:a16="http://schemas.microsoft.com/office/drawing/2014/main" val="2779313093"/>
                  </a:ext>
                </a:extLst>
              </a:tr>
            </a:tbl>
          </a:graphicData>
        </a:graphic>
      </p:graphicFrame>
    </p:spTree>
    <p:extLst>
      <p:ext uri="{BB962C8B-B14F-4D97-AF65-F5344CB8AC3E}">
        <p14:creationId xmlns:p14="http://schemas.microsoft.com/office/powerpoint/2010/main" val="2051156935"/>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83E0D-6452-4ED8-A3F1-50923C18502B}"/>
              </a:ext>
            </a:extLst>
          </p:cNvPr>
          <p:cNvSpPr>
            <a:spLocks noGrp="1"/>
          </p:cNvSpPr>
          <p:nvPr>
            <p:ph type="title"/>
          </p:nvPr>
        </p:nvSpPr>
        <p:spPr/>
        <p:txBody>
          <a:bodyPr/>
          <a:lstStyle/>
          <a:p>
            <a:r>
              <a:rPr lang="en-GB" dirty="0"/>
              <a:t>The Two postulates</a:t>
            </a:r>
          </a:p>
        </p:txBody>
      </p:sp>
      <p:sp>
        <p:nvSpPr>
          <p:cNvPr id="3" name="Content Placeholder 2">
            <a:extLst>
              <a:ext uri="{FF2B5EF4-FFF2-40B4-BE49-F238E27FC236}">
                <a16:creationId xmlns:a16="http://schemas.microsoft.com/office/drawing/2014/main" id="{FB94F475-1B3E-4B44-A25F-CCA5B0C2EDF7}"/>
              </a:ext>
            </a:extLst>
          </p:cNvPr>
          <p:cNvSpPr>
            <a:spLocks noGrp="1"/>
          </p:cNvSpPr>
          <p:nvPr>
            <p:ph idx="1"/>
          </p:nvPr>
        </p:nvSpPr>
        <p:spPr/>
        <p:txBody>
          <a:bodyPr>
            <a:normAutofit lnSpcReduction="10000"/>
          </a:bodyPr>
          <a:lstStyle/>
          <a:p>
            <a:pPr>
              <a:lnSpc>
                <a:spcPct val="115000"/>
              </a:lnSpc>
              <a:spcBef>
                <a:spcPts val="1000"/>
              </a:spcBef>
              <a:spcAft>
                <a:spcPts val="1000"/>
              </a:spcAft>
            </a:pPr>
            <a:r>
              <a:rPr lang="en-GB" sz="3200" b="1" i="1" dirty="0">
                <a:solidFill>
                  <a:srgbClr val="FFFF00"/>
                </a:solidFill>
                <a:effectLst/>
                <a:latin typeface="Trebuchet MS" panose="020B0603020202020204" pitchFamily="34" charset="0"/>
                <a:ea typeface="Times New Roman" panose="02020603050405020304" pitchFamily="18" charset="0"/>
                <a:cs typeface="Arial" panose="020B0604020202020204" pitchFamily="34" charset="0"/>
              </a:rPr>
              <a:t>Postulate 1:</a:t>
            </a:r>
            <a:endParaRPr lang="en-GB" sz="3200" dirty="0">
              <a:solidFill>
                <a:srgbClr val="FFFF00"/>
              </a:solidFill>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3200" b="1" i="1" dirty="0">
                <a:effectLst/>
                <a:latin typeface="Trebuchet MS" panose="020B0603020202020204" pitchFamily="34" charset="0"/>
                <a:ea typeface="Times New Roman" panose="02020603050405020304" pitchFamily="18" charset="0"/>
                <a:cs typeface="Arial" panose="020B0604020202020204" pitchFamily="34" charset="0"/>
              </a:rPr>
              <a:t>All the laws of physics are the same in all inertial frames of reference.</a:t>
            </a:r>
            <a:endParaRPr lang="en-GB" sz="32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tabLst>
                <a:tab pos="2707640" algn="l"/>
              </a:tabLst>
            </a:pPr>
            <a:r>
              <a:rPr lang="en-GB" sz="3200" b="1" i="1" dirty="0">
                <a:solidFill>
                  <a:srgbClr val="FFFF00"/>
                </a:solidFill>
                <a:effectLst/>
                <a:latin typeface="Trebuchet MS" panose="020B0603020202020204" pitchFamily="34" charset="0"/>
                <a:ea typeface="Times New Roman" panose="02020603050405020304" pitchFamily="18" charset="0"/>
                <a:cs typeface="Arial" panose="020B0604020202020204" pitchFamily="34" charset="0"/>
              </a:rPr>
              <a:t>Postulate 2:</a:t>
            </a:r>
            <a:r>
              <a:rPr lang="en-GB" sz="3200" b="1" i="1" dirty="0">
                <a:effectLst/>
                <a:latin typeface="Trebuchet MS" panose="020B0603020202020204" pitchFamily="34" charset="0"/>
                <a:ea typeface="Times New Roman" panose="02020603050405020304" pitchFamily="18" charset="0"/>
                <a:cs typeface="Arial" panose="020B0604020202020204" pitchFamily="34" charset="0"/>
              </a:rPr>
              <a:t>	</a:t>
            </a:r>
            <a:endParaRPr lang="en-GB" sz="3200" dirty="0">
              <a:effectLst/>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Bef>
                <a:spcPts val="1000"/>
              </a:spcBef>
              <a:spcAft>
                <a:spcPts val="1000"/>
              </a:spcAft>
            </a:pPr>
            <a:r>
              <a:rPr lang="en-GB" sz="3200" b="1" i="1" dirty="0">
                <a:effectLst/>
                <a:latin typeface="Trebuchet MS" panose="020B0603020202020204" pitchFamily="34" charset="0"/>
                <a:ea typeface="Times New Roman" panose="02020603050405020304" pitchFamily="18" charset="0"/>
                <a:cs typeface="Arial" panose="020B0604020202020204" pitchFamily="34" charset="0"/>
              </a:rPr>
              <a:t>The speed of light (in a vacuum) is the same in all inertial frames of reference.</a:t>
            </a:r>
            <a:endParaRPr lang="en-GB" sz="32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8858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221B0-3544-491E-B07F-F78EB502E28E}"/>
              </a:ext>
            </a:extLst>
          </p:cNvPr>
          <p:cNvSpPr>
            <a:spLocks noGrp="1"/>
          </p:cNvSpPr>
          <p:nvPr>
            <p:ph type="title"/>
          </p:nvPr>
        </p:nvSpPr>
        <p:spPr/>
        <p:txBody>
          <a:bodyPr/>
          <a:lstStyle/>
          <a:p>
            <a:r>
              <a:rPr lang="en-GB" dirty="0"/>
              <a:t>Time dilation</a:t>
            </a:r>
          </a:p>
        </p:txBody>
      </p:sp>
      <p:sp>
        <p:nvSpPr>
          <p:cNvPr id="3" name="Content Placeholder 2">
            <a:extLst>
              <a:ext uri="{FF2B5EF4-FFF2-40B4-BE49-F238E27FC236}">
                <a16:creationId xmlns:a16="http://schemas.microsoft.com/office/drawing/2014/main" id="{52F9D33B-4211-438D-ACFB-A204BF0FA7EB}"/>
              </a:ext>
            </a:extLst>
          </p:cNvPr>
          <p:cNvSpPr>
            <a:spLocks noGrp="1"/>
          </p:cNvSpPr>
          <p:nvPr>
            <p:ph idx="1"/>
          </p:nvPr>
        </p:nvSpPr>
        <p:spPr>
          <a:xfrm>
            <a:off x="1103312" y="2052918"/>
            <a:ext cx="10127672" cy="4195481"/>
          </a:xfrm>
        </p:spPr>
        <p:txBody>
          <a:bodyPr>
            <a:normAutofit/>
          </a:bodyPr>
          <a:lstStyle/>
          <a:p>
            <a:pPr>
              <a:lnSpc>
                <a:spcPct val="115000"/>
              </a:lnSpc>
              <a:spcBef>
                <a:spcPts val="600"/>
              </a:spcBef>
              <a:spcAft>
                <a:spcPts val="600"/>
              </a:spcAft>
            </a:pPr>
            <a:r>
              <a:rPr lang="en-GB" sz="3600" b="1" dirty="0">
                <a:solidFill>
                  <a:srgbClr val="FFFF00"/>
                </a:solidFill>
                <a:effectLst/>
                <a:latin typeface="Trebuchet MS" panose="020B0603020202020204" pitchFamily="34" charset="0"/>
                <a:ea typeface="Times New Roman" panose="02020603050405020304" pitchFamily="18" charset="0"/>
                <a:cs typeface="Times New Roman" panose="02020603050405020304" pitchFamily="18" charset="0"/>
              </a:rPr>
              <a:t>Time dilation is the increase in an observed time interval for an object moving relative to an observer, compared to that measured when they are in the stationary frame of reference.</a:t>
            </a:r>
            <a:endParaRPr lang="en-GB" sz="3600" dirty="0">
              <a:solidFill>
                <a:srgbClr val="FFFF00"/>
              </a:solidFill>
              <a:effectLst/>
              <a:latin typeface="Trebuchet MS" panose="020B0603020202020204"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114588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hueMod val="88000"/>
                <a:satMod val="130000"/>
                <a:lumMod val="124000"/>
              </a:schemeClr>
            </a:gs>
            <a:gs pos="100000">
              <a:schemeClr val="bg1">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C9ECDD5C-152A-4CC7-8333-0F367B3A62E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7" name="Picture 36">
            <a:extLst>
              <a:ext uri="{FF2B5EF4-FFF2-40B4-BE49-F238E27FC236}">
                <a16:creationId xmlns:a16="http://schemas.microsoft.com/office/drawing/2014/main" id="{7F5C92A3-369B-43F3-BDCE-E560B1B0EC8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9" name="Oval 38">
            <a:extLst>
              <a:ext uri="{FF2B5EF4-FFF2-40B4-BE49-F238E27FC236}">
                <a16:creationId xmlns:a16="http://schemas.microsoft.com/office/drawing/2014/main" id="{AEBE9F1A-B38D-446E-83AE-14B17CE77FF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1" name="Picture 40">
            <a:extLst>
              <a:ext uri="{FF2B5EF4-FFF2-40B4-BE49-F238E27FC236}">
                <a16:creationId xmlns:a16="http://schemas.microsoft.com/office/drawing/2014/main" id="{915B5014-A7EC-4BA6-9C83-8840CF81DB2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3" name="Picture 42">
            <a:extLst>
              <a:ext uri="{FF2B5EF4-FFF2-40B4-BE49-F238E27FC236}">
                <a16:creationId xmlns:a16="http://schemas.microsoft.com/office/drawing/2014/main" id="{022C43AB-86D7-420D-8AD7-DC0A15FDD0A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5" name="Rectangle 44">
            <a:extLst>
              <a:ext uri="{FF2B5EF4-FFF2-40B4-BE49-F238E27FC236}">
                <a16:creationId xmlns:a16="http://schemas.microsoft.com/office/drawing/2014/main" id="{5E3EB826-A471-488F-9E8A-D65528A3C0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47" name="Rectangle 46">
            <a:extLst>
              <a:ext uri="{FF2B5EF4-FFF2-40B4-BE49-F238E27FC236}">
                <a16:creationId xmlns:a16="http://schemas.microsoft.com/office/drawing/2014/main" id="{B0487C8F-7D6C-4EAF-A9A5-45D8E94FC2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1578DA0F-394A-417D-892B-8253831A25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Content Placeholder 29" descr="Diagram&#10;&#10;Description automatically generated">
            <a:extLst>
              <a:ext uri="{FF2B5EF4-FFF2-40B4-BE49-F238E27FC236}">
                <a16:creationId xmlns:a16="http://schemas.microsoft.com/office/drawing/2014/main" id="{4D962C09-5DDF-4801-8D20-E60390F17D0D}"/>
              </a:ext>
            </a:extLst>
          </p:cNvPr>
          <p:cNvPicPr>
            <a:picLocks noGrp="1" noChangeAspect="1"/>
          </p:cNvPicPr>
          <p:nvPr>
            <p:ph idx="1"/>
          </p:nvPr>
        </p:nvPicPr>
        <p:blipFill>
          <a:blip r:embed="rId7"/>
          <a:stretch>
            <a:fillRect/>
          </a:stretch>
        </p:blipFill>
        <p:spPr>
          <a:xfrm>
            <a:off x="1810565" y="643467"/>
            <a:ext cx="8570869" cy="5571066"/>
          </a:xfrm>
          <a:prstGeom prst="rect">
            <a:avLst/>
          </a:prstGeom>
        </p:spPr>
      </p:pic>
    </p:spTree>
    <p:extLst>
      <p:ext uri="{BB962C8B-B14F-4D97-AF65-F5344CB8AC3E}">
        <p14:creationId xmlns:p14="http://schemas.microsoft.com/office/powerpoint/2010/main" val="3253776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E24A-F3B4-4D95-B5A9-A2FA5A30840F}"/>
              </a:ext>
            </a:extLst>
          </p:cNvPr>
          <p:cNvSpPr>
            <a:spLocks noGrp="1"/>
          </p:cNvSpPr>
          <p:nvPr>
            <p:ph type="title"/>
          </p:nvPr>
        </p:nvSpPr>
        <p:spPr/>
        <p:txBody>
          <a:bodyPr/>
          <a:lstStyle/>
          <a:p>
            <a:r>
              <a:rPr lang="en-GB" dirty="0"/>
              <a:t>Depends on your reference frame</a:t>
            </a:r>
          </a:p>
        </p:txBody>
      </p:sp>
      <p:pic>
        <p:nvPicPr>
          <p:cNvPr id="12" name="Content Placeholder 11">
            <a:extLst>
              <a:ext uri="{FF2B5EF4-FFF2-40B4-BE49-F238E27FC236}">
                <a16:creationId xmlns:a16="http://schemas.microsoft.com/office/drawing/2014/main" id="{603A2F6E-691E-4DBB-985F-47D2A7825086}"/>
              </a:ext>
            </a:extLst>
          </p:cNvPr>
          <p:cNvPicPr>
            <a:picLocks noGrp="1" noChangeAspect="1"/>
          </p:cNvPicPr>
          <p:nvPr>
            <p:ph idx="1"/>
          </p:nvPr>
        </p:nvPicPr>
        <p:blipFill>
          <a:blip r:embed="rId3"/>
          <a:stretch>
            <a:fillRect/>
          </a:stretch>
        </p:blipFill>
        <p:spPr>
          <a:xfrm>
            <a:off x="763863" y="1853248"/>
            <a:ext cx="1622361" cy="4195762"/>
          </a:xfrm>
        </p:spPr>
      </p:pic>
      <p:pic>
        <p:nvPicPr>
          <p:cNvPr id="14" name="Picture 13">
            <a:extLst>
              <a:ext uri="{FF2B5EF4-FFF2-40B4-BE49-F238E27FC236}">
                <a16:creationId xmlns:a16="http://schemas.microsoft.com/office/drawing/2014/main" id="{C48385E3-9462-4198-AFBA-3A47B2B763AB}"/>
              </a:ext>
            </a:extLst>
          </p:cNvPr>
          <p:cNvPicPr>
            <a:picLocks noChangeAspect="1"/>
          </p:cNvPicPr>
          <p:nvPr/>
        </p:nvPicPr>
        <p:blipFill>
          <a:blip r:embed="rId4"/>
          <a:stretch>
            <a:fillRect/>
          </a:stretch>
        </p:blipFill>
        <p:spPr>
          <a:xfrm>
            <a:off x="2996957" y="1614676"/>
            <a:ext cx="9038103" cy="4496190"/>
          </a:xfrm>
          <a:prstGeom prst="rect">
            <a:avLst/>
          </a:prstGeom>
        </p:spPr>
      </p:pic>
    </p:spTree>
    <p:extLst>
      <p:ext uri="{BB962C8B-B14F-4D97-AF65-F5344CB8AC3E}">
        <p14:creationId xmlns:p14="http://schemas.microsoft.com/office/powerpoint/2010/main" val="18077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hueMod val="88000"/>
                <a:satMod val="130000"/>
                <a:lumMod val="124000"/>
              </a:schemeClr>
            </a:gs>
            <a:gs pos="100000">
              <a:schemeClr val="bg1">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C9ECDD5C-152A-4CC7-8333-0F367B3A62E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1" name="Picture 40">
            <a:extLst>
              <a:ext uri="{FF2B5EF4-FFF2-40B4-BE49-F238E27FC236}">
                <a16:creationId xmlns:a16="http://schemas.microsoft.com/office/drawing/2014/main" id="{7F5C92A3-369B-43F3-BDCE-E560B1B0EC8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3" name="Oval 42">
            <a:extLst>
              <a:ext uri="{FF2B5EF4-FFF2-40B4-BE49-F238E27FC236}">
                <a16:creationId xmlns:a16="http://schemas.microsoft.com/office/drawing/2014/main" id="{AEBE9F1A-B38D-446E-83AE-14B17CE77FF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5" name="Picture 44">
            <a:extLst>
              <a:ext uri="{FF2B5EF4-FFF2-40B4-BE49-F238E27FC236}">
                <a16:creationId xmlns:a16="http://schemas.microsoft.com/office/drawing/2014/main" id="{915B5014-A7EC-4BA6-9C83-8840CF81DB2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7" name="Picture 46">
            <a:extLst>
              <a:ext uri="{FF2B5EF4-FFF2-40B4-BE49-F238E27FC236}">
                <a16:creationId xmlns:a16="http://schemas.microsoft.com/office/drawing/2014/main" id="{022C43AB-86D7-420D-8AD7-DC0A15FDD0A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9" name="Rectangle 48">
            <a:extLst>
              <a:ext uri="{FF2B5EF4-FFF2-40B4-BE49-F238E27FC236}">
                <a16:creationId xmlns:a16="http://schemas.microsoft.com/office/drawing/2014/main" id="{5E3EB826-A471-488F-9E8A-D65528A3C0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51" name="Rectangle 50">
            <a:extLst>
              <a:ext uri="{FF2B5EF4-FFF2-40B4-BE49-F238E27FC236}">
                <a16:creationId xmlns:a16="http://schemas.microsoft.com/office/drawing/2014/main" id="{B0487C8F-7D6C-4EAF-A9A5-45D8E94FC2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1578DA0F-394A-417D-892B-8253831A25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descr="Graphical user interface, text, application&#10;&#10;Description automatically generated">
            <a:extLst>
              <a:ext uri="{FF2B5EF4-FFF2-40B4-BE49-F238E27FC236}">
                <a16:creationId xmlns:a16="http://schemas.microsoft.com/office/drawing/2014/main" id="{FE2666CF-2C70-4DCA-8CFA-90EABCE30470}"/>
              </a:ext>
            </a:extLst>
          </p:cNvPr>
          <p:cNvPicPr>
            <a:picLocks noChangeAspect="1"/>
          </p:cNvPicPr>
          <p:nvPr/>
        </p:nvPicPr>
        <p:blipFill>
          <a:blip r:embed="rId7"/>
          <a:stretch>
            <a:fillRect/>
          </a:stretch>
        </p:blipFill>
        <p:spPr>
          <a:xfrm>
            <a:off x="643467" y="893572"/>
            <a:ext cx="10905066" cy="5070856"/>
          </a:xfrm>
          <a:prstGeom prst="rect">
            <a:avLst/>
          </a:prstGeom>
        </p:spPr>
      </p:pic>
    </p:spTree>
    <p:extLst>
      <p:ext uri="{BB962C8B-B14F-4D97-AF65-F5344CB8AC3E}">
        <p14:creationId xmlns:p14="http://schemas.microsoft.com/office/powerpoint/2010/main" val="2631972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hueMod val="88000"/>
                <a:satMod val="130000"/>
                <a:lumMod val="124000"/>
              </a:schemeClr>
            </a:gs>
            <a:gs pos="100000">
              <a:schemeClr val="bg1">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ECDD5C-152A-4CC7-8333-0F367B3A62E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F5C92A3-369B-43F3-BDCE-E560B1B0EC8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AEBE9F1A-B38D-446E-83AE-14B17CE77FF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915B5014-A7EC-4BA6-9C83-8840CF81DB2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022C43AB-86D7-420D-8AD7-DC0A15FDD0A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5E3EB826-A471-488F-9E8A-D65528A3C0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2" name="Rectangle 21">
            <a:extLst>
              <a:ext uri="{FF2B5EF4-FFF2-40B4-BE49-F238E27FC236}">
                <a16:creationId xmlns:a16="http://schemas.microsoft.com/office/drawing/2014/main" id="{B0487C8F-7D6C-4EAF-A9A5-45D8E94FC2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578DA0F-394A-417D-892B-8253831A25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Diagram&#10;&#10;Description automatically generated with medium confidence">
            <a:extLst>
              <a:ext uri="{FF2B5EF4-FFF2-40B4-BE49-F238E27FC236}">
                <a16:creationId xmlns:a16="http://schemas.microsoft.com/office/drawing/2014/main" id="{179498F8-B377-48C8-9392-CE55880903F0}"/>
              </a:ext>
            </a:extLst>
          </p:cNvPr>
          <p:cNvPicPr>
            <a:picLocks noGrp="1" noChangeAspect="1"/>
          </p:cNvPicPr>
          <p:nvPr>
            <p:ph idx="1"/>
          </p:nvPr>
        </p:nvPicPr>
        <p:blipFill>
          <a:blip r:embed="rId7"/>
          <a:stretch>
            <a:fillRect/>
          </a:stretch>
        </p:blipFill>
        <p:spPr>
          <a:xfrm>
            <a:off x="643467" y="1234356"/>
            <a:ext cx="10905066" cy="4389288"/>
          </a:xfrm>
          <a:prstGeom prst="rect">
            <a:avLst/>
          </a:prstGeom>
        </p:spPr>
      </p:pic>
    </p:spTree>
    <p:extLst>
      <p:ext uri="{BB962C8B-B14F-4D97-AF65-F5344CB8AC3E}">
        <p14:creationId xmlns:p14="http://schemas.microsoft.com/office/powerpoint/2010/main" val="4261898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662BC-7E80-471D-9A1B-63A95835F720}"/>
              </a:ext>
            </a:extLst>
          </p:cNvPr>
          <p:cNvSpPr>
            <a:spLocks noGrp="1"/>
          </p:cNvSpPr>
          <p:nvPr>
            <p:ph type="title"/>
          </p:nvPr>
        </p:nvSpPr>
        <p:spPr>
          <a:xfrm>
            <a:off x="648930" y="629266"/>
            <a:ext cx="3322912" cy="1641987"/>
          </a:xfrm>
        </p:spPr>
        <p:txBody>
          <a:bodyPr>
            <a:normAutofit/>
          </a:bodyPr>
          <a:lstStyle/>
          <a:p>
            <a:pPr>
              <a:lnSpc>
                <a:spcPct val="90000"/>
              </a:lnSpc>
            </a:pPr>
            <a:r>
              <a:rPr lang="en-GB" sz="2300" b="1">
                <a:latin typeface="Trebuchet MS" panose="020B0603020202020204" pitchFamily="34" charset="0"/>
                <a:ea typeface="Times New Roman" panose="02020603050405020304" pitchFamily="18" charset="0"/>
                <a:cs typeface="Times New Roman" panose="02020603050405020304" pitchFamily="18" charset="0"/>
              </a:rPr>
              <a:t>Example 2: </a:t>
            </a:r>
            <a:r>
              <a:rPr lang="en-US" sz="2300" b="1">
                <a:latin typeface="Trebuchet MS" panose="020B0603020202020204" pitchFamily="34" charset="0"/>
                <a:ea typeface="Times New Roman" panose="02020603050405020304" pitchFamily="18" charset="0"/>
                <a:cs typeface="Times New Roman" panose="02020603050405020304" pitchFamily="18" charset="0"/>
              </a:rPr>
              <a:t>How time can be different for different observers</a:t>
            </a:r>
            <a:r>
              <a:rPr lang="en-GB" sz="2300">
                <a:latin typeface="Trebuchet MS" panose="020B0603020202020204" pitchFamily="34" charset="0"/>
                <a:ea typeface="Times New Roman" panose="02020603050405020304" pitchFamily="18" charset="0"/>
                <a:cs typeface="Times New Roman" panose="02020603050405020304" pitchFamily="18" charset="0"/>
              </a:rPr>
              <a:t/>
            </a:r>
            <a:br>
              <a:rPr lang="en-GB" sz="2300">
                <a:latin typeface="Trebuchet MS" panose="020B0603020202020204" pitchFamily="34" charset="0"/>
                <a:ea typeface="Times New Roman" panose="02020603050405020304" pitchFamily="18" charset="0"/>
                <a:cs typeface="Times New Roman" panose="02020603050405020304" pitchFamily="18" charset="0"/>
              </a:rPr>
            </a:br>
            <a:endParaRPr lang="en-GB" sz="2300"/>
          </a:p>
        </p:txBody>
      </p:sp>
      <p:pic>
        <p:nvPicPr>
          <p:cNvPr id="10242" name="Picture 2" descr="Figure a shows an illustration of an astronaut in the space shuttle observing an analog clock with an elapsed time Delta tau. The details of the clock experiment are also shown as follows: There is a light source, a receiver a short distance to its right, and a mirror centered above them. The vertical distance from the receiver and light source to the mirror is labeled as D. The path of the light from the source, up to the mirror, and back down to the receiver is shown. Figure b shows an observer on earth with an analog clock showing a time interval Delta t. Above the observer are three diagrams showing the clock experiment on the space shuttle at three different times and the path of the light. The light source in the diagram on the left is labeled “beginning event.” The receiver in the diagram on the right is labeled “ending event.” The path of the light forms a straight line going diagonally up and to the right, from the source in the diagram on the left to the mirror in the center diagram, and then another straight line going diagonally down and to the right, from the mirror in the center diagram to the receiver in the diagram on the right. The vertical distance from the receiver to the mirror is labeled D. The horizontal distance from the beginning event to the clock location in the center diagram is labeled L= v Delta t over 2. The horizontal distance from the clock location in the center diagram to the ending event is labeled L. Figure c shows an isosceles triangle with a horizontal base. The triangle is divided by a vertical line from its apex to its base into two identical right triangles with the vertical line forming a side that is shared by the two right triangles. This side is labeled D. The base of the triangle on the left is labeled L= v Delta t over 2. The base of the triangle on the right is labeled L. The hypotenuse of each of the right triangles is labeled s. Above the diagram is the equation s equals the square root of the quantity D squared plus L squared.">
            <a:extLst>
              <a:ext uri="{FF2B5EF4-FFF2-40B4-BE49-F238E27FC236}">
                <a16:creationId xmlns:a16="http://schemas.microsoft.com/office/drawing/2014/main" id="{A9F7D459-1F36-4964-95D6-3F52002B370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4761"/>
          <a:stretch/>
        </p:blipFill>
        <p:spPr bwMode="auto">
          <a:xfrm>
            <a:off x="4619544" y="609601"/>
            <a:ext cx="6924756" cy="5638797"/>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A93A089E-0A16-452C-B341-0F769780D26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27F11BA1-6461-4F6C-9E44-6811167B1504}"/>
              </a:ext>
            </a:extLst>
          </p:cNvPr>
          <p:cNvSpPr>
            <a:spLocks noGrp="1"/>
          </p:cNvSpPr>
          <p:nvPr>
            <p:ph idx="1"/>
          </p:nvPr>
        </p:nvSpPr>
        <p:spPr>
          <a:xfrm>
            <a:off x="647701" y="2438401"/>
            <a:ext cx="3324141" cy="3809998"/>
          </a:xfrm>
        </p:spPr>
        <p:txBody>
          <a:bodyPr>
            <a:normAutofit/>
          </a:bodyPr>
          <a:lstStyle/>
          <a:p>
            <a:pPr>
              <a:lnSpc>
                <a:spcPct val="90000"/>
              </a:lnSpc>
              <a:spcBef>
                <a:spcPts val="1000"/>
              </a:spcBef>
              <a:spcAft>
                <a:spcPts val="1000"/>
              </a:spcAft>
            </a:pPr>
            <a:r>
              <a:rPr lang="en-GB" b="1">
                <a:effectLst/>
                <a:latin typeface="Trebuchet MS" panose="020B0603020202020204" pitchFamily="34" charset="0"/>
                <a:ea typeface="Times New Roman" panose="02020603050405020304" pitchFamily="18" charset="0"/>
                <a:cs typeface="Times New Roman" panose="02020603050405020304" pitchFamily="18" charset="0"/>
              </a:rPr>
              <a:t>Event</a:t>
            </a:r>
            <a:r>
              <a:rPr lang="en-GB">
                <a:effectLst/>
                <a:latin typeface="Trebuchet MS" panose="020B0603020202020204" pitchFamily="34" charset="0"/>
                <a:ea typeface="Times New Roman" panose="02020603050405020304" pitchFamily="18" charset="0"/>
                <a:cs typeface="Times New Roman" panose="02020603050405020304" pitchFamily="18" charset="0"/>
              </a:rPr>
              <a:t>: Observer 1 is in a spaceship travelling to the left at speed </a:t>
            </a:r>
            <a:r>
              <a:rPr lang="en-GB" i="1">
                <a:effectLst/>
                <a:latin typeface="Trebuchet MS" panose="020B0603020202020204" pitchFamily="34" charset="0"/>
                <a:ea typeface="Times New Roman" panose="02020603050405020304" pitchFamily="18" charset="0"/>
                <a:cs typeface="Times New Roman" panose="02020603050405020304" pitchFamily="18" charset="0"/>
              </a:rPr>
              <a:t>s</a:t>
            </a:r>
            <a:r>
              <a:rPr lang="en-GB">
                <a:effectLst/>
                <a:latin typeface="Trebuchet MS" panose="020B0603020202020204" pitchFamily="34" charset="0"/>
                <a:ea typeface="Times New Roman" panose="02020603050405020304" pitchFamily="18" charset="0"/>
                <a:cs typeface="Times New Roman" panose="02020603050405020304" pitchFamily="18" charset="0"/>
              </a:rPr>
              <a:t>. Inside the spaceship cabin, a pulsed laser beam is pointed vertically up at the ceiling and is reflected back down. The laser emits another pulse when the reflected pulse is detected by a photodiode.</a:t>
            </a:r>
          </a:p>
          <a:p>
            <a:pPr>
              <a:lnSpc>
                <a:spcPct val="90000"/>
              </a:lnSpc>
            </a:pPr>
            <a:endParaRPr lang="en-GB"/>
          </a:p>
        </p:txBody>
      </p:sp>
    </p:spTree>
    <p:extLst>
      <p:ext uri="{BB962C8B-B14F-4D97-AF65-F5344CB8AC3E}">
        <p14:creationId xmlns:p14="http://schemas.microsoft.com/office/powerpoint/2010/main" val="1624146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hueMod val="88000"/>
                <a:satMod val="130000"/>
                <a:lumMod val="124000"/>
              </a:schemeClr>
            </a:gs>
            <a:gs pos="100000">
              <a:schemeClr val="bg1">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ECDD5C-152A-4CC7-8333-0F367B3A62E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F5C92A3-369B-43F3-BDCE-E560B1B0EC8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AEBE9F1A-B38D-446E-83AE-14B17CE77FF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915B5014-A7EC-4BA6-9C83-8840CF81DB2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022C43AB-86D7-420D-8AD7-DC0A15FDD0A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5E3EB826-A471-488F-9E8A-D65528A3C0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2" name="Rectangle 21">
            <a:extLst>
              <a:ext uri="{FF2B5EF4-FFF2-40B4-BE49-F238E27FC236}">
                <a16:creationId xmlns:a16="http://schemas.microsoft.com/office/drawing/2014/main" id="{B0487C8F-7D6C-4EAF-A9A5-45D8E94FC2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35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578DA0F-394A-417D-892B-8253831A25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a:extLst>
              <a:ext uri="{FF2B5EF4-FFF2-40B4-BE49-F238E27FC236}">
                <a16:creationId xmlns:a16="http://schemas.microsoft.com/office/drawing/2014/main" id="{78F9B8D7-A64E-4015-B4D6-BC80DA54B492}"/>
              </a:ext>
            </a:extLst>
          </p:cNvPr>
          <p:cNvPicPr>
            <a:picLocks noGrp="1" noChangeAspect="1"/>
          </p:cNvPicPr>
          <p:nvPr>
            <p:ph idx="1"/>
          </p:nvPr>
        </p:nvPicPr>
        <p:blipFill>
          <a:blip r:embed="rId7"/>
          <a:stretch>
            <a:fillRect/>
          </a:stretch>
        </p:blipFill>
        <p:spPr>
          <a:xfrm>
            <a:off x="1726536" y="643467"/>
            <a:ext cx="8738928" cy="5571066"/>
          </a:xfrm>
          <a:prstGeom prst="rect">
            <a:avLst/>
          </a:prstGeom>
        </p:spPr>
      </p:pic>
    </p:spTree>
    <p:extLst>
      <p:ext uri="{BB962C8B-B14F-4D97-AF65-F5344CB8AC3E}">
        <p14:creationId xmlns:p14="http://schemas.microsoft.com/office/powerpoint/2010/main" val="2819565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ECDD5C-152A-4CC7-8333-0F367B3A62E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F5C92A3-369B-43F3-BDCE-E560B1B0EC8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AEBE9F1A-B38D-446E-83AE-14B17CE77FF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915B5014-A7EC-4BA6-9C83-8840CF81DB2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022C43AB-86D7-420D-8AD7-DC0A15FDD0A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5E3EB826-A471-488F-9E8A-D65528A3C0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D85D5AA8-773B-469A-8802-9645A4DC9B7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Diagram&#10;&#10;Description automatically generated">
            <a:extLst>
              <a:ext uri="{FF2B5EF4-FFF2-40B4-BE49-F238E27FC236}">
                <a16:creationId xmlns:a16="http://schemas.microsoft.com/office/drawing/2014/main" id="{6A46AA2E-C48C-4CB7-9C89-B0068AB75F17}"/>
              </a:ext>
            </a:extLst>
          </p:cNvPr>
          <p:cNvPicPr>
            <a:picLocks noGrp="1" noChangeAspect="1"/>
          </p:cNvPicPr>
          <p:nvPr>
            <p:ph idx="1"/>
          </p:nvPr>
        </p:nvPicPr>
        <p:blipFill>
          <a:blip r:embed="rId8"/>
          <a:stretch>
            <a:fillRect/>
          </a:stretch>
        </p:blipFill>
        <p:spPr>
          <a:xfrm>
            <a:off x="1097302" y="643467"/>
            <a:ext cx="8570869" cy="5571066"/>
          </a:xfrm>
          <a:prstGeom prst="rect">
            <a:avLst/>
          </a:prstGeom>
        </p:spPr>
      </p:pic>
      <p:sp>
        <p:nvSpPr>
          <p:cNvPr id="24" name="Rectangle 23">
            <a:extLst>
              <a:ext uri="{FF2B5EF4-FFF2-40B4-BE49-F238E27FC236}">
                <a16:creationId xmlns:a16="http://schemas.microsoft.com/office/drawing/2014/main" id="{C75AF42C-C556-454E-B2D3-2C917CB812D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5607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6" name="Picture 9">
            <a:extLst>
              <a:ext uri="{FF2B5EF4-FFF2-40B4-BE49-F238E27FC236}">
                <a16:creationId xmlns:a16="http://schemas.microsoft.com/office/drawing/2014/main" id="{C9ECDD5C-152A-4CC7-8333-0F367B3A62E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7" name="Picture 11">
            <a:extLst>
              <a:ext uri="{FF2B5EF4-FFF2-40B4-BE49-F238E27FC236}">
                <a16:creationId xmlns:a16="http://schemas.microsoft.com/office/drawing/2014/main" id="{7F5C92A3-369B-43F3-BDCE-E560B1B0EC8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8" name="Oval 13">
            <a:extLst>
              <a:ext uri="{FF2B5EF4-FFF2-40B4-BE49-F238E27FC236}">
                <a16:creationId xmlns:a16="http://schemas.microsoft.com/office/drawing/2014/main" id="{AEBE9F1A-B38D-446E-83AE-14B17CE77FF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9" name="Picture 15">
            <a:extLst>
              <a:ext uri="{FF2B5EF4-FFF2-40B4-BE49-F238E27FC236}">
                <a16:creationId xmlns:a16="http://schemas.microsoft.com/office/drawing/2014/main" id="{915B5014-A7EC-4BA6-9C83-8840CF81DB2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0" name="Picture 17">
            <a:extLst>
              <a:ext uri="{FF2B5EF4-FFF2-40B4-BE49-F238E27FC236}">
                <a16:creationId xmlns:a16="http://schemas.microsoft.com/office/drawing/2014/main" id="{022C43AB-86D7-420D-8AD7-DC0A15FDD0A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1" name="Rectangle 19">
            <a:extLst>
              <a:ext uri="{FF2B5EF4-FFF2-40B4-BE49-F238E27FC236}">
                <a16:creationId xmlns:a16="http://schemas.microsoft.com/office/drawing/2014/main" id="{5E3EB826-A471-488F-9E8A-D65528A3C0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2" name="Rectangle 21">
            <a:extLst>
              <a:ext uri="{FF2B5EF4-FFF2-40B4-BE49-F238E27FC236}">
                <a16:creationId xmlns:a16="http://schemas.microsoft.com/office/drawing/2014/main" id="{D85D5AA8-773B-469A-8802-9645A4DC9B7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252789D-EF12-472B-8479-18070938F6F9}"/>
              </a:ext>
            </a:extLst>
          </p:cNvPr>
          <p:cNvPicPr>
            <a:picLocks noGrp="1" noChangeAspect="1"/>
          </p:cNvPicPr>
          <p:nvPr>
            <p:ph idx="1"/>
          </p:nvPr>
        </p:nvPicPr>
        <p:blipFill>
          <a:blip r:embed="rId8"/>
          <a:stretch>
            <a:fillRect/>
          </a:stretch>
        </p:blipFill>
        <p:spPr>
          <a:xfrm>
            <a:off x="1286366" y="643467"/>
            <a:ext cx="8192742" cy="5571066"/>
          </a:xfrm>
          <a:prstGeom prst="rect">
            <a:avLst/>
          </a:prstGeom>
        </p:spPr>
      </p:pic>
      <p:sp>
        <p:nvSpPr>
          <p:cNvPr id="33" name="Rectangle 23">
            <a:extLst>
              <a:ext uri="{FF2B5EF4-FFF2-40B4-BE49-F238E27FC236}">
                <a16:creationId xmlns:a16="http://schemas.microsoft.com/office/drawing/2014/main" id="{C75AF42C-C556-454E-B2D3-2C917CB812D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722756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ECDD5C-152A-4CC7-8333-0F367B3A62EA}"/>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F5C92A3-369B-43F3-BDCE-E560B1B0EC89}"/>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AEBE9F1A-B38D-446E-83AE-14B17CE77FF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915B5014-A7EC-4BA6-9C83-8840CF81DB28}"/>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022C43AB-86D7-420D-8AD7-DC0A15FDD0AF}"/>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5E3EB826-A471-488F-9E8A-D65528A3C0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4309F268-A45B-4517-B03F-2774BAEFFB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B85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9D71B14-7808-43E1-BE42-8C62013704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04ADA12D-64C3-49FD-AF9A-7C7FB7DBB07A}"/>
              </a:ext>
            </a:extLst>
          </p:cNvPr>
          <p:cNvPicPr>
            <a:picLocks noGrp="1" noChangeAspect="1"/>
          </p:cNvPicPr>
          <p:nvPr>
            <p:ph idx="1"/>
          </p:nvPr>
        </p:nvPicPr>
        <p:blipFill>
          <a:blip r:embed="rId8"/>
          <a:stretch>
            <a:fillRect/>
          </a:stretch>
        </p:blipFill>
        <p:spPr>
          <a:xfrm>
            <a:off x="420400" y="570703"/>
            <a:ext cx="8044859" cy="5571066"/>
          </a:xfrm>
          <a:prstGeom prst="rect">
            <a:avLst/>
          </a:prstGeom>
        </p:spPr>
      </p:pic>
      <p:sp>
        <p:nvSpPr>
          <p:cNvPr id="15" name="TextBox 14">
            <a:extLst>
              <a:ext uri="{FF2B5EF4-FFF2-40B4-BE49-F238E27FC236}">
                <a16:creationId xmlns:a16="http://schemas.microsoft.com/office/drawing/2014/main" id="{C7C24A24-79FE-4F38-9CF7-E5ED141BDE4C}"/>
              </a:ext>
            </a:extLst>
          </p:cNvPr>
          <p:cNvSpPr txBox="1"/>
          <p:nvPr/>
        </p:nvSpPr>
        <p:spPr>
          <a:xfrm>
            <a:off x="6960197" y="847169"/>
            <a:ext cx="4822969" cy="2862322"/>
          </a:xfrm>
          <a:prstGeom prst="rect">
            <a:avLst/>
          </a:prstGeom>
          <a:noFill/>
        </p:spPr>
        <p:txBody>
          <a:bodyPr wrap="square">
            <a:spAutoFit/>
          </a:bodyPr>
          <a:lstStyle/>
          <a:p>
            <a:pPr indent="-90170">
              <a:tabLst>
                <a:tab pos="630555" algn="l"/>
              </a:tabLst>
            </a:pPr>
            <a:r>
              <a:rPr lang="en-GB" sz="1800" dirty="0">
                <a:solidFill>
                  <a:schemeClr val="accent1"/>
                </a:solidFill>
                <a:effectLst/>
                <a:latin typeface="Trebuchet MS" panose="020B0603020202020204" pitchFamily="34" charset="0"/>
                <a:ea typeface="Times New Roman" panose="02020603050405020304" pitchFamily="18" charset="0"/>
              </a:rPr>
              <a:t>Where </a:t>
            </a:r>
            <a:endParaRPr lang="en-GB" sz="1800" dirty="0">
              <a:solidFill>
                <a:schemeClr val="accent1"/>
              </a:solidFill>
              <a:effectLst/>
              <a:latin typeface="Times New Roman" panose="02020603050405020304" pitchFamily="18" charset="0"/>
              <a:ea typeface="Times New Roman" panose="02020603050405020304" pitchFamily="18" charset="0"/>
            </a:endParaRPr>
          </a:p>
          <a:p>
            <a:pPr indent="-270510">
              <a:tabLst>
                <a:tab pos="630555" algn="l"/>
              </a:tabLst>
            </a:pPr>
            <a:r>
              <a:rPr lang="en-GB" sz="1800" i="1" dirty="0">
                <a:solidFill>
                  <a:schemeClr val="accent1"/>
                </a:solidFill>
                <a:effectLst/>
                <a:latin typeface="Trebuchet MS" panose="020B0603020202020204" pitchFamily="34" charset="0"/>
                <a:ea typeface="Times New Roman" panose="02020603050405020304" pitchFamily="18" charset="0"/>
              </a:rPr>
              <a:t>t</a:t>
            </a:r>
            <a:r>
              <a:rPr lang="en-GB" sz="1800" dirty="0">
                <a:solidFill>
                  <a:schemeClr val="accent1"/>
                </a:solidFill>
                <a:effectLst/>
                <a:latin typeface="Trebuchet MS" panose="020B0603020202020204" pitchFamily="34" charset="0"/>
                <a:ea typeface="Times New Roman" panose="02020603050405020304" pitchFamily="18" charset="0"/>
              </a:rPr>
              <a:t> 	time interval measured in the </a:t>
            </a:r>
            <a:r>
              <a:rPr lang="en-GB" sz="1800" b="1" dirty="0">
                <a:solidFill>
                  <a:schemeClr val="accent1"/>
                </a:solidFill>
                <a:effectLst/>
                <a:latin typeface="Trebuchet MS" panose="020B0603020202020204" pitchFamily="34" charset="0"/>
                <a:ea typeface="Times New Roman" panose="02020603050405020304" pitchFamily="18" charset="0"/>
              </a:rPr>
              <a:t>same</a:t>
            </a:r>
            <a:r>
              <a:rPr lang="en-GB" sz="1800" dirty="0">
                <a:solidFill>
                  <a:schemeClr val="accent1"/>
                </a:solidFill>
                <a:effectLst/>
                <a:latin typeface="Trebuchet MS" panose="020B0603020202020204" pitchFamily="34" charset="0"/>
                <a:ea typeface="Times New Roman" panose="02020603050405020304" pitchFamily="18" charset="0"/>
              </a:rPr>
              <a:t> frame of reference as the event (e.g. the pulse of light, throwing up a ball, running a race).</a:t>
            </a:r>
            <a:endParaRPr lang="en-GB" sz="1800" dirty="0">
              <a:solidFill>
                <a:schemeClr val="accent1"/>
              </a:solidFill>
              <a:effectLst/>
              <a:latin typeface="Times New Roman" panose="02020603050405020304" pitchFamily="18" charset="0"/>
              <a:ea typeface="Times New Roman" panose="02020603050405020304" pitchFamily="18" charset="0"/>
            </a:endParaRPr>
          </a:p>
          <a:p>
            <a:pPr indent="-270510">
              <a:tabLst>
                <a:tab pos="630555" algn="l"/>
              </a:tabLst>
            </a:pPr>
            <a:r>
              <a:rPr lang="en-GB" sz="1800" i="1"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rPr>
              <a:t>t’</a:t>
            </a:r>
            <a:r>
              <a:rPr lang="en-GB" sz="18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rPr>
              <a:t> 	time interval measured in a frame of reference moving relative to the one containing the event(e.g. on a train).</a:t>
            </a:r>
          </a:p>
          <a:p>
            <a:pPr indent="-270510">
              <a:tabLst>
                <a:tab pos="540385" algn="l"/>
                <a:tab pos="630555" algn="l"/>
              </a:tabLst>
            </a:pPr>
            <a:r>
              <a:rPr lang="en-GB" sz="1800" i="1"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rPr>
              <a:t>v</a:t>
            </a:r>
            <a:r>
              <a:rPr lang="en-GB" sz="18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rPr>
              <a:t>	relative velocity of the two frames of reference.</a:t>
            </a:r>
          </a:p>
        </p:txBody>
      </p:sp>
    </p:spTree>
    <p:extLst>
      <p:ext uri="{BB962C8B-B14F-4D97-AF65-F5344CB8AC3E}">
        <p14:creationId xmlns:p14="http://schemas.microsoft.com/office/powerpoint/2010/main" val="3612732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0D9BA-17AB-406A-96A9-B9CC7EFC354E}"/>
              </a:ext>
            </a:extLst>
          </p:cNvPr>
          <p:cNvSpPr>
            <a:spLocks noGrp="1"/>
          </p:cNvSpPr>
          <p:nvPr>
            <p:ph type="title"/>
          </p:nvPr>
        </p:nvSpPr>
        <p:spPr/>
        <p:txBody>
          <a:bodyPr/>
          <a:lstStyle/>
          <a:p>
            <a:r>
              <a:rPr lang="en-GB" dirty="0"/>
              <a:t>TIME DILATION FORMULA AND THE LORENTZ TRANSFORMATION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F484E3E-7B89-4ACF-BF4B-9406B50074F4}"/>
                  </a:ext>
                </a:extLst>
              </p:cNvPr>
              <p:cNvSpPr>
                <a:spLocks noGrp="1"/>
              </p:cNvSpPr>
              <p:nvPr>
                <p:ph idx="1"/>
              </p:nvPr>
            </p:nvSpPr>
            <p:spPr>
              <a:xfrm>
                <a:off x="1103312" y="2052918"/>
                <a:ext cx="9237310" cy="4352360"/>
              </a:xfrm>
            </p:spPr>
            <p:txBody>
              <a:bodyPr/>
              <a:lstStyle/>
              <a:p>
                <a:r>
                  <a:rPr lang="en-GB" dirty="0"/>
                  <a:t>The formula linking these can be shown to be:</a:t>
                </a:r>
              </a:p>
              <a:p>
                <a:endParaRPr lang="en-GB" dirty="0"/>
              </a:p>
              <a:p>
                <a:pPr marL="0" indent="0">
                  <a:buNone/>
                </a:pPr>
                <a:endParaRPr lang="en-GB" dirty="0"/>
              </a:p>
              <a:p>
                <a:r>
                  <a:rPr lang="en-GB" dirty="0"/>
                  <a:t>Note this is often written as: </a:t>
                </a:r>
                <a14:m>
                  <m:oMath xmlns:m="http://schemas.openxmlformats.org/officeDocument/2006/math">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𝛾</m:t>
                    </m:r>
                  </m:oMath>
                </a14:m>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buNone/>
                </a:pPr>
                <a:endParaRPr lang="en-GB" dirty="0"/>
              </a:p>
              <a:p>
                <a:r>
                  <a:rPr lang="en-GB" dirty="0"/>
                  <a:t>where γ is known as the Lorentz Factor. It is often used in the study of special relativity and is given by:</a:t>
                </a:r>
              </a:p>
              <a:p>
                <a:pPr marL="0" indent="0">
                  <a:buNone/>
                </a:pPr>
                <a14:m>
                  <m:oMathPara xmlns:m="http://schemas.openxmlformats.org/officeDocument/2006/math">
                    <m:oMathParaPr>
                      <m:jc m:val="centerGroup"/>
                    </m:oMathParaPr>
                    <m:oMath xmlns:m="http://schemas.openxmlformats.org/officeDocument/2006/math">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𝛾</m:t>
                      </m:r>
                      <m:r>
                        <a:rPr lang="en-US" sz="1800" i="1"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1</m:t>
                          </m:r>
                        </m:num>
                        <m:den>
                          <m:rad>
                            <m:radPr>
                              <m:degHide m:val="on"/>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radPr>
                            <m:deg/>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1−</m:t>
                              </m:r>
                              <m:f>
                                <m:f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𝑣</m:t>
                                      </m:r>
                                    </m:e>
                                    <m:sup>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sSup>
                                    <m:sSupPr>
                                      <m:ctrlPr>
                                        <a:rPr lang="en-GB" sz="18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𝑐</m:t>
                                      </m:r>
                                    </m:e>
                                    <m:sup>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2</m:t>
                                      </m:r>
                                    </m:sup>
                                  </m:sSup>
                                </m:den>
                              </m:f>
                            </m:e>
                          </m:rad>
                        </m:den>
                      </m:f>
                    </m:oMath>
                  </m:oMathPara>
                </a14:m>
                <a:endParaRPr lang="en-GB" sz="1800" dirty="0">
                  <a:effectLst/>
                  <a:latin typeface="Trebuchet MS" panose="020B0603020202020204" pitchFamily="34" charset="0"/>
                  <a:ea typeface="Times New Roman" panose="02020603050405020304" pitchFamily="18" charset="0"/>
                  <a:cs typeface="Times New Roman" panose="02020603050405020304" pitchFamily="18" charset="0"/>
                </a:endParaRPr>
              </a:p>
              <a:p>
                <a:pPr marL="0" indent="0">
                  <a:buNone/>
                </a:pPr>
                <a:endParaRPr lang="en-GB" dirty="0"/>
              </a:p>
            </p:txBody>
          </p:sp>
        </mc:Choice>
        <mc:Fallback xmlns="">
          <p:sp>
            <p:nvSpPr>
              <p:cNvPr id="3" name="Content Placeholder 2">
                <a:extLst>
                  <a:ext uri="{FF2B5EF4-FFF2-40B4-BE49-F238E27FC236}">
                    <a16:creationId xmlns:a16="http://schemas.microsoft.com/office/drawing/2014/main" id="{DF484E3E-7B89-4ACF-BF4B-9406B50074F4}"/>
                  </a:ext>
                </a:extLst>
              </p:cNvPr>
              <p:cNvSpPr>
                <a:spLocks noGrp="1" noRot="1" noChangeAspect="1" noMove="1" noResize="1" noEditPoints="1" noAdjustHandles="1" noChangeArrowheads="1" noChangeShapeType="1" noTextEdit="1"/>
              </p:cNvSpPr>
              <p:nvPr>
                <p:ph idx="1"/>
              </p:nvPr>
            </p:nvSpPr>
            <p:spPr>
              <a:xfrm>
                <a:off x="1103312" y="2052918"/>
                <a:ext cx="9237310" cy="4352360"/>
              </a:xfrm>
              <a:blipFill>
                <a:blip r:embed="rId4"/>
                <a:stretch>
                  <a:fillRect l="-330" t="-840"/>
                </a:stretch>
              </a:blipFill>
            </p:spPr>
            <p:txBody>
              <a:bodyPr/>
              <a:lstStyle/>
              <a:p>
                <a:r>
                  <a:rPr lang="en-GB">
                    <a:noFill/>
                  </a:rPr>
                  <a:t> </a:t>
                </a:r>
              </a:p>
            </p:txBody>
          </p:sp>
        </mc:Fallback>
      </mc:AlternateContent>
      <p:sp>
        <p:nvSpPr>
          <p:cNvPr id="11" name="Rectangle 9">
            <a:extLst>
              <a:ext uri="{FF2B5EF4-FFF2-40B4-BE49-F238E27FC236}">
                <a16:creationId xmlns:a16="http://schemas.microsoft.com/office/drawing/2014/main" id="{0AC15F27-B803-4672-9DCE-348331F676E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2" name="Object 11">
            <a:extLst>
              <a:ext uri="{FF2B5EF4-FFF2-40B4-BE49-F238E27FC236}">
                <a16:creationId xmlns:a16="http://schemas.microsoft.com/office/drawing/2014/main" id="{F4DD3130-2841-4148-A55B-7CDB0AD519E2}"/>
              </a:ext>
            </a:extLst>
          </p:cNvPr>
          <p:cNvGraphicFramePr>
            <a:graphicFrameLocks noChangeAspect="1"/>
          </p:cNvGraphicFramePr>
          <p:nvPr>
            <p:extLst>
              <p:ext uri="{D42A27DB-BD31-4B8C-83A1-F6EECF244321}">
                <p14:modId xmlns:p14="http://schemas.microsoft.com/office/powerpoint/2010/main" val="573162196"/>
              </p:ext>
            </p:extLst>
          </p:nvPr>
        </p:nvGraphicFramePr>
        <p:xfrm>
          <a:off x="7520563" y="1853248"/>
          <a:ext cx="1476681" cy="1237302"/>
        </p:xfrm>
        <a:graphic>
          <a:graphicData uri="http://schemas.openxmlformats.org/presentationml/2006/ole">
            <mc:AlternateContent xmlns:mc="http://schemas.openxmlformats.org/markup-compatibility/2006">
              <mc:Choice xmlns:v="urn:schemas-microsoft-com:vml" Requires="v">
                <p:oleObj spid="_x0000_s2053" r:id="rId5" imgW="761669" imgH="660113" progId="Equation.3">
                  <p:embed/>
                </p:oleObj>
              </mc:Choice>
              <mc:Fallback>
                <p:oleObj r:id="rId5" imgW="761669" imgH="660113" progId="Equation.3">
                  <p:embed/>
                  <p:pic>
                    <p:nvPicPr>
                      <p:cNvPr id="12" name="Object 11">
                        <a:extLst>
                          <a:ext uri="{FF2B5EF4-FFF2-40B4-BE49-F238E27FC236}">
                            <a16:creationId xmlns:a16="http://schemas.microsoft.com/office/drawing/2014/main" id="{F4DD3130-2841-4148-A55B-7CDB0AD519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0563" y="1853248"/>
                        <a:ext cx="1476681" cy="1237302"/>
                      </a:xfrm>
                      <a:prstGeom prst="rect">
                        <a:avLst/>
                      </a:prstGeom>
                      <a:solidFill>
                        <a:schemeClr val="accent2"/>
                      </a:solidFill>
                    </p:spPr>
                  </p:pic>
                </p:oleObj>
              </mc:Fallback>
            </mc:AlternateContent>
          </a:graphicData>
        </a:graphic>
      </p:graphicFrame>
    </p:spTree>
    <p:extLst>
      <p:ext uri="{BB962C8B-B14F-4D97-AF65-F5344CB8AC3E}">
        <p14:creationId xmlns:p14="http://schemas.microsoft.com/office/powerpoint/2010/main" val="610174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1A84-0F08-4CFE-902A-D4624AAAFB0F}"/>
              </a:ext>
            </a:extLst>
          </p:cNvPr>
          <p:cNvSpPr>
            <a:spLocks noGrp="1"/>
          </p:cNvSpPr>
          <p:nvPr>
            <p:ph type="title"/>
          </p:nvPr>
        </p:nvSpPr>
        <p:spPr>
          <a:xfrm>
            <a:off x="485423" y="452718"/>
            <a:ext cx="11582400" cy="1400530"/>
          </a:xfrm>
        </p:spPr>
        <p:txBody>
          <a:bodyPr/>
          <a:lstStyle/>
          <a:p>
            <a:pPr indent="-180340">
              <a:spcBef>
                <a:spcPts val="0"/>
              </a:spcBef>
            </a:pPr>
            <a:r>
              <a:rPr lang="en-US" sz="2400" b="1" dirty="0">
                <a:effectLst/>
                <a:latin typeface="Trebuchet MS" panose="020B0603020202020204" pitchFamily="34" charset="0"/>
                <a:ea typeface="Times New Roman" panose="02020603050405020304" pitchFamily="18" charset="0"/>
                <a:cs typeface="Times New Roman" panose="02020603050405020304" pitchFamily="18" charset="0"/>
              </a:rPr>
              <a:t>Example:	</a:t>
            </a:r>
            <a:r>
              <a:rPr lang="en-GB" sz="2400" dirty="0">
                <a:effectLst/>
                <a:latin typeface="Trebuchet MS" panose="020B0603020202020204" pitchFamily="34" charset="0"/>
                <a:ea typeface="Times New Roman" panose="02020603050405020304" pitchFamily="18" charset="0"/>
                <a:cs typeface="Times New Roman" panose="02020603050405020304" pitchFamily="18" charset="0"/>
              </a:rPr>
              <a:t/>
            </a:r>
            <a:br>
              <a:rPr lang="en-GB" sz="2400" dirty="0">
                <a:effectLst/>
                <a:latin typeface="Trebuchet MS" panose="020B0603020202020204" pitchFamily="34" charset="0"/>
                <a:ea typeface="Times New Roman" panose="02020603050405020304" pitchFamily="18" charset="0"/>
                <a:cs typeface="Times New Roman" panose="02020603050405020304" pitchFamily="18" charset="0"/>
              </a:rPr>
            </a:br>
            <a:r>
              <a:rPr lang="en-US" sz="2400" dirty="0">
                <a:effectLst/>
                <a:latin typeface="Trebuchet MS" panose="020B0603020202020204" pitchFamily="34" charset="0"/>
                <a:ea typeface="Times New Roman" panose="02020603050405020304" pitchFamily="18" charset="0"/>
                <a:cs typeface="Times New Roman" panose="02020603050405020304" pitchFamily="18" charset="0"/>
              </a:rPr>
              <a:t>A rocket is travelling at a constant 2.7 × 10</a:t>
            </a:r>
            <a:r>
              <a:rPr lang="en-US" sz="2400" baseline="30000" dirty="0">
                <a:effectLst/>
                <a:latin typeface="Trebuchet MS" panose="020B0603020202020204" pitchFamily="34" charset="0"/>
                <a:ea typeface="Times New Roman" panose="02020603050405020304" pitchFamily="18" charset="0"/>
                <a:cs typeface="Times New Roman" panose="02020603050405020304" pitchFamily="18" charset="0"/>
              </a:rPr>
              <a:t>8</a:t>
            </a:r>
            <a:r>
              <a:rPr lang="en-US" sz="2400" dirty="0">
                <a:effectLst/>
                <a:latin typeface="Trebuchet MS" panose="020B0603020202020204" pitchFamily="34" charset="0"/>
                <a:ea typeface="Times New Roman" panose="02020603050405020304" pitchFamily="18" charset="0"/>
                <a:cs typeface="Times New Roman" panose="02020603050405020304" pitchFamily="18" charset="0"/>
              </a:rPr>
              <a:t> m s</a:t>
            </a:r>
            <a:r>
              <a:rPr lang="en-US" sz="2400" baseline="30000" dirty="0">
                <a:effectLst/>
                <a:latin typeface="Trebuchet MS" panose="020B0603020202020204" pitchFamily="34" charset="0"/>
                <a:ea typeface="Times New Roman" panose="02020603050405020304" pitchFamily="18" charset="0"/>
                <a:cs typeface="Times New Roman" panose="02020603050405020304" pitchFamily="18" charset="0"/>
              </a:rPr>
              <a:t>–1</a:t>
            </a:r>
            <a:r>
              <a:rPr lang="en-US" sz="2400" dirty="0">
                <a:effectLst/>
                <a:latin typeface="Trebuchet MS" panose="020B0603020202020204" pitchFamily="34" charset="0"/>
                <a:ea typeface="Times New Roman" panose="02020603050405020304" pitchFamily="18" charset="0"/>
                <a:cs typeface="Times New Roman" panose="02020603050405020304" pitchFamily="18" charset="0"/>
              </a:rPr>
              <a:t> compared to an observer on Earth. The pilot measures the journey as taking 240 minutes. (</a:t>
            </a:r>
            <a:r>
              <a:rPr lang="en-US" sz="2400" i="1" dirty="0">
                <a:effectLst/>
                <a:latin typeface="Trebuchet MS" panose="020B0603020202020204" pitchFamily="34" charset="0"/>
                <a:ea typeface="Times New Roman" panose="02020603050405020304" pitchFamily="18" charset="0"/>
                <a:cs typeface="Times New Roman" panose="02020603050405020304" pitchFamily="18" charset="0"/>
              </a:rPr>
              <a:t>Note this is an impossible scenario with current technology</a:t>
            </a:r>
            <a:r>
              <a:rPr lang="en-US" sz="2400" dirty="0">
                <a:effectLst/>
                <a:latin typeface="Trebuchet MS" panose="020B0603020202020204" pitchFamily="34" charset="0"/>
                <a:ea typeface="Times New Roman" panose="02020603050405020304" pitchFamily="18" charset="0"/>
                <a:cs typeface="Times New Roman" panose="02020603050405020304" pitchFamily="18" charset="0"/>
              </a:rPr>
              <a:t>)</a:t>
            </a:r>
            <a:r>
              <a:rPr lang="en-GB" sz="2400" dirty="0">
                <a:effectLst/>
                <a:latin typeface="Trebuchet MS" panose="020B0603020202020204" pitchFamily="34" charset="0"/>
                <a:ea typeface="Times New Roman" panose="02020603050405020304" pitchFamily="18" charset="0"/>
                <a:cs typeface="Times New Roman" panose="02020603050405020304" pitchFamily="18" charset="0"/>
              </a:rPr>
              <a:t/>
            </a:r>
            <a:br>
              <a:rPr lang="en-GB" sz="2400" dirty="0">
                <a:effectLst/>
                <a:latin typeface="Trebuchet MS" panose="020B0603020202020204" pitchFamily="34" charset="0"/>
                <a:ea typeface="Times New Roman" panose="02020603050405020304" pitchFamily="18" charset="0"/>
                <a:cs typeface="Times New Roman" panose="02020603050405020304" pitchFamily="18" charset="0"/>
              </a:rPr>
            </a:br>
            <a:r>
              <a:rPr lang="en-US" sz="2400" dirty="0">
                <a:effectLst/>
                <a:latin typeface="Trebuchet MS" panose="020B0603020202020204" pitchFamily="34" charset="0"/>
                <a:ea typeface="Times New Roman" panose="02020603050405020304" pitchFamily="18" charset="0"/>
                <a:cs typeface="Times New Roman" panose="02020603050405020304" pitchFamily="18" charset="0"/>
              </a:rPr>
              <a:t>How long did the journey take when measured from Earth?</a:t>
            </a:r>
            <a: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t/>
            </a:r>
            <a:br>
              <a:rPr lang="en-GB" sz="1800" dirty="0">
                <a:effectLst/>
                <a:latin typeface="Trebuchet MS" panose="020B0603020202020204" pitchFamily="34" charset="0"/>
                <a:ea typeface="Times New Roman" panose="02020603050405020304" pitchFamily="18" charset="0"/>
                <a:cs typeface="Times New Roman" panose="02020603050405020304" pitchFamily="18" charset="0"/>
              </a:rPr>
            </a:br>
            <a:endParaRPr lang="en-GB" dirty="0"/>
          </a:p>
        </p:txBody>
      </p:sp>
      <p:graphicFrame>
        <p:nvGraphicFramePr>
          <p:cNvPr id="4" name="Content Placeholder 3">
            <a:extLst>
              <a:ext uri="{FF2B5EF4-FFF2-40B4-BE49-F238E27FC236}">
                <a16:creationId xmlns:a16="http://schemas.microsoft.com/office/drawing/2014/main" id="{39294634-4A02-4D5B-B2D5-67DB6E2703E1}"/>
              </a:ext>
            </a:extLst>
          </p:cNvPr>
          <p:cNvGraphicFramePr>
            <a:graphicFrameLocks noGrp="1"/>
          </p:cNvGraphicFramePr>
          <p:nvPr>
            <p:ph idx="1"/>
            <p:extLst>
              <p:ext uri="{D42A27DB-BD31-4B8C-83A1-F6EECF244321}">
                <p14:modId xmlns:p14="http://schemas.microsoft.com/office/powerpoint/2010/main" val="3289076648"/>
              </p:ext>
            </p:extLst>
          </p:nvPr>
        </p:nvGraphicFramePr>
        <p:xfrm>
          <a:off x="587022" y="2648071"/>
          <a:ext cx="10577689" cy="3605973"/>
        </p:xfrm>
        <a:graphic>
          <a:graphicData uri="http://schemas.openxmlformats.org/drawingml/2006/table">
            <a:tbl>
              <a:tblPr firstRow="1" firstCol="1" bandRow="1">
                <a:tableStyleId>{5C22544A-7EE6-4342-B048-85BDC9FD1C3A}</a:tableStyleId>
              </a:tblPr>
              <a:tblGrid>
                <a:gridCol w="1428369">
                  <a:extLst>
                    <a:ext uri="{9D8B030D-6E8A-4147-A177-3AD203B41FA5}">
                      <a16:colId xmlns:a16="http://schemas.microsoft.com/office/drawing/2014/main" val="2938664193"/>
                    </a:ext>
                  </a:extLst>
                </a:gridCol>
                <a:gridCol w="2861439">
                  <a:extLst>
                    <a:ext uri="{9D8B030D-6E8A-4147-A177-3AD203B41FA5}">
                      <a16:colId xmlns:a16="http://schemas.microsoft.com/office/drawing/2014/main" val="2482915917"/>
                    </a:ext>
                  </a:extLst>
                </a:gridCol>
                <a:gridCol w="6287881">
                  <a:extLst>
                    <a:ext uri="{9D8B030D-6E8A-4147-A177-3AD203B41FA5}">
                      <a16:colId xmlns:a16="http://schemas.microsoft.com/office/drawing/2014/main" val="2112721639"/>
                    </a:ext>
                  </a:extLst>
                </a:gridCol>
              </a:tblGrid>
              <a:tr h="1167131">
                <a:tc>
                  <a:txBody>
                    <a:bodyPr/>
                    <a:lstStyle/>
                    <a:p>
                      <a:pPr>
                        <a:lnSpc>
                          <a:spcPct val="100000"/>
                        </a:lnSpc>
                        <a:spcBef>
                          <a:spcPts val="0"/>
                        </a:spcBef>
                        <a:spcAft>
                          <a:spcPts val="0"/>
                        </a:spcAft>
                      </a:pPr>
                      <a:r>
                        <a:rPr lang="fr-FR" sz="2000">
                          <a:effectLst/>
                        </a:rPr>
                        <a:t>Solution: </a:t>
                      </a:r>
                      <a:endParaRPr lang="en-GB" sz="2000">
                        <a:effectLst/>
                      </a:endParaRPr>
                    </a:p>
                    <a:p>
                      <a:pPr>
                        <a:lnSpc>
                          <a:spcPct val="100000"/>
                        </a:lnSpc>
                        <a:spcBef>
                          <a:spcPts val="0"/>
                        </a:spcBef>
                        <a:spcAft>
                          <a:spcPts val="0"/>
                        </a:spcAft>
                      </a:pPr>
                      <a:r>
                        <a:rPr lang="fr-FR" sz="2000">
                          <a:effectLst/>
                        </a:rPr>
                        <a:t> </a:t>
                      </a:r>
                      <a:endParaRPr lang="en-GB" sz="20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nSpc>
                          <a:spcPct val="100000"/>
                        </a:lnSpc>
                        <a:spcBef>
                          <a:spcPts val="0"/>
                        </a:spcBef>
                        <a:spcAft>
                          <a:spcPts val="0"/>
                        </a:spcAft>
                      </a:pPr>
                      <a:r>
                        <a:rPr lang="en-GB" sz="2000" dirty="0">
                          <a:effectLst/>
                        </a:rPr>
                        <a:t>Note as time dilation is about relative times etc there is no requirement to change the units of time to seconds. Whatever unit you use will be the same unit for your unknown time.</a:t>
                      </a: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GB"/>
                    </a:p>
                  </a:txBody>
                  <a:tcPr/>
                </a:tc>
                <a:extLst>
                  <a:ext uri="{0D108BD9-81ED-4DB2-BD59-A6C34878D82A}">
                    <a16:rowId xmlns:a16="http://schemas.microsoft.com/office/drawing/2014/main" val="2654777134"/>
                  </a:ext>
                </a:extLst>
              </a:tr>
              <a:tr h="2438842">
                <a:tc>
                  <a:txBody>
                    <a:bodyPr/>
                    <a:lstStyle/>
                    <a:p>
                      <a:pPr>
                        <a:lnSpc>
                          <a:spcPct val="100000"/>
                        </a:lnSpc>
                        <a:spcBef>
                          <a:spcPts val="0"/>
                        </a:spcBef>
                        <a:spcAft>
                          <a:spcPts val="0"/>
                        </a:spcAft>
                      </a:pPr>
                      <a:r>
                        <a:rPr lang="en-GB" sz="2000">
                          <a:effectLst/>
                        </a:rPr>
                        <a:t> </a:t>
                      </a:r>
                      <a:endParaRPr lang="en-GB" sz="20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0000"/>
                        </a:lnSpc>
                        <a:spcBef>
                          <a:spcPts val="0"/>
                        </a:spcBef>
                        <a:spcAft>
                          <a:spcPts val="0"/>
                        </a:spcAft>
                      </a:pPr>
                      <a:r>
                        <a:rPr lang="fr-FR" sz="2000" dirty="0">
                          <a:effectLst/>
                        </a:rPr>
                        <a:t>t = </a:t>
                      </a:r>
                      <a:r>
                        <a:rPr lang="en-GB" sz="2000" dirty="0">
                          <a:effectLst/>
                        </a:rPr>
                        <a:t>240 minutes (about 4 hours)</a:t>
                      </a:r>
                    </a:p>
                    <a:p>
                      <a:pPr>
                        <a:lnSpc>
                          <a:spcPct val="100000"/>
                        </a:lnSpc>
                        <a:spcBef>
                          <a:spcPts val="0"/>
                        </a:spcBef>
                        <a:spcAft>
                          <a:spcPts val="0"/>
                        </a:spcAft>
                      </a:pPr>
                      <a:r>
                        <a:rPr lang="fr-FR" sz="2000" dirty="0">
                          <a:effectLst/>
                        </a:rPr>
                        <a:t>v = 2.7 × 10</a:t>
                      </a:r>
                      <a:r>
                        <a:rPr lang="fr-FR" sz="2000" baseline="30000" dirty="0">
                          <a:effectLst/>
                        </a:rPr>
                        <a:t>8</a:t>
                      </a:r>
                      <a:r>
                        <a:rPr lang="fr-FR" sz="2000" dirty="0">
                          <a:effectLst/>
                        </a:rPr>
                        <a:t> m s</a:t>
                      </a:r>
                      <a:r>
                        <a:rPr lang="fr-FR" sz="2000" baseline="30000" dirty="0">
                          <a:effectLst/>
                        </a:rPr>
                        <a:t>–1</a:t>
                      </a:r>
                      <a:endParaRPr lang="en-GB" sz="2000" dirty="0">
                        <a:effectLst/>
                      </a:endParaRPr>
                    </a:p>
                    <a:p>
                      <a:pPr>
                        <a:lnSpc>
                          <a:spcPct val="100000"/>
                        </a:lnSpc>
                        <a:spcBef>
                          <a:spcPts val="0"/>
                        </a:spcBef>
                        <a:spcAft>
                          <a:spcPts val="0"/>
                        </a:spcAft>
                      </a:pPr>
                      <a:r>
                        <a:rPr lang="en-US" sz="2000" dirty="0">
                          <a:effectLst/>
                        </a:rPr>
                        <a:t>c = 3 × 10</a:t>
                      </a:r>
                      <a:r>
                        <a:rPr lang="en-US" sz="2000" baseline="30000" dirty="0">
                          <a:effectLst/>
                        </a:rPr>
                        <a:t>8</a:t>
                      </a:r>
                      <a:r>
                        <a:rPr lang="en-US" sz="2000" dirty="0">
                          <a:effectLst/>
                        </a:rPr>
                        <a:t> m s</a:t>
                      </a:r>
                      <a:r>
                        <a:rPr lang="en-US" sz="2000" baseline="30000" dirty="0">
                          <a:effectLst/>
                        </a:rPr>
                        <a:t>–1</a:t>
                      </a:r>
                      <a:endParaRPr lang="en-GB" sz="2000" dirty="0">
                        <a:effectLst/>
                      </a:endParaRPr>
                    </a:p>
                    <a:p>
                      <a:pPr>
                        <a:lnSpc>
                          <a:spcPct val="100000"/>
                        </a:lnSpc>
                        <a:spcBef>
                          <a:spcPts val="0"/>
                        </a:spcBef>
                        <a:spcAft>
                          <a:spcPts val="0"/>
                        </a:spcAft>
                      </a:pPr>
                      <a:r>
                        <a:rPr lang="en-US" sz="2000" dirty="0">
                          <a:effectLst/>
                        </a:rPr>
                        <a:t>t' = ?</a:t>
                      </a: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0000"/>
                        </a:lnSpc>
                        <a:spcBef>
                          <a:spcPts val="0"/>
                        </a:spcBef>
                        <a:spcAft>
                          <a:spcPts val="0"/>
                        </a:spcAft>
                      </a:pPr>
                      <a:endParaRPr lang="en-GB" sz="20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25145520"/>
                  </a:ext>
                </a:extLst>
              </a:tr>
            </a:tbl>
          </a:graphicData>
        </a:graphic>
      </p:graphicFrame>
      <p:graphicFrame>
        <p:nvGraphicFramePr>
          <p:cNvPr id="5" name="Object 4">
            <a:extLst>
              <a:ext uri="{FF2B5EF4-FFF2-40B4-BE49-F238E27FC236}">
                <a16:creationId xmlns:a16="http://schemas.microsoft.com/office/drawing/2014/main" id="{BC5BA96A-5FC9-4446-9168-DDF301583B3F}"/>
              </a:ext>
            </a:extLst>
          </p:cNvPr>
          <p:cNvGraphicFramePr>
            <a:graphicFrameLocks noChangeAspect="1"/>
          </p:cNvGraphicFramePr>
          <p:nvPr>
            <p:extLst>
              <p:ext uri="{D42A27DB-BD31-4B8C-83A1-F6EECF244321}">
                <p14:modId xmlns:p14="http://schemas.microsoft.com/office/powerpoint/2010/main" val="3323534366"/>
              </p:ext>
            </p:extLst>
          </p:nvPr>
        </p:nvGraphicFramePr>
        <p:xfrm>
          <a:off x="6412618" y="3951111"/>
          <a:ext cx="2923293" cy="1767412"/>
        </p:xfrm>
        <a:graphic>
          <a:graphicData uri="http://schemas.openxmlformats.org/presentationml/2006/ole">
            <mc:AlternateContent xmlns:mc="http://schemas.openxmlformats.org/markup-compatibility/2006">
              <mc:Choice xmlns:v="urn:schemas-microsoft-com:vml" Requires="v">
                <p:oleObj spid="_x0000_s3077" r:id="rId4" imgW="2171700" imgH="1346200" progId="Equation.3">
                  <p:embed/>
                </p:oleObj>
              </mc:Choice>
              <mc:Fallback>
                <p:oleObj r:id="rId4" imgW="2171700" imgH="1346200" progId="Equation.3">
                  <p:embed/>
                  <p:pic>
                    <p:nvPicPr>
                      <p:cNvPr id="5" name="Object 4">
                        <a:extLst>
                          <a:ext uri="{FF2B5EF4-FFF2-40B4-BE49-F238E27FC236}">
                            <a16:creationId xmlns:a16="http://schemas.microsoft.com/office/drawing/2014/main" id="{BC5BA96A-5FC9-4446-9168-DDF301583B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2618" y="3951111"/>
                        <a:ext cx="2923293" cy="1767412"/>
                      </a:xfrm>
                      <a:prstGeom prst="rect">
                        <a:avLst/>
                      </a:prstGeom>
                      <a:noFill/>
                    </p:spPr>
                  </p:pic>
                </p:oleObj>
              </mc:Fallback>
            </mc:AlternateContent>
          </a:graphicData>
        </a:graphic>
      </p:graphicFrame>
    </p:spTree>
    <p:extLst>
      <p:ext uri="{BB962C8B-B14F-4D97-AF65-F5344CB8AC3E}">
        <p14:creationId xmlns:p14="http://schemas.microsoft.com/office/powerpoint/2010/main" val="403067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32509-63E2-4C00-B81F-1F5445978729}"/>
              </a:ext>
            </a:extLst>
          </p:cNvPr>
          <p:cNvSpPr>
            <a:spLocks noGrp="1"/>
          </p:cNvSpPr>
          <p:nvPr>
            <p:ph type="title"/>
          </p:nvPr>
        </p:nvSpPr>
        <p:spPr/>
        <p:txBody>
          <a:bodyPr/>
          <a:lstStyle/>
          <a:p>
            <a:endParaRPr lang="en-GB"/>
          </a:p>
        </p:txBody>
      </p:sp>
      <p:pic>
        <p:nvPicPr>
          <p:cNvPr id="22" name="Content Placeholder 21">
            <a:extLst>
              <a:ext uri="{FF2B5EF4-FFF2-40B4-BE49-F238E27FC236}">
                <a16:creationId xmlns:a16="http://schemas.microsoft.com/office/drawing/2014/main" id="{8DF18BD2-A39E-41D1-9291-BC70544191A0}"/>
              </a:ext>
            </a:extLst>
          </p:cNvPr>
          <p:cNvPicPr>
            <a:picLocks noGrp="1" noChangeAspect="1"/>
          </p:cNvPicPr>
          <p:nvPr>
            <p:ph idx="1"/>
          </p:nvPr>
        </p:nvPicPr>
        <p:blipFill>
          <a:blip r:embed="rId3"/>
          <a:stretch>
            <a:fillRect/>
          </a:stretch>
        </p:blipFill>
        <p:spPr>
          <a:xfrm>
            <a:off x="329279" y="309898"/>
            <a:ext cx="5041328" cy="6392115"/>
          </a:xfrm>
        </p:spPr>
      </p:pic>
      <p:pic>
        <p:nvPicPr>
          <p:cNvPr id="24" name="Picture 23">
            <a:extLst>
              <a:ext uri="{FF2B5EF4-FFF2-40B4-BE49-F238E27FC236}">
                <a16:creationId xmlns:a16="http://schemas.microsoft.com/office/drawing/2014/main" id="{DC0FD96A-E547-4485-BB99-812CF60EA001}"/>
              </a:ext>
            </a:extLst>
          </p:cNvPr>
          <p:cNvPicPr>
            <a:picLocks noChangeAspect="1"/>
          </p:cNvPicPr>
          <p:nvPr/>
        </p:nvPicPr>
        <p:blipFill>
          <a:blip r:embed="rId4"/>
          <a:stretch>
            <a:fillRect/>
          </a:stretch>
        </p:blipFill>
        <p:spPr>
          <a:xfrm>
            <a:off x="5687439" y="1452545"/>
            <a:ext cx="6327995" cy="4668556"/>
          </a:xfrm>
          <a:prstGeom prst="rect">
            <a:avLst/>
          </a:prstGeom>
        </p:spPr>
      </p:pic>
    </p:spTree>
    <p:extLst>
      <p:ext uri="{BB962C8B-B14F-4D97-AF65-F5344CB8AC3E}">
        <p14:creationId xmlns:p14="http://schemas.microsoft.com/office/powerpoint/2010/main" val="3727511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C8D99-9105-4671-BE26-66156F6E6B94}"/>
              </a:ext>
            </a:extLst>
          </p:cNvPr>
          <p:cNvSpPr>
            <a:spLocks noGrp="1"/>
          </p:cNvSpPr>
          <p:nvPr>
            <p:ph type="title"/>
          </p:nvPr>
        </p:nvSpPr>
        <p:spPr/>
        <p:txBody>
          <a:bodyPr/>
          <a:lstStyle/>
          <a:p>
            <a:r>
              <a:rPr lang="en-GB" dirty="0"/>
              <a:t>When do you notice these effects?</a:t>
            </a:r>
          </a:p>
        </p:txBody>
      </p:sp>
      <p:pic>
        <p:nvPicPr>
          <p:cNvPr id="4" name="Content Placeholder 3" descr="Lorentz Graph">
            <a:extLst>
              <a:ext uri="{FF2B5EF4-FFF2-40B4-BE49-F238E27FC236}">
                <a16:creationId xmlns:a16="http://schemas.microsoft.com/office/drawing/2014/main" id="{516F5461-CE64-48EB-AE5C-3E1BAEAFC58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41101" y="2500032"/>
            <a:ext cx="5067300" cy="3905250"/>
          </a:xfrm>
          <a:prstGeom prst="rect">
            <a:avLst/>
          </a:prstGeom>
          <a:noFill/>
          <a:ln>
            <a:noFill/>
          </a:ln>
        </p:spPr>
      </p:pic>
      <p:sp>
        <p:nvSpPr>
          <p:cNvPr id="5" name="TextBox 4">
            <a:extLst>
              <a:ext uri="{FF2B5EF4-FFF2-40B4-BE49-F238E27FC236}">
                <a16:creationId xmlns:a16="http://schemas.microsoft.com/office/drawing/2014/main" id="{D02E0395-2DDA-4FAF-88F8-91453A4A0EFE}"/>
              </a:ext>
            </a:extLst>
          </p:cNvPr>
          <p:cNvSpPr txBox="1"/>
          <p:nvPr/>
        </p:nvSpPr>
        <p:spPr>
          <a:xfrm>
            <a:off x="7003229" y="2226833"/>
            <a:ext cx="4229216" cy="646331"/>
          </a:xfrm>
          <a:prstGeom prst="rect">
            <a:avLst/>
          </a:prstGeom>
          <a:noFill/>
        </p:spPr>
        <p:txBody>
          <a:bodyPr wrap="square" rtlCol="0">
            <a:spAutoFit/>
          </a:bodyPr>
          <a:lstStyle/>
          <a:p>
            <a:r>
              <a:rPr lang="en-GB" dirty="0"/>
              <a:t>Make a table and plot the graph from your own results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93A976B-8B7C-424E-88A9-F773673A6221}"/>
                  </a:ext>
                </a:extLst>
              </p:cNvPr>
              <p:cNvSpPr txBox="1"/>
              <p:nvPr/>
            </p:nvSpPr>
            <p:spPr>
              <a:xfrm>
                <a:off x="5808401" y="3429000"/>
                <a:ext cx="6094206" cy="201446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4000" i="1" smtClean="0">
                          <a:solidFill>
                            <a:schemeClr val="accent3"/>
                          </a:solidFill>
                          <a:latin typeface="Cambria Math" panose="02040503050406030204" pitchFamily="18" charset="0"/>
                        </a:rPr>
                        <m:t>𝛾</m:t>
                      </m:r>
                      <m:r>
                        <a:rPr lang="en-GB" sz="4000" i="0">
                          <a:solidFill>
                            <a:schemeClr val="accent3"/>
                          </a:solidFill>
                          <a:latin typeface="Cambria Math" panose="02040503050406030204" pitchFamily="18" charset="0"/>
                        </a:rPr>
                        <m:t>=</m:t>
                      </m:r>
                      <m:f>
                        <m:fPr>
                          <m:ctrlPr>
                            <a:rPr lang="en-GB" sz="4000" i="1" smtClean="0">
                              <a:solidFill>
                                <a:schemeClr val="accent3"/>
                              </a:solidFill>
                              <a:latin typeface="Cambria Math" panose="02040503050406030204" pitchFamily="18" charset="0"/>
                            </a:rPr>
                          </m:ctrlPr>
                        </m:fPr>
                        <m:num>
                          <m:r>
                            <a:rPr lang="en-GB" sz="4000" i="0">
                              <a:solidFill>
                                <a:schemeClr val="accent3"/>
                              </a:solidFill>
                              <a:latin typeface="Cambria Math" panose="02040503050406030204" pitchFamily="18" charset="0"/>
                            </a:rPr>
                            <m:t>1</m:t>
                          </m:r>
                        </m:num>
                        <m:den>
                          <m:rad>
                            <m:radPr>
                              <m:degHide m:val="on"/>
                              <m:ctrlPr>
                                <a:rPr lang="en-GB" sz="4000" i="1">
                                  <a:solidFill>
                                    <a:schemeClr val="accent3"/>
                                  </a:solidFill>
                                  <a:latin typeface="Cambria Math" panose="02040503050406030204" pitchFamily="18" charset="0"/>
                                </a:rPr>
                              </m:ctrlPr>
                            </m:radPr>
                            <m:deg/>
                            <m:e>
                              <m:r>
                                <a:rPr lang="en-GB" sz="4000" i="0">
                                  <a:solidFill>
                                    <a:schemeClr val="accent3"/>
                                  </a:solidFill>
                                  <a:latin typeface="Cambria Math" panose="02040503050406030204" pitchFamily="18" charset="0"/>
                                </a:rPr>
                                <m:t>1−</m:t>
                              </m:r>
                              <m:f>
                                <m:fPr>
                                  <m:ctrlPr>
                                    <a:rPr lang="en-GB" sz="4000" i="1">
                                      <a:solidFill>
                                        <a:schemeClr val="accent3"/>
                                      </a:solidFill>
                                      <a:latin typeface="Cambria Math" panose="02040503050406030204" pitchFamily="18" charset="0"/>
                                    </a:rPr>
                                  </m:ctrlPr>
                                </m:fPr>
                                <m:num>
                                  <m:sSup>
                                    <m:sSupPr>
                                      <m:ctrlPr>
                                        <a:rPr lang="en-GB" sz="4000" i="1">
                                          <a:solidFill>
                                            <a:schemeClr val="accent3"/>
                                          </a:solidFill>
                                          <a:latin typeface="Cambria Math" panose="02040503050406030204" pitchFamily="18" charset="0"/>
                                        </a:rPr>
                                      </m:ctrlPr>
                                    </m:sSupPr>
                                    <m:e>
                                      <m:r>
                                        <a:rPr lang="en-GB" sz="4000" i="1">
                                          <a:solidFill>
                                            <a:schemeClr val="accent3"/>
                                          </a:solidFill>
                                          <a:latin typeface="Cambria Math" panose="02040503050406030204" pitchFamily="18" charset="0"/>
                                        </a:rPr>
                                        <m:t>𝑣</m:t>
                                      </m:r>
                                    </m:e>
                                    <m:sup>
                                      <m:r>
                                        <a:rPr lang="en-GB" sz="4000" i="0">
                                          <a:solidFill>
                                            <a:schemeClr val="accent3"/>
                                          </a:solidFill>
                                          <a:latin typeface="Cambria Math" panose="02040503050406030204" pitchFamily="18" charset="0"/>
                                        </a:rPr>
                                        <m:t>2</m:t>
                                      </m:r>
                                    </m:sup>
                                  </m:sSup>
                                </m:num>
                                <m:den>
                                  <m:sSup>
                                    <m:sSupPr>
                                      <m:ctrlPr>
                                        <a:rPr lang="en-GB" sz="4000" i="1">
                                          <a:solidFill>
                                            <a:schemeClr val="accent3"/>
                                          </a:solidFill>
                                          <a:latin typeface="Cambria Math" panose="02040503050406030204" pitchFamily="18" charset="0"/>
                                        </a:rPr>
                                      </m:ctrlPr>
                                    </m:sSupPr>
                                    <m:e>
                                      <m:r>
                                        <a:rPr lang="en-GB" sz="4000" i="1">
                                          <a:solidFill>
                                            <a:schemeClr val="accent3"/>
                                          </a:solidFill>
                                          <a:latin typeface="Cambria Math" panose="02040503050406030204" pitchFamily="18" charset="0"/>
                                        </a:rPr>
                                        <m:t>𝑐</m:t>
                                      </m:r>
                                    </m:e>
                                    <m:sup>
                                      <m:r>
                                        <a:rPr lang="en-GB" sz="4000" i="0">
                                          <a:solidFill>
                                            <a:schemeClr val="accent3"/>
                                          </a:solidFill>
                                          <a:latin typeface="Cambria Math" panose="02040503050406030204" pitchFamily="18" charset="0"/>
                                        </a:rPr>
                                        <m:t>2</m:t>
                                      </m:r>
                                    </m:sup>
                                  </m:sSup>
                                </m:den>
                              </m:f>
                            </m:e>
                          </m:rad>
                        </m:den>
                      </m:f>
                    </m:oMath>
                  </m:oMathPara>
                </a14:m>
                <a:endParaRPr lang="en-GB" sz="4000" dirty="0"/>
              </a:p>
            </p:txBody>
          </p:sp>
        </mc:Choice>
        <mc:Fallback xmlns="">
          <p:sp>
            <p:nvSpPr>
              <p:cNvPr id="9" name="TextBox 8">
                <a:extLst>
                  <a:ext uri="{FF2B5EF4-FFF2-40B4-BE49-F238E27FC236}">
                    <a16:creationId xmlns:a16="http://schemas.microsoft.com/office/drawing/2014/main" id="{E93A976B-8B7C-424E-88A9-F773673A6221}"/>
                  </a:ext>
                </a:extLst>
              </p:cNvPr>
              <p:cNvSpPr txBox="1">
                <a:spLocks noRot="1" noChangeAspect="1" noMove="1" noResize="1" noEditPoints="1" noAdjustHandles="1" noChangeArrowheads="1" noChangeShapeType="1" noTextEdit="1"/>
              </p:cNvSpPr>
              <p:nvPr/>
            </p:nvSpPr>
            <p:spPr>
              <a:xfrm>
                <a:off x="5808401" y="3429000"/>
                <a:ext cx="6094206" cy="2014462"/>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699683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Time dilation</a:t>
            </a:r>
            <a:endParaRPr lang="en-GB" dirty="0"/>
          </a:p>
        </p:txBody>
      </p:sp>
      <p:sp>
        <p:nvSpPr>
          <p:cNvPr id="3" name="Content Placeholder 2"/>
          <p:cNvSpPr>
            <a:spLocks noGrp="1"/>
          </p:cNvSpPr>
          <p:nvPr>
            <p:ph idx="1"/>
          </p:nvPr>
        </p:nvSpPr>
        <p:spPr>
          <a:xfrm>
            <a:off x="1103312" y="2052919"/>
            <a:ext cx="8946541" cy="1956374"/>
          </a:xfrm>
        </p:spPr>
        <p:txBody>
          <a:bodyPr/>
          <a:lstStyle/>
          <a:p>
            <a:r>
              <a:rPr lang="en-GB" dirty="0">
                <a:hlinkClick r:id="rId3"/>
              </a:rPr>
              <a:t>https://</a:t>
            </a:r>
            <a:r>
              <a:rPr lang="en-GB" dirty="0" smtClean="0">
                <a:hlinkClick r:id="rId3"/>
              </a:rPr>
              <a:t>www.youtube.com/watch?v=iIEeSiT3SI4</a:t>
            </a:r>
            <a:endParaRPr lang="en-GB" dirty="0" smtClean="0"/>
          </a:p>
          <a:p>
            <a:r>
              <a:rPr lang="en-GB" dirty="0" smtClean="0"/>
              <a:t>NOTE THAT THIS IS AN EXAMPLE OF THE DIFFERENT NAMING OF THE TIME. This video used to when we call it t, they use t when we would use t’</a:t>
            </a:r>
            <a:endParaRPr lang="en-GB" dirty="0"/>
          </a:p>
        </p:txBody>
      </p:sp>
      <mc:AlternateContent xmlns:mc="http://schemas.openxmlformats.org/markup-compatibility/2006" xmlns:a14="http://schemas.microsoft.com/office/drawing/2010/main">
        <mc:Choice Requires="a14">
          <p:sp>
            <p:nvSpPr>
              <p:cNvPr id="5" name="Rectangle 4"/>
              <p:cNvSpPr/>
              <p:nvPr/>
            </p:nvSpPr>
            <p:spPr>
              <a:xfrm>
                <a:off x="3774164" y="4009293"/>
                <a:ext cx="4455436" cy="141333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sz="2800" b="1" i="1" smtClean="0">
                              <a:solidFill>
                                <a:srgbClr val="FFFF00"/>
                              </a:solidFill>
                              <a:latin typeface="Cambria Math" panose="02040503050406030204" pitchFamily="18" charset="0"/>
                            </a:rPr>
                          </m:ctrlPr>
                        </m:sSupPr>
                        <m:e>
                          <m:r>
                            <a:rPr lang="en-GB" sz="2800" b="1" i="1">
                              <a:solidFill>
                                <a:srgbClr val="FFFF00"/>
                              </a:solidFill>
                              <a:latin typeface="Cambria Math" panose="02040503050406030204" pitchFamily="18" charset="0"/>
                            </a:rPr>
                            <m:t>𝒕</m:t>
                          </m:r>
                        </m:e>
                        <m:sup>
                          <m:r>
                            <a:rPr lang="en-GB" sz="2800" b="1" i="1">
                              <a:solidFill>
                                <a:srgbClr val="FFFF00"/>
                              </a:solidFill>
                              <a:latin typeface="Cambria Math" panose="02040503050406030204" pitchFamily="18" charset="0"/>
                            </a:rPr>
                            <m:t>′</m:t>
                          </m:r>
                        </m:sup>
                      </m:sSup>
                      <m:r>
                        <a:rPr lang="en-GB" sz="2800" b="1" i="1">
                          <a:solidFill>
                            <a:srgbClr val="FFFF00"/>
                          </a:solidFill>
                          <a:latin typeface="Cambria Math" panose="02040503050406030204" pitchFamily="18" charset="0"/>
                        </a:rPr>
                        <m:t>=</m:t>
                      </m:r>
                      <m:f>
                        <m:fPr>
                          <m:ctrlPr>
                            <a:rPr lang="en-GB" sz="2800" b="1" i="1">
                              <a:solidFill>
                                <a:srgbClr val="FFFF00"/>
                              </a:solidFill>
                              <a:latin typeface="Cambria Math" panose="02040503050406030204" pitchFamily="18" charset="0"/>
                            </a:rPr>
                          </m:ctrlPr>
                        </m:fPr>
                        <m:num>
                          <m:r>
                            <a:rPr lang="en-GB" sz="2800" b="1" i="1">
                              <a:solidFill>
                                <a:srgbClr val="FFFF00"/>
                              </a:solidFill>
                              <a:latin typeface="Cambria Math" panose="02040503050406030204" pitchFamily="18" charset="0"/>
                            </a:rPr>
                            <m:t>𝒕</m:t>
                          </m:r>
                        </m:num>
                        <m:den>
                          <m:rad>
                            <m:radPr>
                              <m:degHide m:val="on"/>
                              <m:ctrlPr>
                                <a:rPr lang="en-GB" sz="2800" b="1" i="1">
                                  <a:solidFill>
                                    <a:srgbClr val="FFFF00"/>
                                  </a:solidFill>
                                  <a:latin typeface="Cambria Math" panose="02040503050406030204" pitchFamily="18" charset="0"/>
                                </a:rPr>
                              </m:ctrlPr>
                            </m:radPr>
                            <m:deg/>
                            <m:e>
                              <m:r>
                                <a:rPr lang="en-GB" sz="2800" b="1" i="1">
                                  <a:solidFill>
                                    <a:srgbClr val="FFFF00"/>
                                  </a:solidFill>
                                  <a:latin typeface="Cambria Math" panose="02040503050406030204" pitchFamily="18" charset="0"/>
                                </a:rPr>
                                <m:t>𝟏</m:t>
                              </m:r>
                              <m:r>
                                <a:rPr lang="en-GB" sz="2800" b="1" i="1">
                                  <a:solidFill>
                                    <a:srgbClr val="FFFF00"/>
                                  </a:solidFill>
                                  <a:latin typeface="Cambria Math" panose="02040503050406030204" pitchFamily="18" charset="0"/>
                                </a:rPr>
                                <m:t>−</m:t>
                              </m:r>
                              <m:d>
                                <m:dPr>
                                  <m:ctrlPr>
                                    <a:rPr lang="en-GB" sz="2800" b="1" i="1">
                                      <a:solidFill>
                                        <a:srgbClr val="FFFF00"/>
                                      </a:solidFill>
                                      <a:latin typeface="Cambria Math" panose="02040503050406030204" pitchFamily="18" charset="0"/>
                                    </a:rPr>
                                  </m:ctrlPr>
                                </m:dPr>
                                <m:e>
                                  <m:f>
                                    <m:fPr>
                                      <m:ctrlPr>
                                        <a:rPr lang="en-GB" sz="2800" b="1" i="1">
                                          <a:solidFill>
                                            <a:srgbClr val="FFFF00"/>
                                          </a:solidFill>
                                          <a:latin typeface="Cambria Math" panose="02040503050406030204" pitchFamily="18" charset="0"/>
                                        </a:rPr>
                                      </m:ctrlPr>
                                    </m:fPr>
                                    <m:num>
                                      <m:sSup>
                                        <m:sSupPr>
                                          <m:ctrlPr>
                                            <a:rPr lang="en-GB" sz="2800" b="1" i="1">
                                              <a:solidFill>
                                                <a:srgbClr val="FFFF00"/>
                                              </a:solidFill>
                                              <a:latin typeface="Cambria Math" panose="02040503050406030204" pitchFamily="18" charset="0"/>
                                            </a:rPr>
                                          </m:ctrlPr>
                                        </m:sSupPr>
                                        <m:e>
                                          <m:r>
                                            <a:rPr lang="en-GB" sz="2800" b="1" i="1">
                                              <a:solidFill>
                                                <a:srgbClr val="FFFF00"/>
                                              </a:solidFill>
                                              <a:latin typeface="Cambria Math" panose="02040503050406030204" pitchFamily="18" charset="0"/>
                                            </a:rPr>
                                            <m:t>𝒗</m:t>
                                          </m:r>
                                        </m:e>
                                        <m:sup>
                                          <m:r>
                                            <a:rPr lang="en-GB" sz="2800" b="1" i="1">
                                              <a:solidFill>
                                                <a:srgbClr val="FFFF00"/>
                                              </a:solidFill>
                                              <a:latin typeface="Cambria Math" panose="02040503050406030204" pitchFamily="18" charset="0"/>
                                            </a:rPr>
                                            <m:t>𝟐</m:t>
                                          </m:r>
                                        </m:sup>
                                      </m:sSup>
                                    </m:num>
                                    <m:den>
                                      <m:sSup>
                                        <m:sSupPr>
                                          <m:ctrlPr>
                                            <a:rPr lang="en-GB" sz="2800" b="1" i="1">
                                              <a:solidFill>
                                                <a:srgbClr val="FFFF00"/>
                                              </a:solidFill>
                                              <a:latin typeface="Cambria Math" panose="02040503050406030204" pitchFamily="18" charset="0"/>
                                            </a:rPr>
                                          </m:ctrlPr>
                                        </m:sSupPr>
                                        <m:e>
                                          <m:r>
                                            <a:rPr lang="en-GB" sz="2800" b="1" i="1">
                                              <a:solidFill>
                                                <a:srgbClr val="FFFF00"/>
                                              </a:solidFill>
                                              <a:latin typeface="Cambria Math" panose="02040503050406030204" pitchFamily="18" charset="0"/>
                                            </a:rPr>
                                            <m:t>𝒄</m:t>
                                          </m:r>
                                        </m:e>
                                        <m:sup>
                                          <m:r>
                                            <a:rPr lang="en-GB" sz="2800" b="1" i="1">
                                              <a:solidFill>
                                                <a:srgbClr val="FFFF00"/>
                                              </a:solidFill>
                                              <a:latin typeface="Cambria Math" panose="02040503050406030204" pitchFamily="18" charset="0"/>
                                            </a:rPr>
                                            <m:t>𝟐</m:t>
                                          </m:r>
                                        </m:sup>
                                      </m:sSup>
                                    </m:den>
                                  </m:f>
                                </m:e>
                              </m:d>
                            </m:e>
                          </m:rad>
                        </m:den>
                      </m:f>
                    </m:oMath>
                  </m:oMathPara>
                </a14:m>
                <a:endParaRPr lang="en-GB" sz="2800" b="1" dirty="0"/>
              </a:p>
            </p:txBody>
          </p:sp>
        </mc:Choice>
        <mc:Fallback xmlns="">
          <p:sp>
            <p:nvSpPr>
              <p:cNvPr id="5" name="Rectangle 4"/>
              <p:cNvSpPr>
                <a:spLocks noRot="1" noChangeAspect="1" noMove="1" noResize="1" noEditPoints="1" noAdjustHandles="1" noChangeArrowheads="1" noChangeShapeType="1" noTextEdit="1"/>
              </p:cNvSpPr>
              <p:nvPr/>
            </p:nvSpPr>
            <p:spPr>
              <a:xfrm>
                <a:off x="3774164" y="4009293"/>
                <a:ext cx="4455436" cy="1413336"/>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970701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Length Contraction</a:t>
            </a:r>
            <a:endParaRPr lang="en-GB" dirty="0"/>
          </a:p>
        </p:txBody>
      </p:sp>
      <p:sp>
        <p:nvSpPr>
          <p:cNvPr id="3" name="Content Placeholder 2"/>
          <p:cNvSpPr>
            <a:spLocks noGrp="1"/>
          </p:cNvSpPr>
          <p:nvPr>
            <p:ph idx="1"/>
          </p:nvPr>
        </p:nvSpPr>
        <p:spPr/>
        <p:txBody>
          <a:bodyPr/>
          <a:lstStyle/>
          <a:p>
            <a:r>
              <a:rPr lang="en-GB" dirty="0">
                <a:hlinkClick r:id="rId3"/>
              </a:rPr>
              <a:t>https://</a:t>
            </a:r>
            <a:r>
              <a:rPr lang="en-GB" dirty="0" smtClean="0">
                <a:hlinkClick r:id="rId3"/>
              </a:rPr>
              <a:t>www.youtube.com/watch?v=FPzGAksFCbs</a:t>
            </a:r>
            <a:endParaRPr lang="en-GB" dirty="0" smtClean="0"/>
          </a:p>
          <a:p>
            <a:r>
              <a:rPr lang="en-GB" dirty="0"/>
              <a:t>NOTE THAT THIS IS AN EXAMPLE OF THE DIFFERENT NAMING OF THE LENGTH. This video used Lo when we call it l, they use L when we would use l’</a:t>
            </a:r>
          </a:p>
          <a:p>
            <a:endParaRPr lang="en-GB" dirty="0"/>
          </a:p>
        </p:txBody>
      </p:sp>
      <mc:AlternateContent xmlns:mc="http://schemas.openxmlformats.org/markup-compatibility/2006" xmlns:a14="http://schemas.microsoft.com/office/drawing/2010/main">
        <mc:Choice Requires="a14">
          <p:sp>
            <p:nvSpPr>
              <p:cNvPr id="4" name="Rectangle 3"/>
              <p:cNvSpPr/>
              <p:nvPr/>
            </p:nvSpPr>
            <p:spPr>
              <a:xfrm>
                <a:off x="3774165" y="4009293"/>
                <a:ext cx="3604833" cy="17291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3600" b="1" i="1" smtClean="0">
                              <a:solidFill>
                                <a:srgbClr val="FFFF00"/>
                              </a:solidFill>
                              <a:latin typeface="Cambria Math" panose="02040503050406030204" pitchFamily="18" charset="0"/>
                            </a:rPr>
                          </m:ctrlPr>
                        </m:sSupPr>
                        <m:e>
                          <m:r>
                            <a:rPr lang="en-GB" sz="3600" b="1" i="1">
                              <a:solidFill>
                                <a:srgbClr val="FFFF00"/>
                              </a:solidFill>
                              <a:latin typeface="Cambria Math" panose="02040503050406030204" pitchFamily="18" charset="0"/>
                            </a:rPr>
                            <m:t>𝒍</m:t>
                          </m:r>
                        </m:e>
                        <m:sup>
                          <m:r>
                            <a:rPr lang="en-GB" sz="3600" b="1" i="0">
                              <a:solidFill>
                                <a:srgbClr val="FFFF00"/>
                              </a:solidFill>
                              <a:latin typeface="Cambria Math" panose="02040503050406030204" pitchFamily="18" charset="0"/>
                            </a:rPr>
                            <m:t>′</m:t>
                          </m:r>
                        </m:sup>
                      </m:sSup>
                      <m:r>
                        <a:rPr lang="en-GB" sz="3600" b="1" i="0">
                          <a:solidFill>
                            <a:srgbClr val="FFFF00"/>
                          </a:solidFill>
                          <a:latin typeface="Cambria Math" panose="02040503050406030204" pitchFamily="18" charset="0"/>
                        </a:rPr>
                        <m:t>=</m:t>
                      </m:r>
                      <m:r>
                        <a:rPr lang="en-GB" sz="3600" b="1" i="1">
                          <a:solidFill>
                            <a:srgbClr val="FFFF00"/>
                          </a:solidFill>
                          <a:latin typeface="Cambria Math" panose="02040503050406030204" pitchFamily="18" charset="0"/>
                        </a:rPr>
                        <m:t>𝒍</m:t>
                      </m:r>
                      <m:rad>
                        <m:radPr>
                          <m:degHide m:val="on"/>
                          <m:ctrlPr>
                            <a:rPr lang="en-GB" sz="3600" b="1" i="1">
                              <a:solidFill>
                                <a:srgbClr val="FFFF00"/>
                              </a:solidFill>
                              <a:latin typeface="Cambria Math" panose="02040503050406030204" pitchFamily="18" charset="0"/>
                            </a:rPr>
                          </m:ctrlPr>
                        </m:radPr>
                        <m:deg/>
                        <m:e>
                          <m:r>
                            <a:rPr lang="en-GB" sz="3600" b="1" i="0">
                              <a:solidFill>
                                <a:srgbClr val="FFFF00"/>
                              </a:solidFill>
                              <a:latin typeface="Cambria Math" panose="02040503050406030204" pitchFamily="18" charset="0"/>
                            </a:rPr>
                            <m:t>𝟏</m:t>
                          </m:r>
                          <m:r>
                            <a:rPr lang="en-GB" sz="3600" b="1" i="0">
                              <a:solidFill>
                                <a:srgbClr val="FFFF00"/>
                              </a:solidFill>
                              <a:latin typeface="Cambria Math" panose="02040503050406030204" pitchFamily="18" charset="0"/>
                            </a:rPr>
                            <m:t>−</m:t>
                          </m:r>
                          <m:d>
                            <m:dPr>
                              <m:ctrlPr>
                                <a:rPr lang="en-GB" sz="3600" b="1" i="1">
                                  <a:solidFill>
                                    <a:srgbClr val="FFFF00"/>
                                  </a:solidFill>
                                  <a:latin typeface="Cambria Math" panose="02040503050406030204" pitchFamily="18" charset="0"/>
                                </a:rPr>
                              </m:ctrlPr>
                            </m:dPr>
                            <m:e>
                              <m:f>
                                <m:fPr>
                                  <m:ctrlPr>
                                    <a:rPr lang="en-GB" sz="3600" b="1" i="1">
                                      <a:solidFill>
                                        <a:srgbClr val="FFFF00"/>
                                      </a:solidFill>
                                      <a:latin typeface="Cambria Math" panose="02040503050406030204" pitchFamily="18" charset="0"/>
                                    </a:rPr>
                                  </m:ctrlPr>
                                </m:fPr>
                                <m:num>
                                  <m:sSup>
                                    <m:sSupPr>
                                      <m:ctrlPr>
                                        <a:rPr lang="en-GB" sz="3600" b="1" i="1">
                                          <a:solidFill>
                                            <a:srgbClr val="FFFF00"/>
                                          </a:solidFill>
                                          <a:latin typeface="Cambria Math" panose="02040503050406030204" pitchFamily="18" charset="0"/>
                                        </a:rPr>
                                      </m:ctrlPr>
                                    </m:sSupPr>
                                    <m:e>
                                      <m:r>
                                        <a:rPr lang="en-GB" sz="3600" b="1" i="1">
                                          <a:solidFill>
                                            <a:srgbClr val="FFFF00"/>
                                          </a:solidFill>
                                          <a:latin typeface="Cambria Math" panose="02040503050406030204" pitchFamily="18" charset="0"/>
                                        </a:rPr>
                                        <m:t>𝒗</m:t>
                                      </m:r>
                                    </m:e>
                                    <m:sup>
                                      <m:r>
                                        <a:rPr lang="en-GB" sz="3600" b="1" i="0">
                                          <a:solidFill>
                                            <a:srgbClr val="FFFF00"/>
                                          </a:solidFill>
                                          <a:latin typeface="Cambria Math" panose="02040503050406030204" pitchFamily="18" charset="0"/>
                                        </a:rPr>
                                        <m:t>𝟐</m:t>
                                      </m:r>
                                    </m:sup>
                                  </m:sSup>
                                </m:num>
                                <m:den>
                                  <m:sSup>
                                    <m:sSupPr>
                                      <m:ctrlPr>
                                        <a:rPr lang="en-GB" sz="3600" b="1" i="1">
                                          <a:solidFill>
                                            <a:srgbClr val="FFFF00"/>
                                          </a:solidFill>
                                          <a:latin typeface="Cambria Math" panose="02040503050406030204" pitchFamily="18" charset="0"/>
                                        </a:rPr>
                                      </m:ctrlPr>
                                    </m:sSupPr>
                                    <m:e>
                                      <m:r>
                                        <a:rPr lang="en-GB" sz="3600" b="1" i="1">
                                          <a:solidFill>
                                            <a:srgbClr val="FFFF00"/>
                                          </a:solidFill>
                                          <a:latin typeface="Cambria Math" panose="02040503050406030204" pitchFamily="18" charset="0"/>
                                        </a:rPr>
                                        <m:t>𝒄</m:t>
                                      </m:r>
                                    </m:e>
                                    <m:sup>
                                      <m:r>
                                        <a:rPr lang="en-GB" sz="3600" b="1" i="0">
                                          <a:solidFill>
                                            <a:srgbClr val="FFFF00"/>
                                          </a:solidFill>
                                          <a:latin typeface="Cambria Math" panose="02040503050406030204" pitchFamily="18" charset="0"/>
                                        </a:rPr>
                                        <m:t>𝟐</m:t>
                                      </m:r>
                                    </m:sup>
                                  </m:sSup>
                                </m:den>
                              </m:f>
                            </m:e>
                          </m:d>
                        </m:e>
                      </m:rad>
                    </m:oMath>
                  </m:oMathPara>
                </a14:m>
                <a:endParaRPr lang="en-GB" sz="3600" b="1" dirty="0"/>
              </a:p>
            </p:txBody>
          </p:sp>
        </mc:Choice>
        <mc:Fallback xmlns="">
          <p:sp>
            <p:nvSpPr>
              <p:cNvPr id="4" name="Rectangle 3"/>
              <p:cNvSpPr>
                <a:spLocks noRot="1" noChangeAspect="1" noMove="1" noResize="1" noEditPoints="1" noAdjustHandles="1" noChangeArrowheads="1" noChangeShapeType="1" noTextEdit="1"/>
              </p:cNvSpPr>
              <p:nvPr/>
            </p:nvSpPr>
            <p:spPr>
              <a:xfrm>
                <a:off x="3774165" y="4009293"/>
                <a:ext cx="3604833" cy="1729191"/>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573725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AAD3FD-83A5-4B89-9F8F-01B8870865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88E8D2-8D4D-4706-B2D8-1DF2DF3CEBB4}"/>
              </a:ext>
            </a:extLst>
          </p:cNvPr>
          <p:cNvSpPr>
            <a:spLocks noGrp="1"/>
          </p:cNvSpPr>
          <p:nvPr>
            <p:ph type="title"/>
          </p:nvPr>
        </p:nvSpPr>
        <p:spPr>
          <a:xfrm>
            <a:off x="648931" y="629266"/>
            <a:ext cx="4166510" cy="1622321"/>
          </a:xfrm>
        </p:spPr>
        <p:txBody>
          <a:bodyPr>
            <a:normAutofit fontScale="90000"/>
          </a:bodyPr>
          <a:lstStyle/>
          <a:p>
            <a:pPr fontAlgn="base"/>
            <a:r>
              <a:rPr lang="en-GB" b="0" i="0" dirty="0">
                <a:solidFill>
                  <a:srgbClr val="201F1E"/>
                </a:solidFill>
                <a:effectLst/>
                <a:latin typeface="Segoe UI" panose="020B0502040204020203" pitchFamily="34" charset="0"/>
              </a:rPr>
              <a:t>Web address:</a:t>
            </a:r>
            <a:r>
              <a:rPr lang="en-GB" b="0" i="0" dirty="0">
                <a:solidFill>
                  <a:srgbClr val="201F1E"/>
                </a:solidFill>
                <a:effectLst/>
                <a:latin typeface="verdana" panose="020B0604030504040204" pitchFamily="34" charset="0"/>
              </a:rPr>
              <a:t/>
            </a:r>
            <a:br>
              <a:rPr lang="en-GB" b="0" i="0" dirty="0">
                <a:solidFill>
                  <a:srgbClr val="201F1E"/>
                </a:solidFill>
                <a:effectLst/>
                <a:latin typeface="verdana" panose="020B0604030504040204" pitchFamily="34" charset="0"/>
              </a:rPr>
            </a:br>
            <a:r>
              <a:rPr lang="en-GB" b="0" i="0" dirty="0" err="1">
                <a:solidFill>
                  <a:srgbClr val="201F1E"/>
                </a:solidFill>
                <a:effectLst/>
                <a:latin typeface="Segoe UI" panose="020B0502040204020203" pitchFamily="34" charset="0"/>
                <a:hlinkClick r:id="rId3" tooltip="https://physicsflashrepo.cyou"/>
              </a:rPr>
              <a:t>physicsflashrepo.cyou</a:t>
            </a:r>
            <a:r>
              <a:rPr lang="en-GB" b="0" i="0" dirty="0">
                <a:solidFill>
                  <a:srgbClr val="201F1E"/>
                </a:solidFill>
                <a:effectLst/>
                <a:latin typeface="Segoe UI" panose="020B0502040204020203" pitchFamily="34" charset="0"/>
              </a:rPr>
              <a:t/>
            </a:r>
            <a:br>
              <a:rPr lang="en-GB" b="0" i="0" dirty="0">
                <a:solidFill>
                  <a:srgbClr val="201F1E"/>
                </a:solidFill>
                <a:effectLst/>
                <a:latin typeface="Segoe UI" panose="020B0502040204020203" pitchFamily="34" charset="0"/>
              </a:rPr>
            </a:br>
            <a:r>
              <a:rPr lang="en-GB" b="0" i="0" dirty="0">
                <a:solidFill>
                  <a:srgbClr val="201F1E"/>
                </a:solidFill>
                <a:effectLst/>
                <a:latin typeface="Segoe UI" panose="020B0502040204020203" pitchFamily="34" charset="0"/>
              </a:rPr>
              <a:t/>
            </a:r>
            <a:br>
              <a:rPr lang="en-GB" b="0" i="0" dirty="0">
                <a:solidFill>
                  <a:srgbClr val="201F1E"/>
                </a:solidFill>
                <a:effectLst/>
                <a:latin typeface="Segoe UI" panose="020B0502040204020203" pitchFamily="34" charset="0"/>
              </a:rPr>
            </a:br>
            <a:endParaRPr lang="en-GB" dirty="0">
              <a:solidFill>
                <a:srgbClr val="EBEBEB"/>
              </a:solidFill>
            </a:endParaRPr>
          </a:p>
        </p:txBody>
      </p:sp>
      <p:sp>
        <p:nvSpPr>
          <p:cNvPr id="12" name="Freeform 31">
            <a:extLst>
              <a:ext uri="{FF2B5EF4-FFF2-40B4-BE49-F238E27FC236}">
                <a16:creationId xmlns:a16="http://schemas.microsoft.com/office/drawing/2014/main" id="{61752F1D-FC0F-4103-9584-630E643CCD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0151CB7-E7DE-4917-B831-01DF9CE0130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5" name="Picture 4" descr="Graphical user interface&#10;&#10;Description automatically generated">
            <a:extLst>
              <a:ext uri="{FF2B5EF4-FFF2-40B4-BE49-F238E27FC236}">
                <a16:creationId xmlns:a16="http://schemas.microsoft.com/office/drawing/2014/main" id="{679657D6-3170-45FE-856D-B94627A514C2}"/>
              </a:ext>
            </a:extLst>
          </p:cNvPr>
          <p:cNvPicPr>
            <a:picLocks noChangeAspect="1"/>
          </p:cNvPicPr>
          <p:nvPr/>
        </p:nvPicPr>
        <p:blipFill>
          <a:blip r:embed="rId4"/>
          <a:stretch>
            <a:fillRect/>
          </a:stretch>
        </p:blipFill>
        <p:spPr>
          <a:xfrm>
            <a:off x="5742152" y="1567543"/>
            <a:ext cx="6247140" cy="3779520"/>
          </a:xfrm>
          <a:prstGeom prst="rect">
            <a:avLst/>
          </a:prstGeom>
          <a:effectLst/>
        </p:spPr>
      </p:pic>
      <p:sp>
        <p:nvSpPr>
          <p:cNvPr id="16" name="Rectangle 15">
            <a:extLst>
              <a:ext uri="{FF2B5EF4-FFF2-40B4-BE49-F238E27FC236}">
                <a16:creationId xmlns:a16="http://schemas.microsoft.com/office/drawing/2014/main" id="{A92A1116-1C84-41DF-B803-1F7B0883EC8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A742F212-365E-4CF1-B64A-153326BD58CD}"/>
              </a:ext>
            </a:extLst>
          </p:cNvPr>
          <p:cNvSpPr>
            <a:spLocks noGrp="1"/>
          </p:cNvSpPr>
          <p:nvPr>
            <p:ph idx="1"/>
          </p:nvPr>
        </p:nvSpPr>
        <p:spPr>
          <a:xfrm>
            <a:off x="648931" y="2438400"/>
            <a:ext cx="4166509" cy="3785419"/>
          </a:xfrm>
        </p:spPr>
        <p:txBody>
          <a:bodyPr>
            <a:normAutofit/>
          </a:bodyPr>
          <a:lstStyle/>
          <a:p>
            <a:r>
              <a:rPr lang="en-GB" b="0" i="0">
                <a:solidFill>
                  <a:srgbClr val="EBEBEB"/>
                </a:solidFill>
                <a:effectLst/>
                <a:latin typeface="Segoe UI" panose="020B0502040204020203" pitchFamily="34" charset="0"/>
              </a:rPr>
              <a:t>YY^LU3!9X$cadc6h</a:t>
            </a:r>
          </a:p>
          <a:p>
            <a:endParaRPr lang="en-GB">
              <a:solidFill>
                <a:srgbClr val="EBEBEB"/>
              </a:solidFill>
            </a:endParaRPr>
          </a:p>
        </p:txBody>
      </p:sp>
    </p:spTree>
    <p:extLst>
      <p:ext uri="{BB962C8B-B14F-4D97-AF65-F5344CB8AC3E}">
        <p14:creationId xmlns:p14="http://schemas.microsoft.com/office/powerpoint/2010/main" val="2528663520"/>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28" name="Picture 9">
            <a:extLst>
              <a:ext uri="{FF2B5EF4-FFF2-40B4-BE49-F238E27FC236}">
                <a16:creationId xmlns:a16="http://schemas.microsoft.com/office/drawing/2014/main" id="{DF19BAF3-7E20-4B9D-B544-BABAEEA1FA75}"/>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9" name="Picture 11">
            <a:extLst>
              <a:ext uri="{FF2B5EF4-FFF2-40B4-BE49-F238E27FC236}">
                <a16:creationId xmlns:a16="http://schemas.microsoft.com/office/drawing/2014/main" id="{950648F4-ABCD-4DF0-8641-76CFB235472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0" name="Oval 13">
            <a:extLst>
              <a:ext uri="{FF2B5EF4-FFF2-40B4-BE49-F238E27FC236}">
                <a16:creationId xmlns:a16="http://schemas.microsoft.com/office/drawing/2014/main" id="{989BE678-777B-482A-A616-FEDC47B162E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1" name="Picture 15">
            <a:extLst>
              <a:ext uri="{FF2B5EF4-FFF2-40B4-BE49-F238E27FC236}">
                <a16:creationId xmlns:a16="http://schemas.microsoft.com/office/drawing/2014/main" id="{CF1EB4BD-9C7E-4AA3-9681-C7EB0DA6250B}"/>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2" name="Picture 17">
            <a:extLst>
              <a:ext uri="{FF2B5EF4-FFF2-40B4-BE49-F238E27FC236}">
                <a16:creationId xmlns:a16="http://schemas.microsoft.com/office/drawing/2014/main" id="{94AAE3AA-3759-4D28-B0EF-575F25A5146C}"/>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3" name="Rectangle 19">
            <a:extLst>
              <a:ext uri="{FF2B5EF4-FFF2-40B4-BE49-F238E27FC236}">
                <a16:creationId xmlns:a16="http://schemas.microsoft.com/office/drawing/2014/main" id="{D28BE0C3-2102-4820-B88B-A448B1840D1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Content Placeholder 4" descr="A person with dark hair&#10;&#10;Description automatically generated with low confidence">
            <a:extLst>
              <a:ext uri="{FF2B5EF4-FFF2-40B4-BE49-F238E27FC236}">
                <a16:creationId xmlns:a16="http://schemas.microsoft.com/office/drawing/2014/main" id="{C790CED1-0E62-47D4-8EA9-A5F4AAC4EBD9}"/>
              </a:ext>
            </a:extLst>
          </p:cNvPr>
          <p:cNvPicPr>
            <a:picLocks noGrp="1" noChangeAspect="1"/>
          </p:cNvPicPr>
          <p:nvPr>
            <p:ph idx="1"/>
          </p:nvPr>
        </p:nvPicPr>
        <p:blipFill rotWithShape="1">
          <a:blip r:embed="rId8"/>
          <a:srcRect t="677" r="-1" b="19366"/>
          <a:stretch/>
        </p:blipFill>
        <p:spPr>
          <a:xfrm>
            <a:off x="1" y="-5"/>
            <a:ext cx="12191695" cy="5020241"/>
          </a:xfrm>
          <a:custGeom>
            <a:avLst/>
            <a:gdLst/>
            <a:ahLst/>
            <a:cxnLst/>
            <a:rect l="l" t="t" r="r" b="b"/>
            <a:pathLst>
              <a:path w="12191695" h="5020241">
                <a:moveTo>
                  <a:pt x="0" y="0"/>
                </a:moveTo>
                <a:lnTo>
                  <a:pt x="12191695" y="0"/>
                </a:lnTo>
                <a:lnTo>
                  <a:pt x="12191695" y="4057991"/>
                </a:lnTo>
                <a:lnTo>
                  <a:pt x="11914945" y="4110187"/>
                </a:lnTo>
                <a:lnTo>
                  <a:pt x="11639412" y="4159931"/>
                </a:lnTo>
                <a:lnTo>
                  <a:pt x="11362661" y="4208624"/>
                </a:lnTo>
                <a:lnTo>
                  <a:pt x="11084690" y="4250310"/>
                </a:lnTo>
                <a:lnTo>
                  <a:pt x="10807939" y="4292347"/>
                </a:lnTo>
                <a:lnTo>
                  <a:pt x="10529968" y="4331582"/>
                </a:lnTo>
                <a:lnTo>
                  <a:pt x="10255655" y="4365211"/>
                </a:lnTo>
                <a:lnTo>
                  <a:pt x="9977684" y="4397089"/>
                </a:lnTo>
                <a:lnTo>
                  <a:pt x="9700933" y="4426165"/>
                </a:lnTo>
                <a:lnTo>
                  <a:pt x="9429058" y="4451387"/>
                </a:lnTo>
                <a:lnTo>
                  <a:pt x="9153526" y="4476609"/>
                </a:lnTo>
                <a:lnTo>
                  <a:pt x="8881651" y="4497628"/>
                </a:lnTo>
                <a:lnTo>
                  <a:pt x="8609776" y="4514092"/>
                </a:lnTo>
                <a:lnTo>
                  <a:pt x="8339121" y="4531258"/>
                </a:lnTo>
                <a:lnTo>
                  <a:pt x="8070903" y="4545620"/>
                </a:lnTo>
                <a:lnTo>
                  <a:pt x="7805124" y="4555779"/>
                </a:lnTo>
                <a:lnTo>
                  <a:pt x="7539345" y="4564537"/>
                </a:lnTo>
                <a:lnTo>
                  <a:pt x="7276005" y="4572944"/>
                </a:lnTo>
                <a:lnTo>
                  <a:pt x="7016322" y="4576798"/>
                </a:lnTo>
                <a:lnTo>
                  <a:pt x="6756639" y="4581001"/>
                </a:lnTo>
                <a:lnTo>
                  <a:pt x="6500613" y="4583103"/>
                </a:lnTo>
                <a:lnTo>
                  <a:pt x="6247026" y="4581001"/>
                </a:lnTo>
                <a:lnTo>
                  <a:pt x="5995877" y="4581001"/>
                </a:lnTo>
                <a:lnTo>
                  <a:pt x="5747167" y="4576798"/>
                </a:lnTo>
                <a:lnTo>
                  <a:pt x="5503333" y="4570492"/>
                </a:lnTo>
                <a:lnTo>
                  <a:pt x="5261938" y="4564537"/>
                </a:lnTo>
                <a:lnTo>
                  <a:pt x="5025418" y="4557881"/>
                </a:lnTo>
                <a:lnTo>
                  <a:pt x="4790118" y="4547722"/>
                </a:lnTo>
                <a:lnTo>
                  <a:pt x="4558477" y="4536862"/>
                </a:lnTo>
                <a:lnTo>
                  <a:pt x="4331710" y="4527054"/>
                </a:lnTo>
                <a:lnTo>
                  <a:pt x="3889152" y="4499379"/>
                </a:lnTo>
                <a:lnTo>
                  <a:pt x="3464881" y="4469954"/>
                </a:lnTo>
                <a:lnTo>
                  <a:pt x="3057678" y="4439126"/>
                </a:lnTo>
                <a:lnTo>
                  <a:pt x="2672421" y="4405147"/>
                </a:lnTo>
                <a:lnTo>
                  <a:pt x="2304232" y="4369765"/>
                </a:lnTo>
                <a:lnTo>
                  <a:pt x="1962864" y="4331582"/>
                </a:lnTo>
                <a:lnTo>
                  <a:pt x="1642223" y="4294099"/>
                </a:lnTo>
                <a:lnTo>
                  <a:pt x="1347183" y="4256616"/>
                </a:lnTo>
                <a:lnTo>
                  <a:pt x="1076528" y="4221235"/>
                </a:lnTo>
                <a:lnTo>
                  <a:pt x="836351" y="4187605"/>
                </a:lnTo>
                <a:lnTo>
                  <a:pt x="619339" y="4155727"/>
                </a:lnTo>
                <a:lnTo>
                  <a:pt x="436464" y="4129104"/>
                </a:lnTo>
                <a:lnTo>
                  <a:pt x="282848" y="4103881"/>
                </a:lnTo>
                <a:lnTo>
                  <a:pt x="71932" y="4067800"/>
                </a:lnTo>
                <a:lnTo>
                  <a:pt x="1" y="4055539"/>
                </a:lnTo>
                <a:lnTo>
                  <a:pt x="1" y="5020241"/>
                </a:lnTo>
                <a:lnTo>
                  <a:pt x="0" y="5020241"/>
                </a:lnTo>
                <a:close/>
              </a:path>
            </a:pathLst>
          </a:custGeom>
        </p:spPr>
      </p:pic>
      <p:sp>
        <p:nvSpPr>
          <p:cNvPr id="34" name="Freeform 16">
            <a:extLst>
              <a:ext uri="{FF2B5EF4-FFF2-40B4-BE49-F238E27FC236}">
                <a16:creationId xmlns:a16="http://schemas.microsoft.com/office/drawing/2014/main" id="{E4F17063-EDA4-417B-946F-BA357F3B390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53695"/>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40000"/>
            </a:schemeClr>
          </a:solidFill>
          <a:ln>
            <a:noFill/>
          </a:ln>
        </p:spPr>
        <p:txBody>
          <a:bodyPr rtlCol="0" anchor="ctr"/>
          <a:lstStyle/>
          <a:p>
            <a:pPr algn="ctr"/>
            <a:endParaRPr lang="en-US">
              <a:solidFill>
                <a:schemeClr val="tx1"/>
              </a:solidFill>
            </a:endParaRPr>
          </a:p>
        </p:txBody>
      </p:sp>
      <p:sp>
        <p:nvSpPr>
          <p:cNvPr id="35" name="Freeform: Shape 23">
            <a:extLst>
              <a:ext uri="{FF2B5EF4-FFF2-40B4-BE49-F238E27FC236}">
                <a16:creationId xmlns:a16="http://schemas.microsoft.com/office/drawing/2014/main" id="{D36F3EEA-55D4-4677-80E7-92D00B8F34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92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0DDD2B-BE3F-4BAA-9ACD-2D04E8BA5B5C}"/>
              </a:ext>
            </a:extLst>
          </p:cNvPr>
          <p:cNvSpPr>
            <a:spLocks noGrp="1"/>
          </p:cNvSpPr>
          <p:nvPr>
            <p:ph type="title"/>
          </p:nvPr>
        </p:nvSpPr>
        <p:spPr>
          <a:xfrm>
            <a:off x="636916" y="4854346"/>
            <a:ext cx="10407602" cy="868026"/>
          </a:xfrm>
        </p:spPr>
        <p:txBody>
          <a:bodyPr vert="horz" lIns="91440" tIns="45720" rIns="91440" bIns="45720" rtlCol="0" anchor="b">
            <a:normAutofit/>
          </a:bodyPr>
          <a:lstStyle/>
          <a:p>
            <a:pPr>
              <a:lnSpc>
                <a:spcPct val="90000"/>
              </a:lnSpc>
            </a:pPr>
            <a:r>
              <a:rPr lang="en-US" sz="2600">
                <a:solidFill>
                  <a:srgbClr val="EBEBEB"/>
                </a:solidFill>
                <a:hlinkClick r:id="rId9"/>
              </a:rPr>
              <a:t>https://www.youtube.com/watch?v=AInCqm5nCzw</a:t>
            </a:r>
            <a:r>
              <a:rPr lang="en-US" sz="2600">
                <a:solidFill>
                  <a:srgbClr val="EBEBEB"/>
                </a:solidFill>
              </a:rPr>
              <a:t/>
            </a:r>
            <a:br>
              <a:rPr lang="en-US" sz="2600">
                <a:solidFill>
                  <a:srgbClr val="EBEBEB"/>
                </a:solidFill>
              </a:rPr>
            </a:br>
            <a:endParaRPr lang="en-US" sz="2600">
              <a:solidFill>
                <a:srgbClr val="EBEBEB"/>
              </a:solidFill>
            </a:endParaRPr>
          </a:p>
        </p:txBody>
      </p:sp>
    </p:spTree>
    <p:extLst>
      <p:ext uri="{BB962C8B-B14F-4D97-AF65-F5344CB8AC3E}">
        <p14:creationId xmlns:p14="http://schemas.microsoft.com/office/powerpoint/2010/main" val="12295366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235</TotalTime>
  <Words>3133</Words>
  <Application>Microsoft Office PowerPoint</Application>
  <PresentationFormat>Widescreen</PresentationFormat>
  <Paragraphs>217</Paragraphs>
  <Slides>30</Slides>
  <Notes>30</Notes>
  <HiddenSlides>0</HiddenSlides>
  <MMClips>1</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5" baseType="lpstr">
      <vt:lpstr>Arial</vt:lpstr>
      <vt:lpstr>Calibri</vt:lpstr>
      <vt:lpstr>Cambria Math</vt:lpstr>
      <vt:lpstr>Century Gothic</vt:lpstr>
      <vt:lpstr>Helvetica</vt:lpstr>
      <vt:lpstr>Helvetica-Bold</vt:lpstr>
      <vt:lpstr>Segoe UI</vt:lpstr>
      <vt:lpstr>Times New Roman</vt:lpstr>
      <vt:lpstr>Trebuchet MS</vt:lpstr>
      <vt:lpstr>verdana</vt:lpstr>
      <vt:lpstr>Webdings</vt:lpstr>
      <vt:lpstr>Wingdings</vt:lpstr>
      <vt:lpstr>Wingdings 3</vt:lpstr>
      <vt:lpstr>Ion</vt:lpstr>
      <vt:lpstr>Equation.3</vt:lpstr>
      <vt:lpstr>Special Relativity</vt:lpstr>
      <vt:lpstr>Relative motion</vt:lpstr>
      <vt:lpstr>outcomes</vt:lpstr>
      <vt:lpstr>Useful Definitions and ideas</vt:lpstr>
      <vt:lpstr>Galileo Invariance</vt:lpstr>
      <vt:lpstr>Newtonian Relativity</vt:lpstr>
      <vt:lpstr>Terminology</vt:lpstr>
      <vt:lpstr>Frames of Reference</vt:lpstr>
      <vt:lpstr>Definition</vt:lpstr>
      <vt:lpstr>Event 1: You are reading your Kindle on the train. The train is travelling at 60 mph. </vt:lpstr>
      <vt:lpstr>Event 2: </vt:lpstr>
      <vt:lpstr>The Two postulates</vt:lpstr>
      <vt:lpstr>Time dilation</vt:lpstr>
      <vt:lpstr>PowerPoint Presentation</vt:lpstr>
      <vt:lpstr>Depends on your reference frame</vt:lpstr>
      <vt:lpstr>PowerPoint Presentation</vt:lpstr>
      <vt:lpstr>PowerPoint Presentation</vt:lpstr>
      <vt:lpstr>Example 2: How time can be different for different observers </vt:lpstr>
      <vt:lpstr>PowerPoint Presentation</vt:lpstr>
      <vt:lpstr>PowerPoint Presentation</vt:lpstr>
      <vt:lpstr>PowerPoint Presentation</vt:lpstr>
      <vt:lpstr>PowerPoint Presentation</vt:lpstr>
      <vt:lpstr>TIME DILATION FORMULA AND THE LORENTZ TRANSFORMATION</vt:lpstr>
      <vt:lpstr>Example:  A rocket is travelling at a constant 2.7 × 108 m s–1 compared to an observer on Earth. The pilot measures the journey as taking 240 minutes. (Note this is an impossible scenario with current technology) How long did the journey take when measured from Earth? </vt:lpstr>
      <vt:lpstr>PowerPoint Presentation</vt:lpstr>
      <vt:lpstr>When do you notice these effects?</vt:lpstr>
      <vt:lpstr>Time dilation</vt:lpstr>
      <vt:lpstr>Length Contraction</vt:lpstr>
      <vt:lpstr>Web address: physicsflashrepo.cyou  </vt:lpstr>
      <vt:lpstr>https://www.youtube.com/watch?v=AInCqm5nCzw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Relativity</dc:title>
  <dc:creator>Mrs Hargreaves</dc:creator>
  <cp:lastModifiedBy>Mrs Hargreaves</cp:lastModifiedBy>
  <cp:revision>5</cp:revision>
  <dcterms:created xsi:type="dcterms:W3CDTF">2021-10-26T17:46:55Z</dcterms:created>
  <dcterms:modified xsi:type="dcterms:W3CDTF">2021-10-29T13:10:04Z</dcterms:modified>
</cp:coreProperties>
</file>