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59" r:id="rId3"/>
    <p:sldId id="279" r:id="rId4"/>
    <p:sldId id="258" r:id="rId5"/>
    <p:sldId id="270" r:id="rId6"/>
    <p:sldId id="280" r:id="rId7"/>
    <p:sldId id="281" r:id="rId8"/>
    <p:sldId id="260" r:id="rId9"/>
    <p:sldId id="261" r:id="rId10"/>
    <p:sldId id="262" r:id="rId11"/>
    <p:sldId id="282" r:id="rId12"/>
    <p:sldId id="263" r:id="rId13"/>
    <p:sldId id="269" r:id="rId14"/>
    <p:sldId id="275" r:id="rId15"/>
    <p:sldId id="276" r:id="rId16"/>
    <p:sldId id="267" r:id="rId17"/>
    <p:sldId id="264" r:id="rId18"/>
    <p:sldId id="265" r:id="rId19"/>
    <p:sldId id="266" r:id="rId20"/>
    <p:sldId id="271" r:id="rId21"/>
    <p:sldId id="273" r:id="rId22"/>
    <p:sldId id="272" r:id="rId23"/>
    <p:sldId id="274" r:id="rId24"/>
    <p:sldId id="268" r:id="rId25"/>
    <p:sldId id="277" r:id="rId26"/>
    <p:sldId id="278" r:id="rId2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4DBA7-176F-4C30-9E1B-E296B75529B7}" v="29" dt="2021-11-14T19:10:01.2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8" autoAdjust="0"/>
    <p:restoredTop sz="79290" autoAdjust="0"/>
  </p:normalViewPr>
  <p:slideViewPr>
    <p:cSldViewPr snapToGrid="0">
      <p:cViewPr>
        <p:scale>
          <a:sx n="50" d="100"/>
          <a:sy n="50" d="100"/>
        </p:scale>
        <p:origin x="1086" y="9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Hargreaves" userId="16d29ebe-5fd1-4f7c-a551-c4871f6cfdc9" providerId="ADAL" clId="{BA94DBA7-176F-4C30-9E1B-E296B75529B7}"/>
    <pc:docChg chg="undo redo custSel addSld modSld">
      <pc:chgData name="Mrs Hargreaves" userId="16d29ebe-5fd1-4f7c-a551-c4871f6cfdc9" providerId="ADAL" clId="{BA94DBA7-176F-4C30-9E1B-E296B75529B7}" dt="2021-11-14T19:15:13.641" v="565" actId="20577"/>
      <pc:docMkLst>
        <pc:docMk/>
      </pc:docMkLst>
      <pc:sldChg chg="modSp mod">
        <pc:chgData name="Mrs Hargreaves" userId="16d29ebe-5fd1-4f7c-a551-c4871f6cfdc9" providerId="ADAL" clId="{BA94DBA7-176F-4C30-9E1B-E296B75529B7}" dt="2021-11-14T17:57:55.586" v="136" actId="948"/>
        <pc:sldMkLst>
          <pc:docMk/>
          <pc:sldMk cId="2666603318" sldId="257"/>
        </pc:sldMkLst>
        <pc:spChg chg="mod">
          <ac:chgData name="Mrs Hargreaves" userId="16d29ebe-5fd1-4f7c-a551-c4871f6cfdc9" providerId="ADAL" clId="{BA94DBA7-176F-4C30-9E1B-E296B75529B7}" dt="2021-11-14T17:42:26.222" v="89" actId="1076"/>
          <ac:spMkLst>
            <pc:docMk/>
            <pc:sldMk cId="2666603318" sldId="257"/>
            <ac:spMk id="2" creationId="{BCCBC55A-7660-43C0-BB0C-B8CBF5EADE24}"/>
          </ac:spMkLst>
        </pc:spChg>
        <pc:spChg chg="mod">
          <ac:chgData name="Mrs Hargreaves" userId="16d29ebe-5fd1-4f7c-a551-c4871f6cfdc9" providerId="ADAL" clId="{BA94DBA7-176F-4C30-9E1B-E296B75529B7}" dt="2021-11-14T17:57:55.586" v="136" actId="948"/>
          <ac:spMkLst>
            <pc:docMk/>
            <pc:sldMk cId="2666603318" sldId="257"/>
            <ac:spMk id="3" creationId="{879280A3-B9FE-4AF4-AA5C-7498343FAE63}"/>
          </ac:spMkLst>
        </pc:spChg>
        <pc:picChg chg="mod">
          <ac:chgData name="Mrs Hargreaves" userId="16d29ebe-5fd1-4f7c-a551-c4871f6cfdc9" providerId="ADAL" clId="{BA94DBA7-176F-4C30-9E1B-E296B75529B7}" dt="2021-11-14T17:42:30.061" v="90" actId="1076"/>
          <ac:picMkLst>
            <pc:docMk/>
            <pc:sldMk cId="2666603318" sldId="257"/>
            <ac:picMk id="4" creationId="{796982AD-31E3-4D85-B68E-73C2D8BB54B1}"/>
          </ac:picMkLst>
        </pc:picChg>
        <pc:picChg chg="mod">
          <ac:chgData name="Mrs Hargreaves" userId="16d29ebe-5fd1-4f7c-a551-c4871f6cfdc9" providerId="ADAL" clId="{BA94DBA7-176F-4C30-9E1B-E296B75529B7}" dt="2021-11-14T17:42:41.838" v="92" actId="1076"/>
          <ac:picMkLst>
            <pc:docMk/>
            <pc:sldMk cId="2666603318" sldId="257"/>
            <ac:picMk id="14" creationId="{BE51637B-6CCD-40C9-898A-9302283A8347}"/>
          </ac:picMkLst>
        </pc:picChg>
      </pc:sldChg>
      <pc:sldChg chg="modNotesTx">
        <pc:chgData name="Mrs Hargreaves" userId="16d29ebe-5fd1-4f7c-a551-c4871f6cfdc9" providerId="ADAL" clId="{BA94DBA7-176F-4C30-9E1B-E296B75529B7}" dt="2021-11-14T19:12:16.354" v="548" actId="948"/>
        <pc:sldMkLst>
          <pc:docMk/>
          <pc:sldMk cId="2723402811" sldId="258"/>
        </pc:sldMkLst>
      </pc:sldChg>
      <pc:sldChg chg="addSp delSp modSp mod setBg modNotesTx">
        <pc:chgData name="Mrs Hargreaves" userId="16d29ebe-5fd1-4f7c-a551-c4871f6cfdc9" providerId="ADAL" clId="{BA94DBA7-176F-4C30-9E1B-E296B75529B7}" dt="2021-11-14T18:52:40.697" v="392" actId="14100"/>
        <pc:sldMkLst>
          <pc:docMk/>
          <pc:sldMk cId="3499406794" sldId="262"/>
        </pc:sldMkLst>
        <pc:spChg chg="mod">
          <ac:chgData name="Mrs Hargreaves" userId="16d29ebe-5fd1-4f7c-a551-c4871f6cfdc9" providerId="ADAL" clId="{BA94DBA7-176F-4C30-9E1B-E296B75529B7}" dt="2021-11-14T18:52:40.697" v="392" actId="14100"/>
          <ac:spMkLst>
            <pc:docMk/>
            <pc:sldMk cId="3499406794" sldId="262"/>
            <ac:spMk id="2" creationId="{07DC470C-2B19-4A46-B14D-23D138472E14}"/>
          </ac:spMkLst>
        </pc:spChg>
        <pc:spChg chg="del mod">
          <ac:chgData name="Mrs Hargreaves" userId="16d29ebe-5fd1-4f7c-a551-c4871f6cfdc9" providerId="ADAL" clId="{BA94DBA7-176F-4C30-9E1B-E296B75529B7}" dt="2021-11-14T18:41:39.090" v="377" actId="21"/>
          <ac:spMkLst>
            <pc:docMk/>
            <pc:sldMk cId="3499406794" sldId="262"/>
            <ac:spMk id="3" creationId="{9D85B1F9-112C-45A5-9F6E-E4E4961D734A}"/>
          </ac:spMkLst>
        </pc:spChg>
        <pc:spChg chg="mod ord">
          <ac:chgData name="Mrs Hargreaves" userId="16d29ebe-5fd1-4f7c-a551-c4871f6cfdc9" providerId="ADAL" clId="{BA94DBA7-176F-4C30-9E1B-E296B75529B7}" dt="2021-11-14T18:42:28.472" v="391" actId="948"/>
          <ac:spMkLst>
            <pc:docMk/>
            <pc:sldMk cId="3499406794" sldId="262"/>
            <ac:spMk id="4" creationId="{CCD6A2BE-9168-4AF5-8902-2249A2705C80}"/>
          </ac:spMkLst>
        </pc:spChg>
        <pc:spChg chg="del">
          <ac:chgData name="Mrs Hargreaves" userId="16d29ebe-5fd1-4f7c-a551-c4871f6cfdc9" providerId="ADAL" clId="{BA94DBA7-176F-4C30-9E1B-E296B75529B7}" dt="2021-11-14T18:36:40.615" v="227" actId="478"/>
          <ac:spMkLst>
            <pc:docMk/>
            <pc:sldMk cId="3499406794" sldId="262"/>
            <ac:spMk id="5" creationId="{AA3EBEA8-9808-4973-9981-8BB6046031C1}"/>
          </ac:spMkLst>
        </pc:spChg>
        <pc:spChg chg="del">
          <ac:chgData name="Mrs Hargreaves" userId="16d29ebe-5fd1-4f7c-a551-c4871f6cfdc9" providerId="ADAL" clId="{BA94DBA7-176F-4C30-9E1B-E296B75529B7}" dt="2021-11-14T18:36:47.697" v="228" actId="478"/>
          <ac:spMkLst>
            <pc:docMk/>
            <pc:sldMk cId="3499406794" sldId="262"/>
            <ac:spMk id="6" creationId="{E6AED394-4B34-4809-87E3-A5AA557C045C}"/>
          </ac:spMkLst>
        </pc:spChg>
        <pc:spChg chg="add del mod">
          <ac:chgData name="Mrs Hargreaves" userId="16d29ebe-5fd1-4f7c-a551-c4871f6cfdc9" providerId="ADAL" clId="{BA94DBA7-176F-4C30-9E1B-E296B75529B7}" dt="2021-11-14T18:41:44.443" v="378" actId="478"/>
          <ac:spMkLst>
            <pc:docMk/>
            <pc:sldMk cId="3499406794" sldId="262"/>
            <ac:spMk id="8" creationId="{BDAF1C3B-EF74-4D95-9BB3-B9982D30F334}"/>
          </ac:spMkLst>
        </pc:spChg>
        <pc:spChg chg="add del">
          <ac:chgData name="Mrs Hargreaves" userId="16d29ebe-5fd1-4f7c-a551-c4871f6cfdc9" providerId="ADAL" clId="{BA94DBA7-176F-4C30-9E1B-E296B75529B7}" dt="2021-11-14T18:41:57.713" v="380" actId="26606"/>
          <ac:spMkLst>
            <pc:docMk/>
            <pc:sldMk cId="3499406794" sldId="262"/>
            <ac:spMk id="73" creationId="{2B97F24A-32CE-4C1C-A50D-3016B394DCFB}"/>
          </ac:spMkLst>
        </pc:spChg>
        <pc:spChg chg="add del">
          <ac:chgData name="Mrs Hargreaves" userId="16d29ebe-5fd1-4f7c-a551-c4871f6cfdc9" providerId="ADAL" clId="{BA94DBA7-176F-4C30-9E1B-E296B75529B7}" dt="2021-11-14T18:41:57.713" v="380" actId="26606"/>
          <ac:spMkLst>
            <pc:docMk/>
            <pc:sldMk cId="3499406794" sldId="262"/>
            <ac:spMk id="75" creationId="{6357EC4F-235E-4222-A36F-C7878ACE37F2}"/>
          </ac:spMkLst>
        </pc:spChg>
        <pc:spChg chg="add">
          <ac:chgData name="Mrs Hargreaves" userId="16d29ebe-5fd1-4f7c-a551-c4871f6cfdc9" providerId="ADAL" clId="{BA94DBA7-176F-4C30-9E1B-E296B75529B7}" dt="2021-11-14T18:41:57.721" v="381" actId="26606"/>
          <ac:spMkLst>
            <pc:docMk/>
            <pc:sldMk cId="3499406794" sldId="262"/>
            <ac:spMk id="7174" creationId="{FF9B822F-893E-44C8-963C-64F50ACECBB2}"/>
          </ac:spMkLst>
        </pc:spChg>
        <pc:spChg chg="add">
          <ac:chgData name="Mrs Hargreaves" userId="16d29ebe-5fd1-4f7c-a551-c4871f6cfdc9" providerId="ADAL" clId="{BA94DBA7-176F-4C30-9E1B-E296B75529B7}" dt="2021-11-14T18:41:57.721" v="381" actId="26606"/>
          <ac:spMkLst>
            <pc:docMk/>
            <pc:sldMk cId="3499406794" sldId="262"/>
            <ac:spMk id="7175" creationId="{EBF87945-A001-489F-9D9B-7D9435F0B9CA}"/>
          </ac:spMkLst>
        </pc:spChg>
        <pc:picChg chg="add del mod">
          <ac:chgData name="Mrs Hargreaves" userId="16d29ebe-5fd1-4f7c-a551-c4871f6cfdc9" providerId="ADAL" clId="{BA94DBA7-176F-4C30-9E1B-E296B75529B7}" dt="2021-11-14T18:40:42.826" v="368" actId="478"/>
          <ac:picMkLst>
            <pc:docMk/>
            <pc:sldMk cId="3499406794" sldId="262"/>
            <ac:picMk id="7170" creationId="{0DBF7C44-A94F-4789-90A5-DF09D4109F76}"/>
          </ac:picMkLst>
        </pc:picChg>
        <pc:picChg chg="add mod">
          <ac:chgData name="Mrs Hargreaves" userId="16d29ebe-5fd1-4f7c-a551-c4871f6cfdc9" providerId="ADAL" clId="{BA94DBA7-176F-4C30-9E1B-E296B75529B7}" dt="2021-11-14T18:41:57.721" v="381" actId="26606"/>
          <ac:picMkLst>
            <pc:docMk/>
            <pc:sldMk cId="3499406794" sldId="262"/>
            <ac:picMk id="7172" creationId="{B66B54D2-CDCA-4F5D-A388-73B290C62B9F}"/>
          </ac:picMkLst>
        </pc:picChg>
      </pc:sldChg>
      <pc:sldChg chg="modNotesTx">
        <pc:chgData name="Mrs Hargreaves" userId="16d29ebe-5fd1-4f7c-a551-c4871f6cfdc9" providerId="ADAL" clId="{BA94DBA7-176F-4C30-9E1B-E296B75529B7}" dt="2021-11-14T19:13:18.005" v="550" actId="948"/>
        <pc:sldMkLst>
          <pc:docMk/>
          <pc:sldMk cId="3060321165" sldId="263"/>
        </pc:sldMkLst>
      </pc:sldChg>
      <pc:sldChg chg="addSp modSp new mod setBg modNotesTx">
        <pc:chgData name="Mrs Hargreaves" userId="16d29ebe-5fd1-4f7c-a551-c4871f6cfdc9" providerId="ADAL" clId="{BA94DBA7-176F-4C30-9E1B-E296B75529B7}" dt="2021-11-14T19:14:29.189" v="554" actId="948"/>
        <pc:sldMkLst>
          <pc:docMk/>
          <pc:sldMk cId="2161781543" sldId="266"/>
        </pc:sldMkLst>
        <pc:spChg chg="mod">
          <ac:chgData name="Mrs Hargreaves" userId="16d29ebe-5fd1-4f7c-a551-c4871f6cfdc9" providerId="ADAL" clId="{BA94DBA7-176F-4C30-9E1B-E296B75529B7}" dt="2021-11-14T17:49:10.084" v="97" actId="26606"/>
          <ac:spMkLst>
            <pc:docMk/>
            <pc:sldMk cId="2161781543" sldId="266"/>
            <ac:spMk id="2" creationId="{C86C47D1-0040-44BC-BD99-377318D20358}"/>
          </ac:spMkLst>
        </pc:spChg>
        <pc:spChg chg="add mod">
          <ac:chgData name="Mrs Hargreaves" userId="16d29ebe-5fd1-4f7c-a551-c4871f6cfdc9" providerId="ADAL" clId="{BA94DBA7-176F-4C30-9E1B-E296B75529B7}" dt="2021-11-14T17:49:10.084" v="97" actId="26606"/>
          <ac:spMkLst>
            <pc:docMk/>
            <pc:sldMk cId="2161781543" sldId="266"/>
            <ac:spMk id="4" creationId="{703BD3F9-9EBF-4C04-8192-B85FF61EA208}"/>
          </ac:spMkLst>
        </pc:spChg>
        <pc:spChg chg="add">
          <ac:chgData name="Mrs Hargreaves" userId="16d29ebe-5fd1-4f7c-a551-c4871f6cfdc9" providerId="ADAL" clId="{BA94DBA7-176F-4C30-9E1B-E296B75529B7}" dt="2021-11-14T17:49:10.084" v="97" actId="26606"/>
          <ac:spMkLst>
            <pc:docMk/>
            <pc:sldMk cId="2161781543" sldId="266"/>
            <ac:spMk id="71" creationId="{3CD9DF72-87A3-404E-A828-84CBF11A8303}"/>
          </ac:spMkLst>
        </pc:spChg>
        <pc:picChg chg="add mod ord">
          <ac:chgData name="Mrs Hargreaves" userId="16d29ebe-5fd1-4f7c-a551-c4871f6cfdc9" providerId="ADAL" clId="{BA94DBA7-176F-4C30-9E1B-E296B75529B7}" dt="2021-11-14T17:51:02.327" v="99" actId="27614"/>
          <ac:picMkLst>
            <pc:docMk/>
            <pc:sldMk cId="2161781543" sldId="266"/>
            <ac:picMk id="5122" creationId="{FC4FDEC3-EFA9-494B-B9E9-6254FB27158D}"/>
          </ac:picMkLst>
        </pc:picChg>
        <pc:cxnChg chg="add">
          <ac:chgData name="Mrs Hargreaves" userId="16d29ebe-5fd1-4f7c-a551-c4871f6cfdc9" providerId="ADAL" clId="{BA94DBA7-176F-4C30-9E1B-E296B75529B7}" dt="2021-11-14T17:49:10.084" v="97" actId="26606"/>
          <ac:cxnSpMkLst>
            <pc:docMk/>
            <pc:sldMk cId="2161781543" sldId="266"/>
            <ac:cxnSpMk id="73" creationId="{20E3A342-4D61-4E3F-AF90-1AB42AEB96CC}"/>
          </ac:cxnSpMkLst>
        </pc:cxnChg>
      </pc:sldChg>
      <pc:sldChg chg="addSp delSp modSp new mod modNotesTx">
        <pc:chgData name="Mrs Hargreaves" userId="16d29ebe-5fd1-4f7c-a551-c4871f6cfdc9" providerId="ADAL" clId="{BA94DBA7-176F-4C30-9E1B-E296B75529B7}" dt="2021-11-14T19:14:00.412" v="553" actId="948"/>
        <pc:sldMkLst>
          <pc:docMk/>
          <pc:sldMk cId="446085046" sldId="267"/>
        </pc:sldMkLst>
        <pc:spChg chg="mod">
          <ac:chgData name="Mrs Hargreaves" userId="16d29ebe-5fd1-4f7c-a551-c4871f6cfdc9" providerId="ADAL" clId="{BA94DBA7-176F-4C30-9E1B-E296B75529B7}" dt="2021-11-12T19:57:37.136" v="54" actId="20577"/>
          <ac:spMkLst>
            <pc:docMk/>
            <pc:sldMk cId="446085046" sldId="267"/>
            <ac:spMk id="2" creationId="{B2EE0CEE-830A-4EED-AD80-5C5DDB4BB319}"/>
          </ac:spMkLst>
        </pc:spChg>
        <pc:spChg chg="del">
          <ac:chgData name="Mrs Hargreaves" userId="16d29ebe-5fd1-4f7c-a551-c4871f6cfdc9" providerId="ADAL" clId="{BA94DBA7-176F-4C30-9E1B-E296B75529B7}" dt="2021-11-12T19:58:30.616" v="55" actId="478"/>
          <ac:spMkLst>
            <pc:docMk/>
            <pc:sldMk cId="446085046" sldId="267"/>
            <ac:spMk id="3" creationId="{588D7076-1657-4EA2-AE70-3B8801F110A1}"/>
          </ac:spMkLst>
        </pc:spChg>
        <pc:spChg chg="del">
          <ac:chgData name="Mrs Hargreaves" userId="16d29ebe-5fd1-4f7c-a551-c4871f6cfdc9" providerId="ADAL" clId="{BA94DBA7-176F-4C30-9E1B-E296B75529B7}" dt="2021-11-12T19:58:33.490" v="56"/>
          <ac:spMkLst>
            <pc:docMk/>
            <pc:sldMk cId="446085046" sldId="267"/>
            <ac:spMk id="4" creationId="{A5E85BD4-F258-467B-9D41-505EB5AE70C8}"/>
          </ac:spMkLst>
        </pc:spChg>
        <pc:spChg chg="del">
          <ac:chgData name="Mrs Hargreaves" userId="16d29ebe-5fd1-4f7c-a551-c4871f6cfdc9" providerId="ADAL" clId="{BA94DBA7-176F-4C30-9E1B-E296B75529B7}" dt="2021-11-12T19:58:40.615" v="59" actId="478"/>
          <ac:spMkLst>
            <pc:docMk/>
            <pc:sldMk cId="446085046" sldId="267"/>
            <ac:spMk id="5" creationId="{6FAC8B2A-808E-40D6-93CB-4A04FCD91872}"/>
          </ac:spMkLst>
        </pc:spChg>
        <pc:spChg chg="mod">
          <ac:chgData name="Mrs Hargreaves" userId="16d29ebe-5fd1-4f7c-a551-c4871f6cfdc9" providerId="ADAL" clId="{BA94DBA7-176F-4C30-9E1B-E296B75529B7}" dt="2021-11-14T17:42:11.683" v="87" actId="1076"/>
          <ac:spMkLst>
            <pc:docMk/>
            <pc:sldMk cId="446085046" sldId="267"/>
            <ac:spMk id="6" creationId="{F1E6DDE6-4B95-4405-82BE-708E29773BB6}"/>
          </ac:spMkLst>
        </pc:spChg>
        <pc:picChg chg="add mod">
          <ac:chgData name="Mrs Hargreaves" userId="16d29ebe-5fd1-4f7c-a551-c4871f6cfdc9" providerId="ADAL" clId="{BA94DBA7-176F-4C30-9E1B-E296B75529B7}" dt="2021-11-13T11:54:41.107" v="86" actId="1076"/>
          <ac:picMkLst>
            <pc:docMk/>
            <pc:sldMk cId="446085046" sldId="267"/>
            <ac:picMk id="8" creationId="{25C13DB0-13D9-4B77-AE21-B1DA424A68C5}"/>
          </ac:picMkLst>
        </pc:picChg>
        <pc:picChg chg="add mod">
          <ac:chgData name="Mrs Hargreaves" userId="16d29ebe-5fd1-4f7c-a551-c4871f6cfdc9" providerId="ADAL" clId="{BA94DBA7-176F-4C30-9E1B-E296B75529B7}" dt="2021-11-12T19:58:38.127" v="58" actId="1076"/>
          <ac:picMkLst>
            <pc:docMk/>
            <pc:sldMk cId="446085046" sldId="267"/>
            <ac:picMk id="4098" creationId="{A7CC69EA-06E7-4966-9A1E-AA831A84D152}"/>
          </ac:picMkLst>
        </pc:picChg>
      </pc:sldChg>
      <pc:sldChg chg="addSp modSp new mod setBg">
        <pc:chgData name="Mrs Hargreaves" userId="16d29ebe-5fd1-4f7c-a551-c4871f6cfdc9" providerId="ADAL" clId="{BA94DBA7-176F-4C30-9E1B-E296B75529B7}" dt="2021-11-14T17:54:11.182" v="129" actId="26606"/>
        <pc:sldMkLst>
          <pc:docMk/>
          <pc:sldMk cId="3908493365" sldId="268"/>
        </pc:sldMkLst>
        <pc:spChg chg="mod">
          <ac:chgData name="Mrs Hargreaves" userId="16d29ebe-5fd1-4f7c-a551-c4871f6cfdc9" providerId="ADAL" clId="{BA94DBA7-176F-4C30-9E1B-E296B75529B7}" dt="2021-11-14T17:54:11.182" v="129" actId="26606"/>
          <ac:spMkLst>
            <pc:docMk/>
            <pc:sldMk cId="3908493365" sldId="268"/>
            <ac:spMk id="2" creationId="{EC7FC0CE-88D9-4CB7-BE7D-2CAF0CE78CDF}"/>
          </ac:spMkLst>
        </pc:spChg>
        <pc:spChg chg="add">
          <ac:chgData name="Mrs Hargreaves" userId="16d29ebe-5fd1-4f7c-a551-c4871f6cfdc9" providerId="ADAL" clId="{BA94DBA7-176F-4C30-9E1B-E296B75529B7}" dt="2021-11-14T17:54:11.182" v="129" actId="26606"/>
          <ac:spMkLst>
            <pc:docMk/>
            <pc:sldMk cId="3908493365" sldId="268"/>
            <ac:spMk id="10" creationId="{7F57BEA8-497D-4AA8-8A18-BDCD696B25FE}"/>
          </ac:spMkLst>
        </pc:spChg>
        <pc:graphicFrameChg chg="add mod modGraphic">
          <ac:chgData name="Mrs Hargreaves" userId="16d29ebe-5fd1-4f7c-a551-c4871f6cfdc9" providerId="ADAL" clId="{BA94DBA7-176F-4C30-9E1B-E296B75529B7}" dt="2021-11-14T17:54:11.182" v="129" actId="26606"/>
          <ac:graphicFrameMkLst>
            <pc:docMk/>
            <pc:sldMk cId="3908493365" sldId="268"/>
            <ac:graphicFrameMk id="3" creationId="{34EEB42A-E140-4B19-9442-B4CA696BA46A}"/>
          </ac:graphicFrameMkLst>
        </pc:graphicFrameChg>
        <pc:cxnChg chg="add">
          <ac:chgData name="Mrs Hargreaves" userId="16d29ebe-5fd1-4f7c-a551-c4871f6cfdc9" providerId="ADAL" clId="{BA94DBA7-176F-4C30-9E1B-E296B75529B7}" dt="2021-11-14T17:54:11.182" v="129" actId="26606"/>
          <ac:cxnSpMkLst>
            <pc:docMk/>
            <pc:sldMk cId="3908493365" sldId="268"/>
            <ac:cxnSpMk id="8" creationId="{D2E961F1-4A28-4A5F-BBD4-6E400E5E6C75}"/>
          </ac:cxnSpMkLst>
        </pc:cxnChg>
        <pc:cxnChg chg="add">
          <ac:chgData name="Mrs Hargreaves" userId="16d29ebe-5fd1-4f7c-a551-c4871f6cfdc9" providerId="ADAL" clId="{BA94DBA7-176F-4C30-9E1B-E296B75529B7}" dt="2021-11-14T17:54:11.182" v="129" actId="26606"/>
          <ac:cxnSpMkLst>
            <pc:docMk/>
            <pc:sldMk cId="3908493365" sldId="268"/>
            <ac:cxnSpMk id="12" creationId="{A82415D3-DDE5-4D63-8CB3-23A5EC581B27}"/>
          </ac:cxnSpMkLst>
        </pc:cxnChg>
        <pc:cxnChg chg="add">
          <ac:chgData name="Mrs Hargreaves" userId="16d29ebe-5fd1-4f7c-a551-c4871f6cfdc9" providerId="ADAL" clId="{BA94DBA7-176F-4C30-9E1B-E296B75529B7}" dt="2021-11-14T17:54:11.182" v="129" actId="26606"/>
          <ac:cxnSpMkLst>
            <pc:docMk/>
            <pc:sldMk cId="3908493365" sldId="268"/>
            <ac:cxnSpMk id="14" creationId="{AD7193FB-6AE6-4B3B-8F89-56B55DD63B4D}"/>
          </ac:cxnSpMkLst>
        </pc:cxnChg>
      </pc:sldChg>
      <pc:sldChg chg="addSp delSp modSp new mod modTransition setBg modAnim modNotesTx">
        <pc:chgData name="Mrs Hargreaves" userId="16d29ebe-5fd1-4f7c-a551-c4871f6cfdc9" providerId="ADAL" clId="{BA94DBA7-176F-4C30-9E1B-E296B75529B7}" dt="2021-11-14T19:13:40.135" v="551" actId="948"/>
        <pc:sldMkLst>
          <pc:docMk/>
          <pc:sldMk cId="2343657418" sldId="269"/>
        </pc:sldMkLst>
        <pc:spChg chg="mod">
          <ac:chgData name="Mrs Hargreaves" userId="16d29ebe-5fd1-4f7c-a551-c4871f6cfdc9" providerId="ADAL" clId="{BA94DBA7-176F-4C30-9E1B-E296B75529B7}" dt="2021-11-14T18:15:16.398" v="174" actId="26606"/>
          <ac:spMkLst>
            <pc:docMk/>
            <pc:sldMk cId="2343657418" sldId="269"/>
            <ac:spMk id="2" creationId="{B695CA32-2AAD-4D3F-ACB4-7EF1F0093F47}"/>
          </ac:spMkLst>
        </pc:spChg>
        <pc:spChg chg="del">
          <ac:chgData name="Mrs Hargreaves" userId="16d29ebe-5fd1-4f7c-a551-c4871f6cfdc9" providerId="ADAL" clId="{BA94DBA7-176F-4C30-9E1B-E296B75529B7}" dt="2021-11-14T17:59:07.079" v="138" actId="478"/>
          <ac:spMkLst>
            <pc:docMk/>
            <pc:sldMk cId="2343657418" sldId="269"/>
            <ac:spMk id="3" creationId="{6A455337-5966-4A1E-90A7-0707A601D1CD}"/>
          </ac:spMkLst>
        </pc:spChg>
        <pc:spChg chg="del">
          <ac:chgData name="Mrs Hargreaves" userId="16d29ebe-5fd1-4f7c-a551-c4871f6cfdc9" providerId="ADAL" clId="{BA94DBA7-176F-4C30-9E1B-E296B75529B7}" dt="2021-11-14T17:59:19.805" v="140" actId="478"/>
          <ac:spMkLst>
            <pc:docMk/>
            <pc:sldMk cId="2343657418" sldId="269"/>
            <ac:spMk id="4" creationId="{431608BC-4867-423A-8AC8-93C15274A619}"/>
          </ac:spMkLst>
        </pc:spChg>
        <pc:spChg chg="del">
          <ac:chgData name="Mrs Hargreaves" userId="16d29ebe-5fd1-4f7c-a551-c4871f6cfdc9" providerId="ADAL" clId="{BA94DBA7-176F-4C30-9E1B-E296B75529B7}" dt="2021-11-14T17:59:16.189" v="139" actId="478"/>
          <ac:spMkLst>
            <pc:docMk/>
            <pc:sldMk cId="2343657418" sldId="269"/>
            <ac:spMk id="5" creationId="{6D9DD409-1A6B-4E4B-AD07-7ACA1AFB533C}"/>
          </ac:spMkLst>
        </pc:spChg>
        <pc:spChg chg="del">
          <ac:chgData name="Mrs Hargreaves" userId="16d29ebe-5fd1-4f7c-a551-c4871f6cfdc9" providerId="ADAL" clId="{BA94DBA7-176F-4C30-9E1B-E296B75529B7}" dt="2021-11-14T17:59:24.898" v="141" actId="478"/>
          <ac:spMkLst>
            <pc:docMk/>
            <pc:sldMk cId="2343657418" sldId="269"/>
            <ac:spMk id="6" creationId="{8ED30D33-52AB-41DC-99E9-BA4B4655945A}"/>
          </ac:spMkLst>
        </pc:spChg>
        <pc:spChg chg="add mod">
          <ac:chgData name="Mrs Hargreaves" userId="16d29ebe-5fd1-4f7c-a551-c4871f6cfdc9" providerId="ADAL" clId="{BA94DBA7-176F-4C30-9E1B-E296B75529B7}" dt="2021-11-14T18:15:38.514" v="185" actId="113"/>
          <ac:spMkLst>
            <pc:docMk/>
            <pc:sldMk cId="2343657418" sldId="269"/>
            <ac:spMk id="10" creationId="{ED583358-390B-4786-9CD6-3B57679FC2D9}"/>
          </ac:spMkLst>
        </pc:spChg>
        <pc:spChg chg="add del">
          <ac:chgData name="Mrs Hargreaves" userId="16d29ebe-5fd1-4f7c-a551-c4871f6cfdc9" providerId="ADAL" clId="{BA94DBA7-176F-4C30-9E1B-E296B75529B7}" dt="2021-11-14T18:15:16.398" v="174" actId="26606"/>
          <ac:spMkLst>
            <pc:docMk/>
            <pc:sldMk cId="2343657418" sldId="269"/>
            <ac:spMk id="12" creationId="{D12DDE76-C203-4047-9998-63900085B5E8}"/>
          </ac:spMkLst>
        </pc:spChg>
        <pc:spChg chg="add">
          <ac:chgData name="Mrs Hargreaves" userId="16d29ebe-5fd1-4f7c-a551-c4871f6cfdc9" providerId="ADAL" clId="{BA94DBA7-176F-4C30-9E1B-E296B75529B7}" dt="2021-11-14T18:15:16.398" v="174" actId="26606"/>
          <ac:spMkLst>
            <pc:docMk/>
            <pc:sldMk cId="2343657418" sldId="269"/>
            <ac:spMk id="17" creationId="{CEB41C5C-0F34-4DDA-9D7C-5E717F35F60C}"/>
          </ac:spMkLst>
        </pc:spChg>
        <pc:picChg chg="add mod ord">
          <ac:chgData name="Mrs Hargreaves" userId="16d29ebe-5fd1-4f7c-a551-c4871f6cfdc9" providerId="ADAL" clId="{BA94DBA7-176F-4C30-9E1B-E296B75529B7}" dt="2021-11-14T18:15:16.398" v="174" actId="26606"/>
          <ac:picMkLst>
            <pc:docMk/>
            <pc:sldMk cId="2343657418" sldId="269"/>
            <ac:picMk id="7" creationId="{F0B0FCE3-C250-4762-937C-1F8E4B3E2DDE}"/>
          </ac:picMkLst>
        </pc:picChg>
        <pc:cxnChg chg="add">
          <ac:chgData name="Mrs Hargreaves" userId="16d29ebe-5fd1-4f7c-a551-c4871f6cfdc9" providerId="ADAL" clId="{BA94DBA7-176F-4C30-9E1B-E296B75529B7}" dt="2021-11-14T18:15:16.398" v="174" actId="26606"/>
          <ac:cxnSpMkLst>
            <pc:docMk/>
            <pc:sldMk cId="2343657418" sldId="269"/>
            <ac:cxnSpMk id="19" creationId="{57E1E5E6-F385-4E9C-B201-BA5BDE5CAD52}"/>
          </ac:cxnSpMkLst>
        </pc:cxnChg>
      </pc:sldChg>
      <pc:sldChg chg="addSp modSp new mod setBg modNotesTx">
        <pc:chgData name="Mrs Hargreaves" userId="16d29ebe-5fd1-4f7c-a551-c4871f6cfdc9" providerId="ADAL" clId="{BA94DBA7-176F-4C30-9E1B-E296B75529B7}" dt="2021-11-14T19:12:33.139" v="549" actId="948"/>
        <pc:sldMkLst>
          <pc:docMk/>
          <pc:sldMk cId="3232570016" sldId="270"/>
        </pc:sldMkLst>
        <pc:spChg chg="mod">
          <ac:chgData name="Mrs Hargreaves" userId="16d29ebe-5fd1-4f7c-a551-c4871f6cfdc9" providerId="ADAL" clId="{BA94DBA7-176F-4C30-9E1B-E296B75529B7}" dt="2021-11-14T18:35:26.656" v="223" actId="26606"/>
          <ac:spMkLst>
            <pc:docMk/>
            <pc:sldMk cId="3232570016" sldId="270"/>
            <ac:spMk id="2" creationId="{551A3664-BE84-4ECB-8D8F-3C799AC038BA}"/>
          </ac:spMkLst>
        </pc:spChg>
        <pc:spChg chg="add">
          <ac:chgData name="Mrs Hargreaves" userId="16d29ebe-5fd1-4f7c-a551-c4871f6cfdc9" providerId="ADAL" clId="{BA94DBA7-176F-4C30-9E1B-E296B75529B7}" dt="2021-11-14T18:35:26.656" v="223" actId="26606"/>
          <ac:spMkLst>
            <pc:docMk/>
            <pc:sldMk cId="3232570016" sldId="270"/>
            <ac:spMk id="8" creationId="{D12DDE76-C203-4047-9998-63900085B5E8}"/>
          </ac:spMkLst>
        </pc:spChg>
        <pc:picChg chg="add mod">
          <ac:chgData name="Mrs Hargreaves" userId="16d29ebe-5fd1-4f7c-a551-c4871f6cfdc9" providerId="ADAL" clId="{BA94DBA7-176F-4C30-9E1B-E296B75529B7}" dt="2021-11-14T18:35:41.124" v="225" actId="27614"/>
          <ac:picMkLst>
            <pc:docMk/>
            <pc:sldMk cId="3232570016" sldId="270"/>
            <ac:picMk id="3" creationId="{3EC101A5-FDD6-48BC-A69A-36092B6EAFDF}"/>
          </ac:picMkLst>
        </pc:picChg>
      </pc:sldChg>
      <pc:sldChg chg="addSp modSp new mod setBg modNotesTx">
        <pc:chgData name="Mrs Hargreaves" userId="16d29ebe-5fd1-4f7c-a551-c4871f6cfdc9" providerId="ADAL" clId="{BA94DBA7-176F-4C30-9E1B-E296B75529B7}" dt="2021-11-14T19:15:13.641" v="565" actId="20577"/>
        <pc:sldMkLst>
          <pc:docMk/>
          <pc:sldMk cId="1379231124" sldId="271"/>
        </pc:sldMkLst>
        <pc:spChg chg="mod">
          <ac:chgData name="Mrs Hargreaves" userId="16d29ebe-5fd1-4f7c-a551-c4871f6cfdc9" providerId="ADAL" clId="{BA94DBA7-176F-4C30-9E1B-E296B75529B7}" dt="2021-11-14T18:56:19.664" v="425" actId="26606"/>
          <ac:spMkLst>
            <pc:docMk/>
            <pc:sldMk cId="1379231124" sldId="271"/>
            <ac:spMk id="2" creationId="{26199AA4-5436-4095-B78C-E931C7563AF6}"/>
          </ac:spMkLst>
        </pc:spChg>
        <pc:spChg chg="add">
          <ac:chgData name="Mrs Hargreaves" userId="16d29ebe-5fd1-4f7c-a551-c4871f6cfdc9" providerId="ADAL" clId="{BA94DBA7-176F-4C30-9E1B-E296B75529B7}" dt="2021-11-14T18:56:19.664" v="425" actId="26606"/>
          <ac:spMkLst>
            <pc:docMk/>
            <pc:sldMk cId="1379231124" sldId="271"/>
            <ac:spMk id="10" creationId="{7F57BEA8-497D-4AA8-8A18-BDCD696B25FE}"/>
          </ac:spMkLst>
        </pc:spChg>
        <pc:graphicFrameChg chg="add mod modGraphic">
          <ac:chgData name="Mrs Hargreaves" userId="16d29ebe-5fd1-4f7c-a551-c4871f6cfdc9" providerId="ADAL" clId="{BA94DBA7-176F-4C30-9E1B-E296B75529B7}" dt="2021-11-14T18:57:55.521" v="431" actId="1076"/>
          <ac:graphicFrameMkLst>
            <pc:docMk/>
            <pc:sldMk cId="1379231124" sldId="271"/>
            <ac:graphicFrameMk id="3" creationId="{BD5D0B8B-B628-4B73-A478-0F93B00D92A5}"/>
          </ac:graphicFrameMkLst>
        </pc:graphicFrameChg>
        <pc:picChg chg="add mod">
          <ac:chgData name="Mrs Hargreaves" userId="16d29ebe-5fd1-4f7c-a551-c4871f6cfdc9" providerId="ADAL" clId="{BA94DBA7-176F-4C30-9E1B-E296B75529B7}" dt="2021-11-14T18:58:04.653" v="434" actId="14100"/>
          <ac:picMkLst>
            <pc:docMk/>
            <pc:sldMk cId="1379231124" sldId="271"/>
            <ac:picMk id="8194" creationId="{022405E4-84FF-4E16-B620-742675669C92}"/>
          </ac:picMkLst>
        </pc:picChg>
        <pc:cxnChg chg="add">
          <ac:chgData name="Mrs Hargreaves" userId="16d29ebe-5fd1-4f7c-a551-c4871f6cfdc9" providerId="ADAL" clId="{BA94DBA7-176F-4C30-9E1B-E296B75529B7}" dt="2021-11-14T18:56:19.664" v="425" actId="26606"/>
          <ac:cxnSpMkLst>
            <pc:docMk/>
            <pc:sldMk cId="1379231124" sldId="271"/>
            <ac:cxnSpMk id="8" creationId="{D2E961F1-4A28-4A5F-BBD4-6E400E5E6C75}"/>
          </ac:cxnSpMkLst>
        </pc:cxnChg>
        <pc:cxnChg chg="add">
          <ac:chgData name="Mrs Hargreaves" userId="16d29ebe-5fd1-4f7c-a551-c4871f6cfdc9" providerId="ADAL" clId="{BA94DBA7-176F-4C30-9E1B-E296B75529B7}" dt="2021-11-14T18:56:19.664" v="425" actId="26606"/>
          <ac:cxnSpMkLst>
            <pc:docMk/>
            <pc:sldMk cId="1379231124" sldId="271"/>
            <ac:cxnSpMk id="12" creationId="{A82415D3-DDE5-4D63-8CB3-23A5EC581B27}"/>
          </ac:cxnSpMkLst>
        </pc:cxnChg>
        <pc:cxnChg chg="add">
          <ac:chgData name="Mrs Hargreaves" userId="16d29ebe-5fd1-4f7c-a551-c4871f6cfdc9" providerId="ADAL" clId="{BA94DBA7-176F-4C30-9E1B-E296B75529B7}" dt="2021-11-14T18:56:19.664" v="425" actId="26606"/>
          <ac:cxnSpMkLst>
            <pc:docMk/>
            <pc:sldMk cId="1379231124" sldId="271"/>
            <ac:cxnSpMk id="14" creationId="{AD7193FB-6AE6-4B3B-8F89-56B55DD63B4D}"/>
          </ac:cxnSpMkLst>
        </pc:cxnChg>
      </pc:sldChg>
      <pc:sldChg chg="addSp modSp new mod setBg modNotesTx">
        <pc:chgData name="Mrs Hargreaves" userId="16d29ebe-5fd1-4f7c-a551-c4871f6cfdc9" providerId="ADAL" clId="{BA94DBA7-176F-4C30-9E1B-E296B75529B7}" dt="2021-11-14T19:01:06.308" v="467"/>
        <pc:sldMkLst>
          <pc:docMk/>
          <pc:sldMk cId="359592625" sldId="272"/>
        </pc:sldMkLst>
        <pc:spChg chg="mod">
          <ac:chgData name="Mrs Hargreaves" userId="16d29ebe-5fd1-4f7c-a551-c4871f6cfdc9" providerId="ADAL" clId="{BA94DBA7-176F-4C30-9E1B-E296B75529B7}" dt="2021-11-14T19:00:33.277" v="462" actId="26606"/>
          <ac:spMkLst>
            <pc:docMk/>
            <pc:sldMk cId="359592625" sldId="272"/>
            <ac:spMk id="2" creationId="{C3E2FD1B-E378-4E1B-8938-80197314B03F}"/>
          </ac:spMkLst>
        </pc:spChg>
        <pc:spChg chg="add mod">
          <ac:chgData name="Mrs Hargreaves" userId="16d29ebe-5fd1-4f7c-a551-c4871f6cfdc9" providerId="ADAL" clId="{BA94DBA7-176F-4C30-9E1B-E296B75529B7}" dt="2021-11-14T19:00:53.482" v="466" actId="1076"/>
          <ac:spMkLst>
            <pc:docMk/>
            <pc:sldMk cId="359592625" sldId="272"/>
            <ac:spMk id="7" creationId="{E73B7A98-C68A-4D64-AF7D-BD4F26A1D661}"/>
          </ac:spMkLst>
        </pc:spChg>
        <pc:spChg chg="add">
          <ac:chgData name="Mrs Hargreaves" userId="16d29ebe-5fd1-4f7c-a551-c4871f6cfdc9" providerId="ADAL" clId="{BA94DBA7-176F-4C30-9E1B-E296B75529B7}" dt="2021-11-14T19:00:33.277" v="462" actId="26606"/>
          <ac:spMkLst>
            <pc:docMk/>
            <pc:sldMk cId="359592625" sldId="272"/>
            <ac:spMk id="8" creationId="{6753252F-4873-4F63-801D-CC719279A7D5}"/>
          </ac:spMkLst>
        </pc:spChg>
        <pc:spChg chg="add">
          <ac:chgData name="Mrs Hargreaves" userId="16d29ebe-5fd1-4f7c-a551-c4871f6cfdc9" providerId="ADAL" clId="{BA94DBA7-176F-4C30-9E1B-E296B75529B7}" dt="2021-11-14T19:00:33.277" v="462" actId="26606"/>
          <ac:spMkLst>
            <pc:docMk/>
            <pc:sldMk cId="359592625" sldId="272"/>
            <ac:spMk id="10" creationId="{047C8CCB-F95D-4249-92DD-651249D3535A}"/>
          </ac:spMkLst>
        </pc:spChg>
        <pc:picChg chg="add mod">
          <ac:chgData name="Mrs Hargreaves" userId="16d29ebe-5fd1-4f7c-a551-c4871f6cfdc9" providerId="ADAL" clId="{BA94DBA7-176F-4C30-9E1B-E296B75529B7}" dt="2021-11-14T19:00:47.770" v="464" actId="27614"/>
          <ac:picMkLst>
            <pc:docMk/>
            <pc:sldMk cId="359592625" sldId="272"/>
            <ac:picMk id="3" creationId="{B9C4B354-5D88-4879-9EBB-98A8526F3D12}"/>
          </ac:picMkLst>
        </pc:picChg>
      </pc:sldChg>
      <pc:sldChg chg="addSp modSp new mod setBg modNotesTx">
        <pc:chgData name="Mrs Hargreaves" userId="16d29ebe-5fd1-4f7c-a551-c4871f6cfdc9" providerId="ADAL" clId="{BA94DBA7-176F-4C30-9E1B-E296B75529B7}" dt="2021-11-14T19:02:07.270" v="474" actId="27614"/>
        <pc:sldMkLst>
          <pc:docMk/>
          <pc:sldMk cId="2220125377" sldId="273"/>
        </pc:sldMkLst>
        <pc:spChg chg="mod">
          <ac:chgData name="Mrs Hargreaves" userId="16d29ebe-5fd1-4f7c-a551-c4871f6cfdc9" providerId="ADAL" clId="{BA94DBA7-176F-4C30-9E1B-E296B75529B7}" dt="2021-11-14T19:01:55.526" v="472" actId="26606"/>
          <ac:spMkLst>
            <pc:docMk/>
            <pc:sldMk cId="2220125377" sldId="273"/>
            <ac:spMk id="2" creationId="{6C3A129A-77EE-4B68-9029-6E6BCD7B5118}"/>
          </ac:spMkLst>
        </pc:spChg>
        <pc:spChg chg="add">
          <ac:chgData name="Mrs Hargreaves" userId="16d29ebe-5fd1-4f7c-a551-c4871f6cfdc9" providerId="ADAL" clId="{BA94DBA7-176F-4C30-9E1B-E296B75529B7}" dt="2021-11-14T19:01:55.526" v="472" actId="26606"/>
          <ac:spMkLst>
            <pc:docMk/>
            <pc:sldMk cId="2220125377" sldId="273"/>
            <ac:spMk id="8" creationId="{D12DDE76-C203-4047-9998-63900085B5E8}"/>
          </ac:spMkLst>
        </pc:spChg>
        <pc:picChg chg="add mod">
          <ac:chgData name="Mrs Hargreaves" userId="16d29ebe-5fd1-4f7c-a551-c4871f6cfdc9" providerId="ADAL" clId="{BA94DBA7-176F-4C30-9E1B-E296B75529B7}" dt="2021-11-14T19:02:07.270" v="474" actId="27614"/>
          <ac:picMkLst>
            <pc:docMk/>
            <pc:sldMk cId="2220125377" sldId="273"/>
            <ac:picMk id="3" creationId="{842AB19F-2543-4516-962B-287D509013B5}"/>
          </ac:picMkLst>
        </pc:picChg>
      </pc:sldChg>
      <pc:sldChg chg="addSp delSp modSp new mod setBg">
        <pc:chgData name="Mrs Hargreaves" userId="16d29ebe-5fd1-4f7c-a551-c4871f6cfdc9" providerId="ADAL" clId="{BA94DBA7-176F-4C30-9E1B-E296B75529B7}" dt="2021-11-14T19:03:49.969" v="498" actId="1076"/>
        <pc:sldMkLst>
          <pc:docMk/>
          <pc:sldMk cId="3745136899" sldId="274"/>
        </pc:sldMkLst>
        <pc:spChg chg="mod">
          <ac:chgData name="Mrs Hargreaves" userId="16d29ebe-5fd1-4f7c-a551-c4871f6cfdc9" providerId="ADAL" clId="{BA94DBA7-176F-4C30-9E1B-E296B75529B7}" dt="2021-11-14T19:03:18.675" v="494" actId="20577"/>
          <ac:spMkLst>
            <pc:docMk/>
            <pc:sldMk cId="3745136899" sldId="274"/>
            <ac:spMk id="2" creationId="{ACCA5C97-36F1-4F15-866C-8AD05C83A1F6}"/>
          </ac:spMkLst>
        </pc:spChg>
        <pc:spChg chg="add del">
          <ac:chgData name="Mrs Hargreaves" userId="16d29ebe-5fd1-4f7c-a551-c4871f6cfdc9" providerId="ADAL" clId="{BA94DBA7-176F-4C30-9E1B-E296B75529B7}" dt="2021-11-14T19:02:48.644" v="477" actId="478"/>
          <ac:spMkLst>
            <pc:docMk/>
            <pc:sldMk cId="3745136899" sldId="274"/>
            <ac:spMk id="4" creationId="{2B22B806-BC0E-4AD4-AD08-D4070C0FDE81}"/>
          </ac:spMkLst>
        </pc:spChg>
        <pc:spChg chg="add mod">
          <ac:chgData name="Mrs Hargreaves" userId="16d29ebe-5fd1-4f7c-a551-c4871f6cfdc9" providerId="ADAL" clId="{BA94DBA7-176F-4C30-9E1B-E296B75529B7}" dt="2021-11-14T19:03:45.080" v="497" actId="14100"/>
          <ac:spMkLst>
            <pc:docMk/>
            <pc:sldMk cId="3745136899" sldId="274"/>
            <ac:spMk id="11" creationId="{43E6E1B4-6F1C-44A5-956E-3F3C5A5E9635}"/>
          </ac:spMkLst>
        </pc:spChg>
        <pc:spChg chg="add">
          <ac:chgData name="Mrs Hargreaves" userId="16d29ebe-5fd1-4f7c-a551-c4871f6cfdc9" providerId="ADAL" clId="{BA94DBA7-176F-4C30-9E1B-E296B75529B7}" dt="2021-11-14T19:03:03.912" v="480" actId="26606"/>
          <ac:spMkLst>
            <pc:docMk/>
            <pc:sldMk cId="3745136899" sldId="274"/>
            <ac:spMk id="12" creationId="{7F57BEA8-497D-4AA8-8A18-BDCD696B25FE}"/>
          </ac:spMkLst>
        </pc:spChg>
        <pc:picChg chg="add mod">
          <ac:chgData name="Mrs Hargreaves" userId="16d29ebe-5fd1-4f7c-a551-c4871f6cfdc9" providerId="ADAL" clId="{BA94DBA7-176F-4C30-9E1B-E296B75529B7}" dt="2021-11-14T19:03:49.969" v="498" actId="1076"/>
          <ac:picMkLst>
            <pc:docMk/>
            <pc:sldMk cId="3745136899" sldId="274"/>
            <ac:picMk id="5" creationId="{AE00C8C6-1D1C-48BE-A895-E83B896C7F17}"/>
          </ac:picMkLst>
        </pc:picChg>
        <pc:cxnChg chg="add">
          <ac:chgData name="Mrs Hargreaves" userId="16d29ebe-5fd1-4f7c-a551-c4871f6cfdc9" providerId="ADAL" clId="{BA94DBA7-176F-4C30-9E1B-E296B75529B7}" dt="2021-11-14T19:03:03.912" v="480" actId="26606"/>
          <ac:cxnSpMkLst>
            <pc:docMk/>
            <pc:sldMk cId="3745136899" sldId="274"/>
            <ac:cxnSpMk id="10" creationId="{D2E961F1-4A28-4A5F-BBD4-6E400E5E6C75}"/>
          </ac:cxnSpMkLst>
        </pc:cxnChg>
        <pc:cxnChg chg="add">
          <ac:chgData name="Mrs Hargreaves" userId="16d29ebe-5fd1-4f7c-a551-c4871f6cfdc9" providerId="ADAL" clId="{BA94DBA7-176F-4C30-9E1B-E296B75529B7}" dt="2021-11-14T19:03:03.912" v="480" actId="26606"/>
          <ac:cxnSpMkLst>
            <pc:docMk/>
            <pc:sldMk cId="3745136899" sldId="274"/>
            <ac:cxnSpMk id="14" creationId="{A82415D3-DDE5-4D63-8CB3-23A5EC581B27}"/>
          </ac:cxnSpMkLst>
        </pc:cxnChg>
        <pc:cxnChg chg="add">
          <ac:chgData name="Mrs Hargreaves" userId="16d29ebe-5fd1-4f7c-a551-c4871f6cfdc9" providerId="ADAL" clId="{BA94DBA7-176F-4C30-9E1B-E296B75529B7}" dt="2021-11-14T19:03:03.912" v="480" actId="26606"/>
          <ac:cxnSpMkLst>
            <pc:docMk/>
            <pc:sldMk cId="3745136899" sldId="274"/>
            <ac:cxnSpMk id="16" creationId="{AD7193FB-6AE6-4B3B-8F89-56B55DD63B4D}"/>
          </ac:cxnSpMkLst>
        </pc:cxnChg>
      </pc:sldChg>
      <pc:sldChg chg="addSp modSp new mod setBg modNotesTx">
        <pc:chgData name="Mrs Hargreaves" userId="16d29ebe-5fd1-4f7c-a551-c4871f6cfdc9" providerId="ADAL" clId="{BA94DBA7-176F-4C30-9E1B-E296B75529B7}" dt="2021-11-14T19:06:05.066" v="513"/>
        <pc:sldMkLst>
          <pc:docMk/>
          <pc:sldMk cId="23437966" sldId="275"/>
        </pc:sldMkLst>
        <pc:spChg chg="mod">
          <ac:chgData name="Mrs Hargreaves" userId="16d29ebe-5fd1-4f7c-a551-c4871f6cfdc9" providerId="ADAL" clId="{BA94DBA7-176F-4C30-9E1B-E296B75529B7}" dt="2021-11-14T19:04:53.777" v="503" actId="26606"/>
          <ac:spMkLst>
            <pc:docMk/>
            <pc:sldMk cId="23437966" sldId="275"/>
            <ac:spMk id="2" creationId="{F9F225DF-27F8-4008-A3E8-84CD90CE8625}"/>
          </ac:spMkLst>
        </pc:spChg>
        <pc:spChg chg="add mod">
          <ac:chgData name="Mrs Hargreaves" userId="16d29ebe-5fd1-4f7c-a551-c4871f6cfdc9" providerId="ADAL" clId="{BA94DBA7-176F-4C30-9E1B-E296B75529B7}" dt="2021-11-14T19:04:08.763" v="500"/>
          <ac:spMkLst>
            <pc:docMk/>
            <pc:sldMk cId="23437966" sldId="275"/>
            <ac:spMk id="5" creationId="{8164B57C-8A2D-448C-A75F-01AEB1FA704E}"/>
          </ac:spMkLst>
        </pc:spChg>
        <pc:spChg chg="add mod">
          <ac:chgData name="Mrs Hargreaves" userId="16d29ebe-5fd1-4f7c-a551-c4871f6cfdc9" providerId="ADAL" clId="{BA94DBA7-176F-4C30-9E1B-E296B75529B7}" dt="2021-11-14T19:05:42.329" v="512" actId="27636"/>
          <ac:spMkLst>
            <pc:docMk/>
            <pc:sldMk cId="23437966" sldId="275"/>
            <ac:spMk id="7" creationId="{CE22FF9D-8664-4934-B9EA-EF489F5B6DE6}"/>
          </ac:spMkLst>
        </pc:spChg>
        <pc:spChg chg="add">
          <ac:chgData name="Mrs Hargreaves" userId="16d29ebe-5fd1-4f7c-a551-c4871f6cfdc9" providerId="ADAL" clId="{BA94DBA7-176F-4C30-9E1B-E296B75529B7}" dt="2021-11-14T19:04:53.777" v="503" actId="26606"/>
          <ac:spMkLst>
            <pc:docMk/>
            <pc:sldMk cId="23437966" sldId="275"/>
            <ac:spMk id="12" creationId="{CEB41C5C-0F34-4DDA-9D7C-5E717F35F60C}"/>
          </ac:spMkLst>
        </pc:spChg>
        <pc:grpChg chg="add mod ord">
          <ac:chgData name="Mrs Hargreaves" userId="16d29ebe-5fd1-4f7c-a551-c4871f6cfdc9" providerId="ADAL" clId="{BA94DBA7-176F-4C30-9E1B-E296B75529B7}" dt="2021-11-14T19:04:53.777" v="503" actId="26606"/>
          <ac:grpSpMkLst>
            <pc:docMk/>
            <pc:sldMk cId="23437966" sldId="275"/>
            <ac:grpSpMk id="3" creationId="{40E2D9DF-04C6-44A2-85BF-021118AAAAD3}"/>
          </ac:grpSpMkLst>
        </pc:grpChg>
        <pc:picChg chg="add mod">
          <ac:chgData name="Mrs Hargreaves" userId="16d29ebe-5fd1-4f7c-a551-c4871f6cfdc9" providerId="ADAL" clId="{BA94DBA7-176F-4C30-9E1B-E296B75529B7}" dt="2021-11-14T19:04:08.763" v="500"/>
          <ac:picMkLst>
            <pc:docMk/>
            <pc:sldMk cId="23437966" sldId="275"/>
            <ac:picMk id="4" creationId="{BAFA9AD5-5865-499A-8E82-3576369D6F2C}"/>
          </ac:picMkLst>
        </pc:picChg>
        <pc:cxnChg chg="add">
          <ac:chgData name="Mrs Hargreaves" userId="16d29ebe-5fd1-4f7c-a551-c4871f6cfdc9" providerId="ADAL" clId="{BA94DBA7-176F-4C30-9E1B-E296B75529B7}" dt="2021-11-14T19:04:53.777" v="503" actId="26606"/>
          <ac:cxnSpMkLst>
            <pc:docMk/>
            <pc:sldMk cId="23437966" sldId="275"/>
            <ac:cxnSpMk id="14" creationId="{57E1E5E6-F385-4E9C-B201-BA5BDE5CAD52}"/>
          </ac:cxnSpMkLst>
        </pc:cxnChg>
      </pc:sldChg>
      <pc:sldChg chg="addSp modSp new mod setBg modNotesTx">
        <pc:chgData name="Mrs Hargreaves" userId="16d29ebe-5fd1-4f7c-a551-c4871f6cfdc9" providerId="ADAL" clId="{BA94DBA7-176F-4C30-9E1B-E296B75529B7}" dt="2021-11-14T19:08:33.418" v="532"/>
        <pc:sldMkLst>
          <pc:docMk/>
          <pc:sldMk cId="1545165696" sldId="276"/>
        </pc:sldMkLst>
        <pc:spChg chg="mod">
          <ac:chgData name="Mrs Hargreaves" userId="16d29ebe-5fd1-4f7c-a551-c4871f6cfdc9" providerId="ADAL" clId="{BA94DBA7-176F-4C30-9E1B-E296B75529B7}" dt="2021-11-14T19:07:48.966" v="529" actId="14100"/>
          <ac:spMkLst>
            <pc:docMk/>
            <pc:sldMk cId="1545165696" sldId="276"/>
            <ac:spMk id="2" creationId="{6D3A281D-3EEA-46B3-B8C2-B01A492BAD35}"/>
          </ac:spMkLst>
        </pc:spChg>
        <pc:spChg chg="add">
          <ac:chgData name="Mrs Hargreaves" userId="16d29ebe-5fd1-4f7c-a551-c4871f6cfdc9" providerId="ADAL" clId="{BA94DBA7-176F-4C30-9E1B-E296B75529B7}" dt="2021-11-14T19:07:04.080" v="516" actId="26606"/>
          <ac:spMkLst>
            <pc:docMk/>
            <pc:sldMk cId="1545165696" sldId="276"/>
            <ac:spMk id="8" creationId="{1707FC24-6981-43D9-B525-C7832BA22463}"/>
          </ac:spMkLst>
        </pc:spChg>
        <pc:picChg chg="add mod">
          <ac:chgData name="Mrs Hargreaves" userId="16d29ebe-5fd1-4f7c-a551-c4871f6cfdc9" providerId="ADAL" clId="{BA94DBA7-176F-4C30-9E1B-E296B75529B7}" dt="2021-11-14T19:07:04.080" v="516" actId="26606"/>
          <ac:picMkLst>
            <pc:docMk/>
            <pc:sldMk cId="1545165696" sldId="276"/>
            <ac:picMk id="3" creationId="{FB3907C2-9216-48EE-86E3-6D7F30AE1C32}"/>
          </ac:picMkLst>
        </pc:picChg>
      </pc:sldChg>
      <pc:sldChg chg="addSp delSp modSp new mod setBg setClrOvrMap">
        <pc:chgData name="Mrs Hargreaves" userId="16d29ebe-5fd1-4f7c-a551-c4871f6cfdc9" providerId="ADAL" clId="{BA94DBA7-176F-4C30-9E1B-E296B75529B7}" dt="2021-11-14T19:09:14.786" v="540" actId="26606"/>
        <pc:sldMkLst>
          <pc:docMk/>
          <pc:sldMk cId="2104579688" sldId="277"/>
        </pc:sldMkLst>
        <pc:spChg chg="mod">
          <ac:chgData name="Mrs Hargreaves" userId="16d29ebe-5fd1-4f7c-a551-c4871f6cfdc9" providerId="ADAL" clId="{BA94DBA7-176F-4C30-9E1B-E296B75529B7}" dt="2021-11-14T19:09:14.786" v="540" actId="26606"/>
          <ac:spMkLst>
            <pc:docMk/>
            <pc:sldMk cId="2104579688" sldId="277"/>
            <ac:spMk id="2" creationId="{CBC799C4-F329-482A-A029-D4BB49ABE3A9}"/>
          </ac:spMkLst>
        </pc:spChg>
        <pc:spChg chg="add del">
          <ac:chgData name="Mrs Hargreaves" userId="16d29ebe-5fd1-4f7c-a551-c4871f6cfdc9" providerId="ADAL" clId="{BA94DBA7-176F-4C30-9E1B-E296B75529B7}" dt="2021-11-14T19:09:14.786" v="540" actId="26606"/>
          <ac:spMkLst>
            <pc:docMk/>
            <pc:sldMk cId="2104579688" sldId="277"/>
            <ac:spMk id="4" creationId="{298E0D04-E308-4CD5-90A2-CC62093CED90}"/>
          </ac:spMkLst>
        </pc:spChg>
        <pc:spChg chg="add">
          <ac:chgData name="Mrs Hargreaves" userId="16d29ebe-5fd1-4f7c-a551-c4871f6cfdc9" providerId="ADAL" clId="{BA94DBA7-176F-4C30-9E1B-E296B75529B7}" dt="2021-11-14T19:09:14.786" v="540" actId="26606"/>
          <ac:spMkLst>
            <pc:docMk/>
            <pc:sldMk cId="2104579688" sldId="277"/>
            <ac:spMk id="10" creationId="{A3EFF7B1-6CB7-47D1-AD37-B870CA2B2151}"/>
          </ac:spMkLst>
        </pc:spChg>
        <pc:spChg chg="add">
          <ac:chgData name="Mrs Hargreaves" userId="16d29ebe-5fd1-4f7c-a551-c4871f6cfdc9" providerId="ADAL" clId="{BA94DBA7-176F-4C30-9E1B-E296B75529B7}" dt="2021-11-14T19:09:14.786" v="540" actId="26606"/>
          <ac:spMkLst>
            <pc:docMk/>
            <pc:sldMk cId="2104579688" sldId="277"/>
            <ac:spMk id="12" creationId="{7FA2962B-21B6-4689-A95D-A8FF6ADE47F1}"/>
          </ac:spMkLst>
        </pc:spChg>
        <pc:spChg chg="add">
          <ac:chgData name="Mrs Hargreaves" userId="16d29ebe-5fd1-4f7c-a551-c4871f6cfdc9" providerId="ADAL" clId="{BA94DBA7-176F-4C30-9E1B-E296B75529B7}" dt="2021-11-14T19:09:14.786" v="540" actId="26606"/>
          <ac:spMkLst>
            <pc:docMk/>
            <pc:sldMk cId="2104579688" sldId="277"/>
            <ac:spMk id="28" creationId="{A00D2CE1-35C1-46E6-BD59-CEE668BD90F4}"/>
          </ac:spMkLst>
        </pc:spChg>
        <pc:spChg chg="add">
          <ac:chgData name="Mrs Hargreaves" userId="16d29ebe-5fd1-4f7c-a551-c4871f6cfdc9" providerId="ADAL" clId="{BA94DBA7-176F-4C30-9E1B-E296B75529B7}" dt="2021-11-14T19:09:14.786" v="540" actId="26606"/>
          <ac:spMkLst>
            <pc:docMk/>
            <pc:sldMk cId="2104579688" sldId="277"/>
            <ac:spMk id="36" creationId="{E18403B7-F2C7-4C07-8522-21C31910902C}"/>
          </ac:spMkLst>
        </pc:spChg>
        <pc:grpChg chg="add">
          <ac:chgData name="Mrs Hargreaves" userId="16d29ebe-5fd1-4f7c-a551-c4871f6cfdc9" providerId="ADAL" clId="{BA94DBA7-176F-4C30-9E1B-E296B75529B7}" dt="2021-11-14T19:09:14.786" v="540" actId="26606"/>
          <ac:grpSpMkLst>
            <pc:docMk/>
            <pc:sldMk cId="2104579688" sldId="277"/>
            <ac:grpSpMk id="14" creationId="{A745280D-ED36-41FE-8EB1-CE597C99CFE8}"/>
          </ac:grpSpMkLst>
        </pc:grpChg>
        <pc:grpChg chg="add">
          <ac:chgData name="Mrs Hargreaves" userId="16d29ebe-5fd1-4f7c-a551-c4871f6cfdc9" providerId="ADAL" clId="{BA94DBA7-176F-4C30-9E1B-E296B75529B7}" dt="2021-11-14T19:09:14.786" v="540" actId="26606"/>
          <ac:grpSpMkLst>
            <pc:docMk/>
            <pc:sldMk cId="2104579688" sldId="277"/>
            <ac:grpSpMk id="20" creationId="{80E95A5C-1E97-41C3-9DEC-245FF6DEBF1F}"/>
          </ac:grpSpMkLst>
        </pc:grpChg>
        <pc:grpChg chg="add">
          <ac:chgData name="Mrs Hargreaves" userId="16d29ebe-5fd1-4f7c-a551-c4871f6cfdc9" providerId="ADAL" clId="{BA94DBA7-176F-4C30-9E1B-E296B75529B7}" dt="2021-11-14T19:09:14.786" v="540" actId="26606"/>
          <ac:grpSpMkLst>
            <pc:docMk/>
            <pc:sldMk cId="2104579688" sldId="277"/>
            <ac:grpSpMk id="30" creationId="{A58DCE86-9AE1-46D1-96D6-04B8B3EDF6FA}"/>
          </ac:grpSpMkLst>
        </pc:grpChg>
        <pc:grpChg chg="add">
          <ac:chgData name="Mrs Hargreaves" userId="16d29ebe-5fd1-4f7c-a551-c4871f6cfdc9" providerId="ADAL" clId="{BA94DBA7-176F-4C30-9E1B-E296B75529B7}" dt="2021-11-14T19:09:14.786" v="540" actId="26606"/>
          <ac:grpSpMkLst>
            <pc:docMk/>
            <pc:sldMk cId="2104579688" sldId="277"/>
            <ac:grpSpMk id="38" creationId="{23B58CC6-A99E-43AF-A467-256F19287FB8}"/>
          </ac:grpSpMkLst>
        </pc:grpChg>
        <pc:graphicFrameChg chg="add">
          <ac:chgData name="Mrs Hargreaves" userId="16d29ebe-5fd1-4f7c-a551-c4871f6cfdc9" providerId="ADAL" clId="{BA94DBA7-176F-4C30-9E1B-E296B75529B7}" dt="2021-11-14T19:09:14.786" v="540" actId="26606"/>
          <ac:graphicFrameMkLst>
            <pc:docMk/>
            <pc:sldMk cId="2104579688" sldId="277"/>
            <ac:graphicFrameMk id="6" creationId="{8D091B27-13F8-402B-88F9-8CD4C5820F66}"/>
          </ac:graphicFrameMkLst>
        </pc:graphicFrameChg>
      </pc:sldChg>
      <pc:sldChg chg="addSp delSp modSp new mod setBg">
        <pc:chgData name="Mrs Hargreaves" userId="16d29ebe-5fd1-4f7c-a551-c4871f6cfdc9" providerId="ADAL" clId="{BA94DBA7-176F-4C30-9E1B-E296B75529B7}" dt="2021-11-14T19:10:37.334" v="547" actId="1076"/>
        <pc:sldMkLst>
          <pc:docMk/>
          <pc:sldMk cId="1895188489" sldId="278"/>
        </pc:sldMkLst>
        <pc:spChg chg="del">
          <ac:chgData name="Mrs Hargreaves" userId="16d29ebe-5fd1-4f7c-a551-c4871f6cfdc9" providerId="ADAL" clId="{BA94DBA7-176F-4C30-9E1B-E296B75529B7}" dt="2021-11-14T19:10:06.269" v="543" actId="478"/>
          <ac:spMkLst>
            <pc:docMk/>
            <pc:sldMk cId="1895188489" sldId="278"/>
            <ac:spMk id="2" creationId="{7A9087F0-5645-433F-9283-9EF876F24EE5}"/>
          </ac:spMkLst>
        </pc:spChg>
        <pc:spChg chg="add">
          <ac:chgData name="Mrs Hargreaves" userId="16d29ebe-5fd1-4f7c-a551-c4871f6cfdc9" providerId="ADAL" clId="{BA94DBA7-176F-4C30-9E1B-E296B75529B7}" dt="2021-11-14T19:10:10.374" v="544" actId="26606"/>
          <ac:spMkLst>
            <pc:docMk/>
            <pc:sldMk cId="1895188489" sldId="278"/>
            <ac:spMk id="8" creationId="{32BC26D8-82FB-445E-AA49-62A77D7C1EE0}"/>
          </ac:spMkLst>
        </pc:spChg>
        <pc:spChg chg="add">
          <ac:chgData name="Mrs Hargreaves" userId="16d29ebe-5fd1-4f7c-a551-c4871f6cfdc9" providerId="ADAL" clId="{BA94DBA7-176F-4C30-9E1B-E296B75529B7}" dt="2021-11-14T19:10:10.374" v="544" actId="26606"/>
          <ac:spMkLst>
            <pc:docMk/>
            <pc:sldMk cId="1895188489" sldId="278"/>
            <ac:spMk id="10" creationId="{CB44330D-EA18-4254-AA95-EB49948539B8}"/>
          </ac:spMkLst>
        </pc:spChg>
        <pc:graphicFrameChg chg="add mod modGraphic">
          <ac:chgData name="Mrs Hargreaves" userId="16d29ebe-5fd1-4f7c-a551-c4871f6cfdc9" providerId="ADAL" clId="{BA94DBA7-176F-4C30-9E1B-E296B75529B7}" dt="2021-11-14T19:10:37.334" v="547" actId="1076"/>
          <ac:graphicFrameMkLst>
            <pc:docMk/>
            <pc:sldMk cId="1895188489" sldId="278"/>
            <ac:graphicFrameMk id="3" creationId="{8217F455-EC4F-4125-87AB-AC5D1B73EEBE}"/>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D4B31E-995A-4557-9A84-B7AF35B0F04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5DE2090-D9B0-46F6-A4CC-390C30035611}">
      <dgm:prSet/>
      <dgm:spPr/>
      <dgm:t>
        <a:bodyPr/>
        <a:lstStyle/>
        <a:p>
          <a:r>
            <a:rPr lang="en-GB"/>
            <a:t>The Big Bang was not like a conventional explosion in which matter is thrown apart from a single point into a pre-existing empty space.</a:t>
          </a:r>
          <a:endParaRPr lang="en-US"/>
        </a:p>
      </dgm:t>
    </dgm:pt>
    <dgm:pt modelId="{877D849E-AE00-4276-A7C2-1C7BB32ED76D}" type="parTrans" cxnId="{ACC15947-125D-453D-9751-7AC07813EA1F}">
      <dgm:prSet/>
      <dgm:spPr/>
      <dgm:t>
        <a:bodyPr/>
        <a:lstStyle/>
        <a:p>
          <a:endParaRPr lang="en-US"/>
        </a:p>
      </dgm:t>
    </dgm:pt>
    <dgm:pt modelId="{021B8A7F-5C19-4266-9037-AD408DFA5FE7}" type="sibTrans" cxnId="{ACC15947-125D-453D-9751-7AC07813EA1F}">
      <dgm:prSet/>
      <dgm:spPr/>
      <dgm:t>
        <a:bodyPr/>
        <a:lstStyle/>
        <a:p>
          <a:endParaRPr lang="en-US"/>
        </a:p>
      </dgm:t>
    </dgm:pt>
    <dgm:pt modelId="{10F5957D-7C09-4B80-A198-4650880A076F}">
      <dgm:prSet/>
      <dgm:spPr/>
      <dgm:t>
        <a:bodyPr/>
        <a:lstStyle/>
        <a:p>
          <a:r>
            <a:rPr lang="en-GB"/>
            <a:t>Most cosmologists think space, time and matter originated at the Big Bang and before that there was no space, time or matter in the sense we think of them today.</a:t>
          </a:r>
          <a:endParaRPr lang="en-US"/>
        </a:p>
      </dgm:t>
    </dgm:pt>
    <dgm:pt modelId="{2D4A0899-0C28-4CDA-B8FA-01290939D638}" type="parTrans" cxnId="{44A9F054-7DDB-4B78-93AC-CA52916DDFE2}">
      <dgm:prSet/>
      <dgm:spPr/>
      <dgm:t>
        <a:bodyPr/>
        <a:lstStyle/>
        <a:p>
          <a:endParaRPr lang="en-US"/>
        </a:p>
      </dgm:t>
    </dgm:pt>
    <dgm:pt modelId="{1AC9615D-C52E-43D0-A074-0A8BAC2EEBAF}" type="sibTrans" cxnId="{44A9F054-7DDB-4B78-93AC-CA52916DDFE2}">
      <dgm:prSet/>
      <dgm:spPr/>
      <dgm:t>
        <a:bodyPr/>
        <a:lstStyle/>
        <a:p>
          <a:endParaRPr lang="en-US"/>
        </a:p>
      </dgm:t>
    </dgm:pt>
    <dgm:pt modelId="{CE8F75F2-440E-4D46-A6D8-13AF6CEFACB7}">
      <dgm:prSet/>
      <dgm:spPr/>
      <dgm:t>
        <a:bodyPr/>
        <a:lstStyle/>
        <a:p>
          <a:r>
            <a:rPr lang="en-GB"/>
            <a:t>Rather than thinking of galaxies as flying away from each other through space, it is much better to think of them as being essentially at rest in an expanding space.</a:t>
          </a:r>
          <a:endParaRPr lang="en-US"/>
        </a:p>
      </dgm:t>
    </dgm:pt>
    <dgm:pt modelId="{B30C242C-D042-43F0-A6DC-58608D93B7F6}" type="parTrans" cxnId="{E210A006-8902-4867-8025-AB7DAF0C6E67}">
      <dgm:prSet/>
      <dgm:spPr/>
      <dgm:t>
        <a:bodyPr/>
        <a:lstStyle/>
        <a:p>
          <a:endParaRPr lang="en-US"/>
        </a:p>
      </dgm:t>
    </dgm:pt>
    <dgm:pt modelId="{4B4C5E68-598A-41EF-B4F8-49CC8F7BD93A}" type="sibTrans" cxnId="{E210A006-8902-4867-8025-AB7DAF0C6E67}">
      <dgm:prSet/>
      <dgm:spPr/>
      <dgm:t>
        <a:bodyPr/>
        <a:lstStyle/>
        <a:p>
          <a:endParaRPr lang="en-US"/>
        </a:p>
      </dgm:t>
    </dgm:pt>
    <dgm:pt modelId="{5DB8170C-0143-4D70-BA09-2DA20730A19B}" type="pres">
      <dgm:prSet presAssocID="{BAD4B31E-995A-4557-9A84-B7AF35B0F04C}" presName="linear" presStyleCnt="0">
        <dgm:presLayoutVars>
          <dgm:animLvl val="lvl"/>
          <dgm:resizeHandles val="exact"/>
        </dgm:presLayoutVars>
      </dgm:prSet>
      <dgm:spPr/>
      <dgm:t>
        <a:bodyPr/>
        <a:lstStyle/>
        <a:p>
          <a:endParaRPr lang="en-US"/>
        </a:p>
      </dgm:t>
    </dgm:pt>
    <dgm:pt modelId="{E228AB0E-4AF6-40EB-9895-D4E965DB4C8C}" type="pres">
      <dgm:prSet presAssocID="{45DE2090-D9B0-46F6-A4CC-390C30035611}" presName="parentText" presStyleLbl="node1" presStyleIdx="0" presStyleCnt="3">
        <dgm:presLayoutVars>
          <dgm:chMax val="0"/>
          <dgm:bulletEnabled val="1"/>
        </dgm:presLayoutVars>
      </dgm:prSet>
      <dgm:spPr/>
      <dgm:t>
        <a:bodyPr/>
        <a:lstStyle/>
        <a:p>
          <a:endParaRPr lang="en-US"/>
        </a:p>
      </dgm:t>
    </dgm:pt>
    <dgm:pt modelId="{BA698855-66EF-4D72-A79C-604812FC896A}" type="pres">
      <dgm:prSet presAssocID="{021B8A7F-5C19-4266-9037-AD408DFA5FE7}" presName="spacer" presStyleCnt="0"/>
      <dgm:spPr/>
    </dgm:pt>
    <dgm:pt modelId="{4C925731-145B-4815-BB38-5B42BA0F08ED}" type="pres">
      <dgm:prSet presAssocID="{10F5957D-7C09-4B80-A198-4650880A076F}" presName="parentText" presStyleLbl="node1" presStyleIdx="1" presStyleCnt="3">
        <dgm:presLayoutVars>
          <dgm:chMax val="0"/>
          <dgm:bulletEnabled val="1"/>
        </dgm:presLayoutVars>
      </dgm:prSet>
      <dgm:spPr/>
      <dgm:t>
        <a:bodyPr/>
        <a:lstStyle/>
        <a:p>
          <a:endParaRPr lang="en-US"/>
        </a:p>
      </dgm:t>
    </dgm:pt>
    <dgm:pt modelId="{CC9D8EE3-A68E-4265-9779-2CFAA6090043}" type="pres">
      <dgm:prSet presAssocID="{1AC9615D-C52E-43D0-A074-0A8BAC2EEBAF}" presName="spacer" presStyleCnt="0"/>
      <dgm:spPr/>
    </dgm:pt>
    <dgm:pt modelId="{3523AB08-7414-4620-85F8-CABA2C7D77F2}" type="pres">
      <dgm:prSet presAssocID="{CE8F75F2-440E-4D46-A6D8-13AF6CEFACB7}" presName="parentText" presStyleLbl="node1" presStyleIdx="2" presStyleCnt="3">
        <dgm:presLayoutVars>
          <dgm:chMax val="0"/>
          <dgm:bulletEnabled val="1"/>
        </dgm:presLayoutVars>
      </dgm:prSet>
      <dgm:spPr/>
      <dgm:t>
        <a:bodyPr/>
        <a:lstStyle/>
        <a:p>
          <a:endParaRPr lang="en-US"/>
        </a:p>
      </dgm:t>
    </dgm:pt>
  </dgm:ptLst>
  <dgm:cxnLst>
    <dgm:cxn modelId="{44A9F054-7DDB-4B78-93AC-CA52916DDFE2}" srcId="{BAD4B31E-995A-4557-9A84-B7AF35B0F04C}" destId="{10F5957D-7C09-4B80-A198-4650880A076F}" srcOrd="1" destOrd="0" parTransId="{2D4A0899-0C28-4CDA-B8FA-01290939D638}" sibTransId="{1AC9615D-C52E-43D0-A074-0A8BAC2EEBAF}"/>
    <dgm:cxn modelId="{ACC15947-125D-453D-9751-7AC07813EA1F}" srcId="{BAD4B31E-995A-4557-9A84-B7AF35B0F04C}" destId="{45DE2090-D9B0-46F6-A4CC-390C30035611}" srcOrd="0" destOrd="0" parTransId="{877D849E-AE00-4276-A7C2-1C7BB32ED76D}" sibTransId="{021B8A7F-5C19-4266-9037-AD408DFA5FE7}"/>
    <dgm:cxn modelId="{E210A006-8902-4867-8025-AB7DAF0C6E67}" srcId="{BAD4B31E-995A-4557-9A84-B7AF35B0F04C}" destId="{CE8F75F2-440E-4D46-A6D8-13AF6CEFACB7}" srcOrd="2" destOrd="0" parTransId="{B30C242C-D042-43F0-A6DC-58608D93B7F6}" sibTransId="{4B4C5E68-598A-41EF-B4F8-49CC8F7BD93A}"/>
    <dgm:cxn modelId="{80D2B74B-87EF-454F-8B23-ACE52D9C102C}" type="presOf" srcId="{BAD4B31E-995A-4557-9A84-B7AF35B0F04C}" destId="{5DB8170C-0143-4D70-BA09-2DA20730A19B}" srcOrd="0" destOrd="0" presId="urn:microsoft.com/office/officeart/2005/8/layout/vList2"/>
    <dgm:cxn modelId="{DA75FB29-4EFC-45C5-81F7-C497FB90D4E3}" type="presOf" srcId="{10F5957D-7C09-4B80-A198-4650880A076F}" destId="{4C925731-145B-4815-BB38-5B42BA0F08ED}" srcOrd="0" destOrd="0" presId="urn:microsoft.com/office/officeart/2005/8/layout/vList2"/>
    <dgm:cxn modelId="{69C3B5BC-A1E7-4A22-8A57-8007B149A415}" type="presOf" srcId="{45DE2090-D9B0-46F6-A4CC-390C30035611}" destId="{E228AB0E-4AF6-40EB-9895-D4E965DB4C8C}" srcOrd="0" destOrd="0" presId="urn:microsoft.com/office/officeart/2005/8/layout/vList2"/>
    <dgm:cxn modelId="{77F3C8C5-321F-4DB4-95C8-934FC8FE9158}" type="presOf" srcId="{CE8F75F2-440E-4D46-A6D8-13AF6CEFACB7}" destId="{3523AB08-7414-4620-85F8-CABA2C7D77F2}" srcOrd="0" destOrd="0" presId="urn:microsoft.com/office/officeart/2005/8/layout/vList2"/>
    <dgm:cxn modelId="{245372EB-9D28-43A2-9049-73B5456118A0}" type="presParOf" srcId="{5DB8170C-0143-4D70-BA09-2DA20730A19B}" destId="{E228AB0E-4AF6-40EB-9895-D4E965DB4C8C}" srcOrd="0" destOrd="0" presId="urn:microsoft.com/office/officeart/2005/8/layout/vList2"/>
    <dgm:cxn modelId="{27ACFB4D-2877-4125-8D36-F0ED701EE368}" type="presParOf" srcId="{5DB8170C-0143-4D70-BA09-2DA20730A19B}" destId="{BA698855-66EF-4D72-A79C-604812FC896A}" srcOrd="1" destOrd="0" presId="urn:microsoft.com/office/officeart/2005/8/layout/vList2"/>
    <dgm:cxn modelId="{AF683ED5-2A2E-4C50-8571-5C343E593828}" type="presParOf" srcId="{5DB8170C-0143-4D70-BA09-2DA20730A19B}" destId="{4C925731-145B-4815-BB38-5B42BA0F08ED}" srcOrd="2" destOrd="0" presId="urn:microsoft.com/office/officeart/2005/8/layout/vList2"/>
    <dgm:cxn modelId="{F4AB61C5-6B30-4546-BD5B-DD186078DDFA}" type="presParOf" srcId="{5DB8170C-0143-4D70-BA09-2DA20730A19B}" destId="{CC9D8EE3-A68E-4265-9779-2CFAA6090043}" srcOrd="3" destOrd="0" presId="urn:microsoft.com/office/officeart/2005/8/layout/vList2"/>
    <dgm:cxn modelId="{94A78D6E-E199-42E1-B35B-99555EDE6FFD}" type="presParOf" srcId="{5DB8170C-0143-4D70-BA09-2DA20730A19B}" destId="{3523AB08-7414-4620-85F8-CABA2C7D77F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8AB0E-4AF6-40EB-9895-D4E965DB4C8C}">
      <dsp:nvSpPr>
        <dsp:cNvPr id="0" name=""/>
        <dsp:cNvSpPr/>
      </dsp:nvSpPr>
      <dsp:spPr>
        <a:xfrm>
          <a:off x="0" y="31115"/>
          <a:ext cx="6253721" cy="16204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kern="1200"/>
            <a:t>The Big Bang was not like a conventional explosion in which matter is thrown apart from a single point into a pre-existing empty space.</a:t>
          </a:r>
          <a:endParaRPr lang="en-US" sz="2300" kern="1200"/>
        </a:p>
      </dsp:txBody>
      <dsp:txXfrm>
        <a:off x="79106" y="110221"/>
        <a:ext cx="6095509" cy="1462274"/>
      </dsp:txXfrm>
    </dsp:sp>
    <dsp:sp modelId="{4C925731-145B-4815-BB38-5B42BA0F08ED}">
      <dsp:nvSpPr>
        <dsp:cNvPr id="0" name=""/>
        <dsp:cNvSpPr/>
      </dsp:nvSpPr>
      <dsp:spPr>
        <a:xfrm>
          <a:off x="0" y="1717841"/>
          <a:ext cx="6253721" cy="162048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kern="1200"/>
            <a:t>Most cosmologists think space, time and matter originated at the Big Bang and before that there was no space, time or matter in the sense we think of them today.</a:t>
          </a:r>
          <a:endParaRPr lang="en-US" sz="2300" kern="1200"/>
        </a:p>
      </dsp:txBody>
      <dsp:txXfrm>
        <a:off x="79106" y="1796947"/>
        <a:ext cx="6095509" cy="1462274"/>
      </dsp:txXfrm>
    </dsp:sp>
    <dsp:sp modelId="{3523AB08-7414-4620-85F8-CABA2C7D77F2}">
      <dsp:nvSpPr>
        <dsp:cNvPr id="0" name=""/>
        <dsp:cNvSpPr/>
      </dsp:nvSpPr>
      <dsp:spPr>
        <a:xfrm>
          <a:off x="0" y="3404568"/>
          <a:ext cx="6253721" cy="162048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kern="1200"/>
            <a:t>Rather than thinking of galaxies as flying away from each other through space, it is much better to think of them as being essentially at rest in an expanding space.</a:t>
          </a:r>
          <a:endParaRPr lang="en-US" sz="2300" kern="1200"/>
        </a:p>
      </dsp:txBody>
      <dsp:txXfrm>
        <a:off x="79106" y="3483674"/>
        <a:ext cx="6095509" cy="14622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D8006D20-49BE-4ED8-8EB3-6DA7EA54C918}" type="datetimeFigureOut">
              <a:rPr lang="en-GB" smtClean="0"/>
              <a:t>17/11/2021</a:t>
            </a:fld>
            <a:endParaRPr lang="en-GB"/>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a:lvl1pPr>
          </a:lstStyle>
          <a:p>
            <a:fld id="{B5487D16-184A-4878-BBEA-E02E46C4C301}" type="slidenum">
              <a:rPr lang="en-GB" smtClean="0"/>
              <a:t>‹#›</a:t>
            </a:fld>
            <a:endParaRPr lang="en-GB"/>
          </a:p>
        </p:txBody>
      </p:sp>
    </p:spTree>
    <p:extLst>
      <p:ext uri="{BB962C8B-B14F-4D97-AF65-F5344CB8AC3E}">
        <p14:creationId xmlns:p14="http://schemas.microsoft.com/office/powerpoint/2010/main" val="106369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en.wikipedia.org/wiki/Cosmic_Background_Explorer" TargetMode="External"/><Relationship Id="rId3" Type="http://schemas.openxmlformats.org/officeDocument/2006/relationships/hyperlink" Target="https://en.wikipedia.org/wiki/List_of_cosmic_microwave_background_experiments#cite_note-wmap_cobe_pw_img-1" TargetMode="External"/><Relationship Id="rId7" Type="http://schemas.openxmlformats.org/officeDocument/2006/relationships/hyperlink" Target="https://en.wikipedia.org/wiki/Big_Bang"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en.wikipedia.org/wiki/radio_telescope" TargetMode="External"/><Relationship Id="rId5" Type="http://schemas.openxmlformats.org/officeDocument/2006/relationships/hyperlink" Target="https://en.wikipedia.org/wiki/Cosmic_Microwave_Background_Radiation" TargetMode="External"/><Relationship Id="rId4" Type="http://schemas.openxmlformats.org/officeDocument/2006/relationships/hyperlink" Target="http://map.gsfc.nasa.gov/m_ig/030644/030644.html" TargetMode="External"/><Relationship Id="rId9" Type="http://schemas.openxmlformats.org/officeDocument/2006/relationships/hyperlink" Target="https://en.wikipedia.org/wiki/Wilkinson_Microwave_Anisotropy_Probe"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2842179-A4BD-45B3-ADAE-D9F97356AE7F}" type="slidenum">
              <a:rPr lang="en-GB" smtClean="0"/>
              <a:t>1</a:t>
            </a:fld>
            <a:endParaRPr lang="en-GB"/>
          </a:p>
        </p:txBody>
      </p:sp>
    </p:spTree>
    <p:extLst>
      <p:ext uri="{BB962C8B-B14F-4D97-AF65-F5344CB8AC3E}">
        <p14:creationId xmlns:p14="http://schemas.microsoft.com/office/powerpoint/2010/main" val="2628317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2842179-A4BD-45B3-ADAE-D9F97356AE7F}" type="slidenum">
              <a:rPr lang="en-GB" smtClean="0"/>
              <a:t>2</a:t>
            </a:fld>
            <a:endParaRPr lang="en-GB"/>
          </a:p>
        </p:txBody>
      </p:sp>
    </p:spTree>
    <p:extLst>
      <p:ext uri="{BB962C8B-B14F-4D97-AF65-F5344CB8AC3E}">
        <p14:creationId xmlns:p14="http://schemas.microsoft.com/office/powerpoint/2010/main" val="2168056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5487D16-184A-4878-BBEA-E02E46C4C301}" type="slidenum">
              <a:rPr lang="en-GB" smtClean="0"/>
              <a:t>3</a:t>
            </a:fld>
            <a:endParaRPr lang="en-GB"/>
          </a:p>
        </p:txBody>
      </p:sp>
    </p:spTree>
    <p:extLst>
      <p:ext uri="{BB962C8B-B14F-4D97-AF65-F5344CB8AC3E}">
        <p14:creationId xmlns:p14="http://schemas.microsoft.com/office/powerpoint/2010/main" val="941466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universe started with a sudden appearance of energy which consequently became matter and is now everything around us. There were two theories regarding the universe: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Steady State Universe: where the universe had always been and would always continue to be in existence.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Created Universe: where at some time in the past the universe was created.</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Ironically the term ‘Big Bang’ was coined by Fred Hoyle a British astronomer who was the leading supporter of the Steady State theory and who was vehemently opposed to the idea of the Big Bang and expanding universe..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Scientists have also discovered that the Universe expanding at an increasing rate, i.e. the acceleration is increasing. This was the conclusion of astronomers in 1998 when observing distant supernovae. Their discovery was a great shock to the scientific community and was awarded the Nobel Prize in Physics in 2011.</a:t>
            </a:r>
          </a:p>
          <a:p>
            <a:pPr>
              <a:lnSpc>
                <a:spcPct val="100000"/>
              </a:lnSpc>
              <a:spcBef>
                <a:spcPts val="0"/>
              </a:spcBef>
              <a:spcAft>
                <a:spcPts val="0"/>
              </a:spcAft>
            </a:pPr>
            <a:r>
              <a:rPr lang="en-GB" sz="1800" b="1" cap="all" spc="75" dirty="0">
                <a:solidFill>
                  <a:srgbClr val="5B1E33"/>
                </a:solidFill>
                <a:effectLst/>
                <a:latin typeface="Trebuchet MS" panose="020B0603020202020204" pitchFamily="34" charset="0"/>
              </a:rPr>
              <a:t>Redshift (see previous notes) / Evidence from the Expanding Universe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From the expanding universe idea we can extrapolate our figures back (we consider running time backwards) and come to the conclusion that all matter in the Universe was all collected at a single point called the initial singularity.</a:t>
            </a:r>
          </a:p>
          <a:p>
            <a:pPr>
              <a:lnSpc>
                <a:spcPct val="100000"/>
              </a:lnSpc>
              <a:spcBef>
                <a:spcPts val="0"/>
              </a:spcBef>
              <a:spcAft>
                <a:spcPts val="0"/>
              </a:spcAft>
            </a:pPr>
            <a:r>
              <a:rPr lang="en-GB" sz="1800" b="1" cap="all" spc="75" dirty="0">
                <a:solidFill>
                  <a:srgbClr val="5B1E33"/>
                </a:solidFill>
                <a:effectLst/>
                <a:latin typeface="Trebuchet MS" panose="020B0603020202020204" pitchFamily="34" charset="0"/>
              </a:rPr>
              <a:t>Cosmic microwave background radiation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Cosmic Microwave Background Radiation (CMBR) observations support the hot Big Bang theory that the universe is expanding out from a single point, as Hubble postulated. </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4</a:t>
            </a:fld>
            <a:endParaRPr lang="en-GB"/>
          </a:p>
        </p:txBody>
      </p:sp>
    </p:spTree>
    <p:extLst>
      <p:ext uri="{BB962C8B-B14F-4D97-AF65-F5344CB8AC3E}">
        <p14:creationId xmlns:p14="http://schemas.microsoft.com/office/powerpoint/2010/main" val="1811763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From Hubble’s graph of speed versus distance, we can obtain an estimate of how long it took for a galaxy to reach its current position. Assuming they have been moving away from us at a constant speed, the time taken for a particular galaxy to reach its current position can be found by dividing the distance by the speed</a:t>
            </a:r>
            <a:r>
              <a:rPr lang="en-GB" sz="1800" dirty="0">
                <a:solidFill>
                  <a:srgbClr val="FF0000"/>
                </a:solidFill>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Since Hubble’s time, there have been other major breakthroughs in astronomy. All of these support the findings of Hubble, and allow the age of the universe to be calculated even more accurately.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The force of gravity acts between all matter in the universe. Matter clumps together due to the force of gravity, such as the contraction of hydrogen gas to create new stars, the grouping of stars to create galaxies and the grouping of galaxies to create local groups and superclusters.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Hubble’s Law and subsequent observations, show that the rate of expansion of the universe is </a:t>
            </a:r>
            <a:r>
              <a:rPr lang="en-US" sz="1800" b="1" i="1" dirty="0">
                <a:effectLst/>
                <a:latin typeface="Trebuchet MS" panose="020B0603020202020204" pitchFamily="34" charset="0"/>
                <a:ea typeface="Times New Roman" panose="02020603050405020304" pitchFamily="18" charset="0"/>
                <a:cs typeface="Times New Roman" panose="02020603050405020304" pitchFamily="18" charset="0"/>
              </a:rPr>
              <a:t>increasing</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There must be a force acting against the force of gravity, pushing matter apart. This force is causing a significant acceleration and so it is much greater in magnitude than the force of gravity. As yet, astronomers and cosmologists have not been able to determine a source of energy capable of producing this force. For lack of a better term it is, for now, simply referred to as </a:t>
            </a:r>
            <a:r>
              <a:rPr lang="en-US" sz="1800" b="1" dirty="0">
                <a:effectLst/>
                <a:latin typeface="Trebuchet MS" panose="020B0603020202020204" pitchFamily="34" charset="0"/>
                <a:ea typeface="Times New Roman" panose="02020603050405020304" pitchFamily="18" charset="0"/>
                <a:cs typeface="Times New Roman" panose="02020603050405020304" pitchFamily="18" charset="0"/>
              </a:rPr>
              <a:t>dark energy</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5</a:t>
            </a:fld>
            <a:endParaRPr lang="en-GB"/>
          </a:p>
        </p:txBody>
      </p:sp>
    </p:spTree>
    <p:extLst>
      <p:ext uri="{BB962C8B-B14F-4D97-AF65-F5344CB8AC3E}">
        <p14:creationId xmlns:p14="http://schemas.microsoft.com/office/powerpoint/2010/main" val="2852560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5487D16-184A-4878-BBEA-E02E46C4C301}" type="slidenum">
              <a:rPr lang="en-GB" smtClean="0"/>
              <a:t>6</a:t>
            </a:fld>
            <a:endParaRPr lang="en-GB"/>
          </a:p>
        </p:txBody>
      </p:sp>
    </p:spTree>
    <p:extLst>
      <p:ext uri="{BB962C8B-B14F-4D97-AF65-F5344CB8AC3E}">
        <p14:creationId xmlns:p14="http://schemas.microsoft.com/office/powerpoint/2010/main" val="225016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5487D16-184A-4878-BBEA-E02E46C4C301}" type="slidenum">
              <a:rPr lang="en-GB" smtClean="0"/>
              <a:t>7</a:t>
            </a:fld>
            <a:endParaRPr lang="en-GB"/>
          </a:p>
        </p:txBody>
      </p:sp>
    </p:spTree>
    <p:extLst>
      <p:ext uri="{BB962C8B-B14F-4D97-AF65-F5344CB8AC3E}">
        <p14:creationId xmlns:p14="http://schemas.microsoft.com/office/powerpoint/2010/main" val="3381680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5F5B5B"/>
                </a:solidFill>
                <a:effectLst/>
                <a:latin typeface="aktiv-grotesk"/>
              </a:rPr>
              <a:t>https://www.symmetrymagazine.org/article/december-2013/four-things-you-might-not-know-about-dark-matter</a:t>
            </a:r>
          </a:p>
          <a:p>
            <a:r>
              <a:rPr lang="en-GB" b="0" i="0" dirty="0">
                <a:solidFill>
                  <a:srgbClr val="5F5B5B"/>
                </a:solidFill>
                <a:effectLst/>
                <a:latin typeface="aktiv-grotesk"/>
              </a:rPr>
              <a:t>Dark matter is five times more prevalent than ordinary matter. It seems to exist in clumps around the universe, forming a kind of scaffolding on which visible matter coalesces into galaxies. The nature of dark matter is unknown, but physicists have suggested that it, like visible matter, is made up of particles.</a:t>
            </a:r>
          </a:p>
          <a:p>
            <a:pPr algn="l"/>
            <a:r>
              <a:rPr lang="en-GB" b="0" dirty="0">
                <a:solidFill>
                  <a:srgbClr val="5F5B5B"/>
                </a:solidFill>
                <a:effectLst/>
                <a:latin typeface="aktiv-grotesk"/>
              </a:rPr>
              <a:t>Here are four facts to get you up to speed on one of the most exciting topics in particle physics:</a:t>
            </a:r>
          </a:p>
          <a:p>
            <a:pPr algn="l"/>
            <a:r>
              <a:rPr lang="en-GB" b="1" i="0" dirty="0">
                <a:solidFill>
                  <a:srgbClr val="373232"/>
                </a:solidFill>
                <a:effectLst/>
                <a:latin typeface="aktiv-grotesk"/>
              </a:rPr>
              <a:t>1. We have already discovered dark matter</a:t>
            </a:r>
          </a:p>
          <a:p>
            <a:pPr algn="l"/>
            <a:r>
              <a:rPr lang="en-GB" b="0" dirty="0">
                <a:solidFill>
                  <a:srgbClr val="AAAAAA"/>
                </a:solidFill>
                <a:effectLst/>
                <a:latin typeface="aktiv-grotesk"/>
              </a:rPr>
              <a:t>Illustration by Sandbox Studio, Chicago with Ana </a:t>
            </a:r>
            <a:r>
              <a:rPr lang="en-GB" b="0" dirty="0" err="1">
                <a:solidFill>
                  <a:srgbClr val="AAAAAA"/>
                </a:solidFill>
                <a:effectLst/>
                <a:latin typeface="aktiv-grotesk"/>
              </a:rPr>
              <a:t>Kova</a:t>
            </a:r>
            <a:endParaRPr lang="en-GB" b="0" dirty="0">
              <a:solidFill>
                <a:srgbClr val="AAAAAA"/>
              </a:solidFill>
              <a:effectLst/>
              <a:latin typeface="aktiv-grotesk"/>
            </a:endParaRPr>
          </a:p>
          <a:p>
            <a:pPr algn="l"/>
            <a:r>
              <a:rPr lang="en-GB" b="0" dirty="0">
                <a:solidFill>
                  <a:srgbClr val="5F5B5B"/>
                </a:solidFill>
                <a:effectLst/>
                <a:latin typeface="aktiv-grotesk"/>
              </a:rPr>
              <a:t>At this moment, several experiments are on the hunt for dark matter. But scientists actually discovered its existence decades ago.</a:t>
            </a:r>
          </a:p>
          <a:p>
            <a:pPr algn="l"/>
            <a:r>
              <a:rPr lang="en-GB" b="0" dirty="0">
                <a:solidFill>
                  <a:srgbClr val="5F5B5B"/>
                </a:solidFill>
                <a:effectLst/>
                <a:latin typeface="aktiv-grotesk"/>
              </a:rPr>
              <a:t>In the 1930s, astrophysicist Fritz Zwicky was observing the rotations of the galaxies that form the Coma cluster, a group of more than 1000 galaxies located more than 300 million light years from Earth. He estimated the mass of these galaxies, based on the light they emitted. He was surprised to find that, if this estimate were correct, at the speed at which the galaxies were moving, they should have flown apart. In fact, the cluster needed at least 400 times the mass he had calculated to hold itself together. Something mysterious seemed to have its finger on the scale; an unseen “dark” matter seemed to be adding to the mass of the galaxies.</a:t>
            </a:r>
          </a:p>
          <a:p>
            <a:pPr algn="l"/>
            <a:r>
              <a:rPr lang="en-GB" b="0" dirty="0">
                <a:solidFill>
                  <a:srgbClr val="5F5B5B"/>
                </a:solidFill>
                <a:effectLst/>
                <a:latin typeface="aktiv-grotesk"/>
              </a:rPr>
              <a:t>The idea of dark matter was largely ignored until the 1970s, when astronomer Vera Rubin saw something that gave her the same thought. She was studying the velocity of stars moving around the </a:t>
            </a:r>
            <a:r>
              <a:rPr lang="en-GB" b="0" dirty="0" err="1">
                <a:solidFill>
                  <a:srgbClr val="5F5B5B"/>
                </a:solidFill>
                <a:effectLst/>
                <a:latin typeface="aktiv-grotesk"/>
              </a:rPr>
              <a:t>center</a:t>
            </a:r>
            <a:r>
              <a:rPr lang="en-GB" b="0" dirty="0">
                <a:solidFill>
                  <a:srgbClr val="5F5B5B"/>
                </a:solidFill>
                <a:effectLst/>
                <a:latin typeface="aktiv-grotesk"/>
              </a:rPr>
              <a:t> of the </a:t>
            </a:r>
            <a:r>
              <a:rPr lang="en-GB" b="0" dirty="0" err="1">
                <a:solidFill>
                  <a:srgbClr val="5F5B5B"/>
                </a:solidFill>
                <a:effectLst/>
                <a:latin typeface="aktiv-grotesk"/>
              </a:rPr>
              <a:t>neighboring</a:t>
            </a:r>
            <a:r>
              <a:rPr lang="en-GB" b="0" dirty="0">
                <a:solidFill>
                  <a:srgbClr val="5F5B5B"/>
                </a:solidFill>
                <a:effectLst/>
                <a:latin typeface="aktiv-grotesk"/>
              </a:rPr>
              <a:t> Andromeda galaxy. She anticipated that the stars at the edge of the galaxy would move more slowly than those at its axis because the stars closest to the bright—and therefore massive—cluster of stars in the </a:t>
            </a:r>
            <a:r>
              <a:rPr lang="en-GB" b="0" dirty="0" err="1">
                <a:solidFill>
                  <a:srgbClr val="5F5B5B"/>
                </a:solidFill>
                <a:effectLst/>
                <a:latin typeface="aktiv-grotesk"/>
              </a:rPr>
              <a:t>center</a:t>
            </a:r>
            <a:r>
              <a:rPr lang="en-GB" b="0" dirty="0">
                <a:solidFill>
                  <a:srgbClr val="5F5B5B"/>
                </a:solidFill>
                <a:effectLst/>
                <a:latin typeface="aktiv-grotesk"/>
              </a:rPr>
              <a:t> would feel the most gravitational pull. However, she found that stars on the margins of the galaxy moved just as quickly as those in the middle. This would make sense, she thought, if the disc of visible stars were surrounded by an even larger halo made of something she couldn’t see: something like dark matter.</a:t>
            </a:r>
          </a:p>
          <a:p>
            <a:pPr algn="l"/>
            <a:r>
              <a:rPr lang="en-GB" b="0" dirty="0">
                <a:solidFill>
                  <a:srgbClr val="5F5B5B"/>
                </a:solidFill>
                <a:effectLst/>
                <a:latin typeface="aktiv-grotesk"/>
              </a:rPr>
              <a:t>Other astronomical observations have since confirmed that something strange is going on with the way galaxies and light move through space. It’s possible that our confusion stems from a flaw in our understanding of gravity—Rubin herself said she </a:t>
            </a:r>
            <a:r>
              <a:rPr lang="en-GB" b="0" dirty="0" err="1">
                <a:solidFill>
                  <a:srgbClr val="5F5B5B"/>
                </a:solidFill>
                <a:effectLst/>
                <a:latin typeface="aktiv-grotesk"/>
              </a:rPr>
              <a:t>favors</a:t>
            </a:r>
            <a:r>
              <a:rPr lang="en-GB" b="0" dirty="0">
                <a:solidFill>
                  <a:srgbClr val="5F5B5B"/>
                </a:solidFill>
                <a:effectLst/>
                <a:latin typeface="aktiv-grotesk"/>
              </a:rPr>
              <a:t> this idea. However, if it’s true that dark matter exists, we’ve already seen its effects.</a:t>
            </a:r>
          </a:p>
          <a:p>
            <a:pPr algn="l"/>
            <a:r>
              <a:rPr lang="en-GB" b="1" i="0" dirty="0">
                <a:solidFill>
                  <a:srgbClr val="373232"/>
                </a:solidFill>
                <a:effectLst/>
                <a:latin typeface="aktiv-grotesk"/>
              </a:rPr>
              <a:t>2. We have possibly already observed dark matter</a:t>
            </a:r>
          </a:p>
          <a:p>
            <a:pPr algn="l"/>
            <a:r>
              <a:rPr lang="en-GB" b="0" dirty="0">
                <a:solidFill>
                  <a:srgbClr val="AAAAAA"/>
                </a:solidFill>
                <a:effectLst/>
                <a:latin typeface="aktiv-grotesk"/>
              </a:rPr>
              <a:t>Illustration by Sandbox Studio, Chicago with Ana </a:t>
            </a:r>
            <a:r>
              <a:rPr lang="en-GB" b="0" dirty="0" err="1">
                <a:solidFill>
                  <a:srgbClr val="AAAAAA"/>
                </a:solidFill>
                <a:effectLst/>
                <a:latin typeface="aktiv-grotesk"/>
              </a:rPr>
              <a:t>Kova</a:t>
            </a:r>
            <a:endParaRPr lang="en-GB" b="0" dirty="0">
              <a:solidFill>
                <a:srgbClr val="AAAAAA"/>
              </a:solidFill>
              <a:effectLst/>
              <a:latin typeface="aktiv-grotesk"/>
            </a:endParaRPr>
          </a:p>
          <a:p>
            <a:pPr algn="l"/>
            <a:r>
              <a:rPr lang="en-GB" b="0" dirty="0">
                <a:solidFill>
                  <a:srgbClr val="5F5B5B"/>
                </a:solidFill>
                <a:effectLst/>
                <a:latin typeface="aktiv-grotesk"/>
              </a:rPr>
              <a:t>Several experiments are searching for dark matter, and some of them may have even already found it. The problem is that no experiment has been able to make that claim with enough confidence to convince the wider scientific community—either due to statistics or an inability to rule out alternative possible explanations. And no two claims have lined up quite convincingly enough for scientists to declare any result confirmed.</a:t>
            </a:r>
          </a:p>
          <a:p>
            <a:pPr algn="l"/>
            <a:r>
              <a:rPr lang="en-GB" b="0" dirty="0">
                <a:solidFill>
                  <a:srgbClr val="5F5B5B"/>
                </a:solidFill>
                <a:effectLst/>
                <a:latin typeface="aktiv-grotesk"/>
              </a:rPr>
              <a:t>In 1998 scientists on the DAMA experiment, a dark matter detector buried in Italy’s Gran </a:t>
            </a:r>
            <a:r>
              <a:rPr lang="en-GB" b="0" dirty="0" err="1">
                <a:solidFill>
                  <a:srgbClr val="5F5B5B"/>
                </a:solidFill>
                <a:effectLst/>
                <a:latin typeface="aktiv-grotesk"/>
              </a:rPr>
              <a:t>Sasso</a:t>
            </a:r>
            <a:r>
              <a:rPr lang="en-GB" b="0" dirty="0">
                <a:solidFill>
                  <a:srgbClr val="5F5B5B"/>
                </a:solidFill>
                <a:effectLst/>
                <a:latin typeface="aktiv-grotesk"/>
              </a:rPr>
              <a:t> mountain, saw a promising pattern in their data. The rate at which the experiment detected hits from possible dark matter particles changed over the course of the year—climbing to its peak in June and dipping to its nadir in December.</a:t>
            </a:r>
          </a:p>
          <a:p>
            <a:pPr algn="l"/>
            <a:r>
              <a:rPr lang="en-GB" b="0" dirty="0">
                <a:solidFill>
                  <a:srgbClr val="5F5B5B"/>
                </a:solidFill>
                <a:effectLst/>
                <a:latin typeface="aktiv-grotesk"/>
              </a:rPr>
              <a:t>This was exactly what DAMA scientists were looking for. If our galaxy is surrounded by a dark matter halo, the Earth is constantly moving through that halo as it orbits the sun—and the sun is constantly moving through the dark matter as it orbits the </a:t>
            </a:r>
            <a:r>
              <a:rPr lang="en-GB" b="0" dirty="0" err="1">
                <a:solidFill>
                  <a:srgbClr val="5F5B5B"/>
                </a:solidFill>
                <a:effectLst/>
                <a:latin typeface="aktiv-grotesk"/>
              </a:rPr>
              <a:t>center</a:t>
            </a:r>
            <a:r>
              <a:rPr lang="en-GB" b="0" dirty="0">
                <a:solidFill>
                  <a:srgbClr val="5F5B5B"/>
                </a:solidFill>
                <a:effectLst/>
                <a:latin typeface="aktiv-grotesk"/>
              </a:rPr>
              <a:t> of the Milky Way. During half of the year, the Earth is moving in the same direction as the sun. During the other half, it is moving in the opposite direction. When the Earth and the sun are moving in tandem, their combined velocity through the dark matter halo is faster than the Earth’s velocity when it and the sun are at odds. DAMA’s results seemed to reveal that the Earth really was moving through a dark matter halo.</a:t>
            </a:r>
          </a:p>
          <a:p>
            <a:pPr algn="l"/>
            <a:r>
              <a:rPr lang="en-GB" b="0" dirty="0">
                <a:solidFill>
                  <a:srgbClr val="5F5B5B"/>
                </a:solidFill>
                <a:effectLst/>
                <a:latin typeface="aktiv-grotesk"/>
              </a:rPr>
              <a:t>However, some loopholes exist; the particles the DAMA detector has been seeing could be something other than dark matter, something else the Earth and sun are constantly moving through. Or something else could be changing in the nearby environment. The DAMA experiment, now called DAMA/LIBRA, has continued to see this annual modulation, but the results are not conclusive enough for most scientists to consider it a dark-matter discovery.</a:t>
            </a:r>
          </a:p>
          <a:p>
            <a:pPr algn="l"/>
            <a:r>
              <a:rPr lang="en-GB" b="0" dirty="0">
                <a:solidFill>
                  <a:srgbClr val="5F5B5B"/>
                </a:solidFill>
                <a:effectLst/>
                <a:latin typeface="aktiv-grotesk"/>
              </a:rPr>
              <a:t>It’s going to be difficult for any one experiment to convince scientists that they’ve found dark matter. It might be that people will come around only when several experiments start to see the same thing. But that will depend on what they find, says theorist Neal Weiner, director of the </a:t>
            </a:r>
            <a:r>
              <a:rPr lang="en-GB" b="0" dirty="0" err="1">
                <a:solidFill>
                  <a:srgbClr val="5F5B5B"/>
                </a:solidFill>
                <a:effectLst/>
                <a:latin typeface="aktiv-grotesk"/>
              </a:rPr>
              <a:t>Center</a:t>
            </a:r>
            <a:r>
              <a:rPr lang="en-GB" b="0" dirty="0">
                <a:solidFill>
                  <a:srgbClr val="5F5B5B"/>
                </a:solidFill>
                <a:effectLst/>
                <a:latin typeface="aktiv-grotesk"/>
              </a:rPr>
              <a:t> for Cosmology and Particle Physics at New York University. Dark matter could turn out to be something stranger or more complicated than we expect.</a:t>
            </a:r>
          </a:p>
          <a:p>
            <a:pPr algn="l"/>
            <a:r>
              <a:rPr lang="en-GB" b="0" dirty="0">
                <a:solidFill>
                  <a:srgbClr val="5F5B5B"/>
                </a:solidFill>
                <a:effectLst/>
                <a:latin typeface="aktiv-grotesk"/>
              </a:rPr>
              <a:t>“If dark matter turns out to be something totally garden-variety, then maybe it will only take one experiment for people to be excited about it—and two for people to be borderline convinced,” he says. “But if something unexpected shows up, it might take more than that to persuade people.”</a:t>
            </a:r>
          </a:p>
          <a:p>
            <a:pPr algn="l"/>
            <a:r>
              <a:rPr lang="en-GB" b="0" dirty="0">
                <a:solidFill>
                  <a:srgbClr val="5F5B5B"/>
                </a:solidFill>
                <a:effectLst/>
                <a:latin typeface="aktiv-grotesk"/>
              </a:rPr>
              <a:t>In 2008 the space-based PAMELA experiment detected an excess of positrons—a possible result of dark matter particles colliding and annihilating one another. In 2013 the AMS-02 experiment, attached to the International Space Station, found the same result with even more certainty. But scientists remain unconvinced, arguing that the positrons could also come from pulsars.</a:t>
            </a:r>
          </a:p>
          <a:p>
            <a:pPr algn="l"/>
            <a:r>
              <a:rPr lang="en-GB" b="0" dirty="0">
                <a:solidFill>
                  <a:srgbClr val="5F5B5B"/>
                </a:solidFill>
                <a:effectLst/>
                <a:latin typeface="aktiv-grotesk"/>
              </a:rPr>
              <a:t>Underground experiments—including </a:t>
            </a:r>
            <a:r>
              <a:rPr lang="en-GB" b="0" dirty="0" err="1">
                <a:solidFill>
                  <a:srgbClr val="5F5B5B"/>
                </a:solidFill>
                <a:effectLst/>
                <a:latin typeface="aktiv-grotesk"/>
              </a:rPr>
              <a:t>CoGeNT</a:t>
            </a:r>
            <a:r>
              <a:rPr lang="en-GB" b="0" dirty="0">
                <a:solidFill>
                  <a:srgbClr val="5F5B5B"/>
                </a:solidFill>
                <a:effectLst/>
                <a:latin typeface="aktiv-grotesk"/>
              </a:rPr>
              <a:t>, XENON, CRESST, CDMS and LUX—have gone back and forth supporting and disclaiming possible dark matter sightings. It seems we will need to wait until the upcoming generation of dark matter experiments is complete to get a clearer picture.</a:t>
            </a:r>
          </a:p>
          <a:p>
            <a:pPr algn="l"/>
            <a:r>
              <a:rPr lang="en-GB" b="1" i="0" dirty="0">
                <a:solidFill>
                  <a:srgbClr val="373232"/>
                </a:solidFill>
                <a:effectLst/>
                <a:latin typeface="aktiv-grotesk"/>
              </a:rPr>
              <a:t>3. We don’t know what dark matter is like; there could be several kinds making up a whole “dark sector”</a:t>
            </a:r>
          </a:p>
          <a:p>
            <a:pPr algn="l"/>
            <a:r>
              <a:rPr lang="en-GB" b="0" dirty="0">
                <a:solidFill>
                  <a:srgbClr val="AAAAAA"/>
                </a:solidFill>
                <a:effectLst/>
                <a:latin typeface="aktiv-grotesk"/>
              </a:rPr>
              <a:t>Illustration by Sandbox Studio, Chicago with Ana </a:t>
            </a:r>
            <a:r>
              <a:rPr lang="en-GB" b="0" dirty="0" err="1">
                <a:solidFill>
                  <a:srgbClr val="AAAAAA"/>
                </a:solidFill>
                <a:effectLst/>
                <a:latin typeface="aktiv-grotesk"/>
              </a:rPr>
              <a:t>Kova</a:t>
            </a:r>
            <a:endParaRPr lang="en-GB" b="0" dirty="0">
              <a:solidFill>
                <a:srgbClr val="AAAAAA"/>
              </a:solidFill>
              <a:effectLst/>
              <a:latin typeface="aktiv-grotesk"/>
            </a:endParaRPr>
          </a:p>
          <a:p>
            <a:pPr algn="l"/>
            <a:r>
              <a:rPr lang="en-GB" b="0" dirty="0">
                <a:solidFill>
                  <a:srgbClr val="5F5B5B"/>
                </a:solidFill>
                <a:effectLst/>
                <a:latin typeface="aktiv-grotesk"/>
              </a:rPr>
              <a:t>Scientists have come up with several models for what dark matter might be like. The current leading candidate is called a WIMP, a Weakly Interacting Massive Particle. Other possibilities include particles conveniently already predicted in models of supersymmetry, a theory that adds a new fundamental particle to correspond with each one we already know. Groups of scientists are also searching for dark-matter particles called axions.</a:t>
            </a:r>
          </a:p>
          <a:p>
            <a:pPr algn="l"/>
            <a:r>
              <a:rPr lang="en-GB" b="0" dirty="0">
                <a:solidFill>
                  <a:srgbClr val="5F5B5B"/>
                </a:solidFill>
                <a:effectLst/>
                <a:latin typeface="aktiv-grotesk"/>
              </a:rPr>
              <a:t>But there’s no reason there should be only one type of dark matter particle. Visible matter, the quarks and gluons and electrons that make up all of us and everything we can see, along with an entire zoo of fundamental particles and forces including photons, neutrinos and Higgs bosons, makes up just 5 percent of the universe. The rest is dark matter—which makes up about 23 percent—and dark energy, a whole other story—which claims the remaining 72 percent.</a:t>
            </a:r>
          </a:p>
          <a:p>
            <a:pPr algn="l"/>
            <a:r>
              <a:rPr lang="en-GB" b="0" dirty="0">
                <a:solidFill>
                  <a:srgbClr val="5F5B5B"/>
                </a:solidFill>
                <a:effectLst/>
                <a:latin typeface="aktiv-grotesk"/>
              </a:rPr>
              <a:t>As Weiner puts it: Imagine a scientist in the dark-matter world trying to understand visible matter. Visible matter composes such a tiny fraction of what's out there; what dark-matter scientist would guess at its variety? The world we know is so diverse; why would dark matter be so simple? Scientists have wondered whether dark particles could combine into dark atoms that would interact through dark electromagnetism. Could dark chemistry be next? Scientists have begun to look for light dark-matter particles predicted in models of the “dark sector.”</a:t>
            </a:r>
          </a:p>
          <a:p>
            <a:pPr algn="l"/>
            <a:r>
              <a:rPr lang="en-GB" b="1" i="0" dirty="0">
                <a:solidFill>
                  <a:srgbClr val="373232"/>
                </a:solidFill>
                <a:effectLst/>
                <a:latin typeface="aktiv-grotesk"/>
              </a:rPr>
              <a:t>4. Chances are good that we’ll observe dark matter in the next 5 to 10 years—but we may never see it at all</a:t>
            </a:r>
          </a:p>
          <a:p>
            <a:pPr algn="l"/>
            <a:r>
              <a:rPr lang="en-GB" b="0" dirty="0">
                <a:solidFill>
                  <a:srgbClr val="AAAAAA"/>
                </a:solidFill>
                <a:effectLst/>
                <a:latin typeface="aktiv-grotesk"/>
              </a:rPr>
              <a:t>Illustration by Sandbox Studio, Chicago with Ana </a:t>
            </a:r>
            <a:r>
              <a:rPr lang="en-GB" b="0" dirty="0" err="1">
                <a:solidFill>
                  <a:srgbClr val="AAAAAA"/>
                </a:solidFill>
                <a:effectLst/>
                <a:latin typeface="aktiv-grotesk"/>
              </a:rPr>
              <a:t>Kova</a:t>
            </a:r>
            <a:endParaRPr lang="en-GB" b="0" dirty="0">
              <a:solidFill>
                <a:srgbClr val="AAAAAA"/>
              </a:solidFill>
              <a:effectLst/>
              <a:latin typeface="aktiv-grotesk"/>
            </a:endParaRPr>
          </a:p>
          <a:p>
            <a:pPr algn="l"/>
            <a:r>
              <a:rPr lang="en-GB" b="0" dirty="0">
                <a:solidFill>
                  <a:srgbClr val="5F5B5B"/>
                </a:solidFill>
                <a:effectLst/>
                <a:latin typeface="aktiv-grotesk"/>
              </a:rPr>
              <a:t>These are heady times for a scientist searching for dark matter. With a number of different experimental ideas scheduled to come to fruition in the coming years, many predict that dark matter will be in our grasp within a decade.</a:t>
            </a:r>
          </a:p>
          <a:p>
            <a:pPr algn="l"/>
            <a:r>
              <a:rPr lang="en-GB" b="0" dirty="0">
                <a:solidFill>
                  <a:srgbClr val="5F5B5B"/>
                </a:solidFill>
                <a:effectLst/>
                <a:latin typeface="aktiv-grotesk"/>
              </a:rPr>
              <a:t>“Really one of the exciting things is all of these techniques are coming to maturity at the same time,” says theorist Tim Tait of the University of California, Irvine. “It’s a great opportunity to play them against each other and see what’s going on.”</a:t>
            </a:r>
          </a:p>
          <a:p>
            <a:pPr algn="l"/>
            <a:r>
              <a:rPr lang="en-GB" b="0" dirty="0">
                <a:solidFill>
                  <a:srgbClr val="5F5B5B"/>
                </a:solidFill>
                <a:effectLst/>
                <a:latin typeface="aktiv-grotesk"/>
              </a:rPr>
              <a:t>Scientists could find dark matter in a few different ways.</a:t>
            </a:r>
          </a:p>
          <a:p>
            <a:pPr algn="l"/>
            <a:r>
              <a:rPr lang="en-GB" b="0" dirty="0">
                <a:solidFill>
                  <a:srgbClr val="5F5B5B"/>
                </a:solidFill>
                <a:effectLst/>
                <a:latin typeface="aktiv-grotesk"/>
              </a:rPr>
              <a:t>First, they could detect it directly. Direct detection involves waiting patiently with a big, sensitive experiment in a quiet, underground laboratory, as free as possible from potential interference from other particles. In the next few years, scientists will narrow down their current list of detector technologies to focus their resources on building the biggest, most sensitive generation of experiments yet. </a:t>
            </a:r>
          </a:p>
          <a:p>
            <a:pPr algn="l"/>
            <a:r>
              <a:rPr lang="en-GB" b="0" dirty="0">
                <a:solidFill>
                  <a:srgbClr val="5F5B5B"/>
                </a:solidFill>
                <a:effectLst/>
                <a:latin typeface="aktiv-grotesk"/>
              </a:rPr>
              <a:t>The second way to find dark matter is to observe it indirectly—by seeking out the effects of dark matter with space-based experiments. Updates from current experiments on satellites and the International Space Station will give scientists more data to help them determine the meaning of the possible dark-matter effects they have been seeing.</a:t>
            </a:r>
          </a:p>
          <a:p>
            <a:pPr algn="l"/>
            <a:r>
              <a:rPr lang="en-GB" b="0" dirty="0">
                <a:solidFill>
                  <a:srgbClr val="5F5B5B"/>
                </a:solidFill>
                <a:effectLst/>
                <a:latin typeface="aktiv-grotesk"/>
              </a:rPr>
              <a:t>The third way to find dark matter is to produce it in an accelerator such as the Large Hadron Collider. It is possible that, when two particle beams collide in the LHC, their energy will convert into mass in the form of dark matter. The LHC is currently shut down for maintenance and upgrades, but when it restarts in 2015, it will reach almost double its previous energy, opening the door for it to make particles it has never made before.</a:t>
            </a:r>
          </a:p>
          <a:p>
            <a:pPr algn="l"/>
            <a:r>
              <a:rPr lang="en-GB" b="0" dirty="0">
                <a:solidFill>
                  <a:srgbClr val="5F5B5B"/>
                </a:solidFill>
                <a:effectLst/>
                <a:latin typeface="aktiv-grotesk"/>
              </a:rPr>
              <a:t>Once scientists find dark matter using one method, they’ll be able to focus their efforts, Tait says. Once we know more about its properties, “that’ll really energize all of this activity,” he says. “Right now we’re in a dark room, fumbling around. Once you know where the thing you’re looking for is, you can study it a lot more carefully.”</a:t>
            </a:r>
          </a:p>
          <a:p>
            <a:pPr algn="l"/>
            <a:r>
              <a:rPr lang="en-GB" b="0" dirty="0">
                <a:solidFill>
                  <a:srgbClr val="5F5B5B"/>
                </a:solidFill>
                <a:effectLst/>
                <a:latin typeface="aktiv-grotesk"/>
              </a:rPr>
              <a:t>But it is also possible that dark matter is out of our reach, simply too elusive to detect or produce. If scientists don’t see dark matter in the next 10 years, they might need to find a new way to look for it. Or they might need to reconsider what they know about gravity. </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8</a:t>
            </a:fld>
            <a:endParaRPr lang="en-GB"/>
          </a:p>
        </p:txBody>
      </p:sp>
    </p:spTree>
    <p:extLst>
      <p:ext uri="{BB962C8B-B14F-4D97-AF65-F5344CB8AC3E}">
        <p14:creationId xmlns:p14="http://schemas.microsoft.com/office/powerpoint/2010/main" val="1016439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487D16-184A-4878-BBEA-E02E46C4C301}" type="slidenum">
              <a:rPr lang="en-GB" smtClean="0"/>
              <a:t>9</a:t>
            </a:fld>
            <a:endParaRPr lang="en-GB"/>
          </a:p>
        </p:txBody>
      </p:sp>
    </p:spTree>
    <p:extLst>
      <p:ext uri="{BB962C8B-B14F-4D97-AF65-F5344CB8AC3E}">
        <p14:creationId xmlns:p14="http://schemas.microsoft.com/office/powerpoint/2010/main" val="1724028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1" dirty="0">
                <a:solidFill>
                  <a:srgbClr val="FFFF00"/>
                </a:solidFill>
                <a:effectLst/>
                <a:latin typeface="Times New Roman" panose="02020603050405020304" pitchFamily="18" charset="0"/>
              </a:rPr>
              <a:t>The Universe will expand forever:</a:t>
            </a:r>
            <a:r>
              <a:rPr lang="en-GB" b="0" i="0" dirty="0">
                <a:solidFill>
                  <a:srgbClr val="FFFF00"/>
                </a:solidFill>
                <a:effectLst/>
                <a:latin typeface="Times New Roman" panose="02020603050405020304" pitchFamily="18" charset="0"/>
              </a:rPr>
              <a:t> If the mean density is less than the critical density, then there is insufficient mass within the universe to stop the expansion - the universe will expand forever. Ultimately, the galaxies will move increasingly further apart. Star formation within the galaxies will eventually cease as the star forming material is exhausted. The universe will slowly cool to absolute zero: a heat death will occur. Life will be unable to exist.</a:t>
            </a:r>
          </a:p>
          <a:p>
            <a:pPr algn="l"/>
            <a:r>
              <a:rPr lang="en-GB" b="1" i="1" dirty="0">
                <a:solidFill>
                  <a:srgbClr val="FFFF00"/>
                </a:solidFill>
                <a:effectLst/>
                <a:latin typeface="Times New Roman" panose="02020603050405020304" pitchFamily="18" charset="0"/>
              </a:rPr>
              <a:t>The Universe will collapse in on itself:</a:t>
            </a:r>
            <a:r>
              <a:rPr lang="en-GB" b="0" i="0" dirty="0">
                <a:solidFill>
                  <a:srgbClr val="FFFF00"/>
                </a:solidFill>
                <a:effectLst/>
                <a:latin typeface="Times New Roman" panose="02020603050405020304" pitchFamily="18" charset="0"/>
              </a:rPr>
              <a:t> If the mean density exceeds the critical density, then the expansion of the universe will eventually cease, and the universe will begin to contract. Eventually, a fireball like that which initiated the universe's expansion will result. This is referred to as the </a:t>
            </a:r>
            <a:r>
              <a:rPr lang="en-GB" b="0" i="1" dirty="0">
                <a:solidFill>
                  <a:srgbClr val="FFFF00"/>
                </a:solidFill>
                <a:effectLst/>
                <a:latin typeface="Times New Roman" panose="02020603050405020304" pitchFamily="18" charset="0"/>
              </a:rPr>
              <a:t>"Big Crunch"</a:t>
            </a:r>
            <a:r>
              <a:rPr lang="en-GB" b="0" i="0" dirty="0">
                <a:solidFill>
                  <a:srgbClr val="FFFF00"/>
                </a:solidFill>
                <a:effectLst/>
                <a:latin typeface="Times New Roman" panose="02020603050405020304" pitchFamily="18" charset="0"/>
              </a:rPr>
              <a:t>. If this were to happen, it is estimated that it is some 50 thousand million years in the future (at least ten times the remaining life of the Sun). It may be that the universe expands and contracts in a cyclic way and may, indeed, have been doing so in the past - this is the so-called </a:t>
            </a:r>
            <a:r>
              <a:rPr lang="en-GB" b="0" i="1" dirty="0">
                <a:solidFill>
                  <a:srgbClr val="FFFF00"/>
                </a:solidFill>
                <a:effectLst/>
                <a:latin typeface="Times New Roman" panose="02020603050405020304" pitchFamily="18" charset="0"/>
              </a:rPr>
              <a:t>"Oscillating Theory of the Universe"</a:t>
            </a:r>
            <a:r>
              <a:rPr lang="en-GB" b="0" i="0" dirty="0">
                <a:solidFill>
                  <a:srgbClr val="FFFF00"/>
                </a:solidFill>
                <a:effectLst/>
                <a:latin typeface="Times New Roman" panose="02020603050405020304" pitchFamily="18" charset="0"/>
              </a:rPr>
              <a:t>.</a:t>
            </a:r>
          </a:p>
          <a:p>
            <a:pPr algn="l"/>
            <a:r>
              <a:rPr lang="en-GB" b="0" i="0" dirty="0">
                <a:solidFill>
                  <a:srgbClr val="FFFF00"/>
                </a:solidFill>
                <a:effectLst/>
                <a:latin typeface="Times New Roman" panose="02020603050405020304" pitchFamily="18" charset="0"/>
              </a:rPr>
              <a:t>Whatever the ultimate fate of the universe, it is clear that the universe does not allow for the possibility of eternal life.</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10</a:t>
            </a:fld>
            <a:endParaRPr lang="en-GB"/>
          </a:p>
        </p:txBody>
      </p:sp>
    </p:spTree>
    <p:extLst>
      <p:ext uri="{BB962C8B-B14F-4D97-AF65-F5344CB8AC3E}">
        <p14:creationId xmlns:p14="http://schemas.microsoft.com/office/powerpoint/2010/main" val="2170007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5487D16-184A-4878-BBEA-E02E46C4C301}" type="slidenum">
              <a:rPr lang="en-GB" smtClean="0"/>
              <a:t>11</a:t>
            </a:fld>
            <a:endParaRPr lang="en-GB"/>
          </a:p>
        </p:txBody>
      </p:sp>
    </p:spTree>
    <p:extLst>
      <p:ext uri="{BB962C8B-B14F-4D97-AF65-F5344CB8AC3E}">
        <p14:creationId xmlns:p14="http://schemas.microsoft.com/office/powerpoint/2010/main" val="842428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b="1" cap="all" spc="75" dirty="0">
                <a:solidFill>
                  <a:srgbClr val="5B1E33"/>
                </a:solidFill>
                <a:effectLst/>
                <a:latin typeface="Trebuchet MS" panose="020B0603020202020204" pitchFamily="34" charset="0"/>
              </a:rPr>
              <a:t>Black Body Radiation</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Stars are black bodies in that they absorb all the radiation. The existence of black-body (thermal) radiation, at a temperature of about 3000 K, filling the universe at the time of recombination (when electrons combined with nuclei to form atoms), is consistent with a universe which has expanded and cooled from a much hotter and denser original state at much earlier times – as the Big Bang theory predicts.</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12</a:t>
            </a:fld>
            <a:endParaRPr lang="en-GB"/>
          </a:p>
        </p:txBody>
      </p:sp>
    </p:spTree>
    <p:extLst>
      <p:ext uri="{BB962C8B-B14F-4D97-AF65-F5344CB8AC3E}">
        <p14:creationId xmlns:p14="http://schemas.microsoft.com/office/powerpoint/2010/main" val="2651684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b="1" cap="all" spc="75" dirty="0">
                <a:solidFill>
                  <a:srgbClr val="5B1E33"/>
                </a:solidFill>
                <a:effectLst/>
                <a:latin typeface="Trebuchet MS" panose="020B0603020202020204" pitchFamily="34" charset="0"/>
              </a:rPr>
              <a:t>Black Body Radiation</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Stars are black bodies in that they absorb all the radiation. The existence of black-body (thermal) radiation, at a temperature of about 3000 K, filling the universe at the time of recombination (when electrons combined with nuclei to form atoms), is consistent with a universe which has expanded and cooled from a much hotter and denser original state at much earlier times – as the Big Bang theory predicts.</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13</a:t>
            </a:fld>
            <a:endParaRPr lang="en-GB"/>
          </a:p>
        </p:txBody>
      </p:sp>
    </p:spTree>
    <p:extLst>
      <p:ext uri="{BB962C8B-B14F-4D97-AF65-F5344CB8AC3E}">
        <p14:creationId xmlns:p14="http://schemas.microsoft.com/office/powerpoint/2010/main" val="3828540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From everyday experience we know that substances glow (incandesce) when heated to very high temperatures. The colour of light emitted depends only on temperature.</a:t>
            </a:r>
          </a:p>
          <a:p>
            <a:pPr>
              <a:lnSpc>
                <a:spcPct val="115000"/>
              </a:lnSpc>
              <a:spcBef>
                <a:spcPts val="1000"/>
              </a:spcBef>
              <a:spcAft>
                <a:spcPts val="1000"/>
              </a:spcAft>
            </a:pPr>
            <a:r>
              <a:rPr lang="en-GB" sz="1800" b="1" dirty="0">
                <a:solidFill>
                  <a:srgbClr val="892D4D"/>
                </a:solidFill>
                <a:effectLst/>
                <a:latin typeface="Trebuchet MS" panose="020B0603020202020204" pitchFamily="34" charset="0"/>
                <a:ea typeface="Times New Roman" panose="02020603050405020304" pitchFamily="18" charset="0"/>
                <a:cs typeface="Times New Roman" panose="02020603050405020304" pitchFamily="18" charset="0"/>
              </a:rPr>
              <a:t>Figure 2 Courtesy of John D Fix Astronomy Journey to the Cosmic Frontier 5th Ed.</a:t>
            </a:r>
          </a:p>
          <a:p>
            <a:pPr>
              <a:lnSpc>
                <a:spcPct val="200000"/>
              </a:lnSpc>
              <a:spcBef>
                <a:spcPts val="600"/>
              </a:spcBef>
              <a:spcAft>
                <a:spcPts val="600"/>
              </a:spcAft>
            </a:pPr>
            <a:r>
              <a:rPr lang="en-GB" dirty="0">
                <a:effectLst/>
              </a:rPr>
              <a:t>When an object is heated it does not initially glow, but radiates large amounts of energy as infrared radiation. We can feel this if we place our hand near, but not touching, a hot object.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As an object becomes hotter it starts to glow a dull red, followed by bright red, then orange, yellow and finally white (white hot). At extremely high temperatures it becomes a bright blue-white colour.</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observant amongst you may realize that these are the colours in the visible spectrum. </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temperature of an object determines the frequency of light it emits. This idea has been with us for a long time; </a:t>
            </a:r>
            <a:r>
              <a:rPr lang="en-GB" sz="1800" dirty="0" err="1">
                <a:effectLst/>
                <a:latin typeface="Trebuchet MS" panose="020B0603020202020204" pitchFamily="34" charset="0"/>
                <a:ea typeface="Times New Roman" panose="02020603050405020304" pitchFamily="18" charset="0"/>
                <a:cs typeface="Times New Roman" panose="02020603050405020304" pitchFamily="18" charset="0"/>
              </a:rPr>
              <a:t>Jožef</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Stefan proposed in 1879 that the power irradiated from an object was proportional to its temperature in Kelvin to the fourth power. </a:t>
            </a:r>
          </a:p>
          <a:p>
            <a:pPr algn="ctr">
              <a:lnSpc>
                <a:spcPct val="200000"/>
              </a:lnSpc>
              <a:spcBef>
                <a:spcPts val="600"/>
              </a:spcBef>
              <a:spcAft>
                <a:spcPts val="600"/>
              </a:spcAft>
            </a:pPr>
            <a:r>
              <a:rPr lang="en-GB" sz="1800" b="1" i="1" dirty="0">
                <a:effectLst/>
                <a:latin typeface="Trebuchet MS" panose="020B0603020202020204" pitchFamily="34" charset="0"/>
                <a:ea typeface="Times New Roman" panose="02020603050405020304" pitchFamily="18" charset="0"/>
                <a:cs typeface="Times New Roman" panose="02020603050405020304" pitchFamily="18" charset="0"/>
              </a:rPr>
              <a:t>P = σT</a:t>
            </a:r>
            <a:r>
              <a:rPr lang="en-GB" sz="1800" b="1" i="1" baseline="30000" dirty="0">
                <a:effectLst/>
                <a:latin typeface="Trebuchet MS" panose="020B0603020202020204" pitchFamily="34" charset="0"/>
                <a:ea typeface="Times New Roman" panose="02020603050405020304" pitchFamily="18" charset="0"/>
                <a:cs typeface="Times New Roman" panose="02020603050405020304" pitchFamily="18" charset="0"/>
              </a:rPr>
              <a:t>4</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Where σ is Stefan’s (also referred to as the Stefan- Boltzmann) constant and </a:t>
            </a:r>
          </a:p>
          <a:p>
            <a:pPr algn="ctr">
              <a:lnSpc>
                <a:spcPct val="200000"/>
              </a:lnSpc>
              <a:spcBef>
                <a:spcPts val="600"/>
              </a:spcBef>
              <a:spcAft>
                <a:spcPts val="6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σ = 5.67 x 10</a:t>
            </a:r>
            <a:r>
              <a:rPr lang="en-GB" sz="1800" b="1" baseline="30000" dirty="0">
                <a:effectLst/>
                <a:latin typeface="Trebuchet MS" panose="020B0603020202020204" pitchFamily="34" charset="0"/>
                <a:ea typeface="Times New Roman" panose="02020603050405020304" pitchFamily="18" charset="0"/>
                <a:cs typeface="Times New Roman" panose="02020603050405020304" pitchFamily="18" charset="0"/>
              </a:rPr>
              <a:t>-8</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Wm</a:t>
            </a:r>
            <a:r>
              <a:rPr lang="en-GB" sz="1800" b="1" baseline="30000" dirty="0">
                <a:effectLst/>
                <a:latin typeface="Trebuchet MS" panose="020B0603020202020204" pitchFamily="34" charset="0"/>
                <a:ea typeface="Times New Roman" panose="02020603050405020304" pitchFamily="18" charset="0"/>
                <a:cs typeface="Times New Roman" panose="02020603050405020304" pitchFamily="18" charset="0"/>
              </a:rPr>
              <a:t>-2</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K</a:t>
            </a:r>
            <a:r>
              <a:rPr lang="en-GB" sz="1800" b="1" baseline="30000" dirty="0">
                <a:effectLst/>
                <a:latin typeface="Trebuchet MS" panose="020B0603020202020204" pitchFamily="34" charset="0"/>
                <a:ea typeface="Times New Roman" panose="02020603050405020304" pitchFamily="18" charset="0"/>
                <a:cs typeface="Times New Roman" panose="02020603050405020304" pitchFamily="18" charset="0"/>
              </a:rPr>
              <a:t>-4</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What this means is that by examining the spectrum of a distant star, its temperature can effectively be determined.</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 "black-body" is an ideal object whose temperature is the same at every point and constant in time. It is useful for study because such an object produces a spectrum which is dependent only on the temperature. The spectrum of black-body radiation is continuous from zero energy at zero wavelength, rising to a maximum at some wavelength determined by Wien's law (AH Physics), and then falling off to zero at infinite wavelength. The hotter the black body, the more energy is produced at EVERY wavelength. Black-bodies are useful models because many stars radiate approximately as black-body.</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14</a:t>
            </a:fld>
            <a:endParaRPr lang="en-GB"/>
          </a:p>
        </p:txBody>
      </p:sp>
    </p:spTree>
    <p:extLst>
      <p:ext uri="{BB962C8B-B14F-4D97-AF65-F5344CB8AC3E}">
        <p14:creationId xmlns:p14="http://schemas.microsoft.com/office/powerpoint/2010/main" val="2095387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properties of the spectrum are characterised by a single parameter, temperature, hence it is sometimes referred to as a thermal radiation spectrum. </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When the temperature is raised the peak moves towards the short wavelength end (blue), which gives the visible effect of changing from red to orange to yellow to white to blue-white, in that order.</a:t>
            </a:r>
          </a:p>
          <a:p>
            <a:pPr marL="0" marR="0" lvl="0" indent="0" algn="l" defTabSz="914400" rtl="0" eaLnBrk="1" fontAlgn="auto" latinLnBrk="0" hangingPunct="1">
              <a:lnSpc>
                <a:spcPct val="200000"/>
              </a:lnSpc>
              <a:spcBef>
                <a:spcPts val="600"/>
              </a:spcBef>
              <a:spcAft>
                <a:spcPts val="600"/>
              </a:spcAft>
              <a:buClrTx/>
              <a:buSzTx/>
              <a:buFontTx/>
              <a:buNone/>
              <a:tabLst/>
              <a:defRPr/>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A "black-body" is an ideal object whose temperature is the same at every point and constant in time. It is useful for study because such an object produces a spectrum which is dependent only on the temperature. The spectrum of black-body radiation is continuous from zero energy at zero wavelength, rising to a maximum at some wavelength determined by Wien's law, and then falling off to zero at infinite wavelength. The hotter the black body, the more energy is produced at EVERY wavelength. Black-bodies are useful models because many stars radiate approximately as black-body.</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200000"/>
              </a:lnSpc>
              <a:spcBef>
                <a:spcPts val="600"/>
              </a:spcBef>
              <a:spcAft>
                <a:spcPts val="600"/>
              </a:spcAft>
            </a:pP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15</a:t>
            </a:fld>
            <a:endParaRPr lang="en-GB"/>
          </a:p>
        </p:txBody>
      </p:sp>
    </p:spTree>
    <p:extLst>
      <p:ext uri="{BB962C8B-B14F-4D97-AF65-F5344CB8AC3E}">
        <p14:creationId xmlns:p14="http://schemas.microsoft.com/office/powerpoint/2010/main" val="2070482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Cosmic Microwave Background Radiation (CMBR) observations support the hot Big Bang theory that the universe is expanding out from a single point, as Hubble postulated.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During the very early stages of the universe, say when it was one millionth its present size, the temperature would have been around 3,000,000 K. If an electron became bound with a nucleus, high energy radiation would immediately strip it off. The universe was in a plasma state.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universe expanded and cooled. As space expanded, the wavelength of photons became longer, so each photon had less energy.</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Three physicists, had produced a paper in 1948 that if the Big Bang had actually taken place then there would be a residual background EM radiation, in the microwave region, in every direction in the sky representing a temperature of around 2.7 K. This value for this equivalent temperature was arrived at by considering how the light produced at the Big Bang would have changed as the universe expanded.</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discovery of this background radiation was another example of scientists finding something they weren’t looking for.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Arnold Penzias and Robert Wilson were working with a special radio telescope [shown in the picture] experimenting with satellite communication. They were getting a residual signal that seemed to come from outside the galaxy. At first they though it was actually due to pigeon droppings from the pigeons that roosted in the horn. Finally they realised that they had found the echo of the Big Bang.</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As one of their colleagues commented,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"Thus, they looked for dung but found gold, which is just opposite of the experience of most of us."</a:t>
            </a:r>
          </a:p>
          <a:p>
            <a:pPr>
              <a:lnSpc>
                <a:spcPct val="100000"/>
              </a:lnSpc>
              <a:spcBef>
                <a:spcPts val="0"/>
              </a:spcBef>
              <a:spcAft>
                <a:spcPts val="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He may not have actually said the word dung but I’m not going to write in the actual word as I find it too rude!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In 1989 a satellite was launched to study the background radiation, it was called the Cosmic Background Explorer [COBE]. </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16</a:t>
            </a:fld>
            <a:endParaRPr lang="en-GB"/>
          </a:p>
        </p:txBody>
      </p:sp>
    </p:spTree>
    <p:extLst>
      <p:ext uri="{BB962C8B-B14F-4D97-AF65-F5344CB8AC3E}">
        <p14:creationId xmlns:p14="http://schemas.microsoft.com/office/powerpoint/2010/main" val="3949521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202122"/>
                </a:solidFill>
                <a:effectLst/>
                <a:latin typeface="Arial" panose="020B0604020202020204" pitchFamily="34" charset="0"/>
              </a:rPr>
              <a:t>A comparison of the sensitivity and resolution of WMAP with COBE and Penzias and Wilson's telescope, simulated data</a:t>
            </a:r>
            <a:r>
              <a:rPr lang="en-GB" b="0" i="0" u="none" strike="noStrike" baseline="30000" dirty="0">
                <a:solidFill>
                  <a:srgbClr val="0645AD"/>
                </a:solidFill>
                <a:effectLst/>
                <a:latin typeface="Arial" panose="020B0604020202020204" pitchFamily="34" charset="0"/>
                <a:hlinkClick r:id="rId3"/>
              </a:rPr>
              <a:t>[1]</a:t>
            </a:r>
            <a:endParaRPr lang="en-GB" b="0" i="0" dirty="0">
              <a:solidFill>
                <a:srgbClr val="202122"/>
              </a:solidFill>
              <a:effectLst/>
              <a:latin typeface="Arial" panose="020B0604020202020204" pitchFamily="34" charset="0"/>
            </a:endParaRPr>
          </a:p>
          <a:p>
            <a:pPr algn="l"/>
            <a:r>
              <a:rPr lang="en-GB" b="0" i="0" dirty="0">
                <a:solidFill>
                  <a:srgbClr val="54595D"/>
                </a:solidFill>
                <a:effectLst/>
                <a:latin typeface="Arial" panose="020B0604020202020204" pitchFamily="34" charset="0"/>
              </a:rPr>
              <a:t>NASA - </a:t>
            </a:r>
            <a:r>
              <a:rPr lang="en-GB" b="0" i="0" u="none" strike="noStrike" dirty="0">
                <a:solidFill>
                  <a:srgbClr val="0645AD"/>
                </a:solidFill>
                <a:effectLst/>
                <a:latin typeface="Arial" panose="020B0604020202020204" pitchFamily="34" charset="0"/>
                <a:hlinkClick r:id="rId4"/>
              </a:rPr>
              <a:t>map.gsfc.nasa.gov/m </a:t>
            </a:r>
            <a:r>
              <a:rPr lang="en-GB" b="0" i="0" u="none" strike="noStrike" dirty="0" err="1">
                <a:solidFill>
                  <a:srgbClr val="0645AD"/>
                </a:solidFill>
                <a:effectLst/>
                <a:latin typeface="Arial" panose="020B0604020202020204" pitchFamily="34" charset="0"/>
                <a:hlinkClick r:id="rId4"/>
              </a:rPr>
              <a:t>ig</a:t>
            </a:r>
            <a:r>
              <a:rPr lang="en-GB" b="0" i="0" u="none" strike="noStrike" dirty="0">
                <a:solidFill>
                  <a:srgbClr val="0645AD"/>
                </a:solidFill>
                <a:effectLst/>
                <a:latin typeface="Arial" panose="020B0604020202020204" pitchFamily="34" charset="0"/>
                <a:hlinkClick r:id="rId4"/>
              </a:rPr>
              <a:t>/030644/030644.html</a:t>
            </a:r>
            <a:endParaRPr lang="en-GB" b="0" i="0" dirty="0">
              <a:solidFill>
                <a:srgbClr val="54595D"/>
              </a:solidFill>
              <a:effectLst/>
              <a:latin typeface="Arial" panose="020B0604020202020204" pitchFamily="34" charset="0"/>
            </a:endParaRPr>
          </a:p>
          <a:p>
            <a:pPr algn="l" fontAlgn="t"/>
            <a:r>
              <a:rPr lang="en-GB" b="0" i="0" dirty="0">
                <a:solidFill>
                  <a:srgbClr val="54595D"/>
                </a:solidFill>
                <a:effectLst/>
                <a:latin typeface="Arial" panose="020B0604020202020204" pitchFamily="34" charset="0"/>
              </a:rPr>
              <a:t>Diagram of the history of the </a:t>
            </a:r>
            <a:r>
              <a:rPr lang="en-GB" b="0" i="0" u="none" strike="noStrike" dirty="0">
                <a:solidFill>
                  <a:srgbClr val="0645AD"/>
                </a:solidFill>
                <a:effectLst/>
                <a:latin typeface="Arial" panose="020B0604020202020204" pitchFamily="34" charset="0"/>
                <a:hlinkClick r:id="rId5" tooltip="w:Cosmic Microwave Background Radiation"/>
              </a:rPr>
              <a:t>Cosmic Microwave Background Radiation</a:t>
            </a:r>
            <a:r>
              <a:rPr lang="en-GB" b="0" i="0" dirty="0">
                <a:solidFill>
                  <a:srgbClr val="54595D"/>
                </a:solidFill>
                <a:effectLst/>
                <a:latin typeface="Arial" panose="020B0604020202020204" pitchFamily="34" charset="0"/>
              </a:rPr>
              <a:t> (CMBR), showing the improvement of CMBR resolution over the years. The CMBR, a faint microwave radiation permeating all space that can be detected by </a:t>
            </a:r>
            <a:r>
              <a:rPr lang="en-GB" b="0" i="0" u="none" strike="noStrike" dirty="0">
                <a:solidFill>
                  <a:srgbClr val="0645AD"/>
                </a:solidFill>
                <a:effectLst/>
                <a:latin typeface="Arial" panose="020B0604020202020204" pitchFamily="34" charset="0"/>
                <a:hlinkClick r:id="rId6" tooltip="w:radio telescope"/>
              </a:rPr>
              <a:t>radio telescopes</a:t>
            </a:r>
            <a:r>
              <a:rPr lang="en-GB" b="0" i="0" dirty="0">
                <a:solidFill>
                  <a:srgbClr val="54595D"/>
                </a:solidFill>
                <a:effectLst/>
                <a:latin typeface="Arial" panose="020B0604020202020204" pitchFamily="34" charset="0"/>
              </a:rPr>
              <a:t>, is remnant radiation left from the </a:t>
            </a:r>
            <a:r>
              <a:rPr lang="en-GB" b="0" i="0" u="none" strike="noStrike" dirty="0">
                <a:solidFill>
                  <a:srgbClr val="0645AD"/>
                </a:solidFill>
                <a:effectLst/>
                <a:latin typeface="Arial" panose="020B0604020202020204" pitchFamily="34" charset="0"/>
                <a:hlinkClick r:id="rId7" tooltip="w:Big Bang"/>
              </a:rPr>
              <a:t>Big Bang</a:t>
            </a:r>
            <a:r>
              <a:rPr lang="en-GB" b="0" i="0" dirty="0">
                <a:solidFill>
                  <a:srgbClr val="54595D"/>
                </a:solidFill>
                <a:effectLst/>
                <a:latin typeface="Arial" panose="020B0604020202020204" pitchFamily="34" charset="0"/>
              </a:rPr>
              <a:t>, and one of the few sources of information on conditions in the early universe. </a:t>
            </a:r>
            <a:r>
              <a:rPr lang="en-GB" b="0" i="1" dirty="0">
                <a:solidFill>
                  <a:srgbClr val="54595D"/>
                </a:solidFill>
                <a:effectLst/>
                <a:latin typeface="Arial" panose="020B0604020202020204" pitchFamily="34" charset="0"/>
              </a:rPr>
              <a:t>(top left)</a:t>
            </a:r>
            <a:r>
              <a:rPr lang="en-GB" b="0" i="0" dirty="0">
                <a:solidFill>
                  <a:srgbClr val="54595D"/>
                </a:solidFill>
                <a:effectLst/>
                <a:latin typeface="Arial" panose="020B0604020202020204" pitchFamily="34" charset="0"/>
              </a:rPr>
              <a:t> Penzias and Wilson microwave horn antenna at Bell Labs, Murray Hill, NJ - 1965 Penzias and Wilson discovered the CMBR from the Big Bang and were awarded the 1978 Nobel Prize in physics for their work. </a:t>
            </a:r>
            <a:r>
              <a:rPr lang="en-GB" b="0" i="1" dirty="0">
                <a:solidFill>
                  <a:srgbClr val="54595D"/>
                </a:solidFill>
                <a:effectLst/>
                <a:latin typeface="Arial" panose="020B0604020202020204" pitchFamily="34" charset="0"/>
              </a:rPr>
              <a:t>(top right)</a:t>
            </a:r>
            <a:r>
              <a:rPr lang="en-GB" b="0" i="0" dirty="0">
                <a:solidFill>
                  <a:srgbClr val="54595D"/>
                </a:solidFill>
                <a:effectLst/>
                <a:latin typeface="Arial" panose="020B0604020202020204" pitchFamily="34" charset="0"/>
              </a:rPr>
              <a:t> Simulation of the sky viewed by Penzias and Wilson's microwave receiver - 1965 </a:t>
            </a:r>
            <a:r>
              <a:rPr lang="en-GB" b="0" i="1" dirty="0">
                <a:solidFill>
                  <a:srgbClr val="54595D"/>
                </a:solidFill>
                <a:effectLst/>
                <a:latin typeface="Arial" panose="020B0604020202020204" pitchFamily="34" charset="0"/>
              </a:rPr>
              <a:t>(middle left)</a:t>
            </a:r>
            <a:r>
              <a:rPr lang="en-GB" b="0" i="0" dirty="0">
                <a:solidFill>
                  <a:srgbClr val="54595D"/>
                </a:solidFill>
                <a:effectLst/>
                <a:latin typeface="Arial" panose="020B0604020202020204" pitchFamily="34" charset="0"/>
              </a:rPr>
              <a:t> COBE spacecraft (painting) - The </a:t>
            </a:r>
            <a:r>
              <a:rPr lang="en-GB" b="0" i="0" u="none" strike="noStrike" dirty="0">
                <a:solidFill>
                  <a:srgbClr val="0645AD"/>
                </a:solidFill>
                <a:effectLst/>
                <a:latin typeface="Arial" panose="020B0604020202020204" pitchFamily="34" charset="0"/>
                <a:hlinkClick r:id="rId8" tooltip="w:Cosmic Background Explorer"/>
              </a:rPr>
              <a:t>Cosmic Background Explorer</a:t>
            </a:r>
            <a:r>
              <a:rPr lang="en-GB" b="0" i="0" dirty="0">
                <a:solidFill>
                  <a:srgbClr val="54595D"/>
                </a:solidFill>
                <a:effectLst/>
                <a:latin typeface="Arial" panose="020B0604020202020204" pitchFamily="34" charset="0"/>
              </a:rPr>
              <a:t> (COBE), launched in 1989, first discovered patterns in the CMBR, and Mather and Smoot were awarded the 2006 Nobel Prize for that work. </a:t>
            </a:r>
            <a:r>
              <a:rPr lang="en-GB" b="0" i="1" dirty="0">
                <a:solidFill>
                  <a:srgbClr val="54595D"/>
                </a:solidFill>
                <a:effectLst/>
                <a:latin typeface="Arial" panose="020B0604020202020204" pitchFamily="34" charset="0"/>
              </a:rPr>
              <a:t>(middle right)</a:t>
            </a:r>
            <a:r>
              <a:rPr lang="en-GB" b="0" i="0" dirty="0">
                <a:solidFill>
                  <a:srgbClr val="54595D"/>
                </a:solidFill>
                <a:effectLst/>
                <a:latin typeface="Arial" panose="020B0604020202020204" pitchFamily="34" charset="0"/>
              </a:rPr>
              <a:t> COBE's map of early universe- 1992 </a:t>
            </a:r>
            <a:r>
              <a:rPr lang="en-GB" b="0" i="1" dirty="0">
                <a:solidFill>
                  <a:srgbClr val="54595D"/>
                </a:solidFill>
                <a:effectLst/>
                <a:latin typeface="Arial" panose="020B0604020202020204" pitchFamily="34" charset="0"/>
              </a:rPr>
              <a:t>(bottom left)</a:t>
            </a:r>
            <a:r>
              <a:rPr lang="en-GB" b="0" i="0" dirty="0">
                <a:solidFill>
                  <a:srgbClr val="54595D"/>
                </a:solidFill>
                <a:effectLst/>
                <a:latin typeface="Arial" panose="020B0604020202020204" pitchFamily="34" charset="0"/>
              </a:rPr>
              <a:t> WMAP spacecraft (computer rendering) - The </a:t>
            </a:r>
            <a:r>
              <a:rPr lang="en-GB" b="0" i="0" u="none" strike="noStrike" dirty="0">
                <a:solidFill>
                  <a:srgbClr val="0645AD"/>
                </a:solidFill>
                <a:effectLst/>
                <a:latin typeface="Arial" panose="020B0604020202020204" pitchFamily="34" charset="0"/>
                <a:hlinkClick r:id="rId9" tooltip="w:Wilkinson Microwave Anisotropy Probe"/>
              </a:rPr>
              <a:t>Wilkinson Microwave Anisotropy Probe</a:t>
            </a:r>
            <a:r>
              <a:rPr lang="en-GB" b="0" i="0" dirty="0">
                <a:solidFill>
                  <a:srgbClr val="54595D"/>
                </a:solidFill>
                <a:effectLst/>
                <a:latin typeface="Arial" panose="020B0604020202020204" pitchFamily="34" charset="0"/>
              </a:rPr>
              <a:t> (WMAP), launched in 2001 and active until 2010, mapped the patterns with much higher resolution to unveil new information about the history and fate of the universe. Bennet, Page, and </a:t>
            </a:r>
            <a:r>
              <a:rPr lang="en-GB" b="0" i="0" dirty="0" err="1">
                <a:solidFill>
                  <a:srgbClr val="54595D"/>
                </a:solidFill>
                <a:effectLst/>
                <a:latin typeface="Arial" panose="020B0604020202020204" pitchFamily="34" charset="0"/>
              </a:rPr>
              <a:t>Spergel</a:t>
            </a:r>
            <a:r>
              <a:rPr lang="en-GB" b="0" i="0" dirty="0">
                <a:solidFill>
                  <a:srgbClr val="54595D"/>
                </a:solidFill>
                <a:effectLst/>
                <a:latin typeface="Arial" panose="020B0604020202020204" pitchFamily="34" charset="0"/>
              </a:rPr>
              <a:t> won the 2010 Shaw Prize for their WMAP work. </a:t>
            </a:r>
            <a:r>
              <a:rPr lang="en-GB" b="0" i="1" dirty="0">
                <a:solidFill>
                  <a:srgbClr val="54595D"/>
                </a:solidFill>
                <a:effectLst/>
                <a:latin typeface="Arial" panose="020B0604020202020204" pitchFamily="34" charset="0"/>
              </a:rPr>
              <a:t>(bottom right)</a:t>
            </a:r>
            <a:r>
              <a:rPr lang="en-GB" b="0" i="0" dirty="0">
                <a:solidFill>
                  <a:srgbClr val="54595D"/>
                </a:solidFill>
                <a:effectLst/>
                <a:latin typeface="Arial" panose="020B0604020202020204" pitchFamily="34" charset="0"/>
              </a:rPr>
              <a:t> Simulated WMAP view of early universe</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17</a:t>
            </a:fld>
            <a:endParaRPr lang="en-GB"/>
          </a:p>
        </p:txBody>
      </p:sp>
    </p:spTree>
    <p:extLst>
      <p:ext uri="{BB962C8B-B14F-4D97-AF65-F5344CB8AC3E}">
        <p14:creationId xmlns:p14="http://schemas.microsoft.com/office/powerpoint/2010/main" val="2978767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487D16-184A-4878-BBEA-E02E46C4C301}" type="slidenum">
              <a:rPr lang="en-GB" smtClean="0"/>
              <a:t>18</a:t>
            </a:fld>
            <a:endParaRPr lang="en-GB"/>
          </a:p>
        </p:txBody>
      </p:sp>
    </p:spTree>
    <p:extLst>
      <p:ext uri="{BB962C8B-B14F-4D97-AF65-F5344CB8AC3E}">
        <p14:creationId xmlns:p14="http://schemas.microsoft.com/office/powerpoint/2010/main" val="93896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This question can be traced back to around 1576 and Thomas Digges, but it was first stated formally by the Prussian astronomer Heinrich </a:t>
            </a:r>
            <a:r>
              <a:rPr lang="en-GB" sz="1800" dirty="0" err="1">
                <a:effectLst/>
                <a:latin typeface="Trebuchet MS" panose="020B0603020202020204" pitchFamily="34" charset="0"/>
                <a:ea typeface="Times New Roman" panose="02020603050405020304" pitchFamily="18" charset="0"/>
                <a:cs typeface="Times New Roman" panose="02020603050405020304" pitchFamily="18" charset="0"/>
              </a:rPr>
              <a:t>Olbers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 1823, hence the name. It was commonly assumed, prior to the expansion of the universe being demonstrated by Hubble in 1929 that the universe was:</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1.	infinite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2.	eternal</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3.	static.</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If this was true, no matter which direction you looked, your line of sight would eventually intersect with a star. The entire sky would be virtually as bright as the Sun! </a:t>
            </a:r>
          </a:p>
          <a:p>
            <a:pPr>
              <a:lnSpc>
                <a:spcPct val="100000"/>
              </a:lnSpc>
              <a:spcBef>
                <a:spcPts val="0"/>
              </a:spcBef>
              <a:spcAft>
                <a:spcPts val="0"/>
              </a:spcAft>
            </a:pPr>
            <a:r>
              <a:rPr lang="en-GB" sz="1800" dirty="0" err="1">
                <a:effectLst/>
                <a:latin typeface="Trebuchet MS" panose="020B0603020202020204" pitchFamily="34" charset="0"/>
                <a:ea typeface="Times New Roman" panose="02020603050405020304" pitchFamily="18" charset="0"/>
                <a:cs typeface="Times New Roman" panose="02020603050405020304" pitchFamily="18" charset="0"/>
              </a:rPr>
              <a:t>Olbers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own explanation – that invisible interstellar dust absorbed the light – would make the intensity of starlight decrease exponentially with distance.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It can be shown that the amount of dust needed to do this would be so great as to block out the Sun! Also the radiation would heat up the dust so much that it would start to glow, becoming visible in the infrared region.</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One solution to the paradox comes from considering the finite time light takes to reach us. Consider a galaxy very distant from our own. We only become aware of its existence when light from it reaches us. So if the universe is not infinitely old, galaxies must exist that are so distant that their light has not reached us yet. If the universe is not infinitely old, that implies that it was created some time in the past, which is consistent with the Big Bang theory. </a:t>
            </a:r>
          </a:p>
          <a:p>
            <a:pPr>
              <a:lnSpc>
                <a:spcPct val="100000"/>
              </a:lnSpc>
              <a:spcBef>
                <a:spcPts val="0"/>
              </a:spcBef>
              <a:spcAft>
                <a:spcPts val="0"/>
              </a:spcAft>
            </a:pPr>
            <a:r>
              <a:rPr lang="en-GB" sz="1800" dirty="0" err="1">
                <a:effectLst/>
                <a:latin typeface="Trebuchet MS" panose="020B0603020202020204" pitchFamily="34" charset="0"/>
                <a:ea typeface="Times New Roman" panose="02020603050405020304" pitchFamily="18" charset="0"/>
                <a:cs typeface="Times New Roman" panose="02020603050405020304" pitchFamily="18" charset="0"/>
              </a:rPr>
              <a:t>Olber’s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paradox asks the question, “why is the sky dark at night?”</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This is not as obvious as you first might imagine.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The sun has set at night</a:t>
            </a:r>
          </a:p>
          <a:p>
            <a:pPr>
              <a:lnSpc>
                <a:spcPct val="100000"/>
              </a:lnSpc>
              <a:spcBef>
                <a:spcPts val="0"/>
              </a:spcBef>
              <a:spcAft>
                <a:spcPts val="0"/>
              </a:spcAft>
            </a:pPr>
            <a:r>
              <a:rPr lang="en-GB" dirty="0">
                <a:effectLst/>
              </a:rPr>
              <a:t>Tam says: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What about all the stars? They’re suns as well</a:t>
            </a:r>
          </a:p>
          <a:p>
            <a:pPr>
              <a:lnSpc>
                <a:spcPct val="100000"/>
              </a:lnSpc>
              <a:spcBef>
                <a:spcPts val="0"/>
              </a:spcBef>
              <a:spcAft>
                <a:spcPts val="0"/>
              </a:spcAft>
            </a:pPr>
            <a:r>
              <a:rPr lang="en-GB" dirty="0" err="1">
                <a:effectLst/>
              </a:rPr>
              <a:t>Wullie</a:t>
            </a:r>
            <a:r>
              <a:rPr lang="en-GB" dirty="0">
                <a:effectLst/>
              </a:rPr>
              <a:t> replies: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Big Bang theory gives a finite age to the universe, and only stars within the observable universe can be seen. So the main reason why the night sky is dark is due to the finite age of the galaxies, not the expansion of the universe. </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This is consistent with the hot Big Bang model, but not with a steady-state universe.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200000"/>
              </a:lnSpc>
              <a:spcBef>
                <a:spcPts val="600"/>
              </a:spcBef>
              <a:spcAft>
                <a:spcPts val="600"/>
              </a:spcAft>
            </a:pPr>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19</a:t>
            </a:fld>
            <a:endParaRPr lang="en-GB"/>
          </a:p>
        </p:txBody>
      </p:sp>
    </p:spTree>
    <p:extLst>
      <p:ext uri="{BB962C8B-B14F-4D97-AF65-F5344CB8AC3E}">
        <p14:creationId xmlns:p14="http://schemas.microsoft.com/office/powerpoint/2010/main" val="3746492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b="1" cap="all" spc="75" dirty="0">
                <a:solidFill>
                  <a:srgbClr val="5B1E33"/>
                </a:solidFill>
                <a:effectLst/>
                <a:latin typeface="Trebuchet MS" panose="020B0603020202020204" pitchFamily="34" charset="0"/>
              </a:rPr>
              <a:t>The Helium Problem</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Other evidence to support the Big Bang theory includes the relative abundances of hydrogen and helium in the universe. Scientists predicted that there should be a significantly greater proportion of hydrogen in the universe. The next most abundant should be helium. The most abundant elements in the universe are hydrogen (70–75%) and helium (25–30%). However, the abundance of helium in the universe cannot be explained by the formation inside stars as most of it remains locked up in their cores. However, it can be accounted for by being formed during the dense phase of the early universe, i.e. shortly after the Big Bang.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elements present in the universe can be determined by spectroscopy, which you will study later in Particles and Waves.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latest proportions are given in the table shown. These observations conform to the predicted proportions.</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Element</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relative abundance</a:t>
            </a:r>
          </a:p>
          <a:p>
            <a:pPr algn="ctr">
              <a:lnSpc>
                <a:spcPct val="100000"/>
              </a:lnSpc>
              <a:spcBef>
                <a:spcPts val="0"/>
              </a:spcBef>
              <a:spcAft>
                <a:spcPts val="0"/>
              </a:spcAft>
            </a:pPr>
            <a:r>
              <a:rPr lang="en-GB" sz="1800">
                <a:effectLst/>
                <a:latin typeface="Trebuchet MS" panose="020B0603020202020204" pitchFamily="34" charset="0"/>
                <a:ea typeface="Times New Roman" panose="02020603050405020304" pitchFamily="18" charset="0"/>
                <a:cs typeface="Times New Roman" panose="02020603050405020304" pitchFamily="18" charset="0"/>
              </a:rPr>
              <a:t>Hydrogen=10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000</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Helium=1 000</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Oxygen=6</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Carbon=1</a:t>
            </a:r>
          </a:p>
          <a:p>
            <a:pPr algn="ct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All others=1</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20</a:t>
            </a:fld>
            <a:endParaRPr lang="en-GB"/>
          </a:p>
        </p:txBody>
      </p:sp>
    </p:spTree>
    <p:extLst>
      <p:ext uri="{BB962C8B-B14F-4D97-AF65-F5344CB8AC3E}">
        <p14:creationId xmlns:p14="http://schemas.microsoft.com/office/powerpoint/2010/main" val="744587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stars are travelling too fast.</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As you can see from the graph above, the velocity of stars does not drop off as expected, at greater orbital radii. At these high velocities the observed mass of the galaxy should not be enough to hold on to many of its stars and we should see them fly off into intergalactic space.</a:t>
            </a:r>
          </a:p>
          <a:p>
            <a:pPr>
              <a:lnSpc>
                <a:spcPct val="200000"/>
              </a:lnSpc>
              <a:spcBef>
                <a:spcPts val="600"/>
              </a:spcBef>
              <a:spcAft>
                <a:spcPts val="6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only logical conclusion that astronomers have to explain this consistent observation is that there must be a significant amount of mass that we cannot see. Hence the name: </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dark matter</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t>
            </a:r>
          </a:p>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21</a:t>
            </a:fld>
            <a:endParaRPr lang="en-GB"/>
          </a:p>
        </p:txBody>
      </p:sp>
    </p:spTree>
    <p:extLst>
      <p:ext uri="{BB962C8B-B14F-4D97-AF65-F5344CB8AC3E}">
        <p14:creationId xmlns:p14="http://schemas.microsoft.com/office/powerpoint/2010/main" val="3889024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Our universe may contain 100 billion galaxies, each with billions of stars, great clouds of gas and dust, planets and moons. The stars produce an abundance of energy, from radio waves to X-rays, which streak across the universe at the speed of light.</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Yet everything that we can see only accounts for only about 4 % of the </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total mass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and energy</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 the universe.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About one-quarter of the universe consists of dark matter, which releases no detectable energy, but which exerts a gravitational pull on all the visible matter in the universe. </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What dark matter consists of is uncertain at present, though it is believed not to be the type of matter with which we are familiar – electrons, neutrons, and protons</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GB" sz="1800" b="1" dirty="0">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While dark energy repels, dark matter attracts</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And </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dark matter’s influence shows up even in individual galaxies, while dark energy acts only on the scale of the entire universe.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Remember Dark </a:t>
            </a:r>
            <a:r>
              <a:rPr lang="en-GB" sz="1800" b="1" dirty="0">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E</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nergy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a:t>
            </a:r>
            <a:r>
              <a:rPr lang="en-GB" sz="1800" b="1" dirty="0" err="1">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E</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pels</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 Dark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M</a:t>
            </a:r>
            <a:r>
              <a:rPr lang="en-GB" sz="1800" b="1" dirty="0" err="1">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A</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tter</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A</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ttracts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Are dark matter and dark energy related? No one knows. The leading theory says that dark matter consists of a type of subatomic particle that has not yet been detected, although upcoming experiments with the world’s most powerful particle accelerator may reveal its presence. Dark energy may have its own particle, although there is little evidence of one.</a:t>
            </a:r>
          </a:p>
          <a:p>
            <a:pPr>
              <a:lnSpc>
                <a:spcPct val="100000"/>
              </a:lnSpc>
              <a:spcBef>
                <a:spcPts val="0"/>
              </a:spcBef>
              <a:spcAft>
                <a:spcPts val="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Instead, dark matter and dark energy appear to be competing forces in our universe. The only things they seem to have in common is that both were forged in the Big Bang, and both remain mysterious. While dark matter pulls matter inward, dark energy pushes it outward. Also, dark energy shows itself only on the largest cosmic scale, dark matter exerts its influence on individual galaxies as well as the universe at large.</a:t>
            </a:r>
          </a:p>
          <a:p>
            <a:pPr>
              <a:lnSpc>
                <a:spcPct val="100000"/>
              </a:lnSpc>
              <a:spcBef>
                <a:spcPts val="0"/>
              </a:spcBef>
              <a:spcAft>
                <a:spcPts val="0"/>
              </a:spcAft>
            </a:pPr>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22</a:t>
            </a:fld>
            <a:endParaRPr lang="en-GB"/>
          </a:p>
        </p:txBody>
      </p:sp>
    </p:spTree>
    <p:extLst>
      <p:ext uri="{BB962C8B-B14F-4D97-AF65-F5344CB8AC3E}">
        <p14:creationId xmlns:p14="http://schemas.microsoft.com/office/powerpoint/2010/main" val="4154346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487D16-184A-4878-BBEA-E02E46C4C301}" type="slidenum">
              <a:rPr lang="en-GB" smtClean="0"/>
              <a:t>23</a:t>
            </a:fld>
            <a:endParaRPr lang="en-GB"/>
          </a:p>
        </p:txBody>
      </p:sp>
    </p:spTree>
    <p:extLst>
      <p:ext uri="{BB962C8B-B14F-4D97-AF65-F5344CB8AC3E}">
        <p14:creationId xmlns:p14="http://schemas.microsoft.com/office/powerpoint/2010/main" val="51589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487D16-184A-4878-BBEA-E02E46C4C301}" type="slidenum">
              <a:rPr lang="en-GB" smtClean="0"/>
              <a:t>24</a:t>
            </a:fld>
            <a:endParaRPr lang="en-GB"/>
          </a:p>
        </p:txBody>
      </p:sp>
    </p:spTree>
    <p:extLst>
      <p:ext uri="{BB962C8B-B14F-4D97-AF65-F5344CB8AC3E}">
        <p14:creationId xmlns:p14="http://schemas.microsoft.com/office/powerpoint/2010/main" val="181117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5487D16-184A-4878-BBEA-E02E46C4C301}" type="slidenum">
              <a:rPr lang="en-GB" smtClean="0"/>
              <a:t>25</a:t>
            </a:fld>
            <a:endParaRPr lang="en-GB"/>
          </a:p>
        </p:txBody>
      </p:sp>
    </p:spTree>
    <p:extLst>
      <p:ext uri="{BB962C8B-B14F-4D97-AF65-F5344CB8AC3E}">
        <p14:creationId xmlns:p14="http://schemas.microsoft.com/office/powerpoint/2010/main" val="1308246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487D16-184A-4878-BBEA-E02E46C4C301}" type="slidenum">
              <a:rPr lang="en-GB" smtClean="0"/>
              <a:t>26</a:t>
            </a:fld>
            <a:endParaRPr lang="en-GB"/>
          </a:p>
        </p:txBody>
      </p:sp>
    </p:spTree>
    <p:extLst>
      <p:ext uri="{BB962C8B-B14F-4D97-AF65-F5344CB8AC3E}">
        <p14:creationId xmlns:p14="http://schemas.microsoft.com/office/powerpoint/2010/main" val="124884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F45A-8C12-4835-8F0D-298E38EDE1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2EA056E-8FA5-41FC-BAB0-D4599D3797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6A96C2-191B-43EF-BB78-CE76FA136E28}"/>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54D251F8-F37A-4422-BC6B-3B1AC260CB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C701E8-DEF6-4208-8768-87449CC4CF60}"/>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1349869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E45D-90B1-413A-956F-881CB142A7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CF0FE7-1617-4C90-8A0A-9DB54C799C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8DDE3D-AF70-4B94-8772-87CE8A193BAD}"/>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3C20F7C6-C79A-439B-B63F-608DD69645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698380-EB98-44C1-8CA8-FA60BB74AAAB}"/>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2449883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67DA8-CA58-4ECC-8EED-E8BE9890CF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BA726EB-7F54-4D22-90EF-451C0440B1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82C35D-9A1E-4E43-B409-049F84D862B9}"/>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D0EA99A9-5738-4E38-8546-3E4131CF25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7EC973-20BB-47A7-B68E-936FBED3789B}"/>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1318628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CB3F-83B9-4F76-9159-DBAF852125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6F47B4-4B48-4035-BFE1-E726AEAA14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01D3F75-7DDA-47EA-8EC8-25A0CEB5F8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EF3093E-45F7-4CC2-B017-7E8D4D489FF0}"/>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6" name="Footer Placeholder 5">
            <a:extLst>
              <a:ext uri="{FF2B5EF4-FFF2-40B4-BE49-F238E27FC236}">
                <a16:creationId xmlns:a16="http://schemas.microsoft.com/office/drawing/2014/main" id="{9B793192-69F9-4E92-8370-D0FEDE7A3D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7DAEBB-A8A2-4170-A989-BC30C1386F00}"/>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277781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F09E-8813-4132-91F6-6097597C4A7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D44AFD-C28D-4332-8966-A7F474986D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426FB6-72E9-4EF9-8E97-755DA711C9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723D938-E3A7-496D-BDDD-06CC096B7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2A7098-6F40-48D7-A996-7BD6B1B6A6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169698-4DB2-43E6-9C5A-71455A89C8BD}"/>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8" name="Footer Placeholder 7">
            <a:extLst>
              <a:ext uri="{FF2B5EF4-FFF2-40B4-BE49-F238E27FC236}">
                <a16:creationId xmlns:a16="http://schemas.microsoft.com/office/drawing/2014/main" id="{A7F5B167-DE69-4AAD-8DE5-6FC3681D62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4B6E979-1FAE-495C-8327-ACC417241B3B}"/>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4278071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814F-18AE-46DA-BBF7-C0DED5EF690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E45B54-DF83-4036-880D-4E054E82220E}"/>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4" name="Footer Placeholder 3">
            <a:extLst>
              <a:ext uri="{FF2B5EF4-FFF2-40B4-BE49-F238E27FC236}">
                <a16:creationId xmlns:a16="http://schemas.microsoft.com/office/drawing/2014/main" id="{A995A261-A3FD-40DD-AE45-EABB2C631CF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6652C28-E138-4DF2-B18C-E37B432F0390}"/>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409526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B2B32E-FD93-4021-A49B-2A66BB3C0BC7}"/>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3" name="Footer Placeholder 2">
            <a:extLst>
              <a:ext uri="{FF2B5EF4-FFF2-40B4-BE49-F238E27FC236}">
                <a16:creationId xmlns:a16="http://schemas.microsoft.com/office/drawing/2014/main" id="{C9461718-A8A9-42A4-8E7F-8A8EF6C5D20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836E80-CCE8-45B0-9C2B-F49763F24B6E}"/>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4001136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1B71-5E31-4E72-8B66-D3383B8191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C66C73F-43A4-4912-BD5F-23C8A73522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F95170-CD9A-49E8-AC18-4FCE21B54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FE452C-71BC-47D2-85A3-205C7B6E5214}"/>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6" name="Footer Placeholder 5">
            <a:extLst>
              <a:ext uri="{FF2B5EF4-FFF2-40B4-BE49-F238E27FC236}">
                <a16:creationId xmlns:a16="http://schemas.microsoft.com/office/drawing/2014/main" id="{ECF16E67-E0D1-4100-991C-82ECB95697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4A5BBD-3655-4699-8265-5538B18C72AF}"/>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3666963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F67A4-9CAD-4094-B1EF-699E49B82E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EF5678C-8C4A-4687-B24D-422007AB6E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5A8DBDB-DD83-4CDA-86FD-D7C66DA75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DD809D-3DF4-4F28-9E00-F83CC2BE3748}"/>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6" name="Footer Placeholder 5">
            <a:extLst>
              <a:ext uri="{FF2B5EF4-FFF2-40B4-BE49-F238E27FC236}">
                <a16:creationId xmlns:a16="http://schemas.microsoft.com/office/drawing/2014/main" id="{7ACA14AF-4739-4DCB-83C7-55E7A59920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2E50BB-13E8-4BE2-80AB-545DAA46CBA3}"/>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1778808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839D3-818F-4F96-83C4-CA3CB641B10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D246F7-C054-416A-B1AF-0C4AF8AB79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884885-7D81-4625-9D0C-46C53D9F5944}"/>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88311E61-1F11-40CF-90A6-85E3FA175B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5919CA-3D1E-4C85-93BA-CE40F44F2F1F}"/>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1093282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C326DB-950F-4CED-999A-0A2DA59551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CCDCDD-0882-4279-A3F5-F117E05DC7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C6679B-9246-42B1-939A-526BF552E63A}"/>
              </a:ext>
            </a:extLst>
          </p:cNvPr>
          <p:cNvSpPr>
            <a:spLocks noGrp="1"/>
          </p:cNvSpPr>
          <p:nvPr>
            <p:ph type="dt" sz="half" idx="10"/>
          </p:nvPr>
        </p:nvSpPr>
        <p:spPr/>
        <p:txBody>
          <a:body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DABFC2C0-E73F-4B00-A65C-AE2BE50902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87AC1B-7071-4DA9-94CB-E3283CC7D7B6}"/>
              </a:ext>
            </a:extLst>
          </p:cNvPr>
          <p:cNvSpPr>
            <a:spLocks noGrp="1"/>
          </p:cNvSpPr>
          <p:nvPr>
            <p:ph type="sldNum" sz="quarter" idx="12"/>
          </p:nvPr>
        </p:nvSpPr>
        <p:spPr/>
        <p:txBody>
          <a:bodyPr/>
          <a:lstStyle/>
          <a:p>
            <a:fld id="{937E204B-6F92-44B2-ADED-12BEAFF41DE0}" type="slidenum">
              <a:rPr lang="en-GB" smtClean="0"/>
              <a:t>‹#›</a:t>
            </a:fld>
            <a:endParaRPr lang="en-GB"/>
          </a:p>
        </p:txBody>
      </p:sp>
    </p:spTree>
    <p:extLst>
      <p:ext uri="{BB962C8B-B14F-4D97-AF65-F5344CB8AC3E}">
        <p14:creationId xmlns:p14="http://schemas.microsoft.com/office/powerpoint/2010/main" val="10322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EB398E-9396-4690-8CFC-36F1D9B68F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64931A-1591-4CA2-B569-293026FFC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60ED7F-9C67-477B-8467-829FCDFF36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E46C07-924F-426E-96CD-276D9888910A}" type="datetimeFigureOut">
              <a:rPr lang="en-GB" smtClean="0"/>
              <a:t>17/11/2021</a:t>
            </a:fld>
            <a:endParaRPr lang="en-GB"/>
          </a:p>
        </p:txBody>
      </p:sp>
      <p:sp>
        <p:nvSpPr>
          <p:cNvPr id="5" name="Footer Placeholder 4">
            <a:extLst>
              <a:ext uri="{FF2B5EF4-FFF2-40B4-BE49-F238E27FC236}">
                <a16:creationId xmlns:a16="http://schemas.microsoft.com/office/drawing/2014/main" id="{30731D76-3701-46F9-8E92-96FBFB33A9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E9986C0-FCDF-499F-B617-7909A45E2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E204B-6F92-44B2-ADED-12BEAFF41DE0}" type="slidenum">
              <a:rPr lang="en-GB" smtClean="0"/>
              <a:t>‹#›</a:t>
            </a:fld>
            <a:endParaRPr lang="en-GB"/>
          </a:p>
        </p:txBody>
      </p:sp>
    </p:spTree>
    <p:extLst>
      <p:ext uri="{BB962C8B-B14F-4D97-AF65-F5344CB8AC3E}">
        <p14:creationId xmlns:p14="http://schemas.microsoft.com/office/powerpoint/2010/main" val="1427632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3.xml"/><Relationship Id="rId7" Type="http://schemas.openxmlformats.org/officeDocument/2006/relationships/image" Target="../media/image4.wmf"/><Relationship Id="rId12"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7.png"/><Relationship Id="rId5" Type="http://schemas.openxmlformats.org/officeDocument/2006/relationships/image" Target="../media/image3.wmf"/><Relationship Id="rId10" Type="http://schemas.openxmlformats.org/officeDocument/2006/relationships/image" Target="../media/image6.png"/><Relationship Id="rId4" Type="http://schemas.openxmlformats.org/officeDocument/2006/relationships/oleObject" Target="../embeddings/oleObject1.bin"/><Relationship Id="rId9" Type="http://schemas.openxmlformats.org/officeDocument/2006/relationships/image" Target="../media/image5.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www.youtube.com/watch?v=sI23cwbbNq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http://spider.ipac.caltech.edu/staff/jarrett/papers/LSS/" TargetMode="External"/><Relationship Id="rId3" Type="http://schemas.openxmlformats.org/officeDocument/2006/relationships/image" Target="../media/image13.jpeg"/><Relationship Id="rId7" Type="http://schemas.openxmlformats.org/officeDocument/2006/relationships/hyperlink" Target="https://en.wikipedia.org/wiki/Infrared_Processing_and_Analysis_Center"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en.wikipedia.org/wiki/Redshift" TargetMode="External"/><Relationship Id="rId5" Type="http://schemas.openxmlformats.org/officeDocument/2006/relationships/hyperlink" Target="https://en.wikipedia.org/wiki/Milky_Way" TargetMode="External"/><Relationship Id="rId4" Type="http://schemas.openxmlformats.org/officeDocument/2006/relationships/hyperlink" Target="https://en.wikipedia.org/wiki/Infrared#Regions_within_the_infrared"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9.wmf"/></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www.wikiwand.com/en/Electromagnetic_radiation"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hyperlink" Target="https://www.wikiwand.com/en/Big_Ba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s://www.youtube.com/watch?v=KMAVpeaIJpw"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archive.ncsa.illinois.edu/Cyberia/Cosmos/Images/CosmicTimeline_gr.jpg"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3">
            <a:extLst>
              <a:ext uri="{FF2B5EF4-FFF2-40B4-BE49-F238E27FC236}">
                <a16:creationId xmlns:a16="http://schemas.microsoft.com/office/drawing/2014/main" id="{796982AD-31E3-4D85-B68E-73C2D8BB54B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0" y="10"/>
            <a:ext cx="12191980" cy="6857990"/>
          </a:xfrm>
          <a:prstGeom prst="rect">
            <a:avLst/>
          </a:prstGeom>
          <a:ln w="28575">
            <a:noFill/>
          </a:ln>
        </p:spPr>
      </p:pic>
      <p:sp>
        <p:nvSpPr>
          <p:cNvPr id="2" name="Title 1">
            <a:extLst>
              <a:ext uri="{FF2B5EF4-FFF2-40B4-BE49-F238E27FC236}">
                <a16:creationId xmlns:a16="http://schemas.microsoft.com/office/drawing/2014/main" id="{BCCBC55A-7660-43C0-BB0C-B8CBF5EADE24}"/>
              </a:ext>
            </a:extLst>
          </p:cNvPr>
          <p:cNvSpPr>
            <a:spLocks noGrp="1"/>
          </p:cNvSpPr>
          <p:nvPr>
            <p:ph type="ctrTitle"/>
          </p:nvPr>
        </p:nvSpPr>
        <p:spPr>
          <a:xfrm>
            <a:off x="454440" y="3695186"/>
            <a:ext cx="4489398" cy="1769887"/>
          </a:xfrm>
          <a:solidFill>
            <a:schemeClr val="bg1"/>
          </a:solidFill>
          <a:ln w="123825" cmpd="thickThin">
            <a:solidFill>
              <a:srgbClr val="00B0F0"/>
            </a:solidFill>
          </a:ln>
        </p:spPr>
        <p:txBody>
          <a:bodyPr>
            <a:normAutofit/>
          </a:bodyPr>
          <a:lstStyle/>
          <a:p>
            <a:pPr>
              <a:lnSpc>
                <a:spcPct val="100000"/>
              </a:lnSpc>
            </a:pPr>
            <a:r>
              <a:rPr lang="en-GB" sz="3800" dirty="0"/>
              <a:t>The Expanding Universe Part 2</a:t>
            </a:r>
          </a:p>
        </p:txBody>
      </p:sp>
      <p:sp>
        <p:nvSpPr>
          <p:cNvPr id="3" name="Subtitle 2">
            <a:extLst>
              <a:ext uri="{FF2B5EF4-FFF2-40B4-BE49-F238E27FC236}">
                <a16:creationId xmlns:a16="http://schemas.microsoft.com/office/drawing/2014/main" id="{879280A3-B9FE-4AF4-AA5C-7498343FAE63}"/>
              </a:ext>
            </a:extLst>
          </p:cNvPr>
          <p:cNvSpPr>
            <a:spLocks noGrp="1"/>
          </p:cNvSpPr>
          <p:nvPr>
            <p:ph type="subTitle" idx="1"/>
          </p:nvPr>
        </p:nvSpPr>
        <p:spPr>
          <a:xfrm>
            <a:off x="454440" y="5491685"/>
            <a:ext cx="4489398" cy="669851"/>
          </a:xfrm>
          <a:solidFill>
            <a:schemeClr val="bg1"/>
          </a:solidFill>
          <a:ln w="95250" cmpd="thickThin">
            <a:solidFill>
              <a:srgbClr val="00B0F0"/>
            </a:solidFill>
          </a:ln>
        </p:spPr>
        <p:txBody>
          <a:bodyPr>
            <a:normAutofit/>
          </a:bodyPr>
          <a:lstStyle/>
          <a:p>
            <a:pPr>
              <a:lnSpc>
                <a:spcPct val="100000"/>
              </a:lnSpc>
              <a:spcBef>
                <a:spcPts val="600"/>
              </a:spcBef>
              <a:spcAft>
                <a:spcPts val="1200"/>
              </a:spcAft>
            </a:pPr>
            <a:r>
              <a:rPr lang="en-GB" dirty="0"/>
              <a:t>Higher Physics</a:t>
            </a:r>
          </a:p>
        </p:txBody>
      </p:sp>
      <p:pic>
        <p:nvPicPr>
          <p:cNvPr id="14" name="Picture 13" descr="A picture containing doll, toy, indoor&#10;&#10;Description automatically generated">
            <a:extLst>
              <a:ext uri="{FF2B5EF4-FFF2-40B4-BE49-F238E27FC236}">
                <a16:creationId xmlns:a16="http://schemas.microsoft.com/office/drawing/2014/main" id="{BE51637B-6CCD-40C9-898A-9302283A834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flipH="1">
            <a:off x="0" y="4299095"/>
            <a:ext cx="1705999" cy="2530549"/>
          </a:xfrm>
          <a:prstGeom prst="rect">
            <a:avLst/>
          </a:prstGeom>
        </p:spPr>
      </p:pic>
    </p:spTree>
    <p:extLst>
      <p:ext uri="{BB962C8B-B14F-4D97-AF65-F5344CB8AC3E}">
        <p14:creationId xmlns:p14="http://schemas.microsoft.com/office/powerpoint/2010/main" val="26666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88C60-D91C-4A4E-940F-55520E7F3EA1}"/>
              </a:ext>
            </a:extLst>
          </p:cNvPr>
          <p:cNvSpPr>
            <a:spLocks noGrp="1"/>
          </p:cNvSpPr>
          <p:nvPr>
            <p:ph type="title"/>
          </p:nvPr>
        </p:nvSpPr>
        <p:spPr>
          <a:xfrm>
            <a:off x="838200" y="365126"/>
            <a:ext cx="10515600" cy="592818"/>
          </a:xfrm>
        </p:spPr>
        <p:txBody>
          <a:bodyPr>
            <a:normAutofit fontScale="90000"/>
          </a:bodyPr>
          <a:lstStyle/>
          <a:p>
            <a:r>
              <a:rPr lang="en-GB" dirty="0"/>
              <a:t>Learning Outcomes</a:t>
            </a:r>
          </a:p>
        </p:txBody>
      </p:sp>
      <p:graphicFrame>
        <p:nvGraphicFramePr>
          <p:cNvPr id="4" name="Content Placeholder 3">
            <a:extLst>
              <a:ext uri="{FF2B5EF4-FFF2-40B4-BE49-F238E27FC236}">
                <a16:creationId xmlns:a16="http://schemas.microsoft.com/office/drawing/2014/main" id="{D3564C95-3241-4A07-9923-5C544DE9804D}"/>
              </a:ext>
            </a:extLst>
          </p:cNvPr>
          <p:cNvGraphicFramePr>
            <a:graphicFrameLocks noGrp="1"/>
          </p:cNvGraphicFramePr>
          <p:nvPr>
            <p:ph idx="1"/>
            <p:extLst>
              <p:ext uri="{D42A27DB-BD31-4B8C-83A1-F6EECF244321}">
                <p14:modId xmlns:p14="http://schemas.microsoft.com/office/powerpoint/2010/main" val="2746244117"/>
              </p:ext>
            </p:extLst>
          </p:nvPr>
        </p:nvGraphicFramePr>
        <p:xfrm>
          <a:off x="178163" y="957944"/>
          <a:ext cx="11874137" cy="4907280"/>
        </p:xfrm>
        <a:graphic>
          <a:graphicData uri="http://schemas.openxmlformats.org/drawingml/2006/table">
            <a:tbl>
              <a:tblPr firstRow="1" firstCol="1" bandRow="1">
                <a:tableStyleId>{7E9639D4-E3E2-4D34-9284-5A2195B3D0D7}</a:tableStyleId>
              </a:tblPr>
              <a:tblGrid>
                <a:gridCol w="11874137">
                  <a:extLst>
                    <a:ext uri="{9D8B030D-6E8A-4147-A177-3AD203B41FA5}">
                      <a16:colId xmlns:a16="http://schemas.microsoft.com/office/drawing/2014/main" val="2942376174"/>
                    </a:ext>
                  </a:extLst>
                </a:gridCol>
              </a:tblGrid>
              <a:tr h="108451">
                <a:tc>
                  <a:txBody>
                    <a:bodyPr/>
                    <a:lstStyle/>
                    <a:p>
                      <a:pPr>
                        <a:lnSpc>
                          <a:spcPct val="115000"/>
                        </a:lnSpc>
                        <a:spcBef>
                          <a:spcPts val="600"/>
                        </a:spcBef>
                        <a:spcAft>
                          <a:spcPts val="1000"/>
                        </a:spcAft>
                      </a:pPr>
                      <a:r>
                        <a:rPr lang="en-GB" sz="2000" dirty="0">
                          <a:effectLst/>
                        </a:rPr>
                        <a:t>8. The expanding Universe </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1048091005"/>
                  </a:ext>
                </a:extLst>
              </a:tr>
              <a:tr h="194390">
                <a:tc>
                  <a:txBody>
                    <a:bodyPr/>
                    <a:lstStyle/>
                    <a:p>
                      <a:pPr>
                        <a:lnSpc>
                          <a:spcPct val="115000"/>
                        </a:lnSpc>
                        <a:spcBef>
                          <a:spcPts val="1000"/>
                        </a:spcBef>
                        <a:spcAft>
                          <a:spcPts val="1000"/>
                        </a:spcAft>
                      </a:pPr>
                      <a:r>
                        <a:rPr lang="en-GB" sz="2000" b="0" dirty="0">
                          <a:effectLst/>
                        </a:rPr>
                        <a:t>I know that measurements of the velocities of galaxies and their distance from us lead to the theory of the expanding Universe.</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982713773"/>
                  </a:ext>
                </a:extLst>
              </a:tr>
              <a:tr h="194390">
                <a:tc>
                  <a:txBody>
                    <a:bodyPr/>
                    <a:lstStyle/>
                    <a:p>
                      <a:pPr>
                        <a:lnSpc>
                          <a:spcPct val="115000"/>
                        </a:lnSpc>
                        <a:spcBef>
                          <a:spcPts val="1000"/>
                        </a:spcBef>
                        <a:spcAft>
                          <a:spcPts val="1000"/>
                        </a:spcAft>
                      </a:pPr>
                      <a:r>
                        <a:rPr lang="en-GB" sz="2000" b="0" dirty="0">
                          <a:effectLst/>
                        </a:rPr>
                        <a:t>I know that the mass of a galaxy can be estimated by the orbital speed of stars within it.</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4185469596"/>
                  </a:ext>
                </a:extLst>
              </a:tr>
              <a:tr h="194390">
                <a:tc>
                  <a:txBody>
                    <a:bodyPr/>
                    <a:lstStyle/>
                    <a:p>
                      <a:pPr>
                        <a:lnSpc>
                          <a:spcPct val="115000"/>
                        </a:lnSpc>
                        <a:spcBef>
                          <a:spcPts val="1000"/>
                        </a:spcBef>
                        <a:spcAft>
                          <a:spcPts val="1000"/>
                        </a:spcAft>
                      </a:pPr>
                      <a:r>
                        <a:rPr lang="en-GB" sz="2000" b="0" dirty="0">
                          <a:effectLst/>
                        </a:rPr>
                        <a:t>I know that evidence supporting the existence of dark matter comes from estimations of the mass of galaxies.</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727618687"/>
                  </a:ext>
                </a:extLst>
              </a:tr>
              <a:tr h="194390">
                <a:tc>
                  <a:txBody>
                    <a:bodyPr/>
                    <a:lstStyle/>
                    <a:p>
                      <a:pPr>
                        <a:lnSpc>
                          <a:spcPct val="115000"/>
                        </a:lnSpc>
                        <a:spcBef>
                          <a:spcPts val="1000"/>
                        </a:spcBef>
                        <a:spcAft>
                          <a:spcPts val="1000"/>
                        </a:spcAft>
                      </a:pPr>
                      <a:r>
                        <a:rPr lang="en-GB" sz="2000" b="0" dirty="0">
                          <a:effectLst/>
                        </a:rPr>
                        <a:t>I know that evidence supporting the existence of dark energy comes from the accelerating rate of expansion of the Universe.</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397469015"/>
                  </a:ext>
                </a:extLst>
              </a:tr>
              <a:tr h="295827">
                <a:tc>
                  <a:txBody>
                    <a:bodyPr/>
                    <a:lstStyle/>
                    <a:p>
                      <a:pPr>
                        <a:lnSpc>
                          <a:spcPct val="115000"/>
                        </a:lnSpc>
                        <a:spcBef>
                          <a:spcPts val="1000"/>
                        </a:spcBef>
                        <a:spcAft>
                          <a:spcPts val="1000"/>
                        </a:spcAft>
                      </a:pPr>
                      <a:r>
                        <a:rPr lang="en-GB" sz="2000" b="0">
                          <a:effectLst/>
                        </a:rPr>
                        <a:t>I know that the temperature of stellar objects is related to the distribution of emitted radiation over a wide range of wavelengths. </a:t>
                      </a:r>
                      <a:endParaRPr lang="en-GB" sz="2000" b="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3200054891"/>
                  </a:ext>
                </a:extLst>
              </a:tr>
              <a:tr h="194390">
                <a:tc>
                  <a:txBody>
                    <a:bodyPr/>
                    <a:lstStyle/>
                    <a:p>
                      <a:pPr>
                        <a:lnSpc>
                          <a:spcPct val="115000"/>
                        </a:lnSpc>
                        <a:spcBef>
                          <a:spcPts val="1000"/>
                        </a:spcBef>
                        <a:spcAft>
                          <a:spcPts val="1000"/>
                        </a:spcAft>
                      </a:pPr>
                      <a:r>
                        <a:rPr lang="en-GB" sz="2000" b="0" dirty="0">
                          <a:effectLst/>
                        </a:rPr>
                        <a:t>I know that the peak wavelength of this distribution is shorter for hotter objects than for cooler objects.</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2086607209"/>
                  </a:ext>
                </a:extLst>
              </a:tr>
              <a:tr h="194390">
                <a:tc>
                  <a:txBody>
                    <a:bodyPr/>
                    <a:lstStyle/>
                    <a:p>
                      <a:pPr>
                        <a:lnSpc>
                          <a:spcPct val="115000"/>
                        </a:lnSpc>
                        <a:spcBef>
                          <a:spcPts val="1000"/>
                        </a:spcBef>
                        <a:spcAft>
                          <a:spcPts val="1000"/>
                        </a:spcAft>
                      </a:pPr>
                      <a:r>
                        <a:rPr lang="en-GB" sz="2000" b="0" dirty="0">
                          <a:effectLst/>
                        </a:rPr>
                        <a:t>I know that hotter objects emit more radiation per unit surface area per unit time than cooler objects.</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4242182573"/>
                  </a:ext>
                </a:extLst>
              </a:tr>
              <a:tr h="498700">
                <a:tc>
                  <a:txBody>
                    <a:bodyPr/>
                    <a:lstStyle/>
                    <a:p>
                      <a:pPr>
                        <a:lnSpc>
                          <a:spcPct val="115000"/>
                        </a:lnSpc>
                        <a:spcBef>
                          <a:spcPts val="1000"/>
                        </a:spcBef>
                        <a:spcAft>
                          <a:spcPts val="1000"/>
                        </a:spcAft>
                      </a:pPr>
                      <a:r>
                        <a:rPr lang="en-GB" sz="2000" b="0" dirty="0">
                          <a:effectLst/>
                        </a:rPr>
                        <a:t>I know of evidence supporting the big bang theory and subsequent expansion of the Universe: cosmic microwave background radiation, the abundance of the elements hydrogen and helium, the darkness of the sky (</a:t>
                      </a:r>
                      <a:r>
                        <a:rPr lang="en-GB" sz="2000" b="0" dirty="0" err="1">
                          <a:effectLst/>
                        </a:rPr>
                        <a:t>Olbers</a:t>
                      </a:r>
                      <a:r>
                        <a:rPr lang="en-GB" sz="2000" b="0" dirty="0">
                          <a:effectLst/>
                        </a:rPr>
                        <a:t>’ paradox) and the large number of galaxies showing redshift rather than blueshift.</a:t>
                      </a:r>
                      <a:endParaRPr lang="en-GB" sz="2000" b="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33077" marR="33077" marT="0" marB="0" anchor="ctr"/>
                </a:tc>
                <a:extLst>
                  <a:ext uri="{0D108BD9-81ED-4DB2-BD59-A6C34878D82A}">
                    <a16:rowId xmlns:a16="http://schemas.microsoft.com/office/drawing/2014/main" val="3435246568"/>
                  </a:ext>
                </a:extLst>
              </a:tr>
            </a:tbl>
          </a:graphicData>
        </a:graphic>
      </p:graphicFrame>
    </p:spTree>
    <p:extLst>
      <p:ext uri="{BB962C8B-B14F-4D97-AF65-F5344CB8AC3E}">
        <p14:creationId xmlns:p14="http://schemas.microsoft.com/office/powerpoint/2010/main" val="17498248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Reminder of your formula</a:t>
            </a:r>
            <a:endParaRPr lang="en-GB" dirty="0"/>
          </a:p>
        </p:txBody>
      </p:sp>
      <p:sp>
        <p:nvSpPr>
          <p:cNvPr id="4" name="Rectangle 2"/>
          <p:cNvSpPr>
            <a:spLocks noChangeArrowheads="1"/>
          </p:cNvSpPr>
          <p:nvPr/>
        </p:nvSpPr>
        <p:spPr bwMode="auto">
          <a:xfrm>
            <a:off x="1286933" y="2133599"/>
            <a:ext cx="1494805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3394407807"/>
              </p:ext>
            </p:extLst>
          </p:nvPr>
        </p:nvGraphicFramePr>
        <p:xfrm>
          <a:off x="1151466" y="2093382"/>
          <a:ext cx="3382076" cy="1195389"/>
        </p:xfrm>
        <a:graphic>
          <a:graphicData uri="http://schemas.openxmlformats.org/presentationml/2006/ole">
            <mc:AlternateContent xmlns:mc="http://schemas.openxmlformats.org/markup-compatibility/2006">
              <mc:Choice xmlns:v="urn:schemas-microsoft-com:vml" Requires="v">
                <p:oleObj spid="_x0000_s1053" r:id="rId4" imgW="1104900" imgH="393700" progId="Equation.DSMT4">
                  <p:embed/>
                </p:oleObj>
              </mc:Choice>
              <mc:Fallback>
                <p:oleObj r:id="rId4" imgW="1104900" imgH="3937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1466" y="2093382"/>
                        <a:ext cx="3382076" cy="1195389"/>
                      </a:xfrm>
                      <a:prstGeom prst="rect">
                        <a:avLst/>
                      </a:prstGeom>
                      <a:noFill/>
                    </p:spPr>
                  </p:pic>
                </p:oleObj>
              </mc:Fallback>
            </mc:AlternateContent>
          </a:graphicData>
        </a:graphic>
      </p:graphicFrame>
      <p:sp>
        <p:nvSpPr>
          <p:cNvPr id="6" name="Rectangle 4"/>
          <p:cNvSpPr>
            <a:spLocks noChangeArrowheads="1"/>
          </p:cNvSpPr>
          <p:nvPr/>
        </p:nvSpPr>
        <p:spPr bwMode="auto">
          <a:xfrm>
            <a:off x="1286933" y="2895599"/>
            <a:ext cx="9353358" cy="537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7" name="Object 6"/>
          <p:cNvGraphicFramePr>
            <a:graphicFrameLocks noChangeAspect="1"/>
          </p:cNvGraphicFramePr>
          <p:nvPr>
            <p:extLst>
              <p:ext uri="{D42A27DB-BD31-4B8C-83A1-F6EECF244321}">
                <p14:modId xmlns:p14="http://schemas.microsoft.com/office/powerpoint/2010/main" val="1733886097"/>
              </p:ext>
            </p:extLst>
          </p:nvPr>
        </p:nvGraphicFramePr>
        <p:xfrm>
          <a:off x="1286933" y="3691466"/>
          <a:ext cx="1997470" cy="1117601"/>
        </p:xfrm>
        <a:graphic>
          <a:graphicData uri="http://schemas.openxmlformats.org/presentationml/2006/ole">
            <mc:AlternateContent xmlns:mc="http://schemas.openxmlformats.org/markup-compatibility/2006">
              <mc:Choice xmlns:v="urn:schemas-microsoft-com:vml" Requires="v">
                <p:oleObj spid="_x0000_s1054" r:id="rId6" imgW="355600" imgH="355600" progId="Equation.DSMT4">
                  <p:embed/>
                </p:oleObj>
              </mc:Choice>
              <mc:Fallback>
                <p:oleObj r:id="rId6" imgW="355600" imgH="3556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6933" y="3691466"/>
                        <a:ext cx="1997470" cy="1117601"/>
                      </a:xfrm>
                      <a:prstGeom prst="rect">
                        <a:avLst/>
                      </a:prstGeom>
                      <a:noFill/>
                    </p:spPr>
                  </p:pic>
                </p:oleObj>
              </mc:Fallback>
            </mc:AlternateContent>
          </a:graphicData>
        </a:graphic>
      </p:graphicFrame>
      <p:sp>
        <p:nvSpPr>
          <p:cNvPr id="8" name="Rectangle 6"/>
          <p:cNvSpPr>
            <a:spLocks noChangeArrowheads="1"/>
          </p:cNvSpPr>
          <p:nvPr/>
        </p:nvSpPr>
        <p:spPr bwMode="auto">
          <a:xfrm>
            <a:off x="1286933" y="5171544"/>
            <a:ext cx="156057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9" name="Object 8"/>
          <p:cNvGraphicFramePr>
            <a:graphicFrameLocks noChangeAspect="1"/>
          </p:cNvGraphicFramePr>
          <p:nvPr>
            <p:extLst>
              <p:ext uri="{D42A27DB-BD31-4B8C-83A1-F6EECF244321}">
                <p14:modId xmlns:p14="http://schemas.microsoft.com/office/powerpoint/2010/main" val="2776823524"/>
              </p:ext>
            </p:extLst>
          </p:nvPr>
        </p:nvGraphicFramePr>
        <p:xfrm>
          <a:off x="1286933" y="5171545"/>
          <a:ext cx="2159000" cy="863600"/>
        </p:xfrm>
        <a:graphic>
          <a:graphicData uri="http://schemas.openxmlformats.org/presentationml/2006/ole">
            <mc:AlternateContent xmlns:mc="http://schemas.openxmlformats.org/markup-compatibility/2006">
              <mc:Choice xmlns:v="urn:schemas-microsoft-com:vml" Requires="v">
                <p:oleObj spid="_x0000_s1055" r:id="rId8" imgW="508000" imgH="177800" progId="Equation.DSMT4">
                  <p:embed/>
                </p:oleObj>
              </mc:Choice>
              <mc:Fallback>
                <p:oleObj r:id="rId8" imgW="508000" imgH="1778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6933" y="5171545"/>
                        <a:ext cx="2159000" cy="863600"/>
                      </a:xfrm>
                      <a:prstGeom prst="rect">
                        <a:avLst/>
                      </a:prstGeom>
                      <a:noFill/>
                    </p:spPr>
                  </p:pic>
                </p:oleObj>
              </mc:Fallback>
            </mc:AlternateContent>
          </a:graphicData>
        </a:graphic>
      </p:graphicFrame>
      <p:sp>
        <p:nvSpPr>
          <p:cNvPr id="12" name="Rectangle 9"/>
          <p:cNvSpPr>
            <a:spLocks noChangeArrowheads="1"/>
          </p:cNvSpPr>
          <p:nvPr/>
        </p:nvSpPr>
        <p:spPr bwMode="auto">
          <a:xfrm>
            <a:off x="1" y="-1"/>
            <a:ext cx="198004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3" name="Rectangle 10"/>
          <p:cNvSpPr>
            <a:spLocks noChangeArrowheads="1"/>
          </p:cNvSpPr>
          <p:nvPr/>
        </p:nvSpPr>
        <p:spPr bwMode="auto">
          <a:xfrm>
            <a:off x="1" y="341559"/>
            <a:ext cx="198004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smtClean="0">
                <a:ln>
                  <a:noFill/>
                </a:ln>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14" name="Rectangle 11"/>
          <p:cNvSpPr>
            <a:spLocks noChangeArrowheads="1"/>
          </p:cNvSpPr>
          <p:nvPr/>
        </p:nvSpPr>
        <p:spPr bwMode="auto">
          <a:xfrm>
            <a:off x="1" y="751134"/>
            <a:ext cx="198004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smtClean="0">
                <a:ln>
                  <a:noFill/>
                </a:ln>
                <a:solidFill>
                  <a:schemeClr val="tx1"/>
                </a:solidFill>
                <a:effectLst/>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mc:AlternateContent xmlns:mc="http://schemas.openxmlformats.org/markup-compatibility/2006">
        <mc:Choice xmlns:a14="http://schemas.microsoft.com/office/drawing/2010/main" Requires="a14">
          <p:sp>
            <p:nvSpPr>
              <p:cNvPr id="3" name="TextBox 2"/>
              <p:cNvSpPr txBox="1"/>
              <p:nvPr/>
            </p:nvSpPr>
            <p:spPr>
              <a:xfrm>
                <a:off x="9711266" y="1073285466"/>
                <a:ext cx="1987595" cy="370614"/>
              </a:xfrm>
              <a:prstGeom prst="rect">
                <a:avLst/>
              </a:prstGeom>
              <a:noFill/>
            </p:spPr>
            <p:txBody>
              <a:bodyPr wrap="none" lIns="0" tIns="0" rIns="0" bIns="0" rtlCol="0">
                <a:spAutoFit/>
              </a:bodyPr>
              <a:lstStyle/>
              <a:p>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𝑣</m:t>
                        </m:r>
                      </m:num>
                      <m:den>
                        <m:r>
                          <a:rPr lang="en-GB" b="0" i="1" smtClean="0">
                            <a:latin typeface="Cambria Math" panose="02040503050406030204" pitchFamily="18" charset="0"/>
                          </a:rPr>
                          <m:t>𝑐</m:t>
                        </m:r>
                        <m:r>
                          <a:rPr lang="en-GB" b="0" i="1" smtClean="0">
                            <a:latin typeface="Cambria Math" panose="02040503050406030204" pitchFamily="18" charset="0"/>
                          </a:rPr>
                          <m:t> </m:t>
                        </m:r>
                      </m:den>
                    </m:f>
                    <m:r>
                      <a:rPr lang="en-GB" b="0" i="1" smtClean="0">
                        <a:latin typeface="Cambria Math" panose="02040503050406030204" pitchFamily="18" charset="0"/>
                      </a:rPr>
                      <m:t> </m:t>
                    </m:r>
                    <m:r>
                      <a:rPr lang="en-GB" b="0" i="1" smtClean="0">
                        <a:latin typeface="Cambria Math" panose="02040503050406030204" pitchFamily="18" charset="0"/>
                      </a:rPr>
                      <m:t>𝑏𝑢𝑡</m:t>
                    </m:r>
                    <m:r>
                      <a:rPr lang="en-GB" b="0" i="1" smtClean="0">
                        <a:latin typeface="Cambria Math" panose="02040503050406030204" pitchFamily="18" charset="0"/>
                      </a:rPr>
                      <m:t> </m:t>
                    </m:r>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𝑜</m:t>
                        </m:r>
                      </m:sub>
                    </m:sSub>
                    <m:r>
                      <a:rPr lang="en-GB" b="0" i="1" smtClean="0">
                        <a:latin typeface="Cambria Math" panose="02040503050406030204" pitchFamily="18" charset="0"/>
                      </a:rPr>
                      <m:t>𝑑</m:t>
                    </m:r>
                  </m:oMath>
                </a14:m>
                <a:r>
                  <a:rPr lang="en-GB" dirty="0" smtClean="0"/>
                  <a:t>  </a:t>
                </a:r>
                <a:endParaRPr lang="en-GB" dirty="0"/>
              </a:p>
            </p:txBody>
          </p:sp>
        </mc:Choice>
        <mc:Fallback>
          <p:sp>
            <p:nvSpPr>
              <p:cNvPr id="3" name="TextBox 2"/>
              <p:cNvSpPr txBox="1">
                <a:spLocks noRot="1" noChangeAspect="1" noMove="1" noResize="1" noEditPoints="1" noAdjustHandles="1" noChangeArrowheads="1" noChangeShapeType="1" noTextEdit="1"/>
              </p:cNvSpPr>
              <p:nvPr/>
            </p:nvSpPr>
            <p:spPr>
              <a:xfrm>
                <a:off x="9711266" y="1073285466"/>
                <a:ext cx="1987595" cy="370614"/>
              </a:xfrm>
              <a:prstGeom prst="rect">
                <a:avLst/>
              </a:prstGeom>
              <a:blipFill>
                <a:blip r:embed="rId10"/>
                <a:stretch>
                  <a:fillRect l="-3067" b="-98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rot="20001972">
                <a:off x="5489444" y="2257958"/>
                <a:ext cx="5731006" cy="1027525"/>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GB" sz="3200" i="1">
                          <a:latin typeface="Cambria Math" panose="02040503050406030204" pitchFamily="18" charset="0"/>
                        </a:rPr>
                        <m:t>𝑧</m:t>
                      </m:r>
                      <m:r>
                        <a:rPr lang="en-GB" sz="3200" i="0">
                          <a:latin typeface="Cambria Math" panose="02040503050406030204" pitchFamily="18" charset="0"/>
                        </a:rPr>
                        <m:t>=</m:t>
                      </m:r>
                      <m:f>
                        <m:fPr>
                          <m:ctrlPr>
                            <a:rPr lang="en-GB" sz="3200" i="1">
                              <a:latin typeface="Cambria Math" panose="02040503050406030204" pitchFamily="18" charset="0"/>
                            </a:rPr>
                          </m:ctrlPr>
                        </m:fPr>
                        <m:num>
                          <m:r>
                            <a:rPr lang="en-GB" sz="3200" i="1">
                              <a:latin typeface="Cambria Math" panose="02040503050406030204" pitchFamily="18" charset="0"/>
                            </a:rPr>
                            <m:t>𝑣</m:t>
                          </m:r>
                        </m:num>
                        <m:den>
                          <m:r>
                            <a:rPr lang="en-GB" sz="3200" i="1">
                              <a:latin typeface="Cambria Math" panose="02040503050406030204" pitchFamily="18" charset="0"/>
                            </a:rPr>
                            <m:t>𝑑</m:t>
                          </m:r>
                        </m:den>
                      </m:f>
                      <m:r>
                        <a:rPr lang="en-GB" sz="3200" i="1">
                          <a:latin typeface="Cambria Math" panose="02040503050406030204" pitchFamily="18" charset="0"/>
                        </a:rPr>
                        <m:t>𝑏𝑢𝑡</m:t>
                      </m:r>
                      <m:r>
                        <a:rPr lang="en-GB" sz="3200" i="0">
                          <a:latin typeface="Cambria Math" panose="02040503050406030204" pitchFamily="18" charset="0"/>
                        </a:rPr>
                        <m:t> </m:t>
                      </m:r>
                      <m:r>
                        <a:rPr lang="en-GB" sz="3200" i="1">
                          <a:latin typeface="Cambria Math" panose="02040503050406030204" pitchFamily="18" charset="0"/>
                        </a:rPr>
                        <m:t>𝑣</m:t>
                      </m:r>
                      <m:r>
                        <a:rPr lang="en-GB" sz="3200" i="0">
                          <a:latin typeface="Cambria Math" panose="02040503050406030204" pitchFamily="18" charset="0"/>
                        </a:rPr>
                        <m:t>=</m:t>
                      </m:r>
                      <m:sSub>
                        <m:sSubPr>
                          <m:ctrlPr>
                            <a:rPr lang="en-GB" sz="3200" i="1">
                              <a:latin typeface="Cambria Math" panose="02040503050406030204" pitchFamily="18" charset="0"/>
                            </a:rPr>
                          </m:ctrlPr>
                        </m:sSubPr>
                        <m:e>
                          <m:r>
                            <a:rPr lang="en-GB" sz="3200" i="1">
                              <a:latin typeface="Cambria Math" panose="02040503050406030204" pitchFamily="18" charset="0"/>
                            </a:rPr>
                            <m:t>𝐻</m:t>
                          </m:r>
                        </m:e>
                        <m:sub>
                          <m:r>
                            <a:rPr lang="en-GB" sz="3200" i="1">
                              <a:latin typeface="Cambria Math" panose="02040503050406030204" pitchFamily="18" charset="0"/>
                            </a:rPr>
                            <m:t>𝑜</m:t>
                          </m:r>
                        </m:sub>
                      </m:sSub>
                      <m:r>
                        <a:rPr lang="en-GB" sz="3200" i="1">
                          <a:latin typeface="Cambria Math" panose="02040503050406030204" pitchFamily="18" charset="0"/>
                        </a:rPr>
                        <m:t>𝑑</m:t>
                      </m:r>
                      <m:r>
                        <a:rPr lang="en-GB" sz="3200" i="0">
                          <a:latin typeface="Cambria Math" panose="02040503050406030204" pitchFamily="18" charset="0"/>
                        </a:rPr>
                        <m:t> ∴</m:t>
                      </m:r>
                      <m:r>
                        <a:rPr lang="en-GB" sz="3200" i="1">
                          <a:latin typeface="Cambria Math" panose="02040503050406030204" pitchFamily="18" charset="0"/>
                        </a:rPr>
                        <m:t>𝑧</m:t>
                      </m:r>
                      <m:r>
                        <a:rPr lang="en-GB" sz="3200" i="0">
                          <a:latin typeface="Cambria Math" panose="02040503050406030204" pitchFamily="18" charset="0"/>
                        </a:rPr>
                        <m:t>= </m:t>
                      </m:r>
                      <m:f>
                        <m:fPr>
                          <m:ctrlPr>
                            <a:rPr lang="en-GB" sz="3200" i="1">
                              <a:latin typeface="Cambria Math" panose="02040503050406030204" pitchFamily="18" charset="0"/>
                            </a:rPr>
                          </m:ctrlPr>
                        </m:fPr>
                        <m:num>
                          <m:sSub>
                            <m:sSubPr>
                              <m:ctrlPr>
                                <a:rPr lang="en-GB" sz="3200" i="1">
                                  <a:latin typeface="Cambria Math" panose="02040503050406030204" pitchFamily="18" charset="0"/>
                                </a:rPr>
                              </m:ctrlPr>
                            </m:sSubPr>
                            <m:e>
                              <m:r>
                                <a:rPr lang="en-GB" sz="3200" i="1">
                                  <a:latin typeface="Cambria Math" panose="02040503050406030204" pitchFamily="18" charset="0"/>
                                </a:rPr>
                                <m:t>𝐻</m:t>
                              </m:r>
                            </m:e>
                            <m:sub>
                              <m:r>
                                <a:rPr lang="en-GB" sz="3200" i="1">
                                  <a:latin typeface="Cambria Math" panose="02040503050406030204" pitchFamily="18" charset="0"/>
                                </a:rPr>
                                <m:t>𝑜</m:t>
                              </m:r>
                            </m:sub>
                          </m:sSub>
                          <m:r>
                            <a:rPr lang="en-GB" sz="3200" i="1">
                              <a:latin typeface="Cambria Math" panose="02040503050406030204" pitchFamily="18" charset="0"/>
                            </a:rPr>
                            <m:t>𝑑</m:t>
                          </m:r>
                        </m:num>
                        <m:den>
                          <m:r>
                            <a:rPr lang="en-GB" sz="3200" i="1">
                              <a:latin typeface="Cambria Math" panose="02040503050406030204" pitchFamily="18" charset="0"/>
                            </a:rPr>
                            <m:t>𝑐</m:t>
                          </m:r>
                        </m:den>
                      </m:f>
                    </m:oMath>
                  </m:oMathPara>
                </a14:m>
                <a:endParaRPr lang="en-GB" sz="3200" dirty="0"/>
              </a:p>
            </p:txBody>
          </p:sp>
        </mc:Choice>
        <mc:Fallback>
          <p:sp>
            <p:nvSpPr>
              <p:cNvPr id="15" name="Rectangle 14"/>
              <p:cNvSpPr>
                <a:spLocks noRot="1" noChangeAspect="1" noMove="1" noResize="1" noEditPoints="1" noAdjustHandles="1" noChangeArrowheads="1" noChangeShapeType="1" noTextEdit="1"/>
              </p:cNvSpPr>
              <p:nvPr/>
            </p:nvSpPr>
            <p:spPr>
              <a:xfrm rot="20001972">
                <a:off x="5489444" y="2257958"/>
                <a:ext cx="5731006" cy="1027525"/>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rot="19877666">
                <a:off x="7193734" y="3981422"/>
                <a:ext cx="4129592" cy="123476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en-GB" sz="3600">
                              <a:latin typeface="Cambria Math" panose="02040503050406030204" pitchFamily="18" charset="0"/>
                            </a:rPr>
                          </m:ctrlPr>
                        </m:fPr>
                        <m:num>
                          <m:sSub>
                            <m:sSubPr>
                              <m:ctrlPr>
                                <a:rPr lang="en-GB" sz="3600">
                                  <a:latin typeface="Cambria Math" panose="02040503050406030204" pitchFamily="18" charset="0"/>
                                </a:rPr>
                              </m:ctrlPr>
                            </m:sSubPr>
                            <m:e>
                              <m:r>
                                <a:rPr lang="en-GB" sz="3600" i="1" smtClean="0">
                                  <a:latin typeface="Cambria Math" panose="02040503050406030204" pitchFamily="18" charset="0"/>
                                  <a:sym typeface="Symbol" panose="05050102010706020507" pitchFamily="18" charset="2"/>
                                </a:rPr>
                                <m:t></m:t>
                              </m:r>
                            </m:e>
                            <m:sub>
                              <m:r>
                                <a:rPr lang="en-GB" sz="3600" i="1">
                                  <a:latin typeface="Cambria Math" panose="02040503050406030204" pitchFamily="18" charset="0"/>
                                </a:rPr>
                                <m:t>𝑜</m:t>
                              </m:r>
                            </m:sub>
                          </m:sSub>
                          <m:r>
                            <a:rPr lang="en-GB" sz="3600" i="0">
                              <a:latin typeface="Cambria Math" panose="02040503050406030204" pitchFamily="18" charset="0"/>
                            </a:rPr>
                            <m:t>−</m:t>
                          </m:r>
                          <m:sSub>
                            <m:sSubPr>
                              <m:ctrlPr>
                                <a:rPr lang="en-GB" sz="3600" i="1">
                                  <a:latin typeface="Cambria Math" panose="02040503050406030204" pitchFamily="18" charset="0"/>
                                </a:rPr>
                              </m:ctrlPr>
                            </m:sSubPr>
                            <m:e>
                              <m:r>
                                <a:rPr lang="en-GB" sz="3600" i="1">
                                  <a:latin typeface="Cambria Math" panose="02040503050406030204" pitchFamily="18" charset="0"/>
                                  <a:sym typeface="Symbol" panose="05050102010706020507" pitchFamily="18" charset="2"/>
                                </a:rPr>
                                <m:t></m:t>
                              </m:r>
                            </m:e>
                            <m:sub>
                              <m:r>
                                <a:rPr lang="en-GB" sz="3600" i="1">
                                  <a:latin typeface="Cambria Math" panose="02040503050406030204" pitchFamily="18" charset="0"/>
                                </a:rPr>
                                <m:t>𝑟</m:t>
                              </m:r>
                            </m:sub>
                          </m:sSub>
                        </m:num>
                        <m:den>
                          <m:sSub>
                            <m:sSubPr>
                              <m:ctrlPr>
                                <a:rPr lang="en-GB" sz="3600" i="1">
                                  <a:latin typeface="Cambria Math" panose="02040503050406030204" pitchFamily="18" charset="0"/>
                                </a:rPr>
                              </m:ctrlPr>
                            </m:sSubPr>
                            <m:e>
                              <m:r>
                                <a:rPr lang="en-GB" sz="3600" i="1">
                                  <a:latin typeface="Cambria Math" panose="02040503050406030204" pitchFamily="18" charset="0"/>
                                  <a:sym typeface="Symbol" panose="05050102010706020507" pitchFamily="18" charset="2"/>
                                </a:rPr>
                                <m:t></m:t>
                              </m:r>
                            </m:e>
                            <m:sub>
                              <m:r>
                                <a:rPr lang="en-GB" sz="3600" i="1">
                                  <a:latin typeface="Cambria Math" panose="02040503050406030204" pitchFamily="18" charset="0"/>
                                </a:rPr>
                                <m:t>𝑟</m:t>
                              </m:r>
                            </m:sub>
                          </m:sSub>
                        </m:den>
                      </m:f>
                      <m:r>
                        <a:rPr lang="en-GB" sz="3600" i="0">
                          <a:latin typeface="Cambria Math" panose="02040503050406030204" pitchFamily="18" charset="0"/>
                        </a:rPr>
                        <m:t>=</m:t>
                      </m:r>
                      <m:r>
                        <a:rPr lang="en-GB" sz="3600" i="1">
                          <a:latin typeface="Cambria Math" panose="02040503050406030204" pitchFamily="18" charset="0"/>
                        </a:rPr>
                        <m:t>𝑧</m:t>
                      </m:r>
                      <m:r>
                        <a:rPr lang="en-GB" sz="3600" i="0">
                          <a:latin typeface="Cambria Math" panose="02040503050406030204" pitchFamily="18" charset="0"/>
                        </a:rPr>
                        <m:t>= </m:t>
                      </m:r>
                      <m:f>
                        <m:fPr>
                          <m:ctrlPr>
                            <a:rPr lang="en-GB" sz="3600" i="1">
                              <a:latin typeface="Cambria Math" panose="02040503050406030204" pitchFamily="18" charset="0"/>
                            </a:rPr>
                          </m:ctrlPr>
                        </m:fPr>
                        <m:num>
                          <m:sSub>
                            <m:sSubPr>
                              <m:ctrlPr>
                                <a:rPr lang="en-GB" sz="3600" i="1">
                                  <a:latin typeface="Cambria Math" panose="02040503050406030204" pitchFamily="18" charset="0"/>
                                </a:rPr>
                              </m:ctrlPr>
                            </m:sSubPr>
                            <m:e>
                              <m:r>
                                <a:rPr lang="en-GB" sz="3600" i="1">
                                  <a:latin typeface="Cambria Math" panose="02040503050406030204" pitchFamily="18" charset="0"/>
                                </a:rPr>
                                <m:t>𝐻</m:t>
                              </m:r>
                            </m:e>
                            <m:sub>
                              <m:r>
                                <a:rPr lang="en-GB" sz="3600" i="1">
                                  <a:latin typeface="Cambria Math" panose="02040503050406030204" pitchFamily="18" charset="0"/>
                                </a:rPr>
                                <m:t>𝑜</m:t>
                              </m:r>
                            </m:sub>
                          </m:sSub>
                          <m:r>
                            <a:rPr lang="en-GB" sz="3600" i="1">
                              <a:latin typeface="Cambria Math" panose="02040503050406030204" pitchFamily="18" charset="0"/>
                            </a:rPr>
                            <m:t>𝑑</m:t>
                          </m:r>
                        </m:num>
                        <m:den>
                          <m:r>
                            <a:rPr lang="en-GB" sz="3600" i="1">
                              <a:latin typeface="Cambria Math" panose="02040503050406030204" pitchFamily="18" charset="0"/>
                            </a:rPr>
                            <m:t>𝑐</m:t>
                          </m:r>
                        </m:den>
                      </m:f>
                    </m:oMath>
                  </m:oMathPara>
                </a14:m>
                <a:endParaRPr lang="en-GB" sz="3600" dirty="0"/>
              </a:p>
            </p:txBody>
          </p:sp>
        </mc:Choice>
        <mc:Fallback>
          <p:sp>
            <p:nvSpPr>
              <p:cNvPr id="16" name="Rectangle 15"/>
              <p:cNvSpPr>
                <a:spLocks noRot="1" noChangeAspect="1" noMove="1" noResize="1" noEditPoints="1" noAdjustHandles="1" noChangeArrowheads="1" noChangeShapeType="1" noTextEdit="1"/>
              </p:cNvSpPr>
              <p:nvPr/>
            </p:nvSpPr>
            <p:spPr>
              <a:xfrm rot="19877666">
                <a:off x="7193734" y="3981422"/>
                <a:ext cx="4129592" cy="1234762"/>
              </a:xfrm>
              <a:prstGeom prst="rect">
                <a:avLst/>
              </a:prstGeom>
              <a:blipFill>
                <a:blip r:embed="rId1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79562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7FA33FF-088D-4F16-95A2-2C64D353DE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376EFB1-01CF-419F-ABF1-2AF02BBFCBD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F9DEA15-78BD-4750-AA18-B9F28A6D5A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DCBA67-8C09-4D21-9D66-0D8867F012C3}"/>
              </a:ext>
            </a:extLst>
          </p:cNvPr>
          <p:cNvSpPr>
            <a:spLocks noGrp="1"/>
          </p:cNvSpPr>
          <p:nvPr>
            <p:ph type="title"/>
          </p:nvPr>
        </p:nvSpPr>
        <p:spPr>
          <a:xfrm>
            <a:off x="804672" y="640080"/>
            <a:ext cx="3282696" cy="5257800"/>
          </a:xfrm>
        </p:spPr>
        <p:txBody>
          <a:bodyPr vert="horz" lIns="91440" tIns="45720" rIns="91440" bIns="45720" rtlCol="0" anchor="ctr">
            <a:normAutofit/>
          </a:bodyPr>
          <a:lstStyle/>
          <a:p>
            <a:r>
              <a:rPr lang="en-US" kern="1200">
                <a:solidFill>
                  <a:schemeClr val="bg1"/>
                </a:solidFill>
                <a:latin typeface="+mj-lt"/>
                <a:ea typeface="+mj-ea"/>
                <a:cs typeface="+mj-cs"/>
              </a:rPr>
              <a:t>Evidence for ……</a:t>
            </a:r>
          </a:p>
        </p:txBody>
      </p:sp>
      <p:sp>
        <p:nvSpPr>
          <p:cNvPr id="4" name="TextBox 3">
            <a:extLst>
              <a:ext uri="{FF2B5EF4-FFF2-40B4-BE49-F238E27FC236}">
                <a16:creationId xmlns:a16="http://schemas.microsoft.com/office/drawing/2014/main" id="{BAA91781-9625-4B7B-8580-975672980AC4}"/>
              </a:ext>
            </a:extLst>
          </p:cNvPr>
          <p:cNvSpPr txBox="1"/>
          <p:nvPr/>
        </p:nvSpPr>
        <p:spPr>
          <a:xfrm>
            <a:off x="5358384" y="640081"/>
            <a:ext cx="6024654" cy="5257800"/>
          </a:xfrm>
          <a:prstGeom prst="rect">
            <a:avLst/>
          </a:prstGeom>
        </p:spPr>
        <p:txBody>
          <a:bodyPr vert="horz" lIns="91440" tIns="45720" rIns="91440" bIns="45720" rtlCol="0" anchor="ctr">
            <a:normAutofit/>
          </a:bodyPr>
          <a:lstStyle/>
          <a:p>
            <a:pPr indent="-228600">
              <a:lnSpc>
                <a:spcPct val="90000"/>
              </a:lnSpc>
              <a:spcBef>
                <a:spcPts val="600"/>
              </a:spcBef>
              <a:spcAft>
                <a:spcPts val="600"/>
              </a:spcAft>
              <a:buFont typeface="Arial" panose="020B0604020202020204" pitchFamily="34" charset="0"/>
              <a:buChar char="•"/>
            </a:pPr>
            <a:r>
              <a:rPr lang="en-US" sz="2400" dirty="0">
                <a:effectLst/>
              </a:rPr>
              <a:t>Scientists have gathered a lot of evidence and information about the universe. They have used their observations to develop a theory called the Big Bang. The theory states that originally all the matter in the universe was concentrated into a single incredibly tiny point, called a singularity. This began to enlarge rapidly in a hot expansion, and it is still expanding today. This expansion is called the Big Bang, and happened about 13.77 billion years ago (that's 13,800,000,000 years using the scientific definition of 1 billion = 1,000 million).</a:t>
            </a:r>
          </a:p>
        </p:txBody>
      </p:sp>
    </p:spTree>
    <p:extLst>
      <p:ext uri="{BB962C8B-B14F-4D97-AF65-F5344CB8AC3E}">
        <p14:creationId xmlns:p14="http://schemas.microsoft.com/office/powerpoint/2010/main" val="2723402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lowchart: Document 7">
            <a:extLst>
              <a:ext uri="{FF2B5EF4-FFF2-40B4-BE49-F238E27FC236}">
                <a16:creationId xmlns:a16="http://schemas.microsoft.com/office/drawing/2014/main" id="{D12DDE76-C203-4047-9998-63900085B5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456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1A3664-BE84-4ECB-8D8F-3C799AC038BA}"/>
              </a:ext>
            </a:extLst>
          </p:cNvPr>
          <p:cNvSpPr>
            <a:spLocks noGrp="1"/>
          </p:cNvSpPr>
          <p:nvPr>
            <p:ph type="title"/>
          </p:nvPr>
        </p:nvSpPr>
        <p:spPr>
          <a:xfrm>
            <a:off x="838200" y="171162"/>
            <a:ext cx="2840182" cy="2371148"/>
          </a:xfrm>
        </p:spPr>
        <p:txBody>
          <a:bodyPr>
            <a:normAutofit/>
          </a:bodyPr>
          <a:lstStyle/>
          <a:p>
            <a:r>
              <a:rPr lang="en-GB" sz="3200">
                <a:solidFill>
                  <a:srgbClr val="FFFFFF"/>
                </a:solidFill>
              </a:rPr>
              <a:t>The Expanding Expanding Universe!</a:t>
            </a:r>
          </a:p>
        </p:txBody>
      </p:sp>
      <p:pic>
        <p:nvPicPr>
          <p:cNvPr id="3" name="Picture 2" descr="Chart, line chart&#10;&#10;Description automatically generated">
            <a:extLst>
              <a:ext uri="{FF2B5EF4-FFF2-40B4-BE49-F238E27FC236}">
                <a16:creationId xmlns:a16="http://schemas.microsoft.com/office/drawing/2014/main" id="{3EC101A5-FDD6-48BC-A69A-36092B6EAF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729828" y="640080"/>
            <a:ext cx="6303746" cy="5578816"/>
          </a:xfrm>
          <a:prstGeom prst="rect">
            <a:avLst/>
          </a:prstGeom>
          <a:noFill/>
        </p:spPr>
      </p:pic>
    </p:spTree>
    <p:extLst>
      <p:ext uri="{BB962C8B-B14F-4D97-AF65-F5344CB8AC3E}">
        <p14:creationId xmlns:p14="http://schemas.microsoft.com/office/powerpoint/2010/main" val="3232570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Rectangle 2"/>
          <p:cNvSpPr/>
          <p:nvPr/>
        </p:nvSpPr>
        <p:spPr>
          <a:xfrm>
            <a:off x="-133350" y="0"/>
            <a:ext cx="1232535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solidFill>
                  <a:schemeClr val="bg2">
                    <a:lumMod val="75000"/>
                  </a:schemeClr>
                </a:solidFill>
              </a:rPr>
              <a:t>Dark energy</a:t>
            </a:r>
            <a:endParaRPr lang="en-GB" dirty="0">
              <a:solidFill>
                <a:schemeClr val="bg2">
                  <a:lumMod val="75000"/>
                </a:schemeClr>
              </a:solidFill>
            </a:endParaRPr>
          </a:p>
        </p:txBody>
      </p:sp>
      <p:grpSp>
        <p:nvGrpSpPr>
          <p:cNvPr id="10" name="Group 9"/>
          <p:cNvGrpSpPr/>
          <p:nvPr/>
        </p:nvGrpSpPr>
        <p:grpSpPr>
          <a:xfrm>
            <a:off x="4149259" y="1466850"/>
            <a:ext cx="3756105" cy="3516596"/>
            <a:chOff x="4149259" y="1466850"/>
            <a:chExt cx="3756105" cy="3516596"/>
          </a:xfrm>
        </p:grpSpPr>
        <p:sp>
          <p:nvSpPr>
            <p:cNvPr id="4" name="Right Arrow 3"/>
            <p:cNvSpPr/>
            <p:nvPr/>
          </p:nvSpPr>
          <p:spPr>
            <a:xfrm rot="19910235">
              <a:off x="6732635" y="1896410"/>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Arrow 4"/>
            <p:cNvSpPr/>
            <p:nvPr/>
          </p:nvSpPr>
          <p:spPr>
            <a:xfrm rot="1651428">
              <a:off x="6838564" y="3253715"/>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rot="11972452">
              <a:off x="4333982" y="2093533"/>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rot="5400000">
              <a:off x="5634598" y="3964271"/>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rot="16200000">
              <a:off x="5558398" y="1514475"/>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19897025" flipH="1">
              <a:off x="4149259" y="3430871"/>
              <a:ext cx="1066800" cy="971550"/>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5672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Rectangle 2"/>
          <p:cNvSpPr/>
          <p:nvPr/>
        </p:nvSpPr>
        <p:spPr>
          <a:xfrm>
            <a:off x="-133350" y="0"/>
            <a:ext cx="1232535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solidFill>
                  <a:schemeClr val="bg2">
                    <a:lumMod val="75000"/>
                  </a:schemeClr>
                </a:solidFill>
              </a:rPr>
              <a:t>Dark </a:t>
            </a:r>
          </a:p>
          <a:p>
            <a:pPr algn="ctr"/>
            <a:r>
              <a:rPr lang="en-GB" dirty="0" smtClean="0">
                <a:solidFill>
                  <a:schemeClr val="bg2">
                    <a:lumMod val="75000"/>
                  </a:schemeClr>
                </a:solidFill>
              </a:rPr>
              <a:t>matter</a:t>
            </a:r>
            <a:endParaRPr lang="en-GB" dirty="0">
              <a:solidFill>
                <a:schemeClr val="bg2">
                  <a:lumMod val="75000"/>
                </a:schemeClr>
              </a:solidFill>
            </a:endParaRPr>
          </a:p>
        </p:txBody>
      </p:sp>
      <p:grpSp>
        <p:nvGrpSpPr>
          <p:cNvPr id="11" name="Group 10"/>
          <p:cNvGrpSpPr/>
          <p:nvPr/>
        </p:nvGrpSpPr>
        <p:grpSpPr>
          <a:xfrm>
            <a:off x="3413805" y="436259"/>
            <a:ext cx="5247392" cy="5594937"/>
            <a:chOff x="3413805" y="436259"/>
            <a:chExt cx="5247392" cy="5594937"/>
          </a:xfrm>
          <a:solidFill>
            <a:schemeClr val="tx1">
              <a:lumMod val="75000"/>
              <a:lumOff val="25000"/>
            </a:schemeClr>
          </a:solidFill>
        </p:grpSpPr>
        <p:sp>
          <p:nvSpPr>
            <p:cNvPr id="4" name="Right Arrow 3"/>
            <p:cNvSpPr/>
            <p:nvPr/>
          </p:nvSpPr>
          <p:spPr>
            <a:xfrm rot="19732851" flipH="1">
              <a:off x="7594397" y="1204914"/>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ight Arrow 4"/>
            <p:cNvSpPr/>
            <p:nvPr/>
          </p:nvSpPr>
          <p:spPr>
            <a:xfrm rot="2021654" flipH="1">
              <a:off x="7537507" y="3964270"/>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rot="12864831" flipH="1">
              <a:off x="3434672" y="1283284"/>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rot="5400000" flipH="1" flipV="1">
              <a:off x="5558398" y="5012021"/>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rot="16200000" flipH="1">
              <a:off x="5558398" y="483884"/>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rot="20016786">
              <a:off x="3413805" y="4056908"/>
              <a:ext cx="1066800" cy="971550"/>
            </a:xfrm>
            <a:prstGeom prst="rightArrow">
              <a:avLst/>
            </a:prstGeom>
            <a:solidFill>
              <a:schemeClr val="bg2">
                <a:lumMod val="2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19927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style.rotation</p:attrName>
                                        </p:attrNameLst>
                                      </p:cBhvr>
                                      <p:tavLst>
                                        <p:tav tm="0">
                                          <p:val>
                                            <p:fltVal val="0"/>
                                          </p:val>
                                        </p:tav>
                                        <p:tav tm="100000">
                                          <p:val>
                                            <p:fltVal val="90"/>
                                          </p:val>
                                        </p:tav>
                                      </p:tavLst>
                                    </p:anim>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026" name="Picture 2" descr="Dark Matter - Science Photo Library">
            <a:extLst>
              <a:ext uri="{FF2B5EF4-FFF2-40B4-BE49-F238E27FC236}">
                <a16:creationId xmlns:a16="http://schemas.microsoft.com/office/drawing/2014/main" id="{60E072EB-F52D-4467-8D31-F5C94EE96A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068" r="-1" b="7031"/>
          <a:stretch/>
        </p:blipFill>
        <p:spPr bwMode="auto">
          <a:xfrm>
            <a:off x="20" y="1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5E8D2E83-FB3A-40E7-A9E5-7AB389D612B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085B84-4D9F-4635-BCDF-C98ADC787395}"/>
              </a:ext>
            </a:extLst>
          </p:cNvPr>
          <p:cNvSpPr>
            <a:spLocks noGrp="1"/>
          </p:cNvSpPr>
          <p:nvPr>
            <p:ph type="title"/>
          </p:nvPr>
        </p:nvSpPr>
        <p:spPr>
          <a:xfrm>
            <a:off x="618062" y="4185749"/>
            <a:ext cx="9265771" cy="622836"/>
          </a:xfrm>
        </p:spPr>
        <p:txBody>
          <a:bodyPr vert="horz" lIns="91440" tIns="45720" rIns="91440" bIns="45720" rtlCol="0" anchor="ctr">
            <a:normAutofit/>
          </a:bodyPr>
          <a:lstStyle/>
          <a:p>
            <a:r>
              <a:rPr lang="en-US" sz="3600"/>
              <a:t>Dark Matter</a:t>
            </a:r>
          </a:p>
        </p:txBody>
      </p:sp>
      <p:sp>
        <p:nvSpPr>
          <p:cNvPr id="4" name="TextBox 3">
            <a:extLst>
              <a:ext uri="{FF2B5EF4-FFF2-40B4-BE49-F238E27FC236}">
                <a16:creationId xmlns:a16="http://schemas.microsoft.com/office/drawing/2014/main" id="{76C345B1-5E70-40AE-A437-33A285922EF4}"/>
              </a:ext>
            </a:extLst>
          </p:cNvPr>
          <p:cNvSpPr txBox="1"/>
          <p:nvPr/>
        </p:nvSpPr>
        <p:spPr>
          <a:xfrm>
            <a:off x="618063" y="4856921"/>
            <a:ext cx="9565028" cy="124924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hlinkClick r:id="rId4"/>
              </a:rPr>
              <a:t>https://www.youtube.com/watch?v=sI23cwbbNqs</a:t>
            </a:r>
            <a:endParaRPr lang="en-US" dirty="0"/>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30770956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8CFE-EABB-4267-A457-087824131C89}"/>
              </a:ext>
            </a:extLst>
          </p:cNvPr>
          <p:cNvSpPr>
            <a:spLocks noGrp="1"/>
          </p:cNvSpPr>
          <p:nvPr>
            <p:ph type="title"/>
          </p:nvPr>
        </p:nvSpPr>
        <p:spPr>
          <a:xfrm>
            <a:off x="7631882" y="323149"/>
            <a:ext cx="4087306" cy="2889114"/>
          </a:xfrm>
        </p:spPr>
        <p:txBody>
          <a:bodyPr vert="horz" lIns="91440" tIns="45720" rIns="91440" bIns="45720" rtlCol="0" anchor="b">
            <a:normAutofit fontScale="90000"/>
          </a:bodyPr>
          <a:lstStyle/>
          <a:p>
            <a:r>
              <a:rPr lang="en-GB" sz="2400" dirty="0"/>
              <a:t>A zoomed in, computer-generated simulation of the distribution of dark matter in the universe. The top right inset shows dark-matter halos. The bottom left inset shows tiny blobs that depict dark-matter halos the size of Earth. </a:t>
            </a:r>
            <a:r>
              <a:rPr lang="en-GB" sz="2400" b="0" i="0" dirty="0">
                <a:solidFill>
                  <a:srgbClr val="4A4A4A"/>
                </a:solidFill>
                <a:effectLst/>
                <a:latin typeface="LabGrotesque"/>
              </a:rPr>
              <a:t>J. Wang, S. Bose/</a:t>
            </a:r>
            <a:r>
              <a:rPr lang="en-GB" sz="2400" b="0" i="0" dirty="0" err="1">
                <a:solidFill>
                  <a:srgbClr val="4A4A4A"/>
                </a:solidFill>
                <a:effectLst/>
                <a:latin typeface="LabGrotesque"/>
              </a:rPr>
              <a:t>CfA</a:t>
            </a:r>
            <a:endParaRPr lang="en-US" sz="5400" dirty="0"/>
          </a:p>
        </p:txBody>
      </p:sp>
      <p:sp>
        <p:nvSpPr>
          <p:cNvPr id="71" name="Freeform: Shape 70">
            <a:extLst>
              <a:ext uri="{FF2B5EF4-FFF2-40B4-BE49-F238E27FC236}">
                <a16:creationId xmlns:a16="http://schemas.microsoft.com/office/drawing/2014/main" id="{E49CC64F-7275-4E33-961B-0C5CDC4398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descr="dark matter1">
            <a:extLst>
              <a:ext uri="{FF2B5EF4-FFF2-40B4-BE49-F238E27FC236}">
                <a16:creationId xmlns:a16="http://schemas.microsoft.com/office/drawing/2014/main" id="{144692A1-7140-4B0E-8D33-35D0DF8B5E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4996116-342F-4636-B7F2-D50F899B884A}"/>
              </a:ext>
            </a:extLst>
          </p:cNvPr>
          <p:cNvSpPr txBox="1"/>
          <p:nvPr/>
        </p:nvSpPr>
        <p:spPr>
          <a:xfrm>
            <a:off x="6558962" y="5074915"/>
            <a:ext cx="5160226" cy="1200329"/>
          </a:xfrm>
          <a:prstGeom prst="rect">
            <a:avLst/>
          </a:prstGeom>
          <a:noFill/>
        </p:spPr>
        <p:txBody>
          <a:bodyPr wrap="square">
            <a:spAutoFit/>
          </a:bodyPr>
          <a:lstStyle/>
          <a:p>
            <a:r>
              <a:rPr lang="en-GB" b="0" i="0" dirty="0">
                <a:effectLst/>
                <a:latin typeface="TiemposTextWeb"/>
              </a:rPr>
              <a:t>the most commonly held theory about dark matter: that it consists of weakly interacting massive particles, or WIMPs, that are 100 times the mass of ordinary protons yet weakly charged.</a:t>
            </a:r>
            <a:endParaRPr lang="en-GB" dirty="0"/>
          </a:p>
        </p:txBody>
      </p:sp>
    </p:spTree>
    <p:extLst>
      <p:ext uri="{BB962C8B-B14F-4D97-AF65-F5344CB8AC3E}">
        <p14:creationId xmlns:p14="http://schemas.microsoft.com/office/powerpoint/2010/main" val="6366125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4" name="Rectangle 72">
            <a:extLst>
              <a:ext uri="{FF2B5EF4-FFF2-40B4-BE49-F238E27FC236}">
                <a16:creationId xmlns:a16="http://schemas.microsoft.com/office/drawing/2014/main" id="{FF9B822F-893E-44C8-963C-64F50ACECB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5" name="Rectangle 74">
            <a:extLst>
              <a:ext uri="{FF2B5EF4-FFF2-40B4-BE49-F238E27FC236}">
                <a16:creationId xmlns:a16="http://schemas.microsoft.com/office/drawing/2014/main" id="{EBF87945-A001-489F-9D9B-7D9435F0B9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DC470C-2B19-4A46-B14D-23D138472E14}"/>
              </a:ext>
            </a:extLst>
          </p:cNvPr>
          <p:cNvSpPr>
            <a:spLocks noGrp="1"/>
          </p:cNvSpPr>
          <p:nvPr>
            <p:ph type="title"/>
          </p:nvPr>
        </p:nvSpPr>
        <p:spPr>
          <a:xfrm>
            <a:off x="838200" y="585217"/>
            <a:ext cx="10515600" cy="824484"/>
          </a:xfrm>
        </p:spPr>
        <p:txBody>
          <a:bodyPr vert="horz" lIns="91440" tIns="45720" rIns="91440" bIns="45720" rtlCol="0" anchor="ctr">
            <a:normAutofit/>
          </a:bodyPr>
          <a:lstStyle/>
          <a:p>
            <a:r>
              <a:rPr lang="en-US">
                <a:solidFill>
                  <a:schemeClr val="bg1"/>
                </a:solidFill>
              </a:rPr>
              <a:t>Fate of the Universe</a:t>
            </a:r>
          </a:p>
        </p:txBody>
      </p:sp>
      <p:pic>
        <p:nvPicPr>
          <p:cNvPr id="7172" name="Picture 4">
            <a:extLst>
              <a:ext uri="{FF2B5EF4-FFF2-40B4-BE49-F238E27FC236}">
                <a16:creationId xmlns:a16="http://schemas.microsoft.com/office/drawing/2014/main" id="{B66B54D2-CDCA-4F5D-A388-73B290C62B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866"/>
          <a:stretch/>
        </p:blipFill>
        <p:spPr bwMode="auto">
          <a:xfrm>
            <a:off x="841248" y="2516777"/>
            <a:ext cx="6236208" cy="366018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CCD6A2BE-9168-4AF5-8902-2249A2705C80}"/>
              </a:ext>
            </a:extLst>
          </p:cNvPr>
          <p:cNvSpPr>
            <a:spLocks noGrp="1"/>
          </p:cNvSpPr>
          <p:nvPr>
            <p:ph sz="half" idx="2"/>
          </p:nvPr>
        </p:nvSpPr>
        <p:spPr>
          <a:xfrm>
            <a:off x="7546848" y="2516777"/>
            <a:ext cx="3803904" cy="3660185"/>
          </a:xfrm>
        </p:spPr>
        <p:txBody>
          <a:bodyPr vert="horz" lIns="91440" tIns="45720" rIns="91440" bIns="45720" rtlCol="0" anchor="ctr">
            <a:normAutofit/>
          </a:bodyPr>
          <a:lstStyle/>
          <a:p>
            <a:pPr marL="0" indent="0">
              <a:lnSpc>
                <a:spcPct val="100000"/>
              </a:lnSpc>
              <a:spcBef>
                <a:spcPts val="0"/>
              </a:spcBef>
              <a:buNone/>
            </a:pPr>
            <a:r>
              <a:rPr lang="en-US" sz="2200" dirty="0"/>
              <a:t>OPTIONS</a:t>
            </a:r>
          </a:p>
          <a:p>
            <a:r>
              <a:rPr lang="en-US" sz="2200" dirty="0"/>
              <a:t>Expansion forever- cool to death</a:t>
            </a:r>
          </a:p>
          <a:p>
            <a:r>
              <a:rPr lang="en-US" sz="2200" dirty="0"/>
              <a:t>Collapse in on itself- “Big Crunch”</a:t>
            </a:r>
          </a:p>
          <a:p>
            <a:r>
              <a:rPr lang="en-US" sz="2200" dirty="0"/>
              <a:t>Oscillating theory of the Universe</a:t>
            </a:r>
          </a:p>
        </p:txBody>
      </p:sp>
    </p:spTree>
    <p:extLst>
      <p:ext uri="{BB962C8B-B14F-4D97-AF65-F5344CB8AC3E}">
        <p14:creationId xmlns:p14="http://schemas.microsoft.com/office/powerpoint/2010/main" val="3499406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388" y="0"/>
            <a:ext cx="10515600" cy="1325563"/>
          </a:xfrm>
        </p:spPr>
        <p:txBody>
          <a:bodyPr/>
          <a:lstStyle/>
          <a:p>
            <a:r>
              <a:rPr lang="en-GB" dirty="0" smtClean="0"/>
              <a:t>Evidence for the Big Bang</a:t>
            </a:r>
            <a:endParaRPr lang="en-GB" dirty="0"/>
          </a:p>
        </p:txBody>
      </p:sp>
      <p:pic>
        <p:nvPicPr>
          <p:cNvPr id="2050" name="Picture 2" descr="A map of the universe, with specks and strands of light of different col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75" y="1106626"/>
            <a:ext cx="9753600" cy="49339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9212" y="6040576"/>
            <a:ext cx="11971337" cy="923330"/>
          </a:xfrm>
          <a:prstGeom prst="rect">
            <a:avLst/>
          </a:prstGeom>
        </p:spPr>
        <p:txBody>
          <a:bodyPr wrap="square">
            <a:spAutoFit/>
          </a:bodyPr>
          <a:lstStyle/>
          <a:p>
            <a:r>
              <a:rPr lang="en-GB" dirty="0">
                <a:solidFill>
                  <a:srgbClr val="202122"/>
                </a:solidFill>
                <a:latin typeface="Arial" panose="020B0604020202020204" pitchFamily="34" charset="0"/>
              </a:rPr>
              <a:t>Panoramic view of the entire </a:t>
            </a:r>
            <a:r>
              <a:rPr lang="en-GB" dirty="0">
                <a:solidFill>
                  <a:srgbClr val="0645AD"/>
                </a:solidFill>
                <a:latin typeface="Arial" panose="020B0604020202020204" pitchFamily="34" charset="0"/>
                <a:hlinkClick r:id="rId4" tooltip="Infrared"/>
              </a:rPr>
              <a:t>near-infrared</a:t>
            </a:r>
            <a:r>
              <a:rPr lang="en-GB" dirty="0">
                <a:solidFill>
                  <a:srgbClr val="202122"/>
                </a:solidFill>
                <a:latin typeface="Arial" panose="020B0604020202020204" pitchFamily="34" charset="0"/>
              </a:rPr>
              <a:t> sky reveals the distribution of galaxies beyond the </a:t>
            </a:r>
            <a:r>
              <a:rPr lang="en-GB" dirty="0">
                <a:solidFill>
                  <a:srgbClr val="0645AD"/>
                </a:solidFill>
                <a:latin typeface="Arial" panose="020B0604020202020204" pitchFamily="34" charset="0"/>
                <a:hlinkClick r:id="rId5" tooltip="Milky Way"/>
              </a:rPr>
              <a:t>Milky Way</a:t>
            </a:r>
            <a:r>
              <a:rPr lang="en-GB" dirty="0">
                <a:solidFill>
                  <a:srgbClr val="202122"/>
                </a:solidFill>
                <a:latin typeface="Arial" panose="020B0604020202020204" pitchFamily="34" charset="0"/>
              </a:rPr>
              <a:t>. Galaxies are color-coded by </a:t>
            </a:r>
            <a:r>
              <a:rPr lang="en-GB" dirty="0" err="1" smtClean="0">
                <a:solidFill>
                  <a:srgbClr val="0645AD"/>
                </a:solidFill>
                <a:latin typeface="Arial" panose="020B0604020202020204" pitchFamily="34" charset="0"/>
                <a:hlinkClick r:id="rId6" tooltip="Redshift"/>
              </a:rPr>
              <a:t>redshift</a:t>
            </a:r>
            <a:r>
              <a:rPr lang="en-GB" dirty="0" err="1" smtClean="0">
                <a:solidFill>
                  <a:srgbClr val="202122"/>
                </a:solidFill>
                <a:latin typeface="Arial" panose="020B0604020202020204" pitchFamily="34" charset="0"/>
              </a:rPr>
              <a:t>.</a:t>
            </a:r>
            <a:r>
              <a:rPr lang="en-GB" dirty="0" err="1" smtClean="0">
                <a:solidFill>
                  <a:srgbClr val="0645AD"/>
                </a:solidFill>
                <a:latin typeface="Arial" panose="020B0604020202020204" pitchFamily="34" charset="0"/>
                <a:hlinkClick r:id="rId7" tooltip="w:Infrared Processing and Analysis Center"/>
              </a:rPr>
              <a:t>IPAC</a:t>
            </a:r>
            <a:r>
              <a:rPr lang="en-GB" dirty="0" smtClean="0">
                <a:solidFill>
                  <a:srgbClr val="54595D"/>
                </a:solidFill>
                <a:latin typeface="Arial" panose="020B0604020202020204" pitchFamily="34" charset="0"/>
              </a:rPr>
              <a:t>/Caltech</a:t>
            </a:r>
            <a:r>
              <a:rPr lang="en-GB" dirty="0">
                <a:solidFill>
                  <a:srgbClr val="54595D"/>
                </a:solidFill>
                <a:latin typeface="Arial" panose="020B0604020202020204" pitchFamily="34" charset="0"/>
              </a:rPr>
              <a:t>, by Thomas Jarrett - </a:t>
            </a:r>
            <a:r>
              <a:rPr lang="en-GB" dirty="0">
                <a:solidFill>
                  <a:srgbClr val="0645AD"/>
                </a:solidFill>
                <a:latin typeface="Arial" panose="020B0604020202020204" pitchFamily="34" charset="0"/>
                <a:hlinkClick r:id="rId8"/>
              </a:rPr>
              <a:t>"Large Scale Structure in the Local Universe: The 2MASS Galaxy </a:t>
            </a:r>
            <a:r>
              <a:rPr lang="en-GB" dirty="0" err="1">
                <a:solidFill>
                  <a:srgbClr val="0645AD"/>
                </a:solidFill>
                <a:latin typeface="Arial" panose="020B0604020202020204" pitchFamily="34" charset="0"/>
                <a:hlinkClick r:id="rId8"/>
              </a:rPr>
              <a:t>Catalog</a:t>
            </a:r>
            <a:r>
              <a:rPr lang="en-GB" dirty="0">
                <a:solidFill>
                  <a:srgbClr val="0645AD"/>
                </a:solidFill>
                <a:latin typeface="Arial" panose="020B0604020202020204" pitchFamily="34" charset="0"/>
                <a:hlinkClick r:id="rId8"/>
              </a:rPr>
              <a:t>"</a:t>
            </a:r>
            <a:r>
              <a:rPr lang="en-GB" dirty="0">
                <a:solidFill>
                  <a:srgbClr val="54595D"/>
                </a:solidFill>
                <a:latin typeface="Arial" panose="020B0604020202020204" pitchFamily="34" charset="0"/>
              </a:rPr>
              <a:t>, Jarrett, T.H. 2004, PASA, 21, </a:t>
            </a:r>
            <a:r>
              <a:rPr lang="en-GB" dirty="0" smtClean="0">
                <a:solidFill>
                  <a:srgbClr val="54595D"/>
                </a:solidFill>
                <a:latin typeface="Arial" panose="020B0604020202020204" pitchFamily="34" charset="0"/>
              </a:rPr>
              <a:t>396</a:t>
            </a:r>
            <a:endParaRPr lang="en-GB" dirty="0">
              <a:solidFill>
                <a:srgbClr val="54595D"/>
              </a:solidFill>
              <a:latin typeface="Arial" panose="020B0604020202020204" pitchFamily="34" charset="0"/>
            </a:endParaRPr>
          </a:p>
        </p:txBody>
      </p:sp>
    </p:spTree>
    <p:extLst>
      <p:ext uri="{BB962C8B-B14F-4D97-AF65-F5344CB8AC3E}">
        <p14:creationId xmlns:p14="http://schemas.microsoft.com/office/powerpoint/2010/main" val="1312503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FBFBC5-4AF6-4770-8FF6-DDF34418436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Temperature of stars</a:t>
            </a:r>
          </a:p>
        </p:txBody>
      </p:sp>
      <p:pic>
        <p:nvPicPr>
          <p:cNvPr id="7" name="Screen Recording 6">
            <a:hlinkClick r:id="" action="ppaction://media"/>
            <a:extLst>
              <a:ext uri="{FF2B5EF4-FFF2-40B4-BE49-F238E27FC236}">
                <a16:creationId xmlns:a16="http://schemas.microsoft.com/office/drawing/2014/main" id="{F78D5D3A-CE76-4DF7-9F93-831E2A1E54CC}"/>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2155013" y="1675227"/>
            <a:ext cx="7881973" cy="4394199"/>
          </a:xfrm>
          <a:prstGeom prst="rect">
            <a:avLst/>
          </a:prstGeom>
        </p:spPr>
      </p:pic>
    </p:spTree>
    <p:extLst>
      <p:ext uri="{BB962C8B-B14F-4D97-AF65-F5344CB8AC3E}">
        <p14:creationId xmlns:p14="http://schemas.microsoft.com/office/powerpoint/2010/main" val="3060321165"/>
      </p:ext>
    </p:extLst>
  </p:cSld>
  <p:clrMapOvr>
    <a:masterClrMapping/>
  </p:clrMapOvr>
  <mc:AlternateContent xmlns:mc="http://schemas.openxmlformats.org/markup-compatibility/2006" xmlns:p14="http://schemas.microsoft.com/office/powerpoint/2010/main">
    <mc:Choice Requires="p14">
      <p:transition spd="slow" p14:dur="2000" advTm="80985"/>
    </mc:Choice>
    <mc:Fallback xmlns="">
      <p:transition spd="slow" advTm="80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98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EB41C5C-0F34-4DDA-9D7C-5E717F35F6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95CA32-2AAD-4D3F-ACB4-7EF1F0093F47}"/>
              </a:ext>
            </a:extLst>
          </p:cNvPr>
          <p:cNvSpPr>
            <a:spLocks noGrp="1"/>
          </p:cNvSpPr>
          <p:nvPr>
            <p:ph type="title"/>
          </p:nvPr>
        </p:nvSpPr>
        <p:spPr>
          <a:xfrm>
            <a:off x="594360" y="640263"/>
            <a:ext cx="3822192" cy="1344975"/>
          </a:xfrm>
        </p:spPr>
        <p:txBody>
          <a:bodyPr vert="horz" lIns="91440" tIns="45720" rIns="91440" bIns="45720" rtlCol="0" anchor="ctr">
            <a:normAutofit/>
          </a:bodyPr>
          <a:lstStyle/>
          <a:p>
            <a:r>
              <a:rPr lang="en-US" sz="3600" kern="1200">
                <a:solidFill>
                  <a:schemeClr val="bg1"/>
                </a:solidFill>
                <a:latin typeface="+mj-lt"/>
                <a:ea typeface="+mj-ea"/>
                <a:cs typeface="+mj-cs"/>
              </a:rPr>
              <a:t>Blackbody Radiation</a:t>
            </a:r>
          </a:p>
        </p:txBody>
      </p:sp>
      <p:cxnSp>
        <p:nvCxnSpPr>
          <p:cNvPr id="19" name="Straight Connector 18">
            <a:extLst>
              <a:ext uri="{FF2B5EF4-FFF2-40B4-BE49-F238E27FC236}">
                <a16:creationId xmlns:a16="http://schemas.microsoft.com/office/drawing/2014/main" id="{57E1E5E6-F385-4E9C-B201-BA5BDE5CAD5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583358-390B-4786-9CD6-3B57679FC2D9}"/>
              </a:ext>
            </a:extLst>
          </p:cNvPr>
          <p:cNvSpPr txBox="1"/>
          <p:nvPr/>
        </p:nvSpPr>
        <p:spPr>
          <a:xfrm>
            <a:off x="593610" y="2121763"/>
            <a:ext cx="3822192" cy="377301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b="0" i="0" dirty="0">
                <a:solidFill>
                  <a:schemeClr val="bg1"/>
                </a:solidFill>
                <a:effectLst/>
              </a:rPr>
              <a:t>This simulation shows the spectrum of light emitted by a blackbody as a function of wavelength. </a:t>
            </a:r>
          </a:p>
          <a:p>
            <a:pPr indent="-228600">
              <a:lnSpc>
                <a:spcPct val="90000"/>
              </a:lnSpc>
              <a:spcAft>
                <a:spcPts val="600"/>
              </a:spcAft>
              <a:buFont typeface="Arial" panose="020B0604020202020204" pitchFamily="34" charset="0"/>
              <a:buChar char="•"/>
            </a:pPr>
            <a:r>
              <a:rPr lang="en-US" sz="1700" b="0" i="0" dirty="0">
                <a:solidFill>
                  <a:schemeClr val="bg1"/>
                </a:solidFill>
                <a:effectLst/>
              </a:rPr>
              <a:t>To the right of the graph, is a circle showing the approximate </a:t>
            </a:r>
            <a:r>
              <a:rPr lang="en-US" sz="1700" b="0" i="0" dirty="0" err="1">
                <a:solidFill>
                  <a:schemeClr val="bg1"/>
                </a:solidFill>
                <a:effectLst/>
              </a:rPr>
              <a:t>colour</a:t>
            </a:r>
            <a:r>
              <a:rPr lang="en-US" sz="1700" b="0" i="0" dirty="0">
                <a:solidFill>
                  <a:schemeClr val="bg1"/>
                </a:solidFill>
                <a:effectLst/>
              </a:rPr>
              <a:t> of a blackbody at that temperature. Such a blackbody could be an object here on Earth that is so hot it is glowing, or even a star in the sky. You can tell what the surface temperature of a star is just by looking at its </a:t>
            </a:r>
            <a:r>
              <a:rPr lang="en-US" sz="1700" b="0" i="0" dirty="0" err="1">
                <a:solidFill>
                  <a:schemeClr val="bg1"/>
                </a:solidFill>
                <a:effectLst/>
              </a:rPr>
              <a:t>colour</a:t>
            </a:r>
            <a:r>
              <a:rPr lang="en-US" sz="1700" b="0" i="0" dirty="0">
                <a:solidFill>
                  <a:schemeClr val="bg1"/>
                </a:solidFill>
                <a:effectLst/>
              </a:rPr>
              <a:t>.</a:t>
            </a:r>
          </a:p>
          <a:p>
            <a:pPr indent="-228600">
              <a:lnSpc>
                <a:spcPct val="90000"/>
              </a:lnSpc>
              <a:spcAft>
                <a:spcPts val="600"/>
              </a:spcAft>
              <a:buFont typeface="Arial" panose="020B0604020202020204" pitchFamily="34" charset="0"/>
              <a:buChar char="•"/>
            </a:pPr>
            <a:endParaRPr lang="en-US" sz="1700" dirty="0">
              <a:solidFill>
                <a:schemeClr val="bg1"/>
              </a:solidFill>
            </a:endParaRPr>
          </a:p>
          <a:p>
            <a:pPr indent="-228600">
              <a:lnSpc>
                <a:spcPct val="90000"/>
              </a:lnSpc>
              <a:spcAft>
                <a:spcPts val="600"/>
              </a:spcAft>
              <a:buFont typeface="Arial" panose="020B0604020202020204" pitchFamily="34" charset="0"/>
              <a:buChar char="•"/>
            </a:pPr>
            <a:endParaRPr lang="en-US" sz="1700" b="0" i="0" dirty="0">
              <a:solidFill>
                <a:schemeClr val="bg1"/>
              </a:solidFill>
              <a:effectLst/>
            </a:endParaRPr>
          </a:p>
          <a:p>
            <a:pPr indent="-228600">
              <a:lnSpc>
                <a:spcPct val="90000"/>
              </a:lnSpc>
              <a:spcAft>
                <a:spcPts val="600"/>
              </a:spcAft>
              <a:buFont typeface="Arial" panose="020B0604020202020204" pitchFamily="34" charset="0"/>
              <a:buChar char="•"/>
            </a:pPr>
            <a:r>
              <a:rPr lang="en-US" sz="1000" b="1" dirty="0">
                <a:solidFill>
                  <a:schemeClr val="bg1"/>
                </a:solidFill>
              </a:rPr>
              <a:t>S</a:t>
            </a:r>
            <a:r>
              <a:rPr lang="en-US" sz="1000" b="1" i="0" dirty="0">
                <a:solidFill>
                  <a:schemeClr val="bg1"/>
                </a:solidFill>
                <a:effectLst/>
              </a:rPr>
              <a:t>imulation written by Andrew Duffy,</a:t>
            </a:r>
          </a:p>
        </p:txBody>
      </p:sp>
      <p:pic>
        <p:nvPicPr>
          <p:cNvPr id="7" name="Screen Recording 6">
            <a:hlinkClick r:id="" action="ppaction://media"/>
            <a:extLst>
              <a:ext uri="{FF2B5EF4-FFF2-40B4-BE49-F238E27FC236}">
                <a16:creationId xmlns:a16="http://schemas.microsoft.com/office/drawing/2014/main" id="{F0B0FCE3-C250-4762-937C-1F8E4B3E2DD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10716" y="828056"/>
            <a:ext cx="6596652" cy="5046438"/>
          </a:xfrm>
          <a:prstGeom prst="rect">
            <a:avLst/>
          </a:prstGeom>
        </p:spPr>
      </p:pic>
    </p:spTree>
    <p:extLst>
      <p:ext uri="{BB962C8B-B14F-4D97-AF65-F5344CB8AC3E}">
        <p14:creationId xmlns:p14="http://schemas.microsoft.com/office/powerpoint/2010/main" val="2343657418"/>
      </p:ext>
    </p:extLst>
  </p:cSld>
  <p:clrMapOvr>
    <a:masterClrMapping/>
  </p:clrMapOvr>
  <mc:AlternateContent xmlns:mc="http://schemas.openxmlformats.org/markup-compatibility/2006" xmlns:p14="http://schemas.microsoft.com/office/powerpoint/2010/main">
    <mc:Choice Requires="p14">
      <p:transition spd="slow" p14:dur="2000" advTm="40890"/>
    </mc:Choice>
    <mc:Fallback xmlns="">
      <p:transition spd="slow" advTm="40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8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EB41C5C-0F34-4DDA-9D7C-5E717F35F6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5735590"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F225DF-27F8-4008-A3E8-84CD90CE8625}"/>
              </a:ext>
            </a:extLst>
          </p:cNvPr>
          <p:cNvSpPr>
            <a:spLocks noGrp="1"/>
          </p:cNvSpPr>
          <p:nvPr>
            <p:ph type="title"/>
          </p:nvPr>
        </p:nvSpPr>
        <p:spPr>
          <a:xfrm>
            <a:off x="594360" y="640263"/>
            <a:ext cx="5239512" cy="1344975"/>
          </a:xfrm>
        </p:spPr>
        <p:txBody>
          <a:bodyPr vert="horz" lIns="91440" tIns="45720" rIns="91440" bIns="45720" rtlCol="0" anchor="ctr">
            <a:normAutofit/>
          </a:bodyPr>
          <a:lstStyle/>
          <a:p>
            <a:r>
              <a:rPr lang="en-US" sz="3700" b="1" kern="1200" cap="all" spc="75">
                <a:solidFill>
                  <a:schemeClr val="bg1"/>
                </a:solidFill>
                <a:effectLst/>
                <a:latin typeface="+mj-lt"/>
                <a:ea typeface="+mj-ea"/>
                <a:cs typeface="+mj-cs"/>
              </a:rPr>
              <a:t>Temperature of stars -</a:t>
            </a:r>
            <a:br>
              <a:rPr lang="en-US" sz="3700" b="1" kern="1200" cap="all" spc="75">
                <a:solidFill>
                  <a:schemeClr val="bg1"/>
                </a:solidFill>
                <a:effectLst/>
                <a:latin typeface="+mj-lt"/>
                <a:ea typeface="+mj-ea"/>
                <a:cs typeface="+mj-cs"/>
              </a:rPr>
            </a:br>
            <a:endParaRPr lang="en-US" sz="3700" kern="1200">
              <a:solidFill>
                <a:schemeClr val="bg1"/>
              </a:solidFill>
              <a:latin typeface="+mj-lt"/>
              <a:ea typeface="+mj-ea"/>
              <a:cs typeface="+mj-cs"/>
            </a:endParaRPr>
          </a:p>
        </p:txBody>
      </p:sp>
      <p:cxnSp>
        <p:nvCxnSpPr>
          <p:cNvPr id="14" name="Straight Connector 13">
            <a:extLst>
              <a:ext uri="{FF2B5EF4-FFF2-40B4-BE49-F238E27FC236}">
                <a16:creationId xmlns:a16="http://schemas.microsoft.com/office/drawing/2014/main" id="{57E1E5E6-F385-4E9C-B201-BA5BDE5CAD52}"/>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7023" y="2050687"/>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E22FF9D-8664-4934-B9EA-EF489F5B6DE6}"/>
              </a:ext>
            </a:extLst>
          </p:cNvPr>
          <p:cNvSpPr txBox="1"/>
          <p:nvPr/>
        </p:nvSpPr>
        <p:spPr>
          <a:xfrm>
            <a:off x="593610" y="1695450"/>
            <a:ext cx="5235490" cy="4199323"/>
          </a:xfrm>
          <a:prstGeom prst="rect">
            <a:avLst/>
          </a:prstGeom>
        </p:spPr>
        <p:txBody>
          <a:bodyPr vert="horz" lIns="91440" tIns="45720" rIns="91440" bIns="45720" rtlCol="0">
            <a:normAutofit fontScale="85000" lnSpcReduction="10000"/>
          </a:bodyPr>
          <a:lstStyle/>
          <a:p>
            <a:pPr indent="-228600">
              <a:lnSpc>
                <a:spcPct val="120000"/>
              </a:lnSpc>
              <a:buFont typeface="Arial" panose="020B0604020202020204" pitchFamily="34" charset="0"/>
              <a:buChar char="•"/>
            </a:pPr>
            <a:r>
              <a:rPr lang="en-US" sz="2000" dirty="0">
                <a:solidFill>
                  <a:schemeClr val="bg1"/>
                </a:solidFill>
                <a:effectLst/>
              </a:rPr>
              <a:t>A simple background to Black Body Radiation can give an understanding of stars</a:t>
            </a:r>
            <a:endParaRPr lang="en-US" sz="2600" dirty="0">
              <a:solidFill>
                <a:schemeClr val="bg1"/>
              </a:solidFill>
              <a:effectLst/>
            </a:endParaRPr>
          </a:p>
          <a:p>
            <a:pPr algn="ctr">
              <a:lnSpc>
                <a:spcPct val="120000"/>
              </a:lnSpc>
            </a:pPr>
            <a:r>
              <a:rPr lang="en-GB" sz="2600" b="1" i="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P = σT</a:t>
            </a:r>
            <a:r>
              <a:rPr lang="en-GB" sz="2600" b="1" i="1" baseline="30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4</a:t>
            </a:r>
            <a:endParaRPr lang="en-GB" sz="26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20000"/>
              </a:lnSpc>
            </a:pPr>
            <a:r>
              <a:rPr lang="en-GB" sz="26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Where σ is Stefan’s (also referred to as the Stefan- Boltzmann) constant and </a:t>
            </a:r>
          </a:p>
          <a:p>
            <a:pPr algn="ctr">
              <a:lnSpc>
                <a:spcPct val="120000"/>
              </a:lnSpc>
            </a:pPr>
            <a:r>
              <a:rPr lang="en-GB" sz="26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σ = 5.67 x 10</a:t>
            </a:r>
            <a:r>
              <a:rPr lang="en-GB" sz="2600" b="1" baseline="30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-8</a:t>
            </a:r>
            <a:r>
              <a:rPr lang="en-GB" sz="26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 Wm</a:t>
            </a:r>
            <a:r>
              <a:rPr lang="en-GB" sz="2600" b="1" baseline="30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-2</a:t>
            </a:r>
            <a:r>
              <a:rPr lang="en-GB" sz="26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K</a:t>
            </a:r>
            <a:r>
              <a:rPr lang="en-GB" sz="2600" b="1" baseline="30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-4</a:t>
            </a:r>
            <a:r>
              <a:rPr lang="en-GB" sz="26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a:t>
            </a:r>
            <a:endParaRPr lang="en-GB" sz="26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20000"/>
              </a:lnSpc>
            </a:pPr>
            <a:r>
              <a:rPr lang="en-GB" sz="26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What this means is that by examining the spectrum of a distant star, its temperature can effectively be determined.</a:t>
            </a:r>
          </a:p>
          <a:p>
            <a:pPr>
              <a:lnSpc>
                <a:spcPct val="120000"/>
              </a:lnSpc>
            </a:pPr>
            <a:r>
              <a:rPr lang="en-GB" sz="26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 </a:t>
            </a:r>
          </a:p>
          <a:p>
            <a:pPr indent="-228600">
              <a:lnSpc>
                <a:spcPct val="120000"/>
              </a:lnSpc>
              <a:buFont typeface="Arial" panose="020B0604020202020204" pitchFamily="34" charset="0"/>
              <a:buChar char="•"/>
            </a:pPr>
            <a:endParaRPr lang="en-US" sz="2000" dirty="0">
              <a:solidFill>
                <a:schemeClr val="bg1"/>
              </a:solidFill>
            </a:endParaRPr>
          </a:p>
        </p:txBody>
      </p:sp>
      <p:grpSp>
        <p:nvGrpSpPr>
          <p:cNvPr id="3" name="Group 2">
            <a:extLst>
              <a:ext uri="{FF2B5EF4-FFF2-40B4-BE49-F238E27FC236}">
                <a16:creationId xmlns:a16="http://schemas.microsoft.com/office/drawing/2014/main" id="{40E2D9DF-04C6-44A2-85BF-021118AAAAD3}"/>
              </a:ext>
            </a:extLst>
          </p:cNvPr>
          <p:cNvGrpSpPr/>
          <p:nvPr/>
        </p:nvGrpSpPr>
        <p:grpSpPr>
          <a:xfrm>
            <a:off x="6580632" y="589320"/>
            <a:ext cx="5126736" cy="5523910"/>
            <a:chOff x="0" y="0"/>
            <a:chExt cx="2762250" cy="2976245"/>
          </a:xfrm>
        </p:grpSpPr>
        <p:pic>
          <p:nvPicPr>
            <p:cNvPr id="4" name="Picture 3">
              <a:extLst>
                <a:ext uri="{FF2B5EF4-FFF2-40B4-BE49-F238E27FC236}">
                  <a16:creationId xmlns:a16="http://schemas.microsoft.com/office/drawing/2014/main" id="{BAFA9AD5-5865-499A-8E82-3576369D6F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62250" cy="2647950"/>
            </a:xfrm>
            <a:prstGeom prst="rect">
              <a:avLst/>
            </a:prstGeom>
            <a:noFill/>
            <a:ln>
              <a:noFill/>
            </a:ln>
          </p:spPr>
        </p:pic>
        <p:sp>
          <p:nvSpPr>
            <p:cNvPr id="5" name="Text Box 4766">
              <a:extLst>
                <a:ext uri="{FF2B5EF4-FFF2-40B4-BE49-F238E27FC236}">
                  <a16:creationId xmlns:a16="http://schemas.microsoft.com/office/drawing/2014/main" id="{8164B57C-8A2D-448C-A75F-01AEB1FA704E}"/>
                </a:ext>
              </a:extLst>
            </p:cNvPr>
            <p:cNvSpPr txBox="1"/>
            <p:nvPr/>
          </p:nvSpPr>
          <p:spPr>
            <a:xfrm>
              <a:off x="0" y="2705100"/>
              <a:ext cx="2762250" cy="271145"/>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normAutofit lnSpcReduction="10000"/>
            </a:bodyPr>
            <a:lstStyle/>
            <a:p>
              <a:pPr>
                <a:lnSpc>
                  <a:spcPct val="105000"/>
                </a:lnSpc>
                <a:spcBef>
                  <a:spcPts val="1000"/>
                </a:spcBef>
                <a:spcAft>
                  <a:spcPts val="1000"/>
                </a:spcAft>
              </a:pPr>
              <a:r>
                <a:rPr lang="en-GB" sz="1600" b="1">
                  <a:solidFill>
                    <a:srgbClr val="892D4D"/>
                  </a:solidFill>
                  <a:effectLst/>
                  <a:latin typeface="Trebuchet MS" panose="020B0603020202020204" pitchFamily="34" charset="0"/>
                  <a:ea typeface="Times New Roman" panose="02020603050405020304" pitchFamily="18" charset="0"/>
                  <a:cs typeface="Times New Roman" panose="02020603050405020304" pitchFamily="18" charset="0"/>
                </a:rPr>
                <a:t>Figure 2 Courtesy of John D Fix Astronomy Journey to the Cosmic Frontier 5th Ed.</a:t>
              </a:r>
            </a:p>
          </p:txBody>
        </p:sp>
      </p:grpSp>
    </p:spTree>
    <p:extLst>
      <p:ext uri="{BB962C8B-B14F-4D97-AF65-F5344CB8AC3E}">
        <p14:creationId xmlns:p14="http://schemas.microsoft.com/office/powerpoint/2010/main" val="234379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07FC24-6981-43D9-B525-C7832BA22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A281D-3EEA-46B3-B8C2-B01A492BAD35}"/>
              </a:ext>
            </a:extLst>
          </p:cNvPr>
          <p:cNvSpPr>
            <a:spLocks noGrp="1"/>
          </p:cNvSpPr>
          <p:nvPr>
            <p:ph type="title"/>
          </p:nvPr>
        </p:nvSpPr>
        <p:spPr>
          <a:xfrm>
            <a:off x="742950" y="742950"/>
            <a:ext cx="3695700" cy="5562599"/>
          </a:xfrm>
        </p:spPr>
        <p:txBody>
          <a:bodyPr>
            <a:normAutofit fontScale="90000"/>
          </a:bodyPr>
          <a:lstStyle/>
          <a:p>
            <a:pPr>
              <a:lnSpc>
                <a:spcPct val="100000"/>
              </a:lnSpc>
              <a:spcBef>
                <a:spcPts val="0"/>
              </a:spcBef>
            </a:pPr>
            <a:r>
              <a:rPr lang="en-GB" sz="18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The black-body spectrum has three main features:</a:t>
            </a:r>
            <a: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
            </a:r>
            <a:b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br>
            <a:r>
              <a:rPr lang="en-GB" sz="18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1. The basic shape is more or less the same (apart from a scaling factor) at all temperatures; it is like a skewed bell curve, falling off gently on the long wavelength side of the peak, and much more sharply on the shorter wavelength side.</a:t>
            </a:r>
            <a: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
            </a:r>
            <a:b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br>
            <a:r>
              <a:rPr lang="en-GB" sz="18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2. As the temperature of the object is increased, the peak of the intensity spectrum shifts towards the shorter wavelengths.</a:t>
            </a:r>
            <a: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
            </a:r>
            <a:br>
              <a:rPr lang="en-GB" sz="18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br>
            <a:r>
              <a:rPr lang="en-GB" sz="1800" b="1"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3. As the temperature of the object is increased, the intensity increases for all wavelengths.</a:t>
            </a:r>
            <a:endParaRPr lang="en-GB" sz="4800" dirty="0">
              <a:solidFill>
                <a:schemeClr val="bg1"/>
              </a:solidFill>
            </a:endParaRPr>
          </a:p>
        </p:txBody>
      </p:sp>
      <p:pic>
        <p:nvPicPr>
          <p:cNvPr id="3" name="Picture 2" descr="Plot of wavelength against brightness. Blackbodies form a curve on this plot. The curve moves towards the blue end of the spectrum the hotter the object.">
            <a:extLst>
              <a:ext uri="{FF2B5EF4-FFF2-40B4-BE49-F238E27FC236}">
                <a16:creationId xmlns:a16="http://schemas.microsoft.com/office/drawing/2014/main" id="{FB3907C2-9216-48EE-86E3-6D7F30AE1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153822" y="983584"/>
            <a:ext cx="6553545" cy="4898774"/>
          </a:xfrm>
          <a:prstGeom prst="rect">
            <a:avLst/>
          </a:prstGeom>
          <a:noFill/>
        </p:spPr>
      </p:pic>
    </p:spTree>
    <p:extLst>
      <p:ext uri="{BB962C8B-B14F-4D97-AF65-F5344CB8AC3E}">
        <p14:creationId xmlns:p14="http://schemas.microsoft.com/office/powerpoint/2010/main" val="1545165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E0CEE-830A-4EED-AD80-5C5DDB4BB319}"/>
              </a:ext>
            </a:extLst>
          </p:cNvPr>
          <p:cNvSpPr>
            <a:spLocks noGrp="1"/>
          </p:cNvSpPr>
          <p:nvPr>
            <p:ph type="title"/>
          </p:nvPr>
        </p:nvSpPr>
        <p:spPr/>
        <p:txBody>
          <a:bodyPr/>
          <a:lstStyle/>
          <a:p>
            <a:r>
              <a:rPr lang="en-GB" dirty="0"/>
              <a:t>Cosmic Microwave Background Radiation</a:t>
            </a:r>
          </a:p>
        </p:txBody>
      </p:sp>
      <p:sp>
        <p:nvSpPr>
          <p:cNvPr id="6" name="Content Placeholder 5">
            <a:extLst>
              <a:ext uri="{FF2B5EF4-FFF2-40B4-BE49-F238E27FC236}">
                <a16:creationId xmlns:a16="http://schemas.microsoft.com/office/drawing/2014/main" id="{F1E6DDE6-4B95-4405-82BE-708E29773BB6}"/>
              </a:ext>
            </a:extLst>
          </p:cNvPr>
          <p:cNvSpPr>
            <a:spLocks noGrp="1"/>
          </p:cNvSpPr>
          <p:nvPr>
            <p:ph sz="quarter" idx="4"/>
          </p:nvPr>
        </p:nvSpPr>
        <p:spPr>
          <a:xfrm>
            <a:off x="6522402" y="1378454"/>
            <a:ext cx="5183188" cy="5479546"/>
          </a:xfrm>
        </p:spPr>
        <p:txBody>
          <a:bodyPr>
            <a:normAutofit fontScale="92500" lnSpcReduction="20000"/>
          </a:bodyPr>
          <a:lstStyle/>
          <a:p>
            <a:pPr>
              <a:lnSpc>
                <a:spcPct val="200000"/>
              </a:lnSpc>
              <a:spcBef>
                <a:spcPts val="600"/>
              </a:spcBef>
              <a:spcAft>
                <a:spcPts val="600"/>
              </a:spcAft>
            </a:pPr>
            <a:r>
              <a:rPr lang="en-GB" sz="2800" dirty="0">
                <a:effectLst/>
                <a:latin typeface="Trebuchet MS" panose="020B0603020202020204" pitchFamily="34" charset="0"/>
                <a:ea typeface="Times New Roman" panose="02020603050405020304" pitchFamily="18" charset="0"/>
                <a:cs typeface="Times New Roman" panose="02020603050405020304" pitchFamily="18" charset="0"/>
              </a:rPr>
              <a:t>Arnold Penzias and Robert Wilson As one of their colleagues commented, </a:t>
            </a:r>
          </a:p>
          <a:p>
            <a:pPr marL="0" indent="0">
              <a:lnSpc>
                <a:spcPct val="200000"/>
              </a:lnSpc>
              <a:spcBef>
                <a:spcPts val="600"/>
              </a:spcBef>
              <a:spcAft>
                <a:spcPts val="600"/>
              </a:spcAft>
              <a:buNone/>
            </a:pPr>
            <a:r>
              <a:rPr lang="en-GB" sz="2800" dirty="0">
                <a:effectLst/>
                <a:latin typeface="Trebuchet MS" panose="020B0603020202020204" pitchFamily="34" charset="0"/>
                <a:ea typeface="Times New Roman" panose="02020603050405020304" pitchFamily="18" charset="0"/>
                <a:cs typeface="Times New Roman" panose="02020603050405020304" pitchFamily="18" charset="0"/>
              </a:rPr>
              <a:t>     "Thus, they looked for “dung” but found gold, which is just opposite of the experience of most of us."</a:t>
            </a:r>
          </a:p>
          <a:p>
            <a:endParaRPr lang="en-GB" dirty="0"/>
          </a:p>
        </p:txBody>
      </p:sp>
      <p:pic>
        <p:nvPicPr>
          <p:cNvPr id="4098" name="Picture 2">
            <a:extLst>
              <a:ext uri="{FF2B5EF4-FFF2-40B4-BE49-F238E27FC236}">
                <a16:creationId xmlns:a16="http://schemas.microsoft.com/office/drawing/2014/main" id="{A7CC69EA-06E7-4966-9A1E-AA831A84D15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49280" y="1579176"/>
            <a:ext cx="5722920" cy="44989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MC900084008[1]">
            <a:extLst>
              <a:ext uri="{FF2B5EF4-FFF2-40B4-BE49-F238E27FC236}">
                <a16:creationId xmlns:a16="http://schemas.microsoft.com/office/drawing/2014/main" id="{25C13DB0-13D9-4B77-AE21-B1DA424A68C5}"/>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096000" y="3828663"/>
            <a:ext cx="852805" cy="795020"/>
          </a:xfrm>
          <a:prstGeom prst="rect">
            <a:avLst/>
          </a:prstGeom>
          <a:noFill/>
          <a:ln>
            <a:noFill/>
          </a:ln>
        </p:spPr>
      </p:pic>
    </p:spTree>
    <p:extLst>
      <p:ext uri="{BB962C8B-B14F-4D97-AF65-F5344CB8AC3E}">
        <p14:creationId xmlns:p14="http://schemas.microsoft.com/office/powerpoint/2010/main" val="446085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2">
            <a:extLst>
              <a:ext uri="{FF2B5EF4-FFF2-40B4-BE49-F238E27FC236}">
                <a16:creationId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1C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6AE40D-F839-4B09-A302-FDF2D1FAEC43}"/>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Cosmic Microwave Background Radiation</a:t>
            </a:r>
          </a:p>
        </p:txBody>
      </p:sp>
      <p:sp>
        <p:nvSpPr>
          <p:cNvPr id="15" name="Rounded Rectangle 9">
            <a:extLst>
              <a:ext uri="{FF2B5EF4-FFF2-40B4-BE49-F238E27FC236}">
                <a16:creationId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icture containing shape&#10;&#10;Description automatically generated">
            <a:extLst>
              <a:ext uri="{FF2B5EF4-FFF2-40B4-BE49-F238E27FC236}">
                <a16:creationId xmlns:a16="http://schemas.microsoft.com/office/drawing/2014/main" id="{35537B26-FD22-4FB8-82A9-6BE58BDBBE7F}"/>
              </a:ext>
            </a:extLst>
          </p:cNvPr>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t="6094" b="6446"/>
          <a:stretch/>
        </p:blipFill>
        <p:spPr>
          <a:xfrm>
            <a:off x="737428" y="813816"/>
            <a:ext cx="7317441" cy="5065776"/>
          </a:xfrm>
          <a:prstGeom prst="rect">
            <a:avLst/>
          </a:prstGeom>
          <a:effectLst/>
        </p:spPr>
      </p:pic>
    </p:spTree>
    <p:extLst>
      <p:ext uri="{BB962C8B-B14F-4D97-AF65-F5344CB8AC3E}">
        <p14:creationId xmlns:p14="http://schemas.microsoft.com/office/powerpoint/2010/main" val="3958947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A2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3C0978-F55A-4E74-A13B-0DBBA1CFDBB0}"/>
              </a:ext>
            </a:extLst>
          </p:cNvPr>
          <p:cNvSpPr>
            <a:spLocks noGrp="1"/>
          </p:cNvSpPr>
          <p:nvPr>
            <p:ph type="title"/>
          </p:nvPr>
        </p:nvSpPr>
        <p:spPr>
          <a:xfrm>
            <a:off x="8787161" y="618681"/>
            <a:ext cx="3222702" cy="5590095"/>
          </a:xfrm>
        </p:spPr>
        <p:txBody>
          <a:bodyPr>
            <a:noAutofit/>
          </a:bodyPr>
          <a:lstStyle/>
          <a:p>
            <a:pPr>
              <a:lnSpc>
                <a:spcPct val="150000"/>
              </a:lnSpc>
            </a:pPr>
            <a:r>
              <a:rPr lang="en-GB" sz="1800" b="1" i="0" dirty="0">
                <a:solidFill>
                  <a:schemeClr val="bg1"/>
                </a:solidFill>
                <a:effectLst/>
                <a:latin typeface="Trebuchet MS" panose="020B0603020202020204" pitchFamily="34" charset="0"/>
              </a:rPr>
              <a:t>Cosmic background radiation</a:t>
            </a:r>
            <a:r>
              <a:rPr lang="en-GB" sz="1800" b="0" i="0" dirty="0">
                <a:solidFill>
                  <a:schemeClr val="bg1"/>
                </a:solidFill>
                <a:effectLst/>
                <a:latin typeface="Trebuchet MS" panose="020B0603020202020204" pitchFamily="34" charset="0"/>
              </a:rPr>
              <a:t> is </a:t>
            </a:r>
            <a:r>
              <a:rPr lang="en-GB" sz="1800" b="0" i="0" u="none" strike="noStrike" dirty="0">
                <a:solidFill>
                  <a:schemeClr val="bg1"/>
                </a:solidFill>
                <a:effectLst/>
                <a:latin typeface="Trebuchet MS" panose="020B0603020202020204" pitchFamily="34" charset="0"/>
                <a:hlinkClick r:id="rId3" tooltip="Electromagnetic radiation">
                  <a:extLst>
                    <a:ext uri="{A12FA001-AC4F-418D-AE19-62706E023703}">
                      <ahyp:hlinkClr xmlns="" xmlns:ahyp="http://schemas.microsoft.com/office/drawing/2018/hyperlinkcolor" val="tx"/>
                    </a:ext>
                  </a:extLst>
                </a:hlinkClick>
              </a:rPr>
              <a:t>electromagnetic radiation</a:t>
            </a:r>
            <a:r>
              <a:rPr lang="en-GB" sz="1800" b="0" i="0" dirty="0">
                <a:solidFill>
                  <a:schemeClr val="bg1"/>
                </a:solidFill>
                <a:effectLst/>
                <a:latin typeface="Trebuchet MS" panose="020B0603020202020204" pitchFamily="34" charset="0"/>
              </a:rPr>
              <a:t> from the </a:t>
            </a:r>
            <a:r>
              <a:rPr lang="en-GB" sz="1800" b="0" i="0" u="none" strike="noStrike" dirty="0">
                <a:solidFill>
                  <a:schemeClr val="bg1"/>
                </a:solidFill>
                <a:effectLst/>
                <a:latin typeface="Trebuchet MS" panose="020B0603020202020204" pitchFamily="34" charset="0"/>
                <a:hlinkClick r:id="rId4">
                  <a:extLst>
                    <a:ext uri="{A12FA001-AC4F-418D-AE19-62706E023703}">
                      <ahyp:hlinkClr xmlns="" xmlns:ahyp="http://schemas.microsoft.com/office/drawing/2018/hyperlinkcolor" val="tx"/>
                    </a:ext>
                  </a:extLst>
                </a:hlinkClick>
              </a:rPr>
              <a:t>Big Bang</a:t>
            </a:r>
            <a:r>
              <a:rPr lang="en-GB" sz="1800" b="0" i="0" dirty="0">
                <a:solidFill>
                  <a:schemeClr val="bg1"/>
                </a:solidFill>
                <a:effectLst/>
                <a:latin typeface="Trebuchet MS" panose="020B0603020202020204" pitchFamily="34" charset="0"/>
              </a:rPr>
              <a:t>.</a:t>
            </a:r>
            <a:br>
              <a:rPr lang="en-GB" sz="1800" b="0" i="0" dirty="0">
                <a:solidFill>
                  <a:schemeClr val="bg1"/>
                </a:solidFill>
                <a:effectLst/>
                <a:latin typeface="Trebuchet MS" panose="020B0603020202020204" pitchFamily="34" charset="0"/>
              </a:rPr>
            </a:br>
            <a:r>
              <a:rPr lang="en-GB" sz="1800" b="0" i="0" dirty="0">
                <a:solidFill>
                  <a:schemeClr val="bg1"/>
                </a:solidFill>
                <a:effectLst/>
                <a:latin typeface="Trebuchet MS" panose="020B0603020202020204" pitchFamily="34" charset="0"/>
              </a:rPr>
              <a:t>Its discovery and detailed observations of its properties are considered one of the major confirmations of the Big Bang. The discovery (by chance in 1965) of the cosmic background radiation suggests that the early universe was dominated by a radiation field, a field of extremely high temperature and pressure</a:t>
            </a:r>
            <a:endParaRPr lang="en-GB" sz="1800" dirty="0">
              <a:solidFill>
                <a:schemeClr val="bg1"/>
              </a:solidFill>
              <a:latin typeface="Trebuchet MS" panose="020B0603020202020204" pitchFamily="34" charset="0"/>
            </a:endParaRPr>
          </a:p>
        </p:txBody>
      </p:sp>
      <p:sp>
        <p:nvSpPr>
          <p:cNvPr id="73" name="Rounded Rectangle 9">
            <a:extLst>
              <a:ext uri="{FF2B5EF4-FFF2-40B4-BE49-F238E27FC236}">
                <a16:creationId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62A3065B-2F2E-4C7F-B8A2-EB9FB6F452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0499"/>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0669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A group of trees with stars in the sky&#10;&#10;Description automatically generated with low confidence">
            <a:extLst>
              <a:ext uri="{FF2B5EF4-FFF2-40B4-BE49-F238E27FC236}">
                <a16:creationId xmlns:a16="http://schemas.microsoft.com/office/drawing/2014/main" id="{FC4FDEC3-EFA9-494B-B9E9-6254FB2715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30"/>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3CD9DF72-87A3-404E-A828-84CBF11A83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C86C47D1-0040-44BC-BD99-377318D20358}"/>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a:t>Olber’s Paradox</a:t>
            </a:r>
          </a:p>
        </p:txBody>
      </p:sp>
      <p:cxnSp>
        <p:nvCxnSpPr>
          <p:cNvPr id="73" name="Straight Connector 72">
            <a:extLst>
              <a:ext uri="{FF2B5EF4-FFF2-40B4-BE49-F238E27FC236}">
                <a16:creationId xmlns:a16="http://schemas.microsoft.com/office/drawing/2014/main" id="{20E3A342-4D61-4E3F-AF90-1AB42AEB96C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03BD3F9-9EBF-4C04-8192-B85FF61EA208}"/>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hlinkClick r:id="rId4"/>
              </a:rPr>
              <a:t>https://www.youtube.com/watch?v=KMAVpeaIJpw</a:t>
            </a:r>
            <a:endParaRPr lang="en-US"/>
          </a:p>
          <a:p>
            <a:pPr indent="-228600">
              <a:lnSpc>
                <a:spcPct val="90000"/>
              </a:lnSpc>
              <a:spcAft>
                <a:spcPts val="600"/>
              </a:spcAft>
              <a:buFont typeface="Arial" panose="020B0604020202020204" pitchFamily="34" charset="0"/>
              <a:buChar char="•"/>
            </a:pPr>
            <a:endParaRPr lang="en-US"/>
          </a:p>
        </p:txBody>
      </p:sp>
    </p:spTree>
    <p:extLst>
      <p:ext uri="{BB962C8B-B14F-4D97-AF65-F5344CB8AC3E}">
        <p14:creationId xmlns:p14="http://schemas.microsoft.com/office/powerpoint/2010/main" val="21617815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2E961F1-4A28-4A5F-BBD4-6E400E5E6C7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F57BEA8-497D-4AA8-8A18-BDCD696B25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99AA4-5436-4095-B78C-E931C7563AF6}"/>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Proportions of H and He</a:t>
            </a:r>
          </a:p>
        </p:txBody>
      </p:sp>
      <p:cxnSp>
        <p:nvCxnSpPr>
          <p:cNvPr id="12" name="Straight Connector 11">
            <a:extLst>
              <a:ext uri="{FF2B5EF4-FFF2-40B4-BE49-F238E27FC236}">
                <a16:creationId xmlns:a16="http://schemas.microsoft.com/office/drawing/2014/main" id="{A82415D3-DDE5-4D63-8CB3-23A5EC581B2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D7193FB-6AE6-4B3B-8F89-56B55DD63B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BD5D0B8B-B628-4B73-A478-0F93B00D92A5}"/>
              </a:ext>
            </a:extLst>
          </p:cNvPr>
          <p:cNvGraphicFramePr>
            <a:graphicFrameLocks noGrp="1"/>
          </p:cNvGraphicFramePr>
          <p:nvPr>
            <p:extLst>
              <p:ext uri="{D42A27DB-BD31-4B8C-83A1-F6EECF244321}">
                <p14:modId xmlns:p14="http://schemas.microsoft.com/office/powerpoint/2010/main" val="1012620154"/>
              </p:ext>
            </p:extLst>
          </p:nvPr>
        </p:nvGraphicFramePr>
        <p:xfrm>
          <a:off x="666750" y="2491766"/>
          <a:ext cx="6235897" cy="3997638"/>
        </p:xfrm>
        <a:graphic>
          <a:graphicData uri="http://schemas.openxmlformats.org/drawingml/2006/table">
            <a:tbl>
              <a:tblPr firstRow="1" firstCol="1" lastRow="1" lastCol="1" bandRow="1" bandCol="1">
                <a:tableStyleId>{793D81CF-94F2-401A-BA57-92F5A7B2D0C5}</a:tableStyleId>
              </a:tblPr>
              <a:tblGrid>
                <a:gridCol w="2457674">
                  <a:extLst>
                    <a:ext uri="{9D8B030D-6E8A-4147-A177-3AD203B41FA5}">
                      <a16:colId xmlns:a16="http://schemas.microsoft.com/office/drawing/2014/main" val="1042393231"/>
                    </a:ext>
                  </a:extLst>
                </a:gridCol>
                <a:gridCol w="3778223">
                  <a:extLst>
                    <a:ext uri="{9D8B030D-6E8A-4147-A177-3AD203B41FA5}">
                      <a16:colId xmlns:a16="http://schemas.microsoft.com/office/drawing/2014/main" val="3190592133"/>
                    </a:ext>
                  </a:extLst>
                </a:gridCol>
              </a:tblGrid>
              <a:tr h="666273">
                <a:tc>
                  <a:txBody>
                    <a:bodyPr/>
                    <a:lstStyle/>
                    <a:p>
                      <a:pPr algn="l" fontAlgn="t">
                        <a:lnSpc>
                          <a:spcPct val="150000"/>
                        </a:lnSpc>
                        <a:spcBef>
                          <a:spcPts val="600"/>
                        </a:spcBef>
                        <a:spcAft>
                          <a:spcPts val="600"/>
                        </a:spcAft>
                      </a:pPr>
                      <a:r>
                        <a:rPr lang="en-GB" sz="2800" b="0" u="none" strike="noStrike">
                          <a:effectLst/>
                        </a:rPr>
                        <a:t>Element</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a:effectLst/>
                        </a:rPr>
                        <a:t>relative abundance</a:t>
                      </a:r>
                      <a:endParaRPr lang="en-GB" sz="2800" b="0" i="0" u="none" strike="noStrike">
                        <a:effectLst/>
                        <a:latin typeface="Arial" panose="020B0604020202020204" pitchFamily="34" charset="0"/>
                      </a:endParaRPr>
                    </a:p>
                  </a:txBody>
                  <a:tcPr marL="119809" marR="119809" marT="16640" marB="0"/>
                </a:tc>
                <a:extLst>
                  <a:ext uri="{0D108BD9-81ED-4DB2-BD59-A6C34878D82A}">
                    <a16:rowId xmlns:a16="http://schemas.microsoft.com/office/drawing/2014/main" val="3402374720"/>
                  </a:ext>
                </a:extLst>
              </a:tr>
              <a:tr h="666273">
                <a:tc>
                  <a:txBody>
                    <a:bodyPr/>
                    <a:lstStyle/>
                    <a:p>
                      <a:pPr algn="l" fontAlgn="t">
                        <a:lnSpc>
                          <a:spcPct val="150000"/>
                        </a:lnSpc>
                        <a:spcBef>
                          <a:spcPts val="600"/>
                        </a:spcBef>
                        <a:spcAft>
                          <a:spcPts val="600"/>
                        </a:spcAft>
                      </a:pPr>
                      <a:r>
                        <a:rPr lang="en-GB" sz="2800" b="0" u="none" strike="noStrike">
                          <a:effectLst/>
                        </a:rPr>
                        <a:t>Hydrogen</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a:effectLst/>
                        </a:rPr>
                        <a:t>10 000</a:t>
                      </a:r>
                      <a:endParaRPr lang="en-GB" sz="2800" b="0" i="0" u="none" strike="noStrike">
                        <a:effectLst/>
                        <a:latin typeface="Arial" panose="020B0604020202020204" pitchFamily="34" charset="0"/>
                      </a:endParaRPr>
                    </a:p>
                  </a:txBody>
                  <a:tcPr marL="119809" marR="119809" marT="16640" marB="0"/>
                </a:tc>
                <a:extLst>
                  <a:ext uri="{0D108BD9-81ED-4DB2-BD59-A6C34878D82A}">
                    <a16:rowId xmlns:a16="http://schemas.microsoft.com/office/drawing/2014/main" val="2873567016"/>
                  </a:ext>
                </a:extLst>
              </a:tr>
              <a:tr h="666273">
                <a:tc>
                  <a:txBody>
                    <a:bodyPr/>
                    <a:lstStyle/>
                    <a:p>
                      <a:pPr algn="l" fontAlgn="t">
                        <a:lnSpc>
                          <a:spcPct val="150000"/>
                        </a:lnSpc>
                        <a:spcBef>
                          <a:spcPts val="600"/>
                        </a:spcBef>
                        <a:spcAft>
                          <a:spcPts val="600"/>
                        </a:spcAft>
                      </a:pPr>
                      <a:r>
                        <a:rPr lang="en-GB" sz="2800" b="0" u="none" strike="noStrike">
                          <a:effectLst/>
                        </a:rPr>
                        <a:t>Helium</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a:effectLst/>
                        </a:rPr>
                        <a:t>1 000</a:t>
                      </a:r>
                      <a:endParaRPr lang="en-GB" sz="2800" b="0" i="0" u="none" strike="noStrike">
                        <a:effectLst/>
                        <a:latin typeface="Arial" panose="020B0604020202020204" pitchFamily="34" charset="0"/>
                      </a:endParaRPr>
                    </a:p>
                  </a:txBody>
                  <a:tcPr marL="119809" marR="119809" marT="16640" marB="0"/>
                </a:tc>
                <a:extLst>
                  <a:ext uri="{0D108BD9-81ED-4DB2-BD59-A6C34878D82A}">
                    <a16:rowId xmlns:a16="http://schemas.microsoft.com/office/drawing/2014/main" val="329580709"/>
                  </a:ext>
                </a:extLst>
              </a:tr>
              <a:tr h="666273">
                <a:tc>
                  <a:txBody>
                    <a:bodyPr/>
                    <a:lstStyle/>
                    <a:p>
                      <a:pPr algn="l" fontAlgn="t">
                        <a:lnSpc>
                          <a:spcPct val="150000"/>
                        </a:lnSpc>
                        <a:spcBef>
                          <a:spcPts val="600"/>
                        </a:spcBef>
                        <a:spcAft>
                          <a:spcPts val="600"/>
                        </a:spcAft>
                      </a:pPr>
                      <a:r>
                        <a:rPr lang="en-GB" sz="2800" b="0" u="none" strike="noStrike">
                          <a:effectLst/>
                        </a:rPr>
                        <a:t>Oxygen</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a:effectLst/>
                        </a:rPr>
                        <a:t>6</a:t>
                      </a:r>
                      <a:endParaRPr lang="en-GB" sz="2800" b="0" i="0" u="none" strike="noStrike">
                        <a:effectLst/>
                        <a:latin typeface="Arial" panose="020B0604020202020204" pitchFamily="34" charset="0"/>
                      </a:endParaRPr>
                    </a:p>
                  </a:txBody>
                  <a:tcPr marL="119809" marR="119809" marT="16640" marB="0"/>
                </a:tc>
                <a:extLst>
                  <a:ext uri="{0D108BD9-81ED-4DB2-BD59-A6C34878D82A}">
                    <a16:rowId xmlns:a16="http://schemas.microsoft.com/office/drawing/2014/main" val="2816429817"/>
                  </a:ext>
                </a:extLst>
              </a:tr>
              <a:tr h="666273">
                <a:tc>
                  <a:txBody>
                    <a:bodyPr/>
                    <a:lstStyle/>
                    <a:p>
                      <a:pPr algn="l" fontAlgn="t">
                        <a:lnSpc>
                          <a:spcPct val="150000"/>
                        </a:lnSpc>
                        <a:spcBef>
                          <a:spcPts val="600"/>
                        </a:spcBef>
                        <a:spcAft>
                          <a:spcPts val="600"/>
                        </a:spcAft>
                      </a:pPr>
                      <a:r>
                        <a:rPr lang="en-GB" sz="2800" b="0" u="none" strike="noStrike">
                          <a:effectLst/>
                        </a:rPr>
                        <a:t>Carbon</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a:effectLst/>
                        </a:rPr>
                        <a:t>1</a:t>
                      </a:r>
                      <a:endParaRPr lang="en-GB" sz="2800" b="0" i="0" u="none" strike="noStrike">
                        <a:effectLst/>
                        <a:latin typeface="Arial" panose="020B0604020202020204" pitchFamily="34" charset="0"/>
                      </a:endParaRPr>
                    </a:p>
                  </a:txBody>
                  <a:tcPr marL="119809" marR="119809" marT="16640" marB="0"/>
                </a:tc>
                <a:extLst>
                  <a:ext uri="{0D108BD9-81ED-4DB2-BD59-A6C34878D82A}">
                    <a16:rowId xmlns:a16="http://schemas.microsoft.com/office/drawing/2014/main" val="3362180182"/>
                  </a:ext>
                </a:extLst>
              </a:tr>
              <a:tr h="666273">
                <a:tc>
                  <a:txBody>
                    <a:bodyPr/>
                    <a:lstStyle/>
                    <a:p>
                      <a:pPr algn="l" fontAlgn="t">
                        <a:lnSpc>
                          <a:spcPct val="150000"/>
                        </a:lnSpc>
                        <a:spcBef>
                          <a:spcPts val="600"/>
                        </a:spcBef>
                        <a:spcAft>
                          <a:spcPts val="600"/>
                        </a:spcAft>
                      </a:pPr>
                      <a:r>
                        <a:rPr lang="en-GB" sz="2800" b="0" u="none" strike="noStrike">
                          <a:effectLst/>
                        </a:rPr>
                        <a:t>All others</a:t>
                      </a:r>
                      <a:endParaRPr lang="en-GB" sz="2800" b="0" i="0" u="none" strike="noStrike">
                        <a:effectLst/>
                        <a:latin typeface="Arial" panose="020B0604020202020204" pitchFamily="34" charset="0"/>
                      </a:endParaRPr>
                    </a:p>
                  </a:txBody>
                  <a:tcPr marL="119809" marR="119809" marT="16640" marB="0"/>
                </a:tc>
                <a:tc>
                  <a:txBody>
                    <a:bodyPr/>
                    <a:lstStyle/>
                    <a:p>
                      <a:pPr algn="ctr" fontAlgn="t">
                        <a:lnSpc>
                          <a:spcPct val="150000"/>
                        </a:lnSpc>
                        <a:spcBef>
                          <a:spcPts val="600"/>
                        </a:spcBef>
                        <a:spcAft>
                          <a:spcPts val="600"/>
                        </a:spcAft>
                      </a:pPr>
                      <a:r>
                        <a:rPr lang="en-GB" sz="2800" b="0" u="none" strike="noStrike" dirty="0">
                          <a:effectLst/>
                        </a:rPr>
                        <a:t>1</a:t>
                      </a:r>
                      <a:endParaRPr lang="en-GB" sz="2800" b="0" i="0" u="none" strike="noStrike" dirty="0">
                        <a:effectLst/>
                        <a:latin typeface="Arial" panose="020B0604020202020204" pitchFamily="34" charset="0"/>
                      </a:endParaRPr>
                    </a:p>
                  </a:txBody>
                  <a:tcPr marL="119809" marR="119809" marT="16640" marB="0"/>
                </a:tc>
                <a:extLst>
                  <a:ext uri="{0D108BD9-81ED-4DB2-BD59-A6C34878D82A}">
                    <a16:rowId xmlns:a16="http://schemas.microsoft.com/office/drawing/2014/main" val="326338805"/>
                  </a:ext>
                </a:extLst>
              </a:tr>
            </a:tbl>
          </a:graphicData>
        </a:graphic>
      </p:graphicFrame>
      <p:pic>
        <p:nvPicPr>
          <p:cNvPr id="8194" name="Picture 2" descr="Animated Cute GIF - Animated Cute Balloons GIFs">
            <a:extLst>
              <a:ext uri="{FF2B5EF4-FFF2-40B4-BE49-F238E27FC236}">
                <a16:creationId xmlns:a16="http://schemas.microsoft.com/office/drawing/2014/main" id="{022405E4-84FF-4E16-B620-742675669C9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67599" y="2524079"/>
            <a:ext cx="3844477" cy="384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2311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lowchart: Document 7">
            <a:extLst>
              <a:ext uri="{FF2B5EF4-FFF2-40B4-BE49-F238E27FC236}">
                <a16:creationId xmlns:a16="http://schemas.microsoft.com/office/drawing/2014/main" id="{D12DDE76-C203-4047-9998-63900085B5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3A129A-77EE-4B68-9029-6E6BCD7B5118}"/>
              </a:ext>
            </a:extLst>
          </p:cNvPr>
          <p:cNvSpPr>
            <a:spLocks noGrp="1"/>
          </p:cNvSpPr>
          <p:nvPr>
            <p:ph type="title"/>
          </p:nvPr>
        </p:nvSpPr>
        <p:spPr>
          <a:xfrm>
            <a:off x="838200" y="171162"/>
            <a:ext cx="2840182" cy="2371148"/>
          </a:xfrm>
        </p:spPr>
        <p:txBody>
          <a:bodyPr>
            <a:normAutofit/>
          </a:bodyPr>
          <a:lstStyle/>
          <a:p>
            <a:r>
              <a:rPr lang="en-GB" sz="3200">
                <a:solidFill>
                  <a:srgbClr val="FFFFFF"/>
                </a:solidFill>
                <a:effectLst/>
                <a:latin typeface="Trebuchet MS" panose="020B0603020202020204" pitchFamily="34" charset="0"/>
                <a:ea typeface="Times New Roman" panose="02020603050405020304" pitchFamily="18" charset="0"/>
                <a:cs typeface="Times New Roman" panose="02020603050405020304" pitchFamily="18" charset="0"/>
              </a:rPr>
              <a:t>The stars are travelling too fast.</a:t>
            </a:r>
            <a:endParaRPr lang="en-GB" sz="3200">
              <a:solidFill>
                <a:srgbClr val="FFFFFF"/>
              </a:solidFill>
            </a:endParaRPr>
          </a:p>
        </p:txBody>
      </p:sp>
      <p:pic>
        <p:nvPicPr>
          <p:cNvPr id="3" name="Picture 2" descr="Diagram&#10;&#10;Description automatically generated">
            <a:extLst>
              <a:ext uri="{FF2B5EF4-FFF2-40B4-BE49-F238E27FC236}">
                <a16:creationId xmlns:a16="http://schemas.microsoft.com/office/drawing/2014/main" id="{842AB19F-2543-4516-962B-287D509013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857953" y="640080"/>
            <a:ext cx="6047497" cy="5578816"/>
          </a:xfrm>
          <a:prstGeom prst="rect">
            <a:avLst/>
          </a:prstGeom>
          <a:noFill/>
        </p:spPr>
      </p:pic>
    </p:spTree>
    <p:extLst>
      <p:ext uri="{BB962C8B-B14F-4D97-AF65-F5344CB8AC3E}">
        <p14:creationId xmlns:p14="http://schemas.microsoft.com/office/powerpoint/2010/main" val="22201253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53252F-4873-4F63-801D-CC719279A7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C8CCB-F95D-4249-92DD-651249D353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662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E2FD1B-E378-4E1B-8938-80197314B03F}"/>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r>
              <a:rPr lang="en-GB" sz="2600">
                <a:solidFill>
                  <a:srgbClr val="FFFFFF"/>
                </a:solidFill>
              </a:rPr>
              <a:t>Dark Matter v Dark Energy</a:t>
            </a:r>
          </a:p>
        </p:txBody>
      </p:sp>
      <p:pic>
        <p:nvPicPr>
          <p:cNvPr id="3" name="Picture 2" descr="Chart, pie chart&#10;&#10;Description automatically generated">
            <a:extLst>
              <a:ext uri="{FF2B5EF4-FFF2-40B4-BE49-F238E27FC236}">
                <a16:creationId xmlns:a16="http://schemas.microsoft.com/office/drawing/2014/main" id="{B9C4B354-5D88-4879-9EBB-98A8526F3D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038600" y="1342728"/>
            <a:ext cx="7188199" cy="4169154"/>
          </a:xfrm>
          <a:prstGeom prst="rect">
            <a:avLst/>
          </a:prstGeom>
          <a:noFill/>
        </p:spPr>
      </p:pic>
      <p:sp>
        <p:nvSpPr>
          <p:cNvPr id="7" name="TextBox 6">
            <a:extLst>
              <a:ext uri="{FF2B5EF4-FFF2-40B4-BE49-F238E27FC236}">
                <a16:creationId xmlns:a16="http://schemas.microsoft.com/office/drawing/2014/main" id="{E73B7A98-C68A-4D64-AF7D-BD4F26A1D661}"/>
              </a:ext>
            </a:extLst>
          </p:cNvPr>
          <p:cNvSpPr txBox="1"/>
          <p:nvPr/>
        </p:nvSpPr>
        <p:spPr>
          <a:xfrm>
            <a:off x="4286250" y="5904511"/>
            <a:ext cx="6096000" cy="560859"/>
          </a:xfrm>
          <a:prstGeom prst="rect">
            <a:avLst/>
          </a:prstGeom>
          <a:noFill/>
        </p:spPr>
        <p:txBody>
          <a:bodyPr wrap="square">
            <a:spAutoFit/>
          </a:bodyPr>
          <a:lstStyle/>
          <a:p>
            <a:pPr>
              <a:lnSpc>
                <a:spcPct val="200000"/>
              </a:lnSpc>
              <a:spcBef>
                <a:spcPts val="600"/>
              </a:spcBef>
              <a:spcAft>
                <a:spcPts val="6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Remember Dark </a:t>
            </a:r>
            <a:r>
              <a:rPr lang="en-GB" sz="1800" b="1" dirty="0">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E</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nergy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R</a:t>
            </a:r>
            <a:r>
              <a:rPr lang="en-GB" sz="1800" b="1" dirty="0" err="1">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E</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pels</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 Dark </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M</a:t>
            </a:r>
            <a:r>
              <a:rPr lang="en-GB" sz="1800" b="1" dirty="0" err="1">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A</a:t>
            </a:r>
            <a:r>
              <a:rPr lang="en-GB" sz="1800" b="1" dirty="0" err="1">
                <a:effectLst/>
                <a:latin typeface="Trebuchet MS" panose="020B0603020202020204" pitchFamily="34" charset="0"/>
                <a:ea typeface="Times New Roman" panose="02020603050405020304" pitchFamily="18" charset="0"/>
                <a:cs typeface="Times New Roman" panose="02020603050405020304" pitchFamily="18" charset="0"/>
              </a:rPr>
              <a:t>tter</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en-GB" sz="1800" b="1" dirty="0">
                <a:effectLst/>
                <a:highlight>
                  <a:srgbClr val="FFFF00"/>
                </a:highlight>
                <a:latin typeface="Trebuchet MS" panose="020B0603020202020204" pitchFamily="34" charset="0"/>
                <a:ea typeface="Times New Roman" panose="02020603050405020304" pitchFamily="18" charset="0"/>
                <a:cs typeface="Times New Roman" panose="02020603050405020304" pitchFamily="18" charset="0"/>
              </a:rPr>
              <a:t>A</a:t>
            </a: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ttracts</a:t>
            </a:r>
            <a:endParaRPr lang="en-GB" sz="14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592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2E961F1-4A28-4A5F-BBD4-6E400E5E6C7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F57BEA8-497D-4AA8-8A18-BDCD696B25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A5C97-36F1-4F15-866C-8AD05C83A1F6}"/>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dirty="0">
                <a:solidFill>
                  <a:schemeClr val="bg1"/>
                </a:solidFill>
                <a:latin typeface="+mj-lt"/>
                <a:ea typeface="+mj-ea"/>
                <a:cs typeface="+mj-cs"/>
              </a:rPr>
              <a:t>The Big Bang</a:t>
            </a:r>
          </a:p>
        </p:txBody>
      </p:sp>
      <p:cxnSp>
        <p:nvCxnSpPr>
          <p:cNvPr id="14" name="Straight Connector 13">
            <a:extLst>
              <a:ext uri="{FF2B5EF4-FFF2-40B4-BE49-F238E27FC236}">
                <a16:creationId xmlns:a16="http://schemas.microsoft.com/office/drawing/2014/main" id="{A82415D3-DDE5-4D63-8CB3-23A5EC581B2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7193FB-6AE6-4B3B-8F89-56B55DD63B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E00C8C6-1D1C-48BE-A895-E83B896C7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15126" y="2402302"/>
            <a:ext cx="10056948" cy="3997637"/>
          </a:xfrm>
          <a:prstGeom prst="rect">
            <a:avLst/>
          </a:prstGeom>
          <a:noFill/>
        </p:spPr>
      </p:pic>
      <p:sp>
        <p:nvSpPr>
          <p:cNvPr id="11" name="TextBox 10">
            <a:extLst>
              <a:ext uri="{FF2B5EF4-FFF2-40B4-BE49-F238E27FC236}">
                <a16:creationId xmlns:a16="http://schemas.microsoft.com/office/drawing/2014/main" id="{43E6E1B4-6F1C-44A5-956E-3F3C5A5E9635}"/>
              </a:ext>
            </a:extLst>
          </p:cNvPr>
          <p:cNvSpPr txBox="1"/>
          <p:nvPr/>
        </p:nvSpPr>
        <p:spPr>
          <a:xfrm>
            <a:off x="0" y="6300571"/>
            <a:ext cx="11887200" cy="560859"/>
          </a:xfrm>
          <a:prstGeom prst="rect">
            <a:avLst/>
          </a:prstGeom>
          <a:noFill/>
        </p:spPr>
        <p:txBody>
          <a:bodyPr wrap="square">
            <a:spAutoFit/>
          </a:bodyPr>
          <a:lstStyle/>
          <a:p>
            <a:pPr>
              <a:lnSpc>
                <a:spcPct val="200000"/>
              </a:lnSpc>
              <a:spcBef>
                <a:spcPts val="600"/>
              </a:spcBef>
              <a:spcAft>
                <a:spcPts val="600"/>
              </a:spcAft>
            </a:pPr>
            <a:r>
              <a:rPr lang="en-GB" sz="1800" u="sng" dirty="0">
                <a:solidFill>
                  <a:srgbClr val="0000FF"/>
                </a:solidFill>
                <a:effectLst/>
                <a:latin typeface="Trebuchet MS" panose="020B0603020202020204" pitchFamily="34" charset="0"/>
                <a:ea typeface="Times New Roman" panose="02020603050405020304" pitchFamily="18" charset="0"/>
                <a:cs typeface="Times New Roman" panose="02020603050405020304" pitchFamily="18" charset="0"/>
                <a:hlinkClick r:id="rId4"/>
              </a:rPr>
              <a:t>http://archive.ncsa.illinois.edu/Cyberia/Cosmos/Images/CosmicTimeline_gr.jpg</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5136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2E961F1-4A28-4A5F-BBD4-6E400E5E6C7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F57BEA8-497D-4AA8-8A18-BDCD696B25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7FC0CE-88D9-4CB7-BE7D-2CAF0CE78CDF}"/>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000" b="1" kern="1200" cap="all" spc="75" dirty="0">
                <a:solidFill>
                  <a:schemeClr val="bg1"/>
                </a:solidFill>
                <a:effectLst/>
                <a:latin typeface="+mj-lt"/>
                <a:ea typeface="+mj-ea"/>
                <a:cs typeface="+mj-cs"/>
              </a:rPr>
              <a:t>A summary of some of the evidence </a:t>
            </a:r>
            <a:endParaRPr lang="en-US" sz="5000" kern="1200" dirty="0">
              <a:solidFill>
                <a:schemeClr val="bg1"/>
              </a:solidFill>
              <a:latin typeface="+mj-lt"/>
              <a:ea typeface="+mj-ea"/>
              <a:cs typeface="+mj-cs"/>
            </a:endParaRPr>
          </a:p>
        </p:txBody>
      </p:sp>
      <p:cxnSp>
        <p:nvCxnSpPr>
          <p:cNvPr id="12" name="Straight Connector 11">
            <a:extLst>
              <a:ext uri="{FF2B5EF4-FFF2-40B4-BE49-F238E27FC236}">
                <a16:creationId xmlns:a16="http://schemas.microsoft.com/office/drawing/2014/main" id="{A82415D3-DDE5-4D63-8CB3-23A5EC581B2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D7193FB-6AE6-4B3B-8F89-56B55DD63B4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34EEB42A-E140-4B19-9442-B4CA696BA46A}"/>
              </a:ext>
            </a:extLst>
          </p:cNvPr>
          <p:cNvGraphicFramePr>
            <a:graphicFrameLocks noGrp="1"/>
          </p:cNvGraphicFramePr>
          <p:nvPr>
            <p:extLst>
              <p:ext uri="{D42A27DB-BD31-4B8C-83A1-F6EECF244321}">
                <p14:modId xmlns:p14="http://schemas.microsoft.com/office/powerpoint/2010/main" val="1880743155"/>
              </p:ext>
            </p:extLst>
          </p:nvPr>
        </p:nvGraphicFramePr>
        <p:xfrm>
          <a:off x="320040" y="2599467"/>
          <a:ext cx="11496822" cy="3653786"/>
        </p:xfrm>
        <a:graphic>
          <a:graphicData uri="http://schemas.openxmlformats.org/drawingml/2006/table">
            <a:tbl>
              <a:tblPr firstRow="1" firstCol="1" bandRow="1">
                <a:tableStyleId>{5C22544A-7EE6-4342-B048-85BDC9FD1C3A}</a:tableStyleId>
              </a:tblPr>
              <a:tblGrid>
                <a:gridCol w="4190954">
                  <a:extLst>
                    <a:ext uri="{9D8B030D-6E8A-4147-A177-3AD203B41FA5}">
                      <a16:colId xmlns:a16="http://schemas.microsoft.com/office/drawing/2014/main" val="1491491499"/>
                    </a:ext>
                  </a:extLst>
                </a:gridCol>
                <a:gridCol w="7305868">
                  <a:extLst>
                    <a:ext uri="{9D8B030D-6E8A-4147-A177-3AD203B41FA5}">
                      <a16:colId xmlns:a16="http://schemas.microsoft.com/office/drawing/2014/main" val="2577252337"/>
                    </a:ext>
                  </a:extLst>
                </a:gridCol>
              </a:tblGrid>
              <a:tr h="352780">
                <a:tc>
                  <a:txBody>
                    <a:bodyPr/>
                    <a:lstStyle/>
                    <a:p>
                      <a:pPr>
                        <a:lnSpc>
                          <a:spcPct val="100000"/>
                        </a:lnSpc>
                        <a:spcBef>
                          <a:spcPts val="600"/>
                        </a:spcBef>
                        <a:spcAft>
                          <a:spcPts val="600"/>
                        </a:spcAft>
                      </a:pPr>
                      <a:r>
                        <a:rPr lang="en-GB" sz="2100">
                          <a:effectLst/>
                        </a:rPr>
                        <a:t>Evidence for big bang</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tc>
                  <a:txBody>
                    <a:bodyPr/>
                    <a:lstStyle/>
                    <a:p>
                      <a:pPr>
                        <a:lnSpc>
                          <a:spcPct val="100000"/>
                        </a:lnSpc>
                        <a:spcBef>
                          <a:spcPts val="600"/>
                        </a:spcBef>
                        <a:spcAft>
                          <a:spcPts val="600"/>
                        </a:spcAft>
                      </a:pPr>
                      <a:r>
                        <a:rPr lang="en-GB" sz="2100">
                          <a:effectLst/>
                        </a:rPr>
                        <a:t>Interpretation</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extLst>
                  <a:ext uri="{0D108BD9-81ED-4DB2-BD59-A6C34878D82A}">
                    <a16:rowId xmlns:a16="http://schemas.microsoft.com/office/drawing/2014/main" val="3824514516"/>
                  </a:ext>
                </a:extLst>
              </a:tr>
              <a:tr h="667761">
                <a:tc>
                  <a:txBody>
                    <a:bodyPr/>
                    <a:lstStyle/>
                    <a:p>
                      <a:pPr>
                        <a:lnSpc>
                          <a:spcPct val="100000"/>
                        </a:lnSpc>
                        <a:spcBef>
                          <a:spcPts val="600"/>
                        </a:spcBef>
                        <a:spcAft>
                          <a:spcPts val="600"/>
                        </a:spcAft>
                      </a:pPr>
                      <a:r>
                        <a:rPr lang="en-GB" sz="2100">
                          <a:effectLst/>
                        </a:rPr>
                        <a:t>The light from other galaxies is red-shifted.</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tc>
                  <a:txBody>
                    <a:bodyPr/>
                    <a:lstStyle/>
                    <a:p>
                      <a:pPr>
                        <a:lnSpc>
                          <a:spcPct val="100000"/>
                        </a:lnSpc>
                        <a:spcBef>
                          <a:spcPts val="600"/>
                        </a:spcBef>
                        <a:spcAft>
                          <a:spcPts val="600"/>
                        </a:spcAft>
                      </a:pPr>
                      <a:r>
                        <a:rPr lang="en-GB" sz="2100">
                          <a:effectLst/>
                        </a:rPr>
                        <a:t>The other galaxies are moving away from us.</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extLst>
                  <a:ext uri="{0D108BD9-81ED-4DB2-BD59-A6C34878D82A}">
                    <a16:rowId xmlns:a16="http://schemas.microsoft.com/office/drawing/2014/main" val="2268333566"/>
                  </a:ext>
                </a:extLst>
              </a:tr>
              <a:tr h="982742">
                <a:tc>
                  <a:txBody>
                    <a:bodyPr/>
                    <a:lstStyle/>
                    <a:p>
                      <a:pPr>
                        <a:lnSpc>
                          <a:spcPct val="100000"/>
                        </a:lnSpc>
                        <a:spcBef>
                          <a:spcPts val="600"/>
                        </a:spcBef>
                        <a:spcAft>
                          <a:spcPts val="600"/>
                        </a:spcAft>
                      </a:pPr>
                      <a:r>
                        <a:rPr lang="en-GB" sz="2100">
                          <a:effectLst/>
                        </a:rPr>
                        <a:t>The further away the galaxy, the more its light is red-shifted.</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tc>
                  <a:txBody>
                    <a:bodyPr/>
                    <a:lstStyle/>
                    <a:p>
                      <a:pPr>
                        <a:lnSpc>
                          <a:spcPct val="100000"/>
                        </a:lnSpc>
                        <a:spcBef>
                          <a:spcPts val="600"/>
                        </a:spcBef>
                        <a:spcAft>
                          <a:spcPts val="600"/>
                        </a:spcAft>
                      </a:pPr>
                      <a:r>
                        <a:rPr lang="en-GB" sz="2100">
                          <a:effectLst/>
                        </a:rPr>
                        <a:t>The most likely explanation is that the whole universe is expanding. This supports the theory that the start of the universe could have been from a single explosion.</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extLst>
                  <a:ext uri="{0D108BD9-81ED-4DB2-BD59-A6C34878D82A}">
                    <a16:rowId xmlns:a16="http://schemas.microsoft.com/office/drawing/2014/main" val="2760704923"/>
                  </a:ext>
                </a:extLst>
              </a:tr>
              <a:tr h="667761">
                <a:tc>
                  <a:txBody>
                    <a:bodyPr/>
                    <a:lstStyle/>
                    <a:p>
                      <a:pPr>
                        <a:lnSpc>
                          <a:spcPct val="100000"/>
                        </a:lnSpc>
                        <a:spcBef>
                          <a:spcPts val="600"/>
                        </a:spcBef>
                        <a:spcAft>
                          <a:spcPts val="600"/>
                        </a:spcAft>
                      </a:pPr>
                      <a:r>
                        <a:rPr lang="en-GB" sz="2100">
                          <a:effectLst/>
                        </a:rPr>
                        <a:t>Cosmic Microwave Background</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tc>
                  <a:txBody>
                    <a:bodyPr/>
                    <a:lstStyle/>
                    <a:p>
                      <a:pPr>
                        <a:lnSpc>
                          <a:spcPct val="100000"/>
                        </a:lnSpc>
                        <a:spcBef>
                          <a:spcPts val="600"/>
                        </a:spcBef>
                        <a:spcAft>
                          <a:spcPts val="600"/>
                        </a:spcAft>
                      </a:pPr>
                      <a:r>
                        <a:rPr lang="en-GB" sz="2100">
                          <a:effectLst/>
                        </a:rPr>
                        <a:t>The relatively uniform background radiation is the remains of energy created just after the Big Bang.</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extLst>
                  <a:ext uri="{0D108BD9-81ED-4DB2-BD59-A6C34878D82A}">
                    <a16:rowId xmlns:a16="http://schemas.microsoft.com/office/drawing/2014/main" val="438599873"/>
                  </a:ext>
                </a:extLst>
              </a:tr>
              <a:tr h="982742">
                <a:tc>
                  <a:txBody>
                    <a:bodyPr/>
                    <a:lstStyle/>
                    <a:p>
                      <a:pPr>
                        <a:lnSpc>
                          <a:spcPct val="100000"/>
                        </a:lnSpc>
                        <a:spcBef>
                          <a:spcPts val="600"/>
                        </a:spcBef>
                        <a:spcAft>
                          <a:spcPts val="600"/>
                        </a:spcAft>
                      </a:pPr>
                      <a:r>
                        <a:rPr lang="en-GB" sz="2100">
                          <a:effectLst/>
                        </a:rPr>
                        <a:t>Proportions of H and He</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tc>
                  <a:txBody>
                    <a:bodyPr/>
                    <a:lstStyle/>
                    <a:p>
                      <a:pPr>
                        <a:lnSpc>
                          <a:spcPct val="100000"/>
                        </a:lnSpc>
                        <a:spcBef>
                          <a:spcPts val="600"/>
                        </a:spcBef>
                        <a:spcAft>
                          <a:spcPts val="600"/>
                        </a:spcAft>
                      </a:pPr>
                      <a:r>
                        <a:rPr lang="en-GB" sz="2100">
                          <a:effectLst/>
                        </a:rPr>
                        <a:t>The abundance of light elements is what we would expect from calculations about the formation of matter, called “Big Bang nucleosynthesis”</a:t>
                      </a:r>
                      <a:endParaRPr lang="en-GB" sz="21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70871" marR="70871" marT="0" marB="0"/>
                </a:tc>
                <a:extLst>
                  <a:ext uri="{0D108BD9-81ED-4DB2-BD59-A6C34878D82A}">
                    <a16:rowId xmlns:a16="http://schemas.microsoft.com/office/drawing/2014/main" val="32192827"/>
                  </a:ext>
                </a:extLst>
              </a:tr>
            </a:tbl>
          </a:graphicData>
        </a:graphic>
      </p:graphicFrame>
    </p:spTree>
    <p:extLst>
      <p:ext uri="{BB962C8B-B14F-4D97-AF65-F5344CB8AC3E}">
        <p14:creationId xmlns:p14="http://schemas.microsoft.com/office/powerpoint/2010/main" val="3908493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EFF7B1-6CB7-47D1-AD37-B870CA2B21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FA2962B-21B6-4689-A95D-A8FF6ADE47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745280D-ED36-41FE-8EB1-CE597C99CFE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5" name="Straight Connector 14">
              <a:extLst>
                <a:ext uri="{FF2B5EF4-FFF2-40B4-BE49-F238E27FC236}">
                  <a16:creationId xmlns:a16="http://schemas.microsoft.com/office/drawing/2014/main" id="{3D26CEB3-5AE4-4088-AD63-396DB50F289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A9279A-AD34-474C-834E-6BF658144A53}"/>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3589559-7D9A-4ECD-90BB-A5565E2DAE73}"/>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1B1A71-DCEA-4EB2-8133-98A2CD6F0982}"/>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80E95A5C-1E97-41C3-9DEC-245FF6DEBF1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1" name="Oval 20">
              <a:extLst>
                <a:ext uri="{FF2B5EF4-FFF2-40B4-BE49-F238E27FC236}">
                  <a16:creationId xmlns:a16="http://schemas.microsoft.com/office/drawing/2014/main" id="{8D3C3374-C720-4FCD-B6CD-AEF1D1A6190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639E2EF-4D23-4EA3-B29E-D6362FF7222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30820A4-6CEA-4BF7-8DE4-F5B2D2EB239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320E002-8AED-4D4F-A104-0585FFFB9AF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6A0BF3F3-3A09-42CE-9483-114BD01DD96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233BD5C-DFC7-4EB7-B348-7C9B5B8D0AC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A00D2CE1-35C1-46E6-BD59-CEE668BD90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58DCE86-9AE1-46D1-96D6-04B8B3EDF6F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1" name="Straight Connector 30">
              <a:extLst>
                <a:ext uri="{FF2B5EF4-FFF2-40B4-BE49-F238E27FC236}">
                  <a16:creationId xmlns:a16="http://schemas.microsoft.com/office/drawing/2014/main" id="{89B74739-D423-4F25-A976-0A6CD86D1733}"/>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018E700-FF08-42AA-9237-24E7A74AD380}"/>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6B3488A-8A55-403E-B9C9-75AFA0CF53E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5089B9D-BA8D-4A64-B95F-33940D9D6864}"/>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18403B7-F2C7-4C07-8522-21C3191090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23B58CC6-A99E-43AF-A467-256F19287FB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8FE97852-3A18-4317-B17E-8C45174F96F9}"/>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9D0BC6E-6D0B-4589-B1BF-372BAA383950}"/>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0B892E-E062-4B0A-B79E-E55D36EC9AEB}"/>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D1A4DF9-C28A-4C0A-B273-702F0C4880FF}"/>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BC799C4-F329-482A-A029-D4BB49ABE3A9}"/>
              </a:ext>
            </a:extLst>
          </p:cNvPr>
          <p:cNvSpPr>
            <a:spLocks noGrp="1"/>
          </p:cNvSpPr>
          <p:nvPr>
            <p:ph type="title"/>
          </p:nvPr>
        </p:nvSpPr>
        <p:spPr>
          <a:xfrm>
            <a:off x="630936" y="495992"/>
            <a:ext cx="4195140" cy="5638831"/>
          </a:xfrm>
          <a:noFill/>
        </p:spPr>
        <p:txBody>
          <a:bodyPr vert="horz" lIns="91440" tIns="45720" rIns="91440" bIns="45720" rtlCol="0" anchor="ctr">
            <a:normAutofit/>
          </a:bodyPr>
          <a:lstStyle/>
          <a:p>
            <a:r>
              <a:rPr lang="en-US" sz="4800" kern="1200">
                <a:solidFill>
                  <a:schemeClr val="tx1"/>
                </a:solidFill>
                <a:latin typeface="+mj-lt"/>
                <a:ea typeface="+mj-ea"/>
                <a:cs typeface="+mj-cs"/>
              </a:rPr>
              <a:t>BANG!</a:t>
            </a:r>
          </a:p>
        </p:txBody>
      </p:sp>
      <p:graphicFrame>
        <p:nvGraphicFramePr>
          <p:cNvPr id="6" name="TextBox 3">
            <a:extLst>
              <a:ext uri="{FF2B5EF4-FFF2-40B4-BE49-F238E27FC236}">
                <a16:creationId xmlns:a16="http://schemas.microsoft.com/office/drawing/2014/main" id="{8D091B27-13F8-402B-88F9-8CD4C5820F66}"/>
              </a:ext>
            </a:extLst>
          </p:cNvPr>
          <p:cNvGraphicFramePr/>
          <p:nvPr>
            <p:extLst>
              <p:ext uri="{D42A27DB-BD31-4B8C-83A1-F6EECF244321}">
                <p14:modId xmlns:p14="http://schemas.microsoft.com/office/powerpoint/2010/main" val="3927443137"/>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45796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8217F455-EC4F-4125-87AB-AC5D1B73EEBE}"/>
              </a:ext>
            </a:extLst>
          </p:cNvPr>
          <p:cNvGraphicFramePr>
            <a:graphicFrameLocks noGrp="1"/>
          </p:cNvGraphicFramePr>
          <p:nvPr>
            <p:extLst>
              <p:ext uri="{D42A27DB-BD31-4B8C-83A1-F6EECF244321}">
                <p14:modId xmlns:p14="http://schemas.microsoft.com/office/powerpoint/2010/main" val="2993537373"/>
              </p:ext>
            </p:extLst>
          </p:nvPr>
        </p:nvGraphicFramePr>
        <p:xfrm>
          <a:off x="643467" y="698373"/>
          <a:ext cx="10905066" cy="5461254"/>
        </p:xfrm>
        <a:graphic>
          <a:graphicData uri="http://schemas.openxmlformats.org/drawingml/2006/table">
            <a:tbl>
              <a:tblPr firstRow="1" firstCol="1" bandRow="1">
                <a:tableStyleId>{5C22544A-7EE6-4342-B048-85BDC9FD1C3A}</a:tableStyleId>
              </a:tblPr>
              <a:tblGrid>
                <a:gridCol w="5381515">
                  <a:extLst>
                    <a:ext uri="{9D8B030D-6E8A-4147-A177-3AD203B41FA5}">
                      <a16:colId xmlns:a16="http://schemas.microsoft.com/office/drawing/2014/main" val="1814951260"/>
                    </a:ext>
                  </a:extLst>
                </a:gridCol>
                <a:gridCol w="228240">
                  <a:extLst>
                    <a:ext uri="{9D8B030D-6E8A-4147-A177-3AD203B41FA5}">
                      <a16:colId xmlns:a16="http://schemas.microsoft.com/office/drawing/2014/main" val="2545462931"/>
                    </a:ext>
                  </a:extLst>
                </a:gridCol>
                <a:gridCol w="5295311">
                  <a:extLst>
                    <a:ext uri="{9D8B030D-6E8A-4147-A177-3AD203B41FA5}">
                      <a16:colId xmlns:a16="http://schemas.microsoft.com/office/drawing/2014/main" val="780037584"/>
                    </a:ext>
                  </a:extLst>
                </a:gridCol>
              </a:tblGrid>
              <a:tr h="319576">
                <a:tc>
                  <a:txBody>
                    <a:bodyPr/>
                    <a:lstStyle/>
                    <a:p>
                      <a:pPr>
                        <a:lnSpc>
                          <a:spcPct val="100000"/>
                        </a:lnSpc>
                        <a:spcBef>
                          <a:spcPts val="0"/>
                        </a:spcBef>
                        <a:spcAft>
                          <a:spcPts val="0"/>
                        </a:spcAft>
                      </a:pPr>
                      <a:r>
                        <a:rPr lang="en-GB" sz="1800">
                          <a:effectLst/>
                        </a:rPr>
                        <a:t>Explosion</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Expansion</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778570701"/>
                  </a:ext>
                </a:extLst>
              </a:tr>
              <a:tr h="319576">
                <a:tc>
                  <a:txBody>
                    <a:bodyPr/>
                    <a:lstStyle/>
                    <a:p>
                      <a:pPr>
                        <a:lnSpc>
                          <a:spcPct val="100000"/>
                        </a:lnSpc>
                        <a:spcBef>
                          <a:spcPts val="0"/>
                        </a:spcBef>
                        <a:spcAft>
                          <a:spcPts val="0"/>
                        </a:spcAft>
                      </a:pPr>
                      <a:r>
                        <a:rPr lang="en-GB" sz="1800">
                          <a:effectLst/>
                        </a:rPr>
                        <a:t>Different bits fly off at different speeds</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Expansion explains the large-scale symmetry we see in the distribution of galaxies</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2814008416"/>
                  </a:ext>
                </a:extLst>
              </a:tr>
              <a:tr h="319576">
                <a:tc>
                  <a:txBody>
                    <a:bodyPr/>
                    <a:lstStyle/>
                    <a:p>
                      <a:pPr>
                        <a:lnSpc>
                          <a:spcPct val="100000"/>
                        </a:lnSpc>
                        <a:spcBef>
                          <a:spcPts val="0"/>
                        </a:spcBef>
                        <a:spcAft>
                          <a:spcPts val="0"/>
                        </a:spcAft>
                      </a:pPr>
                      <a:r>
                        <a:rPr lang="en-GB" sz="1800">
                          <a:effectLst/>
                        </a:rPr>
                        <a:t>Fast parts overtake slow parts</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Expanding space explains the redshifts and the Hubble law</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354248071"/>
                  </a:ext>
                </a:extLst>
              </a:tr>
              <a:tr h="650599">
                <a:tc>
                  <a:txBody>
                    <a:bodyPr/>
                    <a:lstStyle/>
                    <a:p>
                      <a:pPr>
                        <a:lnSpc>
                          <a:spcPct val="100000"/>
                        </a:lnSpc>
                        <a:spcBef>
                          <a:spcPts val="0"/>
                        </a:spcBef>
                        <a:spcAft>
                          <a:spcPts val="0"/>
                        </a:spcAft>
                      </a:pPr>
                      <a:r>
                        <a:rPr lang="en-GB" sz="1800">
                          <a:effectLst/>
                        </a:rPr>
                        <a:t>Difficult to imagine a suitable mechanism to produce the range of velocities from 100 kms</a:t>
                      </a:r>
                      <a:r>
                        <a:rPr lang="en-GB" sz="1800" baseline="30000">
                          <a:effectLst/>
                        </a:rPr>
                        <a:t>–1</a:t>
                      </a:r>
                      <a:r>
                        <a:rPr lang="en-GB" sz="1800">
                          <a:effectLst/>
                        </a:rPr>
                        <a:t> to almost the speed of light</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Expansion also explains redshifts and the Hubble law even if we are not at the centre of the universe</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1300571315"/>
                  </a:ext>
                </a:extLst>
              </a:tr>
              <a:tr h="650599">
                <a:tc>
                  <a:txBody>
                    <a:bodyPr/>
                    <a:lstStyle/>
                    <a:p>
                      <a:pPr>
                        <a:lnSpc>
                          <a:spcPct val="100000"/>
                        </a:lnSpc>
                        <a:spcBef>
                          <a:spcPts val="0"/>
                        </a:spcBef>
                        <a:spcAft>
                          <a:spcPts val="0"/>
                        </a:spcAft>
                      </a:pPr>
                      <a:r>
                        <a:rPr lang="en-GB" sz="1800">
                          <a:effectLst/>
                        </a:rPr>
                        <a:t>Seems likely velocity would be related to some physical property, eg if given the same energy, less massive galaxies would be moving faster</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Balloon analogy – every galaxy moves away from every other as the space expands</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806553933"/>
                  </a:ext>
                </a:extLst>
              </a:tr>
              <a:tr h="650599">
                <a:tc>
                  <a:txBody>
                    <a:bodyPr/>
                    <a:lstStyle/>
                    <a:p>
                      <a:pPr>
                        <a:lnSpc>
                          <a:spcPct val="100000"/>
                        </a:lnSpc>
                        <a:spcBef>
                          <a:spcPts val="0"/>
                        </a:spcBef>
                        <a:spcAft>
                          <a:spcPts val="0"/>
                        </a:spcAft>
                      </a:pPr>
                      <a:r>
                        <a:rPr lang="en-GB" sz="1800">
                          <a:effectLst/>
                        </a:rPr>
                        <a:t>If this was the case a definite correlation between mass and velocity would be expected – this is not observed</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No galaxy is located at the centre</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3151086341"/>
                  </a:ext>
                </a:extLst>
              </a:tr>
              <a:tr h="650599">
                <a:tc>
                  <a:txBody>
                    <a:bodyPr/>
                    <a:lstStyle/>
                    <a:p>
                      <a:pPr>
                        <a:lnSpc>
                          <a:spcPct val="100000"/>
                        </a:lnSpc>
                        <a:spcBef>
                          <a:spcPts val="0"/>
                        </a:spcBef>
                        <a:spcAft>
                          <a:spcPts val="0"/>
                        </a:spcAft>
                      </a:pPr>
                      <a:r>
                        <a:rPr lang="en-GB" sz="1800">
                          <a:effectLst/>
                        </a:rPr>
                        <a:t>Hubble’s Law works well even if we only plot data for galaxies of similar mass</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Not only are we not at the centre of the universe, it doesn’t even need to have a centre</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1047691492"/>
                  </a:ext>
                </a:extLst>
              </a:tr>
              <a:tr h="981623">
                <a:tc>
                  <a:txBody>
                    <a:bodyPr/>
                    <a:lstStyle/>
                    <a:p>
                      <a:pPr>
                        <a:lnSpc>
                          <a:spcPct val="100000"/>
                        </a:lnSpc>
                        <a:spcBef>
                          <a:spcPts val="0"/>
                        </a:spcBef>
                        <a:spcAft>
                          <a:spcPts val="0"/>
                        </a:spcAft>
                      </a:pPr>
                      <a:r>
                        <a:rPr lang="en-GB" sz="1800">
                          <a:effectLst/>
                        </a:rPr>
                        <a:t>Faster galaxies would leave slower ones behind, resulting in those near the centre (start) being more closely packed than those on the periphery (finish), like runners in a marathon, but this is not observed</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a:effectLst/>
                        </a:rPr>
                        <a:t> </a:t>
                      </a:r>
                      <a:endParaRPr lang="en-GB" sz="1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tc>
                  <a:txBody>
                    <a:bodyPr/>
                    <a:lstStyle/>
                    <a:p>
                      <a:pPr>
                        <a:lnSpc>
                          <a:spcPct val="100000"/>
                        </a:lnSpc>
                        <a:spcBef>
                          <a:spcPts val="0"/>
                        </a:spcBef>
                        <a:spcAft>
                          <a:spcPts val="0"/>
                        </a:spcAft>
                      </a:pPr>
                      <a:r>
                        <a:rPr lang="en-GB" sz="1800" dirty="0">
                          <a:effectLst/>
                        </a:rPr>
                        <a:t>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40674" marR="40674" marT="0" marB="0"/>
                </a:tc>
                <a:extLst>
                  <a:ext uri="{0D108BD9-81ED-4DB2-BD59-A6C34878D82A}">
                    <a16:rowId xmlns:a16="http://schemas.microsoft.com/office/drawing/2014/main" val="3732883074"/>
                  </a:ext>
                </a:extLst>
              </a:tr>
            </a:tbl>
          </a:graphicData>
        </a:graphic>
      </p:graphicFrame>
    </p:spTree>
    <p:extLst>
      <p:ext uri="{BB962C8B-B14F-4D97-AF65-F5344CB8AC3E}">
        <p14:creationId xmlns:p14="http://schemas.microsoft.com/office/powerpoint/2010/main" val="1895188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6346</Words>
  <Application>Microsoft Office PowerPoint</Application>
  <PresentationFormat>Widescreen</PresentationFormat>
  <Paragraphs>262</Paragraphs>
  <Slides>26</Slides>
  <Notes>26</Notes>
  <HiddenSlides>0</HiddenSlides>
  <MMClips>3</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9" baseType="lpstr">
      <vt:lpstr>aktiv-grotesk</vt:lpstr>
      <vt:lpstr>Arial</vt:lpstr>
      <vt:lpstr>Calibri</vt:lpstr>
      <vt:lpstr>Calibri Light</vt:lpstr>
      <vt:lpstr>Cambria Math</vt:lpstr>
      <vt:lpstr>Comic Sans MS</vt:lpstr>
      <vt:lpstr>LabGrotesque</vt:lpstr>
      <vt:lpstr>Symbol</vt:lpstr>
      <vt:lpstr>TiemposTextWeb</vt:lpstr>
      <vt:lpstr>Times New Roman</vt:lpstr>
      <vt:lpstr>Trebuchet MS</vt:lpstr>
      <vt:lpstr>Office Theme</vt:lpstr>
      <vt:lpstr>Equation.DSMT4</vt:lpstr>
      <vt:lpstr>The Expanding Universe Part 2</vt:lpstr>
      <vt:lpstr>Learning Outcomes</vt:lpstr>
      <vt:lpstr>Reminder of your formula</vt:lpstr>
      <vt:lpstr>Evidence for ……</vt:lpstr>
      <vt:lpstr>The Expanding Expanding Universe!</vt:lpstr>
      <vt:lpstr>PowerPoint Presentation</vt:lpstr>
      <vt:lpstr>PowerPoint Presentation</vt:lpstr>
      <vt:lpstr>Dark Matter</vt:lpstr>
      <vt:lpstr>A zoomed in, computer-generated simulation of the distribution of dark matter in the universe. The top right inset shows dark-matter halos. The bottom left inset shows tiny blobs that depict dark-matter halos the size of Earth. J. Wang, S. Bose/CfA</vt:lpstr>
      <vt:lpstr>Fate of the Universe</vt:lpstr>
      <vt:lpstr>Evidence for the Big Bang</vt:lpstr>
      <vt:lpstr>Temperature of stars</vt:lpstr>
      <vt:lpstr>Blackbody Radiation</vt:lpstr>
      <vt:lpstr>Temperature of stars - </vt:lpstr>
      <vt:lpstr>The black-body spectrum has three main features: 1. The basic shape is more or less the same (apart from a scaling factor) at all temperatures; it is like a skewed bell curve, falling off gently on the long wavelength side of the peak, and much more sharply on the shorter wavelength side. 2. As the temperature of the object is increased, the peak of the intensity spectrum shifts towards the shorter wavelengths. 3. As the temperature of the object is increased, the intensity increases for all wavelengths.</vt:lpstr>
      <vt:lpstr>Cosmic Microwave Background Radiation</vt:lpstr>
      <vt:lpstr>Cosmic Microwave Background Radiation</vt:lpstr>
      <vt:lpstr>Cosmic background radiation is electromagnetic radiation from the Big Bang. Its discovery and detailed observations of its properties are considered one of the major confirmations of the Big Bang. The discovery (by chance in 1965) of the cosmic background radiation suggests that the early universe was dominated by a radiation field, a field of extremely high temperature and pressure</vt:lpstr>
      <vt:lpstr>Olber’s Paradox</vt:lpstr>
      <vt:lpstr>Proportions of H and He</vt:lpstr>
      <vt:lpstr>The stars are travelling too fast.</vt:lpstr>
      <vt:lpstr>Dark Matter v Dark Energy</vt:lpstr>
      <vt:lpstr>The Big Bang</vt:lpstr>
      <vt:lpstr>A summary of some of the evidence </vt:lpstr>
      <vt:lpstr>BANG!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Expanding Universe Part 2</dc:title>
  <dc:creator>Mrs Hargreaves</dc:creator>
  <cp:lastModifiedBy>Mrs Hargreaves</cp:lastModifiedBy>
  <cp:revision>8</cp:revision>
  <cp:lastPrinted>2021-11-17T10:45:46Z</cp:lastPrinted>
  <dcterms:created xsi:type="dcterms:W3CDTF">2021-11-12T18:49:22Z</dcterms:created>
  <dcterms:modified xsi:type="dcterms:W3CDTF">2021-11-17T15:00:28Z</dcterms:modified>
</cp:coreProperties>
</file>