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66" r:id="rId6"/>
    <p:sldId id="257" r:id="rId7"/>
    <p:sldId id="258" r:id="rId8"/>
    <p:sldId id="259" r:id="rId9"/>
    <p:sldId id="260" r:id="rId10"/>
    <p:sldId id="261" r:id="rId11"/>
    <p:sldId id="262" r:id="rId12"/>
    <p:sldId id="263" r:id="rId13"/>
    <p:sldId id="264" r:id="rId14"/>
    <p:sldId id="265"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14BD3-609C-4B5B-B4A6-A2A7A894BC36}" v="87" dt="2022-03-05T20:40:17.5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7" autoAdjust="0"/>
    <p:restoredTop sz="94660"/>
  </p:normalViewPr>
  <p:slideViewPr>
    <p:cSldViewPr snapToGrid="0">
      <p:cViewPr>
        <p:scale>
          <a:sx n="60" d="100"/>
          <a:sy n="60" d="100"/>
        </p:scale>
        <p:origin x="374" y="6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21C14BD3-609C-4B5B-B4A6-A2A7A894BC36}"/>
    <pc:docChg chg="undo custSel addSld modSld sldOrd">
      <pc:chgData name="Mrs Hargreaves" userId="16d29ebe-5fd1-4f7c-a551-c4871f6cfdc9" providerId="ADAL" clId="{21C14BD3-609C-4B5B-B4A6-A2A7A894BC36}" dt="2022-03-05T20:40:27.938" v="269" actId="20577"/>
      <pc:docMkLst>
        <pc:docMk/>
      </pc:docMkLst>
      <pc:sldChg chg="addSp modSp mod setBg">
        <pc:chgData name="Mrs Hargreaves" userId="16d29ebe-5fd1-4f7c-a551-c4871f6cfdc9" providerId="ADAL" clId="{21C14BD3-609C-4B5B-B4A6-A2A7A894BC36}" dt="2022-03-05T20:19:29.941" v="16" actId="26606"/>
        <pc:sldMkLst>
          <pc:docMk/>
          <pc:sldMk cId="575914574" sldId="256"/>
        </pc:sldMkLst>
        <pc:spChg chg="mod">
          <ac:chgData name="Mrs Hargreaves" userId="16d29ebe-5fd1-4f7c-a551-c4871f6cfdc9" providerId="ADAL" clId="{21C14BD3-609C-4B5B-B4A6-A2A7A894BC36}" dt="2022-03-05T20:19:29.941" v="16" actId="26606"/>
          <ac:spMkLst>
            <pc:docMk/>
            <pc:sldMk cId="575914574" sldId="256"/>
            <ac:spMk id="2" creationId="{00000000-0000-0000-0000-000000000000}"/>
          </ac:spMkLst>
        </pc:spChg>
        <pc:spChg chg="mod">
          <ac:chgData name="Mrs Hargreaves" userId="16d29ebe-5fd1-4f7c-a551-c4871f6cfdc9" providerId="ADAL" clId="{21C14BD3-609C-4B5B-B4A6-A2A7A894BC36}" dt="2022-03-05T20:19:29.941" v="16" actId="26606"/>
          <ac:spMkLst>
            <pc:docMk/>
            <pc:sldMk cId="575914574" sldId="256"/>
            <ac:spMk id="3" creationId="{00000000-0000-0000-0000-000000000000}"/>
          </ac:spMkLst>
        </pc:spChg>
        <pc:spChg chg="add">
          <ac:chgData name="Mrs Hargreaves" userId="16d29ebe-5fd1-4f7c-a551-c4871f6cfdc9" providerId="ADAL" clId="{21C14BD3-609C-4B5B-B4A6-A2A7A894BC36}" dt="2022-03-05T20:19:29.941" v="16" actId="26606"/>
          <ac:spMkLst>
            <pc:docMk/>
            <pc:sldMk cId="575914574" sldId="256"/>
            <ac:spMk id="10" creationId="{CBC2BD49-D88A-45B6-9C35-6FD2B8D6FCB0}"/>
          </ac:spMkLst>
        </pc:spChg>
        <pc:spChg chg="add">
          <ac:chgData name="Mrs Hargreaves" userId="16d29ebe-5fd1-4f7c-a551-c4871f6cfdc9" providerId="ADAL" clId="{21C14BD3-609C-4B5B-B4A6-A2A7A894BC36}" dt="2022-03-05T20:19:29.941" v="16" actId="26606"/>
          <ac:spMkLst>
            <pc:docMk/>
            <pc:sldMk cId="575914574" sldId="256"/>
            <ac:spMk id="12" creationId="{BAC0B73B-A1C0-4BFA-A50C-DA64CA5376FB}"/>
          </ac:spMkLst>
        </pc:spChg>
        <pc:picChg chg="add mod">
          <ac:chgData name="Mrs Hargreaves" userId="16d29ebe-5fd1-4f7c-a551-c4871f6cfdc9" providerId="ADAL" clId="{21C14BD3-609C-4B5B-B4A6-A2A7A894BC36}" dt="2022-03-05T20:19:29.941" v="16" actId="26606"/>
          <ac:picMkLst>
            <pc:docMk/>
            <pc:sldMk cId="575914574" sldId="256"/>
            <ac:picMk id="5" creationId="{D0C411B2-E93C-481B-934E-3BCF38CDC6C5}"/>
          </ac:picMkLst>
        </pc:picChg>
      </pc:sldChg>
      <pc:sldChg chg="modSp new mod modAnim">
        <pc:chgData name="Mrs Hargreaves" userId="16d29ebe-5fd1-4f7c-a551-c4871f6cfdc9" providerId="ADAL" clId="{21C14BD3-609C-4B5B-B4A6-A2A7A894BC36}" dt="2022-03-05T20:18:56.216" v="9"/>
        <pc:sldMkLst>
          <pc:docMk/>
          <pc:sldMk cId="2394385065" sldId="259"/>
        </pc:sldMkLst>
        <pc:spChg chg="mod">
          <ac:chgData name="Mrs Hargreaves" userId="16d29ebe-5fd1-4f7c-a551-c4871f6cfdc9" providerId="ADAL" clId="{21C14BD3-609C-4B5B-B4A6-A2A7A894BC36}" dt="2022-03-05T20:18:27.416" v="4" actId="207"/>
          <ac:spMkLst>
            <pc:docMk/>
            <pc:sldMk cId="2394385065" sldId="259"/>
            <ac:spMk id="2" creationId="{DDD893EB-23DE-454E-90F1-BDA27A882572}"/>
          </ac:spMkLst>
        </pc:spChg>
        <pc:spChg chg="mod">
          <ac:chgData name="Mrs Hargreaves" userId="16d29ebe-5fd1-4f7c-a551-c4871f6cfdc9" providerId="ADAL" clId="{21C14BD3-609C-4B5B-B4A6-A2A7A894BC36}" dt="2022-03-05T20:18:47.765" v="8" actId="5793"/>
          <ac:spMkLst>
            <pc:docMk/>
            <pc:sldMk cId="2394385065" sldId="259"/>
            <ac:spMk id="3" creationId="{2E627B28-D573-49AE-BDEB-4BEAD70D560F}"/>
          </ac:spMkLst>
        </pc:spChg>
      </pc:sldChg>
      <pc:sldChg chg="modSp new mod modAnim">
        <pc:chgData name="Mrs Hargreaves" userId="16d29ebe-5fd1-4f7c-a551-c4871f6cfdc9" providerId="ADAL" clId="{21C14BD3-609C-4B5B-B4A6-A2A7A894BC36}" dt="2022-03-05T20:20:07.041" v="25"/>
        <pc:sldMkLst>
          <pc:docMk/>
          <pc:sldMk cId="1491365631" sldId="260"/>
        </pc:sldMkLst>
        <pc:spChg chg="mod">
          <ac:chgData name="Mrs Hargreaves" userId="16d29ebe-5fd1-4f7c-a551-c4871f6cfdc9" providerId="ADAL" clId="{21C14BD3-609C-4B5B-B4A6-A2A7A894BC36}" dt="2022-03-05T20:19:11.739" v="12" actId="20577"/>
          <ac:spMkLst>
            <pc:docMk/>
            <pc:sldMk cId="1491365631" sldId="260"/>
            <ac:spMk id="2" creationId="{1346E7BE-AA4E-4448-8277-360C89A1995E}"/>
          </ac:spMkLst>
        </pc:spChg>
        <pc:spChg chg="mod">
          <ac:chgData name="Mrs Hargreaves" userId="16d29ebe-5fd1-4f7c-a551-c4871f6cfdc9" providerId="ADAL" clId="{21C14BD3-609C-4B5B-B4A6-A2A7A894BC36}" dt="2022-03-05T20:20:01.669" v="24" actId="27636"/>
          <ac:spMkLst>
            <pc:docMk/>
            <pc:sldMk cId="1491365631" sldId="260"/>
            <ac:spMk id="3" creationId="{75C52792-A72B-4184-8536-C30D0BD2CBD5}"/>
          </ac:spMkLst>
        </pc:spChg>
      </pc:sldChg>
      <pc:sldChg chg="modSp new mod">
        <pc:chgData name="Mrs Hargreaves" userId="16d29ebe-5fd1-4f7c-a551-c4871f6cfdc9" providerId="ADAL" clId="{21C14BD3-609C-4B5B-B4A6-A2A7A894BC36}" dt="2022-03-05T20:23:31.596" v="74"/>
        <pc:sldMkLst>
          <pc:docMk/>
          <pc:sldMk cId="2631678345" sldId="261"/>
        </pc:sldMkLst>
        <pc:spChg chg="mod">
          <ac:chgData name="Mrs Hargreaves" userId="16d29ebe-5fd1-4f7c-a551-c4871f6cfdc9" providerId="ADAL" clId="{21C14BD3-609C-4B5B-B4A6-A2A7A894BC36}" dt="2022-03-05T20:20:40.330" v="39" actId="20577"/>
          <ac:spMkLst>
            <pc:docMk/>
            <pc:sldMk cId="2631678345" sldId="261"/>
            <ac:spMk id="2" creationId="{4A41A7CE-2F76-45DE-ACFC-974B7FB3889D}"/>
          </ac:spMkLst>
        </pc:spChg>
        <pc:spChg chg="mod">
          <ac:chgData name="Mrs Hargreaves" userId="16d29ebe-5fd1-4f7c-a551-c4871f6cfdc9" providerId="ADAL" clId="{21C14BD3-609C-4B5B-B4A6-A2A7A894BC36}" dt="2022-03-05T20:23:31.596" v="74"/>
          <ac:spMkLst>
            <pc:docMk/>
            <pc:sldMk cId="2631678345" sldId="261"/>
            <ac:spMk id="3" creationId="{92A15722-6A75-4030-B1D0-ECD0187CAD64}"/>
          </ac:spMkLst>
        </pc:spChg>
      </pc:sldChg>
      <pc:sldChg chg="modSp new mod">
        <pc:chgData name="Mrs Hargreaves" userId="16d29ebe-5fd1-4f7c-a551-c4871f6cfdc9" providerId="ADAL" clId="{21C14BD3-609C-4B5B-B4A6-A2A7A894BC36}" dt="2022-03-05T20:25:36.228" v="94" actId="1076"/>
        <pc:sldMkLst>
          <pc:docMk/>
          <pc:sldMk cId="1205467468" sldId="262"/>
        </pc:sldMkLst>
        <pc:spChg chg="mod">
          <ac:chgData name="Mrs Hargreaves" userId="16d29ebe-5fd1-4f7c-a551-c4871f6cfdc9" providerId="ADAL" clId="{21C14BD3-609C-4B5B-B4A6-A2A7A894BC36}" dt="2022-03-05T20:23:57.056" v="76"/>
          <ac:spMkLst>
            <pc:docMk/>
            <pc:sldMk cId="1205467468" sldId="262"/>
            <ac:spMk id="2" creationId="{F8C5971E-A84E-4530-9BF7-B9A506240AD7}"/>
          </ac:spMkLst>
        </pc:spChg>
        <pc:spChg chg="mod">
          <ac:chgData name="Mrs Hargreaves" userId="16d29ebe-5fd1-4f7c-a551-c4871f6cfdc9" providerId="ADAL" clId="{21C14BD3-609C-4B5B-B4A6-A2A7A894BC36}" dt="2022-03-05T20:25:36.228" v="94" actId="1076"/>
          <ac:spMkLst>
            <pc:docMk/>
            <pc:sldMk cId="1205467468" sldId="262"/>
            <ac:spMk id="3" creationId="{034B5DAD-E4FE-4D53-8154-55F58D0D1C83}"/>
          </ac:spMkLst>
        </pc:spChg>
      </pc:sldChg>
      <pc:sldChg chg="addSp delSp modSp new mod setBg setClrOvrMap">
        <pc:chgData name="Mrs Hargreaves" userId="16d29ebe-5fd1-4f7c-a551-c4871f6cfdc9" providerId="ADAL" clId="{21C14BD3-609C-4B5B-B4A6-A2A7A894BC36}" dt="2022-03-05T20:28:47.777" v="138" actId="26606"/>
        <pc:sldMkLst>
          <pc:docMk/>
          <pc:sldMk cId="1157351044" sldId="263"/>
        </pc:sldMkLst>
        <pc:spChg chg="mod">
          <ac:chgData name="Mrs Hargreaves" userId="16d29ebe-5fd1-4f7c-a551-c4871f6cfdc9" providerId="ADAL" clId="{21C14BD3-609C-4B5B-B4A6-A2A7A894BC36}" dt="2022-03-05T20:28:47.777" v="138" actId="26606"/>
          <ac:spMkLst>
            <pc:docMk/>
            <pc:sldMk cId="1157351044" sldId="263"/>
            <ac:spMk id="2" creationId="{B59EF9B3-4EF5-4E11-AF30-D896FF2BB2D4}"/>
          </ac:spMkLst>
        </pc:spChg>
        <pc:spChg chg="add del mod">
          <ac:chgData name="Mrs Hargreaves" userId="16d29ebe-5fd1-4f7c-a551-c4871f6cfdc9" providerId="ADAL" clId="{21C14BD3-609C-4B5B-B4A6-A2A7A894BC36}" dt="2022-03-05T20:28:47.777" v="138" actId="26606"/>
          <ac:spMkLst>
            <pc:docMk/>
            <pc:sldMk cId="1157351044" sldId="263"/>
            <ac:spMk id="3" creationId="{FBC317DA-B44B-43C4-9501-97BB8CBDDDB7}"/>
          </ac:spMkLst>
        </pc:spChg>
        <pc:spChg chg="add del">
          <ac:chgData name="Mrs Hargreaves" userId="16d29ebe-5fd1-4f7c-a551-c4871f6cfdc9" providerId="ADAL" clId="{21C14BD3-609C-4B5B-B4A6-A2A7A894BC36}" dt="2022-03-05T20:28:47.777" v="138" actId="26606"/>
          <ac:spMkLst>
            <pc:docMk/>
            <pc:sldMk cId="1157351044" sldId="263"/>
            <ac:spMk id="8" creationId="{F1E0D4A3-ECB8-4689-ABDB-9CE848CE83B9}"/>
          </ac:spMkLst>
        </pc:spChg>
        <pc:spChg chg="add del">
          <ac:chgData name="Mrs Hargreaves" userId="16d29ebe-5fd1-4f7c-a551-c4871f6cfdc9" providerId="ADAL" clId="{21C14BD3-609C-4B5B-B4A6-A2A7A894BC36}" dt="2022-03-05T20:28:14.936" v="132" actId="26606"/>
          <ac:spMkLst>
            <pc:docMk/>
            <pc:sldMk cId="1157351044" sldId="263"/>
            <ac:spMk id="9" creationId="{DB0F9863-A87E-4ADE-AC43-80C994FAEF70}"/>
          </ac:spMkLst>
        </pc:spChg>
        <pc:spChg chg="add del">
          <ac:chgData name="Mrs Hargreaves" userId="16d29ebe-5fd1-4f7c-a551-c4871f6cfdc9" providerId="ADAL" clId="{21C14BD3-609C-4B5B-B4A6-A2A7A894BC36}" dt="2022-03-05T20:28:47.777" v="138" actId="26606"/>
          <ac:spMkLst>
            <pc:docMk/>
            <pc:sldMk cId="1157351044" sldId="263"/>
            <ac:spMk id="10" creationId="{8854772B-9C8F-4037-89E0-3A45208AB395}"/>
          </ac:spMkLst>
        </pc:spChg>
        <pc:spChg chg="add del">
          <ac:chgData name="Mrs Hargreaves" userId="16d29ebe-5fd1-4f7c-a551-c4871f6cfdc9" providerId="ADAL" clId="{21C14BD3-609C-4B5B-B4A6-A2A7A894BC36}" dt="2022-03-05T20:28:14.936" v="132" actId="26606"/>
          <ac:spMkLst>
            <pc:docMk/>
            <pc:sldMk cId="1157351044" sldId="263"/>
            <ac:spMk id="11" creationId="{35091801-ED2F-4E2D-AC89-33C819BDB796}"/>
          </ac:spMkLst>
        </pc:spChg>
        <pc:graphicFrameChg chg="add del">
          <ac:chgData name="Mrs Hargreaves" userId="16d29ebe-5fd1-4f7c-a551-c4871f6cfdc9" providerId="ADAL" clId="{21C14BD3-609C-4B5B-B4A6-A2A7A894BC36}" dt="2022-03-05T20:28:14.936" v="132" actId="26606"/>
          <ac:graphicFrameMkLst>
            <pc:docMk/>
            <pc:sldMk cId="1157351044" sldId="263"/>
            <ac:graphicFrameMk id="5" creationId="{92610096-25F6-4C7D-A3C9-E99E50DA2BC2}"/>
          </ac:graphicFrameMkLst>
        </pc:graphicFrameChg>
      </pc:sldChg>
      <pc:sldChg chg="addSp delSp modSp new mod">
        <pc:chgData name="Mrs Hargreaves" userId="16d29ebe-5fd1-4f7c-a551-c4871f6cfdc9" providerId="ADAL" clId="{21C14BD3-609C-4B5B-B4A6-A2A7A894BC36}" dt="2022-03-05T20:31:43.229" v="175" actId="21"/>
        <pc:sldMkLst>
          <pc:docMk/>
          <pc:sldMk cId="2293457629" sldId="264"/>
        </pc:sldMkLst>
        <pc:spChg chg="mod">
          <ac:chgData name="Mrs Hargreaves" userId="16d29ebe-5fd1-4f7c-a551-c4871f6cfdc9" providerId="ADAL" clId="{21C14BD3-609C-4B5B-B4A6-A2A7A894BC36}" dt="2022-03-05T20:31:20.258" v="171" actId="1076"/>
          <ac:spMkLst>
            <pc:docMk/>
            <pc:sldMk cId="2293457629" sldId="264"/>
            <ac:spMk id="2" creationId="{B15B3562-04BE-4385-AC31-2F6D06F26DA4}"/>
          </ac:spMkLst>
        </pc:spChg>
        <pc:spChg chg="mod">
          <ac:chgData name="Mrs Hargreaves" userId="16d29ebe-5fd1-4f7c-a551-c4871f6cfdc9" providerId="ADAL" clId="{21C14BD3-609C-4B5B-B4A6-A2A7A894BC36}" dt="2022-03-05T20:31:03.574" v="161" actId="27636"/>
          <ac:spMkLst>
            <pc:docMk/>
            <pc:sldMk cId="2293457629" sldId="264"/>
            <ac:spMk id="3" creationId="{58F7A629-15BF-4381-AD71-1ADD57790612}"/>
          </ac:spMkLst>
        </pc:spChg>
        <pc:spChg chg="add mod">
          <ac:chgData name="Mrs Hargreaves" userId="16d29ebe-5fd1-4f7c-a551-c4871f6cfdc9" providerId="ADAL" clId="{21C14BD3-609C-4B5B-B4A6-A2A7A894BC36}" dt="2022-03-05T20:29:53.902" v="141" actId="1076"/>
          <ac:spMkLst>
            <pc:docMk/>
            <pc:sldMk cId="2293457629" sldId="264"/>
            <ac:spMk id="4" creationId="{9181857B-BD78-4192-A2AB-4AB7CFB392C3}"/>
          </ac:spMkLst>
        </pc:spChg>
        <pc:spChg chg="add mod">
          <ac:chgData name="Mrs Hargreaves" userId="16d29ebe-5fd1-4f7c-a551-c4871f6cfdc9" providerId="ADAL" clId="{21C14BD3-609C-4B5B-B4A6-A2A7A894BC36}" dt="2022-03-05T20:30:01.055" v="142" actId="1076"/>
          <ac:spMkLst>
            <pc:docMk/>
            <pc:sldMk cId="2293457629" sldId="264"/>
            <ac:spMk id="5" creationId="{8B38AE66-4970-43BA-ADC7-29D868668851}"/>
          </ac:spMkLst>
        </pc:spChg>
        <pc:spChg chg="add del mod">
          <ac:chgData name="Mrs Hargreaves" userId="16d29ebe-5fd1-4f7c-a551-c4871f6cfdc9" providerId="ADAL" clId="{21C14BD3-609C-4B5B-B4A6-A2A7A894BC36}" dt="2022-03-05T20:30:34.577" v="152" actId="478"/>
          <ac:spMkLst>
            <pc:docMk/>
            <pc:sldMk cId="2293457629" sldId="264"/>
            <ac:spMk id="6" creationId="{46131B4B-711E-40FD-A2EB-52EAE531E4F8}"/>
          </ac:spMkLst>
        </pc:spChg>
        <pc:spChg chg="add del">
          <ac:chgData name="Mrs Hargreaves" userId="16d29ebe-5fd1-4f7c-a551-c4871f6cfdc9" providerId="ADAL" clId="{21C14BD3-609C-4B5B-B4A6-A2A7A894BC36}" dt="2022-03-05T20:30:07.031" v="144"/>
          <ac:spMkLst>
            <pc:docMk/>
            <pc:sldMk cId="2293457629" sldId="264"/>
            <ac:spMk id="7" creationId="{D0B3A6F8-5A50-4A0E-9793-7B3B3667E2FF}"/>
          </ac:spMkLst>
        </pc:spChg>
        <pc:spChg chg="add del">
          <ac:chgData name="Mrs Hargreaves" userId="16d29ebe-5fd1-4f7c-a551-c4871f6cfdc9" providerId="ADAL" clId="{21C14BD3-609C-4B5B-B4A6-A2A7A894BC36}" dt="2022-03-05T20:30:07.031" v="144"/>
          <ac:spMkLst>
            <pc:docMk/>
            <pc:sldMk cId="2293457629" sldId="264"/>
            <ac:spMk id="8" creationId="{FA69AC7F-E8E3-4AAB-B474-47BAE0F3B105}"/>
          </ac:spMkLst>
        </pc:spChg>
        <pc:spChg chg="add del">
          <ac:chgData name="Mrs Hargreaves" userId="16d29ebe-5fd1-4f7c-a551-c4871f6cfdc9" providerId="ADAL" clId="{21C14BD3-609C-4B5B-B4A6-A2A7A894BC36}" dt="2022-03-05T20:30:07.031" v="144"/>
          <ac:spMkLst>
            <pc:docMk/>
            <pc:sldMk cId="2293457629" sldId="264"/>
            <ac:spMk id="9" creationId="{5C8207FA-8932-4A34-9A53-6944C3C383B5}"/>
          </ac:spMkLst>
        </pc:spChg>
        <pc:picChg chg="add del mod">
          <ac:chgData name="Mrs Hargreaves" userId="16d29ebe-5fd1-4f7c-a551-c4871f6cfdc9" providerId="ADAL" clId="{21C14BD3-609C-4B5B-B4A6-A2A7A894BC36}" dt="2022-03-05T20:31:43.229" v="175" actId="21"/>
          <ac:picMkLst>
            <pc:docMk/>
            <pc:sldMk cId="2293457629" sldId="264"/>
            <ac:picMk id="2049" creationId="{E695EDE6-D081-4661-AF8A-CE003F6817F5}"/>
          </ac:picMkLst>
        </pc:picChg>
        <pc:picChg chg="add mod">
          <ac:chgData name="Mrs Hargreaves" userId="16d29ebe-5fd1-4f7c-a551-c4871f6cfdc9" providerId="ADAL" clId="{21C14BD3-609C-4B5B-B4A6-A2A7A894BC36}" dt="2022-03-05T20:30:10.294" v="145" actId="1076"/>
          <ac:picMkLst>
            <pc:docMk/>
            <pc:sldMk cId="2293457629" sldId="264"/>
            <ac:picMk id="2050" creationId="{84B2F3A0-41E1-46DE-B8F1-E0C9135A0805}"/>
          </ac:picMkLst>
        </pc:picChg>
        <pc:picChg chg="add del">
          <ac:chgData name="Mrs Hargreaves" userId="16d29ebe-5fd1-4f7c-a551-c4871f6cfdc9" providerId="ADAL" clId="{21C14BD3-609C-4B5B-B4A6-A2A7A894BC36}" dt="2022-03-05T20:30:07.031" v="144"/>
          <ac:picMkLst>
            <pc:docMk/>
            <pc:sldMk cId="2293457629" sldId="264"/>
            <ac:picMk id="2054" creationId="{213516C0-E25D-424D-B2D7-339F71F91E8C}"/>
          </ac:picMkLst>
        </pc:picChg>
        <pc:picChg chg="add del">
          <ac:chgData name="Mrs Hargreaves" userId="16d29ebe-5fd1-4f7c-a551-c4871f6cfdc9" providerId="ADAL" clId="{21C14BD3-609C-4B5B-B4A6-A2A7A894BC36}" dt="2022-03-05T20:30:07.031" v="144"/>
          <ac:picMkLst>
            <pc:docMk/>
            <pc:sldMk cId="2293457629" sldId="264"/>
            <ac:picMk id="2055" creationId="{5D8FDF8A-90D6-4CF8-AA3D-B27E5301D7F8}"/>
          </ac:picMkLst>
        </pc:picChg>
      </pc:sldChg>
      <pc:sldChg chg="addSp delSp modSp new mod setBg">
        <pc:chgData name="Mrs Hargreaves" userId="16d29ebe-5fd1-4f7c-a551-c4871f6cfdc9" providerId="ADAL" clId="{21C14BD3-609C-4B5B-B4A6-A2A7A894BC36}" dt="2022-03-05T20:32:43.972" v="184" actId="20577"/>
        <pc:sldMkLst>
          <pc:docMk/>
          <pc:sldMk cId="3266512304" sldId="265"/>
        </pc:sldMkLst>
        <pc:spChg chg="del">
          <ac:chgData name="Mrs Hargreaves" userId="16d29ebe-5fd1-4f7c-a551-c4871f6cfdc9" providerId="ADAL" clId="{21C14BD3-609C-4B5B-B4A6-A2A7A894BC36}" dt="2022-03-05T20:32:19.434" v="181" actId="478"/>
          <ac:spMkLst>
            <pc:docMk/>
            <pc:sldMk cId="3266512304" sldId="265"/>
            <ac:spMk id="2" creationId="{60D88390-6EEE-4BAB-9E9E-6D2371C5E7B8}"/>
          </ac:spMkLst>
        </pc:spChg>
        <pc:spChg chg="mod ord">
          <ac:chgData name="Mrs Hargreaves" userId="16d29ebe-5fd1-4f7c-a551-c4871f6cfdc9" providerId="ADAL" clId="{21C14BD3-609C-4B5B-B4A6-A2A7A894BC36}" dt="2022-03-05T20:32:43.972" v="184" actId="20577"/>
          <ac:spMkLst>
            <pc:docMk/>
            <pc:sldMk cId="3266512304" sldId="265"/>
            <ac:spMk id="3" creationId="{F8ECB8DB-3313-48C8-A74F-BFEAE31E8605}"/>
          </ac:spMkLst>
        </pc:spChg>
        <pc:picChg chg="add mod">
          <ac:chgData name="Mrs Hargreaves" userId="16d29ebe-5fd1-4f7c-a551-c4871f6cfdc9" providerId="ADAL" clId="{21C14BD3-609C-4B5B-B4A6-A2A7A894BC36}" dt="2022-03-05T20:32:32.484" v="182" actId="26606"/>
          <ac:picMkLst>
            <pc:docMk/>
            <pc:sldMk cId="3266512304" sldId="265"/>
            <ac:picMk id="4" creationId="{85A72C4E-5210-4121-81C4-693044EB4940}"/>
          </ac:picMkLst>
        </pc:picChg>
      </pc:sldChg>
      <pc:sldChg chg="addSp delSp modSp new mod ord setBg">
        <pc:chgData name="Mrs Hargreaves" userId="16d29ebe-5fd1-4f7c-a551-c4871f6cfdc9" providerId="ADAL" clId="{21C14BD3-609C-4B5B-B4A6-A2A7A894BC36}" dt="2022-03-05T20:40:27.938" v="269" actId="20577"/>
        <pc:sldMkLst>
          <pc:docMk/>
          <pc:sldMk cId="584815190" sldId="266"/>
        </pc:sldMkLst>
        <pc:spChg chg="mod">
          <ac:chgData name="Mrs Hargreaves" userId="16d29ebe-5fd1-4f7c-a551-c4871f6cfdc9" providerId="ADAL" clId="{21C14BD3-609C-4B5B-B4A6-A2A7A894BC36}" dt="2022-03-05T20:40:27.938" v="269" actId="20577"/>
          <ac:spMkLst>
            <pc:docMk/>
            <pc:sldMk cId="584815190" sldId="266"/>
            <ac:spMk id="2" creationId="{2F575E13-AD94-46CE-821F-208EE706D78A}"/>
          </ac:spMkLst>
        </pc:spChg>
        <pc:spChg chg="del">
          <ac:chgData name="Mrs Hargreaves" userId="16d29ebe-5fd1-4f7c-a551-c4871f6cfdc9" providerId="ADAL" clId="{21C14BD3-609C-4B5B-B4A6-A2A7A894BC36}" dt="2022-03-05T20:40:17.555" v="248"/>
          <ac:spMkLst>
            <pc:docMk/>
            <pc:sldMk cId="584815190" sldId="266"/>
            <ac:spMk id="3" creationId="{9A46959F-4A89-4001-BDB9-6B63DB9E0CB5}"/>
          </ac:spMkLst>
        </pc:spChg>
        <pc:spChg chg="add">
          <ac:chgData name="Mrs Hargreaves" userId="16d29ebe-5fd1-4f7c-a551-c4871f6cfdc9" providerId="ADAL" clId="{21C14BD3-609C-4B5B-B4A6-A2A7A894BC36}" dt="2022-03-05T20:40:21.996" v="251" actId="26606"/>
          <ac:spMkLst>
            <pc:docMk/>
            <pc:sldMk cId="584815190" sldId="266"/>
            <ac:spMk id="10" creationId="{85B3A411-39CB-4453-9F3D-FA48206632BC}"/>
          </ac:spMkLst>
        </pc:spChg>
        <pc:spChg chg="add">
          <ac:chgData name="Mrs Hargreaves" userId="16d29ebe-5fd1-4f7c-a551-c4871f6cfdc9" providerId="ADAL" clId="{21C14BD3-609C-4B5B-B4A6-A2A7A894BC36}" dt="2022-03-05T20:40:21.996" v="251" actId="26606"/>
          <ac:spMkLst>
            <pc:docMk/>
            <pc:sldMk cId="584815190" sldId="266"/>
            <ac:spMk id="12" creationId="{40D573D2-DD8C-4E19-8BB2-1DC0767FDB75}"/>
          </ac:spMkLst>
        </pc:spChg>
        <pc:spChg chg="add">
          <ac:chgData name="Mrs Hargreaves" userId="16d29ebe-5fd1-4f7c-a551-c4871f6cfdc9" providerId="ADAL" clId="{21C14BD3-609C-4B5B-B4A6-A2A7A894BC36}" dt="2022-03-05T20:40:21.996" v="251" actId="26606"/>
          <ac:spMkLst>
            <pc:docMk/>
            <pc:sldMk cId="584815190" sldId="266"/>
            <ac:spMk id="14" creationId="{9B6C5F92-472F-4CAB-90F8-B997C54EBFDD}"/>
          </ac:spMkLst>
        </pc:spChg>
        <pc:picChg chg="add mod">
          <ac:chgData name="Mrs Hargreaves" userId="16d29ebe-5fd1-4f7c-a551-c4871f6cfdc9" providerId="ADAL" clId="{21C14BD3-609C-4B5B-B4A6-A2A7A894BC36}" dt="2022-03-05T20:40:21.996" v="251" actId="26606"/>
          <ac:picMkLst>
            <pc:docMk/>
            <pc:sldMk cId="584815190" sldId="266"/>
            <ac:picMk id="5" creationId="{D9064AC7-45F5-49BC-94AC-96586E0589FF}"/>
          </ac:picMkLst>
        </pc:picChg>
      </pc:sldChg>
      <pc:sldChg chg="addSp modSp new mod">
        <pc:chgData name="Mrs Hargreaves" userId="16d29ebe-5fd1-4f7c-a551-c4871f6cfdc9" providerId="ADAL" clId="{21C14BD3-609C-4B5B-B4A6-A2A7A894BC36}" dt="2022-03-05T20:37:43.573" v="245" actId="1076"/>
        <pc:sldMkLst>
          <pc:docMk/>
          <pc:sldMk cId="3014839711" sldId="267"/>
        </pc:sldMkLst>
        <pc:spChg chg="add mod">
          <ac:chgData name="Mrs Hargreaves" userId="16d29ebe-5fd1-4f7c-a551-c4871f6cfdc9" providerId="ADAL" clId="{21C14BD3-609C-4B5B-B4A6-A2A7A894BC36}" dt="2022-03-05T20:33:23.881" v="187"/>
          <ac:spMkLst>
            <pc:docMk/>
            <pc:sldMk cId="3014839711" sldId="267"/>
            <ac:spMk id="3" creationId="{C206D1F6-FD2F-4B1F-A83F-A03773BBF7BC}"/>
          </ac:spMkLst>
        </pc:spChg>
        <pc:spChg chg="add mod">
          <ac:chgData name="Mrs Hargreaves" userId="16d29ebe-5fd1-4f7c-a551-c4871f6cfdc9" providerId="ADAL" clId="{21C14BD3-609C-4B5B-B4A6-A2A7A894BC36}" dt="2022-03-05T20:37:40.630" v="244" actId="1076"/>
          <ac:spMkLst>
            <pc:docMk/>
            <pc:sldMk cId="3014839711" sldId="267"/>
            <ac:spMk id="4" creationId="{F7A2DBAB-E4C3-4349-BEE7-39FA5668030E}"/>
          </ac:spMkLst>
        </pc:spChg>
        <pc:graphicFrameChg chg="add mod modGraphic">
          <ac:chgData name="Mrs Hargreaves" userId="16d29ebe-5fd1-4f7c-a551-c4871f6cfdc9" providerId="ADAL" clId="{21C14BD3-609C-4B5B-B4A6-A2A7A894BC36}" dt="2022-03-05T20:36:28.025" v="226" actId="1076"/>
          <ac:graphicFrameMkLst>
            <pc:docMk/>
            <pc:sldMk cId="3014839711" sldId="267"/>
            <ac:graphicFrameMk id="2" creationId="{2063A2FB-F814-4517-966E-454C5ADE5CA4}"/>
          </ac:graphicFrameMkLst>
        </pc:graphicFrameChg>
        <pc:picChg chg="add mod">
          <ac:chgData name="Mrs Hargreaves" userId="16d29ebe-5fd1-4f7c-a551-c4871f6cfdc9" providerId="ADAL" clId="{21C14BD3-609C-4B5B-B4A6-A2A7A894BC36}" dt="2022-03-05T20:37:43.573" v="245" actId="1076"/>
          <ac:picMkLst>
            <pc:docMk/>
            <pc:sldMk cId="3014839711" sldId="267"/>
            <ac:picMk id="3073" creationId="{A69ABB93-51C8-4AB4-A610-03DDD40CDE3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3/5/2022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3/5/2022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3/5/2022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3/5/2022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3/5/2022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3/5/2022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3/5/2022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3/5/2022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3/5/2022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3/5/2022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10001" y="639097"/>
            <a:ext cx="6446205" cy="3781101"/>
          </a:xfrm>
        </p:spPr>
        <p:txBody>
          <a:bodyPr>
            <a:normAutofit/>
          </a:bodyPr>
          <a:lstStyle/>
          <a:p>
            <a:r>
              <a:rPr lang="en-GB" dirty="0"/>
              <a:t>Kinetic Theory of Gases</a:t>
            </a:r>
          </a:p>
        </p:txBody>
      </p:sp>
      <p:sp>
        <p:nvSpPr>
          <p:cNvPr id="3" name="Subtitle 2"/>
          <p:cNvSpPr>
            <a:spLocks noGrp="1"/>
          </p:cNvSpPr>
          <p:nvPr>
            <p:ph type="subTitle" idx="1"/>
          </p:nvPr>
        </p:nvSpPr>
        <p:spPr>
          <a:xfrm>
            <a:off x="810001" y="5280847"/>
            <a:ext cx="6446205" cy="785656"/>
          </a:xfrm>
        </p:spPr>
        <p:txBody>
          <a:bodyPr>
            <a:normAutofit/>
          </a:bodyPr>
          <a:lstStyle/>
          <a:p>
            <a:r>
              <a:rPr lang="en-GB" dirty="0"/>
              <a:t>N5 Physics</a:t>
            </a:r>
          </a:p>
        </p:txBody>
      </p:sp>
      <p:sp>
        <p:nvSpPr>
          <p:cNvPr id="10" name="Rectangle 9">
            <a:extLst>
              <a:ext uri="{FF2B5EF4-FFF2-40B4-BE49-F238E27FC236}">
                <a16:creationId xmlns:a16="http://schemas.microsoft.com/office/drawing/2014/main" id="{CBC2BD49-D88A-45B6-9C35-6FD2B8D6FC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1342" y="0"/>
            <a:ext cx="465065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4">
            <a:extLst>
              <a:ext uri="{FF2B5EF4-FFF2-40B4-BE49-F238E27FC236}">
                <a16:creationId xmlns:a16="http://schemas.microsoft.com/office/drawing/2014/main" id="{BAC0B73B-A1C0-4BFA-A50C-DA64CA537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4806" y="958640"/>
            <a:ext cx="3363730"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oll, toy, indoor&#10;&#10;Description automatically generated">
            <a:extLst>
              <a:ext uri="{FF2B5EF4-FFF2-40B4-BE49-F238E27FC236}">
                <a16:creationId xmlns:a16="http://schemas.microsoft.com/office/drawing/2014/main" id="{D0C411B2-E93C-481B-934E-3BCF38CDC6C5}"/>
              </a:ext>
            </a:extLst>
          </p:cNvPr>
          <p:cNvPicPr>
            <a:picLocks noChangeAspect="1"/>
          </p:cNvPicPr>
          <p:nvPr/>
        </p:nvPicPr>
        <p:blipFill>
          <a:blip r:embed="rId2"/>
          <a:stretch>
            <a:fillRect/>
          </a:stretch>
        </p:blipFill>
        <p:spPr>
          <a:xfrm>
            <a:off x="8475406" y="1364402"/>
            <a:ext cx="2767153" cy="4099486"/>
          </a:xfrm>
          <a:prstGeom prst="rect">
            <a:avLst/>
          </a:prstGeom>
        </p:spPr>
      </p:pic>
    </p:spTree>
    <p:extLst>
      <p:ext uri="{BB962C8B-B14F-4D97-AF65-F5344CB8AC3E}">
        <p14:creationId xmlns:p14="http://schemas.microsoft.com/office/powerpoint/2010/main" val="575914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B3562-04BE-4385-AC31-2F6D06F26DA4}"/>
              </a:ext>
            </a:extLst>
          </p:cNvPr>
          <p:cNvSpPr>
            <a:spLocks noGrp="1"/>
          </p:cNvSpPr>
          <p:nvPr>
            <p:ph type="title"/>
          </p:nvPr>
        </p:nvSpPr>
        <p:spPr>
          <a:xfrm>
            <a:off x="1069976" y="412651"/>
            <a:ext cx="10571998" cy="970450"/>
          </a:xfrm>
        </p:spPr>
        <p:txBody>
          <a:bodyPr/>
          <a:lstStyle/>
          <a:p>
            <a:r>
              <a:rPr lang="en-GB" dirty="0"/>
              <a:t>Gas Law 2</a:t>
            </a:r>
          </a:p>
        </p:txBody>
      </p:sp>
      <p:sp>
        <p:nvSpPr>
          <p:cNvPr id="3" name="Content Placeholder 2">
            <a:extLst>
              <a:ext uri="{FF2B5EF4-FFF2-40B4-BE49-F238E27FC236}">
                <a16:creationId xmlns:a16="http://schemas.microsoft.com/office/drawing/2014/main" id="{58F7A629-15BF-4381-AD71-1ADD57790612}"/>
              </a:ext>
            </a:extLst>
          </p:cNvPr>
          <p:cNvSpPr>
            <a:spLocks noGrp="1"/>
          </p:cNvSpPr>
          <p:nvPr>
            <p:ph idx="1"/>
          </p:nvPr>
        </p:nvSpPr>
        <p:spPr>
          <a:xfrm>
            <a:off x="1278062" y="2323613"/>
            <a:ext cx="10554574" cy="3636511"/>
          </a:xfrm>
        </p:spPr>
        <p:txBody>
          <a:bodyPr>
            <a:normAutofit lnSpcReduction="10000"/>
          </a:bodyPr>
          <a:lstStyle/>
          <a:p>
            <a:pPr marL="0" indent="0">
              <a:buNone/>
            </a:pPr>
            <a:r>
              <a:rPr lang="en-GB" sz="2800" dirty="0"/>
              <a:t>1.	A fixed mass of gas is enclosed in an insulated container whose volume is suddenly reduced:</a:t>
            </a:r>
          </a:p>
          <a:p>
            <a:pPr marL="0" indent="0">
              <a:buNone/>
            </a:pPr>
            <a:r>
              <a:rPr lang="en-GB" sz="2800" dirty="0"/>
              <a:t>Explain what happens to</a:t>
            </a:r>
          </a:p>
          <a:p>
            <a:pPr marL="0" indent="0">
              <a:buNone/>
            </a:pPr>
            <a:r>
              <a:rPr lang="en-GB" sz="2800" dirty="0"/>
              <a:t>a.	The number of collisions per second that the molecules make with the container walls.</a:t>
            </a:r>
          </a:p>
          <a:p>
            <a:pPr marL="0" indent="0">
              <a:buNone/>
            </a:pPr>
            <a:r>
              <a:rPr lang="en-GB" sz="2800" dirty="0"/>
              <a:t>b.	The average spacing between the molecules.</a:t>
            </a:r>
          </a:p>
          <a:p>
            <a:pPr marL="0" indent="0">
              <a:buNone/>
            </a:pPr>
            <a:r>
              <a:rPr lang="en-GB" sz="2800" dirty="0"/>
              <a:t>c.	The kinetic energy of the molecules.</a:t>
            </a:r>
          </a:p>
          <a:p>
            <a:endParaRPr lang="en-GB" dirty="0"/>
          </a:p>
        </p:txBody>
      </p:sp>
      <p:pic>
        <p:nvPicPr>
          <p:cNvPr id="2050" name="Picture 1926">
            <a:extLst>
              <a:ext uri="{FF2B5EF4-FFF2-40B4-BE49-F238E27FC236}">
                <a16:creationId xmlns:a16="http://schemas.microsoft.com/office/drawing/2014/main" id="{84B2F3A0-41E1-46DE-B8F1-E0C9135A0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5349" y="519924"/>
            <a:ext cx="3305175" cy="1019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181857B-BD78-4192-A2AB-4AB7CFB392C3}"/>
              </a:ext>
            </a:extLst>
          </p:cNvPr>
          <p:cNvSpPr>
            <a:spLocks noChangeArrowheads="1"/>
          </p:cNvSpPr>
          <p:nvPr/>
        </p:nvSpPr>
        <p:spPr bwMode="auto">
          <a:xfrm>
            <a:off x="1169242" y="271395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id="{8B38AE66-4970-43BA-ADC7-29D868668851}"/>
              </a:ext>
            </a:extLst>
          </p:cNvPr>
          <p:cNvSpPr>
            <a:spLocks noChangeArrowheads="1"/>
          </p:cNvSpPr>
          <p:nvPr/>
        </p:nvSpPr>
        <p:spPr bwMode="auto">
          <a:xfrm>
            <a:off x="2335682" y="72859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36838" algn="ctr"/>
                <a:tab pos="2865438" algn="ctr"/>
                <a:tab pos="5273675" algn="r"/>
                <a:tab pos="5730875" algn="r"/>
              </a:tabLst>
            </a:pPr>
            <a:br>
              <a:rPr kumimoji="0" lang="en-GB" altLang="en-US" sz="1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 fixed mass of gas is enclosed in an insulated container whose volume is </a:t>
            </a:r>
            <a:r>
              <a:rPr kumimoji="0" lang="en-GB" altLang="en-US" sz="1200" b="1"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suddenly</a:t>
            </a: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reduced:</a:t>
            </a:r>
            <a:b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Explain what happens to</a:t>
            </a:r>
            <a:b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b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endParaRPr kumimoji="0" lang="en-GB" altLang="en-US" sz="8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tab pos="2636838" algn="ctr"/>
                <a:tab pos="2865438" algn="ctr"/>
                <a:tab pos="5273675" algn="r"/>
                <a:tab pos="5730875" algn="r"/>
              </a:tabLst>
            </a:pPr>
            <a:r>
              <a:rPr kumimoji="0" lang="en-GB" altLang="en-US" sz="12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The number of collisions per second that the molecules make with the container walls.</a:t>
            </a: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636838" algn="ctr"/>
                <a:tab pos="2865438" algn="ctr"/>
                <a:tab pos="5273675" algn="r"/>
                <a:tab pos="5730875" algn="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3457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1925">
            <a:extLst>
              <a:ext uri="{FF2B5EF4-FFF2-40B4-BE49-F238E27FC236}">
                <a16:creationId xmlns:a16="http://schemas.microsoft.com/office/drawing/2014/main" id="{85A72C4E-5210-4121-81C4-693044EB49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0438" y="2975517"/>
            <a:ext cx="2913062" cy="2591303"/>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8ECB8DB-3313-48C8-A74F-BFEAE31E8605}"/>
              </a:ext>
            </a:extLst>
          </p:cNvPr>
          <p:cNvSpPr>
            <a:spLocks noGrp="1"/>
          </p:cNvSpPr>
          <p:nvPr>
            <p:ph idx="1"/>
          </p:nvPr>
        </p:nvSpPr>
        <p:spPr>
          <a:xfrm>
            <a:off x="4330699" y="2413000"/>
            <a:ext cx="7052733" cy="3632200"/>
          </a:xfrm>
        </p:spPr>
        <p:txBody>
          <a:bodyPr>
            <a:normAutofit/>
          </a:bodyPr>
          <a:lstStyle/>
          <a:p>
            <a:r>
              <a:rPr lang="en-GB" sz="3200" dirty="0">
                <a:effectLst/>
                <a:latin typeface="Trebuchet MS" panose="020B0603020202020204" pitchFamily="34" charset="0"/>
                <a:ea typeface="Times New Roman" panose="02020603050405020304" pitchFamily="18" charset="0"/>
                <a:cs typeface="Times New Roman" panose="02020603050405020304" pitchFamily="18" charset="0"/>
              </a:rPr>
              <a:t>When air is pumped out of a metal can it collapses as indicated in the diagram.</a:t>
            </a:r>
            <a:br>
              <a:rPr lang="en-GB" sz="3200" dirty="0">
                <a:effectLst/>
                <a:latin typeface="Trebuchet MS" panose="020B0603020202020204" pitchFamily="34" charset="0"/>
                <a:ea typeface="Times New Roman" panose="02020603050405020304" pitchFamily="18" charset="0"/>
                <a:cs typeface="Times New Roman" panose="02020603050405020304" pitchFamily="18" charset="0"/>
              </a:rPr>
            </a:br>
            <a:r>
              <a:rPr lang="en-GB" sz="3200" dirty="0">
                <a:effectLst/>
                <a:latin typeface="Trebuchet MS" panose="020B0603020202020204" pitchFamily="34" charset="0"/>
                <a:ea typeface="Times New Roman" panose="02020603050405020304" pitchFamily="18" charset="0"/>
                <a:cs typeface="Times New Roman" panose="02020603050405020304" pitchFamily="18" charset="0"/>
              </a:rPr>
              <a:t>Explain this effect in terms of air pressure.</a:t>
            </a:r>
            <a:endParaRPr lang="en-GB" sz="3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266512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063A2FB-F814-4517-966E-454C5ADE5CA4}"/>
              </a:ext>
            </a:extLst>
          </p:cNvPr>
          <p:cNvGraphicFramePr>
            <a:graphicFrameLocks noGrp="1"/>
          </p:cNvGraphicFramePr>
          <p:nvPr>
            <p:extLst>
              <p:ext uri="{D42A27DB-BD31-4B8C-83A1-F6EECF244321}">
                <p14:modId xmlns:p14="http://schemas.microsoft.com/office/powerpoint/2010/main" val="4184945941"/>
              </p:ext>
            </p:extLst>
          </p:nvPr>
        </p:nvGraphicFramePr>
        <p:xfrm>
          <a:off x="3450591" y="1522383"/>
          <a:ext cx="8588376" cy="655320"/>
        </p:xfrm>
        <a:graphic>
          <a:graphicData uri="http://schemas.openxmlformats.org/drawingml/2006/table">
            <a:tbl>
              <a:tblPr>
                <a:tableStyleId>{5C22544A-7EE6-4342-B048-85BDC9FD1C3A}</a:tableStyleId>
              </a:tblPr>
              <a:tblGrid>
                <a:gridCol w="2457617">
                  <a:extLst>
                    <a:ext uri="{9D8B030D-6E8A-4147-A177-3AD203B41FA5}">
                      <a16:colId xmlns:a16="http://schemas.microsoft.com/office/drawing/2014/main" val="1859546287"/>
                    </a:ext>
                  </a:extLst>
                </a:gridCol>
                <a:gridCol w="1149661">
                  <a:extLst>
                    <a:ext uri="{9D8B030D-6E8A-4147-A177-3AD203B41FA5}">
                      <a16:colId xmlns:a16="http://schemas.microsoft.com/office/drawing/2014/main" val="503737238"/>
                    </a:ext>
                  </a:extLst>
                </a:gridCol>
                <a:gridCol w="979812">
                  <a:extLst>
                    <a:ext uri="{9D8B030D-6E8A-4147-A177-3AD203B41FA5}">
                      <a16:colId xmlns:a16="http://schemas.microsoft.com/office/drawing/2014/main" val="304636007"/>
                    </a:ext>
                  </a:extLst>
                </a:gridCol>
                <a:gridCol w="982124">
                  <a:extLst>
                    <a:ext uri="{9D8B030D-6E8A-4147-A177-3AD203B41FA5}">
                      <a16:colId xmlns:a16="http://schemas.microsoft.com/office/drawing/2014/main" val="93359161"/>
                    </a:ext>
                  </a:extLst>
                </a:gridCol>
                <a:gridCol w="983277">
                  <a:extLst>
                    <a:ext uri="{9D8B030D-6E8A-4147-A177-3AD203B41FA5}">
                      <a16:colId xmlns:a16="http://schemas.microsoft.com/office/drawing/2014/main" val="1351644248"/>
                    </a:ext>
                  </a:extLst>
                </a:gridCol>
                <a:gridCol w="982124">
                  <a:extLst>
                    <a:ext uri="{9D8B030D-6E8A-4147-A177-3AD203B41FA5}">
                      <a16:colId xmlns:a16="http://schemas.microsoft.com/office/drawing/2014/main" val="668813083"/>
                    </a:ext>
                  </a:extLst>
                </a:gridCol>
                <a:gridCol w="1053761">
                  <a:extLst>
                    <a:ext uri="{9D8B030D-6E8A-4147-A177-3AD203B41FA5}">
                      <a16:colId xmlns:a16="http://schemas.microsoft.com/office/drawing/2014/main" val="2065230985"/>
                    </a:ext>
                  </a:extLst>
                </a:gridCol>
              </a:tblGrid>
              <a:tr h="0">
                <a:tc>
                  <a:txBody>
                    <a:bodyPr/>
                    <a:lstStyle/>
                    <a:p>
                      <a:pPr>
                        <a:lnSpc>
                          <a:spcPct val="115000"/>
                        </a:lnSpc>
                        <a:spcBef>
                          <a:spcPts val="600"/>
                        </a:spcBef>
                        <a:spcAft>
                          <a:spcPts val="600"/>
                        </a:spcAft>
                        <a:tabLst>
                          <a:tab pos="2865755" algn="ctr"/>
                          <a:tab pos="5731510" algn="r"/>
                        </a:tabLst>
                      </a:pPr>
                      <a:r>
                        <a:rPr lang="en-GB" sz="2000">
                          <a:effectLst/>
                        </a:rPr>
                        <a:t>Temperature (ºC)</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20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40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60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dirty="0">
                          <a:effectLst/>
                        </a:rPr>
                        <a:t>80</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44145">
                        <a:lnSpc>
                          <a:spcPct val="115000"/>
                        </a:lnSpc>
                        <a:spcBef>
                          <a:spcPts val="600"/>
                        </a:spcBef>
                        <a:spcAft>
                          <a:spcPts val="600"/>
                        </a:spcAft>
                        <a:tabLst>
                          <a:tab pos="2865755" algn="ctr"/>
                          <a:tab pos="5731510" algn="r"/>
                        </a:tabLst>
                      </a:pPr>
                      <a:r>
                        <a:rPr lang="en-GB" sz="2000" dirty="0">
                          <a:effectLst/>
                        </a:rPr>
                        <a:t>100</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059513"/>
                  </a:ext>
                </a:extLst>
              </a:tr>
              <a:tr h="0">
                <a:tc>
                  <a:txBody>
                    <a:bodyPr/>
                    <a:lstStyle/>
                    <a:p>
                      <a:pPr>
                        <a:lnSpc>
                          <a:spcPct val="115000"/>
                        </a:lnSpc>
                        <a:spcBef>
                          <a:spcPts val="600"/>
                        </a:spcBef>
                        <a:spcAft>
                          <a:spcPts val="600"/>
                        </a:spcAft>
                        <a:tabLst>
                          <a:tab pos="2865755" algn="ctr"/>
                          <a:tab pos="5731510" algn="r"/>
                        </a:tabLst>
                      </a:pPr>
                      <a:r>
                        <a:rPr lang="en-GB" sz="2000">
                          <a:effectLst/>
                        </a:rPr>
                        <a:t>Pressure (kN m</a:t>
                      </a:r>
                      <a:r>
                        <a:rPr lang="en-GB" sz="2000" baseline="30000">
                          <a:effectLst/>
                        </a:rPr>
                        <a:t>–2</a:t>
                      </a:r>
                      <a:r>
                        <a:rPr lang="en-GB" sz="2000">
                          <a:effectLst/>
                        </a:rPr>
                        <a:t>)</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90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96</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103</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110</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spcBef>
                          <a:spcPts val="600"/>
                        </a:spcBef>
                        <a:spcAft>
                          <a:spcPts val="600"/>
                        </a:spcAft>
                        <a:tabLst>
                          <a:tab pos="2865755" algn="ctr"/>
                          <a:tab pos="5731510" algn="r"/>
                        </a:tabLst>
                      </a:pPr>
                      <a:r>
                        <a:rPr lang="en-GB" sz="2000">
                          <a:effectLst/>
                        </a:rPr>
                        <a:t>117</a:t>
                      </a:r>
                      <a:endParaRPr lang="en-GB"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44145">
                        <a:lnSpc>
                          <a:spcPct val="115000"/>
                        </a:lnSpc>
                        <a:spcBef>
                          <a:spcPts val="600"/>
                        </a:spcBef>
                        <a:spcAft>
                          <a:spcPts val="600"/>
                        </a:spcAft>
                        <a:tabLst>
                          <a:tab pos="2865755" algn="ctr"/>
                          <a:tab pos="5731510" algn="r"/>
                        </a:tabLst>
                      </a:pPr>
                      <a:r>
                        <a:rPr lang="en-GB" sz="2000" dirty="0">
                          <a:effectLst/>
                        </a:rPr>
                        <a:t>123</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77141112"/>
                  </a:ext>
                </a:extLst>
              </a:tr>
            </a:tbl>
          </a:graphicData>
        </a:graphic>
      </p:graphicFrame>
      <p:sp>
        <p:nvSpPr>
          <p:cNvPr id="3" name="Rectangle 2">
            <a:extLst>
              <a:ext uri="{FF2B5EF4-FFF2-40B4-BE49-F238E27FC236}">
                <a16:creationId xmlns:a16="http://schemas.microsoft.com/office/drawing/2014/main" id="{C206D1F6-FD2F-4B1F-A83F-A03773BBF7BC}"/>
              </a:ext>
            </a:extLst>
          </p:cNvPr>
          <p:cNvSpPr>
            <a:spLocks noChangeArrowheads="1"/>
          </p:cNvSpPr>
          <p:nvPr/>
        </p:nvSpPr>
        <p:spPr bwMode="auto">
          <a:xfrm>
            <a:off x="3730625" y="3824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3073" name="Picture 1924">
            <a:extLst>
              <a:ext uri="{FF2B5EF4-FFF2-40B4-BE49-F238E27FC236}">
                <a16:creationId xmlns:a16="http://schemas.microsoft.com/office/drawing/2014/main" id="{A69ABB93-51C8-4AB4-A610-03DDD40CD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5946" y="4393983"/>
            <a:ext cx="3740150" cy="216058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7A2DBAB-E4C3-4349-BEE7-39FA5668030E}"/>
              </a:ext>
            </a:extLst>
          </p:cNvPr>
          <p:cNvSpPr>
            <a:spLocks noChangeArrowheads="1"/>
          </p:cNvSpPr>
          <p:nvPr/>
        </p:nvSpPr>
        <p:spPr bwMode="auto">
          <a:xfrm>
            <a:off x="245904" y="100230"/>
            <a:ext cx="9977596"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636838" algn="ctr"/>
                <a:tab pos="2865438" algn="ctr"/>
                <a:tab pos="5273675" algn="r"/>
                <a:tab pos="57308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636838" algn="ctr"/>
                <a:tab pos="2865438" algn="ctr"/>
                <a:tab pos="5273675" algn="r"/>
                <a:tab pos="5730875" algn="r"/>
              </a:tabLst>
            </a:pPr>
            <a:br>
              <a:rPr kumimoji="0" lang="en-GB" altLang="en-US" sz="1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 boy used the following apparatus to test a hypothesis that </a:t>
            </a:r>
            <a:r>
              <a:rPr kumimoji="0" lang="en-GB" altLang="en-US" sz="2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the pressure of a gas is directly proportional to its temperature</a:t>
            </a:r>
            <a:r>
              <a:rPr kumimoji="0" lang="en-GB" altLang="en-US" sz="2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a:t>
            </a:r>
            <a:b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b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He obtained the </a:t>
            </a:r>
          </a:p>
          <a:p>
            <a:pPr marL="0" marR="0" lvl="0" indent="0" algn="l" defTabSz="914400" rtl="0" eaLnBrk="0" fontAlgn="base" latinLnBrk="0" hangingPunct="0">
              <a:lnSpc>
                <a:spcPct val="100000"/>
              </a:lnSpc>
              <a:spcBef>
                <a:spcPct val="0"/>
              </a:spcBef>
              <a:spcAft>
                <a:spcPct val="0"/>
              </a:spcAft>
              <a:buClrTx/>
              <a:buSzTx/>
              <a:buFontTx/>
              <a:buNone/>
              <a:tabLst>
                <a:tab pos="2636838" algn="ctr"/>
                <a:tab pos="2865438" algn="ctr"/>
                <a:tab pos="5273675" algn="r"/>
                <a:tab pos="5730875" algn="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following results:</a:t>
            </a:r>
            <a:endParaRPr kumimoji="0" lang="en-GB" altLang="en-US" sz="28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tab pos="2636838" algn="ctr"/>
                <a:tab pos="2865438" algn="ctr"/>
                <a:tab pos="5273675" algn="r"/>
                <a:tab pos="5730875" algn="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	Comment on the volume of the enclosed air during the experiment.</a:t>
            </a:r>
            <a:endParaRPr kumimoji="0" lang="en-GB" altLang="en-US" sz="28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tab pos="2636838" algn="ctr"/>
                <a:tab pos="2865438" algn="ctr"/>
                <a:tab pos="5273675" algn="r"/>
                <a:tab pos="5730875" algn="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Draw a graph of the results and show how a relationship between pressure and temperature of gas may be deduced.</a:t>
            </a:r>
            <a:endParaRPr kumimoji="0" lang="en-GB" altLang="en-US" sz="28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tab pos="2636838" algn="ctr"/>
                <a:tab pos="2865438" algn="ctr"/>
                <a:tab pos="5273675" algn="r"/>
                <a:tab pos="5730875" algn="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Rewrite the hypothesis in a more correct </a:t>
            </a:r>
          </a:p>
          <a:p>
            <a:pPr marL="457200" marR="0" lvl="1" indent="0" algn="l" defTabSz="914400" rtl="0" eaLnBrk="0" fontAlgn="base" latinLnBrk="0" hangingPunct="0">
              <a:lnSpc>
                <a:spcPct val="100000"/>
              </a:lnSpc>
              <a:spcBef>
                <a:spcPct val="0"/>
              </a:spcBef>
              <a:spcAft>
                <a:spcPct val="0"/>
              </a:spcAft>
              <a:buClrTx/>
              <a:buSzTx/>
              <a:tabLst>
                <a:tab pos="2636838" algn="ctr"/>
                <a:tab pos="2865438" algn="ctr"/>
                <a:tab pos="5273675" algn="r"/>
                <a:tab pos="5730875" algn="r"/>
              </a:tabLst>
            </a:pPr>
            <a:r>
              <a:rPr lang="en-GB" altLang="en-US" sz="2800" dirty="0">
                <a:latin typeface="Trebuchet MS" panose="020B0603020202020204" pitchFamily="34" charset="0"/>
                <a:ea typeface="Times New Roman" panose="02020603050405020304" pitchFamily="18" charset="0"/>
                <a:cs typeface="Times New Roman" panose="02020603050405020304" pitchFamily="18" charset="0"/>
              </a:rPr>
              <a:t>   </a:t>
            </a: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form.</a:t>
            </a:r>
            <a:endParaRPr kumimoji="0" lang="en-GB" altLang="en-US" sz="2800" b="0" i="0" u="none" strike="noStrike" cap="none" normalizeH="0" baseline="0" dirty="0">
              <a:ln>
                <a:noFill/>
              </a:ln>
              <a:solidFill>
                <a:schemeClr val="tx1"/>
              </a:solidFill>
              <a:effectLst/>
            </a:endParaRPr>
          </a:p>
          <a:p>
            <a:pPr marL="971550" marR="0" lvl="1" indent="-514350" algn="l" defTabSz="914400" rtl="0" eaLnBrk="0" fontAlgn="base" latinLnBrk="0" hangingPunct="0">
              <a:lnSpc>
                <a:spcPct val="100000"/>
              </a:lnSpc>
              <a:spcBef>
                <a:spcPct val="0"/>
              </a:spcBef>
              <a:spcAft>
                <a:spcPct val="0"/>
              </a:spcAft>
              <a:buClrTx/>
              <a:buSzTx/>
              <a:buFont typeface="+mj-lt"/>
              <a:buAutoNum type="arabicPeriod" startAt="4"/>
              <a:tabLst>
                <a:tab pos="2636838" algn="ctr"/>
                <a:tab pos="2865438" algn="ctr"/>
                <a:tab pos="5273675" algn="r"/>
                <a:tab pos="5730875" algn="r"/>
              </a:tabLst>
            </a:pP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How could the errors be reduced </a:t>
            </a:r>
          </a:p>
          <a:p>
            <a:pPr marL="457200" marR="0" lvl="1" indent="0" algn="l" defTabSz="914400" rtl="0" eaLnBrk="0" fontAlgn="base" latinLnBrk="0" hangingPunct="0">
              <a:lnSpc>
                <a:spcPct val="100000"/>
              </a:lnSpc>
              <a:spcBef>
                <a:spcPct val="0"/>
              </a:spcBef>
              <a:spcAft>
                <a:spcPct val="0"/>
              </a:spcAft>
              <a:buClrTx/>
              <a:buSzTx/>
              <a:tabLst>
                <a:tab pos="2636838" algn="ctr"/>
                <a:tab pos="2865438" algn="ctr"/>
                <a:tab pos="5273675" algn="r"/>
                <a:tab pos="5730875" algn="r"/>
              </a:tabLst>
            </a:pPr>
            <a:r>
              <a:rPr lang="en-GB" altLang="en-US" sz="2800" dirty="0">
                <a:latin typeface="Trebuchet MS" panose="020B0603020202020204" pitchFamily="34" charset="0"/>
                <a:ea typeface="Times New Roman" panose="02020603050405020304" pitchFamily="18" charset="0"/>
                <a:cs typeface="Times New Roman" panose="02020603050405020304" pitchFamily="18" charset="0"/>
              </a:rPr>
              <a:t>   </a:t>
            </a:r>
            <a:r>
              <a:rPr kumimoji="0" lang="en-GB" altLang="en-US" sz="28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in this </a:t>
            </a:r>
            <a:r>
              <a:rPr kumimoji="0" lang="en-GB" altLang="en-US" sz="2800" b="0" i="0" u="none" strike="noStrike" cap="none" normalizeH="0" baseline="0" dirty="0">
                <a:ln>
                  <a:noFill/>
                </a:ln>
                <a:effectLst/>
                <a:latin typeface="Trebuchet MS" panose="020B0603020202020204" pitchFamily="34" charset="0"/>
                <a:ea typeface="Times New Roman" panose="02020603050405020304" pitchFamily="18" charset="0"/>
                <a:cs typeface="Times New Roman" panose="02020603050405020304" pitchFamily="18" charset="0"/>
              </a:rPr>
              <a:t>experiment?</a:t>
            </a:r>
            <a:endParaRPr kumimoji="0" lang="en-GB" altLang="en-US" sz="2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014839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85B3A411-39CB-4453-9F3D-FA4820663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F575E13-AD94-46CE-821F-208EE706D78A}"/>
              </a:ext>
            </a:extLst>
          </p:cNvPr>
          <p:cNvSpPr>
            <a:spLocks noGrp="1"/>
          </p:cNvSpPr>
          <p:nvPr>
            <p:ph type="title"/>
          </p:nvPr>
        </p:nvSpPr>
        <p:spPr>
          <a:xfrm>
            <a:off x="810002" y="639097"/>
            <a:ext cx="3211392" cy="3781101"/>
          </a:xfrm>
        </p:spPr>
        <p:txBody>
          <a:bodyPr vert="horz" lIns="91440" tIns="45720" rIns="91440" bIns="45720" rtlCol="0" anchor="b">
            <a:normAutofit/>
          </a:bodyPr>
          <a:lstStyle/>
          <a:p>
            <a:r>
              <a:rPr lang="en-US" sz="5400"/>
              <a:t>Get the notes here</a:t>
            </a:r>
          </a:p>
        </p:txBody>
      </p:sp>
      <p:sp>
        <p:nvSpPr>
          <p:cNvPr id="12" name="Rectangle 11">
            <a:extLst>
              <a:ext uri="{FF2B5EF4-FFF2-40B4-BE49-F238E27FC236}">
                <a16:creationId xmlns:a16="http://schemas.microsoft.com/office/drawing/2014/main" id="{40D573D2-DD8C-4E19-8BB2-1DC0767FDB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658" y="0"/>
            <a:ext cx="755294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4">
            <a:extLst>
              <a:ext uri="{FF2B5EF4-FFF2-40B4-BE49-F238E27FC236}">
                <a16:creationId xmlns:a16="http://schemas.microsoft.com/office/drawing/2014/main" id="{9B6C5F92-472F-4CAB-90F8-B997C54EB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386" y="958640"/>
            <a:ext cx="6258150"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Qr code&#10;&#10;Description automatically generated">
            <a:extLst>
              <a:ext uri="{FF2B5EF4-FFF2-40B4-BE49-F238E27FC236}">
                <a16:creationId xmlns:a16="http://schemas.microsoft.com/office/drawing/2014/main" id="{D9064AC7-45F5-49BC-94AC-96586E0589FF}"/>
              </a:ext>
            </a:extLst>
          </p:cNvPr>
          <p:cNvPicPr>
            <a:picLocks noGrp="1" noChangeAspect="1"/>
          </p:cNvPicPr>
          <p:nvPr>
            <p:ph idx="1"/>
          </p:nvPr>
        </p:nvPicPr>
        <p:blipFill>
          <a:blip r:embed="rId2"/>
          <a:stretch>
            <a:fillRect/>
          </a:stretch>
        </p:blipFill>
        <p:spPr>
          <a:xfrm>
            <a:off x="6924144" y="1251276"/>
            <a:ext cx="3006388" cy="4325739"/>
          </a:xfrm>
          <a:prstGeom prst="rect">
            <a:avLst/>
          </a:prstGeom>
        </p:spPr>
      </p:pic>
    </p:spTree>
    <p:extLst>
      <p:ext uri="{BB962C8B-B14F-4D97-AF65-F5344CB8AC3E}">
        <p14:creationId xmlns:p14="http://schemas.microsoft.com/office/powerpoint/2010/main" val="58481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 ¼ of the paper.</a:t>
            </a:r>
          </a:p>
        </p:txBody>
      </p:sp>
      <p:sp>
        <p:nvSpPr>
          <p:cNvPr id="3" name="Content Placeholder 2"/>
          <p:cNvSpPr>
            <a:spLocks noGrp="1"/>
          </p:cNvSpPr>
          <p:nvPr>
            <p:ph idx="1"/>
          </p:nvPr>
        </p:nvSpPr>
        <p:spPr>
          <a:xfrm>
            <a:off x="3174274" y="2222287"/>
            <a:ext cx="8199012" cy="4296079"/>
          </a:xfrm>
        </p:spPr>
        <p:txBody>
          <a:bodyPr>
            <a:normAutofit/>
          </a:bodyPr>
          <a:lstStyle/>
          <a:p>
            <a:pPr>
              <a:buFont typeface="+mj-lt"/>
              <a:buAutoNum type="arabicPeriod"/>
            </a:pPr>
            <a:r>
              <a:rPr lang="en-GB" sz="2800" dirty="0"/>
              <a:t>What can you tell me about the particles in a gas?</a:t>
            </a:r>
          </a:p>
          <a:p>
            <a:pPr>
              <a:buFont typeface="+mj-lt"/>
              <a:buAutoNum type="arabicPeriod"/>
            </a:pPr>
            <a:r>
              <a:rPr lang="en-GB" sz="2800" dirty="0"/>
              <a:t>What happens to the particles when I increase the temperature of the gas?</a:t>
            </a:r>
          </a:p>
          <a:p>
            <a:pPr>
              <a:buFont typeface="+mj-lt"/>
              <a:buAutoNum type="arabicPeriod"/>
            </a:pPr>
            <a:r>
              <a:rPr lang="en-GB" sz="2800" dirty="0"/>
              <a:t>How much space do the particles take up?</a:t>
            </a:r>
          </a:p>
          <a:p>
            <a:pPr>
              <a:buFont typeface="+mj-lt"/>
              <a:buAutoNum type="arabicPeriod"/>
            </a:pPr>
            <a:r>
              <a:rPr lang="en-GB" sz="2800" dirty="0"/>
              <a:t>In which direction are the particles moving? Explain your reasoning</a:t>
            </a:r>
          </a:p>
          <a:p>
            <a:pPr>
              <a:buFont typeface="+mj-lt"/>
              <a:buAutoNum type="arabicPeriod"/>
            </a:pPr>
            <a:r>
              <a:rPr lang="en-GB" sz="2800" dirty="0"/>
              <a:t>How do the gas particles exert a pressure?</a:t>
            </a:r>
          </a:p>
        </p:txBody>
      </p:sp>
      <p:sp>
        <p:nvSpPr>
          <p:cNvPr id="4" name="Rectangle 3"/>
          <p:cNvSpPr/>
          <p:nvPr/>
        </p:nvSpPr>
        <p:spPr>
          <a:xfrm>
            <a:off x="818712" y="2222287"/>
            <a:ext cx="2159619" cy="27415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Draw a diagram of a gas (S1 Science)</a:t>
            </a:r>
          </a:p>
        </p:txBody>
      </p:sp>
    </p:spTree>
    <p:extLst>
      <p:ext uri="{BB962C8B-B14F-4D97-AF65-F5344CB8AC3E}">
        <p14:creationId xmlns:p14="http://schemas.microsoft.com/office/powerpoint/2010/main" val="957466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On ¼ of the paper.</a:t>
            </a:r>
          </a:p>
        </p:txBody>
      </p:sp>
      <p:sp>
        <p:nvSpPr>
          <p:cNvPr id="3" name="Content Placeholder 2"/>
          <p:cNvSpPr>
            <a:spLocks noGrp="1"/>
          </p:cNvSpPr>
          <p:nvPr>
            <p:ph idx="1"/>
          </p:nvPr>
        </p:nvSpPr>
        <p:spPr>
          <a:xfrm>
            <a:off x="3174274" y="2222287"/>
            <a:ext cx="8199012" cy="4296079"/>
          </a:xfrm>
        </p:spPr>
        <p:txBody>
          <a:bodyPr>
            <a:normAutofit fontScale="92500" lnSpcReduction="20000"/>
          </a:bodyPr>
          <a:lstStyle/>
          <a:p>
            <a:pPr>
              <a:buFont typeface="+mj-lt"/>
              <a:buAutoNum type="arabicPeriod"/>
            </a:pPr>
            <a:r>
              <a:rPr lang="en-GB" sz="2800" dirty="0"/>
              <a:t>Gas particles are spaced out</a:t>
            </a:r>
            <a:r>
              <a:rPr lang="en-GB" sz="2800"/>
              <a:t>, travelling, </a:t>
            </a:r>
            <a:r>
              <a:rPr lang="en-GB" sz="2800" dirty="0"/>
              <a:t>in all directions, fast moving, range of speeds</a:t>
            </a:r>
          </a:p>
          <a:p>
            <a:pPr>
              <a:buFont typeface="+mj-lt"/>
              <a:buAutoNum type="arabicPeriod"/>
            </a:pPr>
            <a:r>
              <a:rPr lang="en-GB" sz="2800" dirty="0"/>
              <a:t>When I increase the temperature of the gas the particles move fasted so their mean average </a:t>
            </a:r>
            <a:r>
              <a:rPr lang="en-GB" sz="2800" dirty="0" err="1"/>
              <a:t>E</a:t>
            </a:r>
            <a:r>
              <a:rPr lang="en-GB" sz="2800" baseline="-25000" dirty="0" err="1"/>
              <a:t>k</a:t>
            </a:r>
            <a:r>
              <a:rPr lang="en-GB" sz="2800" dirty="0"/>
              <a:t> increases</a:t>
            </a:r>
          </a:p>
          <a:p>
            <a:pPr>
              <a:buFont typeface="+mj-lt"/>
              <a:buAutoNum type="arabicPeriod"/>
            </a:pPr>
            <a:r>
              <a:rPr lang="en-GB" sz="2800" dirty="0"/>
              <a:t>In an ideal gas the particles take up NO space</a:t>
            </a:r>
          </a:p>
          <a:p>
            <a:pPr>
              <a:buFont typeface="+mj-lt"/>
              <a:buAutoNum type="arabicPeriod"/>
            </a:pPr>
            <a:r>
              <a:rPr lang="en-GB" sz="2800" dirty="0"/>
              <a:t>Particles moving in all directions. Explain your reasoning</a:t>
            </a:r>
          </a:p>
          <a:p>
            <a:pPr>
              <a:buFont typeface="+mj-lt"/>
              <a:buAutoNum type="arabicPeriod"/>
            </a:pPr>
            <a:r>
              <a:rPr lang="en-GB" sz="2800" dirty="0"/>
              <a:t>Pressure is caused when the particles collide with the walls of the container- applying a FORCE</a:t>
            </a:r>
          </a:p>
        </p:txBody>
      </p:sp>
      <p:pic>
        <p:nvPicPr>
          <p:cNvPr id="1026" name="Picture 2" descr="How does gas exerts pressure on its container? | Socrat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6" y="2824629"/>
            <a:ext cx="3181350" cy="268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44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893EB-23DE-454E-90F1-BDA27A882572}"/>
              </a:ext>
            </a:extLst>
          </p:cNvPr>
          <p:cNvSpPr>
            <a:spLocks noGrp="1"/>
          </p:cNvSpPr>
          <p:nvPr>
            <p:ph type="title"/>
          </p:nvPr>
        </p:nvSpPr>
        <p:spPr/>
        <p:txBody>
          <a:bodyPr/>
          <a:lstStyle/>
          <a:p>
            <a:r>
              <a:rPr lang="en-GB" sz="5400" b="1"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rPr>
              <a:t>What causes pressure?</a:t>
            </a:r>
            <a:endParaRPr lang="en-GB" sz="5400" dirty="0">
              <a:solidFill>
                <a:schemeClr val="tx1"/>
              </a:solidFill>
            </a:endParaRPr>
          </a:p>
        </p:txBody>
      </p:sp>
      <p:sp>
        <p:nvSpPr>
          <p:cNvPr id="3" name="Content Placeholder 2">
            <a:extLst>
              <a:ext uri="{FF2B5EF4-FFF2-40B4-BE49-F238E27FC236}">
                <a16:creationId xmlns:a16="http://schemas.microsoft.com/office/drawing/2014/main" id="{2E627B28-D573-49AE-BDEB-4BEAD70D560F}"/>
              </a:ext>
            </a:extLst>
          </p:cNvPr>
          <p:cNvSpPr>
            <a:spLocks noGrp="1"/>
          </p:cNvSpPr>
          <p:nvPr>
            <p:ph idx="1"/>
          </p:nvPr>
        </p:nvSpPr>
        <p:spPr/>
        <p:txBody>
          <a:bodyPr/>
          <a:lstStyle/>
          <a:p>
            <a:pPr marL="0" indent="0">
              <a:buNone/>
            </a:pPr>
            <a:r>
              <a:rPr lang="en-GB" sz="5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Pressure is caused by the force from the particles  when they hit the walls of the container, </a:t>
            </a:r>
            <a:r>
              <a:rPr lang="en-GB" sz="5400" b="1" dirty="0" err="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ie</a:t>
            </a:r>
            <a:r>
              <a:rPr lang="en-GB" sz="5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F/A</a:t>
            </a:r>
            <a:endParaRPr lang="en-GB" sz="5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39438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6E7BE-AA4E-4448-8277-360C89A1995E}"/>
              </a:ext>
            </a:extLst>
          </p:cNvPr>
          <p:cNvSpPr>
            <a:spLocks noGrp="1"/>
          </p:cNvSpPr>
          <p:nvPr>
            <p:ph type="title"/>
          </p:nvPr>
        </p:nvSpPr>
        <p:spPr/>
        <p:txBody>
          <a:bodyPr/>
          <a:lstStyle/>
          <a:p>
            <a:r>
              <a:rPr lang="en-GB" dirty="0"/>
              <a:t>KINETIC THEORY</a:t>
            </a:r>
          </a:p>
        </p:txBody>
      </p:sp>
      <p:sp>
        <p:nvSpPr>
          <p:cNvPr id="3" name="Content Placeholder 2">
            <a:extLst>
              <a:ext uri="{FF2B5EF4-FFF2-40B4-BE49-F238E27FC236}">
                <a16:creationId xmlns:a16="http://schemas.microsoft.com/office/drawing/2014/main" id="{75C52792-A72B-4184-8536-C30D0BD2CBD5}"/>
              </a:ext>
            </a:extLst>
          </p:cNvPr>
          <p:cNvSpPr>
            <a:spLocks noGrp="1"/>
          </p:cNvSpPr>
          <p:nvPr>
            <p:ph idx="1"/>
          </p:nvPr>
        </p:nvSpPr>
        <p:spPr>
          <a:xfrm>
            <a:off x="159798" y="2222287"/>
            <a:ext cx="11213488" cy="4542497"/>
          </a:xfrm>
        </p:spPr>
        <p:txBody>
          <a:bodyPr>
            <a:normAutofit lnSpcReduction="10000"/>
          </a:bodyPr>
          <a:lstStyle/>
          <a:p>
            <a:pPr lvl="0"/>
            <a:r>
              <a:rPr lang="en-GB" sz="2800" b="1" dirty="0"/>
              <a:t>All particles are moving.</a:t>
            </a:r>
            <a:endParaRPr lang="en-GB" sz="2800" dirty="0"/>
          </a:p>
          <a:p>
            <a:pPr lvl="0"/>
            <a:r>
              <a:rPr lang="en-GB" sz="2800" b="1" dirty="0"/>
              <a:t>Pressure is caused when the particles collide with the container walls</a:t>
            </a:r>
            <a:endParaRPr lang="en-GB" sz="2800" dirty="0"/>
          </a:p>
          <a:p>
            <a:pPr lvl="0"/>
            <a:r>
              <a:rPr lang="en-GB" sz="2800" b="1" dirty="0"/>
              <a:t>The hotter the particles the faster they move.</a:t>
            </a:r>
            <a:endParaRPr lang="en-GB" sz="2800" dirty="0"/>
          </a:p>
          <a:p>
            <a:pPr lvl="0"/>
            <a:r>
              <a:rPr lang="en-GB" sz="2800" b="1" dirty="0"/>
              <a:t>The faster they move the more often and more violent the collisions with the walls, greater impulse therefore greater force.</a:t>
            </a:r>
            <a:endParaRPr lang="en-GB" sz="2800" dirty="0"/>
          </a:p>
          <a:p>
            <a:pPr lvl="0"/>
            <a:r>
              <a:rPr lang="en-GB" sz="2800" b="1" dirty="0"/>
              <a:t>If the volume is less they will collide more often as there is a shorter distance between the container walls.</a:t>
            </a:r>
            <a:endParaRPr lang="en-GB" sz="2800" dirty="0"/>
          </a:p>
          <a:p>
            <a:pPr marL="0" indent="0">
              <a:buNone/>
            </a:pPr>
            <a:endParaRPr lang="en-GB" dirty="0"/>
          </a:p>
        </p:txBody>
      </p:sp>
    </p:spTree>
    <p:extLst>
      <p:ext uri="{BB962C8B-B14F-4D97-AF65-F5344CB8AC3E}">
        <p14:creationId xmlns:p14="http://schemas.microsoft.com/office/powerpoint/2010/main" val="149136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1A7CE-2F76-45DE-ACFC-974B7FB3889D}"/>
              </a:ext>
            </a:extLst>
          </p:cNvPr>
          <p:cNvSpPr>
            <a:spLocks noGrp="1"/>
          </p:cNvSpPr>
          <p:nvPr>
            <p:ph type="title"/>
          </p:nvPr>
        </p:nvSpPr>
        <p:spPr/>
        <p:txBody>
          <a:bodyPr/>
          <a:lstStyle/>
          <a:p>
            <a:r>
              <a:rPr lang="en-GB" dirty="0"/>
              <a:t>A few common explanations LEARN THESE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A15722-6A75-4030-B1D0-ECD0187CAD64}"/>
                  </a:ext>
                </a:extLst>
              </p:cNvPr>
              <p:cNvSpPr>
                <a:spLocks noGrp="1"/>
              </p:cNvSpPr>
              <p:nvPr>
                <p:ph idx="1"/>
              </p:nvPr>
            </p:nvSpPr>
            <p:spPr>
              <a:xfrm>
                <a:off x="221941" y="2328820"/>
                <a:ext cx="11896077" cy="4081992"/>
              </a:xfrm>
            </p:spPr>
            <p:txBody>
              <a:bodyPr>
                <a:noAutofit/>
              </a:bodyPr>
              <a:lstStyle/>
              <a:p>
                <a:pPr lvl="0"/>
                <a:r>
                  <a:rPr lang="en-GB" sz="2800" b="1" dirty="0"/>
                  <a:t>For a FIXED MASS OF GAS at CONSTANT TEMPERATURE pressure is inversely proportional to the volume </a:t>
                </a:r>
                <a14:m>
                  <m:oMath xmlns:m="http://schemas.openxmlformats.org/officeDocument/2006/math">
                    <m:r>
                      <a:rPr lang="en-GB" sz="2800" b="1" i="1" dirty="0" smtClean="0">
                        <a:latin typeface="Cambria Math" panose="02040503050406030204" pitchFamily="18" charset="0"/>
                      </a:rPr>
                      <m:t>𝑷</m:t>
                    </m:r>
                    <m:r>
                      <a:rPr lang="en-GB" sz="2800" b="1" i="1" baseline="-25000" dirty="0">
                        <a:latin typeface="Cambria Math" panose="02040503050406030204" pitchFamily="18" charset="0"/>
                      </a:rPr>
                      <m:t>𝟏</m:t>
                    </m:r>
                    <m:r>
                      <a:rPr lang="en-GB" sz="2800" b="1" i="1" dirty="0">
                        <a:latin typeface="Cambria Math" panose="02040503050406030204" pitchFamily="18" charset="0"/>
                      </a:rPr>
                      <m:t>𝑽</m:t>
                    </m:r>
                    <m:r>
                      <a:rPr lang="en-GB" sz="2800" b="1" i="1" baseline="-25000" dirty="0">
                        <a:latin typeface="Cambria Math" panose="02040503050406030204" pitchFamily="18" charset="0"/>
                      </a:rPr>
                      <m:t>𝟏</m:t>
                    </m:r>
                    <m:r>
                      <a:rPr lang="en-GB" sz="2800" b="1" i="1" dirty="0">
                        <a:latin typeface="Cambria Math" panose="02040503050406030204" pitchFamily="18" charset="0"/>
                      </a:rPr>
                      <m:t> = </m:t>
                    </m:r>
                    <m:r>
                      <a:rPr lang="en-GB" sz="2800" b="1" i="1" dirty="0">
                        <a:latin typeface="Cambria Math" panose="02040503050406030204" pitchFamily="18" charset="0"/>
                      </a:rPr>
                      <m:t>𝒌</m:t>
                    </m:r>
                  </m:oMath>
                </a14:m>
                <a:endParaRPr lang="en-GB" sz="2800" dirty="0"/>
              </a:p>
              <a:p>
                <a:pPr lvl="0"/>
                <a:r>
                  <a:rPr lang="en-GB" sz="2800" b="1" dirty="0"/>
                  <a:t>For a FIXED MASS OF GAS at CONSTANT  PRESSURE temperature (</a:t>
                </a:r>
                <a:r>
                  <a:rPr lang="en-GB" sz="2800" b="1" i="1" dirty="0"/>
                  <a:t>Kelvin</a:t>
                </a:r>
                <a:r>
                  <a:rPr lang="en-GB" sz="2800" b="1" dirty="0"/>
                  <a:t>) is proportional to the volume </a:t>
                </a:r>
                <a:endParaRPr lang="en-GB" sz="2800" dirty="0"/>
              </a:p>
              <a:p>
                <a14:m>
                  <m:oMath xmlns:m="http://schemas.openxmlformats.org/officeDocument/2006/math">
                    <m:f>
                      <m:fPr>
                        <m:ctrlPr>
                          <a:rPr lang="en-GB" sz="2800" b="1" i="1" dirty="0" smtClean="0">
                            <a:latin typeface="Cambria Math" panose="02040503050406030204" pitchFamily="18" charset="0"/>
                          </a:rPr>
                        </m:ctrlPr>
                      </m:fPr>
                      <m:num>
                        <m:r>
                          <a:rPr lang="en-GB" sz="2800" b="1" i="1" dirty="0">
                            <a:latin typeface="Cambria Math" panose="02040503050406030204" pitchFamily="18" charset="0"/>
                          </a:rPr>
                          <m:t>𝑽</m:t>
                        </m:r>
                        <m:r>
                          <a:rPr lang="en-GB" sz="2800" b="1" i="1" baseline="-25000" dirty="0">
                            <a:latin typeface="Cambria Math" panose="02040503050406030204" pitchFamily="18" charset="0"/>
                          </a:rPr>
                          <m:t>𝟏</m:t>
                        </m:r>
                      </m:num>
                      <m:den>
                        <m:r>
                          <a:rPr lang="en-GB" sz="2800" b="1" i="1" dirty="0">
                            <a:latin typeface="Cambria Math" panose="02040503050406030204" pitchFamily="18" charset="0"/>
                          </a:rPr>
                          <m:t>𝑻</m:t>
                        </m:r>
                        <m:r>
                          <a:rPr lang="en-GB" sz="2800" b="1" i="1" baseline="-25000" dirty="0">
                            <a:latin typeface="Cambria Math" panose="02040503050406030204" pitchFamily="18" charset="0"/>
                          </a:rPr>
                          <m:t>𝟏</m:t>
                        </m:r>
                        <m:d>
                          <m:dPr>
                            <m:ctrlPr>
                              <a:rPr lang="en-GB" sz="2800" b="1" i="1" baseline="-25000" dirty="0">
                                <a:latin typeface="Cambria Math" panose="02040503050406030204" pitchFamily="18" charset="0"/>
                              </a:rPr>
                            </m:ctrlPr>
                          </m:dPr>
                          <m:e>
                            <m:r>
                              <a:rPr lang="en-GB" sz="2800" b="1" i="1" dirty="0">
                                <a:latin typeface="Cambria Math" panose="02040503050406030204" pitchFamily="18" charset="0"/>
                              </a:rPr>
                              <m:t>𝑲</m:t>
                            </m:r>
                          </m:e>
                        </m:d>
                      </m:den>
                    </m:f>
                    <m:r>
                      <a:rPr lang="en-GB" sz="2800" b="1" i="1" dirty="0">
                        <a:latin typeface="Cambria Math" panose="02040503050406030204" pitchFamily="18" charset="0"/>
                      </a:rPr>
                      <m:t>= </m:t>
                    </m:r>
                    <m:r>
                      <a:rPr lang="en-GB" sz="2800" b="1" i="1" dirty="0">
                        <a:latin typeface="Cambria Math" panose="02040503050406030204" pitchFamily="18" charset="0"/>
                      </a:rPr>
                      <m:t>𝒌</m:t>
                    </m:r>
                  </m:oMath>
                </a14:m>
                <a:endParaRPr lang="en-GB" sz="2800" dirty="0"/>
              </a:p>
              <a:p>
                <a:pPr lvl="0"/>
                <a:r>
                  <a:rPr lang="en-GB" sz="2800" b="1" dirty="0"/>
                  <a:t>For a FIXED MASS OF GAS at CONSTANT VOLUME temperature (</a:t>
                </a:r>
                <a:r>
                  <a:rPr lang="en-GB" sz="2800" b="1" i="1" dirty="0"/>
                  <a:t>Kelvin</a:t>
                </a:r>
                <a:r>
                  <a:rPr lang="en-GB" sz="2800" b="1" dirty="0"/>
                  <a:t>) is propo</a:t>
                </a:r>
                <a:r>
                  <a:rPr lang="en-GB" sz="2800" b="1" i="1" dirty="0"/>
                  <a:t>rtional to the pressure </a:t>
                </a:r>
                <a14:m>
                  <m:oMath xmlns:m="http://schemas.openxmlformats.org/officeDocument/2006/math">
                    <m:f>
                      <m:fPr>
                        <m:ctrlPr>
                          <a:rPr lang="en-GB" sz="2800" b="1" i="1" dirty="0" smtClean="0">
                            <a:latin typeface="Cambria Math" panose="02040503050406030204" pitchFamily="18" charset="0"/>
                          </a:rPr>
                        </m:ctrlPr>
                      </m:fPr>
                      <m:num>
                        <m:r>
                          <a:rPr lang="en-GB" sz="2800" b="1" i="1" dirty="0">
                            <a:latin typeface="Cambria Math" panose="02040503050406030204" pitchFamily="18" charset="0"/>
                          </a:rPr>
                          <m:t>𝑷</m:t>
                        </m:r>
                        <m:r>
                          <a:rPr lang="en-GB" sz="2800" b="1" i="1" baseline="-25000" dirty="0">
                            <a:latin typeface="Cambria Math" panose="02040503050406030204" pitchFamily="18" charset="0"/>
                          </a:rPr>
                          <m:t>𝟏</m:t>
                        </m:r>
                      </m:num>
                      <m:den>
                        <m:r>
                          <a:rPr lang="en-GB" sz="2800" b="1" i="1" dirty="0">
                            <a:latin typeface="Cambria Math" panose="02040503050406030204" pitchFamily="18" charset="0"/>
                          </a:rPr>
                          <m:t>𝑻</m:t>
                        </m:r>
                        <m:r>
                          <a:rPr lang="en-GB" sz="2800" b="1" i="1" baseline="-25000" dirty="0">
                            <a:latin typeface="Cambria Math" panose="02040503050406030204" pitchFamily="18" charset="0"/>
                          </a:rPr>
                          <m:t>𝟏</m:t>
                        </m:r>
                        <m:d>
                          <m:dPr>
                            <m:ctrlPr>
                              <a:rPr lang="en-GB" sz="2800" b="1" i="1" baseline="-25000" dirty="0">
                                <a:latin typeface="Cambria Math" panose="02040503050406030204" pitchFamily="18" charset="0"/>
                              </a:rPr>
                            </m:ctrlPr>
                          </m:dPr>
                          <m:e>
                            <m:r>
                              <a:rPr lang="en-GB" sz="2800" b="1" i="1" dirty="0">
                                <a:latin typeface="Cambria Math" panose="02040503050406030204" pitchFamily="18" charset="0"/>
                              </a:rPr>
                              <m:t>𝑲</m:t>
                            </m:r>
                          </m:e>
                        </m:d>
                      </m:den>
                    </m:f>
                    <m:r>
                      <a:rPr lang="en-GB" sz="2800" b="1" i="1" dirty="0">
                        <a:latin typeface="Cambria Math" panose="02040503050406030204" pitchFamily="18" charset="0"/>
                      </a:rPr>
                      <m:t>= </m:t>
                    </m:r>
                    <m:r>
                      <a:rPr lang="en-GB" sz="2800" b="1" i="1" dirty="0" smtClean="0">
                        <a:latin typeface="Cambria Math" panose="02040503050406030204" pitchFamily="18" charset="0"/>
                      </a:rPr>
                      <m:t>𝒌</m:t>
                    </m:r>
                  </m:oMath>
                </a14:m>
                <a:endParaRPr lang="en-GB" sz="2800" dirty="0"/>
              </a:p>
            </p:txBody>
          </p:sp>
        </mc:Choice>
        <mc:Fallback xmlns="">
          <p:sp>
            <p:nvSpPr>
              <p:cNvPr id="3" name="Content Placeholder 2">
                <a:extLst>
                  <a:ext uri="{FF2B5EF4-FFF2-40B4-BE49-F238E27FC236}">
                    <a16:creationId xmlns:a16="http://schemas.microsoft.com/office/drawing/2014/main" id="{92A15722-6A75-4030-B1D0-ECD0187CAD64}"/>
                  </a:ext>
                </a:extLst>
              </p:cNvPr>
              <p:cNvSpPr>
                <a:spLocks noGrp="1" noRot="1" noChangeAspect="1" noMove="1" noResize="1" noEditPoints="1" noAdjustHandles="1" noChangeArrowheads="1" noChangeShapeType="1" noTextEdit="1"/>
              </p:cNvSpPr>
              <p:nvPr>
                <p:ph idx="1"/>
              </p:nvPr>
            </p:nvSpPr>
            <p:spPr>
              <a:xfrm>
                <a:off x="221941" y="2328820"/>
                <a:ext cx="11896077" cy="4081992"/>
              </a:xfr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631678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5971E-A84E-4530-9BF7-B9A506240AD7}"/>
              </a:ext>
            </a:extLst>
          </p:cNvPr>
          <p:cNvSpPr>
            <a:spLocks noGrp="1"/>
          </p:cNvSpPr>
          <p:nvPr>
            <p:ph type="title"/>
          </p:nvPr>
        </p:nvSpPr>
        <p:spPr/>
        <p:txBody>
          <a:bodyPr/>
          <a:lstStyle/>
          <a:p>
            <a:r>
              <a:rPr lang="en-GB" dirty="0"/>
              <a:t>GAS LAWS/ TUTORIAL 1</a:t>
            </a:r>
          </a:p>
        </p:txBody>
      </p:sp>
      <p:sp>
        <p:nvSpPr>
          <p:cNvPr id="3" name="Content Placeholder 2">
            <a:extLst>
              <a:ext uri="{FF2B5EF4-FFF2-40B4-BE49-F238E27FC236}">
                <a16:creationId xmlns:a16="http://schemas.microsoft.com/office/drawing/2014/main" id="{034B5DAD-E4FE-4D53-8154-55F58D0D1C83}"/>
              </a:ext>
            </a:extLst>
          </p:cNvPr>
          <p:cNvSpPr>
            <a:spLocks noGrp="1"/>
          </p:cNvSpPr>
          <p:nvPr>
            <p:ph idx="1"/>
          </p:nvPr>
        </p:nvSpPr>
        <p:spPr>
          <a:xfrm>
            <a:off x="-75766" y="1649505"/>
            <a:ext cx="12343530" cy="5409199"/>
          </a:xfrm>
        </p:spPr>
        <p:txBody>
          <a:bodyPr>
            <a:normAutofit/>
          </a:bodyPr>
          <a:lstStyle/>
          <a:p>
            <a:pPr marL="342900" lvl="0" indent="-342900">
              <a:spcBef>
                <a:spcPts val="600"/>
              </a:spcBef>
              <a:spcAft>
                <a:spcPts val="600"/>
              </a:spcAft>
              <a:buFont typeface="+mj-lt"/>
              <a:buAutoNum type="arabicPeriod"/>
              <a:tabLst>
                <a:tab pos="2865755" algn="ctr"/>
                <a:tab pos="5731510" algn="r"/>
                <a:tab pos="2637155" algn="ctr"/>
                <a:tab pos="5274310" algn="r"/>
              </a:tabLst>
            </a:pP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A bicycle pump has a barrel filled with air at atmospheric pressure, 1 x 10</a:t>
            </a:r>
            <a:r>
              <a:rPr lang="en-GB" sz="2400" b="1" baseline="30000"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As he inflates the tyre, this is compressed by the cyclist to a volume of 33.8 cm</a:t>
            </a:r>
            <a:r>
              <a:rPr lang="en-GB" sz="2400" b="1" baseline="30000"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3</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at a pressure of 6.5 </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10</a:t>
            </a:r>
            <a:r>
              <a:rPr lang="en-GB" sz="2400" b="1" baseline="30000"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If we assume that the air in the pump keeps at a constant temperature, what is the volume of the pump before the handle is pressed down?</a:t>
            </a:r>
            <a:endParaRPr lang="en-GB" sz="2400" b="1"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Bef>
                <a:spcPts val="600"/>
              </a:spcBef>
              <a:spcAft>
                <a:spcPts val="600"/>
              </a:spcAft>
              <a:buFont typeface="+mj-lt"/>
              <a:buAutoNum type="arabicPeriod"/>
              <a:tabLst>
                <a:tab pos="2865755" algn="ctr"/>
                <a:tab pos="5731510" algn="r"/>
                <a:tab pos="2637155" algn="ctr"/>
                <a:tab pos="5274310" algn="r"/>
              </a:tabLst>
            </a:pP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A bottle containing air at atmospheric pressure and a temperature of 293 K, falls into a bonfire where its temperature rises to 879 K.  What is the new pressure of the air in the bottle?</a:t>
            </a:r>
            <a:endParaRPr lang="en-GB" sz="2400" b="1"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Bef>
                <a:spcPts val="600"/>
              </a:spcBef>
              <a:spcAft>
                <a:spcPts val="600"/>
              </a:spcAft>
              <a:buFont typeface="+mj-lt"/>
              <a:buAutoNum type="arabicPeriod"/>
              <a:tabLst>
                <a:tab pos="2865755" algn="ctr"/>
                <a:tab pos="5731510" algn="r"/>
                <a:tab pos="2637155" algn="ctr"/>
                <a:tab pos="5274310" algn="r"/>
              </a:tabLst>
            </a:pP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The fuel-air mixture in a cylinder is at a pressure of 8 </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10</a:t>
            </a:r>
            <a:r>
              <a:rPr lang="en-GB" sz="2400" b="1" baseline="30000"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dirty="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and a temperature of 293 K before the spark ignites it.  What is the new pressure inside the cylinder if the burning mixture reaches a temperature of 1172 K before the piston has a chance to move?</a:t>
            </a:r>
            <a:endParaRPr lang="en-GB" sz="2400" b="1"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5467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F9B3-4EF5-4E11-AF30-D896FF2BB2D4}"/>
              </a:ext>
            </a:extLst>
          </p:cNvPr>
          <p:cNvSpPr>
            <a:spLocks noGrp="1"/>
          </p:cNvSpPr>
          <p:nvPr>
            <p:ph type="title"/>
          </p:nvPr>
        </p:nvSpPr>
        <p:spPr>
          <a:xfrm>
            <a:off x="588059" y="189735"/>
            <a:ext cx="10571998" cy="970450"/>
          </a:xfrm>
        </p:spPr>
        <p:txBody>
          <a:bodyPr/>
          <a:lstStyle/>
          <a:p>
            <a:r>
              <a:rPr lang="en-GB"/>
              <a:t>More Questions</a:t>
            </a:r>
            <a:endParaRPr lang="en-GB" dirty="0"/>
          </a:p>
        </p:txBody>
      </p:sp>
      <p:sp>
        <p:nvSpPr>
          <p:cNvPr id="3" name="Content Placeholder 2">
            <a:extLst>
              <a:ext uri="{FF2B5EF4-FFF2-40B4-BE49-F238E27FC236}">
                <a16:creationId xmlns:a16="http://schemas.microsoft.com/office/drawing/2014/main" id="{FBC317DA-B44B-43C4-9501-97BB8CBDDDB7}"/>
              </a:ext>
            </a:extLst>
          </p:cNvPr>
          <p:cNvSpPr>
            <a:spLocks noGrp="1"/>
          </p:cNvSpPr>
          <p:nvPr>
            <p:ph idx="1"/>
          </p:nvPr>
        </p:nvSpPr>
        <p:spPr>
          <a:xfrm>
            <a:off x="133165" y="2222287"/>
            <a:ext cx="11896078" cy="4635713"/>
          </a:xfrm>
        </p:spPr>
        <p:txBody>
          <a:bodyPr>
            <a:normAutofit fontScale="85000" lnSpcReduction="20000"/>
          </a:bodyPr>
          <a:lstStyle/>
          <a:p>
            <a:pPr marL="342900" lvl="0" indent="-342900">
              <a:spcBef>
                <a:spcPts val="600"/>
              </a:spcBef>
              <a:spcAft>
                <a:spcPts val="600"/>
              </a:spcAft>
              <a:buFont typeface="+mj-lt"/>
              <a:buAutoNum type="arabicPeriod"/>
              <a:tabLst>
                <a:tab pos="2865755" algn="ctr"/>
                <a:tab pos="5731510" algn="r"/>
                <a:tab pos="2637155" algn="ctr"/>
                <a:tab pos="5274310" algn="r"/>
              </a:tabLst>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A girl fills a 20 ml syringe with air at 1 </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10</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and puts her finger over the end as she presses the plunger down.  What volume does she squash the air down to when she causes a pressure of 5.25 </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10</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inside the syringe?</a:t>
            </a:r>
            <a:endParaRPr lang="en-GB" sz="2400" b="1">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Bef>
                <a:spcPts val="600"/>
              </a:spcBef>
              <a:spcAft>
                <a:spcPts val="600"/>
              </a:spcAft>
              <a:buFont typeface="+mj-lt"/>
              <a:buAutoNum type="arabicPeriod"/>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If the piston in a cylinder containing 300cm</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3</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of gas at a pressure of 10</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is moved outwards so that the pressure of the gas falls to 8·0 </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10 </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 </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Pa, find the new volume of the gas.</a:t>
            </a:r>
          </a:p>
          <a:p>
            <a:pPr marL="342900" lvl="0" indent="-342900">
              <a:lnSpc>
                <a:spcPct val="115000"/>
              </a:lnSpc>
              <a:spcBef>
                <a:spcPts val="600"/>
              </a:spcBef>
              <a:spcAft>
                <a:spcPts val="600"/>
              </a:spcAft>
              <a:buFont typeface="+mj-lt"/>
              <a:buAutoNum type="arabicPeriod"/>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A weather balloon contains 80 m</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3</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of helium at normal atmospheric pressure of 1</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10</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5</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 Pa. What will be the volume of the balloon at an altitude where the pressure is 8 x 10</a:t>
            </a:r>
            <a:r>
              <a:rPr lang="en-GB" sz="2400" b="1" baseline="30000">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4 </a:t>
            </a: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Pa</a:t>
            </a:r>
          </a:p>
          <a:p>
            <a:pPr marL="342900" lvl="0" indent="-342900">
              <a:lnSpc>
                <a:spcPct val="115000"/>
              </a:lnSpc>
              <a:spcBef>
                <a:spcPts val="600"/>
              </a:spcBef>
              <a:spcAft>
                <a:spcPts val="600"/>
              </a:spcAft>
              <a:buFont typeface="+mj-lt"/>
              <a:buAutoNum type="arabicPeriod"/>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A swimmer underwater uses a cylinder of compressed air which holds 15 litres of air at a pressure of 12,000 kPa.</a:t>
            </a:r>
          </a:p>
          <a:p>
            <a:pPr marL="342900" lvl="0" indent="-342900">
              <a:lnSpc>
                <a:spcPct val="115000"/>
              </a:lnSpc>
              <a:spcBef>
                <a:spcPts val="600"/>
              </a:spcBef>
              <a:spcAft>
                <a:spcPts val="600"/>
              </a:spcAft>
              <a:buFont typeface="+mj-lt"/>
              <a:buAutoNum type="arabicPeriod"/>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Calculate the volume this air would occupy at a depth where the pressure is 200 kPa.</a:t>
            </a:r>
          </a:p>
          <a:p>
            <a:pPr marL="342900" lvl="0" indent="-342900">
              <a:lnSpc>
                <a:spcPct val="115000"/>
              </a:lnSpc>
              <a:spcAft>
                <a:spcPts val="1000"/>
              </a:spcAft>
              <a:buFont typeface="+mj-lt"/>
              <a:buAutoNum type="arabicPeriod"/>
            </a:pPr>
            <a:r>
              <a:rPr lang="en-GB" sz="2400" b="1">
                <a:solidFill>
                  <a:srgbClr val="FFFF00"/>
                </a:solidFill>
                <a:effectLst/>
                <a:latin typeface="Trebuchet MS" panose="020B0603020202020204" pitchFamily="34" charset="0"/>
                <a:ea typeface="Times New Roman" panose="02020603050405020304" pitchFamily="18" charset="0"/>
                <a:cs typeface="Times New Roman" panose="02020603050405020304" pitchFamily="18" charset="0"/>
              </a:rPr>
              <a:t>If the swimmer breathes 25 litres of air each minute at this pressure, calculate how long the swimmer could remain at this depth (assume all the air from the cylinder is available)</a:t>
            </a:r>
          </a:p>
          <a:p>
            <a:endParaRPr lang="en-GB" dirty="0"/>
          </a:p>
        </p:txBody>
      </p:sp>
    </p:spTree>
    <p:extLst>
      <p:ext uri="{BB962C8B-B14F-4D97-AF65-F5344CB8AC3E}">
        <p14:creationId xmlns:p14="http://schemas.microsoft.com/office/powerpoint/2010/main" val="11573510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F54C60-8020-4ED0-A897-F9E2A1B1AB03}">
  <ds:schemaRefs>
    <ds:schemaRef ds:uri="http://schemas.microsoft.com/office/2006/documentManagement/types"/>
    <ds:schemaRef ds:uri="047d31ed-db1b-45f8-951b-70f32d0d50e7"/>
    <ds:schemaRef ds:uri="http://purl.org/dc/elements/1.1/"/>
    <ds:schemaRef ds:uri="http://schemas.microsoft.com/office/2006/metadata/properties"/>
    <ds:schemaRef ds:uri="http://schemas.openxmlformats.org/package/2006/metadata/core-properties"/>
    <ds:schemaRef ds:uri="http://schemas.microsoft.com/sharepoint/v3"/>
    <ds:schemaRef ds:uri="http://purl.org/dc/terms/"/>
    <ds:schemaRef ds:uri="http://schemas.microsoft.com/office/infopath/2007/PartnerControls"/>
    <ds:schemaRef ds:uri="346219e1-681e-4c5f-baa7-59e01490ad14"/>
    <ds:schemaRef ds:uri="http://www.w3.org/XML/1998/namespace"/>
    <ds:schemaRef ds:uri="http://purl.org/dc/dcmitype/"/>
  </ds:schemaRefs>
</ds:datastoreItem>
</file>

<file path=customXml/itemProps2.xml><?xml version="1.0" encoding="utf-8"?>
<ds:datastoreItem xmlns:ds="http://schemas.openxmlformats.org/officeDocument/2006/customXml" ds:itemID="{8C8AD08B-0ED2-4DB6-9875-4680DA57AD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832FC4-9B40-43E3-8C83-4C57A33474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TM03457503[[fn=Quotable]]</Template>
  <TotalTime>0</TotalTime>
  <Words>941</Words>
  <Application>Microsoft Office PowerPoint</Application>
  <PresentationFormat>Widescreen</PresentationFormat>
  <Paragraphs>71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Cambria Math</vt:lpstr>
      <vt:lpstr>Century Gothic</vt:lpstr>
      <vt:lpstr>Trebuchet MS</vt:lpstr>
      <vt:lpstr>Wingdings 2</vt:lpstr>
      <vt:lpstr>Quotable</vt:lpstr>
      <vt:lpstr>Kinetic Theory of Gases</vt:lpstr>
      <vt:lpstr>Get the notes here</vt:lpstr>
      <vt:lpstr>On ¼ of the paper.</vt:lpstr>
      <vt:lpstr>On ¼ of the paper.</vt:lpstr>
      <vt:lpstr>What causes pressure?</vt:lpstr>
      <vt:lpstr>KINETIC THEORY</vt:lpstr>
      <vt:lpstr>A few common explanations LEARN THESE</vt:lpstr>
      <vt:lpstr>GAS LAWS/ TUTORIAL 1</vt:lpstr>
      <vt:lpstr>More Questions</vt:lpstr>
      <vt:lpstr>Gas Law 2</vt:lpstr>
      <vt:lpstr>PowerPoint Presentation</vt:lpstr>
      <vt:lpstr>PowerPoint Presentation</vt:lpstr>
    </vt:vector>
  </TitlesOfParts>
  <Company>Dumfries and Galloway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Kinetic Theory of Gases</dc:title>
  <dc:creator>Mrs Hargreaves</dc:creator>
  <cp:lastModifiedBy>Mrs Hargreaves</cp:lastModifiedBy>
  <cp:revision>4</cp:revision>
  <dcterms:created xsi:type="dcterms:W3CDTF">2022-03-02T14:21:29Z</dcterms:created>
  <dcterms:modified xsi:type="dcterms:W3CDTF">2022-03-05T20:40:35Z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